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62" r:id="rId5"/>
    <p:sldId id="259" r:id="rId6"/>
    <p:sldId id="263" r:id="rId7"/>
    <p:sldId id="264" r:id="rId8"/>
    <p:sldId id="265" r:id="rId9"/>
    <p:sldId id="266" r:id="rId10"/>
    <p:sldId id="267" r:id="rId11"/>
    <p:sldId id="268" r:id="rId12"/>
    <p:sldId id="269" r:id="rId13"/>
    <p:sldId id="270" r:id="rId1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5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2013/3/13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2013/3/13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2013/3/13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2013/3/13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2013/3/13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2013/3/13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2013/3/13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2013/3/13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2013/3/13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2013/3/13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2013/3/13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2013/3/13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899592" y="836712"/>
            <a:ext cx="7772400" cy="1470025"/>
          </a:xfrm>
        </p:spPr>
        <p:txBody>
          <a:bodyPr>
            <a:normAutofit/>
          </a:bodyPr>
          <a:lstStyle/>
          <a:p>
            <a:r>
              <a:rPr lang="zh-CN" altLang="en-US" b="1" dirty="0"/>
              <a:t>理论思维与</a:t>
            </a:r>
            <a:r>
              <a:rPr lang="zh-CN" altLang="en-US" b="1" dirty="0" smtClean="0"/>
              <a:t>工程思维及其在</a:t>
            </a:r>
            <a:r>
              <a:rPr lang="en-US" altLang="zh-CN" b="1" dirty="0" smtClean="0"/>
              <a:t/>
            </a:r>
            <a:br>
              <a:rPr lang="en-US" altLang="zh-CN" b="1" dirty="0" smtClean="0"/>
            </a:br>
            <a:r>
              <a:rPr lang="en-US" altLang="zh-CN" b="1" dirty="0" smtClean="0"/>
              <a:t>  </a:t>
            </a:r>
            <a:r>
              <a:rPr lang="zh-CN" altLang="en-US" b="1" dirty="0" smtClean="0"/>
              <a:t>教育中的相互僭越现象举隅</a:t>
            </a:r>
            <a:r>
              <a:rPr lang="en-US" altLang="zh-CN" dirty="0" smtClean="0"/>
              <a:t>	</a:t>
            </a:r>
            <a:endParaRPr lang="zh-CN" altLang="en-US" dirty="0"/>
          </a:p>
        </p:txBody>
      </p:sp>
      <p:sp>
        <p:nvSpPr>
          <p:cNvPr id="3" name="副标题 2"/>
          <p:cNvSpPr>
            <a:spLocks noGrp="1"/>
          </p:cNvSpPr>
          <p:nvPr>
            <p:ph type="subTitle" idx="1"/>
          </p:nvPr>
        </p:nvSpPr>
        <p:spPr>
          <a:xfrm>
            <a:off x="1619672" y="2924944"/>
            <a:ext cx="6120680" cy="1584176"/>
          </a:xfrm>
        </p:spPr>
        <p:txBody>
          <a:bodyPr>
            <a:normAutofit/>
          </a:bodyPr>
          <a:lstStyle/>
          <a:p>
            <a:endParaRPr lang="en-US" altLang="zh-CN" dirty="0" smtClean="0"/>
          </a:p>
          <a:p>
            <a:r>
              <a:rPr lang="zh-CN" altLang="en-US" b="1" dirty="0" smtClean="0">
                <a:solidFill>
                  <a:schemeClr val="tx1">
                    <a:lumMod val="95000"/>
                    <a:lumOff val="5000"/>
                  </a:schemeClr>
                </a:solidFill>
              </a:rPr>
              <a:t>李令永</a:t>
            </a:r>
            <a:endParaRPr lang="zh-CN" altLang="en-US" b="1" dirty="0">
              <a:solidFill>
                <a:schemeClr val="tx1">
                  <a:lumMod val="95000"/>
                  <a:lumOff val="5000"/>
                </a:schemeClr>
              </a:solidFill>
            </a:endParaRPr>
          </a:p>
        </p:txBody>
      </p:sp>
    </p:spTree>
    <p:extLst>
      <p:ext uri="{BB962C8B-B14F-4D97-AF65-F5344CB8AC3E}">
        <p14:creationId xmlns:p14="http://schemas.microsoft.com/office/powerpoint/2010/main" val="18506799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half" idx="1"/>
          </p:nvPr>
        </p:nvSpPr>
        <p:spPr/>
        <p:txBody>
          <a:bodyPr/>
          <a:lstStyle/>
          <a:p>
            <a:r>
              <a:rPr lang="zh-CN" altLang="en-US" b="1" dirty="0" smtClean="0"/>
              <a:t>认知型实体思维</a:t>
            </a:r>
            <a:r>
              <a:rPr lang="zh-CN" altLang="en-US" dirty="0" smtClean="0"/>
              <a:t>：</a:t>
            </a:r>
            <a:endParaRPr lang="en-US" altLang="zh-CN" dirty="0" smtClean="0"/>
          </a:p>
          <a:p>
            <a:pPr marL="0" indent="0">
              <a:buNone/>
            </a:pPr>
            <a:r>
              <a:rPr lang="en-US" altLang="zh-CN" dirty="0"/>
              <a:t> </a:t>
            </a:r>
            <a:r>
              <a:rPr lang="en-US" altLang="zh-CN" dirty="0" smtClean="0"/>
              <a:t>   </a:t>
            </a:r>
            <a:r>
              <a:rPr lang="zh-CN" altLang="en-US" sz="2400" dirty="0" smtClean="0"/>
              <a:t>弄清实存个体本来面目</a:t>
            </a:r>
            <a:endParaRPr lang="en-US" altLang="zh-CN" sz="2400" dirty="0" smtClean="0"/>
          </a:p>
          <a:p>
            <a:r>
              <a:rPr lang="zh-CN" altLang="en-US" b="1" dirty="0"/>
              <a:t>认知</a:t>
            </a:r>
            <a:r>
              <a:rPr lang="zh-CN" altLang="en-US" b="1" dirty="0" smtClean="0"/>
              <a:t>型虚体思维</a:t>
            </a:r>
            <a:r>
              <a:rPr lang="zh-CN" altLang="en-US" dirty="0" smtClean="0"/>
              <a:t>：</a:t>
            </a:r>
            <a:endParaRPr lang="en-US" altLang="zh-CN" dirty="0" smtClean="0"/>
          </a:p>
          <a:p>
            <a:pPr marL="0" indent="0">
              <a:buNone/>
            </a:pPr>
            <a:r>
              <a:rPr lang="en-US" altLang="zh-CN" dirty="0" smtClean="0"/>
              <a:t>    </a:t>
            </a:r>
            <a:r>
              <a:rPr lang="zh-CN" altLang="en-US" dirty="0" smtClean="0"/>
              <a:t>揭示理或道理</a:t>
            </a:r>
            <a:r>
              <a:rPr lang="en-US" altLang="zh-CN" dirty="0" smtClean="0"/>
              <a:t> </a:t>
            </a:r>
          </a:p>
          <a:p>
            <a:pPr marL="0" indent="0">
              <a:buNone/>
            </a:pPr>
            <a:r>
              <a:rPr lang="en-US" altLang="zh-CN" sz="2400" dirty="0"/>
              <a:t> </a:t>
            </a:r>
            <a:r>
              <a:rPr lang="en-US" altLang="zh-CN" sz="2400" dirty="0" smtClean="0"/>
              <a:t>   </a:t>
            </a:r>
            <a:r>
              <a:rPr lang="zh-CN" altLang="en-US" sz="2400" dirty="0" smtClean="0"/>
              <a:t>日常层次</a:t>
            </a:r>
            <a:endParaRPr lang="en-US" altLang="zh-CN" sz="2400" dirty="0" smtClean="0"/>
          </a:p>
          <a:p>
            <a:pPr marL="0" indent="0">
              <a:buNone/>
            </a:pPr>
            <a:r>
              <a:rPr lang="en-US" altLang="zh-CN" sz="2400" dirty="0"/>
              <a:t> </a:t>
            </a:r>
            <a:r>
              <a:rPr lang="en-US" altLang="zh-CN" sz="2400" dirty="0" smtClean="0"/>
              <a:t>   </a:t>
            </a:r>
            <a:r>
              <a:rPr lang="zh-CN" altLang="en-US" sz="2400" dirty="0" smtClean="0"/>
              <a:t>专业层次：</a:t>
            </a:r>
            <a:r>
              <a:rPr lang="zh-CN" altLang="en-US" sz="2400" b="1" dirty="0" smtClean="0"/>
              <a:t>理论思维</a:t>
            </a:r>
            <a:endParaRPr lang="en-US" altLang="zh-CN" sz="2400" b="1" dirty="0"/>
          </a:p>
          <a:p>
            <a:endParaRPr lang="zh-CN" altLang="en-US" dirty="0"/>
          </a:p>
        </p:txBody>
      </p:sp>
      <p:sp>
        <p:nvSpPr>
          <p:cNvPr id="4" name="内容占位符 3"/>
          <p:cNvSpPr>
            <a:spLocks noGrp="1"/>
          </p:cNvSpPr>
          <p:nvPr>
            <p:ph sz="half" idx="2"/>
          </p:nvPr>
        </p:nvSpPr>
        <p:spPr/>
        <p:txBody>
          <a:bodyPr/>
          <a:lstStyle/>
          <a:p>
            <a:r>
              <a:rPr lang="zh-CN" altLang="en-US" b="1" dirty="0" smtClean="0"/>
              <a:t>筹划型实体思维</a:t>
            </a:r>
            <a:endParaRPr lang="en-US" altLang="zh-CN" b="1" dirty="0" smtClean="0"/>
          </a:p>
          <a:p>
            <a:pPr marL="0" indent="0">
              <a:buNone/>
            </a:pPr>
            <a:r>
              <a:rPr lang="en-US" altLang="zh-CN" dirty="0" smtClean="0"/>
              <a:t>    </a:t>
            </a:r>
            <a:r>
              <a:rPr lang="zh-CN" altLang="en-US" sz="2400" dirty="0" smtClean="0"/>
              <a:t>日常层次</a:t>
            </a:r>
            <a:endParaRPr lang="en-US" altLang="zh-CN" sz="2400" dirty="0" smtClean="0"/>
          </a:p>
          <a:p>
            <a:pPr marL="0" indent="0">
              <a:buNone/>
            </a:pPr>
            <a:r>
              <a:rPr lang="en-US" altLang="zh-CN" sz="2400" dirty="0"/>
              <a:t> </a:t>
            </a:r>
            <a:r>
              <a:rPr lang="en-US" altLang="zh-CN" sz="2400" dirty="0" smtClean="0"/>
              <a:t>   </a:t>
            </a:r>
            <a:r>
              <a:rPr lang="zh-CN" altLang="en-US" sz="2400" dirty="0" smtClean="0"/>
              <a:t>专业层次：</a:t>
            </a:r>
            <a:r>
              <a:rPr lang="zh-CN" altLang="en-US" sz="2400" b="1" dirty="0" smtClean="0"/>
              <a:t>工程思维</a:t>
            </a:r>
            <a:endParaRPr lang="en-US" altLang="zh-CN" sz="2400" b="1" dirty="0"/>
          </a:p>
          <a:p>
            <a:endParaRPr lang="en-US" altLang="zh-CN" dirty="0" smtClean="0"/>
          </a:p>
          <a:p>
            <a:endParaRPr lang="en-US" altLang="zh-CN" dirty="0"/>
          </a:p>
          <a:p>
            <a:endParaRPr lang="en-US" altLang="zh-CN" dirty="0" smtClean="0"/>
          </a:p>
        </p:txBody>
      </p:sp>
    </p:spTree>
    <p:extLst>
      <p:ext uri="{BB962C8B-B14F-4D97-AF65-F5344CB8AC3E}">
        <p14:creationId xmlns:p14="http://schemas.microsoft.com/office/powerpoint/2010/main" val="592873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概念辨析</a:t>
            </a:r>
            <a:endParaRPr lang="zh-CN" altLang="en-US" dirty="0"/>
          </a:p>
        </p:txBody>
      </p:sp>
      <p:sp>
        <p:nvSpPr>
          <p:cNvPr id="3" name="内容占位符 2"/>
          <p:cNvSpPr>
            <a:spLocks noGrp="1"/>
          </p:cNvSpPr>
          <p:nvPr>
            <p:ph sz="half" idx="1"/>
          </p:nvPr>
        </p:nvSpPr>
        <p:spPr/>
        <p:txBody>
          <a:bodyPr/>
          <a:lstStyle/>
          <a:p>
            <a:r>
              <a:rPr lang="zh-CN" altLang="en-US" dirty="0" smtClean="0"/>
              <a:t>理论思维与工程思维</a:t>
            </a:r>
            <a:endParaRPr lang="en-US" altLang="zh-CN" dirty="0" smtClean="0"/>
          </a:p>
          <a:p>
            <a:r>
              <a:rPr lang="zh-CN" altLang="en-US" dirty="0"/>
              <a:t>理论与实践</a:t>
            </a:r>
          </a:p>
        </p:txBody>
      </p:sp>
      <p:sp>
        <p:nvSpPr>
          <p:cNvPr id="4" name="内容占位符 3"/>
          <p:cNvSpPr>
            <a:spLocks noGrp="1"/>
          </p:cNvSpPr>
          <p:nvPr>
            <p:ph sz="half" idx="2"/>
          </p:nvPr>
        </p:nvSpPr>
        <p:spPr/>
        <p:txBody>
          <a:bodyPr/>
          <a:lstStyle/>
          <a:p>
            <a:r>
              <a:rPr lang="zh-CN" altLang="en-US" dirty="0" smtClean="0"/>
              <a:t>实践与工程</a:t>
            </a:r>
            <a:endParaRPr lang="zh-CN" altLang="en-US" dirty="0"/>
          </a:p>
        </p:txBody>
      </p:sp>
    </p:spTree>
    <p:extLst>
      <p:ext uri="{BB962C8B-B14F-4D97-AF65-F5344CB8AC3E}">
        <p14:creationId xmlns:p14="http://schemas.microsoft.com/office/powerpoint/2010/main" val="1528170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理论思维与工程思维的僭越</a:t>
            </a:r>
            <a:endParaRPr lang="zh-CN" altLang="en-US" dirty="0"/>
          </a:p>
        </p:txBody>
      </p:sp>
      <p:sp>
        <p:nvSpPr>
          <p:cNvPr id="3" name="内容占位符 2"/>
          <p:cNvSpPr>
            <a:spLocks noGrp="1"/>
          </p:cNvSpPr>
          <p:nvPr>
            <p:ph sz="half" idx="1"/>
          </p:nvPr>
        </p:nvSpPr>
        <p:spPr/>
        <p:txBody>
          <a:bodyPr/>
          <a:lstStyle/>
          <a:p>
            <a:r>
              <a:rPr lang="zh-CN" altLang="en-US" dirty="0" smtClean="0"/>
              <a:t>理论思维的僭越：</a:t>
            </a:r>
            <a:endParaRPr lang="en-US" altLang="zh-CN" dirty="0" smtClean="0"/>
          </a:p>
          <a:p>
            <a:pPr marL="0" indent="0">
              <a:buNone/>
            </a:pPr>
            <a:r>
              <a:rPr lang="zh-CN" altLang="en-US" dirty="0" smtClean="0"/>
              <a:t>     </a:t>
            </a:r>
            <a:r>
              <a:rPr lang="zh-CN" altLang="en-US" sz="2400" dirty="0" smtClean="0"/>
              <a:t>由认知虚体到认知实体</a:t>
            </a:r>
            <a:endParaRPr lang="en-US" altLang="zh-CN" sz="2400" dirty="0" smtClean="0"/>
          </a:p>
          <a:p>
            <a:pPr marL="0" indent="0">
              <a:buNone/>
            </a:pPr>
            <a:r>
              <a:rPr lang="en-US" altLang="zh-CN" sz="2400" dirty="0"/>
              <a:t> </a:t>
            </a:r>
            <a:r>
              <a:rPr lang="en-US" altLang="zh-CN" sz="2400" dirty="0" smtClean="0"/>
              <a:t>     </a:t>
            </a:r>
            <a:r>
              <a:rPr lang="zh-CN" altLang="en-US" sz="2400" dirty="0" smtClean="0"/>
              <a:t>由认知到筹划工程</a:t>
            </a:r>
            <a:endParaRPr lang="en-US" altLang="zh-CN" sz="2400" dirty="0" smtClean="0"/>
          </a:p>
          <a:p>
            <a:r>
              <a:rPr lang="zh-CN" altLang="en-US" dirty="0" smtClean="0"/>
              <a:t>盲人摸象</a:t>
            </a:r>
            <a:endParaRPr lang="en-US" altLang="zh-CN" dirty="0" smtClean="0"/>
          </a:p>
          <a:p>
            <a:r>
              <a:rPr lang="zh-CN" altLang="en-US" dirty="0" smtClean="0"/>
              <a:t>柏拉图：哲学王</a:t>
            </a:r>
            <a:endParaRPr lang="en-US" altLang="zh-CN" dirty="0" smtClean="0"/>
          </a:p>
          <a:p>
            <a:r>
              <a:rPr lang="zh-CN" altLang="en-US" dirty="0" smtClean="0"/>
              <a:t>孔子：圣人学说</a:t>
            </a:r>
            <a:endParaRPr lang="en-US" altLang="zh-CN" dirty="0" smtClean="0"/>
          </a:p>
          <a:p>
            <a:pPr marL="0" indent="0">
              <a:buNone/>
            </a:pPr>
            <a:r>
              <a:rPr lang="zh-CN" altLang="en-US" dirty="0" smtClean="0"/>
              <a:t>    墨子：兼爱非攻</a:t>
            </a:r>
            <a:endParaRPr lang="en-US" altLang="zh-CN" dirty="0" smtClean="0"/>
          </a:p>
          <a:p>
            <a:pPr marL="0" indent="0">
              <a:buNone/>
            </a:pPr>
            <a:r>
              <a:rPr lang="en-US" altLang="zh-CN" dirty="0"/>
              <a:t> </a:t>
            </a:r>
            <a:r>
              <a:rPr lang="en-US" altLang="zh-CN" dirty="0" smtClean="0"/>
              <a:t>               </a:t>
            </a:r>
            <a:r>
              <a:rPr lang="zh-CN" altLang="en-US" dirty="0" smtClean="0"/>
              <a:t>兼君、圣王</a:t>
            </a:r>
            <a:endParaRPr lang="en-US" altLang="zh-CN" dirty="0" smtClean="0"/>
          </a:p>
          <a:p>
            <a:endParaRPr lang="zh-CN" altLang="en-US" dirty="0"/>
          </a:p>
        </p:txBody>
      </p:sp>
      <p:sp>
        <p:nvSpPr>
          <p:cNvPr id="4" name="内容占位符 3"/>
          <p:cNvSpPr>
            <a:spLocks noGrp="1"/>
          </p:cNvSpPr>
          <p:nvPr>
            <p:ph sz="half" idx="2"/>
          </p:nvPr>
        </p:nvSpPr>
        <p:spPr/>
        <p:txBody>
          <a:bodyPr/>
          <a:lstStyle/>
          <a:p>
            <a:r>
              <a:rPr lang="zh-CN" altLang="en-US" dirty="0" smtClean="0"/>
              <a:t>工程思维的僭越</a:t>
            </a:r>
            <a:endParaRPr lang="en-US" altLang="zh-CN" dirty="0" smtClean="0"/>
          </a:p>
          <a:p>
            <a:r>
              <a:rPr lang="zh-CN" altLang="en-US" dirty="0" smtClean="0"/>
              <a:t>隐性的</a:t>
            </a:r>
            <a:endParaRPr lang="en-US" altLang="zh-CN" dirty="0" smtClean="0"/>
          </a:p>
          <a:p>
            <a:r>
              <a:rPr lang="zh-CN" altLang="en-US" dirty="0"/>
              <a:t>理论</a:t>
            </a:r>
            <a:r>
              <a:rPr lang="zh-CN" altLang="en-US" dirty="0" smtClean="0"/>
              <a:t>思维的僭越使虚体失去了理的约束力，为工程思维的僭越提供了便利。</a:t>
            </a:r>
            <a:endParaRPr lang="zh-CN" altLang="en-US" dirty="0"/>
          </a:p>
        </p:txBody>
      </p:sp>
    </p:spTree>
    <p:extLst>
      <p:ext uri="{BB962C8B-B14F-4D97-AF65-F5344CB8AC3E}">
        <p14:creationId xmlns:p14="http://schemas.microsoft.com/office/powerpoint/2010/main" val="284384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教育中二者相互僭越的现象举隅</a:t>
            </a:r>
            <a:endParaRPr lang="zh-CN" altLang="en-US" b="1" dirty="0"/>
          </a:p>
        </p:txBody>
      </p:sp>
      <p:sp>
        <p:nvSpPr>
          <p:cNvPr id="3" name="内容占位符 2"/>
          <p:cNvSpPr>
            <a:spLocks noGrp="1"/>
          </p:cNvSpPr>
          <p:nvPr>
            <p:ph sz="half" idx="1"/>
          </p:nvPr>
        </p:nvSpPr>
        <p:spPr/>
        <p:txBody>
          <a:bodyPr/>
          <a:lstStyle/>
          <a:p>
            <a:r>
              <a:rPr lang="zh-CN" altLang="en-US" b="1" dirty="0" smtClean="0"/>
              <a:t>理论思维的僭越</a:t>
            </a:r>
            <a:endParaRPr lang="en-US" altLang="zh-CN" b="1" dirty="0" smtClean="0"/>
          </a:p>
          <a:p>
            <a:pPr marL="0" indent="0">
              <a:buNone/>
            </a:pPr>
            <a:r>
              <a:rPr lang="en-US" altLang="zh-CN" dirty="0" smtClean="0"/>
              <a:t>    </a:t>
            </a:r>
            <a:r>
              <a:rPr lang="zh-CN" altLang="en-US" dirty="0" smtClean="0"/>
              <a:t>例：</a:t>
            </a:r>
            <a:endParaRPr lang="zh-CN" altLang="en-US" dirty="0"/>
          </a:p>
        </p:txBody>
      </p:sp>
      <p:sp>
        <p:nvSpPr>
          <p:cNvPr id="4" name="内容占位符 3"/>
          <p:cNvSpPr>
            <a:spLocks noGrp="1"/>
          </p:cNvSpPr>
          <p:nvPr>
            <p:ph sz="half" idx="2"/>
          </p:nvPr>
        </p:nvSpPr>
        <p:spPr/>
        <p:txBody>
          <a:bodyPr/>
          <a:lstStyle/>
          <a:p>
            <a:r>
              <a:rPr lang="zh-CN" altLang="en-US" b="1" dirty="0" smtClean="0"/>
              <a:t>工程思维的僭越</a:t>
            </a:r>
            <a:endParaRPr lang="en-US" altLang="zh-CN" b="1" dirty="0" smtClean="0"/>
          </a:p>
          <a:p>
            <a:pPr marL="0" indent="0">
              <a:buNone/>
            </a:pPr>
            <a:r>
              <a:rPr lang="zh-CN" altLang="en-US" smtClean="0"/>
              <a:t>    </a:t>
            </a:r>
            <a:r>
              <a:rPr lang="zh-CN" altLang="en-US" smtClean="0"/>
              <a:t>例：</a:t>
            </a:r>
            <a:endParaRPr lang="zh-CN" altLang="en-US" sz="2000" dirty="0"/>
          </a:p>
        </p:txBody>
      </p:sp>
    </p:spTree>
    <p:extLst>
      <p:ext uri="{BB962C8B-B14F-4D97-AF65-F5344CB8AC3E}">
        <p14:creationId xmlns:p14="http://schemas.microsoft.com/office/powerpoint/2010/main" val="3513313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a:t>两种思维活动</a:t>
            </a:r>
          </a:p>
        </p:txBody>
      </p:sp>
      <p:sp>
        <p:nvSpPr>
          <p:cNvPr id="3" name="文本占位符 2"/>
          <p:cNvSpPr>
            <a:spLocks noGrp="1"/>
          </p:cNvSpPr>
          <p:nvPr>
            <p:ph type="body" idx="1"/>
          </p:nvPr>
        </p:nvSpPr>
        <p:spPr/>
        <p:txBody>
          <a:bodyPr>
            <a:normAutofit/>
          </a:bodyPr>
          <a:lstStyle/>
          <a:p>
            <a:r>
              <a:rPr lang="zh-CN" altLang="en-US" sz="2800" dirty="0" smtClean="0"/>
              <a:t>认知</a:t>
            </a:r>
            <a:endParaRPr lang="zh-CN" altLang="en-US" sz="2800" dirty="0"/>
          </a:p>
        </p:txBody>
      </p:sp>
      <p:sp>
        <p:nvSpPr>
          <p:cNvPr id="4" name="内容占位符 3"/>
          <p:cNvSpPr>
            <a:spLocks noGrp="1"/>
          </p:cNvSpPr>
          <p:nvPr>
            <p:ph sz="half" idx="2"/>
          </p:nvPr>
        </p:nvSpPr>
        <p:spPr/>
        <p:txBody>
          <a:bodyPr>
            <a:normAutofit/>
          </a:bodyPr>
          <a:lstStyle/>
          <a:p>
            <a:r>
              <a:rPr lang="zh-CN" altLang="en-US" sz="2800" dirty="0" smtClean="0"/>
              <a:t>弄清对象是什么</a:t>
            </a:r>
            <a:endParaRPr lang="en-US" altLang="zh-CN" sz="2800" dirty="0" smtClean="0"/>
          </a:p>
          <a:p>
            <a:endParaRPr lang="en-US" altLang="zh-CN" sz="2800" dirty="0"/>
          </a:p>
          <a:p>
            <a:r>
              <a:rPr lang="zh-CN" altLang="en-US" sz="2800" dirty="0" smtClean="0"/>
              <a:t>最高成果：形成理论</a:t>
            </a:r>
            <a:endParaRPr lang="zh-CN" altLang="en-US" sz="2800" dirty="0"/>
          </a:p>
        </p:txBody>
      </p:sp>
      <p:sp>
        <p:nvSpPr>
          <p:cNvPr id="5" name="文本占位符 4"/>
          <p:cNvSpPr>
            <a:spLocks noGrp="1"/>
          </p:cNvSpPr>
          <p:nvPr>
            <p:ph type="body" sz="quarter" idx="3"/>
          </p:nvPr>
        </p:nvSpPr>
        <p:spPr/>
        <p:txBody>
          <a:bodyPr>
            <a:normAutofit/>
          </a:bodyPr>
          <a:lstStyle/>
          <a:p>
            <a:r>
              <a:rPr lang="zh-CN" altLang="en-US" sz="2800" dirty="0" smtClean="0"/>
              <a:t>筹划</a:t>
            </a:r>
            <a:endParaRPr lang="zh-CN" altLang="en-US" sz="2800" dirty="0"/>
          </a:p>
        </p:txBody>
      </p:sp>
      <p:sp>
        <p:nvSpPr>
          <p:cNvPr id="6" name="内容占位符 5"/>
          <p:cNvSpPr>
            <a:spLocks noGrp="1"/>
          </p:cNvSpPr>
          <p:nvPr>
            <p:ph sz="quarter" idx="4"/>
          </p:nvPr>
        </p:nvSpPr>
        <p:spPr/>
        <p:txBody>
          <a:bodyPr>
            <a:normAutofit/>
          </a:bodyPr>
          <a:lstStyle/>
          <a:p>
            <a:r>
              <a:rPr lang="zh-CN" altLang="en-US" sz="2800" dirty="0" smtClean="0"/>
              <a:t>弄清如何才能利用各种条件做成某件事情</a:t>
            </a:r>
            <a:endParaRPr lang="en-US" altLang="zh-CN" sz="2800" dirty="0" smtClean="0"/>
          </a:p>
          <a:p>
            <a:r>
              <a:rPr lang="zh-CN" altLang="en-US" sz="2800" dirty="0"/>
              <a:t>典型</a:t>
            </a:r>
            <a:r>
              <a:rPr lang="zh-CN" altLang="en-US" sz="2800" dirty="0" smtClean="0"/>
              <a:t>表现：设计工程</a:t>
            </a:r>
            <a:endParaRPr lang="zh-CN" altLang="en-US" sz="2800" dirty="0"/>
          </a:p>
        </p:txBody>
      </p:sp>
    </p:spTree>
    <p:extLst>
      <p:ext uri="{BB962C8B-B14F-4D97-AF65-F5344CB8AC3E}">
        <p14:creationId xmlns:p14="http://schemas.microsoft.com/office/powerpoint/2010/main" val="1476616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dirty="0" smtClean="0"/>
              <a:t>人为何需要工程？</a:t>
            </a:r>
            <a:endParaRPr lang="zh-CN" altLang="en-US" b="1" dirty="0"/>
          </a:p>
        </p:txBody>
      </p:sp>
      <p:sp>
        <p:nvSpPr>
          <p:cNvPr id="3" name="文本占位符 2"/>
          <p:cNvSpPr>
            <a:spLocks noGrp="1"/>
          </p:cNvSpPr>
          <p:nvPr>
            <p:ph type="body" idx="1"/>
          </p:nvPr>
        </p:nvSpPr>
        <p:spPr/>
        <p:txBody>
          <a:bodyPr>
            <a:normAutofit fontScale="92500"/>
          </a:bodyPr>
          <a:lstStyle/>
          <a:p>
            <a:r>
              <a:rPr lang="zh-CN" altLang="en-US" sz="2800" dirty="0" smtClean="0"/>
              <a:t>一、对自身</a:t>
            </a:r>
            <a:r>
              <a:rPr lang="zh-CN" altLang="en-US" sz="2800" dirty="0"/>
              <a:t>生存现状不满</a:t>
            </a:r>
          </a:p>
        </p:txBody>
      </p:sp>
      <p:sp>
        <p:nvSpPr>
          <p:cNvPr id="4" name="内容占位符 3"/>
          <p:cNvSpPr>
            <a:spLocks noGrp="1"/>
          </p:cNvSpPr>
          <p:nvPr>
            <p:ph sz="half" idx="2"/>
          </p:nvPr>
        </p:nvSpPr>
        <p:spPr/>
        <p:txBody>
          <a:bodyPr>
            <a:normAutofit/>
          </a:bodyPr>
          <a:lstStyle/>
          <a:p>
            <a:r>
              <a:rPr lang="zh-CN" altLang="en-US" sz="2800" dirty="0"/>
              <a:t>包括</a:t>
            </a:r>
            <a:r>
              <a:rPr lang="zh-CN" altLang="en-US" sz="2800" dirty="0" smtClean="0"/>
              <a:t>自然物品和既有的人工物品在内的外部世界不能令人满意</a:t>
            </a:r>
            <a:endParaRPr lang="en-US" altLang="zh-CN" sz="2800" dirty="0" smtClean="0"/>
          </a:p>
          <a:p>
            <a:r>
              <a:rPr lang="zh-CN" altLang="en-US" sz="2800" dirty="0"/>
              <a:t>人的自身状况不能令人满意</a:t>
            </a:r>
          </a:p>
          <a:p>
            <a:endParaRPr lang="zh-CN" altLang="en-US" sz="2800" dirty="0"/>
          </a:p>
        </p:txBody>
      </p:sp>
      <p:sp>
        <p:nvSpPr>
          <p:cNvPr id="5" name="文本占位符 4"/>
          <p:cNvSpPr>
            <a:spLocks noGrp="1"/>
          </p:cNvSpPr>
          <p:nvPr>
            <p:ph type="body" sz="quarter" idx="3"/>
          </p:nvPr>
        </p:nvSpPr>
        <p:spPr/>
        <p:txBody>
          <a:bodyPr>
            <a:normAutofit fontScale="92500"/>
          </a:bodyPr>
          <a:lstStyle/>
          <a:p>
            <a:r>
              <a:rPr lang="zh-CN" altLang="en-US" sz="2800" dirty="0" smtClean="0"/>
              <a:t>二、工程能满足人的需要</a:t>
            </a:r>
            <a:endParaRPr lang="zh-CN" altLang="en-US" sz="2800" dirty="0"/>
          </a:p>
        </p:txBody>
      </p:sp>
      <p:sp>
        <p:nvSpPr>
          <p:cNvPr id="6" name="内容占位符 5"/>
          <p:cNvSpPr>
            <a:spLocks noGrp="1"/>
          </p:cNvSpPr>
          <p:nvPr>
            <p:ph sz="quarter" idx="4"/>
          </p:nvPr>
        </p:nvSpPr>
        <p:spPr/>
        <p:txBody>
          <a:bodyPr>
            <a:normAutofit/>
          </a:bodyPr>
          <a:lstStyle/>
          <a:p>
            <a:r>
              <a:rPr lang="zh-CN" altLang="en-US" sz="2800" dirty="0" smtClean="0"/>
              <a:t>人本身由自然界所创造</a:t>
            </a:r>
            <a:endParaRPr lang="en-US" altLang="zh-CN" sz="2800" dirty="0" smtClean="0"/>
          </a:p>
          <a:p>
            <a:r>
              <a:rPr lang="zh-CN" altLang="en-US" sz="2800" dirty="0" smtClean="0"/>
              <a:t>工程并非生长出来的，而是建构出来的</a:t>
            </a:r>
            <a:endParaRPr lang="en-US" altLang="zh-CN" sz="2800" dirty="0" smtClean="0"/>
          </a:p>
          <a:p>
            <a:r>
              <a:rPr lang="zh-CN" altLang="en-US" sz="2800" dirty="0" smtClean="0"/>
              <a:t>工程既是属人的，又是外在的</a:t>
            </a:r>
            <a:endParaRPr lang="zh-CN" altLang="en-US" sz="2800" dirty="0"/>
          </a:p>
        </p:txBody>
      </p:sp>
    </p:spTree>
    <p:extLst>
      <p:ext uri="{BB962C8B-B14F-4D97-AF65-F5344CB8AC3E}">
        <p14:creationId xmlns:p14="http://schemas.microsoft.com/office/powerpoint/2010/main" val="3799183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工程的分类</a:t>
            </a:r>
            <a:endParaRPr lang="zh-CN" altLang="en-US" b="1" dirty="0"/>
          </a:p>
        </p:txBody>
      </p:sp>
      <p:sp>
        <p:nvSpPr>
          <p:cNvPr id="3" name="内容占位符 2"/>
          <p:cNvSpPr>
            <a:spLocks noGrp="1"/>
          </p:cNvSpPr>
          <p:nvPr>
            <p:ph sz="half" idx="1"/>
          </p:nvPr>
        </p:nvSpPr>
        <p:spPr/>
        <p:txBody>
          <a:bodyPr/>
          <a:lstStyle/>
          <a:p>
            <a:r>
              <a:rPr lang="zh-CN" altLang="en-US" b="1" dirty="0" smtClean="0"/>
              <a:t>有形工程</a:t>
            </a:r>
            <a:endParaRPr lang="en-US" altLang="zh-CN" b="1" dirty="0" smtClean="0"/>
          </a:p>
          <a:p>
            <a:pPr marL="0" indent="0">
              <a:buNone/>
            </a:pPr>
            <a:r>
              <a:rPr lang="en-US" altLang="zh-CN" dirty="0"/>
              <a:t> </a:t>
            </a:r>
            <a:r>
              <a:rPr lang="en-US" altLang="zh-CN" dirty="0" smtClean="0"/>
              <a:t>    </a:t>
            </a:r>
            <a:r>
              <a:rPr lang="zh-CN" altLang="en-US" dirty="0" smtClean="0"/>
              <a:t>实物建构，以自然物质、人化自然物为材料，具有空间和时间的规定性，可称为物质形态工程。</a:t>
            </a:r>
            <a:endParaRPr lang="en-US" altLang="zh-CN" dirty="0" smtClean="0"/>
          </a:p>
          <a:p>
            <a:pPr marL="0" indent="0">
              <a:buNone/>
            </a:pPr>
            <a:r>
              <a:rPr lang="zh-CN" altLang="en-US" dirty="0" smtClean="0"/>
              <a:t>自然工程</a:t>
            </a:r>
            <a:r>
              <a:rPr lang="en-US" altLang="zh-CN" dirty="0" smtClean="0"/>
              <a:t>×</a:t>
            </a:r>
          </a:p>
        </p:txBody>
      </p:sp>
      <p:sp>
        <p:nvSpPr>
          <p:cNvPr id="4" name="内容占位符 3"/>
          <p:cNvSpPr>
            <a:spLocks noGrp="1"/>
          </p:cNvSpPr>
          <p:nvPr>
            <p:ph sz="half" idx="2"/>
          </p:nvPr>
        </p:nvSpPr>
        <p:spPr/>
        <p:txBody>
          <a:bodyPr/>
          <a:lstStyle/>
          <a:p>
            <a:r>
              <a:rPr lang="zh-CN" altLang="en-US" b="1" dirty="0" smtClean="0"/>
              <a:t>无形工程</a:t>
            </a:r>
            <a:endParaRPr lang="en-US" altLang="zh-CN" b="1" dirty="0" smtClean="0"/>
          </a:p>
          <a:p>
            <a:pPr marL="0" indent="0">
              <a:buNone/>
            </a:pPr>
            <a:r>
              <a:rPr lang="en-US" altLang="zh-CN" dirty="0"/>
              <a:t> </a:t>
            </a:r>
            <a:r>
              <a:rPr lang="en-US" altLang="zh-CN" dirty="0" smtClean="0"/>
              <a:t>   </a:t>
            </a:r>
            <a:r>
              <a:rPr lang="zh-CN" altLang="en-US" dirty="0" smtClean="0"/>
              <a:t>虽然离不开自然物质，但直接的建构材料是社会性或精神性因素，可称人文社会工程。</a:t>
            </a:r>
            <a:endParaRPr lang="en-US" altLang="zh-CN" dirty="0" smtClean="0"/>
          </a:p>
          <a:p>
            <a:pPr marL="0" indent="0">
              <a:buNone/>
            </a:pPr>
            <a:endParaRPr lang="en-US" altLang="zh-CN" dirty="0"/>
          </a:p>
          <a:p>
            <a:pPr marL="0" indent="0">
              <a:buNone/>
            </a:pPr>
            <a:r>
              <a:rPr lang="zh-CN" altLang="en-US" dirty="0" smtClean="0"/>
              <a:t>（人）</a:t>
            </a:r>
            <a:endParaRPr lang="zh-CN" altLang="en-US" dirty="0"/>
          </a:p>
        </p:txBody>
      </p:sp>
    </p:spTree>
    <p:extLst>
      <p:ext uri="{BB962C8B-B14F-4D97-AF65-F5344CB8AC3E}">
        <p14:creationId xmlns:p14="http://schemas.microsoft.com/office/powerpoint/2010/main" val="228981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工程建构需要什么？</a:t>
            </a:r>
            <a:endParaRPr lang="zh-CN" altLang="en-US" b="1" dirty="0"/>
          </a:p>
        </p:txBody>
      </p:sp>
      <p:sp>
        <p:nvSpPr>
          <p:cNvPr id="3" name="文本占位符 2"/>
          <p:cNvSpPr>
            <a:spLocks noGrp="1"/>
          </p:cNvSpPr>
          <p:nvPr>
            <p:ph type="body" idx="1"/>
          </p:nvPr>
        </p:nvSpPr>
        <p:spPr/>
        <p:txBody>
          <a:bodyPr>
            <a:normAutofit/>
          </a:bodyPr>
          <a:lstStyle/>
          <a:p>
            <a:r>
              <a:rPr lang="zh-CN" altLang="en-US" sz="2800" dirty="0" smtClean="0"/>
              <a:t>一、实体</a:t>
            </a:r>
            <a:endParaRPr lang="zh-CN" altLang="en-US" sz="2800" dirty="0"/>
          </a:p>
        </p:txBody>
      </p:sp>
      <p:sp>
        <p:nvSpPr>
          <p:cNvPr id="4" name="内容占位符 3"/>
          <p:cNvSpPr>
            <a:spLocks noGrp="1"/>
          </p:cNvSpPr>
          <p:nvPr>
            <p:ph sz="half" idx="2"/>
          </p:nvPr>
        </p:nvSpPr>
        <p:spPr/>
        <p:txBody>
          <a:bodyPr>
            <a:normAutofit/>
          </a:bodyPr>
          <a:lstStyle/>
          <a:p>
            <a:r>
              <a:rPr lang="zh-CN" altLang="en-US" sz="2800" dirty="0" smtClean="0">
                <a:solidFill>
                  <a:srgbClr val="FF0000"/>
                </a:solidFill>
              </a:rPr>
              <a:t>个别实存</a:t>
            </a:r>
            <a:r>
              <a:rPr lang="zh-CN" altLang="en-US" sz="2800" dirty="0" smtClean="0"/>
              <a:t>的事物</a:t>
            </a:r>
            <a:endParaRPr lang="en-US" altLang="zh-CN" sz="2800" dirty="0" smtClean="0"/>
          </a:p>
          <a:p>
            <a:r>
              <a:rPr lang="zh-CN" altLang="en-US" sz="2800" dirty="0"/>
              <a:t>人、自然物、人化</a:t>
            </a:r>
            <a:r>
              <a:rPr lang="zh-CN" altLang="en-US" sz="2800" dirty="0" smtClean="0"/>
              <a:t>物（物质性</a:t>
            </a:r>
            <a:r>
              <a:rPr lang="zh-CN" altLang="en-US" sz="2800" dirty="0"/>
              <a:t>的、精神性</a:t>
            </a:r>
            <a:r>
              <a:rPr lang="zh-CN" altLang="en-US" sz="2800" dirty="0" smtClean="0"/>
              <a:t>的）</a:t>
            </a:r>
            <a:endParaRPr lang="zh-CN" altLang="en-US" sz="2800" dirty="0"/>
          </a:p>
          <a:p>
            <a:r>
              <a:rPr lang="zh-CN" altLang="en-US" sz="2800" dirty="0" smtClean="0"/>
              <a:t>工程本身也是实体</a:t>
            </a:r>
            <a:endParaRPr lang="en-US" altLang="zh-CN" sz="2800" dirty="0" smtClean="0"/>
          </a:p>
          <a:p>
            <a:r>
              <a:rPr lang="zh-CN" altLang="en-US" sz="2800" dirty="0"/>
              <a:t>个别</a:t>
            </a:r>
            <a:r>
              <a:rPr lang="zh-CN" altLang="en-US" sz="2800" dirty="0" smtClean="0"/>
              <a:t>化：单一</a:t>
            </a:r>
            <a:endParaRPr lang="en-US" altLang="zh-CN" sz="2800" dirty="0" smtClean="0"/>
          </a:p>
          <a:p>
            <a:endParaRPr lang="en-US" altLang="zh-CN" dirty="0" smtClean="0"/>
          </a:p>
          <a:p>
            <a:pPr marL="0" indent="0">
              <a:buNone/>
            </a:pPr>
            <a:r>
              <a:rPr lang="en-US" altLang="zh-CN" dirty="0"/>
              <a:t> </a:t>
            </a:r>
            <a:r>
              <a:rPr lang="en-US" altLang="zh-CN" dirty="0" smtClean="0"/>
              <a:t>   </a:t>
            </a:r>
            <a:endParaRPr lang="zh-CN" altLang="en-US" dirty="0"/>
          </a:p>
        </p:txBody>
      </p:sp>
      <p:sp>
        <p:nvSpPr>
          <p:cNvPr id="5" name="文本占位符 4"/>
          <p:cNvSpPr>
            <a:spLocks noGrp="1"/>
          </p:cNvSpPr>
          <p:nvPr>
            <p:ph type="body" sz="quarter" idx="3"/>
          </p:nvPr>
        </p:nvSpPr>
        <p:spPr/>
        <p:txBody>
          <a:bodyPr>
            <a:normAutofit/>
          </a:bodyPr>
          <a:lstStyle/>
          <a:p>
            <a:r>
              <a:rPr lang="zh-CN" altLang="en-US" sz="2800" dirty="0" smtClean="0"/>
              <a:t>二、虚体</a:t>
            </a:r>
            <a:endParaRPr lang="zh-CN" altLang="en-US" sz="2800" dirty="0"/>
          </a:p>
        </p:txBody>
      </p:sp>
      <p:sp>
        <p:nvSpPr>
          <p:cNvPr id="6" name="内容占位符 5"/>
          <p:cNvSpPr>
            <a:spLocks noGrp="1"/>
          </p:cNvSpPr>
          <p:nvPr>
            <p:ph sz="quarter" idx="4"/>
          </p:nvPr>
        </p:nvSpPr>
        <p:spPr/>
        <p:txBody>
          <a:bodyPr>
            <a:normAutofit fontScale="92500"/>
          </a:bodyPr>
          <a:lstStyle/>
          <a:p>
            <a:r>
              <a:rPr lang="zh-CN" altLang="en-US" sz="2800" dirty="0" smtClean="0"/>
              <a:t>理：属</a:t>
            </a:r>
            <a:r>
              <a:rPr lang="zh-CN" altLang="en-US" sz="2800" dirty="0"/>
              <a:t>性</a:t>
            </a:r>
            <a:r>
              <a:rPr lang="zh-CN" altLang="en-US" sz="2800" dirty="0" smtClean="0"/>
              <a:t>（个别实存事物所具有的各种性质和特征）之间的</a:t>
            </a:r>
            <a:r>
              <a:rPr lang="zh-CN" altLang="en-US" sz="2800" dirty="0" smtClean="0">
                <a:solidFill>
                  <a:srgbClr val="FF0000"/>
                </a:solidFill>
              </a:rPr>
              <a:t>必然</a:t>
            </a:r>
            <a:r>
              <a:rPr lang="zh-CN" altLang="en-US" sz="2800" dirty="0" smtClean="0"/>
              <a:t>联系</a:t>
            </a:r>
            <a:endParaRPr lang="en-US" altLang="zh-CN" sz="2800" dirty="0" smtClean="0"/>
          </a:p>
          <a:p>
            <a:pPr marL="0" indent="0">
              <a:buNone/>
            </a:pPr>
            <a:r>
              <a:rPr lang="en-US" altLang="zh-CN" sz="2800" dirty="0"/>
              <a:t> </a:t>
            </a:r>
            <a:r>
              <a:rPr lang="en-US" altLang="zh-CN" sz="2800" dirty="0" smtClean="0"/>
              <a:t>    </a:t>
            </a:r>
            <a:r>
              <a:rPr lang="zh-CN" altLang="en-US" sz="2800" dirty="0" smtClean="0"/>
              <a:t>例：</a:t>
            </a:r>
            <a:r>
              <a:rPr lang="zh-CN" altLang="en-US" dirty="0" smtClean="0"/>
              <a:t>南</a:t>
            </a:r>
            <a:r>
              <a:rPr lang="zh-CN" altLang="en-US" dirty="0"/>
              <a:t>师</a:t>
            </a:r>
            <a:r>
              <a:rPr lang="zh-CN" altLang="en-US" dirty="0" smtClean="0"/>
              <a:t>餐厅阿姨的惊呼</a:t>
            </a:r>
            <a:endParaRPr lang="en-US" altLang="zh-CN" dirty="0" smtClean="0"/>
          </a:p>
          <a:p>
            <a:r>
              <a:rPr lang="zh-CN" altLang="en-US" sz="2800" dirty="0" smtClean="0"/>
              <a:t>实体构成工程的依据</a:t>
            </a:r>
            <a:endParaRPr lang="en-US" altLang="zh-CN" sz="2800" dirty="0" smtClean="0"/>
          </a:p>
          <a:p>
            <a:r>
              <a:rPr lang="zh-CN" altLang="en-US" sz="2800" dirty="0"/>
              <a:t>普遍性</a:t>
            </a:r>
            <a:r>
              <a:rPr lang="zh-CN" altLang="en-US" sz="2800" dirty="0" smtClean="0"/>
              <a:t>：单纯</a:t>
            </a:r>
            <a:endParaRPr lang="en-US" altLang="zh-CN" sz="2800" dirty="0" smtClean="0"/>
          </a:p>
          <a:p>
            <a:r>
              <a:rPr lang="zh-CN" altLang="en-US" dirty="0" smtClean="0"/>
              <a:t>既不脱离实体、又相对独立</a:t>
            </a:r>
            <a:r>
              <a:rPr lang="zh-CN" altLang="en-US" dirty="0"/>
              <a:t>；</a:t>
            </a:r>
            <a:r>
              <a:rPr lang="zh-CN" altLang="en-US" dirty="0" smtClean="0"/>
              <a:t>真</a:t>
            </a:r>
            <a:r>
              <a:rPr lang="zh-CN" altLang="en-US" dirty="0"/>
              <a:t>而不</a:t>
            </a:r>
            <a:r>
              <a:rPr lang="zh-CN" altLang="en-US" dirty="0" smtClean="0"/>
              <a:t>实、虚而不假</a:t>
            </a:r>
            <a:endParaRPr lang="en-US" altLang="zh-CN" dirty="0"/>
          </a:p>
          <a:p>
            <a:endParaRPr lang="zh-CN" altLang="en-US" dirty="0"/>
          </a:p>
        </p:txBody>
      </p:sp>
    </p:spTree>
    <p:extLst>
      <p:ext uri="{BB962C8B-B14F-4D97-AF65-F5344CB8AC3E}">
        <p14:creationId xmlns:p14="http://schemas.microsoft.com/office/powerpoint/2010/main" val="250404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实</a:t>
            </a:r>
            <a:r>
              <a:rPr lang="zh-CN" altLang="en-US" dirty="0" smtClean="0"/>
              <a:t>体完形</a:t>
            </a:r>
            <a:endParaRPr lang="zh-CN" altLang="en-US" dirty="0"/>
          </a:p>
        </p:txBody>
      </p:sp>
      <p:sp>
        <p:nvSpPr>
          <p:cNvPr id="3" name="内容占位符 2"/>
          <p:cNvSpPr>
            <a:spLocks noGrp="1"/>
          </p:cNvSpPr>
          <p:nvPr>
            <p:ph sz="half" idx="1"/>
          </p:nvPr>
        </p:nvSpPr>
        <p:spPr/>
        <p:txBody>
          <a:bodyPr/>
          <a:lstStyle/>
          <a:p>
            <a:r>
              <a:rPr lang="zh-CN" altLang="en-US" dirty="0" smtClean="0"/>
              <a:t>完形：有边界的整体或系统，它有什么样的性质和状况，决定着它有什么样的部分或要素，而非相反。</a:t>
            </a:r>
            <a:endParaRPr lang="en-US" altLang="zh-CN" dirty="0" smtClean="0"/>
          </a:p>
          <a:p>
            <a:r>
              <a:rPr lang="zh-CN" altLang="en-US" dirty="0" smtClean="0"/>
              <a:t>认识这种整体或系统，必须先成竹在胸。</a:t>
            </a:r>
            <a:endParaRPr lang="en-US" altLang="zh-CN" dirty="0" smtClean="0"/>
          </a:p>
          <a:p>
            <a:r>
              <a:rPr lang="zh-CN" altLang="en-US" dirty="0" smtClean="0"/>
              <a:t>认识实体完形需要非逻辑整体复合</a:t>
            </a:r>
            <a:endParaRPr lang="zh-CN" altLang="en-US" dirty="0"/>
          </a:p>
        </p:txBody>
      </p:sp>
      <p:sp>
        <p:nvSpPr>
          <p:cNvPr id="4" name="内容占位符 3"/>
          <p:cNvSpPr>
            <a:spLocks noGrp="1"/>
          </p:cNvSpPr>
          <p:nvPr>
            <p:ph sz="half" idx="2"/>
          </p:nvPr>
        </p:nvSpPr>
        <p:spPr/>
        <p:txBody>
          <a:bodyPr/>
          <a:lstStyle/>
          <a:p>
            <a:r>
              <a:rPr lang="zh-CN" altLang="en-US" dirty="0" smtClean="0"/>
              <a:t>凡是被确认为实体的东西，都必须被当作一个由若干属性所规定的完整单元来对待，而不能仅仅视为其中某一种属性的化身。</a:t>
            </a:r>
            <a:endParaRPr lang="en-US" altLang="zh-CN" dirty="0" smtClean="0"/>
          </a:p>
          <a:p>
            <a:r>
              <a:rPr lang="zh-CN" altLang="en-US" dirty="0" smtClean="0"/>
              <a:t>例：</a:t>
            </a:r>
            <a:endParaRPr lang="en-US" altLang="zh-CN" dirty="0" smtClean="0"/>
          </a:p>
          <a:p>
            <a:pPr marL="0" indent="0">
              <a:buNone/>
            </a:pPr>
            <a:r>
              <a:rPr lang="en-US" altLang="zh-CN" sz="2400" dirty="0"/>
              <a:t> </a:t>
            </a:r>
            <a:r>
              <a:rPr lang="en-US" altLang="zh-CN" sz="2400" dirty="0" smtClean="0"/>
              <a:t>    </a:t>
            </a:r>
            <a:r>
              <a:rPr lang="zh-CN" altLang="en-US" sz="2400" dirty="0" smtClean="0"/>
              <a:t>陈桂生、刘铁芳论校长；</a:t>
            </a:r>
            <a:endParaRPr lang="en-US" altLang="zh-CN" sz="2400" dirty="0" smtClean="0"/>
          </a:p>
          <a:p>
            <a:pPr marL="0" indent="0">
              <a:buNone/>
            </a:pPr>
            <a:r>
              <a:rPr lang="en-US" altLang="zh-CN" sz="2400" dirty="0"/>
              <a:t> </a:t>
            </a:r>
            <a:r>
              <a:rPr lang="en-US" altLang="zh-CN" sz="2400" dirty="0" smtClean="0"/>
              <a:t>    </a:t>
            </a:r>
            <a:r>
              <a:rPr lang="zh-CN" altLang="en-US" sz="2400" dirty="0" smtClean="0"/>
              <a:t>柏拉图</a:t>
            </a:r>
            <a:r>
              <a:rPr lang="en-US" altLang="zh-CN" sz="2400" dirty="0" smtClean="0"/>
              <a:t>《</a:t>
            </a:r>
            <a:r>
              <a:rPr lang="zh-CN" altLang="en-US" sz="2400" dirty="0" smtClean="0"/>
              <a:t>理想国</a:t>
            </a:r>
            <a:r>
              <a:rPr lang="en-US" altLang="zh-CN" sz="2400" dirty="0" smtClean="0"/>
              <a:t>》</a:t>
            </a:r>
            <a:r>
              <a:rPr lang="zh-CN" altLang="en-US" sz="2400" dirty="0" smtClean="0"/>
              <a:t>：哲学王</a:t>
            </a:r>
            <a:endParaRPr lang="zh-CN" altLang="en-US" sz="2400" dirty="0"/>
          </a:p>
        </p:txBody>
      </p:sp>
    </p:spTree>
    <p:extLst>
      <p:ext uri="{BB962C8B-B14F-4D97-AF65-F5344CB8AC3E}">
        <p14:creationId xmlns:p14="http://schemas.microsoft.com/office/powerpoint/2010/main" val="2260216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虚体完形</a:t>
            </a:r>
            <a:endParaRPr lang="zh-CN" altLang="en-US" dirty="0"/>
          </a:p>
        </p:txBody>
      </p:sp>
      <p:sp>
        <p:nvSpPr>
          <p:cNvPr id="3" name="内容占位符 2"/>
          <p:cNvSpPr>
            <a:spLocks noGrp="1"/>
          </p:cNvSpPr>
          <p:nvPr>
            <p:ph sz="half" idx="1"/>
          </p:nvPr>
        </p:nvSpPr>
        <p:spPr/>
        <p:txBody>
          <a:bodyPr/>
          <a:lstStyle/>
          <a:p>
            <a:r>
              <a:rPr lang="zh-CN" altLang="en-US" dirty="0"/>
              <a:t>虚体的单元是由特定前提和特定结论所</a:t>
            </a:r>
            <a:r>
              <a:rPr lang="zh-CN" altLang="en-US" dirty="0">
                <a:solidFill>
                  <a:srgbClr val="FF0000"/>
                </a:solidFill>
              </a:rPr>
              <a:t>闭合</a:t>
            </a:r>
            <a:r>
              <a:rPr lang="zh-CN" altLang="en-US" dirty="0"/>
              <a:t>的有限系统，其主观形式就是理论。</a:t>
            </a:r>
            <a:endParaRPr lang="en-US" altLang="zh-CN" dirty="0"/>
          </a:p>
          <a:p>
            <a:r>
              <a:rPr lang="zh-CN" altLang="en-US" dirty="0"/>
              <a:t>任何一个作为有限之理的虚体，都是不可分割的整体，它讲究的</a:t>
            </a:r>
            <a:r>
              <a:rPr lang="zh-CN" altLang="en-US" dirty="0">
                <a:solidFill>
                  <a:srgbClr val="FF0000"/>
                </a:solidFill>
              </a:rPr>
              <a:t>逻辑必然性</a:t>
            </a:r>
            <a:r>
              <a:rPr lang="zh-CN" altLang="en-US" dirty="0"/>
              <a:t>。</a:t>
            </a:r>
          </a:p>
          <a:p>
            <a:endParaRPr lang="zh-CN" altLang="en-US" dirty="0"/>
          </a:p>
        </p:txBody>
      </p:sp>
      <p:sp>
        <p:nvSpPr>
          <p:cNvPr id="4" name="内容占位符 3"/>
          <p:cNvSpPr>
            <a:spLocks noGrp="1"/>
          </p:cNvSpPr>
          <p:nvPr>
            <p:ph sz="half" idx="2"/>
          </p:nvPr>
        </p:nvSpPr>
        <p:spPr/>
        <p:txBody>
          <a:bodyPr/>
          <a:lstStyle/>
          <a:p>
            <a:r>
              <a:rPr lang="zh-CN" altLang="en-US" dirty="0" smtClean="0"/>
              <a:t>边界与高大全</a:t>
            </a:r>
            <a:endParaRPr lang="en-US" altLang="zh-CN" dirty="0" smtClean="0"/>
          </a:p>
          <a:p>
            <a:r>
              <a:rPr lang="zh-CN" altLang="en-US" dirty="0"/>
              <a:t>任何</a:t>
            </a:r>
            <a:r>
              <a:rPr lang="zh-CN" altLang="en-US" dirty="0" smtClean="0"/>
              <a:t>工程都需同时使用若干不同虚体</a:t>
            </a:r>
            <a:endParaRPr lang="en-US" altLang="zh-CN" dirty="0" smtClean="0"/>
          </a:p>
          <a:p>
            <a:r>
              <a:rPr lang="zh-CN" altLang="en-US" dirty="0"/>
              <a:t>只取</a:t>
            </a:r>
            <a:r>
              <a:rPr lang="zh-CN" altLang="en-US" dirty="0" smtClean="0"/>
              <a:t>其一与献出所有</a:t>
            </a:r>
            <a:endParaRPr lang="en-US" altLang="zh-CN" dirty="0" smtClean="0"/>
          </a:p>
          <a:p>
            <a:pPr marL="0" indent="0">
              <a:buNone/>
            </a:pPr>
            <a:r>
              <a:rPr lang="en-US" altLang="zh-CN" dirty="0"/>
              <a:t> </a:t>
            </a:r>
            <a:r>
              <a:rPr lang="en-US" altLang="zh-CN" dirty="0" smtClean="0"/>
              <a:t>   </a:t>
            </a:r>
            <a:r>
              <a:rPr lang="zh-CN" altLang="en-US" dirty="0" smtClean="0"/>
              <a:t>例：</a:t>
            </a:r>
            <a:r>
              <a:rPr lang="zh-CN" altLang="en-US" sz="2400" dirty="0" smtClean="0"/>
              <a:t>安东尼奥与夏洛克；</a:t>
            </a:r>
            <a:endParaRPr lang="en-US" altLang="zh-CN" sz="2400" dirty="0" smtClean="0"/>
          </a:p>
          <a:p>
            <a:pPr marL="0" indent="0">
              <a:buNone/>
            </a:pPr>
            <a:r>
              <a:rPr lang="zh-CN" altLang="en-US" sz="2400" dirty="0" smtClean="0"/>
              <a:t>                精华糟粕论</a:t>
            </a:r>
            <a:endParaRPr lang="en-US" altLang="zh-CN" sz="2400" dirty="0" smtClean="0"/>
          </a:p>
          <a:p>
            <a:endParaRPr lang="en-US" altLang="zh-CN" dirty="0" smtClean="0"/>
          </a:p>
          <a:p>
            <a:endParaRPr lang="zh-CN" altLang="en-US" dirty="0"/>
          </a:p>
        </p:txBody>
      </p:sp>
    </p:spTree>
    <p:extLst>
      <p:ext uri="{BB962C8B-B14F-4D97-AF65-F5344CB8AC3E}">
        <p14:creationId xmlns:p14="http://schemas.microsoft.com/office/powerpoint/2010/main" val="3995158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工程</a:t>
            </a:r>
            <a:endParaRPr lang="zh-CN" altLang="en-US" dirty="0"/>
          </a:p>
        </p:txBody>
      </p:sp>
      <p:sp>
        <p:nvSpPr>
          <p:cNvPr id="3" name="内容占位符 2"/>
          <p:cNvSpPr>
            <a:spLocks noGrp="1"/>
          </p:cNvSpPr>
          <p:nvPr>
            <p:ph idx="1"/>
          </p:nvPr>
        </p:nvSpPr>
        <p:spPr/>
        <p:txBody>
          <a:bodyPr/>
          <a:lstStyle/>
          <a:p>
            <a:r>
              <a:rPr lang="zh-CN" altLang="en-US" dirty="0" smtClean="0"/>
              <a:t>自觉依循虚体完形、通过利用实体完形以创造新的实体完形来满足人的需要的活动及其成果。</a:t>
            </a:r>
            <a:endParaRPr lang="en-US" altLang="zh-CN" dirty="0" smtClean="0"/>
          </a:p>
          <a:p>
            <a:r>
              <a:rPr lang="zh-CN" altLang="en-US" dirty="0"/>
              <a:t>马克思：最蹩脚的建筑师从一开始就比最灵巧的蜜蜂高明的地方</a:t>
            </a:r>
            <a:r>
              <a:rPr lang="zh-CN" altLang="en-US" dirty="0" smtClean="0"/>
              <a:t>，是他</a:t>
            </a:r>
            <a:r>
              <a:rPr lang="zh-CN" altLang="en-US" dirty="0"/>
              <a:t>在用蜂蜡建筑蜂房以前，已经在自己的头脑中把它建成</a:t>
            </a:r>
            <a:r>
              <a:rPr lang="zh-CN" altLang="en-US" dirty="0" smtClean="0"/>
              <a:t>了。</a:t>
            </a:r>
            <a:endParaRPr lang="zh-CN" altLang="en-US" dirty="0"/>
          </a:p>
        </p:txBody>
      </p:sp>
    </p:spTree>
    <p:extLst>
      <p:ext uri="{BB962C8B-B14F-4D97-AF65-F5344CB8AC3E}">
        <p14:creationId xmlns:p14="http://schemas.microsoft.com/office/powerpoint/2010/main" val="1762512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工程论视角下的思维划界</a:t>
            </a:r>
            <a:endParaRPr lang="zh-CN" altLang="en-US" b="1" dirty="0"/>
          </a:p>
        </p:txBody>
      </p:sp>
      <p:sp>
        <p:nvSpPr>
          <p:cNvPr id="3" name="文本占位符 2"/>
          <p:cNvSpPr>
            <a:spLocks noGrp="1"/>
          </p:cNvSpPr>
          <p:nvPr>
            <p:ph type="body" idx="1"/>
          </p:nvPr>
        </p:nvSpPr>
        <p:spPr/>
        <p:txBody>
          <a:bodyPr>
            <a:noAutofit/>
          </a:bodyPr>
          <a:lstStyle/>
          <a:p>
            <a:r>
              <a:rPr lang="zh-CN" altLang="en-US" sz="2000" dirty="0" smtClean="0"/>
              <a:t>思维方式：</a:t>
            </a:r>
            <a:r>
              <a:rPr lang="zh-CN" altLang="en-US" sz="2000" dirty="0"/>
              <a:t>实体思维与虚体</a:t>
            </a:r>
            <a:r>
              <a:rPr lang="zh-CN" altLang="en-US" sz="2000" dirty="0" smtClean="0"/>
              <a:t>思维</a:t>
            </a:r>
            <a:endParaRPr lang="zh-CN" altLang="en-US" sz="2000" dirty="0"/>
          </a:p>
        </p:txBody>
      </p:sp>
      <p:sp>
        <p:nvSpPr>
          <p:cNvPr id="4" name="内容占位符 3"/>
          <p:cNvSpPr>
            <a:spLocks noGrp="1"/>
          </p:cNvSpPr>
          <p:nvPr>
            <p:ph sz="half" idx="2"/>
          </p:nvPr>
        </p:nvSpPr>
        <p:spPr/>
        <p:txBody>
          <a:bodyPr>
            <a:normAutofit/>
          </a:bodyPr>
          <a:lstStyle/>
          <a:p>
            <a:r>
              <a:rPr lang="zh-CN" altLang="en-US" sz="2000" dirty="0" smtClean="0"/>
              <a:t>虚体思维：将表达属性的概念联结成判断，将判断联结成推理，将推理一以贯之形成完整体系的思维方式，即将</a:t>
            </a:r>
            <a:r>
              <a:rPr lang="zh-CN" altLang="en-US" sz="2000" dirty="0"/>
              <a:t>属性联接成</a:t>
            </a:r>
            <a:r>
              <a:rPr lang="zh-CN" altLang="en-US" sz="2000" dirty="0" smtClean="0"/>
              <a:t>道理、讲理的思维方式。</a:t>
            </a:r>
            <a:endParaRPr lang="en-US" altLang="zh-CN" sz="2000" dirty="0" smtClean="0"/>
          </a:p>
          <a:p>
            <a:pPr marL="0" indent="0">
              <a:buNone/>
            </a:pPr>
            <a:r>
              <a:rPr lang="en-US" altLang="zh-CN" sz="2000" dirty="0"/>
              <a:t> </a:t>
            </a:r>
            <a:r>
              <a:rPr lang="en-US" altLang="zh-CN" sz="2000" dirty="0" smtClean="0"/>
              <a:t>     </a:t>
            </a:r>
            <a:r>
              <a:rPr lang="zh-CN" altLang="en-US" sz="2000" dirty="0" smtClean="0"/>
              <a:t>在程序上对</a:t>
            </a:r>
            <a:r>
              <a:rPr lang="zh-CN" altLang="en-US" sz="2000" dirty="0" smtClean="0">
                <a:solidFill>
                  <a:srgbClr val="FF0000"/>
                </a:solidFill>
              </a:rPr>
              <a:t>异质属性</a:t>
            </a:r>
            <a:r>
              <a:rPr lang="zh-CN" altLang="en-US" sz="2000" dirty="0" smtClean="0"/>
              <a:t>的</a:t>
            </a:r>
            <a:r>
              <a:rPr lang="zh-CN" altLang="en-US" sz="2000" dirty="0" smtClean="0">
                <a:solidFill>
                  <a:srgbClr val="FF0000"/>
                </a:solidFill>
              </a:rPr>
              <a:t>封闭性</a:t>
            </a:r>
            <a:r>
              <a:rPr lang="zh-CN" altLang="en-US" sz="2000" dirty="0" smtClean="0"/>
              <a:t>。</a:t>
            </a:r>
            <a:endParaRPr lang="en-US" altLang="zh-CN" sz="2000" dirty="0" smtClean="0"/>
          </a:p>
          <a:p>
            <a:r>
              <a:rPr lang="zh-CN" altLang="en-US" sz="2000" dirty="0"/>
              <a:t>实体</a:t>
            </a:r>
            <a:r>
              <a:rPr lang="zh-CN" altLang="en-US" sz="2000" dirty="0" smtClean="0"/>
              <a:t>思维：依据虚体思维所提供的虚体对实体的存在状态进行非逻辑复合的思维方式。</a:t>
            </a:r>
            <a:endParaRPr lang="en-US" altLang="zh-CN" sz="2000" dirty="0" smtClean="0"/>
          </a:p>
          <a:p>
            <a:pPr marL="0" indent="0">
              <a:buNone/>
            </a:pPr>
            <a:r>
              <a:rPr lang="en-US" altLang="zh-CN" sz="2000" dirty="0"/>
              <a:t> </a:t>
            </a:r>
            <a:r>
              <a:rPr lang="en-US" altLang="zh-CN" sz="2000" dirty="0" smtClean="0"/>
              <a:t>     </a:t>
            </a:r>
            <a:r>
              <a:rPr lang="zh-CN" altLang="en-US" sz="2000" dirty="0" smtClean="0"/>
              <a:t>在程序上对</a:t>
            </a:r>
            <a:r>
              <a:rPr lang="zh-CN" altLang="en-US" sz="2000" dirty="0" smtClean="0">
                <a:solidFill>
                  <a:srgbClr val="FF0000"/>
                </a:solidFill>
              </a:rPr>
              <a:t>异质属性</a:t>
            </a:r>
            <a:r>
              <a:rPr lang="zh-CN" altLang="en-US" sz="2000" dirty="0" smtClean="0"/>
              <a:t>的</a:t>
            </a:r>
            <a:r>
              <a:rPr lang="zh-CN" altLang="en-US" sz="2000" dirty="0" smtClean="0">
                <a:solidFill>
                  <a:srgbClr val="FF0000"/>
                </a:solidFill>
              </a:rPr>
              <a:t>开放性</a:t>
            </a:r>
            <a:r>
              <a:rPr lang="zh-CN" altLang="en-US" sz="2000" dirty="0" smtClean="0"/>
              <a:t>。</a:t>
            </a:r>
            <a:endParaRPr lang="zh-CN" altLang="en-US" sz="2000" dirty="0"/>
          </a:p>
        </p:txBody>
      </p:sp>
      <p:sp>
        <p:nvSpPr>
          <p:cNvPr id="5" name="文本占位符 4"/>
          <p:cNvSpPr>
            <a:spLocks noGrp="1"/>
          </p:cNvSpPr>
          <p:nvPr>
            <p:ph type="body" sz="quarter" idx="3"/>
          </p:nvPr>
        </p:nvSpPr>
        <p:spPr/>
        <p:txBody>
          <a:bodyPr>
            <a:normAutofit/>
          </a:bodyPr>
          <a:lstStyle/>
          <a:p>
            <a:r>
              <a:rPr lang="zh-CN" altLang="en-US" sz="2000" dirty="0" smtClean="0"/>
              <a:t>思维活动：认知与筹划</a:t>
            </a:r>
            <a:endParaRPr lang="zh-CN" altLang="en-US" sz="2000" dirty="0"/>
          </a:p>
        </p:txBody>
      </p:sp>
      <p:sp>
        <p:nvSpPr>
          <p:cNvPr id="6" name="内容占位符 5"/>
          <p:cNvSpPr>
            <a:spLocks noGrp="1"/>
          </p:cNvSpPr>
          <p:nvPr>
            <p:ph sz="quarter" idx="4"/>
          </p:nvPr>
        </p:nvSpPr>
        <p:spPr/>
        <p:txBody>
          <a:bodyPr/>
          <a:lstStyle/>
          <a:p>
            <a:r>
              <a:rPr lang="zh-CN" altLang="en-US" dirty="0" smtClean="0"/>
              <a:t>认知：是什么，本来怎样，本然</a:t>
            </a:r>
            <a:endParaRPr lang="en-US" altLang="zh-CN" dirty="0" smtClean="0"/>
          </a:p>
          <a:p>
            <a:r>
              <a:rPr lang="zh-CN" altLang="en-US" dirty="0" smtClean="0"/>
              <a:t>筹划：应该怎样，应然</a:t>
            </a:r>
            <a:endParaRPr lang="zh-CN" altLang="en-US" dirty="0"/>
          </a:p>
          <a:p>
            <a:endParaRPr lang="zh-CN" altLang="en-US" dirty="0"/>
          </a:p>
        </p:txBody>
      </p:sp>
    </p:spTree>
    <p:extLst>
      <p:ext uri="{BB962C8B-B14F-4D97-AF65-F5344CB8AC3E}">
        <p14:creationId xmlns:p14="http://schemas.microsoft.com/office/powerpoint/2010/main" val="168991738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465</TotalTime>
  <Words>795</Words>
  <Application>Microsoft Office PowerPoint</Application>
  <PresentationFormat>全屏显示(4:3)</PresentationFormat>
  <Paragraphs>100</Paragraphs>
  <Slides>13</Slides>
  <Notes>0</Notes>
  <HiddenSlides>0</HiddenSlides>
  <MMClips>0</MMClips>
  <ScaleCrop>false</ScaleCrop>
  <HeadingPairs>
    <vt:vector size="4" baseType="variant">
      <vt:variant>
        <vt:lpstr>主题</vt:lpstr>
      </vt:variant>
      <vt:variant>
        <vt:i4>1</vt:i4>
      </vt:variant>
      <vt:variant>
        <vt:lpstr>幻灯片标题</vt:lpstr>
      </vt:variant>
      <vt:variant>
        <vt:i4>13</vt:i4>
      </vt:variant>
    </vt:vector>
  </HeadingPairs>
  <TitlesOfParts>
    <vt:vector size="14" baseType="lpstr">
      <vt:lpstr>Office 主题</vt:lpstr>
      <vt:lpstr>理论思维与工程思维及其在   教育中的相互僭越现象举隅 </vt:lpstr>
      <vt:lpstr>两种思维活动</vt:lpstr>
      <vt:lpstr>人为何需要工程？</vt:lpstr>
      <vt:lpstr>工程的分类</vt:lpstr>
      <vt:lpstr>工程建构需要什么？</vt:lpstr>
      <vt:lpstr>实体完形</vt:lpstr>
      <vt:lpstr>虚体完形</vt:lpstr>
      <vt:lpstr>工程</vt:lpstr>
      <vt:lpstr>工程论视角下的思维划界</vt:lpstr>
      <vt:lpstr>PowerPoint 演示文稿</vt:lpstr>
      <vt:lpstr>概念辨析</vt:lpstr>
      <vt:lpstr>理论思维与工程思维的僭越</vt:lpstr>
      <vt:lpstr>教育中二者相互僭越的现象举隅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理论思维与工程思维及其在   教育中的相互僭越现象举隅 </dc:title>
  <dc:creator>apple</dc:creator>
  <cp:lastModifiedBy>apple</cp:lastModifiedBy>
  <cp:revision>32</cp:revision>
  <dcterms:created xsi:type="dcterms:W3CDTF">2013-02-26T12:28:52Z</dcterms:created>
  <dcterms:modified xsi:type="dcterms:W3CDTF">2013-03-13T12:54:10Z</dcterms:modified>
</cp:coreProperties>
</file>