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0" r:id="rId3"/>
    <p:sldId id="276" r:id="rId4"/>
    <p:sldId id="263" r:id="rId5"/>
    <p:sldId id="283" r:id="rId6"/>
    <p:sldId id="285" r:id="rId7"/>
    <p:sldId id="271" r:id="rId8"/>
    <p:sldId id="256" r:id="rId9"/>
    <p:sldId id="273" r:id="rId10"/>
    <p:sldId id="272" r:id="rId11"/>
    <p:sldId id="275" r:id="rId12"/>
    <p:sldId id="278" r:id="rId13"/>
    <p:sldId id="280" r:id="rId14"/>
    <p:sldId id="281" r:id="rId15"/>
    <p:sldId id="282" r:id="rId16"/>
    <p:sldId id="257" r:id="rId17"/>
    <p:sldId id="267" r:id="rId18"/>
    <p:sldId id="268" r:id="rId19"/>
    <p:sldId id="269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A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1" autoAdjust="0"/>
    <p:restoredTop sz="94660"/>
  </p:normalViewPr>
  <p:slideViewPr>
    <p:cSldViewPr>
      <p:cViewPr varScale="1">
        <p:scale>
          <a:sx n="75" d="100"/>
          <a:sy n="75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2013/12/13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Wendy\&#25105;&#30340;&#20844;&#24320;&#35838;\&#33521;&#25991;&#27468;\(&#20013;&#33521;&#23383;&#24149;&#65289;&#65288;&#29237;&#22763;&#20043;&#29579;Louis%20Armstrong%20%20What%20a%20wonderful%20world%20&#26631;&#28165;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Wendy\&#25105;&#30340;&#20844;&#24320;&#35838;\&#33521;&#25991;&#27468;\&#12304;@&#22303;&#35910;&#28023;&#22806;&#35270;&#39057;&#12305;&#19990;&#30028;&#21516;&#21809;&#19968;&#39318;&#27468;&#12298;What%20A%20Wonderful%20World&#12299;_640x368_2.00M_h.264.avi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slide" Target="slide18.xml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slide" Target="slide19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png"/><Relationship Id="rId1" Type="http://schemas.openxmlformats.org/officeDocument/2006/relationships/audio" Target="file:///E:\Wendy\&#25105;&#30340;&#20844;&#24320;&#35838;\&#33521;&#25991;&#27468;\What%20A%20Wonderful%20World.mp3" TargetMode="Externa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5" Type="http://schemas.openxmlformats.org/officeDocument/2006/relationships/slide" Target="slide17.xml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slide" Target="slide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Wendy\&#25105;&#30340;&#20844;&#24320;&#35838;\&#33521;&#25991;&#27468;\What%20A%20Wonderful%20World%20-%20BBC%20ONE%201080P%20&#20013;&#33521;&#23383;&#24149;_640x368_2.00M_h.264.avi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8.jpe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8.jpe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0.png"/><Relationship Id="rId7" Type="http://schemas.openxmlformats.org/officeDocument/2006/relationships/image" Target="../media/image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12.png"/><Relationship Id="rId4" Type="http://schemas.openxmlformats.org/officeDocument/2006/relationships/image" Target="../media/image8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D:\Documents\Tencent Files\751761517\Image\C02365FD-1A66-45B6-9058-181E33054A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196752"/>
            <a:ext cx="6696744" cy="5017008"/>
          </a:xfrm>
          <a:prstGeom prst="rect">
            <a:avLst/>
          </a:prstGeom>
          <a:noFill/>
        </p:spPr>
      </p:pic>
      <p:pic>
        <p:nvPicPr>
          <p:cNvPr id="21505" name="Picture 1" descr="D:\Documents\Tencent Files\751761517\Image\08BC124D-1C6B-4239-8A0C-04D8323546B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88640"/>
            <a:ext cx="4963219" cy="3718301"/>
          </a:xfrm>
          <a:prstGeom prst="rect">
            <a:avLst/>
          </a:prstGeom>
          <a:noFill/>
        </p:spPr>
      </p:pic>
      <p:pic>
        <p:nvPicPr>
          <p:cNvPr id="21506" name="Picture 2" descr="D:\Documents\Tencent Files\751761517\Image\E5BFEDCD-F2C5-40EC-A5B3-FB09E478456F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3744416" cy="49980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516216" y="0"/>
            <a:ext cx="2627784" cy="4221088"/>
            <a:chOff x="1043608" y="692696"/>
            <a:chExt cx="3240360" cy="451728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1043608" y="692696"/>
              <a:ext cx="3209553" cy="2096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1043608" y="2924944"/>
              <a:ext cx="3240360" cy="2285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2133437"/>
            <a:ext cx="856895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I hear babies </a:t>
            </a: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_____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,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我听见婴儿在啼哭，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I watch them </a:t>
            </a: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____.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   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我看著他们在长大。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They‘ll learn ________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他们将学更多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 than I‘ll </a:t>
            </a: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_____ know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.  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我未知的东西。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And I think to myself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，  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我心里在想，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what a wonderful world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。这是个多么美妙的世界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__________________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是的，我心里在想，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__________________.   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这是个多么美妙的世界。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2132856"/>
            <a:ext cx="72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cry</a:t>
            </a:r>
            <a:endParaRPr lang="zh-CN" altLang="en-US" sz="28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2564904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grow</a:t>
            </a:r>
            <a:endParaRPr lang="zh-CN" altLang="en-US" sz="28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2996952"/>
            <a:ext cx="20938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much  more</a:t>
            </a:r>
            <a:endParaRPr lang="zh-CN" altLang="en-US" sz="28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3429000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Comic Sans MS" pitchFamily="66" charset="0"/>
              </a:rPr>
              <a:t>never</a:t>
            </a:r>
            <a:endParaRPr lang="zh-CN" altLang="en-US" sz="28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.hiphotos.baidu.com/baike/pic/item/adaf2edda3cc7cd955d6a0423901213fb90e91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4536504" cy="45365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548680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1901-1971</a:t>
            </a:r>
          </a:p>
          <a:p>
            <a:r>
              <a:rPr lang="en-US" altLang="zh-CN" sz="2800" dirty="0" smtClean="0"/>
              <a:t>Father of Jazz </a:t>
            </a:r>
            <a:r>
              <a:rPr lang="zh-CN" altLang="en-US" sz="2800" dirty="0" smtClean="0"/>
              <a:t>爵士乐之父</a:t>
            </a:r>
            <a:endParaRPr lang="en-US" altLang="zh-CN" sz="2800" dirty="0" smtClean="0"/>
          </a:p>
          <a:p>
            <a:r>
              <a:rPr lang="en-US" altLang="zh-CN" sz="2800" dirty="0" smtClean="0"/>
              <a:t>An excellent trumpet player</a:t>
            </a:r>
          </a:p>
          <a:p>
            <a:r>
              <a:rPr lang="en-US" altLang="zh-CN" sz="2800" dirty="0" smtClean="0"/>
              <a:t>   </a:t>
            </a:r>
            <a:r>
              <a:rPr lang="zh-CN" altLang="en-US" sz="2800" dirty="0" smtClean="0"/>
              <a:t>杰出的小号手</a:t>
            </a:r>
            <a:endParaRPr lang="en-US" altLang="zh-CN" sz="2800" dirty="0" smtClean="0"/>
          </a:p>
          <a:p>
            <a:endParaRPr lang="zh-CN" alt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5608" y="3140968"/>
            <a:ext cx="35283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(中英字幕）（爵士之王Louis Armstrong  What a wonderful world 标清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.hiphotos.baidu.com/baike/pic/item/adaf2edda3cc7cd955d6a0423901213fb90e91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-27384"/>
            <a:ext cx="4536504" cy="45365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572000" y="548680"/>
            <a:ext cx="457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From a very poor family</a:t>
            </a:r>
          </a:p>
          <a:p>
            <a:r>
              <a:rPr lang="en-US" altLang="zh-CN" sz="2800" dirty="0" smtClean="0"/>
              <a:t>Love music ,love life</a:t>
            </a:r>
          </a:p>
          <a:p>
            <a:r>
              <a:rPr lang="en-US" altLang="zh-CN" sz="2800" dirty="0" smtClean="0"/>
              <a:t>Always made a lot of fun for </a:t>
            </a:r>
          </a:p>
          <a:p>
            <a:r>
              <a:rPr lang="en-US" altLang="zh-CN" sz="2800" dirty="0" smtClean="0"/>
              <a:t>his audiences</a:t>
            </a:r>
            <a:r>
              <a:rPr lang="zh-CN" altLang="en-US" sz="2800" dirty="0" smtClean="0"/>
              <a:t>（观众）</a:t>
            </a:r>
            <a:r>
              <a:rPr lang="en-US" altLang="zh-CN" sz="2800" dirty="0" smtClean="0"/>
              <a:t>. </a:t>
            </a:r>
          </a:p>
          <a:p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581128"/>
            <a:ext cx="75114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How to sing :</a:t>
            </a:r>
          </a:p>
          <a:p>
            <a:pPr marL="342900" indent="-342900">
              <a:buAutoNum type="arabicPeriod"/>
            </a:pPr>
            <a:r>
              <a:rPr lang="en-US" altLang="zh-CN" sz="2800" dirty="0" smtClean="0"/>
              <a:t>Full of emotion </a:t>
            </a:r>
            <a:r>
              <a:rPr lang="zh-CN" altLang="en-US" sz="2800" dirty="0" smtClean="0"/>
              <a:t>（充满感情）</a:t>
            </a:r>
            <a:endParaRPr lang="en-US" altLang="zh-CN" sz="2800" dirty="0" smtClean="0"/>
          </a:p>
          <a:p>
            <a:pPr marL="342900" indent="-342900">
              <a:buAutoNum type="arabicPeriod"/>
            </a:pPr>
            <a:r>
              <a:rPr lang="en-US" altLang="zh-CN" sz="2800" dirty="0" smtClean="0"/>
              <a:t>Use the  muscle on the face </a:t>
            </a:r>
            <a:r>
              <a:rPr lang="zh-CN" altLang="en-US" sz="2800" dirty="0" smtClean="0"/>
              <a:t>（运用面部肌肉）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【@土豆海外视频】世界同唱一首歌《What A Wonderful World》_640x368_2.00M_h.26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852936"/>
            <a:ext cx="860363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Antique Olive Compact" pitchFamily="34" charset="0"/>
              </a:rPr>
              <a:t>Homework:</a:t>
            </a:r>
          </a:p>
          <a:p>
            <a:endParaRPr lang="en-US" altLang="zh-CN" sz="2800" dirty="0" smtClean="0">
              <a:latin typeface="Antique Olive Compact" pitchFamily="34" charset="0"/>
            </a:endParaRPr>
          </a:p>
          <a:p>
            <a:pPr marL="342900" indent="-342900">
              <a:buAutoNum type="arabicPeriod"/>
            </a:pPr>
            <a:r>
              <a:rPr lang="en-US" altLang="zh-CN" sz="2800" dirty="0" smtClean="0">
                <a:latin typeface="Antique Olive Compact" pitchFamily="34" charset="0"/>
              </a:rPr>
              <a:t>Fill in the blanks of the song.</a:t>
            </a:r>
          </a:p>
          <a:p>
            <a:pPr marL="342900" indent="-342900">
              <a:buAutoNum type="arabicPeriod"/>
            </a:pPr>
            <a:endParaRPr lang="en-US" altLang="zh-CN" sz="2800" dirty="0" smtClean="0">
              <a:latin typeface="Antique Olive Compact" pitchFamily="34" charset="0"/>
            </a:endParaRPr>
          </a:p>
          <a:p>
            <a:pPr marL="342900" indent="-342900"/>
            <a:endParaRPr lang="en-US" altLang="zh-CN" sz="2800" dirty="0" smtClean="0">
              <a:latin typeface="Antique Olive Compact" pitchFamily="34" charset="0"/>
            </a:endParaRPr>
          </a:p>
          <a:p>
            <a:pPr marL="342900" indent="-342900"/>
            <a:r>
              <a:rPr lang="en-US" altLang="zh-CN" sz="2800" dirty="0" smtClean="0">
                <a:latin typeface="Antique Olive Compact" pitchFamily="34" charset="0"/>
              </a:rPr>
              <a:t>2.Listen to the song on the internet.</a:t>
            </a:r>
            <a:endParaRPr lang="zh-CN" altLang="en-US" sz="2800" dirty="0">
              <a:latin typeface="Antique Olive Compact" pitchFamily="34" charset="0"/>
            </a:endParaRPr>
          </a:p>
        </p:txBody>
      </p:sp>
      <p:pic>
        <p:nvPicPr>
          <p:cNvPr id="3" name="Picture 2" descr="http://a.hiphotos.baidu.com/baike/pic/item/adaf2edda3cc7cd955d6a0423901213fb90e91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43600" y="0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355044">
            <a:off x="784904" y="1189467"/>
            <a:ext cx="7108320" cy="5127137"/>
            <a:chOff x="1986501" y="1412776"/>
            <a:chExt cx="7157499" cy="4987056"/>
          </a:xfrm>
        </p:grpSpPr>
        <p:pic>
          <p:nvPicPr>
            <p:cNvPr id="3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 l="14901" r="17600" b="489"/>
            <a:stretch>
              <a:fillRect/>
            </a:stretch>
          </p:blipFill>
          <p:spPr bwMode="auto">
            <a:xfrm>
              <a:off x="1986501" y="1412776"/>
              <a:ext cx="7157499" cy="49870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" name="Picture 14" descr="http://img1.3lian.com/gif/more/11/201211/6b8605a62f113a91c4ade5da6e45cec3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580112" y="1916832"/>
              <a:ext cx="2232248" cy="22211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5" name="Picture 16" descr="http://www.taopic.com/uploads/allimg/120516/159426-1205161440433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11760" y="4149080"/>
              <a:ext cx="3096344" cy="20745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Picture 1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8144" y="4365104"/>
              <a:ext cx="2758106" cy="18780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" name="TextBox 6">
            <a:hlinkClick r:id="rId6" action="ppaction://hlinksldjump"/>
          </p:cNvPr>
          <p:cNvSpPr txBox="1"/>
          <p:nvPr/>
        </p:nvSpPr>
        <p:spPr>
          <a:xfrm rot="420943">
            <a:off x="1323371" y="1164430"/>
            <a:ext cx="3111749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The colors of the rainbow,</a:t>
            </a:r>
          </a:p>
          <a:p>
            <a:r>
              <a:rPr lang="en-US" altLang="zh-CN" sz="2000" b="1" dirty="0" smtClean="0"/>
              <a:t>So pretty in the sky.</a:t>
            </a:r>
          </a:p>
          <a:p>
            <a:r>
              <a:rPr lang="en-US" altLang="zh-CN" sz="2000" b="1" dirty="0" smtClean="0"/>
              <a:t>Are also on the faces,</a:t>
            </a:r>
          </a:p>
          <a:p>
            <a:r>
              <a:rPr lang="en-US" altLang="zh-CN" sz="2000" b="1" dirty="0" smtClean="0"/>
              <a:t>Of people going by. </a:t>
            </a:r>
          </a:p>
          <a:p>
            <a:r>
              <a:rPr lang="en-US" altLang="zh-CN" sz="2000" b="1" dirty="0" smtClean="0"/>
              <a:t>I see friends shaking hands,</a:t>
            </a:r>
          </a:p>
          <a:p>
            <a:r>
              <a:rPr lang="en-US" altLang="zh-CN" sz="2000" b="1" dirty="0" smtClean="0"/>
              <a:t>Saying “How do you do?”</a:t>
            </a:r>
          </a:p>
          <a:p>
            <a:r>
              <a:rPr lang="en-US" altLang="zh-CN" sz="2000" b="1" dirty="0" smtClean="0"/>
              <a:t>They are really saying:</a:t>
            </a:r>
          </a:p>
          <a:p>
            <a:r>
              <a:rPr lang="en-US" altLang="zh-CN" sz="2000" b="1" dirty="0" smtClean="0"/>
              <a:t>I love you.</a:t>
            </a:r>
            <a:endParaRPr lang="zh-CN" altLang="en-US" sz="2000" b="1" dirty="0"/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 rot="1320000" flipV="1">
            <a:off x="4301672" y="434020"/>
            <a:ext cx="139974" cy="66557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 rot="1320000">
            <a:off x="4438334" y="567225"/>
            <a:ext cx="544065" cy="5475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Oval 23"/>
          <p:cNvSpPr>
            <a:spLocks noChangeArrowheads="1"/>
          </p:cNvSpPr>
          <p:nvPr/>
        </p:nvSpPr>
        <p:spPr bwMode="auto">
          <a:xfrm rot="1320000">
            <a:off x="4517412" y="407515"/>
            <a:ext cx="59066" cy="2255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solidFill>
                <a:schemeClr val="accent5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1" name="左箭头 10">
            <a:hlinkClick r:id="rId6" action="ppaction://hlinksldjump"/>
          </p:cNvPr>
          <p:cNvSpPr/>
          <p:nvPr/>
        </p:nvSpPr>
        <p:spPr>
          <a:xfrm>
            <a:off x="8604448" y="6165304"/>
            <a:ext cx="360040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539552" y="0"/>
            <a:ext cx="4896544" cy="6669360"/>
            <a:chOff x="1043608" y="692696"/>
            <a:chExt cx="3240360" cy="4517283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10000" contrast="10000"/>
            </a:blip>
            <a:srcRect/>
            <a:stretch>
              <a:fillRect/>
            </a:stretch>
          </p:blipFill>
          <p:spPr bwMode="auto">
            <a:xfrm>
              <a:off x="1043608" y="692696"/>
              <a:ext cx="3209553" cy="2096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6"/>
            <p:cNvPicPr>
              <a:picLocks noChangeAspect="1" noChangeArrowheads="1"/>
            </p:cNvPicPr>
            <p:nvPr/>
          </p:nvPicPr>
          <p:blipFill>
            <a:blip r:embed="rId3" cstate="print">
              <a:lum contrast="10000"/>
            </a:blip>
            <a:srcRect/>
            <a:stretch>
              <a:fillRect/>
            </a:stretch>
          </p:blipFill>
          <p:spPr bwMode="auto">
            <a:xfrm>
              <a:off x="1043608" y="2924944"/>
              <a:ext cx="3240360" cy="2285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TextBox 6"/>
          <p:cNvSpPr txBox="1"/>
          <p:nvPr/>
        </p:nvSpPr>
        <p:spPr>
          <a:xfrm>
            <a:off x="2138079" y="2426112"/>
            <a:ext cx="337002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I hear babies cry,</a:t>
            </a:r>
          </a:p>
          <a:p>
            <a:r>
              <a:rPr lang="en-US" altLang="zh-CN" sz="2400" b="1" dirty="0" smtClean="0"/>
              <a:t>I watch them grow.</a:t>
            </a:r>
          </a:p>
          <a:p>
            <a:r>
              <a:rPr lang="en-US" altLang="zh-CN" sz="2400" b="1" dirty="0" smtClean="0"/>
              <a:t>They’ll learn much more,</a:t>
            </a:r>
          </a:p>
          <a:p>
            <a:r>
              <a:rPr lang="en-US" altLang="zh-CN" sz="2400" b="1" dirty="0" smtClean="0"/>
              <a:t>That I never know,</a:t>
            </a:r>
          </a:p>
          <a:p>
            <a:endParaRPr lang="zh-CN" altLang="en-US" sz="2400" b="1" dirty="0"/>
          </a:p>
        </p:txBody>
      </p:sp>
      <p:sp>
        <p:nvSpPr>
          <p:cNvPr id="8" name="左箭头 7">
            <a:hlinkClick r:id="rId4" action="ppaction://hlinksldjump"/>
          </p:cNvPr>
          <p:cNvSpPr/>
          <p:nvPr/>
        </p:nvSpPr>
        <p:spPr>
          <a:xfrm>
            <a:off x="8244408" y="6093296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33737">
            <a:off x="3761147" y="2097956"/>
            <a:ext cx="4895342" cy="3177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r="427"/>
          <a:stretch>
            <a:fillRect/>
          </a:stretch>
        </p:blipFill>
        <p:spPr bwMode="auto">
          <a:xfrm rot="21120076">
            <a:off x="185471" y="647069"/>
            <a:ext cx="4728501" cy="29963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67544" y="4365104"/>
            <a:ext cx="359957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/>
              <a:t>I see skies of blue,</a:t>
            </a:r>
          </a:p>
          <a:p>
            <a:r>
              <a:rPr lang="en-US" altLang="zh-CN" sz="2800" b="1" dirty="0" smtClean="0"/>
              <a:t>And clouds of white.</a:t>
            </a:r>
          </a:p>
          <a:p>
            <a:r>
              <a:rPr lang="en-US" altLang="zh-CN" sz="2800" b="1" dirty="0" smtClean="0"/>
              <a:t>The bright blessed day,</a:t>
            </a:r>
          </a:p>
          <a:p>
            <a:r>
              <a:rPr lang="en-US" altLang="zh-CN" sz="2800" b="1" dirty="0" smtClean="0"/>
              <a:t>The dark sacred night. </a:t>
            </a:r>
            <a:endParaRPr lang="zh-CN" altLang="en-US" sz="2800" b="1" dirty="0"/>
          </a:p>
        </p:txBody>
      </p:sp>
      <p:sp>
        <p:nvSpPr>
          <p:cNvPr id="8" name="Line 21"/>
          <p:cNvSpPr>
            <a:spLocks noChangeShapeType="1"/>
          </p:cNvSpPr>
          <p:nvPr/>
        </p:nvSpPr>
        <p:spPr bwMode="auto">
          <a:xfrm rot="1320000" flipV="1">
            <a:off x="2433288" y="25137"/>
            <a:ext cx="139974" cy="66557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9" name="Line 22"/>
          <p:cNvSpPr>
            <a:spLocks noChangeShapeType="1"/>
          </p:cNvSpPr>
          <p:nvPr/>
        </p:nvSpPr>
        <p:spPr bwMode="auto">
          <a:xfrm rot="1320000">
            <a:off x="2607790" y="136990"/>
            <a:ext cx="396377" cy="374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" name="Oval 23"/>
          <p:cNvSpPr>
            <a:spLocks noChangeArrowheads="1"/>
          </p:cNvSpPr>
          <p:nvPr/>
        </p:nvSpPr>
        <p:spPr bwMode="auto">
          <a:xfrm rot="1320000">
            <a:off x="2649028" y="-1368"/>
            <a:ext cx="59066" cy="2255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latin typeface="Calibri" pitchFamily="34" charset="0"/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 rot="1320000" flipV="1">
            <a:off x="6503124" y="1315294"/>
            <a:ext cx="159414" cy="72998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 rot="1320000">
            <a:off x="6658812" y="1442777"/>
            <a:ext cx="495597" cy="61981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3" name="Oval 23"/>
          <p:cNvSpPr>
            <a:spLocks noChangeArrowheads="1"/>
          </p:cNvSpPr>
          <p:nvPr/>
        </p:nvSpPr>
        <p:spPr bwMode="auto">
          <a:xfrm rot="1320000" flipH="1">
            <a:off x="6776813" y="1272595"/>
            <a:ext cx="45719" cy="29571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latin typeface="Calibri" pitchFamily="34" charset="0"/>
            </a:endParaRPr>
          </a:p>
        </p:txBody>
      </p:sp>
      <p:sp>
        <p:nvSpPr>
          <p:cNvPr id="14" name="左箭头 13">
            <a:hlinkClick r:id="rId4" action="ppaction://hlinksldjump"/>
          </p:cNvPr>
          <p:cNvSpPr/>
          <p:nvPr/>
        </p:nvSpPr>
        <p:spPr>
          <a:xfrm>
            <a:off x="8244408" y="6093296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1.fansimg.com/uploads2013/07/userid77187time20130705094418.jpg"/>
          <p:cNvPicPr>
            <a:picLocks noChangeAspect="1" noChangeArrowheads="1"/>
          </p:cNvPicPr>
          <p:nvPr/>
        </p:nvPicPr>
        <p:blipFill>
          <a:blip r:embed="rId2" cstate="print"/>
          <a:srcRect t="22059" r="23932"/>
          <a:stretch>
            <a:fillRect/>
          </a:stretch>
        </p:blipFill>
        <p:spPr bwMode="auto">
          <a:xfrm rot="21320612">
            <a:off x="391880" y="725619"/>
            <a:ext cx="8133271" cy="55626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932040" y="908720"/>
            <a:ext cx="26944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/>
              <a:t>I see trees of green,</a:t>
            </a:r>
          </a:p>
          <a:p>
            <a:r>
              <a:rPr lang="en-US" altLang="zh-CN" sz="2400" b="1" dirty="0" smtClean="0"/>
              <a:t>Red roses too.</a:t>
            </a:r>
          </a:p>
          <a:p>
            <a:r>
              <a:rPr lang="en-US" altLang="zh-CN" sz="2400" b="1" dirty="0" smtClean="0"/>
              <a:t>I see them bloom,</a:t>
            </a:r>
          </a:p>
          <a:p>
            <a:r>
              <a:rPr lang="en-US" altLang="zh-CN" sz="2400" b="1" dirty="0" smtClean="0"/>
              <a:t>For me and you.</a:t>
            </a:r>
            <a:endParaRPr lang="zh-CN" altLang="en-US" sz="2400" b="1" dirty="0"/>
          </a:p>
        </p:txBody>
      </p:sp>
      <p:sp>
        <p:nvSpPr>
          <p:cNvPr id="6" name="Line 21"/>
          <p:cNvSpPr>
            <a:spLocks noChangeShapeType="1"/>
          </p:cNvSpPr>
          <p:nvPr/>
        </p:nvSpPr>
        <p:spPr bwMode="auto">
          <a:xfrm rot="1320000" flipV="1">
            <a:off x="3467432" y="73980"/>
            <a:ext cx="139974" cy="66557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7" name="Line 22"/>
          <p:cNvSpPr>
            <a:spLocks noChangeShapeType="1"/>
          </p:cNvSpPr>
          <p:nvPr/>
        </p:nvSpPr>
        <p:spPr bwMode="auto">
          <a:xfrm rot="1320000">
            <a:off x="3627550" y="183839"/>
            <a:ext cx="400501" cy="450234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8" name="Oval 23"/>
          <p:cNvSpPr>
            <a:spLocks noChangeArrowheads="1"/>
          </p:cNvSpPr>
          <p:nvPr/>
        </p:nvSpPr>
        <p:spPr bwMode="auto">
          <a:xfrm rot="1320000">
            <a:off x="3683172" y="47475"/>
            <a:ext cx="59066" cy="2255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latin typeface="Calibri" pitchFamily="34" charset="0"/>
            </a:endParaRPr>
          </a:p>
        </p:txBody>
      </p:sp>
      <p:sp>
        <p:nvSpPr>
          <p:cNvPr id="9" name="左箭头 8">
            <a:hlinkClick r:id="rId3" action="ppaction://hlinksldjump"/>
          </p:cNvPr>
          <p:cNvSpPr/>
          <p:nvPr/>
        </p:nvSpPr>
        <p:spPr>
          <a:xfrm>
            <a:off x="8388424" y="6453336"/>
            <a:ext cx="432048" cy="2160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563888" y="476672"/>
            <a:ext cx="2856878" cy="2401677"/>
            <a:chOff x="3524500" y="767555"/>
            <a:chExt cx="2856878" cy="2401677"/>
          </a:xfrm>
        </p:grpSpPr>
        <p:grpSp>
          <p:nvGrpSpPr>
            <p:cNvPr id="3" name="组合 19"/>
            <p:cNvGrpSpPr/>
            <p:nvPr/>
          </p:nvGrpSpPr>
          <p:grpSpPr>
            <a:xfrm rot="21175542">
              <a:off x="3524500" y="1293526"/>
              <a:ext cx="2856878" cy="1875706"/>
              <a:chOff x="1986501" y="1412776"/>
              <a:chExt cx="7157499" cy="4987056"/>
            </a:xfrm>
          </p:grpSpPr>
          <p:pic>
            <p:nvPicPr>
              <p:cNvPr id="2059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4901" r="17600" b="489"/>
              <a:stretch>
                <a:fillRect/>
              </a:stretch>
            </p:blipFill>
            <p:spPr bwMode="auto">
              <a:xfrm>
                <a:off x="1986501" y="1412776"/>
                <a:ext cx="7157499" cy="4987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62" name="Picture 14" descr="http://img1.3lian.com/gif/more/11/201211/6b8605a62f113a91c4ade5da6e45cec3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580112" y="1916832"/>
                <a:ext cx="2232248" cy="222114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2064" name="Picture 16" descr="http://www.taopic.com/uploads/allimg/120516/159426-12051614404332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411760" y="4149080"/>
                <a:ext cx="3096344" cy="20745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065" name="Picture 1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868144" y="4365104"/>
                <a:ext cx="2758106" cy="187808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23" name="Line 21"/>
            <p:cNvSpPr>
              <a:spLocks noChangeShapeType="1"/>
            </p:cNvSpPr>
            <p:nvPr/>
          </p:nvSpPr>
          <p:spPr bwMode="auto">
            <a:xfrm rot="1320000" flipV="1">
              <a:off x="5018499" y="823973"/>
              <a:ext cx="19194" cy="46532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Line 22"/>
            <p:cNvSpPr>
              <a:spLocks noChangeShapeType="1"/>
            </p:cNvSpPr>
            <p:nvPr/>
          </p:nvSpPr>
          <p:spPr bwMode="auto">
            <a:xfrm rot="1320000">
              <a:off x="5045214" y="865286"/>
              <a:ext cx="181278" cy="3834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 rot="1320000">
              <a:off x="5080350" y="767555"/>
              <a:ext cx="59066" cy="2255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99592" y="4149080"/>
            <a:ext cx="2549300" cy="2563288"/>
            <a:chOff x="430631" y="3719883"/>
            <a:chExt cx="2477292" cy="2347264"/>
          </a:xfrm>
        </p:grpSpPr>
        <p:pic>
          <p:nvPicPr>
            <p:cNvPr id="2052" name="Picture 4" descr="http://t1.fansimg.com/uploads2013/07/userid77187time20130705094418.jpg"/>
            <p:cNvPicPr>
              <a:picLocks noChangeAspect="1" noChangeArrowheads="1"/>
            </p:cNvPicPr>
            <p:nvPr/>
          </p:nvPicPr>
          <p:blipFill>
            <a:blip r:embed="rId7" cstate="print"/>
            <a:srcRect t="22059" r="23932"/>
            <a:stretch>
              <a:fillRect/>
            </a:stretch>
          </p:blipFill>
          <p:spPr bwMode="auto">
            <a:xfrm rot="342957">
              <a:off x="430631" y="4372845"/>
              <a:ext cx="2477292" cy="1694302"/>
            </a:xfrm>
            <a:prstGeom prst="rect">
              <a:avLst/>
            </a:prstGeom>
            <a:noFill/>
          </p:spPr>
        </p:pic>
        <p:sp>
          <p:nvSpPr>
            <p:cNvPr id="26" name="Line 21"/>
            <p:cNvSpPr>
              <a:spLocks noChangeShapeType="1"/>
            </p:cNvSpPr>
            <p:nvPr/>
          </p:nvSpPr>
          <p:spPr bwMode="auto">
            <a:xfrm rot="1320000" flipV="1">
              <a:off x="1578759" y="3807492"/>
              <a:ext cx="72608" cy="56456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Line 22"/>
            <p:cNvSpPr>
              <a:spLocks noChangeShapeType="1"/>
            </p:cNvSpPr>
            <p:nvPr/>
          </p:nvSpPr>
          <p:spPr bwMode="auto">
            <a:xfrm rot="1320000">
              <a:off x="1650642" y="3905600"/>
              <a:ext cx="288369" cy="49554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Oval 23"/>
            <p:cNvSpPr>
              <a:spLocks noChangeArrowheads="1"/>
            </p:cNvSpPr>
            <p:nvPr/>
          </p:nvSpPr>
          <p:spPr bwMode="auto">
            <a:xfrm rot="1320000">
              <a:off x="1710667" y="3719883"/>
              <a:ext cx="59066" cy="2255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043608" y="0"/>
            <a:ext cx="2062276" cy="2825994"/>
            <a:chOff x="985696" y="702732"/>
            <a:chExt cx="2062276" cy="2825994"/>
          </a:xfrm>
        </p:grpSpPr>
        <p:grpSp>
          <p:nvGrpSpPr>
            <p:cNvPr id="41" name="组合 40"/>
            <p:cNvGrpSpPr/>
            <p:nvPr/>
          </p:nvGrpSpPr>
          <p:grpSpPr>
            <a:xfrm>
              <a:off x="985696" y="836712"/>
              <a:ext cx="2062276" cy="2692014"/>
              <a:chOff x="985696" y="746634"/>
              <a:chExt cx="2062276" cy="2692014"/>
            </a:xfrm>
          </p:grpSpPr>
          <p:grpSp>
            <p:nvGrpSpPr>
              <p:cNvPr id="2" name="组合 20"/>
              <p:cNvGrpSpPr/>
              <p:nvPr/>
            </p:nvGrpSpPr>
            <p:grpSpPr>
              <a:xfrm rot="794812">
                <a:off x="985696" y="1190696"/>
                <a:ext cx="2062276" cy="2247952"/>
                <a:chOff x="1511437" y="479014"/>
                <a:chExt cx="2773212" cy="3670066"/>
              </a:xfrm>
            </p:grpSpPr>
            <p:pic>
              <p:nvPicPr>
                <p:cNvPr id="2057" name="Picture 9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1511437" y="2221158"/>
                  <a:ext cx="2772531" cy="1927922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  <p:pic>
              <p:nvPicPr>
                <p:cNvPr id="2058" name="Picture 10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lum bright="10000" contrast="10000"/>
                </a:blip>
                <a:srcRect r="427"/>
                <a:stretch>
                  <a:fillRect/>
                </a:stretch>
              </p:blipFill>
              <p:spPr bwMode="auto">
                <a:xfrm>
                  <a:off x="1512118" y="479014"/>
                  <a:ext cx="2772531" cy="1707128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</p:spPr>
            </p:pic>
          </p:grpSp>
          <p:sp>
            <p:nvSpPr>
              <p:cNvPr id="29" name="Line 21"/>
              <p:cNvSpPr>
                <a:spLocks noChangeShapeType="1"/>
              </p:cNvSpPr>
              <p:nvPr/>
            </p:nvSpPr>
            <p:spPr bwMode="auto">
              <a:xfrm rot="1320000" flipV="1">
                <a:off x="2260785" y="746634"/>
                <a:ext cx="88281" cy="45369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Line 22"/>
              <p:cNvSpPr>
                <a:spLocks noChangeShapeType="1"/>
              </p:cNvSpPr>
              <p:nvPr/>
            </p:nvSpPr>
            <p:spPr bwMode="auto">
              <a:xfrm rot="1320000">
                <a:off x="2328040" y="818178"/>
                <a:ext cx="296257" cy="48847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1" name="Oval 23"/>
            <p:cNvSpPr>
              <a:spLocks noChangeArrowheads="1"/>
            </p:cNvSpPr>
            <p:nvPr/>
          </p:nvSpPr>
          <p:spPr bwMode="auto">
            <a:xfrm rot="1320000">
              <a:off x="2387029" y="702732"/>
              <a:ext cx="59066" cy="2255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211960" y="3671174"/>
            <a:ext cx="1767267" cy="3142202"/>
            <a:chOff x="4000856" y="3431852"/>
            <a:chExt cx="1767267" cy="3142202"/>
          </a:xfrm>
        </p:grpSpPr>
        <p:grpSp>
          <p:nvGrpSpPr>
            <p:cNvPr id="4" name="组合 16"/>
            <p:cNvGrpSpPr/>
            <p:nvPr/>
          </p:nvGrpSpPr>
          <p:grpSpPr>
            <a:xfrm rot="208682">
              <a:off x="4000856" y="3984277"/>
              <a:ext cx="1767267" cy="2589777"/>
              <a:chOff x="1043608" y="692696"/>
              <a:chExt cx="3240360" cy="4517283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1043608" y="692696"/>
                <a:ext cx="3209553" cy="2096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6"/>
              <p:cNvPicPr>
                <a:picLocks noChangeAspect="1" noChangeArrowheads="1"/>
              </p:cNvPicPr>
              <p:nvPr/>
            </p:nvPicPr>
            <p:blipFill>
              <a:blip r:embed="rId11" cstate="print">
                <a:lum/>
              </a:blip>
              <a:srcRect/>
              <a:stretch>
                <a:fillRect/>
              </a:stretch>
            </p:blipFill>
            <p:spPr bwMode="auto">
              <a:xfrm>
                <a:off x="1043608" y="2924944"/>
                <a:ext cx="3240360" cy="2285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2" name="Line 21"/>
            <p:cNvSpPr>
              <a:spLocks noChangeShapeType="1"/>
            </p:cNvSpPr>
            <p:nvPr/>
          </p:nvSpPr>
          <p:spPr bwMode="auto">
            <a:xfrm rot="1320000" flipV="1">
              <a:off x="4890868" y="3504858"/>
              <a:ext cx="102837" cy="49911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Line 22"/>
            <p:cNvSpPr>
              <a:spLocks noChangeShapeType="1"/>
            </p:cNvSpPr>
            <p:nvPr/>
          </p:nvSpPr>
          <p:spPr bwMode="auto">
            <a:xfrm rot="1320000">
              <a:off x="5022825" y="3450476"/>
              <a:ext cx="174133" cy="5416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Oval 23"/>
            <p:cNvSpPr>
              <a:spLocks noChangeArrowheads="1"/>
            </p:cNvSpPr>
            <p:nvPr/>
          </p:nvSpPr>
          <p:spPr bwMode="auto">
            <a:xfrm rot="1320000">
              <a:off x="5039646" y="3431852"/>
              <a:ext cx="59066" cy="2255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/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35" name="TextBox 34">
            <a:hlinkClick r:id="rId12" action="ppaction://hlinksldjump"/>
          </p:cNvPr>
          <p:cNvSpPr txBox="1"/>
          <p:nvPr/>
        </p:nvSpPr>
        <p:spPr>
          <a:xfrm>
            <a:off x="6817803" y="5301208"/>
            <a:ext cx="164262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chemeClr val="accent4">
                    <a:lumMod val="50000"/>
                  </a:schemeClr>
                </a:solidFill>
              </a:rPr>
              <a:t>I see trees of green,</a:t>
            </a:r>
          </a:p>
          <a:p>
            <a:r>
              <a:rPr lang="en-US" altLang="zh-CN" sz="1400" b="1" dirty="0" smtClean="0">
                <a:solidFill>
                  <a:schemeClr val="accent4">
                    <a:lumMod val="50000"/>
                  </a:schemeClr>
                </a:solidFill>
              </a:rPr>
              <a:t>Red roses too.</a:t>
            </a:r>
          </a:p>
          <a:p>
            <a:r>
              <a:rPr lang="en-US" altLang="zh-CN" sz="1400" b="1" dirty="0" smtClean="0">
                <a:solidFill>
                  <a:schemeClr val="accent4">
                    <a:lumMod val="50000"/>
                  </a:schemeClr>
                </a:solidFill>
              </a:rPr>
              <a:t>I see them bloom,</a:t>
            </a:r>
          </a:p>
          <a:p>
            <a:r>
              <a:rPr lang="en-US" altLang="zh-CN" sz="1400" b="1" dirty="0" smtClean="0">
                <a:solidFill>
                  <a:schemeClr val="accent4">
                    <a:lumMod val="50000"/>
                  </a:schemeClr>
                </a:solidFill>
              </a:rPr>
              <a:t>For me and you.</a:t>
            </a:r>
            <a:endParaRPr lang="zh-CN" altLang="en-US" sz="1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6" name="TextBox 35">
            <a:hlinkClick r:id="rId13" action="ppaction://hlinksldjump"/>
          </p:cNvPr>
          <p:cNvSpPr txBox="1"/>
          <p:nvPr/>
        </p:nvSpPr>
        <p:spPr>
          <a:xfrm>
            <a:off x="6804248" y="1988840"/>
            <a:ext cx="188885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C00000"/>
                </a:solidFill>
              </a:rPr>
              <a:t>I see skies of blue,</a:t>
            </a:r>
          </a:p>
          <a:p>
            <a:r>
              <a:rPr lang="en-US" altLang="zh-CN" sz="1400" b="1" dirty="0" smtClean="0">
                <a:solidFill>
                  <a:srgbClr val="C00000"/>
                </a:solidFill>
              </a:rPr>
              <a:t>And clouds of white.</a:t>
            </a:r>
          </a:p>
          <a:p>
            <a:r>
              <a:rPr lang="en-US" altLang="zh-CN" sz="1400" b="1" dirty="0" smtClean="0">
                <a:solidFill>
                  <a:srgbClr val="C00000"/>
                </a:solidFill>
              </a:rPr>
              <a:t>The bright blessed day,</a:t>
            </a:r>
          </a:p>
          <a:p>
            <a:r>
              <a:rPr lang="en-US" altLang="zh-CN" sz="1400" b="1" dirty="0" smtClean="0">
                <a:solidFill>
                  <a:srgbClr val="C00000"/>
                </a:solidFill>
              </a:rPr>
              <a:t>The dark sacred night. </a:t>
            </a:r>
            <a:endParaRPr lang="zh-CN" altLang="en-US" sz="1400" b="1" dirty="0">
              <a:solidFill>
                <a:srgbClr val="C00000"/>
              </a:solidFill>
            </a:endParaRPr>
          </a:p>
        </p:txBody>
      </p:sp>
      <p:sp>
        <p:nvSpPr>
          <p:cNvPr id="37" name="TextBox 36">
            <a:hlinkClick r:id="rId14" action="ppaction://hlinksldjump"/>
          </p:cNvPr>
          <p:cNvSpPr txBox="1"/>
          <p:nvPr/>
        </p:nvSpPr>
        <p:spPr>
          <a:xfrm>
            <a:off x="6808001" y="3140968"/>
            <a:ext cx="2228495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00B050"/>
                </a:solidFill>
              </a:rPr>
              <a:t>The colors of the rainbow,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So pretty in the sky.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Are also on the faces,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Of people going by. 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I see friends shaking hands,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Saying “How do you do?”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They are really saying:</a:t>
            </a:r>
          </a:p>
          <a:p>
            <a:r>
              <a:rPr lang="en-US" altLang="zh-CN" sz="1400" b="1" dirty="0" smtClean="0">
                <a:solidFill>
                  <a:srgbClr val="00B050"/>
                </a:solidFill>
              </a:rPr>
              <a:t>I love you.</a:t>
            </a:r>
            <a:endParaRPr lang="zh-CN" altLang="en-US" sz="1400" b="1" dirty="0">
              <a:solidFill>
                <a:srgbClr val="00B050"/>
              </a:solidFill>
            </a:endParaRPr>
          </a:p>
        </p:txBody>
      </p:sp>
      <p:sp>
        <p:nvSpPr>
          <p:cNvPr id="38" name="TextBox 37">
            <a:hlinkClick r:id="rId15" action="ppaction://hlinksldjump"/>
          </p:cNvPr>
          <p:cNvSpPr txBox="1"/>
          <p:nvPr/>
        </p:nvSpPr>
        <p:spPr>
          <a:xfrm>
            <a:off x="6804248" y="602685"/>
            <a:ext cx="2016224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400" b="1" dirty="0" smtClean="0">
                <a:solidFill>
                  <a:srgbClr val="002060"/>
                </a:solidFill>
              </a:rPr>
              <a:t>I hear babies cry,</a:t>
            </a:r>
          </a:p>
          <a:p>
            <a:r>
              <a:rPr lang="en-US" altLang="zh-CN" sz="1400" b="1" dirty="0" smtClean="0">
                <a:solidFill>
                  <a:srgbClr val="002060"/>
                </a:solidFill>
              </a:rPr>
              <a:t>I watch them grow.</a:t>
            </a:r>
          </a:p>
          <a:p>
            <a:r>
              <a:rPr lang="en-US" altLang="zh-CN" sz="1400" b="1" dirty="0" smtClean="0">
                <a:solidFill>
                  <a:srgbClr val="002060"/>
                </a:solidFill>
              </a:rPr>
              <a:t>They’ll learn much more,</a:t>
            </a:r>
          </a:p>
          <a:p>
            <a:r>
              <a:rPr lang="en-US" altLang="zh-CN" sz="1400" b="1" dirty="0" smtClean="0">
                <a:solidFill>
                  <a:srgbClr val="002060"/>
                </a:solidFill>
              </a:rPr>
              <a:t>That I never know,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323528" y="1196752"/>
            <a:ext cx="7920880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Learning  tips</a:t>
            </a:r>
            <a:r>
              <a:rPr lang="zh-CN" altLang="en-US" b="1" dirty="0" smtClean="0"/>
              <a:t>：如果在阅读过程中遇到生字词，试着联系上下文或者根据发音规则读出来，或者</a:t>
            </a:r>
            <a:r>
              <a:rPr lang="en-US" altLang="zh-CN" b="1" dirty="0" smtClean="0"/>
              <a:t>--</a:t>
            </a:r>
            <a:r>
              <a:rPr lang="zh-CN" altLang="en-US" b="1" dirty="0" smtClean="0"/>
              <a:t>跳过这个字继续往下读。</a:t>
            </a:r>
            <a:endParaRPr lang="zh-CN" altLang="en-US" b="1" dirty="0"/>
          </a:p>
        </p:txBody>
      </p:sp>
      <p:pic>
        <p:nvPicPr>
          <p:cNvPr id="40" name="What A Wonderful World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6" cstate="print"/>
          <a:stretch>
            <a:fillRect/>
          </a:stretch>
        </p:blipFill>
        <p:spPr>
          <a:xfrm>
            <a:off x="295477" y="6353277"/>
            <a:ext cx="332851" cy="33285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2856999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Broadway" pitchFamily="82" charset="0"/>
              </a:rPr>
              <a:t>Work in groups: </a:t>
            </a:r>
          </a:p>
          <a:p>
            <a:r>
              <a:rPr lang="en-US" altLang="zh-CN" dirty="0" smtClean="0">
                <a:latin typeface="Broadway" pitchFamily="82" charset="0"/>
              </a:rPr>
              <a:t>1. </a:t>
            </a:r>
            <a:r>
              <a:rPr lang="en-US" altLang="zh-CN" dirty="0" smtClean="0">
                <a:latin typeface="Berlin Sans FB Demi" pitchFamily="34" charset="0"/>
              </a:rPr>
              <a:t>Take one piece of lyric  and read it.</a:t>
            </a:r>
            <a:r>
              <a:rPr lang="zh-CN" altLang="en-US" dirty="0" smtClean="0">
                <a:latin typeface="Berlin Sans FB Demi" pitchFamily="34" charset="0"/>
              </a:rPr>
              <a:t>（拿一段歌词并阅读）</a:t>
            </a:r>
            <a:endParaRPr lang="en-US" altLang="zh-CN" dirty="0" smtClean="0">
              <a:latin typeface="Berlin Sans FB Demi" pitchFamily="34" charset="0"/>
            </a:endParaRPr>
          </a:p>
          <a:p>
            <a:r>
              <a:rPr lang="en-US" altLang="zh-CN" dirty="0" smtClean="0">
                <a:latin typeface="Berlin Sans FB Demi" pitchFamily="34" charset="0"/>
              </a:rPr>
              <a:t> 2. Find the matched picture and stick.</a:t>
            </a:r>
            <a:r>
              <a:rPr lang="zh-CN" altLang="en-US" dirty="0" smtClean="0">
                <a:latin typeface="Berlin Sans FB Demi" pitchFamily="34" charset="0"/>
              </a:rPr>
              <a:t>（把歌词粘贴到相匹配的图片上）</a:t>
            </a:r>
            <a:endParaRPr lang="en-US" altLang="zh-CN" dirty="0" smtClean="0">
              <a:latin typeface="Berlin Sans FB Demi" pitchFamily="34" charset="0"/>
            </a:endParaRPr>
          </a:p>
          <a:p>
            <a:r>
              <a:rPr lang="en-US" altLang="zh-CN" dirty="0" smtClean="0">
                <a:latin typeface="Berlin Sans FB Demi" pitchFamily="34" charset="0"/>
              </a:rPr>
              <a:t> 3. Read your picture loudly.</a:t>
            </a:r>
            <a:r>
              <a:rPr lang="zh-CN" altLang="en-US" dirty="0" smtClean="0">
                <a:latin typeface="Berlin Sans FB Demi" pitchFamily="34" charset="0"/>
              </a:rPr>
              <a:t>（大声读出歌词）</a:t>
            </a:r>
            <a:endParaRPr lang="en-US" altLang="zh-CN" dirty="0" smtClean="0">
              <a:latin typeface="Berlin Sans FB Demi" pitchFamily="34" charset="0"/>
            </a:endParaRPr>
          </a:p>
          <a:p>
            <a:r>
              <a:rPr lang="en-US" altLang="zh-CN" dirty="0" smtClean="0">
                <a:latin typeface="Berlin Sans FB Demi" pitchFamily="34" charset="0"/>
              </a:rPr>
              <a:t> 4. Share the pictures in group.</a:t>
            </a:r>
            <a:r>
              <a:rPr lang="zh-CN" altLang="en-US" dirty="0" smtClean="0">
                <a:latin typeface="Berlin Sans FB Demi" pitchFamily="34" charset="0"/>
              </a:rPr>
              <a:t>（组内分享）</a:t>
            </a:r>
            <a:endParaRPr lang="en-US" altLang="zh-CN" dirty="0" smtClean="0">
              <a:latin typeface="Berlin Sans FB Demi" pitchFamily="34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"/>
                </p:tgtEl>
              </p:cMediaNode>
            </p:audio>
          </p:childTnLst>
        </p:cTn>
      </p:par>
    </p:tnLst>
    <p:bldLst>
      <p:bldP spid="39" grpId="0" animBg="1"/>
      <p:bldP spid="39" grpId="1" animBg="1"/>
      <p:bldP spid="22" grpId="0"/>
      <p:bldP spid="2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What A Wonderful World - BBC ONE 1080P 中英字幕_640x368_2.00M_h.264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44624"/>
            <a:ext cx="4827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Broadway" pitchFamily="82" charset="0"/>
              </a:rPr>
              <a:t> put the pictures into correct  orders.  </a:t>
            </a:r>
          </a:p>
          <a:p>
            <a:r>
              <a:rPr lang="en-US" altLang="zh-CN" dirty="0" smtClean="0">
                <a:latin typeface="Broadway" pitchFamily="82" charset="0"/>
              </a:rPr>
              <a:t>  </a:t>
            </a:r>
            <a:r>
              <a:rPr lang="zh-CN" altLang="en-US" sz="1400" dirty="0" smtClean="0">
                <a:latin typeface="Broadway" pitchFamily="82" charset="0"/>
              </a:rPr>
              <a:t>（按歌词内容将图片</a:t>
            </a:r>
            <a:r>
              <a:rPr lang="en-US" altLang="zh-CN" sz="1400" dirty="0" smtClean="0">
                <a:latin typeface="Broadway" pitchFamily="82" charset="0"/>
              </a:rPr>
              <a:t> </a:t>
            </a:r>
            <a:r>
              <a:rPr lang="zh-CN" altLang="en-US" sz="1400" dirty="0" smtClean="0">
                <a:latin typeface="Broadway" pitchFamily="82" charset="0"/>
              </a:rPr>
              <a:t>排列顺序）</a:t>
            </a:r>
            <a:endParaRPr lang="zh-CN" altLang="en-US" sz="1400" dirty="0">
              <a:latin typeface="Broadway" pitchFamily="82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83968" y="198884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（</a:t>
            </a:r>
            <a:r>
              <a:rPr lang="en-US" altLang="zh-CN" sz="2000" b="1" dirty="0" smtClean="0"/>
              <a:t>  </a:t>
            </a:r>
            <a:r>
              <a:rPr lang="zh-CN" altLang="en-US" sz="2000" b="1" dirty="0" smtClean="0"/>
              <a:t>）</a:t>
            </a:r>
            <a:endParaRPr lang="zh-CN" altLang="en-US" sz="20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251520" y="2132856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（</a:t>
            </a:r>
            <a:r>
              <a:rPr lang="en-US" altLang="zh-CN" sz="2000" b="1" dirty="0" smtClean="0"/>
              <a:t>  </a:t>
            </a:r>
            <a:r>
              <a:rPr lang="zh-CN" altLang="en-US" sz="2000" b="1" dirty="0" smtClean="0"/>
              <a:t>）</a:t>
            </a:r>
            <a:endParaRPr lang="zh-CN" altLang="en-US" sz="20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35496" y="5085184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（</a:t>
            </a:r>
            <a:r>
              <a:rPr lang="en-US" altLang="zh-CN" sz="2000" b="1" dirty="0" smtClean="0"/>
              <a:t>  </a:t>
            </a:r>
            <a:r>
              <a:rPr lang="zh-CN" altLang="en-US" sz="2000" b="1" dirty="0" smtClean="0"/>
              <a:t>）</a:t>
            </a:r>
            <a:endParaRPr lang="zh-CN" altLang="en-US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860032" y="486916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（</a:t>
            </a:r>
            <a:r>
              <a:rPr lang="en-US" altLang="zh-CN" sz="2000" b="1" dirty="0" smtClean="0"/>
              <a:t>  </a:t>
            </a:r>
            <a:r>
              <a:rPr lang="zh-CN" altLang="en-US" sz="2000" b="1" dirty="0" smtClean="0"/>
              <a:t>）</a:t>
            </a:r>
            <a:endParaRPr lang="zh-CN" altLang="en-US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501452" y="213285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2</a:t>
            </a:r>
            <a:endParaRPr lang="zh-CN" altLang="en-US" sz="2000" b="1" dirty="0"/>
          </a:p>
        </p:txBody>
      </p:sp>
      <p:sp>
        <p:nvSpPr>
          <p:cNvPr id="43" name="TextBox 42"/>
          <p:cNvSpPr txBox="1"/>
          <p:nvPr/>
        </p:nvSpPr>
        <p:spPr>
          <a:xfrm rot="10800000" flipV="1">
            <a:off x="4563616" y="1948769"/>
            <a:ext cx="512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1</a:t>
            </a:r>
            <a:endParaRPr lang="zh-CN" altLang="en-US" sz="2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302320" y="508518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/>
              <a:t>3</a:t>
            </a:r>
            <a:endParaRPr lang="zh-CN" altLang="en-US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109964" y="4847952"/>
            <a:ext cx="314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/>
              <a:t>4</a:t>
            </a:r>
            <a:endParaRPr lang="zh-CN" altLang="en-US" sz="2000" b="1" dirty="0"/>
          </a:p>
        </p:txBody>
      </p:sp>
      <p:grpSp>
        <p:nvGrpSpPr>
          <p:cNvPr id="75" name="组合 26"/>
          <p:cNvGrpSpPr/>
          <p:nvPr/>
        </p:nvGrpSpPr>
        <p:grpSpPr>
          <a:xfrm>
            <a:off x="1187624" y="764704"/>
            <a:ext cx="2624373" cy="3096254"/>
            <a:chOff x="827584" y="476672"/>
            <a:chExt cx="2765590" cy="3288466"/>
          </a:xfrm>
        </p:grpSpPr>
        <p:grpSp>
          <p:nvGrpSpPr>
            <p:cNvPr id="76" name="组合 10"/>
            <p:cNvGrpSpPr/>
            <p:nvPr/>
          </p:nvGrpSpPr>
          <p:grpSpPr>
            <a:xfrm>
              <a:off x="827584" y="476672"/>
              <a:ext cx="2722209" cy="3250010"/>
              <a:chOff x="1511437" y="479014"/>
              <a:chExt cx="2773213" cy="3670066"/>
            </a:xfrm>
          </p:grpSpPr>
          <p:pic>
            <p:nvPicPr>
              <p:cNvPr id="78" name="Picture 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11437" y="2221158"/>
                <a:ext cx="2772531" cy="192792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79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0000" contrast="10000"/>
              </a:blip>
              <a:srcRect r="427"/>
              <a:stretch>
                <a:fillRect/>
              </a:stretch>
            </p:blipFill>
            <p:spPr bwMode="auto">
              <a:xfrm>
                <a:off x="1512118" y="479014"/>
                <a:ext cx="2772532" cy="17071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77" name="TextBox 76"/>
            <p:cNvSpPr txBox="1"/>
            <p:nvPr/>
          </p:nvSpPr>
          <p:spPr>
            <a:xfrm>
              <a:off x="827584" y="2359542"/>
              <a:ext cx="2765590" cy="140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I see skies of blue,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And clouds of white.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bright blessed day,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dark sacred night. 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0" name="组合 27"/>
          <p:cNvGrpSpPr/>
          <p:nvPr/>
        </p:nvGrpSpPr>
        <p:grpSpPr>
          <a:xfrm>
            <a:off x="5076056" y="620688"/>
            <a:ext cx="3672410" cy="2475567"/>
            <a:chOff x="5780484" y="380045"/>
            <a:chExt cx="3841479" cy="2623692"/>
          </a:xfrm>
        </p:grpSpPr>
        <p:pic>
          <p:nvPicPr>
            <p:cNvPr id="81" name="Picture 4" descr="http://t1.fansimg.com/uploads2013/07/userid77187time20130705094418.jpg"/>
            <p:cNvPicPr>
              <a:picLocks noChangeAspect="1" noChangeArrowheads="1"/>
            </p:cNvPicPr>
            <p:nvPr/>
          </p:nvPicPr>
          <p:blipFill>
            <a:blip r:embed="rId4" cstate="print"/>
            <a:srcRect t="22059" r="23932"/>
            <a:stretch>
              <a:fillRect/>
            </a:stretch>
          </p:blipFill>
          <p:spPr bwMode="auto">
            <a:xfrm>
              <a:off x="5780484" y="480981"/>
              <a:ext cx="3688601" cy="2522756"/>
            </a:xfrm>
            <a:prstGeom prst="rect">
              <a:avLst/>
            </a:prstGeom>
            <a:noFill/>
          </p:spPr>
        </p:pic>
        <p:sp>
          <p:nvSpPr>
            <p:cNvPr id="82" name="TextBox 81"/>
            <p:cNvSpPr txBox="1"/>
            <p:nvPr/>
          </p:nvSpPr>
          <p:spPr>
            <a:xfrm>
              <a:off x="7238222" y="380045"/>
              <a:ext cx="2383741" cy="1402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see trees of green,</a:t>
              </a:r>
            </a:p>
            <a:p>
              <a:r>
                <a:rPr lang="en-US" altLang="zh-CN" sz="2000" b="1" dirty="0" smtClean="0"/>
                <a:t>Red roses too.</a:t>
              </a:r>
            </a:p>
            <a:p>
              <a:r>
                <a:rPr lang="en-US" altLang="zh-CN" sz="2000" b="1" dirty="0" smtClean="0"/>
                <a:t>I see them bloom,</a:t>
              </a:r>
            </a:p>
            <a:p>
              <a:r>
                <a:rPr lang="en-US" altLang="zh-CN" sz="2000" b="1" dirty="0" smtClean="0"/>
                <a:t>For me and you.</a:t>
              </a:r>
              <a:endParaRPr lang="zh-CN" altLang="en-US" sz="2000" b="1" dirty="0"/>
            </a:p>
          </p:txBody>
        </p:sp>
      </p:grpSp>
      <p:grpSp>
        <p:nvGrpSpPr>
          <p:cNvPr id="83" name="组合 29"/>
          <p:cNvGrpSpPr/>
          <p:nvPr/>
        </p:nvGrpSpPr>
        <p:grpSpPr>
          <a:xfrm>
            <a:off x="844653" y="3958690"/>
            <a:ext cx="3655339" cy="2782678"/>
            <a:chOff x="251520" y="3933056"/>
            <a:chExt cx="3655339" cy="2782678"/>
          </a:xfrm>
        </p:grpSpPr>
        <p:grpSp>
          <p:nvGrpSpPr>
            <p:cNvPr id="84" name="组合 16"/>
            <p:cNvGrpSpPr/>
            <p:nvPr/>
          </p:nvGrpSpPr>
          <p:grpSpPr>
            <a:xfrm>
              <a:off x="251520" y="4005064"/>
              <a:ext cx="3655339" cy="2710670"/>
              <a:chOff x="1986501" y="1412776"/>
              <a:chExt cx="7157499" cy="4987056"/>
            </a:xfrm>
          </p:grpSpPr>
          <p:pic>
            <p:nvPicPr>
              <p:cNvPr id="86" name="Picture 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4901" r="17600" b="489"/>
              <a:stretch>
                <a:fillRect/>
              </a:stretch>
            </p:blipFill>
            <p:spPr bwMode="auto">
              <a:xfrm>
                <a:off x="1986501" y="1412776"/>
                <a:ext cx="7157499" cy="4987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7" name="Picture 14" descr="http://img1.3lian.com/gif/more/11/201211/6b8605a62f113a91c4ade5da6e45cec3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80112" y="1916832"/>
                <a:ext cx="2232248" cy="222114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88" name="Picture 16" descr="http://www.taopic.com/uploads/allimg/120516/159426-12051614404332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11760" y="4149080"/>
                <a:ext cx="3096344" cy="20745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89" name="Picture 1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868144" y="4365104"/>
                <a:ext cx="2758106" cy="187808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85" name="TextBox 84"/>
            <p:cNvSpPr txBox="1"/>
            <p:nvPr/>
          </p:nvSpPr>
          <p:spPr>
            <a:xfrm>
              <a:off x="251520" y="3933056"/>
              <a:ext cx="3111749" cy="2554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The colors of the rainbow,</a:t>
              </a:r>
            </a:p>
            <a:p>
              <a:r>
                <a:rPr lang="en-US" altLang="zh-CN" sz="2000" b="1" dirty="0" smtClean="0"/>
                <a:t>So pretty in the sky.</a:t>
              </a:r>
            </a:p>
            <a:p>
              <a:r>
                <a:rPr lang="en-US" altLang="zh-CN" sz="2000" b="1" dirty="0" smtClean="0"/>
                <a:t>Are also on the faces,</a:t>
              </a:r>
            </a:p>
            <a:p>
              <a:r>
                <a:rPr lang="en-US" altLang="zh-CN" sz="2000" b="1" dirty="0" smtClean="0"/>
                <a:t>Of people going by. </a:t>
              </a:r>
            </a:p>
            <a:p>
              <a:r>
                <a:rPr lang="en-US" altLang="zh-CN" sz="2000" b="1" dirty="0" smtClean="0"/>
                <a:t>I see friends shaking hands,</a:t>
              </a:r>
            </a:p>
            <a:p>
              <a:r>
                <a:rPr lang="en-US" altLang="zh-CN" sz="2000" b="1" dirty="0" smtClean="0"/>
                <a:t>Saying “How do you do?”</a:t>
              </a:r>
            </a:p>
            <a:p>
              <a:r>
                <a:rPr lang="en-US" altLang="zh-CN" sz="2000" b="1" dirty="0" smtClean="0"/>
                <a:t>They are really saying:</a:t>
              </a:r>
            </a:p>
            <a:p>
              <a:r>
                <a:rPr lang="en-US" altLang="zh-CN" sz="2000" b="1" dirty="0" smtClean="0"/>
                <a:t>I love you.</a:t>
              </a:r>
              <a:endParaRPr lang="zh-CN" altLang="en-US" sz="2000" b="1" dirty="0"/>
            </a:p>
          </p:txBody>
        </p:sp>
      </p:grpSp>
      <p:grpSp>
        <p:nvGrpSpPr>
          <p:cNvPr id="90" name="组合 28"/>
          <p:cNvGrpSpPr/>
          <p:nvPr/>
        </p:nvGrpSpPr>
        <p:grpSpPr>
          <a:xfrm>
            <a:off x="5940152" y="3429000"/>
            <a:ext cx="2880320" cy="3429000"/>
            <a:chOff x="4716016" y="3429000"/>
            <a:chExt cx="2880320" cy="3429000"/>
          </a:xfrm>
        </p:grpSpPr>
        <p:grpSp>
          <p:nvGrpSpPr>
            <p:cNvPr id="91" name="组合 90"/>
            <p:cNvGrpSpPr/>
            <p:nvPr/>
          </p:nvGrpSpPr>
          <p:grpSpPr>
            <a:xfrm>
              <a:off x="4716016" y="3429000"/>
              <a:ext cx="2664296" cy="3429000"/>
              <a:chOff x="1043608" y="692696"/>
              <a:chExt cx="3240360" cy="4517283"/>
            </a:xfrm>
          </p:grpSpPr>
          <p:pic>
            <p:nvPicPr>
              <p:cNvPr id="93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1043608" y="692696"/>
                <a:ext cx="3209553" cy="2096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4" name="Picture 6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/>
              </a:blip>
              <a:srcRect/>
              <a:stretch>
                <a:fillRect/>
              </a:stretch>
            </p:blipFill>
            <p:spPr bwMode="auto">
              <a:xfrm>
                <a:off x="1043608" y="2924944"/>
                <a:ext cx="3240360" cy="2285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2" name="TextBox 91"/>
            <p:cNvSpPr txBox="1"/>
            <p:nvPr/>
          </p:nvSpPr>
          <p:spPr>
            <a:xfrm>
              <a:off x="4755815" y="4462080"/>
              <a:ext cx="2840521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hear babies cry,</a:t>
              </a:r>
            </a:p>
            <a:p>
              <a:r>
                <a:rPr lang="en-US" altLang="zh-CN" sz="2000" b="1" dirty="0" smtClean="0"/>
                <a:t>I watch them grow.</a:t>
              </a:r>
            </a:p>
            <a:p>
              <a:r>
                <a:rPr lang="en-US" altLang="zh-CN" sz="2000" b="1" dirty="0" smtClean="0"/>
                <a:t>They’ll learn much more,</a:t>
              </a:r>
            </a:p>
            <a:p>
              <a:r>
                <a:rPr lang="en-US" altLang="zh-CN" sz="2000" b="1" dirty="0" smtClean="0"/>
                <a:t>than I’ll never know,</a:t>
              </a:r>
            </a:p>
            <a:p>
              <a:endParaRPr lang="zh-CN" altLang="en-U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788024" y="260648"/>
            <a:ext cx="4032448" cy="2880320"/>
            <a:chOff x="5220072" y="188640"/>
            <a:chExt cx="3600400" cy="2406391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0072" y="188640"/>
              <a:ext cx="3600400" cy="24063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矩形 8"/>
            <p:cNvSpPr/>
            <p:nvPr/>
          </p:nvSpPr>
          <p:spPr>
            <a:xfrm>
              <a:off x="5385679" y="1907540"/>
              <a:ext cx="300274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dark </a:t>
              </a:r>
              <a:r>
                <a:rPr lang="en-US" altLang="zh-CN" b="1" dirty="0" smtClean="0">
                  <a:solidFill>
                    <a:srgbClr val="FFFF00"/>
                  </a:solidFill>
                  <a:latin typeface="Antique Olive Compact" pitchFamily="34" charset="0"/>
                </a:rPr>
                <a:t>sa</a:t>
              </a:r>
              <a:r>
                <a:rPr lang="en-US" altLang="zh-CN" b="1" dirty="0" smtClean="0">
                  <a:solidFill>
                    <a:srgbClr val="92D050"/>
                  </a:solidFill>
                  <a:latin typeface="Antique Olive Compact" pitchFamily="34" charset="0"/>
                </a:rPr>
                <a:t>cred</a:t>
              </a:r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 nights</a:t>
              </a:r>
              <a:endParaRPr lang="zh-CN" altLang="en-US" dirty="0">
                <a:solidFill>
                  <a:schemeClr val="bg1"/>
                </a:solidFill>
                <a:latin typeface="Antique Olive Compact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1520" y="3933056"/>
            <a:ext cx="3960440" cy="2736304"/>
            <a:chOff x="251520" y="4293096"/>
            <a:chExt cx="3478660" cy="2376264"/>
          </a:xfrm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3" cstate="print">
              <a:lum bright="10000" contrast="10000"/>
            </a:blip>
            <a:srcRect r="427"/>
            <a:stretch>
              <a:fillRect/>
            </a:stretch>
          </p:blipFill>
          <p:spPr bwMode="auto">
            <a:xfrm>
              <a:off x="251520" y="4293096"/>
              <a:ext cx="3473139" cy="237626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TextBox 5"/>
            <p:cNvSpPr txBox="1"/>
            <p:nvPr/>
          </p:nvSpPr>
          <p:spPr>
            <a:xfrm>
              <a:off x="903472" y="4366845"/>
              <a:ext cx="2043291" cy="5612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  skies </a:t>
              </a:r>
              <a:r>
                <a:rPr lang="en-US" altLang="zh-CN" b="1" dirty="0" smtClean="0">
                  <a:latin typeface="Antique Olive Compact" pitchFamily="34" charset="0"/>
                </a:rPr>
                <a:t>of</a:t>
              </a:r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 blue,</a:t>
              </a:r>
            </a:p>
            <a:p>
              <a:endParaRPr lang="zh-CN" altLang="en-US" b="1" dirty="0">
                <a:solidFill>
                  <a:schemeClr val="bg1"/>
                </a:solidFill>
                <a:latin typeface="Antique Olive Compact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59632" y="5301208"/>
              <a:ext cx="24705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Antique Olive Compact" pitchFamily="34" charset="0"/>
                </a:rPr>
                <a:t>clouds of white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539552" y="5949280"/>
              <a:ext cx="313579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bright blessed days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3651" y="118373"/>
            <a:ext cx="3958309" cy="3094603"/>
            <a:chOff x="253651" y="118373"/>
            <a:chExt cx="3526261" cy="2524345"/>
          </a:xfrm>
        </p:grpSpPr>
        <p:pic>
          <p:nvPicPr>
            <p:cNvPr id="13" name="Picture 4" descr="http://t1.fansimg.com/uploads2013/07/userid77187time20130705094418.jpg"/>
            <p:cNvPicPr>
              <a:picLocks noChangeAspect="1" noChangeArrowheads="1"/>
            </p:cNvPicPr>
            <p:nvPr/>
          </p:nvPicPr>
          <p:blipFill>
            <a:blip r:embed="rId4" cstate="print"/>
            <a:srcRect t="22059" r="23932"/>
            <a:stretch>
              <a:fillRect/>
            </a:stretch>
          </p:blipFill>
          <p:spPr bwMode="auto">
            <a:xfrm>
              <a:off x="253651" y="262389"/>
              <a:ext cx="3526261" cy="2380329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1549795" y="118373"/>
              <a:ext cx="158408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altLang="zh-CN" b="1" dirty="0" smtClean="0">
                <a:latin typeface="Antique Olive Compact" pitchFamily="34" charset="0"/>
              </a:endParaRPr>
            </a:p>
            <a:p>
              <a:r>
                <a:rPr lang="en-US" altLang="zh-CN" b="1" dirty="0" smtClean="0">
                  <a:latin typeface="Antique Olive Compact" pitchFamily="34" charset="0"/>
                </a:rPr>
                <a:t>red roses</a:t>
              </a:r>
            </a:p>
            <a:p>
              <a:r>
                <a:rPr lang="en-US" altLang="zh-CN" b="1" dirty="0" smtClean="0">
                  <a:latin typeface="Antique Olive Compact" pitchFamily="34" charset="0"/>
                </a:rPr>
                <a:t>bloom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932040" y="4005064"/>
            <a:ext cx="3928846" cy="2880320"/>
            <a:chOff x="5220072" y="4280390"/>
            <a:chExt cx="3640814" cy="2604994"/>
          </a:xfrm>
        </p:grpSpPr>
        <p:pic>
          <p:nvPicPr>
            <p:cNvPr id="18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 l="14901" r="17600" b="489"/>
            <a:stretch>
              <a:fillRect/>
            </a:stretch>
          </p:blipFill>
          <p:spPr bwMode="auto">
            <a:xfrm>
              <a:off x="5220073" y="4280390"/>
              <a:ext cx="3600400" cy="241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7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452320" y="5864566"/>
              <a:ext cx="1408566" cy="102081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" name="TextBox 16"/>
            <p:cNvSpPr txBox="1"/>
            <p:nvPr/>
          </p:nvSpPr>
          <p:spPr>
            <a:xfrm>
              <a:off x="6319644" y="4712438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Antique Olive Compact" pitchFamily="34" charset="0"/>
                </a:rPr>
                <a:t>rainbow,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5220072" y="6152598"/>
              <a:ext cx="2380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Antique Olive Compact" pitchFamily="34" charset="0"/>
                </a:rPr>
                <a:t>shaking hands</a:t>
              </a:r>
              <a:endParaRPr lang="zh-CN" altLang="en-US" dirty="0">
                <a:latin typeface="Antique Olive Compact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483768" y="2276872"/>
            <a:ext cx="3816424" cy="2592288"/>
            <a:chOff x="2555776" y="2276872"/>
            <a:chExt cx="3744416" cy="2376264"/>
          </a:xfrm>
        </p:grpSpPr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7" cstate="print">
              <a:lum/>
            </a:blip>
            <a:srcRect/>
            <a:stretch>
              <a:fillRect/>
            </a:stretch>
          </p:blipFill>
          <p:spPr bwMode="auto">
            <a:xfrm>
              <a:off x="2555776" y="2276872"/>
              <a:ext cx="3650011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TextBox 24"/>
            <p:cNvSpPr txBox="1"/>
            <p:nvPr/>
          </p:nvSpPr>
          <p:spPr>
            <a:xfrm>
              <a:off x="2555776" y="2276872"/>
              <a:ext cx="27045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latin typeface="Antique Olive Compact" pitchFamily="34" charset="0"/>
                </a:rPr>
                <a:t>learn much more</a:t>
              </a:r>
            </a:p>
            <a:p>
              <a:endParaRPr lang="zh-CN" altLang="en-US" b="1" dirty="0">
                <a:latin typeface="Antique Olive Compact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558611" y="2636912"/>
              <a:ext cx="9332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latin typeface="Antique Olive Compact" pitchFamily="34" charset="0"/>
                </a:rPr>
                <a:t>grow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4389091" y="3563724"/>
              <a:ext cx="191110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chemeClr val="bg1"/>
                  </a:solidFill>
                  <a:latin typeface="Antique Olive Compact" pitchFamily="34" charset="0"/>
                </a:rPr>
                <a:t>never know</a:t>
              </a:r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5908067" y="0"/>
            <a:ext cx="2624373" cy="3096254"/>
            <a:chOff x="827584" y="476672"/>
            <a:chExt cx="2765590" cy="3288466"/>
          </a:xfrm>
        </p:grpSpPr>
        <p:grpSp>
          <p:nvGrpSpPr>
            <p:cNvPr id="3" name="组合 10"/>
            <p:cNvGrpSpPr/>
            <p:nvPr/>
          </p:nvGrpSpPr>
          <p:grpSpPr>
            <a:xfrm>
              <a:off x="827584" y="476672"/>
              <a:ext cx="2722209" cy="3250010"/>
              <a:chOff x="1511437" y="479014"/>
              <a:chExt cx="2773213" cy="3670066"/>
            </a:xfrm>
          </p:grpSpPr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11437" y="2221158"/>
                <a:ext cx="2772531" cy="192792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0000" contrast="10000"/>
              </a:blip>
              <a:srcRect r="427"/>
              <a:stretch>
                <a:fillRect/>
              </a:stretch>
            </p:blipFill>
            <p:spPr bwMode="auto">
              <a:xfrm>
                <a:off x="1512118" y="479014"/>
                <a:ext cx="2772532" cy="17071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827584" y="2359542"/>
              <a:ext cx="2765590" cy="140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I see skies of blue,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And clouds of white.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bright blessed day,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dark sacred night. 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27"/>
          <p:cNvGrpSpPr/>
          <p:nvPr/>
        </p:nvGrpSpPr>
        <p:grpSpPr>
          <a:xfrm>
            <a:off x="683568" y="116632"/>
            <a:ext cx="3672410" cy="2475567"/>
            <a:chOff x="5780484" y="380045"/>
            <a:chExt cx="3841479" cy="2623692"/>
          </a:xfrm>
        </p:grpSpPr>
        <p:pic>
          <p:nvPicPr>
            <p:cNvPr id="15" name="Picture 4" descr="http://t1.fansimg.com/uploads2013/07/userid77187time20130705094418.jpg"/>
            <p:cNvPicPr>
              <a:picLocks noChangeAspect="1" noChangeArrowheads="1"/>
            </p:cNvPicPr>
            <p:nvPr/>
          </p:nvPicPr>
          <p:blipFill>
            <a:blip r:embed="rId4" cstate="print"/>
            <a:srcRect t="22059" r="23932"/>
            <a:stretch>
              <a:fillRect/>
            </a:stretch>
          </p:blipFill>
          <p:spPr bwMode="auto">
            <a:xfrm>
              <a:off x="5780484" y="480981"/>
              <a:ext cx="3688601" cy="2522756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7238222" y="380045"/>
              <a:ext cx="2383741" cy="1402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see trees of green,</a:t>
              </a:r>
            </a:p>
            <a:p>
              <a:r>
                <a:rPr lang="en-US" altLang="zh-CN" sz="2000" b="1" dirty="0" smtClean="0"/>
                <a:t>Red roses too.</a:t>
              </a:r>
            </a:p>
            <a:p>
              <a:r>
                <a:rPr lang="en-US" altLang="zh-CN" sz="2000" b="1" dirty="0" smtClean="0"/>
                <a:t>I see them bloom,</a:t>
              </a:r>
            </a:p>
            <a:p>
              <a:r>
                <a:rPr lang="en-US" altLang="zh-CN" sz="2000" b="1" dirty="0" smtClean="0"/>
                <a:t>For me and you.</a:t>
              </a:r>
              <a:endParaRPr lang="zh-CN" altLang="en-US" sz="2000" b="1" dirty="0"/>
            </a:p>
          </p:txBody>
        </p:sp>
      </p:grpSp>
      <p:grpSp>
        <p:nvGrpSpPr>
          <p:cNvPr id="5" name="组合 29"/>
          <p:cNvGrpSpPr/>
          <p:nvPr/>
        </p:nvGrpSpPr>
        <p:grpSpPr>
          <a:xfrm>
            <a:off x="844653" y="3958690"/>
            <a:ext cx="3655339" cy="2782678"/>
            <a:chOff x="251520" y="3933056"/>
            <a:chExt cx="3655339" cy="2782678"/>
          </a:xfrm>
        </p:grpSpPr>
        <p:grpSp>
          <p:nvGrpSpPr>
            <p:cNvPr id="6" name="组合 16"/>
            <p:cNvGrpSpPr/>
            <p:nvPr/>
          </p:nvGrpSpPr>
          <p:grpSpPr>
            <a:xfrm>
              <a:off x="251520" y="4005064"/>
              <a:ext cx="3655339" cy="2710670"/>
              <a:chOff x="1986501" y="1412776"/>
              <a:chExt cx="7157499" cy="4987056"/>
            </a:xfrm>
          </p:grpSpPr>
          <p:pic>
            <p:nvPicPr>
              <p:cNvPr id="18" name="Picture 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4901" r="17600" b="489"/>
              <a:stretch>
                <a:fillRect/>
              </a:stretch>
            </p:blipFill>
            <p:spPr bwMode="auto">
              <a:xfrm>
                <a:off x="1986501" y="1412776"/>
                <a:ext cx="7157499" cy="4987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4" descr="http://img1.3lian.com/gif/more/11/201211/6b8605a62f113a91c4ade5da6e45cec3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80112" y="1916832"/>
                <a:ext cx="2232248" cy="222114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20" name="Picture 16" descr="http://www.taopic.com/uploads/allimg/120516/159426-12051614404332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11760" y="4149080"/>
                <a:ext cx="3096344" cy="20745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1" name="Picture 1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868144" y="4365104"/>
                <a:ext cx="2758106" cy="187808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251520" y="3933056"/>
              <a:ext cx="3111749" cy="2554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The colors of the rainbow,</a:t>
              </a:r>
            </a:p>
            <a:p>
              <a:r>
                <a:rPr lang="en-US" altLang="zh-CN" sz="2000" b="1" dirty="0" smtClean="0"/>
                <a:t>So pretty in the sky.</a:t>
              </a:r>
            </a:p>
            <a:p>
              <a:r>
                <a:rPr lang="en-US" altLang="zh-CN" sz="2000" b="1" dirty="0" smtClean="0"/>
                <a:t>Are also on the faces,</a:t>
              </a:r>
            </a:p>
            <a:p>
              <a:r>
                <a:rPr lang="en-US" altLang="zh-CN" sz="2000" b="1" dirty="0" smtClean="0"/>
                <a:t>Of people going by. </a:t>
              </a:r>
            </a:p>
            <a:p>
              <a:r>
                <a:rPr lang="en-US" altLang="zh-CN" sz="2000" b="1" dirty="0" smtClean="0"/>
                <a:t>I see friends shaking hands,</a:t>
              </a:r>
            </a:p>
            <a:p>
              <a:r>
                <a:rPr lang="en-US" altLang="zh-CN" sz="2000" b="1" dirty="0" smtClean="0"/>
                <a:t>Saying “How do you do?”</a:t>
              </a:r>
            </a:p>
            <a:p>
              <a:r>
                <a:rPr lang="en-US" altLang="zh-CN" sz="2000" b="1" dirty="0" smtClean="0"/>
                <a:t>They are really saying:</a:t>
              </a:r>
            </a:p>
            <a:p>
              <a:r>
                <a:rPr lang="en-US" altLang="zh-CN" sz="2000" b="1" dirty="0" smtClean="0"/>
                <a:t>I love you.</a:t>
              </a:r>
              <a:endParaRPr lang="zh-CN" altLang="en-US" sz="2000" b="1" dirty="0"/>
            </a:p>
          </p:txBody>
        </p:sp>
      </p:grpSp>
      <p:grpSp>
        <p:nvGrpSpPr>
          <p:cNvPr id="7" name="组合 28"/>
          <p:cNvGrpSpPr/>
          <p:nvPr/>
        </p:nvGrpSpPr>
        <p:grpSpPr>
          <a:xfrm>
            <a:off x="5940152" y="3429000"/>
            <a:ext cx="2880320" cy="3429000"/>
            <a:chOff x="4716016" y="3429000"/>
            <a:chExt cx="2880320" cy="3429000"/>
          </a:xfrm>
        </p:grpSpPr>
        <p:grpSp>
          <p:nvGrpSpPr>
            <p:cNvPr id="8" name="组合 22"/>
            <p:cNvGrpSpPr/>
            <p:nvPr/>
          </p:nvGrpSpPr>
          <p:grpSpPr>
            <a:xfrm>
              <a:off x="4716016" y="3429000"/>
              <a:ext cx="2664296" cy="3429000"/>
              <a:chOff x="1043608" y="692696"/>
              <a:chExt cx="3240360" cy="4517283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1043608" y="692696"/>
                <a:ext cx="3209553" cy="2096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/>
              </a:blip>
              <a:srcRect/>
              <a:stretch>
                <a:fillRect/>
              </a:stretch>
            </p:blipFill>
            <p:spPr bwMode="auto">
              <a:xfrm>
                <a:off x="1043608" y="2924944"/>
                <a:ext cx="3240360" cy="2285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4755815" y="4462080"/>
              <a:ext cx="2840521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hear babies cry,</a:t>
              </a:r>
            </a:p>
            <a:p>
              <a:r>
                <a:rPr lang="en-US" altLang="zh-CN" sz="2000" b="1" dirty="0" smtClean="0"/>
                <a:t>I watch them grow.</a:t>
              </a:r>
            </a:p>
            <a:p>
              <a:r>
                <a:rPr lang="en-US" altLang="zh-CN" sz="2000" b="1" dirty="0" smtClean="0"/>
                <a:t>They’ll learn much more,</a:t>
              </a:r>
            </a:p>
            <a:p>
              <a:r>
                <a:rPr lang="en-US" altLang="zh-CN" sz="2000" b="1" dirty="0" smtClean="0"/>
                <a:t>than I’ll never know,</a:t>
              </a:r>
            </a:p>
            <a:p>
              <a:endParaRPr lang="zh-CN" altLang="en-US" sz="2000" b="1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-180528" y="3068960"/>
            <a:ext cx="6538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Comic Sans MS" pitchFamily="66" charset="0"/>
              </a:rPr>
              <a:t>This is  a song about ________________.</a:t>
            </a:r>
            <a:endParaRPr lang="zh-CN" altLang="en-US" sz="2400" dirty="0"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0906" y="3068960"/>
            <a:ext cx="30764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latin typeface="Comic Sans MS" pitchFamily="66" charset="0"/>
              </a:rPr>
              <a:t>the wonderful world</a:t>
            </a:r>
            <a:endParaRPr lang="zh-CN" altLang="en-US" sz="24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5908067" y="0"/>
            <a:ext cx="2624373" cy="3096254"/>
            <a:chOff x="827584" y="476672"/>
            <a:chExt cx="2765590" cy="3288466"/>
          </a:xfrm>
        </p:grpSpPr>
        <p:grpSp>
          <p:nvGrpSpPr>
            <p:cNvPr id="3" name="组合 10"/>
            <p:cNvGrpSpPr/>
            <p:nvPr/>
          </p:nvGrpSpPr>
          <p:grpSpPr>
            <a:xfrm>
              <a:off x="827584" y="476672"/>
              <a:ext cx="2722209" cy="3250010"/>
              <a:chOff x="1511437" y="479014"/>
              <a:chExt cx="2773213" cy="3670066"/>
            </a:xfrm>
          </p:grpSpPr>
          <p:pic>
            <p:nvPicPr>
              <p:cNvPr id="12" name="Picture 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11437" y="2221158"/>
                <a:ext cx="2772531" cy="192792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3" name="Picture 10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10000" contrast="10000"/>
              </a:blip>
              <a:srcRect r="427"/>
              <a:stretch>
                <a:fillRect/>
              </a:stretch>
            </p:blipFill>
            <p:spPr bwMode="auto">
              <a:xfrm>
                <a:off x="1512118" y="479014"/>
                <a:ext cx="2772532" cy="170712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  <p:sp>
          <p:nvSpPr>
            <p:cNvPr id="14" name="TextBox 13"/>
            <p:cNvSpPr txBox="1"/>
            <p:nvPr/>
          </p:nvSpPr>
          <p:spPr>
            <a:xfrm>
              <a:off x="827584" y="2359542"/>
              <a:ext cx="2765590" cy="1405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I see skies of blue,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And clouds of white.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bright blessed day,</a:t>
              </a:r>
            </a:p>
            <a:p>
              <a:r>
                <a:rPr lang="en-US" altLang="zh-CN" sz="2000" b="1" dirty="0" smtClean="0">
                  <a:solidFill>
                    <a:schemeClr val="bg1"/>
                  </a:solidFill>
                </a:rPr>
                <a:t>The dark sacred night. 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" name="组合 27"/>
          <p:cNvGrpSpPr/>
          <p:nvPr/>
        </p:nvGrpSpPr>
        <p:grpSpPr>
          <a:xfrm>
            <a:off x="683568" y="116632"/>
            <a:ext cx="3672410" cy="2475567"/>
            <a:chOff x="5780484" y="380045"/>
            <a:chExt cx="3841479" cy="2623692"/>
          </a:xfrm>
        </p:grpSpPr>
        <p:pic>
          <p:nvPicPr>
            <p:cNvPr id="15" name="Picture 4" descr="http://t1.fansimg.com/uploads2013/07/userid77187time20130705094418.jpg"/>
            <p:cNvPicPr>
              <a:picLocks noChangeAspect="1" noChangeArrowheads="1"/>
            </p:cNvPicPr>
            <p:nvPr/>
          </p:nvPicPr>
          <p:blipFill>
            <a:blip r:embed="rId4" cstate="print"/>
            <a:srcRect t="22059" r="23932"/>
            <a:stretch>
              <a:fillRect/>
            </a:stretch>
          </p:blipFill>
          <p:spPr bwMode="auto">
            <a:xfrm>
              <a:off x="5780484" y="480981"/>
              <a:ext cx="3688601" cy="2522756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7238222" y="380045"/>
              <a:ext cx="2383741" cy="14026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see trees of green,</a:t>
              </a:r>
            </a:p>
            <a:p>
              <a:r>
                <a:rPr lang="en-US" altLang="zh-CN" sz="2000" b="1" dirty="0" smtClean="0"/>
                <a:t>Red roses too.</a:t>
              </a:r>
            </a:p>
            <a:p>
              <a:r>
                <a:rPr lang="en-US" altLang="zh-CN" sz="2000" b="1" dirty="0" smtClean="0"/>
                <a:t>I see them bloom,</a:t>
              </a:r>
            </a:p>
            <a:p>
              <a:r>
                <a:rPr lang="en-US" altLang="zh-CN" sz="2000" b="1" dirty="0" smtClean="0"/>
                <a:t>For me and you.</a:t>
              </a:r>
              <a:endParaRPr lang="zh-CN" altLang="en-US" sz="2000" b="1" dirty="0"/>
            </a:p>
          </p:txBody>
        </p:sp>
      </p:grpSp>
      <p:grpSp>
        <p:nvGrpSpPr>
          <p:cNvPr id="5" name="组合 29"/>
          <p:cNvGrpSpPr/>
          <p:nvPr/>
        </p:nvGrpSpPr>
        <p:grpSpPr>
          <a:xfrm>
            <a:off x="844653" y="3958690"/>
            <a:ext cx="3655339" cy="2782678"/>
            <a:chOff x="251520" y="3933056"/>
            <a:chExt cx="3655339" cy="2782678"/>
          </a:xfrm>
        </p:grpSpPr>
        <p:grpSp>
          <p:nvGrpSpPr>
            <p:cNvPr id="6" name="组合 16"/>
            <p:cNvGrpSpPr/>
            <p:nvPr/>
          </p:nvGrpSpPr>
          <p:grpSpPr>
            <a:xfrm>
              <a:off x="251520" y="4005064"/>
              <a:ext cx="3655339" cy="2710670"/>
              <a:chOff x="1986501" y="1412776"/>
              <a:chExt cx="7157499" cy="4987056"/>
            </a:xfrm>
          </p:grpSpPr>
          <p:pic>
            <p:nvPicPr>
              <p:cNvPr id="18" name="Picture 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4901" r="17600" b="489"/>
              <a:stretch>
                <a:fillRect/>
              </a:stretch>
            </p:blipFill>
            <p:spPr bwMode="auto">
              <a:xfrm>
                <a:off x="1986501" y="1412776"/>
                <a:ext cx="7157499" cy="4987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4" descr="http://img1.3lian.com/gif/more/11/201211/6b8605a62f113a91c4ade5da6e45cec3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80112" y="1916832"/>
                <a:ext cx="2232248" cy="2221142"/>
              </a:xfrm>
              <a:prstGeom prst="roundRect">
                <a:avLst>
                  <a:gd name="adj" fmla="val 8594"/>
                </a:avLst>
              </a:prstGeom>
              <a:solidFill>
                <a:srgbClr val="FFFFFF">
                  <a:shade val="85000"/>
                </a:srgbClr>
              </a:solidFill>
              <a:ln>
                <a:noFill/>
              </a:ln>
              <a:effectLst>
                <a:reflection blurRad="12700" stA="38000" endPos="28000" dist="5000" dir="5400000" sy="-100000" algn="bl" rotWithShape="0"/>
              </a:effectLst>
            </p:spPr>
          </p:pic>
          <p:pic>
            <p:nvPicPr>
              <p:cNvPr id="20" name="Picture 16" descr="http://www.taopic.com/uploads/allimg/120516/159426-12051614404332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411760" y="4149080"/>
                <a:ext cx="3096344" cy="2074550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21" name="Picture 17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868144" y="4365104"/>
                <a:ext cx="2758106" cy="1878087"/>
              </a:xfrm>
              <a:prstGeom prst="rect">
                <a:avLst/>
              </a:prstGeom>
              <a:ln>
                <a:noFill/>
              </a:ln>
              <a:effectLst>
                <a:softEdge rad="112500"/>
              </a:effectLst>
            </p:spPr>
          </p:pic>
        </p:grpSp>
        <p:sp>
          <p:nvSpPr>
            <p:cNvPr id="22" name="TextBox 21"/>
            <p:cNvSpPr txBox="1"/>
            <p:nvPr/>
          </p:nvSpPr>
          <p:spPr>
            <a:xfrm>
              <a:off x="251520" y="3933056"/>
              <a:ext cx="3111749" cy="2554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The colors of the rainbow,</a:t>
              </a:r>
            </a:p>
            <a:p>
              <a:r>
                <a:rPr lang="en-US" altLang="zh-CN" sz="2000" b="1" dirty="0" smtClean="0"/>
                <a:t>So pretty in the sky.</a:t>
              </a:r>
            </a:p>
            <a:p>
              <a:r>
                <a:rPr lang="en-US" altLang="zh-CN" sz="2000" b="1" dirty="0" smtClean="0"/>
                <a:t>Are also on the faces,</a:t>
              </a:r>
            </a:p>
            <a:p>
              <a:r>
                <a:rPr lang="en-US" altLang="zh-CN" sz="2000" b="1" dirty="0" smtClean="0"/>
                <a:t>Of people going by. </a:t>
              </a:r>
            </a:p>
            <a:p>
              <a:r>
                <a:rPr lang="en-US" altLang="zh-CN" sz="2000" b="1" dirty="0" smtClean="0"/>
                <a:t>I see friends shaking hands,</a:t>
              </a:r>
            </a:p>
            <a:p>
              <a:r>
                <a:rPr lang="en-US" altLang="zh-CN" sz="2000" b="1" dirty="0" smtClean="0"/>
                <a:t>Saying “How do you do?”</a:t>
              </a:r>
            </a:p>
            <a:p>
              <a:r>
                <a:rPr lang="en-US" altLang="zh-CN" sz="2000" b="1" dirty="0" smtClean="0"/>
                <a:t>They are really saying:</a:t>
              </a:r>
            </a:p>
            <a:p>
              <a:r>
                <a:rPr lang="en-US" altLang="zh-CN" sz="2000" b="1" dirty="0" smtClean="0"/>
                <a:t>I love you.</a:t>
              </a:r>
              <a:endParaRPr lang="zh-CN" altLang="en-US" sz="2000" b="1" dirty="0"/>
            </a:p>
          </p:txBody>
        </p:sp>
      </p:grpSp>
      <p:grpSp>
        <p:nvGrpSpPr>
          <p:cNvPr id="7" name="组合 28"/>
          <p:cNvGrpSpPr/>
          <p:nvPr/>
        </p:nvGrpSpPr>
        <p:grpSpPr>
          <a:xfrm>
            <a:off x="5940152" y="3429000"/>
            <a:ext cx="2880320" cy="3429000"/>
            <a:chOff x="4716016" y="3429000"/>
            <a:chExt cx="2880320" cy="3429000"/>
          </a:xfrm>
        </p:grpSpPr>
        <p:grpSp>
          <p:nvGrpSpPr>
            <p:cNvPr id="8" name="组合 22"/>
            <p:cNvGrpSpPr/>
            <p:nvPr/>
          </p:nvGrpSpPr>
          <p:grpSpPr>
            <a:xfrm>
              <a:off x="4716016" y="3429000"/>
              <a:ext cx="2664296" cy="3429000"/>
              <a:chOff x="1043608" y="692696"/>
              <a:chExt cx="3240360" cy="4517283"/>
            </a:xfrm>
          </p:grpSpPr>
          <p:pic>
            <p:nvPicPr>
              <p:cNvPr id="24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1043608" y="692696"/>
                <a:ext cx="3209553" cy="2096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6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/>
              </a:blip>
              <a:srcRect/>
              <a:stretch>
                <a:fillRect/>
              </a:stretch>
            </p:blipFill>
            <p:spPr bwMode="auto">
              <a:xfrm>
                <a:off x="1043608" y="2924944"/>
                <a:ext cx="3240360" cy="22850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6" name="TextBox 25"/>
            <p:cNvSpPr txBox="1"/>
            <p:nvPr/>
          </p:nvSpPr>
          <p:spPr>
            <a:xfrm>
              <a:off x="4755815" y="4462080"/>
              <a:ext cx="2840521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b="1" dirty="0" smtClean="0"/>
                <a:t>I hear babies cry,</a:t>
              </a:r>
            </a:p>
            <a:p>
              <a:r>
                <a:rPr lang="en-US" altLang="zh-CN" sz="2000" b="1" dirty="0" smtClean="0"/>
                <a:t>I watch them grow.</a:t>
              </a:r>
            </a:p>
            <a:p>
              <a:r>
                <a:rPr lang="en-US" altLang="zh-CN" sz="2000" b="1" dirty="0" smtClean="0"/>
                <a:t>They’ll learn much more,</a:t>
              </a:r>
            </a:p>
            <a:p>
              <a:r>
                <a:rPr lang="en-US" altLang="zh-CN" sz="2000" b="1" dirty="0" smtClean="0"/>
                <a:t>than I’ll never know,</a:t>
              </a:r>
            </a:p>
            <a:p>
              <a:endParaRPr lang="zh-CN" altLang="en-US" sz="2000" b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23528" y="2636912"/>
            <a:ext cx="5698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latin typeface="Comic Sans MS" pitchFamily="66" charset="0"/>
              </a:rPr>
              <a:t>I think to myself,</a:t>
            </a:r>
          </a:p>
          <a:p>
            <a:r>
              <a:rPr lang="en-US" altLang="zh-CN" sz="3600" b="1" dirty="0" smtClean="0">
                <a:latin typeface="Comic Sans MS" pitchFamily="66" charset="0"/>
              </a:rPr>
              <a:t>What a wonderful world!</a:t>
            </a:r>
            <a:endParaRPr lang="zh-CN" altLang="en-US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332656"/>
            <a:ext cx="8231741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I see ____</a:t>
            </a:r>
            <a:r>
              <a:rPr kumimoji="0" lang="en-US" altLang="zh-CN" sz="28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of 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green</a:t>
            </a: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,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我看见碧绿的树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Red  ____ too.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也有艳红的玫瑰。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I see them _____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我看见它们</a:t>
            </a:r>
            <a:r>
              <a:rPr lang="zh-CN" altLang="en-US" sz="2800" dirty="0" smtClean="0">
                <a:solidFill>
                  <a:srgbClr val="FF0000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开花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for me and you.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为你和我。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And I think to myself , 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我心里在想，</a:t>
            </a:r>
            <a:endParaRPr kumimoji="0" lang="en-US" altLang="zh-CN" sz="28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what a wonderful world. </a:t>
            </a:r>
            <a:r>
              <a:rPr kumimoji="0" lang="zh-CN" altLang="en-US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omic Sans MS" pitchFamily="66" charset="0"/>
                <a:ea typeface="宋体" pitchFamily="2" charset="-122"/>
                <a:cs typeface="Arial" pitchFamily="34" charset="0"/>
              </a:rPr>
              <a:t>这是个多么美妙的世界。</a:t>
            </a:r>
            <a:endParaRPr kumimoji="0" lang="zh-CN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496" y="3573016"/>
            <a:ext cx="8676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I see ____ of blue ,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我看见蓝蓝的天，</a:t>
            </a:r>
            <a:endParaRPr lang="en-US" altLang="zh-CN" sz="2800" dirty="0" smtClean="0">
              <a:solidFill>
                <a:srgbClr val="333333"/>
              </a:solidFill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and ______ of white, 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白白的云。</a:t>
            </a:r>
            <a:endParaRPr lang="zh-CN" altLang="en-US" sz="2800" dirty="0" smtClean="0"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The _____ blessed day,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那被祝福的白天，</a:t>
            </a:r>
            <a:endParaRPr lang="en-US" altLang="zh-CN" sz="2800" dirty="0" smtClean="0">
              <a:solidFill>
                <a:srgbClr val="333333"/>
              </a:solidFill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the _____sacred night. 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和神圣的黑夜。</a:t>
            </a:r>
            <a:endParaRPr lang="zh-CN" altLang="en-US" sz="2800" dirty="0" smtClean="0">
              <a:latin typeface="Comic Sans MS" pitchFamily="66" charset="0"/>
              <a:ea typeface="宋体" pitchFamily="2" charset="-122"/>
              <a:cs typeface="宋体" pitchFamily="2" charset="-122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And I think to myself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，我心里在想，</a:t>
            </a:r>
            <a:endParaRPr lang="en-US" altLang="zh-CN" sz="2800" dirty="0" smtClean="0">
              <a:solidFill>
                <a:srgbClr val="333333"/>
              </a:solidFill>
              <a:latin typeface="Comic Sans MS" pitchFamily="66" charset="0"/>
              <a:ea typeface="宋体" pitchFamily="2" charset="-122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 what a wonderful world. </a:t>
            </a:r>
            <a:r>
              <a:rPr lang="zh-CN" altLang="en-US" sz="28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这是个多么美妙的世界。</a:t>
            </a:r>
            <a:endParaRPr lang="zh-CN" altLang="en-US" sz="2800" dirty="0" smtClean="0">
              <a:latin typeface="Comic Sans MS" pitchFamily="66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640" y="375047"/>
            <a:ext cx="14401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trees</a:t>
            </a:r>
            <a:endParaRPr lang="zh-CN" altLang="en-US" sz="2400" dirty="0"/>
          </a:p>
        </p:txBody>
      </p:sp>
      <p:sp>
        <p:nvSpPr>
          <p:cNvPr id="7" name="矩形 6"/>
          <p:cNvSpPr/>
          <p:nvPr/>
        </p:nvSpPr>
        <p:spPr>
          <a:xfrm>
            <a:off x="1187624" y="807095"/>
            <a:ext cx="9605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roses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39752" y="1268760"/>
            <a:ext cx="1015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bloom</a:t>
            </a:r>
            <a:endParaRPr lang="zh-CN" altLang="en-US" sz="2400" dirty="0">
              <a:latin typeface="Comic Sans MS" pitchFamily="66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15616" y="3615407"/>
            <a:ext cx="9044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skies</a:t>
            </a:r>
            <a:endParaRPr lang="zh-CN" alt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10800000" flipV="1">
            <a:off x="971600" y="4035841"/>
            <a:ext cx="12961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clouds</a:t>
            </a:r>
            <a:endParaRPr lang="zh-CN" alt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99592" y="4437112"/>
            <a:ext cx="10871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bright</a:t>
            </a:r>
            <a:endParaRPr lang="zh-CN" altLang="en-US" sz="2400" b="1" dirty="0">
              <a:solidFill>
                <a:srgbClr val="FFC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99592" y="4869160"/>
            <a:ext cx="8515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dark</a:t>
            </a:r>
            <a:endParaRPr lang="zh-CN" altLang="en-US" sz="2400" b="1" dirty="0"/>
          </a:p>
        </p:txBody>
      </p:sp>
      <p:pic>
        <p:nvPicPr>
          <p:cNvPr id="14" name="Picture 4" descr="http://t1.fansimg.com/uploads2013/07/userid77187time20130705094418.jpg"/>
          <p:cNvPicPr>
            <a:picLocks noChangeAspect="1" noChangeArrowheads="1"/>
          </p:cNvPicPr>
          <p:nvPr/>
        </p:nvPicPr>
        <p:blipFill>
          <a:blip r:embed="rId2" cstate="print"/>
          <a:srcRect t="22059" r="23932"/>
          <a:stretch>
            <a:fillRect/>
          </a:stretch>
        </p:blipFill>
        <p:spPr bwMode="auto">
          <a:xfrm rot="21110185">
            <a:off x="6494087" y="452832"/>
            <a:ext cx="2843808" cy="1919655"/>
          </a:xfrm>
          <a:prstGeom prst="rect">
            <a:avLst/>
          </a:prstGeom>
          <a:noFill/>
        </p:spPr>
      </p:pic>
      <p:grpSp>
        <p:nvGrpSpPr>
          <p:cNvPr id="17" name="组合 10"/>
          <p:cNvGrpSpPr/>
          <p:nvPr/>
        </p:nvGrpSpPr>
        <p:grpSpPr>
          <a:xfrm rot="366420">
            <a:off x="6915974" y="3446035"/>
            <a:ext cx="1791119" cy="2195950"/>
            <a:chOff x="1511437" y="479014"/>
            <a:chExt cx="2773213" cy="3670066"/>
          </a:xfrm>
        </p:grpSpPr>
        <p:pic>
          <p:nvPicPr>
            <p:cNvPr id="19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11437" y="2221158"/>
              <a:ext cx="2772531" cy="192792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0" name="Picture 10"/>
            <p:cNvPicPr>
              <a:picLocks noChangeAspect="1" noChangeArrowheads="1"/>
            </p:cNvPicPr>
            <p:nvPr/>
          </p:nvPicPr>
          <p:blipFill>
            <a:blip r:embed="rId4" cstate="print">
              <a:lum bright="10000" contrast="10000"/>
            </a:blip>
            <a:srcRect r="427"/>
            <a:stretch>
              <a:fillRect/>
            </a:stretch>
          </p:blipFill>
          <p:spPr bwMode="auto">
            <a:xfrm>
              <a:off x="1512118" y="479014"/>
              <a:ext cx="2772532" cy="17071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1" name="Line 21"/>
          <p:cNvSpPr>
            <a:spLocks noChangeShapeType="1"/>
          </p:cNvSpPr>
          <p:nvPr/>
        </p:nvSpPr>
        <p:spPr bwMode="auto">
          <a:xfrm rot="1320000" flipV="1">
            <a:off x="7654208" y="46752"/>
            <a:ext cx="88281" cy="4536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2" name="Line 22"/>
          <p:cNvSpPr>
            <a:spLocks noChangeShapeType="1"/>
          </p:cNvSpPr>
          <p:nvPr/>
        </p:nvSpPr>
        <p:spPr bwMode="auto">
          <a:xfrm rot="1320000">
            <a:off x="7761020" y="102717"/>
            <a:ext cx="176562" cy="30055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3" name="Oval 23"/>
          <p:cNvSpPr>
            <a:spLocks noChangeArrowheads="1"/>
          </p:cNvSpPr>
          <p:nvPr/>
        </p:nvSpPr>
        <p:spPr bwMode="auto">
          <a:xfrm rot="1320000">
            <a:off x="7780452" y="2850"/>
            <a:ext cx="59066" cy="2255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latin typeface="Calibri" pitchFamily="34" charset="0"/>
            </a:endParaRP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 rot="1320000" flipV="1">
            <a:off x="7870233" y="2971695"/>
            <a:ext cx="88281" cy="45369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 rot="1320000">
            <a:off x="7949171" y="3034926"/>
            <a:ext cx="241818" cy="436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6" name="Oval 23"/>
          <p:cNvSpPr>
            <a:spLocks noChangeArrowheads="1"/>
          </p:cNvSpPr>
          <p:nvPr/>
        </p:nvSpPr>
        <p:spPr bwMode="auto">
          <a:xfrm rot="1320000">
            <a:off x="7996477" y="2927793"/>
            <a:ext cx="59066" cy="225575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/>
            <a:endParaRPr lang="zh-CN" alt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88640"/>
            <a:ext cx="9144000" cy="6669360"/>
            <a:chOff x="1986501" y="1412776"/>
            <a:chExt cx="7157499" cy="4987056"/>
          </a:xfrm>
        </p:grpSpPr>
        <p:pic>
          <p:nvPicPr>
            <p:cNvPr id="3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 l="14901" r="17600" b="489"/>
            <a:stretch>
              <a:fillRect/>
            </a:stretch>
          </p:blipFill>
          <p:spPr bwMode="auto">
            <a:xfrm>
              <a:off x="1986501" y="1412776"/>
              <a:ext cx="7157499" cy="49870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5" name="Picture 16" descr="http://www.taopic.com/uploads/allimg/120516/159426-1205161440433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11760" y="4149080"/>
              <a:ext cx="3096344" cy="20745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6" name="Picture 1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68144" y="4365104"/>
              <a:ext cx="2758106" cy="187808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7" name="TextBox 6">
            <a:hlinkClick r:id="rId5" action="ppaction://hlinksldjump"/>
          </p:cNvPr>
          <p:cNvSpPr txBox="1"/>
          <p:nvPr/>
        </p:nvSpPr>
        <p:spPr>
          <a:xfrm>
            <a:off x="107504" y="476672"/>
            <a:ext cx="90767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Comic Sans MS" pitchFamily="66" charset="0"/>
              </a:rPr>
              <a:t>The colors of the ________,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那彩虹的颜色</a:t>
            </a:r>
            <a:r>
              <a:rPr lang="zh-CN" altLang="en-US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So pretty in the sky.         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在空中是多么地美丽</a:t>
            </a:r>
            <a:r>
              <a:rPr lang="zh-CN" altLang="en-US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。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Are also on the ______,     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也映在</a:t>
            </a:r>
            <a:r>
              <a:rPr lang="en-US" altLang="zh-CN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,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of people going by.            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路过行人的脸上。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I see friends ______________,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我看见朋友们在握手</a:t>
            </a:r>
            <a:r>
              <a:rPr lang="zh-CN" altLang="en-US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Saying “How do you do?”     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说着</a:t>
            </a:r>
            <a:r>
              <a:rPr lang="en-US" altLang="zh-CN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,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最近好吗？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They are really saying:            </a:t>
            </a:r>
            <a:r>
              <a:rPr lang="zh-CN" altLang="en-US" sz="2400" b="1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他们其实在说</a:t>
            </a:r>
            <a:r>
              <a:rPr lang="zh-CN" altLang="en-US" sz="2400" dirty="0" smtClean="0">
                <a:solidFill>
                  <a:srgbClr val="333333"/>
                </a:solidFill>
                <a:latin typeface="Comic Sans MS" pitchFamily="66" charset="0"/>
                <a:ea typeface="宋体" pitchFamily="2" charset="-122"/>
                <a:cs typeface="Arial" pitchFamily="34" charset="0"/>
              </a:rPr>
              <a:t>，</a:t>
            </a:r>
            <a:endParaRPr lang="en-US" altLang="zh-CN" sz="2400" b="1" dirty="0" smtClean="0">
              <a:latin typeface="Comic Sans MS" pitchFamily="66" charset="0"/>
            </a:endParaRPr>
          </a:p>
          <a:p>
            <a:r>
              <a:rPr lang="en-US" altLang="zh-CN" sz="2400" b="1" dirty="0" smtClean="0">
                <a:latin typeface="Comic Sans MS" pitchFamily="66" charset="0"/>
              </a:rPr>
              <a:t>I love you.                          </a:t>
            </a:r>
            <a:r>
              <a:rPr lang="zh-CN" altLang="en-US" sz="2400" b="1" dirty="0" smtClean="0">
                <a:latin typeface="Comic Sans MS" pitchFamily="66" charset="0"/>
              </a:rPr>
              <a:t>我爱你。</a:t>
            </a:r>
            <a:endParaRPr lang="zh-CN" altLang="en-US" sz="2400" b="1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31840" y="476672"/>
            <a:ext cx="1306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  <a:latin typeface="Comic Sans MS" pitchFamily="66" charset="0"/>
              </a:rPr>
              <a:t>r</a:t>
            </a:r>
            <a:r>
              <a:rPr lang="en-US" altLang="zh-CN" sz="2400" b="1" dirty="0" smtClean="0">
                <a:solidFill>
                  <a:srgbClr val="DAA600"/>
                </a:solidFill>
                <a:latin typeface="Comic Sans MS" pitchFamily="66" charset="0"/>
              </a:rPr>
              <a:t>a</a:t>
            </a:r>
            <a:r>
              <a:rPr lang="en-US" altLang="zh-CN" sz="2400" b="1" dirty="0" smtClean="0">
                <a:solidFill>
                  <a:srgbClr val="FFC000"/>
                </a:solidFill>
                <a:latin typeface="Comic Sans MS" pitchFamily="66" charset="0"/>
              </a:rPr>
              <a:t>i</a:t>
            </a:r>
            <a:r>
              <a:rPr lang="en-US" altLang="zh-CN" sz="2400" b="1" dirty="0" smtClean="0">
                <a:solidFill>
                  <a:srgbClr val="00B050"/>
                </a:solidFill>
                <a:latin typeface="Comic Sans MS" pitchFamily="66" charset="0"/>
              </a:rPr>
              <a:t>n</a:t>
            </a:r>
            <a:r>
              <a:rPr lang="en-US" altLang="zh-CN" sz="2400" b="1" dirty="0" smtClean="0">
                <a:solidFill>
                  <a:srgbClr val="0070C0"/>
                </a:solidFill>
                <a:latin typeface="Comic Sans MS" pitchFamily="66" charset="0"/>
              </a:rPr>
              <a:t>b</a:t>
            </a:r>
            <a:r>
              <a:rPr lang="en-US" altLang="zh-CN" sz="2400" b="1" dirty="0" smtClean="0">
                <a:solidFill>
                  <a:srgbClr val="002060"/>
                </a:solidFill>
                <a:latin typeface="Comic Sans MS" pitchFamily="66" charset="0"/>
              </a:rPr>
              <a:t>o</a:t>
            </a:r>
            <a:r>
              <a:rPr lang="en-US" altLang="zh-CN" sz="2400" b="1" dirty="0" smtClean="0">
                <a:solidFill>
                  <a:srgbClr val="7030A0"/>
                </a:solidFill>
                <a:latin typeface="Comic Sans MS" pitchFamily="66" charset="0"/>
              </a:rPr>
              <a:t>w</a:t>
            </a:r>
            <a:endParaRPr lang="zh-CN" altLang="en-US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1196752"/>
            <a:ext cx="9925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Comic Sans MS" pitchFamily="66" charset="0"/>
              </a:rPr>
              <a:t>faces</a:t>
            </a:r>
            <a:endParaRPr lang="zh-CN" altLang="en-US" sz="2400" b="1" dirty="0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191683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Comic Sans MS" pitchFamily="66" charset="0"/>
              </a:rPr>
              <a:t>shaking hands</a:t>
            </a:r>
            <a:endParaRPr lang="zh-CN" altLang="en-US" sz="24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2819</TotalTime>
  <Words>1102</Words>
  <Application>Microsoft Office PowerPoint</Application>
  <PresentationFormat>全屏显示(4:3)</PresentationFormat>
  <Paragraphs>192</Paragraphs>
  <Slides>19</Slides>
  <Notes>0</Notes>
  <HiddenSlides>0</HiddenSlides>
  <MMClips>4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admin</cp:lastModifiedBy>
  <cp:revision>18</cp:revision>
  <dcterms:modified xsi:type="dcterms:W3CDTF">2013-12-13T06:32:25Z</dcterms:modified>
</cp:coreProperties>
</file>