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00" r:id="rId2"/>
  </p:sldMasterIdLst>
  <p:notesMasterIdLst>
    <p:notesMasterId r:id="rId59"/>
  </p:notesMasterIdLst>
  <p:sldIdLst>
    <p:sldId id="270" r:id="rId3"/>
    <p:sldId id="294" r:id="rId4"/>
    <p:sldId id="290" r:id="rId5"/>
    <p:sldId id="274" r:id="rId6"/>
    <p:sldId id="275" r:id="rId7"/>
    <p:sldId id="291" r:id="rId8"/>
    <p:sldId id="292" r:id="rId9"/>
    <p:sldId id="293" r:id="rId10"/>
    <p:sldId id="276" r:id="rId11"/>
    <p:sldId id="277" r:id="rId12"/>
    <p:sldId id="278" r:id="rId13"/>
    <p:sldId id="279" r:id="rId14"/>
    <p:sldId id="280" r:id="rId15"/>
    <p:sldId id="281" r:id="rId16"/>
    <p:sldId id="282" r:id="rId17"/>
    <p:sldId id="283" r:id="rId18"/>
    <p:sldId id="284" r:id="rId19"/>
    <p:sldId id="285" r:id="rId20"/>
    <p:sldId id="286"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288" r:id="rId39"/>
    <p:sldId id="271" r:id="rId40"/>
    <p:sldId id="256" r:id="rId41"/>
    <p:sldId id="287" r:id="rId42"/>
    <p:sldId id="272" r:id="rId43"/>
    <p:sldId id="273" r:id="rId44"/>
    <p:sldId id="257" r:id="rId45"/>
    <p:sldId id="258" r:id="rId46"/>
    <p:sldId id="259" r:id="rId47"/>
    <p:sldId id="260" r:id="rId48"/>
    <p:sldId id="261" r:id="rId49"/>
    <p:sldId id="262" r:id="rId50"/>
    <p:sldId id="263" r:id="rId51"/>
    <p:sldId id="264" r:id="rId52"/>
    <p:sldId id="265" r:id="rId53"/>
    <p:sldId id="266" r:id="rId54"/>
    <p:sldId id="267" r:id="rId55"/>
    <p:sldId id="268" r:id="rId56"/>
    <p:sldId id="269" r:id="rId57"/>
    <p:sldId id="289"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30"/>
  </p:normalViewPr>
  <p:slideViewPr>
    <p:cSldViewPr snapToGrid="0" snapToObjects="1">
      <p:cViewPr varScale="1">
        <p:scale>
          <a:sx n="85" d="100"/>
          <a:sy n="85" d="100"/>
        </p:scale>
        <p:origin x="1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934A9-0718-3D47-B742-9EA6D7156ED0}" type="datetimeFigureOut">
              <a:rPr kumimoji="1" lang="zh-CN" altLang="en-US" smtClean="0"/>
              <a:t>21/8/30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6A909-7561-1241-971F-1319F55BA70B}" type="slidenum">
              <a:rPr kumimoji="1" lang="zh-CN" altLang="en-US" smtClean="0"/>
              <a:t>‹#›</a:t>
            </a:fld>
            <a:endParaRPr kumimoji="1" lang="zh-CN" altLang="en-US"/>
          </a:p>
        </p:txBody>
      </p:sp>
    </p:spTree>
    <p:extLst>
      <p:ext uri="{BB962C8B-B14F-4D97-AF65-F5344CB8AC3E}">
        <p14:creationId xmlns:p14="http://schemas.microsoft.com/office/powerpoint/2010/main" val="129303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lstStyle/>
          <a:p>
            <a:pPr eaLnBrk="1" hangingPunct="1"/>
            <a:endParaRPr lang="zh-CN" altLang="en-US"/>
          </a:p>
        </p:txBody>
      </p:sp>
      <p:sp>
        <p:nvSpPr>
          <p:cNvPr id="3072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C5D95444-0A32-CB46-B902-09B46D2F4324}" type="slidenum">
              <a:rPr lang="zh-CN" altLang="en-US"/>
              <a:pPr>
                <a:defRPr/>
              </a:pPr>
              <a:t>55</a:t>
            </a:fld>
            <a:endParaRPr lang="zh-CN" altLang="en-US"/>
          </a:p>
        </p:txBody>
      </p:sp>
    </p:spTree>
    <p:extLst>
      <p:ext uri="{BB962C8B-B14F-4D97-AF65-F5344CB8AC3E}">
        <p14:creationId xmlns:p14="http://schemas.microsoft.com/office/powerpoint/2010/main" val="163375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74556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3487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43739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71991966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11247266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53683806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70730F2-3156-634B-9774-37EAA336B88F}"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F6CACF3-C656-0A48-A1C2-B997FFF2930C}" type="slidenum">
              <a:rPr lang="zh-CN" altLang="en-US"/>
              <a:pPr>
                <a:defRPr/>
              </a:pPr>
              <a:t>‹#›</a:t>
            </a:fld>
            <a:endParaRPr lang="zh-CN" altLang="en-US"/>
          </a:p>
        </p:txBody>
      </p:sp>
    </p:spTree>
    <p:extLst>
      <p:ext uri="{BB962C8B-B14F-4D97-AF65-F5344CB8AC3E}">
        <p14:creationId xmlns:p14="http://schemas.microsoft.com/office/powerpoint/2010/main" val="152941374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93658645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77615557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a:xfrm>
            <a:off x="3962399" y="5870575"/>
            <a:ext cx="4893958" cy="377825"/>
          </a:xfrm>
        </p:spPr>
        <p:txBody>
          <a:bodyPr/>
          <a:lstStyle/>
          <a:p>
            <a:endParaRPr kumimoji="1" lang="zh-CN" altLang="en-US"/>
          </a:p>
        </p:txBody>
      </p:sp>
      <p:sp>
        <p:nvSpPr>
          <p:cNvPr id="6" name="Slide Number Placeholder 5"/>
          <p:cNvSpPr>
            <a:spLocks noGrp="1"/>
          </p:cNvSpPr>
          <p:nvPr>
            <p:ph type="sldNum" sz="quarter" idx="12"/>
          </p:nvPr>
        </p:nvSpPr>
        <p:spPr>
          <a:xfrm>
            <a:off x="10608958" y="5870575"/>
            <a:ext cx="551167" cy="377825"/>
          </a:xfrm>
        </p:spPr>
        <p:txBody>
          <a:bodyPr/>
          <a:lstStyle/>
          <a:p>
            <a:fld id="{10E2C821-AEF7-6E46-9210-A1751EC26504}" type="slidenum">
              <a:rPr kumimoji="1" lang="zh-CN" altLang="en-US" smtClean="0"/>
              <a:t>‹#›</a:t>
            </a:fld>
            <a:endParaRPr kumimoji="1" lang="zh-CN" altLang="en-US"/>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31202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CN" altLang="en-US" smtClean="0"/>
              <a:t>单击此处编辑母版标题样式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79844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名片引述">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CN" altLang="en-US" smtClean="0"/>
              <a:t>单击此处编辑母版文本样式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smtClean="0"/>
              <a:t>单击此处编辑母版文本样式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
        <p:nvSpPr>
          <p:cNvPr id="8" name="Title 1"/>
          <p:cNvSpPr>
            <a:spLocks noGrp="1"/>
          </p:cNvSpPr>
          <p:nvPr>
            <p:ph type="title"/>
          </p:nvPr>
        </p:nvSpPr>
        <p:spPr>
          <a:xfrm>
            <a:off x="685801" y="609600"/>
            <a:ext cx="10131425" cy="1456267"/>
          </a:xfrm>
        </p:spPr>
        <p:txBody>
          <a:bodyPr/>
          <a:lstStyle/>
          <a:p>
            <a:r>
              <a:rPr lang="zh-CN" altLang="en-US" smtClean="0"/>
              <a:t>单击此处编辑母版标题样式</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44085042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34750621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17433020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70730F2-3156-634B-9774-37EAA336B88F}"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F6CACF3-C656-0A48-A1C2-B997FFF2930C}" type="slidenum">
              <a:rPr lang="zh-CN" altLang="en-US"/>
              <a:pPr>
                <a:defRPr/>
              </a:pPr>
              <a:t>‹#›</a:t>
            </a:fld>
            <a:endParaRPr lang="zh-CN" altLang="en-US"/>
          </a:p>
        </p:txBody>
      </p:sp>
    </p:spTree>
    <p:extLst>
      <p:ext uri="{BB962C8B-B14F-4D97-AF65-F5344CB8AC3E}">
        <p14:creationId xmlns:p14="http://schemas.microsoft.com/office/powerpoint/2010/main" val="80011134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20763119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678448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EE5D0F9-7005-6448-A8C0-56423E3E3FD5}" type="datetime1">
              <a:rPr lang="zh-CN" altLang="en-US"/>
              <a:pPr>
                <a:defRPr/>
              </a:pPr>
              <a:t>21/8/30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66BE418-BD29-1446-8F15-1250A9158BB4}" type="slidenum">
              <a:rPr lang="zh-CN" altLang="en-US"/>
              <a:pPr>
                <a:defRPr/>
              </a:pPr>
              <a:t>‹#›</a:t>
            </a:fld>
            <a:endParaRPr lang="zh-CN" altLang="en-US"/>
          </a:p>
        </p:txBody>
      </p:sp>
    </p:spTree>
    <p:extLst>
      <p:ext uri="{BB962C8B-B14F-4D97-AF65-F5344CB8AC3E}">
        <p14:creationId xmlns:p14="http://schemas.microsoft.com/office/powerpoint/2010/main" val="211348288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68643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40597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41621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7530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DCB971B-7381-EF41-9ACF-CE72CB442C7A}" type="datetimeFigureOut">
              <a:rPr kumimoji="1" lang="zh-CN" altLang="en-US" smtClean="0"/>
              <a:t>21/8/30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1649120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slideLayout" Target="../slideLayouts/slideLayout37.xml"/><Relationship Id="rId21" Type="http://schemas.openxmlformats.org/officeDocument/2006/relationships/slideLayout" Target="../slideLayouts/slideLayout38.xml"/><Relationship Id="rId22" Type="http://schemas.openxmlformats.org/officeDocument/2006/relationships/slideLayout" Target="../slideLayouts/slideLayout39.xml"/><Relationship Id="rId23" Type="http://schemas.openxmlformats.org/officeDocument/2006/relationships/slideLayout" Target="../slideLayouts/slideLayout40.xml"/><Relationship Id="rId24" Type="http://schemas.openxmlformats.org/officeDocument/2006/relationships/theme" Target="../theme/theme2.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B971B-7381-EF41-9ACF-CE72CB442C7A}" type="datetimeFigureOut">
              <a:rPr kumimoji="1" lang="zh-CN" altLang="en-US" smtClean="0"/>
              <a:t>21/8/30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85241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B971B-7381-EF41-9ACF-CE72CB442C7A}" type="datetimeFigureOut">
              <a:rPr kumimoji="1" lang="zh-CN" altLang="en-US" smtClean="0"/>
              <a:t>21/8/30</a:t>
            </a:fld>
            <a:endParaRPr kumimoji="1" lang="zh-CN"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zh-CN"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E2C821-AEF7-6E46-9210-A1751EC26504}" type="slidenum">
              <a:rPr kumimoji="1" lang="zh-CN" altLang="en-US" smtClean="0"/>
              <a:t>‹#›</a:t>
            </a:fld>
            <a:endParaRPr kumimoji="1" lang="zh-CN" altLang="en-US"/>
          </a:p>
        </p:txBody>
      </p:sp>
    </p:spTree>
    <p:extLst>
      <p:ext uri="{BB962C8B-B14F-4D97-AF65-F5344CB8AC3E}">
        <p14:creationId xmlns:p14="http://schemas.microsoft.com/office/powerpoint/2010/main" val="276331320"/>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38597;&#20856;&#21355;&#22478;_clip1.mp4" TargetMode="External"/><Relationship Id="rId4" Type="http://schemas.openxmlformats.org/officeDocument/2006/relationships/image" Target="../media/image17.jpeg"/><Relationship Id="rId1" Type="http://schemas.openxmlformats.org/officeDocument/2006/relationships/slideLayout" Target="../slideLayouts/slideLayout35.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b="1" dirty="0" smtClean="0">
                <a:solidFill>
                  <a:srgbClr val="0432FF"/>
                </a:solidFill>
              </a:rPr>
              <a:t>目标，</a:t>
            </a:r>
            <a:r>
              <a:rPr kumimoji="1" lang="zh-CN" altLang="en-US" b="1" dirty="0" smtClean="0">
                <a:solidFill>
                  <a:srgbClr val="0432FF"/>
                </a:solidFill>
              </a:rPr>
              <a:t>挑战，思路</a:t>
            </a:r>
            <a:endParaRPr kumimoji="1" lang="zh-CN" altLang="en-US" b="1" dirty="0">
              <a:solidFill>
                <a:srgbClr val="0432FF"/>
              </a:solidFill>
            </a:endParaRPr>
          </a:p>
        </p:txBody>
      </p:sp>
      <p:sp>
        <p:nvSpPr>
          <p:cNvPr id="3" name="内容占位符 2"/>
          <p:cNvSpPr>
            <a:spLocks noGrp="1"/>
          </p:cNvSpPr>
          <p:nvPr>
            <p:ph idx="1"/>
          </p:nvPr>
        </p:nvSpPr>
        <p:spPr>
          <a:xfrm>
            <a:off x="838200" y="1825625"/>
            <a:ext cx="10866120" cy="4351338"/>
          </a:xfrm>
        </p:spPr>
        <p:txBody>
          <a:bodyPr/>
          <a:lstStyle/>
          <a:p>
            <a:endParaRPr kumimoji="1" lang="en-US" altLang="zh-CN" dirty="0" smtClean="0"/>
          </a:p>
          <a:p>
            <a:pPr marL="0" indent="0">
              <a:buNone/>
            </a:pPr>
            <a:r>
              <a:rPr kumimoji="1" lang="zh-CN" altLang="en-US" sz="4000" dirty="0" smtClean="0"/>
              <a:t>    </a:t>
            </a:r>
            <a:r>
              <a:rPr kumimoji="1" lang="en-US" altLang="zh-CN" sz="4400" b="1" dirty="0" smtClean="0">
                <a:solidFill>
                  <a:srgbClr val="FF0000"/>
                </a:solidFill>
                <a:latin typeface="SimHei" charset="-122"/>
                <a:ea typeface="SimHei" charset="-122"/>
                <a:cs typeface="SimHei" charset="-122"/>
              </a:rPr>
              <a:t>2021-2022</a:t>
            </a:r>
            <a:r>
              <a:rPr kumimoji="1" lang="zh-CN" altLang="en-US" sz="4400" b="1" dirty="0" smtClean="0">
                <a:solidFill>
                  <a:srgbClr val="FF0000"/>
                </a:solidFill>
                <a:latin typeface="SimHei" charset="-122"/>
                <a:ea typeface="SimHei" charset="-122"/>
                <a:cs typeface="SimHei" charset="-122"/>
              </a:rPr>
              <a:t>学年第一学期开学初教研活动</a:t>
            </a:r>
            <a:endParaRPr kumimoji="1" lang="en-US" altLang="zh-CN" sz="4400" b="1" dirty="0" smtClean="0">
              <a:solidFill>
                <a:srgbClr val="FF0000"/>
              </a:solidFill>
              <a:latin typeface="SimHei" charset="-122"/>
              <a:ea typeface="SimHei" charset="-122"/>
              <a:cs typeface="SimHei" charset="-122"/>
            </a:endParaRPr>
          </a:p>
          <a:p>
            <a:pPr marL="0" indent="0" algn="ctr">
              <a:buNone/>
            </a:pPr>
            <a:endParaRPr kumimoji="1" lang="en-US" altLang="zh-CN" sz="4000" dirty="0" smtClean="0"/>
          </a:p>
          <a:p>
            <a:pPr marL="0" indent="0" algn="ctr">
              <a:buNone/>
            </a:pPr>
            <a:r>
              <a:rPr kumimoji="1" lang="en-US" altLang="zh-CN" sz="4000" dirty="0" smtClean="0"/>
              <a:t>2021</a:t>
            </a:r>
            <a:r>
              <a:rPr kumimoji="1" lang="zh-CN" altLang="en-US" sz="4000" dirty="0" smtClean="0"/>
              <a:t>年</a:t>
            </a:r>
            <a:r>
              <a:rPr kumimoji="1" lang="en-US" altLang="zh-CN" sz="4000" dirty="0" smtClean="0"/>
              <a:t>8</a:t>
            </a:r>
            <a:r>
              <a:rPr kumimoji="1" lang="zh-CN" altLang="en-US" sz="4000" dirty="0" smtClean="0"/>
              <a:t>月</a:t>
            </a:r>
            <a:r>
              <a:rPr kumimoji="1" lang="en-US" altLang="zh-CN" sz="4000" dirty="0" smtClean="0"/>
              <a:t>30</a:t>
            </a:r>
            <a:r>
              <a:rPr kumimoji="1" lang="zh-CN" altLang="en-US" sz="4000" dirty="0" smtClean="0"/>
              <a:t>日</a:t>
            </a:r>
            <a:endParaRPr kumimoji="1" lang="zh-CN" altLang="en-US" sz="4000" dirty="0"/>
          </a:p>
        </p:txBody>
      </p:sp>
    </p:spTree>
    <p:extLst>
      <p:ext uri="{BB962C8B-B14F-4D97-AF65-F5344CB8AC3E}">
        <p14:creationId xmlns:p14="http://schemas.microsoft.com/office/powerpoint/2010/main" val="31472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HOW</a:t>
            </a:r>
            <a:r>
              <a:rPr kumimoji="1" lang="zh-CN" altLang="en-US" dirty="0" smtClean="0"/>
              <a:t> </a:t>
            </a:r>
            <a:r>
              <a:rPr kumimoji="1" lang="en-US" altLang="zh-CN" dirty="0" smtClean="0"/>
              <a:t>to</a:t>
            </a:r>
            <a:r>
              <a:rPr kumimoji="1" lang="zh-CN" altLang="en-US" dirty="0" smtClean="0"/>
              <a:t> </a:t>
            </a:r>
            <a:r>
              <a:rPr kumimoji="1" lang="en-US" altLang="zh-CN" dirty="0" smtClean="0"/>
              <a:t>solve</a:t>
            </a:r>
            <a:r>
              <a:rPr kumimoji="1" lang="zh-CN" altLang="en-US" dirty="0" smtClean="0"/>
              <a:t> </a:t>
            </a:r>
            <a:r>
              <a:rPr kumimoji="1" lang="en-US" altLang="zh-CN" dirty="0" smtClean="0"/>
              <a:t>those</a:t>
            </a:r>
            <a:r>
              <a:rPr kumimoji="1" lang="zh-CN" altLang="en-US" dirty="0" smtClean="0"/>
              <a:t> </a:t>
            </a:r>
            <a:r>
              <a:rPr kumimoji="1" lang="en-US" altLang="zh-CN" dirty="0" smtClean="0"/>
              <a:t>problems</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974094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solidFill>
                  <a:srgbClr val="00B050"/>
                </a:solidFill>
              </a:rPr>
              <a:t>学霸们是怎么想，怎么做的？</a:t>
            </a:r>
            <a:endParaRPr kumimoji="1" lang="zh-CN" altLang="en-US" dirty="0">
              <a:solidFill>
                <a:srgbClr val="00B050"/>
              </a:solidFill>
            </a:endParaRPr>
          </a:p>
        </p:txBody>
      </p:sp>
      <p:sp>
        <p:nvSpPr>
          <p:cNvPr id="3" name="内容占位符 2"/>
          <p:cNvSpPr>
            <a:spLocks noGrp="1"/>
          </p:cNvSpPr>
          <p:nvPr>
            <p:ph idx="1"/>
          </p:nvPr>
        </p:nvSpPr>
        <p:spPr/>
        <p:txBody>
          <a:bodyPr/>
          <a:lstStyle/>
          <a:p>
            <a:endParaRPr kumimoji="1" lang="en-US" altLang="zh-CN" dirty="0" smtClean="0"/>
          </a:p>
          <a:p>
            <a:r>
              <a:rPr kumimoji="1" lang="zh-CN" altLang="en-US" dirty="0" smtClean="0"/>
              <a:t>高考</a:t>
            </a:r>
            <a:r>
              <a:rPr kumimoji="1" lang="en-US" altLang="zh-CN" dirty="0" smtClean="0"/>
              <a:t>140</a:t>
            </a:r>
            <a:r>
              <a:rPr kumimoji="1" lang="zh-CN" altLang="en-US" dirty="0" smtClean="0"/>
              <a:t>分</a:t>
            </a:r>
            <a:endParaRPr kumimoji="1" lang="en-US" altLang="zh-CN" dirty="0" smtClean="0"/>
          </a:p>
          <a:p>
            <a:endParaRPr kumimoji="1" lang="en-US" altLang="zh-CN" dirty="0"/>
          </a:p>
          <a:p>
            <a:r>
              <a:rPr kumimoji="1" lang="zh-CN" altLang="en-US" dirty="0" smtClean="0"/>
              <a:t>调查了</a:t>
            </a:r>
            <a:r>
              <a:rPr kumimoji="1" lang="en-US" altLang="zh-CN" dirty="0" smtClean="0"/>
              <a:t>50</a:t>
            </a:r>
            <a:r>
              <a:rPr kumimoji="1" lang="zh-CN" altLang="en-US" dirty="0" smtClean="0"/>
              <a:t>人</a:t>
            </a:r>
            <a:endParaRPr kumimoji="1" lang="zh-CN" altLang="en-US" dirty="0"/>
          </a:p>
        </p:txBody>
      </p:sp>
    </p:spTree>
    <p:extLst>
      <p:ext uri="{BB962C8B-B14F-4D97-AF65-F5344CB8AC3E}">
        <p14:creationId xmlns:p14="http://schemas.microsoft.com/office/powerpoint/2010/main" val="134421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027906"/>
          </a:xfrm>
        </p:spPr>
        <p:txBody>
          <a:bodyPr/>
          <a:lstStyle/>
          <a:p>
            <a:r>
              <a:rPr kumimoji="1" lang="zh-CN" altLang="en-US" dirty="0">
                <a:solidFill>
                  <a:srgbClr val="00B050"/>
                </a:solidFill>
              </a:rPr>
              <a:t>写作能力解决之道（</a:t>
            </a:r>
            <a:r>
              <a:rPr kumimoji="1" lang="zh-CN" altLang="en-US" dirty="0">
                <a:solidFill>
                  <a:srgbClr val="FF0000"/>
                </a:solidFill>
              </a:rPr>
              <a:t>优秀学生</a:t>
            </a:r>
            <a:r>
              <a:rPr kumimoji="1" lang="zh-CN" altLang="en-US" dirty="0">
                <a:solidFill>
                  <a:srgbClr val="00B050"/>
                </a:solidFill>
              </a:rPr>
              <a:t>）</a:t>
            </a:r>
            <a:endParaRPr kumimoji="1" lang="zh-CN" altLang="en-US" dirty="0"/>
          </a:p>
        </p:txBody>
      </p:sp>
      <p:pic>
        <p:nvPicPr>
          <p:cNvPr id="6" name="内容占位符 3"/>
          <p:cNvPicPr>
            <a:picLocks noGrp="1" noChangeAspect="1"/>
          </p:cNvPicPr>
          <p:nvPr>
            <p:ph idx="1"/>
          </p:nvPr>
        </p:nvPicPr>
        <p:blipFill>
          <a:blip r:embed="rId3"/>
          <a:stretch>
            <a:fillRect/>
          </a:stretch>
        </p:blipFill>
        <p:spPr>
          <a:xfrm>
            <a:off x="274993" y="1027906"/>
            <a:ext cx="10837964" cy="5753100"/>
          </a:xfrm>
          <a:prstGeom prst="rect">
            <a:avLst/>
          </a:prstGeom>
        </p:spPr>
      </p:pic>
    </p:spTree>
    <p:custDataLst>
      <p:tags r:id="rId1"/>
    </p:custDataLst>
    <p:extLst>
      <p:ext uri="{BB962C8B-B14F-4D97-AF65-F5344CB8AC3E}">
        <p14:creationId xmlns:p14="http://schemas.microsoft.com/office/powerpoint/2010/main" val="757976598"/>
      </p:ext>
    </p:extLst>
  </p:cSld>
  <p:clrMapOvr>
    <a:masterClrMapping/>
  </p:clrMapOvr>
  <mc:AlternateContent xmlns:mc="http://schemas.openxmlformats.org/markup-compatibility/2006" xmlns:p14="http://schemas.microsoft.com/office/powerpoint/2010/main">
    <mc:Choice Requires="p14">
      <p:transition spd="slow" p14:dur="2000" advTm="238794"/>
    </mc:Choice>
    <mc:Fallback xmlns="">
      <p:transition spd="slow" advTm="238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solidFill>
                  <a:srgbClr val="00B050"/>
                </a:solidFill>
              </a:rPr>
              <a:t>写作能力解决之道</a:t>
            </a:r>
            <a:r>
              <a:rPr kumimoji="1" lang="zh-CN" altLang="en-US" dirty="0" smtClean="0">
                <a:solidFill>
                  <a:srgbClr val="00B050"/>
                </a:solidFill>
              </a:rPr>
              <a:t>（</a:t>
            </a:r>
            <a:r>
              <a:rPr kumimoji="1" lang="zh-CN" altLang="en-US" dirty="0" smtClean="0">
                <a:solidFill>
                  <a:srgbClr val="FF0000"/>
                </a:solidFill>
              </a:rPr>
              <a:t>优秀学生</a:t>
            </a:r>
            <a:r>
              <a:rPr kumimoji="1" lang="zh-CN" altLang="en-US" dirty="0" smtClean="0">
                <a:solidFill>
                  <a:srgbClr val="00B050"/>
                </a:solidFill>
              </a:rPr>
              <a:t>）</a:t>
            </a:r>
            <a:endParaRPr kumimoji="1" lang="zh-CN" altLang="en-US" dirty="0"/>
          </a:p>
        </p:txBody>
      </p:sp>
      <p:pic>
        <p:nvPicPr>
          <p:cNvPr id="5" name="内容占位符 3"/>
          <p:cNvPicPr>
            <a:picLocks noChangeAspect="1"/>
          </p:cNvPicPr>
          <p:nvPr/>
        </p:nvPicPr>
        <p:blipFill>
          <a:blip r:embed="rId3"/>
          <a:stretch>
            <a:fillRect/>
          </a:stretch>
        </p:blipFill>
        <p:spPr>
          <a:xfrm>
            <a:off x="1288177" y="1853754"/>
            <a:ext cx="9766677" cy="3708846"/>
          </a:xfrm>
          <a:prstGeom prst="rect">
            <a:avLst/>
          </a:prstGeom>
        </p:spPr>
      </p:pic>
    </p:spTree>
    <p:custDataLst>
      <p:tags r:id="rId1"/>
    </p:custDataLst>
    <p:extLst>
      <p:ext uri="{BB962C8B-B14F-4D97-AF65-F5344CB8AC3E}">
        <p14:creationId xmlns:p14="http://schemas.microsoft.com/office/powerpoint/2010/main" val="439688582"/>
      </p:ext>
    </p:extLst>
  </p:cSld>
  <p:clrMapOvr>
    <a:masterClrMapping/>
  </p:clrMapOvr>
  <mc:AlternateContent xmlns:mc="http://schemas.openxmlformats.org/markup-compatibility/2006" xmlns:p14="http://schemas.microsoft.com/office/powerpoint/2010/main">
    <mc:Choice Requires="p14">
      <p:transition spd="slow" p14:dur="2000" advTm="89302"/>
    </mc:Choice>
    <mc:Fallback xmlns="">
      <p:transition spd="slow" advTm="89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65125"/>
            <a:ext cx="11827240" cy="1103911"/>
          </a:xfrm>
        </p:spPr>
        <p:txBody>
          <a:bodyPr>
            <a:normAutofit fontScale="90000"/>
          </a:bodyPr>
          <a:lstStyle/>
          <a:p>
            <a:pPr algn="ctr"/>
            <a:r>
              <a:rPr lang="zh-CN" altLang="zh-CN" b="1" dirty="0" smtClean="0">
                <a:solidFill>
                  <a:schemeClr val="accent6"/>
                </a:solidFill>
              </a:rPr>
              <a:t>阅读</a:t>
            </a:r>
            <a:r>
              <a:rPr lang="zh-CN" altLang="zh-CN" b="1" dirty="0">
                <a:solidFill>
                  <a:schemeClr val="accent6"/>
                </a:solidFill>
              </a:rPr>
              <a:t>能力</a:t>
            </a:r>
            <a:r>
              <a:rPr lang="zh-CN" altLang="zh-CN" b="1" dirty="0"/>
              <a:t>“必做”之法</a:t>
            </a:r>
            <a:r>
              <a:rPr lang="zh-CN" altLang="zh-CN" b="1" dirty="0" smtClean="0"/>
              <a:t>则</a:t>
            </a:r>
            <a:r>
              <a:rPr lang="zh-CN" altLang="en-US" b="1" dirty="0" smtClean="0"/>
              <a:t>（</a:t>
            </a:r>
            <a:r>
              <a:rPr lang="zh-CN" altLang="en-US" b="1" dirty="0" smtClean="0">
                <a:solidFill>
                  <a:srgbClr val="FF0000"/>
                </a:solidFill>
              </a:rPr>
              <a:t>源自学霸</a:t>
            </a:r>
            <a:r>
              <a:rPr lang="zh-CN" altLang="en-US" b="1" dirty="0" smtClean="0"/>
              <a:t>）</a:t>
            </a:r>
            <a:r>
              <a:rPr lang="zh-CN" altLang="zh-CN" dirty="0"/>
              <a:t/>
            </a:r>
            <a:br>
              <a:rPr lang="zh-CN" altLang="zh-CN" dirty="0"/>
            </a:br>
            <a:endParaRPr kumimoji="1" lang="zh-CN" altLang="en-US" dirty="0"/>
          </a:p>
        </p:txBody>
      </p:sp>
      <p:sp>
        <p:nvSpPr>
          <p:cNvPr id="3" name="内容占位符 2"/>
          <p:cNvSpPr>
            <a:spLocks noGrp="1"/>
          </p:cNvSpPr>
          <p:nvPr>
            <p:ph idx="1"/>
          </p:nvPr>
        </p:nvSpPr>
        <p:spPr>
          <a:xfrm>
            <a:off x="127416" y="1633929"/>
            <a:ext cx="11572407" cy="4798517"/>
          </a:xfrm>
        </p:spPr>
        <p:txBody>
          <a:bodyPr>
            <a:normAutofit lnSpcReduction="10000"/>
          </a:bodyPr>
          <a:lstStyle/>
          <a:p>
            <a:pPr lvl="0"/>
            <a:r>
              <a:rPr lang="zh-CN" altLang="zh-CN" b="1" u="sng" dirty="0" smtClean="0">
                <a:solidFill>
                  <a:srgbClr val="FF0000"/>
                </a:solidFill>
              </a:rPr>
              <a:t>激发</a:t>
            </a:r>
            <a:r>
              <a:rPr lang="zh-CN" altLang="zh-CN" b="1" u="sng" dirty="0">
                <a:solidFill>
                  <a:srgbClr val="FF0000"/>
                </a:solidFill>
              </a:rPr>
              <a:t>内驱力</a:t>
            </a:r>
            <a:r>
              <a:rPr lang="zh-CN" altLang="zh-CN" b="1" u="sng" dirty="0">
                <a:solidFill>
                  <a:srgbClr val="0432FF"/>
                </a:solidFill>
              </a:rPr>
              <a:t>：</a:t>
            </a:r>
            <a:r>
              <a:rPr lang="zh-CN" altLang="zh-CN" dirty="0">
                <a:solidFill>
                  <a:srgbClr val="0432FF"/>
                </a:solidFill>
              </a:rPr>
              <a:t>兴趣是最好的老师。热爱英语，享受学习英语的过程，是多学每一个词汇、读懂每一篇文章、做对每一道题的成就感。英语远不仅是一门学科，而是一门艺术。</a:t>
            </a:r>
          </a:p>
          <a:p>
            <a:pPr lvl="0"/>
            <a:r>
              <a:rPr lang="zh-CN" altLang="zh-CN" b="1" u="sng" dirty="0">
                <a:solidFill>
                  <a:srgbClr val="FF0000"/>
                </a:solidFill>
              </a:rPr>
              <a:t>广阅读</a:t>
            </a:r>
            <a:r>
              <a:rPr lang="zh-CN" altLang="zh-CN" b="1" u="sng" dirty="0">
                <a:solidFill>
                  <a:srgbClr val="0432FF"/>
                </a:solidFill>
              </a:rPr>
              <a:t>：</a:t>
            </a:r>
            <a:r>
              <a:rPr lang="zh-CN" altLang="zh-CN" dirty="0">
                <a:solidFill>
                  <a:srgbClr val="0432FF"/>
                </a:solidFill>
              </a:rPr>
              <a:t>阅读原版著作、经典的小说，学习地道的表达方式；</a:t>
            </a:r>
          </a:p>
          <a:p>
            <a:pPr lvl="0"/>
            <a:r>
              <a:rPr lang="zh-CN" altLang="zh-CN" b="1" u="sng" dirty="0">
                <a:solidFill>
                  <a:srgbClr val="FF0000"/>
                </a:solidFill>
              </a:rPr>
              <a:t>重积累</a:t>
            </a:r>
            <a:r>
              <a:rPr lang="zh-CN" altLang="zh-CN" b="1" u="sng" dirty="0">
                <a:solidFill>
                  <a:srgbClr val="0432FF"/>
                </a:solidFill>
              </a:rPr>
              <a:t>：</a:t>
            </a:r>
            <a:r>
              <a:rPr lang="zh-CN" altLang="zh-CN" dirty="0">
                <a:solidFill>
                  <a:srgbClr val="0432FF"/>
                </a:solidFill>
              </a:rPr>
              <a:t>坚持摘抄，注意积累和整理，增加知识储备，建立自己的语言应用仓库； </a:t>
            </a:r>
          </a:p>
          <a:p>
            <a:pPr lvl="0"/>
            <a:r>
              <a:rPr lang="zh-CN" altLang="zh-CN" b="1" u="sng" dirty="0"/>
              <a:t>巧刷题：</a:t>
            </a:r>
            <a:r>
              <a:rPr lang="zh-CN" altLang="zh-CN" dirty="0"/>
              <a:t>通过有质量的刷题来保持做题的感觉。坚持练习，保持手感。针对自己英语学习的薄弱点要有针对且持续的措施</a:t>
            </a:r>
            <a:r>
              <a:rPr lang="zh-CN" altLang="zh-CN" dirty="0" smtClean="0"/>
              <a:t>。</a:t>
            </a:r>
            <a:endParaRPr lang="en-US" altLang="zh-CN" b="1" u="sng" dirty="0" smtClean="0"/>
          </a:p>
          <a:p>
            <a:pPr lvl="0"/>
            <a:r>
              <a:rPr lang="zh-CN" altLang="zh-CN" b="1" u="sng" dirty="0" smtClean="0"/>
              <a:t>刷</a:t>
            </a:r>
            <a:r>
              <a:rPr lang="zh-CN" altLang="zh-CN" b="1" u="sng" dirty="0"/>
              <a:t>真题：</a:t>
            </a:r>
            <a:r>
              <a:rPr lang="zh-CN" altLang="zh-CN" dirty="0"/>
              <a:t>研究高考真题永远是正道，七选五和语法填空最能拉</a:t>
            </a:r>
            <a:r>
              <a:rPr lang="zh-CN" altLang="zh-CN" dirty="0" smtClean="0"/>
              <a:t>分差</a:t>
            </a:r>
            <a:r>
              <a:rPr lang="zh-CN" altLang="en-US" dirty="0" smtClean="0"/>
              <a:t>，</a:t>
            </a:r>
            <a:r>
              <a:rPr lang="zh-CN" altLang="zh-CN" dirty="0" smtClean="0"/>
              <a:t>要</a:t>
            </a:r>
            <a:r>
              <a:rPr lang="zh-CN" altLang="zh-CN" dirty="0"/>
              <a:t>多做，做题不要盲目，及时总结经验，最好专项训练（如阅读中主旨大意类，细节题，暗示推断类等等）</a:t>
            </a:r>
            <a:r>
              <a:rPr lang="zh-CN" altLang="zh-CN" dirty="0" smtClean="0"/>
              <a:t>。</a:t>
            </a:r>
            <a:endParaRPr lang="zh-CN" altLang="zh-CN" dirty="0"/>
          </a:p>
        </p:txBody>
      </p:sp>
    </p:spTree>
    <p:custDataLst>
      <p:tags r:id="rId1"/>
    </p:custDataLst>
    <p:extLst>
      <p:ext uri="{BB962C8B-B14F-4D97-AF65-F5344CB8AC3E}">
        <p14:creationId xmlns:p14="http://schemas.microsoft.com/office/powerpoint/2010/main" val="354768347"/>
      </p:ext>
    </p:extLst>
  </p:cSld>
  <p:clrMapOvr>
    <a:masterClrMapping/>
  </p:clrMapOvr>
  <mc:AlternateContent xmlns:mc="http://schemas.openxmlformats.org/markup-compatibility/2006" xmlns:p14="http://schemas.microsoft.com/office/powerpoint/2010/main">
    <mc:Choice Requires="p14">
      <p:transition spd="slow" p14:dur="2000" advTm="140397"/>
    </mc:Choice>
    <mc:Fallback xmlns="">
      <p:transition spd="slow" advTm="140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3216" y="170252"/>
            <a:ext cx="10515600" cy="834089"/>
          </a:xfrm>
        </p:spPr>
        <p:txBody>
          <a:bodyPr>
            <a:normAutofit/>
          </a:bodyPr>
          <a:lstStyle/>
          <a:p>
            <a:r>
              <a:rPr lang="zh-CN" altLang="zh-CN" dirty="0">
                <a:solidFill>
                  <a:srgbClr val="FF0000"/>
                </a:solidFill>
              </a:rPr>
              <a:t>听说</a:t>
            </a:r>
            <a:r>
              <a:rPr lang="zh-CN" altLang="zh-CN" dirty="0" smtClean="0">
                <a:solidFill>
                  <a:srgbClr val="FF0000"/>
                </a:solidFill>
              </a:rPr>
              <a:t>总结</a:t>
            </a:r>
            <a:r>
              <a:rPr lang="zh-CN" altLang="en-US" dirty="0" smtClean="0"/>
              <a:t>（</a:t>
            </a:r>
            <a:r>
              <a:rPr lang="zh-CN" altLang="en-US" dirty="0" smtClean="0">
                <a:solidFill>
                  <a:schemeClr val="accent6"/>
                </a:solidFill>
              </a:rPr>
              <a:t>学霸</a:t>
            </a:r>
            <a:r>
              <a:rPr lang="zh-CN" altLang="zh-CN" dirty="0" smtClean="0"/>
              <a:t>听说</a:t>
            </a:r>
            <a:r>
              <a:rPr lang="zh-CN" altLang="zh-CN" dirty="0"/>
              <a:t>学习</a:t>
            </a:r>
            <a:r>
              <a:rPr lang="zh-CN" altLang="zh-CN" dirty="0" smtClean="0"/>
              <a:t>经验</a:t>
            </a:r>
            <a:r>
              <a:rPr lang="zh-CN" altLang="en-US" dirty="0" smtClean="0"/>
              <a:t>）</a:t>
            </a:r>
            <a:endParaRPr kumimoji="1" lang="zh-CN" altLang="en-US" dirty="0"/>
          </a:p>
        </p:txBody>
      </p:sp>
      <p:sp>
        <p:nvSpPr>
          <p:cNvPr id="3" name="内容占位符 2"/>
          <p:cNvSpPr>
            <a:spLocks noGrp="1"/>
          </p:cNvSpPr>
          <p:nvPr>
            <p:ph idx="1"/>
          </p:nvPr>
        </p:nvSpPr>
        <p:spPr>
          <a:xfrm>
            <a:off x="494675" y="1109272"/>
            <a:ext cx="11152682" cy="5596328"/>
          </a:xfrm>
        </p:spPr>
        <p:txBody>
          <a:bodyPr>
            <a:normAutofit lnSpcReduction="10000"/>
          </a:bodyPr>
          <a:lstStyle/>
          <a:p>
            <a:pPr fontAlgn="base"/>
            <a:r>
              <a:rPr lang="en-US" altLang="zh-CN" dirty="0" smtClean="0"/>
              <a:t>1</a:t>
            </a:r>
            <a:r>
              <a:rPr lang="en-US" altLang="zh-CN" dirty="0"/>
              <a:t>. </a:t>
            </a:r>
            <a:r>
              <a:rPr lang="zh-CN" altLang="zh-CN" dirty="0"/>
              <a:t>看英剧美剧，听英文歌</a:t>
            </a:r>
            <a:r>
              <a:rPr lang="zh-CN" altLang="zh-CN" dirty="0" smtClean="0"/>
              <a:t>。</a:t>
            </a:r>
            <a:r>
              <a:rPr lang="zh-CN" altLang="zh-CN" dirty="0" smtClean="0">
                <a:solidFill>
                  <a:srgbClr val="0432FF"/>
                </a:solidFill>
              </a:rPr>
              <a:t>对</a:t>
            </a:r>
            <a:r>
              <a:rPr lang="zh-CN" altLang="zh-CN" dirty="0">
                <a:solidFill>
                  <a:srgbClr val="0432FF"/>
                </a:solidFill>
              </a:rPr>
              <a:t>生词和一些句子进行摘录</a:t>
            </a:r>
            <a:r>
              <a:rPr lang="zh-CN" altLang="zh-CN" dirty="0"/>
              <a:t>，喜欢的电影可以多看几遍，最后去掉字幕进行听力训练，配合记忆可以有效提升。</a:t>
            </a:r>
          </a:p>
          <a:p>
            <a:r>
              <a:rPr lang="en-US" altLang="zh-CN" dirty="0"/>
              <a:t>2</a:t>
            </a:r>
            <a:r>
              <a:rPr lang="en-US" altLang="zh-CN" dirty="0" smtClean="0"/>
              <a:t>.</a:t>
            </a:r>
            <a:r>
              <a:rPr lang="zh-CN" altLang="en-US" dirty="0" smtClean="0"/>
              <a:t> </a:t>
            </a:r>
            <a:r>
              <a:rPr lang="zh-CN" altLang="zh-CN" dirty="0" smtClean="0"/>
              <a:t>听</a:t>
            </a:r>
            <a:r>
              <a:rPr lang="zh-CN" altLang="zh-CN" dirty="0"/>
              <a:t>英文演讲。先找来英文原稿，对着原文一句一句得听，清楚每一个单词的发音与连读，熟悉之后再脱稿，反复听到清楚为止</a:t>
            </a:r>
            <a:r>
              <a:rPr lang="zh-CN" altLang="zh-CN" dirty="0" smtClean="0"/>
              <a:t>。</a:t>
            </a:r>
            <a:endParaRPr lang="en-US" altLang="zh-CN" dirty="0" smtClean="0"/>
          </a:p>
          <a:p>
            <a:r>
              <a:rPr lang="zh-CN" altLang="en-US" dirty="0" smtClean="0">
                <a:solidFill>
                  <a:srgbClr val="FF0000"/>
                </a:solidFill>
              </a:rPr>
              <a:t>听说不分家</a:t>
            </a:r>
            <a:endParaRPr lang="en-US" altLang="zh-CN" dirty="0" smtClean="0">
              <a:solidFill>
                <a:srgbClr val="FF0000"/>
              </a:solidFill>
            </a:endParaRPr>
          </a:p>
          <a:p>
            <a:r>
              <a:rPr lang="en-US" altLang="zh-CN" dirty="0" smtClean="0">
                <a:solidFill>
                  <a:srgbClr val="00B050"/>
                </a:solidFill>
              </a:rPr>
              <a:t>3</a:t>
            </a:r>
            <a:r>
              <a:rPr lang="en-US" altLang="zh-CN" dirty="0">
                <a:solidFill>
                  <a:srgbClr val="00B050"/>
                </a:solidFill>
              </a:rPr>
              <a:t>. </a:t>
            </a:r>
            <a:r>
              <a:rPr lang="zh-CN" altLang="zh-CN" dirty="0">
                <a:solidFill>
                  <a:srgbClr val="00B050"/>
                </a:solidFill>
              </a:rPr>
              <a:t>配音软件。长期坚持给小片段配音会有很大成效，有利于纠正发音问题。 </a:t>
            </a:r>
          </a:p>
          <a:p>
            <a:r>
              <a:rPr lang="en-US" altLang="zh-CN" dirty="0">
                <a:solidFill>
                  <a:srgbClr val="00B050"/>
                </a:solidFill>
              </a:rPr>
              <a:t>4. </a:t>
            </a:r>
            <a:r>
              <a:rPr lang="zh-CN" altLang="zh-CN" dirty="0">
                <a:solidFill>
                  <a:srgbClr val="00B050"/>
                </a:solidFill>
              </a:rPr>
              <a:t>认真对待校内听力训练，多训练，听完后将错题文稿反复诵读，多听不同主播的声音。</a:t>
            </a:r>
          </a:p>
          <a:p>
            <a:r>
              <a:rPr lang="en-US" altLang="zh-CN" dirty="0">
                <a:solidFill>
                  <a:srgbClr val="00B050"/>
                </a:solidFill>
              </a:rPr>
              <a:t>5. </a:t>
            </a:r>
            <a:r>
              <a:rPr lang="zh-CN" altLang="zh-CN" dirty="0">
                <a:solidFill>
                  <a:srgbClr val="00B050"/>
                </a:solidFill>
              </a:rPr>
              <a:t>坚持听录音并大声朗读课文</a:t>
            </a:r>
            <a:r>
              <a:rPr lang="en-US" altLang="zh-CN" dirty="0">
                <a:solidFill>
                  <a:srgbClr val="00B050"/>
                </a:solidFill>
              </a:rPr>
              <a:t>,</a:t>
            </a:r>
            <a:r>
              <a:rPr lang="zh-CN" altLang="zh-CN" dirty="0">
                <a:solidFill>
                  <a:srgbClr val="00B050"/>
                </a:solidFill>
              </a:rPr>
              <a:t>可改善自己的语音</a:t>
            </a:r>
            <a:r>
              <a:rPr lang="en-US" altLang="zh-CN" dirty="0">
                <a:solidFill>
                  <a:srgbClr val="00B050"/>
                </a:solidFill>
              </a:rPr>
              <a:t>,</a:t>
            </a:r>
            <a:r>
              <a:rPr lang="zh-CN" altLang="zh-CN" dirty="0">
                <a:solidFill>
                  <a:srgbClr val="00B050"/>
                </a:solidFill>
              </a:rPr>
              <a:t>语调</a:t>
            </a:r>
            <a:r>
              <a:rPr lang="zh-CN" altLang="zh-CN" dirty="0" smtClean="0">
                <a:solidFill>
                  <a:srgbClr val="00B050"/>
                </a:solidFill>
              </a:rPr>
              <a:t>。</a:t>
            </a:r>
            <a:endParaRPr lang="zh-CN" altLang="zh-CN" dirty="0">
              <a:solidFill>
                <a:srgbClr val="00B050"/>
              </a:solidFill>
            </a:endParaRPr>
          </a:p>
          <a:p>
            <a:r>
              <a:rPr lang="en-US" altLang="zh-CN" dirty="0">
                <a:solidFill>
                  <a:srgbClr val="00B050"/>
                </a:solidFill>
              </a:rPr>
              <a:t>6. </a:t>
            </a:r>
            <a:r>
              <a:rPr lang="zh-CN" altLang="zh-CN" dirty="0">
                <a:solidFill>
                  <a:srgbClr val="00B050"/>
                </a:solidFill>
              </a:rPr>
              <a:t>参加英语演讲比赛 英语竞赛之类的，拓展视野</a:t>
            </a:r>
          </a:p>
          <a:p>
            <a:r>
              <a:rPr lang="zh-CN" altLang="zh-CN" dirty="0">
                <a:solidFill>
                  <a:srgbClr val="00B050"/>
                </a:solidFill>
              </a:rPr>
              <a:t>7. 学习新概念，跟着碟片反复读背。</a:t>
            </a:r>
          </a:p>
          <a:p>
            <a:r>
              <a:rPr lang="en-US" altLang="zh-CN" dirty="0">
                <a:solidFill>
                  <a:srgbClr val="00B050"/>
                </a:solidFill>
              </a:rPr>
              <a:t>8. </a:t>
            </a:r>
            <a:r>
              <a:rPr lang="zh-CN" altLang="zh-CN" dirty="0">
                <a:solidFill>
                  <a:srgbClr val="00B050"/>
                </a:solidFill>
              </a:rPr>
              <a:t>认真准备英语课上的</a:t>
            </a:r>
            <a:r>
              <a:rPr lang="en-US" altLang="zh-CN" dirty="0">
                <a:solidFill>
                  <a:srgbClr val="00B050"/>
                </a:solidFill>
              </a:rPr>
              <a:t>presentation</a:t>
            </a:r>
            <a:r>
              <a:rPr lang="zh-CN" altLang="zh-CN" dirty="0">
                <a:solidFill>
                  <a:srgbClr val="00B050"/>
                </a:solidFill>
              </a:rPr>
              <a:t>。</a:t>
            </a:r>
          </a:p>
          <a:p>
            <a:endParaRPr kumimoji="1" lang="zh-CN" altLang="en-US" dirty="0"/>
          </a:p>
        </p:txBody>
      </p:sp>
    </p:spTree>
    <p:custDataLst>
      <p:tags r:id="rId1"/>
    </p:custDataLst>
    <p:extLst>
      <p:ext uri="{BB962C8B-B14F-4D97-AF65-F5344CB8AC3E}">
        <p14:creationId xmlns:p14="http://schemas.microsoft.com/office/powerpoint/2010/main" val="1177003957"/>
      </p:ext>
    </p:extLst>
  </p:cSld>
  <p:clrMapOvr>
    <a:masterClrMapping/>
  </p:clrMapOvr>
  <mc:AlternateContent xmlns:mc="http://schemas.openxmlformats.org/markup-compatibility/2006" xmlns:p14="http://schemas.microsoft.com/office/powerpoint/2010/main">
    <mc:Choice Requires="p14">
      <p:transition spd="slow" p14:dur="2000" advTm="139968"/>
    </mc:Choice>
    <mc:Fallback xmlns="">
      <p:transition spd="slow" advTm="139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00B050"/>
                </a:solidFill>
              </a:rPr>
              <a:t>总结</a:t>
            </a:r>
            <a:r>
              <a:rPr kumimoji="1" lang="zh-CN" altLang="en-US" dirty="0" smtClean="0">
                <a:solidFill>
                  <a:srgbClr val="FF0000"/>
                </a:solidFill>
              </a:rPr>
              <a:t>：听说读写等技能</a:t>
            </a:r>
            <a:endParaRPr kumimoji="1" lang="zh-CN" altLang="en-US" dirty="0">
              <a:solidFill>
                <a:srgbClr val="FF0000"/>
              </a:solidFill>
            </a:endParaRPr>
          </a:p>
        </p:txBody>
      </p:sp>
      <p:sp>
        <p:nvSpPr>
          <p:cNvPr id="3" name="内容占位符 2"/>
          <p:cNvSpPr>
            <a:spLocks noGrp="1"/>
          </p:cNvSpPr>
          <p:nvPr>
            <p:ph idx="1"/>
          </p:nvPr>
        </p:nvSpPr>
        <p:spPr>
          <a:xfrm>
            <a:off x="516835" y="1825625"/>
            <a:ext cx="10836965" cy="4351338"/>
          </a:xfrm>
        </p:spPr>
        <p:txBody>
          <a:bodyPr/>
          <a:lstStyle/>
          <a:p>
            <a:r>
              <a:rPr kumimoji="1" lang="zh-CN" altLang="en-US" dirty="0" smtClean="0">
                <a:solidFill>
                  <a:srgbClr val="FF0000"/>
                </a:solidFill>
              </a:rPr>
              <a:t>资源</a:t>
            </a:r>
            <a:r>
              <a:rPr kumimoji="1" lang="zh-CN" altLang="en-US" dirty="0" smtClean="0"/>
              <a:t>：美剧英剧、英文电影、英文歌曲、英文原版小说、英文演讲</a:t>
            </a:r>
            <a:endParaRPr kumimoji="1" lang="en-US" altLang="zh-CN" dirty="0"/>
          </a:p>
          <a:p>
            <a:endParaRPr kumimoji="1" lang="en-US" altLang="zh-CN" dirty="0"/>
          </a:p>
          <a:p>
            <a:r>
              <a:rPr kumimoji="1" lang="zh-CN" altLang="en-US" dirty="0" smtClean="0">
                <a:solidFill>
                  <a:srgbClr val="FF0000"/>
                </a:solidFill>
              </a:rPr>
              <a:t>方法</a:t>
            </a:r>
            <a:r>
              <a:rPr kumimoji="1" lang="zh-CN" altLang="en-US" dirty="0" smtClean="0"/>
              <a:t>：</a:t>
            </a:r>
            <a:endParaRPr kumimoji="1" lang="en-US" altLang="zh-CN" dirty="0" smtClean="0"/>
          </a:p>
          <a:p>
            <a:r>
              <a:rPr kumimoji="1" lang="zh-CN" altLang="en-US" dirty="0" smtClean="0">
                <a:solidFill>
                  <a:srgbClr val="0432FF"/>
                </a:solidFill>
              </a:rPr>
              <a:t>输入：摘抄积累、多读多看，</a:t>
            </a:r>
            <a:r>
              <a:rPr lang="zh-CN" altLang="zh-CN" dirty="0">
                <a:solidFill>
                  <a:srgbClr val="0432FF"/>
                </a:solidFill>
              </a:rPr>
              <a:t>建立自己的语言应用仓库</a:t>
            </a:r>
            <a:r>
              <a:rPr kumimoji="1" lang="zh-CN" altLang="en-US" dirty="0" smtClean="0"/>
              <a:t>；</a:t>
            </a:r>
            <a:endParaRPr kumimoji="1" lang="en-US" altLang="zh-CN" dirty="0" smtClean="0"/>
          </a:p>
          <a:p>
            <a:r>
              <a:rPr kumimoji="1" lang="zh-CN" altLang="en-US" dirty="0" smtClean="0">
                <a:solidFill>
                  <a:srgbClr val="0432FF"/>
                </a:solidFill>
              </a:rPr>
              <a:t>输出：勤写、勤说、勤交流</a:t>
            </a:r>
            <a:endParaRPr kumimoji="1" lang="en-US" altLang="zh-CN" dirty="0" smtClean="0">
              <a:solidFill>
                <a:srgbClr val="0432FF"/>
              </a:solidFill>
            </a:endParaRPr>
          </a:p>
          <a:p>
            <a:endParaRPr kumimoji="1" lang="en-US" altLang="zh-CN" dirty="0" smtClean="0">
              <a:solidFill>
                <a:srgbClr val="0432FF"/>
              </a:solidFill>
            </a:endParaRPr>
          </a:p>
          <a:p>
            <a:r>
              <a:rPr lang="zh-CN" altLang="zh-CN" dirty="0">
                <a:solidFill>
                  <a:srgbClr val="00B050"/>
                </a:solidFill>
              </a:rPr>
              <a:t>兴趣是最好的老师。热爱英语，享受学习英语的</a:t>
            </a:r>
            <a:r>
              <a:rPr lang="zh-CN" altLang="zh-CN" dirty="0" smtClean="0">
                <a:solidFill>
                  <a:srgbClr val="00B050"/>
                </a:solidFill>
              </a:rPr>
              <a:t>过程</a:t>
            </a:r>
            <a:r>
              <a:rPr lang="zh-CN" altLang="en-US" dirty="0" smtClean="0">
                <a:solidFill>
                  <a:srgbClr val="00B050"/>
                </a:solidFill>
              </a:rPr>
              <a:t>。</a:t>
            </a:r>
            <a:endParaRPr kumimoji="1" lang="en-US" altLang="zh-CN" dirty="0" smtClean="0">
              <a:solidFill>
                <a:srgbClr val="00B050"/>
              </a:solidFill>
            </a:endParaRPr>
          </a:p>
          <a:p>
            <a:endParaRPr kumimoji="1" lang="zh-CN" altLang="en-US" dirty="0"/>
          </a:p>
        </p:txBody>
      </p:sp>
    </p:spTree>
    <p:extLst>
      <p:ext uri="{BB962C8B-B14F-4D97-AF65-F5344CB8AC3E}">
        <p14:creationId xmlns:p14="http://schemas.microsoft.com/office/powerpoint/2010/main" val="143363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重中之重：</a:t>
            </a:r>
            <a:r>
              <a:rPr kumimoji="1" lang="zh-CN" altLang="en-US" dirty="0" smtClean="0">
                <a:solidFill>
                  <a:srgbClr val="FF0000"/>
                </a:solidFill>
              </a:rPr>
              <a:t>词汇</a:t>
            </a:r>
            <a:endParaRPr kumimoji="1" lang="zh-CN" altLang="en-US" dirty="0">
              <a:solidFill>
                <a:srgbClr val="FF0000"/>
              </a:solidFill>
            </a:endParaRPr>
          </a:p>
        </p:txBody>
      </p:sp>
      <p:sp>
        <p:nvSpPr>
          <p:cNvPr id="3" name="内容占位符 2"/>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29964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00B050"/>
                </a:solidFill>
              </a:rPr>
              <a:t>解决词汇：</a:t>
            </a:r>
            <a:r>
              <a:rPr kumimoji="1" lang="zh-CN" altLang="en-US" dirty="0" smtClean="0">
                <a:solidFill>
                  <a:srgbClr val="0432FF"/>
                </a:solidFill>
              </a:rPr>
              <a:t>优秀学生</a:t>
            </a:r>
            <a:r>
              <a:rPr kumimoji="1" lang="zh-CN" altLang="en-US" dirty="0" smtClean="0">
                <a:solidFill>
                  <a:srgbClr val="00B050"/>
                </a:solidFill>
              </a:rPr>
              <a:t>的做法</a:t>
            </a:r>
            <a:endParaRPr kumimoji="1" lang="zh-CN" altLang="en-US" dirty="0">
              <a:solidFill>
                <a:srgbClr val="00B050"/>
              </a:solidFill>
            </a:endParaRPr>
          </a:p>
        </p:txBody>
      </p:sp>
      <p:sp>
        <p:nvSpPr>
          <p:cNvPr id="3" name="内容占位符 2"/>
          <p:cNvSpPr>
            <a:spLocks noGrp="1"/>
          </p:cNvSpPr>
          <p:nvPr>
            <p:ph idx="1"/>
          </p:nvPr>
        </p:nvSpPr>
        <p:spPr/>
        <p:txBody>
          <a:bodyPr/>
          <a:lstStyle/>
          <a:p>
            <a:pPr marL="457200" indent="-457200">
              <a:buFont typeface="+mj-lt"/>
              <a:buAutoNum type="arabicPeriod"/>
            </a:pPr>
            <a:r>
              <a:rPr lang="zh-CN" altLang="zh-CN" sz="2800" dirty="0">
                <a:solidFill>
                  <a:srgbClr val="FF0000"/>
                </a:solidFill>
              </a:rPr>
              <a:t>多积累</a:t>
            </a:r>
            <a:r>
              <a:rPr lang="zh-CN" altLang="zh-CN" sz="2800" dirty="0"/>
              <a:t>：在广阅读的时候在单词本上记下不会的单词，平时多看看，多次</a:t>
            </a:r>
            <a:r>
              <a:rPr lang="zh-CN" altLang="zh-CN" sz="2800" dirty="0" smtClean="0"/>
              <a:t>滚动 </a:t>
            </a:r>
            <a:endParaRPr lang="en-US" altLang="zh-CN" sz="2800" dirty="0" smtClean="0"/>
          </a:p>
          <a:p>
            <a:pPr marL="457200" indent="-457200">
              <a:buFont typeface="+mj-lt"/>
              <a:buAutoNum type="arabicPeriod"/>
            </a:pPr>
            <a:endParaRPr lang="en-US" altLang="zh-CN" sz="2800" dirty="0" smtClean="0"/>
          </a:p>
          <a:p>
            <a:pPr marL="457200" indent="-457200">
              <a:buFont typeface="+mj-lt"/>
              <a:buAutoNum type="arabicPeriod"/>
            </a:pPr>
            <a:r>
              <a:rPr lang="zh-CN" altLang="zh-CN" sz="2800" dirty="0">
                <a:solidFill>
                  <a:srgbClr val="FF0000"/>
                </a:solidFill>
              </a:rPr>
              <a:t>广阅读</a:t>
            </a:r>
            <a:r>
              <a:rPr lang="zh-CN" altLang="zh-CN" sz="2800" dirty="0"/>
              <a:t>：多看课外读物（美剧、小说、动画片等），也包括大声朗读，把生词好</a:t>
            </a:r>
            <a:r>
              <a:rPr lang="zh-CN" altLang="zh-CN" sz="2800" dirty="0" smtClean="0"/>
              <a:t>词记</a:t>
            </a:r>
            <a:r>
              <a:rPr lang="zh-CN" altLang="en-US" sz="2800" dirty="0" smtClean="0"/>
              <a:t>在</a:t>
            </a:r>
            <a:r>
              <a:rPr lang="zh-CN" altLang="zh-CN" sz="2800" dirty="0" smtClean="0"/>
              <a:t>本子上</a:t>
            </a:r>
            <a:endParaRPr lang="en-US" altLang="zh-CN" sz="2800" dirty="0" smtClean="0"/>
          </a:p>
          <a:p>
            <a:pPr marL="457200" indent="-457200">
              <a:buFont typeface="+mj-lt"/>
              <a:buAutoNum type="arabicPeriod"/>
            </a:pPr>
            <a:endParaRPr lang="zh-CN" altLang="zh-CN" sz="2800" dirty="0"/>
          </a:p>
          <a:p>
            <a:pPr marL="457200" indent="-457200">
              <a:buFont typeface="+mj-lt"/>
              <a:buAutoNum type="arabicPeriod"/>
            </a:pPr>
            <a:r>
              <a:rPr lang="zh-CN" altLang="zh-CN" sz="2800" dirty="0">
                <a:solidFill>
                  <a:srgbClr val="FF0000"/>
                </a:solidFill>
              </a:rPr>
              <a:t>勤使用</a:t>
            </a:r>
            <a:r>
              <a:rPr lang="zh-CN" altLang="zh-CN" sz="2800" dirty="0"/>
              <a:t>：把看到的新的词汇、表达法在最近的写作中运用，在和小伙伴交流中运用，代入日常生活情景中使用； </a:t>
            </a:r>
            <a:endParaRPr kumimoji="1" lang="zh-CN" altLang="en-US" sz="2800" dirty="0"/>
          </a:p>
        </p:txBody>
      </p:sp>
    </p:spTree>
    <p:custDataLst>
      <p:tags r:id="rId1"/>
    </p:custDataLst>
    <p:extLst>
      <p:ext uri="{BB962C8B-B14F-4D97-AF65-F5344CB8AC3E}">
        <p14:creationId xmlns:p14="http://schemas.microsoft.com/office/powerpoint/2010/main" val="330313123"/>
      </p:ext>
    </p:extLst>
  </p:cSld>
  <p:clrMapOvr>
    <a:masterClrMapping/>
  </p:clrMapOvr>
  <mc:AlternateContent xmlns:mc="http://schemas.openxmlformats.org/markup-compatibility/2006" xmlns:p14="http://schemas.microsoft.com/office/powerpoint/2010/main">
    <mc:Choice Requires="p14">
      <p:transition spd="slow" p14:dur="2000" advTm="150442"/>
    </mc:Choice>
    <mc:Fallback xmlns="">
      <p:transition spd="slow" advTm="150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solidFill>
                  <a:srgbClr val="00B050"/>
                </a:solidFill>
              </a:rPr>
              <a:t>解决词汇：</a:t>
            </a:r>
            <a:r>
              <a:rPr kumimoji="1" lang="zh-CN" altLang="en-US" dirty="0">
                <a:solidFill>
                  <a:srgbClr val="0432FF"/>
                </a:solidFill>
              </a:rPr>
              <a:t>优秀学生</a:t>
            </a:r>
            <a:r>
              <a:rPr kumimoji="1" lang="zh-CN" altLang="en-US" dirty="0">
                <a:solidFill>
                  <a:srgbClr val="00B050"/>
                </a:solidFill>
              </a:rPr>
              <a:t>的做法</a:t>
            </a:r>
            <a:endParaRPr kumimoji="1" lang="zh-CN" altLang="en-US" dirty="0"/>
          </a:p>
        </p:txBody>
      </p:sp>
      <p:sp>
        <p:nvSpPr>
          <p:cNvPr id="3" name="内容占位符 2"/>
          <p:cNvSpPr>
            <a:spLocks noGrp="1"/>
          </p:cNvSpPr>
          <p:nvPr>
            <p:ph idx="1"/>
          </p:nvPr>
        </p:nvSpPr>
        <p:spPr>
          <a:xfrm>
            <a:off x="1451579" y="2015732"/>
            <a:ext cx="4580921" cy="3450613"/>
          </a:xfrm>
        </p:spPr>
        <p:txBody>
          <a:bodyPr>
            <a:normAutofit fontScale="92500"/>
          </a:bodyPr>
          <a:lstStyle/>
          <a:p>
            <a:pPr marL="0" indent="0">
              <a:buNone/>
            </a:pPr>
            <a:r>
              <a:rPr lang="en-US" altLang="zh-CN" dirty="0" smtClean="0">
                <a:solidFill>
                  <a:srgbClr val="FF0000"/>
                </a:solidFill>
              </a:rPr>
              <a:t>4.</a:t>
            </a:r>
            <a:r>
              <a:rPr lang="zh-CN" altLang="en-US" dirty="0" smtClean="0">
                <a:solidFill>
                  <a:srgbClr val="FF0000"/>
                </a:solidFill>
              </a:rPr>
              <a:t>  </a:t>
            </a:r>
            <a:r>
              <a:rPr lang="zh-CN" altLang="zh-CN" dirty="0" smtClean="0">
                <a:solidFill>
                  <a:srgbClr val="FF0000"/>
                </a:solidFill>
              </a:rPr>
              <a:t>巧</a:t>
            </a:r>
            <a:r>
              <a:rPr lang="zh-CN" altLang="zh-CN" dirty="0">
                <a:solidFill>
                  <a:srgbClr val="FF0000"/>
                </a:solidFill>
              </a:rPr>
              <a:t>记忆</a:t>
            </a:r>
            <a:r>
              <a:rPr lang="zh-CN" altLang="zh-CN" dirty="0"/>
              <a:t>：要用各种方法</a:t>
            </a:r>
            <a:r>
              <a:rPr lang="zh-CN" altLang="zh-CN" dirty="0" smtClean="0"/>
              <a:t>记忆</a:t>
            </a:r>
            <a:endParaRPr lang="en-US" altLang="zh-CN" dirty="0"/>
          </a:p>
          <a:p>
            <a:r>
              <a:rPr lang="zh-CN" altLang="zh-CN" dirty="0"/>
              <a:t>用生词摘录本；</a:t>
            </a:r>
            <a:endParaRPr lang="en-US" altLang="zh-CN" dirty="0"/>
          </a:p>
          <a:p>
            <a:r>
              <a:rPr lang="zh-CN" altLang="zh-CN" dirty="0" smtClean="0"/>
              <a:t>初见</a:t>
            </a:r>
            <a:r>
              <a:rPr lang="zh-CN" altLang="zh-CN" dirty="0"/>
              <a:t>生词时就要记对发音、意思等</a:t>
            </a:r>
            <a:r>
              <a:rPr lang="zh-CN" altLang="zh-CN" dirty="0" smtClean="0"/>
              <a:t>；</a:t>
            </a:r>
            <a:endParaRPr lang="en-US" altLang="zh-CN" dirty="0" smtClean="0"/>
          </a:p>
          <a:p>
            <a:r>
              <a:rPr lang="zh-CN" altLang="zh-CN" dirty="0" smtClean="0"/>
              <a:t>根据</a:t>
            </a:r>
            <a:r>
              <a:rPr lang="zh-CN" altLang="zh-CN" dirty="0"/>
              <a:t>音标读音来记</a:t>
            </a:r>
            <a:r>
              <a:rPr lang="zh-CN" altLang="zh-CN" dirty="0" smtClean="0"/>
              <a:t>；</a:t>
            </a:r>
            <a:endParaRPr lang="en-US" altLang="zh-CN" dirty="0" smtClean="0"/>
          </a:p>
          <a:p>
            <a:r>
              <a:rPr lang="zh-CN" altLang="zh-CN" dirty="0" smtClean="0"/>
              <a:t>用</a:t>
            </a:r>
            <a:r>
              <a:rPr lang="zh-CN" altLang="zh-CN" dirty="0"/>
              <a:t>词根词缀记忆</a:t>
            </a:r>
            <a:r>
              <a:rPr lang="zh-CN" altLang="zh-CN" dirty="0" smtClean="0"/>
              <a:t>；</a:t>
            </a:r>
            <a:endParaRPr lang="en-US" altLang="zh-CN" dirty="0" smtClean="0"/>
          </a:p>
          <a:p>
            <a:r>
              <a:rPr lang="zh-CN" altLang="zh-CN" dirty="0" smtClean="0"/>
              <a:t>用</a:t>
            </a:r>
            <a:r>
              <a:rPr lang="zh-CN" altLang="zh-CN" dirty="0"/>
              <a:t>一些学习软件，如百词斩</a:t>
            </a:r>
            <a:r>
              <a:rPr lang="zh-CN" altLang="zh-CN" dirty="0" smtClean="0"/>
              <a:t>；</a:t>
            </a:r>
            <a:endParaRPr lang="en-US" altLang="zh-CN" dirty="0" smtClean="0"/>
          </a:p>
          <a:p>
            <a:pPr marL="457200" indent="-457200">
              <a:buFont typeface="+mj-lt"/>
              <a:buAutoNum type="arabicPeriod"/>
            </a:pPr>
            <a:endParaRPr lang="zh-CN" altLang="zh-CN" dirty="0"/>
          </a:p>
          <a:p>
            <a:endParaRPr kumimoji="1" lang="zh-CN" altLang="en-US" dirty="0"/>
          </a:p>
        </p:txBody>
      </p:sp>
      <p:sp>
        <p:nvSpPr>
          <p:cNvPr id="4" name="文本框 3"/>
          <p:cNvSpPr txBox="1"/>
          <p:nvPr/>
        </p:nvSpPr>
        <p:spPr>
          <a:xfrm>
            <a:off x="6553200" y="2146300"/>
            <a:ext cx="5124138" cy="3970318"/>
          </a:xfrm>
          <a:prstGeom prst="rect">
            <a:avLst/>
          </a:prstGeom>
          <a:noFill/>
        </p:spPr>
        <p:txBody>
          <a:bodyPr wrap="square" rtlCol="0">
            <a:spAutoFit/>
          </a:bodyPr>
          <a:lstStyle/>
          <a:p>
            <a:pPr marL="285750" indent="-285750">
              <a:buFont typeface="Arial" charset="0"/>
              <a:buChar char="•"/>
            </a:pPr>
            <a:r>
              <a:rPr lang="zh-CN" altLang="zh-CN" sz="2800" dirty="0" smtClean="0"/>
              <a:t>要</a:t>
            </a:r>
            <a:r>
              <a:rPr lang="zh-CN" altLang="zh-CN" sz="2800" dirty="0"/>
              <a:t>记一词多义</a:t>
            </a:r>
            <a:r>
              <a:rPr lang="zh-CN" altLang="zh-CN" sz="2800" dirty="0" smtClean="0"/>
              <a:t>；</a:t>
            </a:r>
            <a:endParaRPr lang="en-US" altLang="zh-CN" sz="2800" dirty="0" smtClean="0"/>
          </a:p>
          <a:p>
            <a:pPr marL="285750" indent="-285750">
              <a:buFont typeface="Arial" charset="0"/>
              <a:buChar char="•"/>
            </a:pPr>
            <a:r>
              <a:rPr lang="zh-CN" altLang="zh-CN" sz="2800" dirty="0" smtClean="0"/>
              <a:t>同类</a:t>
            </a:r>
            <a:r>
              <a:rPr lang="zh-CN" altLang="zh-CN" sz="2800" dirty="0"/>
              <a:t>词比较着记忆</a:t>
            </a:r>
            <a:r>
              <a:rPr lang="zh-CN" altLang="zh-CN" sz="2800" dirty="0" smtClean="0"/>
              <a:t>；</a:t>
            </a:r>
            <a:endParaRPr lang="en-US" altLang="zh-CN" sz="2800" dirty="0" smtClean="0"/>
          </a:p>
          <a:p>
            <a:pPr marL="285750" indent="-285750">
              <a:buFont typeface="Arial" charset="0"/>
              <a:buChar char="•"/>
            </a:pPr>
            <a:r>
              <a:rPr lang="en-US" altLang="zh-CN" sz="2800" dirty="0" smtClean="0"/>
              <a:t>A4</a:t>
            </a:r>
            <a:r>
              <a:rPr lang="zh-CN" altLang="zh-CN" sz="2800" dirty="0"/>
              <a:t>纸记忆法（其实就是按照艾宾浩斯遗忘曲线多复盘）</a:t>
            </a:r>
            <a:r>
              <a:rPr lang="zh-CN" altLang="zh-CN" sz="2800" dirty="0" smtClean="0"/>
              <a:t>；</a:t>
            </a:r>
            <a:endParaRPr lang="en-US" altLang="zh-CN" sz="2800" dirty="0" smtClean="0"/>
          </a:p>
          <a:p>
            <a:pPr marL="285750" indent="-285750">
              <a:buFont typeface="Arial" charset="0"/>
              <a:buChar char="•"/>
            </a:pPr>
            <a:r>
              <a:rPr lang="zh-CN" altLang="zh-CN" sz="2800" dirty="0" smtClean="0"/>
              <a:t>在</a:t>
            </a:r>
            <a:r>
              <a:rPr lang="zh-CN" altLang="zh-CN" sz="2800" dirty="0"/>
              <a:t>阅读四级文章时加强猜词能力</a:t>
            </a:r>
            <a:r>
              <a:rPr lang="zh-CN" altLang="zh-CN" sz="2800" dirty="0" smtClean="0"/>
              <a:t>；</a:t>
            </a:r>
            <a:endParaRPr lang="en-US" altLang="zh-CN" sz="2800" dirty="0" smtClean="0"/>
          </a:p>
          <a:p>
            <a:pPr marL="285750" indent="-285750">
              <a:buFont typeface="Arial" charset="0"/>
              <a:buChar char="•"/>
            </a:pPr>
            <a:r>
              <a:rPr lang="zh-CN" altLang="zh-CN" sz="2800" dirty="0" smtClean="0"/>
              <a:t>在</a:t>
            </a:r>
            <a:r>
              <a:rPr lang="zh-CN" altLang="zh-CN" sz="2800" dirty="0"/>
              <a:t>记句子和情景中记忆生词</a:t>
            </a:r>
            <a:r>
              <a:rPr lang="zh-CN" altLang="zh-CN" sz="2800" dirty="0" smtClean="0"/>
              <a:t>；</a:t>
            </a:r>
            <a:endParaRPr lang="en-US" altLang="zh-CN" sz="2800" dirty="0" smtClean="0"/>
          </a:p>
          <a:p>
            <a:pPr marL="285750" indent="-285750">
              <a:buFont typeface="Arial" charset="0"/>
              <a:buChar char="•"/>
            </a:pPr>
            <a:r>
              <a:rPr lang="zh-CN" altLang="zh-CN" sz="2800" dirty="0" smtClean="0"/>
              <a:t>多次</a:t>
            </a:r>
            <a:r>
              <a:rPr lang="zh-CN" altLang="zh-CN" sz="2800" dirty="0"/>
              <a:t>少量背诵</a:t>
            </a:r>
            <a:r>
              <a:rPr lang="zh-CN" altLang="zh-CN" sz="2800" dirty="0" smtClean="0"/>
              <a:t>；</a:t>
            </a:r>
            <a:endParaRPr lang="en-US" altLang="zh-CN" sz="2800" dirty="0" smtClean="0"/>
          </a:p>
          <a:p>
            <a:pPr marL="285750" indent="-285750">
              <a:buFont typeface="Arial" charset="0"/>
              <a:buChar char="•"/>
            </a:pPr>
            <a:r>
              <a:rPr lang="zh-CN" altLang="zh-CN" sz="2800" dirty="0" smtClean="0"/>
              <a:t>重视</a:t>
            </a:r>
            <a:r>
              <a:rPr lang="zh-CN" altLang="zh-CN" sz="2800" dirty="0"/>
              <a:t>积累</a:t>
            </a:r>
            <a:r>
              <a:rPr lang="zh-CN" altLang="zh-CN" sz="2800" dirty="0" smtClean="0"/>
              <a:t>；</a:t>
            </a:r>
            <a:endParaRPr lang="en-US" altLang="zh-CN" sz="2800" dirty="0" smtClean="0"/>
          </a:p>
        </p:txBody>
      </p:sp>
    </p:spTree>
    <p:custDataLst>
      <p:tags r:id="rId1"/>
    </p:custDataLst>
    <p:extLst>
      <p:ext uri="{BB962C8B-B14F-4D97-AF65-F5344CB8AC3E}">
        <p14:creationId xmlns:p14="http://schemas.microsoft.com/office/powerpoint/2010/main" val="327430766"/>
      </p:ext>
    </p:extLst>
  </p:cSld>
  <p:clrMapOvr>
    <a:masterClrMapping/>
  </p:clrMapOvr>
  <mc:AlternateContent xmlns:mc="http://schemas.openxmlformats.org/markup-compatibility/2006" xmlns:p14="http://schemas.microsoft.com/office/powerpoint/2010/main">
    <mc:Choice Requires="p14">
      <p:transition spd="slow" p14:dur="2000" advTm="239441"/>
    </mc:Choice>
    <mc:Fallback xmlns="">
      <p:transition spd="slow" advTm="239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123462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词汇学习：我的观点</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1177678695"/>
      </p:ext>
    </p:extLst>
  </p:cSld>
  <p:clrMapOvr>
    <a:masterClrMapping/>
  </p:clrMapOvr>
  <mc:AlternateContent xmlns:mc="http://schemas.openxmlformats.org/markup-compatibility/2006" xmlns:p14="http://schemas.microsoft.com/office/powerpoint/2010/main">
    <mc:Choice Requires="p14">
      <p:transition spd="slow" p14:dur="2000" advTm="13276"/>
    </mc:Choice>
    <mc:Fallback xmlns="">
      <p:transition spd="slow" advTm="1327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zh-CN" altLang="en-US" sz="4000"/>
              <a:t>（一）</a:t>
            </a:r>
            <a:r>
              <a:rPr lang="zh-CN" altLang="en-US" sz="4000">
                <a:solidFill>
                  <a:srgbClr val="0000CC"/>
                </a:solidFill>
              </a:rPr>
              <a:t>记忆</a:t>
            </a:r>
            <a:r>
              <a:rPr lang="zh-CN" altLang="en-US" sz="4000"/>
              <a:t>单词的策略：</a:t>
            </a:r>
            <a:br>
              <a:rPr lang="zh-CN" altLang="en-US" sz="4000"/>
            </a:br>
            <a:endParaRPr lang="zh-CN" altLang="en-US" sz="4000"/>
          </a:p>
        </p:txBody>
      </p:sp>
      <p:sp>
        <p:nvSpPr>
          <p:cNvPr id="6147" name="Rectangle 3"/>
          <p:cNvSpPr>
            <a:spLocks noGrp="1" noChangeArrowheads="1"/>
          </p:cNvSpPr>
          <p:nvPr>
            <p:ph type="body" idx="1"/>
          </p:nvPr>
        </p:nvSpPr>
        <p:spPr/>
        <p:txBody>
          <a:bodyPr/>
          <a:lstStyle/>
          <a:p>
            <a:pPr eaLnBrk="1" hangingPunct="1">
              <a:defRPr/>
            </a:pPr>
            <a:endParaRPr lang="en-US" altLang="zh-CN"/>
          </a:p>
          <a:p>
            <a:pPr eaLnBrk="1" hangingPunct="1">
              <a:defRPr/>
            </a:pPr>
            <a:endParaRPr lang="en-US" altLang="zh-CN"/>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19" y="2023603"/>
            <a:ext cx="9394667" cy="471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9" name="Rectangle 5"/>
          <p:cNvSpPr>
            <a:spLocks noChangeArrowheads="1"/>
          </p:cNvSpPr>
          <p:nvPr/>
        </p:nvSpPr>
        <p:spPr bwMode="auto">
          <a:xfrm>
            <a:off x="1862346" y="1303891"/>
            <a:ext cx="71922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3200">
                <a:solidFill>
                  <a:srgbClr val="FF0000"/>
                </a:solidFill>
              </a:rPr>
              <a:t>中英对照的词表更好；卡片记忆法</a:t>
            </a:r>
          </a:p>
        </p:txBody>
      </p:sp>
    </p:spTree>
    <p:extLst>
      <p:ext uri="{BB962C8B-B14F-4D97-AF65-F5344CB8AC3E}">
        <p14:creationId xmlns:p14="http://schemas.microsoft.com/office/powerpoint/2010/main" val="2036536113"/>
      </p:ext>
    </p:extLst>
  </p:cSld>
  <p:clrMapOvr>
    <a:masterClrMapping/>
  </p:clrMapOvr>
  <mc:AlternateContent xmlns:mc="http://schemas.openxmlformats.org/markup-compatibility/2006" xmlns:p14="http://schemas.microsoft.com/office/powerpoint/2010/main">
    <mc:Choice Requires="p14">
      <p:transition spd="slow" p14:dur="2000" advTm="80946"/>
    </mc:Choice>
    <mc:Fallback xmlns="">
      <p:transition spd="slow" advTm="8094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595563" y="357188"/>
            <a:ext cx="7772400" cy="119062"/>
          </a:xfrm>
        </p:spPr>
        <p:txBody>
          <a:bodyPr>
            <a:normAutofit fontScale="90000"/>
          </a:bodyPr>
          <a:lstStyle/>
          <a:p>
            <a:pPr eaLnBrk="1" hangingPunct="1">
              <a:defRPr/>
            </a:pPr>
            <a:endParaRPr lang="zh-CN" altLang="zh-CN" sz="4000"/>
          </a:p>
        </p:txBody>
      </p:sp>
      <p:sp>
        <p:nvSpPr>
          <p:cNvPr id="7171" name="Rectangle 3"/>
          <p:cNvSpPr>
            <a:spLocks noGrp="1" noChangeArrowheads="1"/>
          </p:cNvSpPr>
          <p:nvPr>
            <p:ph idx="4294967295"/>
          </p:nvPr>
        </p:nvSpPr>
        <p:spPr>
          <a:xfrm>
            <a:off x="1992312" y="260351"/>
            <a:ext cx="9126261" cy="6289675"/>
          </a:xfrm>
        </p:spPr>
        <p:txBody>
          <a:bodyPr/>
          <a:lstStyle/>
          <a:p>
            <a:pPr eaLnBrk="1" hangingPunct="1">
              <a:buFont typeface="Wingdings 2" charset="2"/>
              <a:buNone/>
              <a:defRPr/>
            </a:pPr>
            <a:r>
              <a:rPr lang="en-US" altLang="zh-CN" sz="3600" b="1" u="sng" dirty="0">
                <a:solidFill>
                  <a:srgbClr val="FF0000"/>
                </a:solidFill>
                <a:latin typeface="仿宋" charset="-122"/>
                <a:ea typeface="仿宋" charset="-122"/>
              </a:rPr>
              <a:t> </a:t>
            </a:r>
          </a:p>
          <a:p>
            <a:pPr eaLnBrk="1" hangingPunct="1">
              <a:buClr>
                <a:srgbClr val="3891A7"/>
              </a:buClr>
              <a:buFont typeface="Wingdings 2" charset="2"/>
              <a:buNone/>
              <a:defRPr/>
            </a:pPr>
            <a:endParaRPr lang="en-US" altLang="zh-CN" sz="2800" b="1" dirty="0">
              <a:solidFill>
                <a:srgbClr val="000000"/>
              </a:solidFill>
              <a:latin typeface="仿宋" charset="-122"/>
              <a:ea typeface="仿宋" charset="-122"/>
            </a:endParaRPr>
          </a:p>
          <a:p>
            <a:pPr eaLnBrk="1" hangingPunct="1">
              <a:lnSpc>
                <a:spcPct val="130000"/>
              </a:lnSpc>
              <a:spcBef>
                <a:spcPct val="30000"/>
              </a:spcBef>
              <a:spcAft>
                <a:spcPct val="30000"/>
              </a:spcAft>
              <a:buClr>
                <a:srgbClr val="3891A7"/>
              </a:buClr>
              <a:buFont typeface="Wingdings 2" charset="2"/>
              <a:buNone/>
              <a:defRPr/>
            </a:pPr>
            <a:r>
              <a:rPr lang="en-US" altLang="zh-CN" sz="3600" dirty="0">
                <a:solidFill>
                  <a:srgbClr val="000000"/>
                </a:solidFill>
                <a:latin typeface="仿宋" charset="-122"/>
                <a:ea typeface="仿宋" charset="-122"/>
              </a:rPr>
              <a:t>3. </a:t>
            </a:r>
            <a:r>
              <a:rPr lang="zh-CN" altLang="en-US" sz="3600" dirty="0">
                <a:solidFill>
                  <a:srgbClr val="000000"/>
                </a:solidFill>
                <a:latin typeface="仿宋" charset="-122"/>
                <a:ea typeface="仿宋" charset="-122"/>
              </a:rPr>
              <a:t>按读音拼写，记忆</a:t>
            </a:r>
            <a:r>
              <a:rPr lang="zh-CN" altLang="en-US" sz="3600" dirty="0" smtClean="0">
                <a:solidFill>
                  <a:srgbClr val="000000"/>
                </a:solidFill>
                <a:latin typeface="仿宋" charset="-122"/>
                <a:ea typeface="仿宋" charset="-122"/>
              </a:rPr>
              <a:t>。</a:t>
            </a:r>
            <a:endParaRPr lang="en-US" altLang="zh-CN" sz="3600" dirty="0" smtClean="0">
              <a:solidFill>
                <a:srgbClr val="000000"/>
              </a:solidFill>
              <a:latin typeface="仿宋" charset="-122"/>
              <a:ea typeface="仿宋" charset="-122"/>
            </a:endParaRPr>
          </a:p>
          <a:p>
            <a:pPr eaLnBrk="1" hangingPunct="1">
              <a:lnSpc>
                <a:spcPct val="130000"/>
              </a:lnSpc>
              <a:spcBef>
                <a:spcPct val="30000"/>
              </a:spcBef>
              <a:spcAft>
                <a:spcPct val="30000"/>
              </a:spcAft>
              <a:buClr>
                <a:srgbClr val="3891A7"/>
              </a:buClr>
              <a:buFont typeface="Wingdings 2" charset="2"/>
              <a:buNone/>
              <a:defRPr/>
            </a:pPr>
            <a:r>
              <a:rPr lang="zh-CN" altLang="en-US" sz="3600" dirty="0">
                <a:solidFill>
                  <a:srgbClr val="000000"/>
                </a:solidFill>
                <a:latin typeface="仿宋" charset="-122"/>
                <a:ea typeface="仿宋" charset="-122"/>
              </a:rPr>
              <a:t> </a:t>
            </a:r>
            <a:r>
              <a:rPr lang="zh-CN" altLang="en-US" sz="3600" dirty="0" smtClean="0">
                <a:solidFill>
                  <a:srgbClr val="000000"/>
                </a:solidFill>
                <a:latin typeface="仿宋" charset="-122"/>
                <a:ea typeface="仿宋" charset="-122"/>
              </a:rPr>
              <a:t>  音形</a:t>
            </a:r>
            <a:r>
              <a:rPr lang="en-US" altLang="zh-CN" sz="3600" dirty="0">
                <a:solidFill>
                  <a:srgbClr val="000000"/>
                </a:solidFill>
                <a:latin typeface="仿宋" charset="-122"/>
                <a:ea typeface="仿宋" charset="-122"/>
              </a:rPr>
              <a:t>-</a:t>
            </a:r>
            <a:r>
              <a:rPr lang="zh-CN" altLang="en-US" sz="3600" dirty="0">
                <a:solidFill>
                  <a:srgbClr val="000000"/>
                </a:solidFill>
                <a:latin typeface="仿宋" charset="-122"/>
                <a:ea typeface="仿宋" charset="-122"/>
              </a:rPr>
              <a:t>音意</a:t>
            </a:r>
            <a:r>
              <a:rPr lang="en-US" altLang="zh-CN" sz="3600" dirty="0">
                <a:solidFill>
                  <a:srgbClr val="000000"/>
                </a:solidFill>
                <a:latin typeface="仿宋" charset="-122"/>
                <a:ea typeface="仿宋" charset="-122"/>
              </a:rPr>
              <a:t>-</a:t>
            </a:r>
            <a:r>
              <a:rPr lang="zh-CN" altLang="en-US" sz="3600" dirty="0">
                <a:solidFill>
                  <a:srgbClr val="FF0000"/>
                </a:solidFill>
                <a:latin typeface="仿宋" charset="-122"/>
                <a:ea typeface="仿宋" charset="-122"/>
              </a:rPr>
              <a:t>形意</a:t>
            </a:r>
            <a:r>
              <a:rPr lang="en-US" altLang="zh-CN" sz="3600" dirty="0">
                <a:solidFill>
                  <a:srgbClr val="000000"/>
                </a:solidFill>
                <a:latin typeface="仿宋" charset="-122"/>
                <a:ea typeface="仿宋" charset="-122"/>
              </a:rPr>
              <a:t>---</a:t>
            </a:r>
            <a:r>
              <a:rPr lang="zh-CN" altLang="en-US" sz="3600" dirty="0" smtClean="0">
                <a:solidFill>
                  <a:srgbClr val="000000"/>
                </a:solidFill>
                <a:latin typeface="仿宋" charset="-122"/>
                <a:ea typeface="仿宋" charset="-122"/>
              </a:rPr>
              <a:t>音形意</a:t>
            </a:r>
            <a:endParaRPr lang="en-US" altLang="zh-CN" sz="3600" dirty="0" smtClean="0">
              <a:solidFill>
                <a:srgbClr val="000000"/>
              </a:solidFill>
              <a:latin typeface="仿宋" charset="-122"/>
              <a:ea typeface="仿宋" charset="-122"/>
            </a:endParaRPr>
          </a:p>
          <a:p>
            <a:pPr>
              <a:lnSpc>
                <a:spcPct val="130000"/>
              </a:lnSpc>
              <a:spcBef>
                <a:spcPct val="30000"/>
              </a:spcBef>
              <a:spcAft>
                <a:spcPct val="30000"/>
              </a:spcAft>
              <a:buClr>
                <a:srgbClr val="3891A7"/>
              </a:buClr>
              <a:defRPr/>
            </a:pPr>
            <a:r>
              <a:rPr lang="zh-CN" altLang="en-US" sz="3600" dirty="0" smtClean="0">
                <a:solidFill>
                  <a:srgbClr val="000000"/>
                </a:solidFill>
                <a:latin typeface="仿宋" charset="-122"/>
                <a:ea typeface="仿宋" charset="-122"/>
              </a:rPr>
              <a:t> 先会读，根据读音能拼出单词，</a:t>
            </a:r>
            <a:endParaRPr lang="en-US" altLang="zh-CN" sz="3600" dirty="0" smtClean="0">
              <a:solidFill>
                <a:srgbClr val="000000"/>
              </a:solidFill>
              <a:latin typeface="仿宋" charset="-122"/>
              <a:ea typeface="仿宋" charset="-122"/>
            </a:endParaRPr>
          </a:p>
          <a:p>
            <a:pPr>
              <a:lnSpc>
                <a:spcPct val="130000"/>
              </a:lnSpc>
              <a:spcBef>
                <a:spcPct val="30000"/>
              </a:spcBef>
              <a:spcAft>
                <a:spcPct val="30000"/>
              </a:spcAft>
              <a:buClr>
                <a:srgbClr val="3891A7"/>
              </a:buClr>
              <a:defRPr/>
            </a:pPr>
            <a:r>
              <a:rPr lang="zh-CN" altLang="en-US" sz="3600" dirty="0">
                <a:solidFill>
                  <a:srgbClr val="000000"/>
                </a:solidFill>
                <a:latin typeface="仿宋" charset="-122"/>
                <a:ea typeface="仿宋" charset="-122"/>
              </a:rPr>
              <a:t> </a:t>
            </a:r>
            <a:r>
              <a:rPr lang="zh-CN" altLang="en-US" sz="3600" dirty="0" smtClean="0">
                <a:solidFill>
                  <a:srgbClr val="000000"/>
                </a:solidFill>
                <a:latin typeface="仿宋" charset="-122"/>
                <a:ea typeface="仿宋" charset="-122"/>
              </a:rPr>
              <a:t>听到读音听到意思，最后音形意形成整体</a:t>
            </a:r>
            <a:endParaRPr lang="en-US" altLang="zh-CN" sz="3600" dirty="0" smtClean="0">
              <a:solidFill>
                <a:srgbClr val="000000"/>
              </a:solidFill>
              <a:latin typeface="仿宋" charset="-122"/>
              <a:ea typeface="仿宋" charset="-122"/>
            </a:endParaRPr>
          </a:p>
          <a:p>
            <a:pPr>
              <a:lnSpc>
                <a:spcPct val="130000"/>
              </a:lnSpc>
              <a:spcBef>
                <a:spcPct val="30000"/>
              </a:spcBef>
              <a:spcAft>
                <a:spcPct val="30000"/>
              </a:spcAft>
              <a:buClr>
                <a:srgbClr val="3891A7"/>
              </a:buClr>
              <a:defRPr/>
            </a:pPr>
            <a:endParaRPr lang="en-US" altLang="zh-CN" sz="3600" dirty="0" smtClean="0">
              <a:solidFill>
                <a:srgbClr val="000000"/>
              </a:solidFill>
              <a:latin typeface="仿宋" charset="-122"/>
              <a:ea typeface="仿宋" charset="-122"/>
            </a:endParaRPr>
          </a:p>
          <a:p>
            <a:pPr eaLnBrk="1" hangingPunct="1">
              <a:lnSpc>
                <a:spcPct val="130000"/>
              </a:lnSpc>
              <a:spcBef>
                <a:spcPct val="30000"/>
              </a:spcBef>
              <a:spcAft>
                <a:spcPct val="30000"/>
              </a:spcAft>
              <a:buClr>
                <a:srgbClr val="3891A7"/>
              </a:buClr>
              <a:buFont typeface="Wingdings 2" charset="2"/>
              <a:buNone/>
              <a:defRPr/>
            </a:pPr>
            <a:endParaRPr lang="zh-CN" altLang="en-US" sz="3600" dirty="0">
              <a:solidFill>
                <a:srgbClr val="000000"/>
              </a:solidFill>
              <a:latin typeface="仿宋" charset="-122"/>
              <a:ea typeface="仿宋" charset="-122"/>
            </a:endParaRPr>
          </a:p>
          <a:p>
            <a:pPr eaLnBrk="1" hangingPunct="1">
              <a:lnSpc>
                <a:spcPct val="130000"/>
              </a:lnSpc>
              <a:spcBef>
                <a:spcPct val="30000"/>
              </a:spcBef>
              <a:spcAft>
                <a:spcPct val="30000"/>
              </a:spcAft>
              <a:buClr>
                <a:srgbClr val="3891A7"/>
              </a:buClr>
              <a:buFont typeface="Wingdings 2" charset="2"/>
              <a:buNone/>
              <a:defRPr/>
            </a:pPr>
            <a:endParaRPr lang="en-US" altLang="zh-CN" sz="3600" dirty="0">
              <a:solidFill>
                <a:srgbClr val="000000"/>
              </a:solidFill>
              <a:latin typeface="仿宋" charset="-122"/>
              <a:ea typeface="仿宋" charset="-122"/>
            </a:endParaRPr>
          </a:p>
        </p:txBody>
      </p:sp>
    </p:spTree>
    <p:extLst>
      <p:ext uri="{BB962C8B-B14F-4D97-AF65-F5344CB8AC3E}">
        <p14:creationId xmlns:p14="http://schemas.microsoft.com/office/powerpoint/2010/main" val="1468085305"/>
      </p:ext>
    </p:extLst>
  </p:cSld>
  <p:clrMapOvr>
    <a:masterClrMapping/>
  </p:clrMapOvr>
  <mc:AlternateContent xmlns:mc="http://schemas.openxmlformats.org/markup-compatibility/2006" xmlns:p14="http://schemas.microsoft.com/office/powerpoint/2010/main">
    <mc:Choice Requires="p14">
      <p:transition spd="slow" p14:dur="2000" advTm="22108"/>
    </mc:Choice>
    <mc:Fallback xmlns="">
      <p:transition spd="slow" advTm="2210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endParaRPr lang="zh-CN" altLang="zh-CN"/>
          </a:p>
        </p:txBody>
      </p:sp>
      <p:sp>
        <p:nvSpPr>
          <p:cNvPr id="8195" name="Rectangle 3"/>
          <p:cNvSpPr>
            <a:spLocks noGrp="1" noChangeArrowheads="1"/>
          </p:cNvSpPr>
          <p:nvPr>
            <p:ph type="body" idx="1"/>
          </p:nvPr>
        </p:nvSpPr>
        <p:spPr>
          <a:xfrm>
            <a:off x="1771650" y="2108201"/>
            <a:ext cx="8362950" cy="3492499"/>
          </a:xfrm>
        </p:spPr>
        <p:txBody>
          <a:bodyPr/>
          <a:lstStyle/>
          <a:p>
            <a:pPr eaLnBrk="1" hangingPunct="1">
              <a:buFontTx/>
              <a:buNone/>
              <a:defRPr/>
            </a:pPr>
            <a:r>
              <a:rPr lang="en-US" altLang="zh-CN" sz="3600" dirty="0">
                <a:solidFill>
                  <a:srgbClr val="000000"/>
                </a:solidFill>
                <a:latin typeface="仿宋" charset="-122"/>
                <a:ea typeface="仿宋" charset="-122"/>
              </a:rPr>
              <a:t>4. </a:t>
            </a:r>
            <a:r>
              <a:rPr lang="zh-CN" altLang="en-US" sz="3600" dirty="0">
                <a:solidFill>
                  <a:srgbClr val="000000"/>
                </a:solidFill>
                <a:latin typeface="仿宋" charset="-122"/>
                <a:ea typeface="仿宋" charset="-122"/>
              </a:rPr>
              <a:t>按遗忘规律进行复习</a:t>
            </a:r>
          </a:p>
          <a:p>
            <a:pPr eaLnBrk="1" hangingPunct="1">
              <a:buFontTx/>
              <a:buNone/>
              <a:defRPr/>
            </a:pPr>
            <a:endParaRPr lang="zh-CN" altLang="en-US" sz="3600" dirty="0">
              <a:solidFill>
                <a:srgbClr val="000000"/>
              </a:solidFill>
              <a:latin typeface="仿宋" charset="-122"/>
              <a:ea typeface="仿宋" charset="-122"/>
            </a:endParaRPr>
          </a:p>
          <a:p>
            <a:pPr eaLnBrk="1" hangingPunct="1">
              <a:buFontTx/>
              <a:buNone/>
              <a:defRPr/>
            </a:pPr>
            <a:r>
              <a:rPr lang="zh-CN" altLang="en-US" sz="3600" dirty="0">
                <a:solidFill>
                  <a:srgbClr val="000000"/>
                </a:solidFill>
                <a:latin typeface="仿宋" charset="-122"/>
                <a:ea typeface="仿宋" charset="-122"/>
              </a:rPr>
              <a:t> （</a:t>
            </a:r>
            <a:r>
              <a:rPr lang="en-US" altLang="zh-CN" sz="3600" dirty="0">
                <a:solidFill>
                  <a:srgbClr val="000000"/>
                </a:solidFill>
                <a:latin typeface="仿宋" charset="-122"/>
                <a:ea typeface="仿宋" charset="-122"/>
              </a:rPr>
              <a:t>1</a:t>
            </a:r>
            <a:r>
              <a:rPr lang="zh-CN" altLang="en-US" sz="3600" dirty="0">
                <a:solidFill>
                  <a:srgbClr val="000000"/>
                </a:solidFill>
                <a:latin typeface="仿宋" charset="-122"/>
                <a:ea typeface="仿宋" charset="-122"/>
              </a:rPr>
              <a:t>小时、</a:t>
            </a:r>
            <a:r>
              <a:rPr lang="en-US" altLang="zh-CN" sz="3600" dirty="0">
                <a:solidFill>
                  <a:srgbClr val="000000"/>
                </a:solidFill>
                <a:latin typeface="仿宋" charset="-122"/>
                <a:ea typeface="仿宋" charset="-122"/>
              </a:rPr>
              <a:t>1</a:t>
            </a:r>
            <a:r>
              <a:rPr lang="zh-CN" altLang="en-US" sz="3600" dirty="0">
                <a:solidFill>
                  <a:srgbClr val="000000"/>
                </a:solidFill>
                <a:latin typeface="仿宋" charset="-122"/>
                <a:ea typeface="仿宋" charset="-122"/>
              </a:rPr>
              <a:t>天、  </a:t>
            </a:r>
            <a:r>
              <a:rPr lang="en-US" altLang="zh-CN" sz="3600" dirty="0">
                <a:solidFill>
                  <a:srgbClr val="000000"/>
                </a:solidFill>
                <a:latin typeface="仿宋" charset="-122"/>
                <a:ea typeface="仿宋" charset="-122"/>
              </a:rPr>
              <a:t>2</a:t>
            </a:r>
            <a:r>
              <a:rPr lang="zh-CN" altLang="en-US" sz="3600" dirty="0">
                <a:solidFill>
                  <a:srgbClr val="000000"/>
                </a:solidFill>
                <a:latin typeface="仿宋" charset="-122"/>
                <a:ea typeface="仿宋" charset="-122"/>
              </a:rPr>
              <a:t>天、</a:t>
            </a:r>
            <a:r>
              <a:rPr lang="en-US" altLang="zh-CN" sz="3600" dirty="0">
                <a:solidFill>
                  <a:srgbClr val="000000"/>
                </a:solidFill>
                <a:latin typeface="仿宋" charset="-122"/>
                <a:ea typeface="仿宋" charset="-122"/>
              </a:rPr>
              <a:t>6</a:t>
            </a:r>
            <a:r>
              <a:rPr lang="zh-CN" altLang="en-US" sz="3600" dirty="0">
                <a:solidFill>
                  <a:srgbClr val="000000"/>
                </a:solidFill>
                <a:latin typeface="仿宋" charset="-122"/>
                <a:ea typeface="仿宋" charset="-122"/>
              </a:rPr>
              <a:t>天、</a:t>
            </a:r>
            <a:r>
              <a:rPr lang="en-US" altLang="zh-CN" sz="3600" dirty="0">
                <a:solidFill>
                  <a:srgbClr val="000000"/>
                </a:solidFill>
                <a:latin typeface="仿宋" charset="-122"/>
                <a:ea typeface="仿宋" charset="-122"/>
              </a:rPr>
              <a:t>1</a:t>
            </a:r>
            <a:r>
              <a:rPr lang="zh-CN" altLang="en-US" sz="3600" dirty="0">
                <a:solidFill>
                  <a:srgbClr val="000000"/>
                </a:solidFill>
                <a:latin typeface="仿宋" charset="-122"/>
                <a:ea typeface="仿宋" charset="-122"/>
              </a:rPr>
              <a:t>个月）</a:t>
            </a:r>
          </a:p>
        </p:txBody>
      </p:sp>
    </p:spTree>
    <p:extLst>
      <p:ext uri="{BB962C8B-B14F-4D97-AF65-F5344CB8AC3E}">
        <p14:creationId xmlns:p14="http://schemas.microsoft.com/office/powerpoint/2010/main" val="1670100752"/>
      </p:ext>
    </p:extLst>
  </p:cSld>
  <p:clrMapOvr>
    <a:masterClrMapping/>
  </p:clrMapOvr>
  <mc:AlternateContent xmlns:mc="http://schemas.openxmlformats.org/markup-compatibility/2006" xmlns:p14="http://schemas.microsoft.com/office/powerpoint/2010/main">
    <mc:Choice Requires="p14">
      <p:transition spd="slow" p14:dur="2000" advTm="8861"/>
    </mc:Choice>
    <mc:Fallback xmlns="">
      <p:transition spd="slow" advTm="886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260350"/>
            <a:ext cx="8229600" cy="1143000"/>
          </a:xfrm>
        </p:spPr>
        <p:txBody>
          <a:bodyPr>
            <a:normAutofit/>
          </a:bodyPr>
          <a:lstStyle/>
          <a:p>
            <a:pPr eaLnBrk="1" hangingPunct="1">
              <a:defRPr/>
            </a:pPr>
            <a:r>
              <a:rPr lang="en-US" altLang="zh-CN" sz="4000">
                <a:solidFill>
                  <a:srgbClr val="FF0000"/>
                </a:solidFill>
              </a:rPr>
              <a:t>The Ebbinghaus Forgetting </a:t>
            </a:r>
            <a:r>
              <a:rPr lang="en-US" altLang="zh-CN" sz="4000">
                <a:solidFill>
                  <a:srgbClr val="0000CC"/>
                </a:solidFill>
              </a:rPr>
              <a:t>Curve</a:t>
            </a:r>
          </a:p>
        </p:txBody>
      </p:sp>
      <p:sp>
        <p:nvSpPr>
          <p:cNvPr id="9219" name="Rectangle 3"/>
          <p:cNvSpPr>
            <a:spLocks noGrp="1" noChangeArrowheads="1"/>
          </p:cNvSpPr>
          <p:nvPr>
            <p:ph type="body" idx="1"/>
          </p:nvPr>
        </p:nvSpPr>
        <p:spPr/>
        <p:txBody>
          <a:bodyPr/>
          <a:lstStyle/>
          <a:p>
            <a:pPr eaLnBrk="1" hangingPunct="1">
              <a:defRPr/>
            </a:pPr>
            <a:endParaRPr lang="zh-CN" altLang="zh-CN"/>
          </a:p>
        </p:txBody>
      </p:sp>
      <p:pic>
        <p:nvPicPr>
          <p:cNvPr id="22531" name="Picture 5" descr="b3fb43166d224f4a1a68b9ee09f790529922d1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548" y="1257715"/>
            <a:ext cx="8248304"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072574"/>
      </p:ext>
    </p:extLst>
  </p:cSld>
  <p:clrMapOvr>
    <a:masterClrMapping/>
  </p:clrMapOvr>
  <mc:AlternateContent xmlns:mc="http://schemas.openxmlformats.org/markup-compatibility/2006" xmlns:p14="http://schemas.microsoft.com/office/powerpoint/2010/main">
    <mc:Choice Requires="p14">
      <p:transition spd="slow" p14:dur="2000" advTm="4894"/>
    </mc:Choice>
    <mc:Fallback xmlns="">
      <p:transition spd="slow" advTm="489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87400" y="304801"/>
            <a:ext cx="9880600" cy="5295900"/>
          </a:xfrm>
        </p:spPr>
        <p:txBody>
          <a:bodyPr>
            <a:normAutofit fontScale="92500"/>
          </a:bodyPr>
          <a:lstStyle/>
          <a:p>
            <a:pPr eaLnBrk="1" hangingPunct="1">
              <a:lnSpc>
                <a:spcPct val="130000"/>
              </a:lnSpc>
              <a:spcBef>
                <a:spcPct val="30000"/>
              </a:spcBef>
              <a:spcAft>
                <a:spcPct val="30000"/>
              </a:spcAft>
              <a:buClr>
                <a:srgbClr val="3891A7"/>
              </a:buClr>
              <a:buFont typeface="Wingdings 2" charset="2"/>
              <a:buNone/>
              <a:defRPr/>
            </a:pPr>
            <a:r>
              <a:rPr lang="en-US" altLang="zh-CN" sz="2800" b="1" dirty="0">
                <a:solidFill>
                  <a:srgbClr val="000000"/>
                </a:solidFill>
                <a:latin typeface="仿宋" charset="-122"/>
                <a:ea typeface="仿宋" charset="-122"/>
              </a:rPr>
              <a:t>5. </a:t>
            </a:r>
            <a:r>
              <a:rPr lang="zh-CN" altLang="en-US" sz="2800" b="1" dirty="0">
                <a:solidFill>
                  <a:srgbClr val="0000CC"/>
                </a:solidFill>
                <a:latin typeface="仿宋" charset="-122"/>
                <a:ea typeface="仿宋" charset="-122"/>
              </a:rPr>
              <a:t>联想与发散</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注意一词多义（隐喻）</a:t>
            </a:r>
          </a:p>
          <a:p>
            <a:pPr eaLnBrk="1" hangingPunct="1">
              <a:lnSpc>
                <a:spcPct val="130000"/>
              </a:lnSpc>
              <a:spcBef>
                <a:spcPct val="30000"/>
              </a:spcBef>
              <a:spcAft>
                <a:spcPct val="30000"/>
              </a:spcAft>
              <a:buClr>
                <a:srgbClr val="3891A7"/>
              </a:buClr>
              <a:buFont typeface="Wingdings 2" charset="2"/>
              <a:buNone/>
              <a:defRPr/>
            </a:pPr>
            <a:r>
              <a:rPr lang="zh-CN" altLang="en-US" sz="2800" b="1" dirty="0">
                <a:solidFill>
                  <a:srgbClr val="000000"/>
                </a:solidFill>
                <a:latin typeface="仿宋" charset="-122"/>
                <a:ea typeface="仿宋" charset="-122"/>
              </a:rPr>
              <a:t>    </a:t>
            </a:r>
            <a:r>
              <a:rPr lang="en-US" altLang="zh-CN" sz="2800" b="1" dirty="0">
                <a:solidFill>
                  <a:srgbClr val="000000"/>
                </a:solidFill>
                <a:latin typeface="仿宋" charset="-122"/>
                <a:ea typeface="仿宋" charset="-122"/>
              </a:rPr>
              <a:t>board: </a:t>
            </a:r>
            <a:r>
              <a:rPr lang="zh-CN" altLang="en-US" sz="2800" b="1" dirty="0">
                <a:solidFill>
                  <a:srgbClr val="000000"/>
                </a:solidFill>
                <a:latin typeface="仿宋" charset="-122"/>
                <a:ea typeface="仿宋" charset="-122"/>
              </a:rPr>
              <a:t>木板</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板床</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住宿</a:t>
            </a:r>
          </a:p>
          <a:p>
            <a:pPr eaLnBrk="1" hangingPunct="1">
              <a:lnSpc>
                <a:spcPct val="130000"/>
              </a:lnSpc>
              <a:spcBef>
                <a:spcPct val="30000"/>
              </a:spcBef>
              <a:spcAft>
                <a:spcPct val="30000"/>
              </a:spcAft>
              <a:buClr>
                <a:srgbClr val="3891A7"/>
              </a:buClr>
              <a:buFont typeface="Wingdings 2" charset="2"/>
              <a:buNone/>
              <a:defRPr/>
            </a:pPr>
            <a:r>
              <a:rPr lang="zh-CN" altLang="en-US" sz="2800" b="1" dirty="0">
                <a:solidFill>
                  <a:srgbClr val="000000"/>
                </a:solidFill>
                <a:latin typeface="仿宋" charset="-122"/>
                <a:ea typeface="仿宋" charset="-122"/>
              </a:rPr>
              <a:t>           木板</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甲板</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上船（飞机、车）</a:t>
            </a:r>
          </a:p>
          <a:p>
            <a:pPr eaLnBrk="1" hangingPunct="1">
              <a:lnSpc>
                <a:spcPct val="130000"/>
              </a:lnSpc>
              <a:spcBef>
                <a:spcPct val="30000"/>
              </a:spcBef>
              <a:spcAft>
                <a:spcPct val="30000"/>
              </a:spcAft>
              <a:buClr>
                <a:srgbClr val="3891A7"/>
              </a:buClr>
              <a:buFont typeface="Wingdings 2" charset="2"/>
              <a:buNone/>
              <a:defRPr/>
            </a:pPr>
            <a:r>
              <a:rPr lang="zh-CN" altLang="en-US" sz="2800" b="1" dirty="0">
                <a:solidFill>
                  <a:srgbClr val="000000"/>
                </a:solidFill>
                <a:latin typeface="仿宋" charset="-122"/>
                <a:ea typeface="仿宋" charset="-122"/>
              </a:rPr>
              <a:t>    </a:t>
            </a:r>
            <a:r>
              <a:rPr lang="en-US" altLang="zh-CN" sz="2800" b="1" dirty="0">
                <a:solidFill>
                  <a:srgbClr val="000000"/>
                </a:solidFill>
                <a:latin typeface="仿宋" charset="-122"/>
                <a:ea typeface="仿宋" charset="-122"/>
              </a:rPr>
              <a:t>house</a:t>
            </a:r>
            <a:r>
              <a:rPr lang="zh-CN" altLang="en-US" sz="2800" b="1" dirty="0">
                <a:solidFill>
                  <a:srgbClr val="000000"/>
                </a:solidFill>
                <a:latin typeface="仿宋" charset="-122"/>
                <a:ea typeface="仿宋" charset="-122"/>
              </a:rPr>
              <a:t>：房子</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提供住所</a:t>
            </a:r>
            <a:r>
              <a:rPr lang="en-US" altLang="zh-CN" sz="2800" b="1" dirty="0">
                <a:solidFill>
                  <a:srgbClr val="000000"/>
                </a:solidFill>
                <a:latin typeface="仿宋" charset="-122"/>
                <a:ea typeface="仿宋" charset="-122"/>
              </a:rPr>
              <a:t>---</a:t>
            </a:r>
            <a:r>
              <a:rPr lang="zh-CN" altLang="en-US" sz="2800" b="1" dirty="0">
                <a:solidFill>
                  <a:srgbClr val="000000"/>
                </a:solidFill>
                <a:latin typeface="仿宋" charset="-122"/>
                <a:ea typeface="仿宋" charset="-122"/>
              </a:rPr>
              <a:t>储藏、收藏</a:t>
            </a:r>
          </a:p>
          <a:p>
            <a:pPr eaLnBrk="1" hangingPunct="1">
              <a:lnSpc>
                <a:spcPct val="130000"/>
              </a:lnSpc>
              <a:spcBef>
                <a:spcPct val="30000"/>
              </a:spcBef>
              <a:spcAft>
                <a:spcPct val="30000"/>
              </a:spcAft>
              <a:buClr>
                <a:srgbClr val="3891A7"/>
              </a:buClr>
              <a:buFont typeface="Wingdings 2" charset="2"/>
              <a:buNone/>
              <a:defRPr/>
            </a:pPr>
            <a:r>
              <a:rPr lang="en-US" altLang="zh-CN" sz="2800" b="1" dirty="0">
                <a:solidFill>
                  <a:srgbClr val="000000"/>
                </a:solidFill>
                <a:latin typeface="仿宋" charset="-122"/>
                <a:ea typeface="仿宋" charset="-122"/>
              </a:rPr>
              <a:t>6. </a:t>
            </a:r>
            <a:r>
              <a:rPr lang="zh-CN" altLang="en-US" sz="2800" b="1" dirty="0">
                <a:solidFill>
                  <a:srgbClr val="000000"/>
                </a:solidFill>
                <a:latin typeface="仿宋" charset="-122"/>
                <a:ea typeface="仿宋" charset="-122"/>
              </a:rPr>
              <a:t>趣味记忆 （谐音记忆、拆分记忆）     </a:t>
            </a:r>
          </a:p>
          <a:p>
            <a:pPr eaLnBrk="1" hangingPunct="1">
              <a:lnSpc>
                <a:spcPct val="130000"/>
              </a:lnSpc>
              <a:spcBef>
                <a:spcPct val="30000"/>
              </a:spcBef>
              <a:spcAft>
                <a:spcPct val="30000"/>
              </a:spcAft>
              <a:buClr>
                <a:srgbClr val="3891A7"/>
              </a:buClr>
              <a:buFont typeface="Wingdings 2" charset="2"/>
              <a:buNone/>
              <a:defRPr/>
            </a:pPr>
            <a:r>
              <a:rPr lang="zh-CN" altLang="en-US" sz="2800" b="1" dirty="0">
                <a:solidFill>
                  <a:srgbClr val="000000"/>
                </a:solidFill>
                <a:latin typeface="仿宋" charset="-122"/>
                <a:ea typeface="仿宋" charset="-122"/>
              </a:rPr>
              <a:t>   </a:t>
            </a:r>
            <a:r>
              <a:rPr lang="zh-CN" altLang="en-US" sz="2800" b="1" dirty="0">
                <a:solidFill>
                  <a:srgbClr val="0000CC"/>
                </a:solidFill>
                <a:latin typeface="仿宋" charset="-122"/>
                <a:ea typeface="仿宋" charset="-122"/>
              </a:rPr>
              <a:t>按自己的爱恶“戏”说单词</a:t>
            </a:r>
            <a:r>
              <a:rPr lang="zh-CN" altLang="en-US" sz="2800" b="1" dirty="0">
                <a:solidFill>
                  <a:srgbClr val="000000"/>
                </a:solidFill>
                <a:latin typeface="仿宋" charset="-122"/>
                <a:ea typeface="仿宋" charset="-122"/>
              </a:rPr>
              <a:t> </a:t>
            </a:r>
          </a:p>
          <a:p>
            <a:pPr eaLnBrk="1" hangingPunct="1">
              <a:lnSpc>
                <a:spcPct val="130000"/>
              </a:lnSpc>
              <a:spcBef>
                <a:spcPct val="30000"/>
              </a:spcBef>
              <a:spcAft>
                <a:spcPct val="30000"/>
              </a:spcAft>
              <a:buClr>
                <a:srgbClr val="3891A7"/>
              </a:buClr>
              <a:buFont typeface="Wingdings 2" charset="2"/>
              <a:buNone/>
              <a:defRPr/>
            </a:pPr>
            <a:r>
              <a:rPr lang="zh-CN" altLang="en-US" sz="2800" b="1" i="1" dirty="0">
                <a:solidFill>
                  <a:srgbClr val="000000"/>
                </a:solidFill>
                <a:latin typeface="楷体_GB2312" charset="0"/>
                <a:ea typeface="楷体_GB2312" charset="0"/>
              </a:rPr>
              <a:t>  </a:t>
            </a:r>
            <a:r>
              <a:rPr lang="en-US" altLang="zh-CN" sz="2800" dirty="0">
                <a:solidFill>
                  <a:srgbClr val="000000"/>
                </a:solidFill>
                <a:latin typeface="Times New Roman" charset="0"/>
                <a:ea typeface="楷体_GB2312" charset="0"/>
              </a:rPr>
              <a:t>ambition, ambulance, umbrella, education…(</a:t>
            </a:r>
            <a:r>
              <a:rPr lang="zh-CN" altLang="en-US" sz="2800" dirty="0">
                <a:solidFill>
                  <a:srgbClr val="000000"/>
                </a:solidFill>
                <a:latin typeface="Times New Roman" charset="0"/>
                <a:ea typeface="楷体_GB2312" charset="0"/>
              </a:rPr>
              <a:t>读音表意）</a:t>
            </a:r>
          </a:p>
          <a:p>
            <a:pPr eaLnBrk="1" hangingPunct="1">
              <a:defRPr/>
            </a:pPr>
            <a:endParaRPr lang="en-US" altLang="zh-CN" sz="2400" dirty="0"/>
          </a:p>
        </p:txBody>
      </p:sp>
    </p:spTree>
    <p:custDataLst>
      <p:tags r:id="rId1"/>
    </p:custDataLst>
    <p:extLst>
      <p:ext uri="{BB962C8B-B14F-4D97-AF65-F5344CB8AC3E}">
        <p14:creationId xmlns:p14="http://schemas.microsoft.com/office/powerpoint/2010/main" val="1920534622"/>
      </p:ext>
    </p:extLst>
  </p:cSld>
  <p:clrMapOvr>
    <a:masterClrMapping/>
  </p:clrMapOvr>
  <mc:AlternateContent xmlns:mc="http://schemas.openxmlformats.org/markup-compatibility/2006" xmlns:p14="http://schemas.microsoft.com/office/powerpoint/2010/main">
    <mc:Choice Requires="p14">
      <p:transition spd="slow" p14:dur="2000" advTm="59721"/>
    </mc:Choice>
    <mc:Fallback xmlns="">
      <p:transition spd="slow" advTm="59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anim calcmode="lin" valueType="num">
                                      <p:cBhvr additive="base">
                                        <p:cTn id="19"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0">
                                            <p:txEl>
                                              <p:pRg st="3" end="3"/>
                                            </p:txEl>
                                          </p:spTgt>
                                        </p:tgtEl>
                                        <p:attrNameLst>
                                          <p:attrName>style.visibility</p:attrName>
                                        </p:attrNameLst>
                                      </p:cBhvr>
                                      <p:to>
                                        <p:strVal val="visible"/>
                                      </p:to>
                                    </p:set>
                                    <p:anim calcmode="lin" valueType="num">
                                      <p:cBhvr additive="base">
                                        <p:cTn id="25"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0">
                                            <p:txEl>
                                              <p:pRg st="4" end="4"/>
                                            </p:txEl>
                                          </p:spTgt>
                                        </p:tgtEl>
                                        <p:attrNameLst>
                                          <p:attrName>style.visibility</p:attrName>
                                        </p:attrNameLst>
                                      </p:cBhvr>
                                      <p:to>
                                        <p:strVal val="visible"/>
                                      </p:to>
                                    </p:set>
                                    <p:anim calcmode="lin" valueType="num">
                                      <p:cBhvr additive="base">
                                        <p:cTn id="31"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0">
                                            <p:txEl>
                                              <p:pRg st="5" end="5"/>
                                            </p:txEl>
                                          </p:spTgt>
                                        </p:tgtEl>
                                        <p:attrNameLst>
                                          <p:attrName>style.visibility</p:attrName>
                                        </p:attrNameLst>
                                      </p:cBhvr>
                                      <p:to>
                                        <p:strVal val="visible"/>
                                      </p:to>
                                    </p:set>
                                    <p:anim calcmode="lin" valueType="num">
                                      <p:cBhvr additive="base">
                                        <p:cTn id="37" dur="500" fill="hold"/>
                                        <p:tgtEl>
                                          <p:spTgt spid="122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0">
                                            <p:txEl>
                                              <p:pRg st="6" end="6"/>
                                            </p:txEl>
                                          </p:spTgt>
                                        </p:tgtEl>
                                        <p:attrNameLst>
                                          <p:attrName>style.visibility</p:attrName>
                                        </p:attrNameLst>
                                      </p:cBhvr>
                                      <p:to>
                                        <p:strVal val="visible"/>
                                      </p:to>
                                    </p:set>
                                    <p:anim calcmode="lin" valueType="num">
                                      <p:cBhvr additive="base">
                                        <p:cTn id="43" dur="5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526773" y="0"/>
            <a:ext cx="11052313" cy="882650"/>
          </a:xfrm>
        </p:spPr>
        <p:txBody>
          <a:bodyPr>
            <a:normAutofit fontScale="90000"/>
          </a:bodyPr>
          <a:lstStyle/>
          <a:p>
            <a:pPr eaLnBrk="1" hangingPunct="1">
              <a:defRPr/>
            </a:pPr>
            <a:r>
              <a:rPr lang="zh-CN" altLang="en-US" sz="4000" dirty="0"/>
              <a:t>（二）</a:t>
            </a:r>
            <a:r>
              <a:rPr lang="zh-CN" altLang="en-US" dirty="0">
                <a:solidFill>
                  <a:srgbClr val="FF0000"/>
                </a:solidFill>
              </a:rPr>
              <a:t>做积极的</a:t>
            </a:r>
            <a:r>
              <a:rPr lang="zh-CN" altLang="en-US" dirty="0" smtClean="0">
                <a:solidFill>
                  <a:srgbClr val="0000CC"/>
                </a:solidFill>
              </a:rPr>
              <a:t>猜测</a:t>
            </a:r>
            <a:r>
              <a:rPr lang="zh-CN" altLang="en-US" dirty="0" smtClean="0">
                <a:solidFill>
                  <a:srgbClr val="FF0000"/>
                </a:solidFill>
              </a:rPr>
              <a:t>者是</a:t>
            </a:r>
            <a:r>
              <a:rPr lang="zh-CN" altLang="en-US" dirty="0">
                <a:solidFill>
                  <a:srgbClr val="FF0000"/>
                </a:solidFill>
              </a:rPr>
              <a:t>学习单词的最有效策略</a:t>
            </a:r>
          </a:p>
        </p:txBody>
      </p:sp>
      <p:sp>
        <p:nvSpPr>
          <p:cNvPr id="13315" name="内容占位符 2"/>
          <p:cNvSpPr>
            <a:spLocks noGrp="1"/>
          </p:cNvSpPr>
          <p:nvPr>
            <p:ph idx="4294967295"/>
          </p:nvPr>
        </p:nvSpPr>
        <p:spPr>
          <a:xfrm>
            <a:off x="9710530" y="1825625"/>
            <a:ext cx="705679" cy="4351338"/>
          </a:xfrm>
        </p:spPr>
        <p:txBody>
          <a:bodyPr>
            <a:normAutofit/>
          </a:bodyPr>
          <a:lstStyle/>
          <a:p>
            <a:pPr marL="0" indent="0" eaLnBrk="1" hangingPunct="1">
              <a:buNone/>
              <a:defRPr/>
            </a:pPr>
            <a:r>
              <a:rPr lang="zh-CN" altLang="en-US" sz="3600" dirty="0" smtClean="0">
                <a:solidFill>
                  <a:srgbClr val="00B050"/>
                </a:solidFill>
              </a:rPr>
              <a:t>广泛</a:t>
            </a:r>
            <a:endParaRPr lang="en-US" altLang="zh-CN" sz="3600" dirty="0" smtClean="0">
              <a:solidFill>
                <a:srgbClr val="00B050"/>
              </a:solidFill>
            </a:endParaRPr>
          </a:p>
          <a:p>
            <a:pPr marL="0" indent="0" eaLnBrk="1" hangingPunct="1">
              <a:buNone/>
              <a:defRPr/>
            </a:pPr>
            <a:r>
              <a:rPr lang="zh-CN" altLang="en-US" sz="3600" dirty="0" smtClean="0">
                <a:solidFill>
                  <a:srgbClr val="00B050"/>
                </a:solidFill>
              </a:rPr>
              <a:t>多读很重要</a:t>
            </a:r>
            <a:endParaRPr lang="zh-CN" altLang="zh-CN" sz="3600" dirty="0">
              <a:solidFill>
                <a:srgbClr val="00B050"/>
              </a:solidFill>
            </a:endParaRPr>
          </a:p>
        </p:txBody>
      </p:sp>
      <p:pic>
        <p:nvPicPr>
          <p:cNvPr id="13316" name="Picture 2"/>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999853" y="977906"/>
            <a:ext cx="8445499" cy="519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1746177544"/>
      </p:ext>
    </p:extLst>
  </p:cSld>
  <p:clrMapOvr>
    <a:masterClrMapping/>
  </p:clrMapOvr>
  <mc:AlternateContent xmlns:mc="http://schemas.openxmlformats.org/markup-compatibility/2006" xmlns:p14="http://schemas.microsoft.com/office/powerpoint/2010/main">
    <mc:Choice Requires="p14">
      <p:transition spd="slow" p14:dur="2000" advTm="64414"/>
    </mc:Choice>
    <mc:Fallback xmlns="">
      <p:transition spd="slow" advTm="64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p:tgtEl>
                                          <p:spTgt spid="13316"/>
                                        </p:tgtEl>
                                        <p:attrNameLst>
                                          <p:attrName>ppt_y</p:attrName>
                                        </p:attrNameLst>
                                      </p:cBhvr>
                                      <p:tavLst>
                                        <p:tav tm="0">
                                          <p:val>
                                            <p:strVal val="#ppt_y+#ppt_h*1.125000"/>
                                          </p:val>
                                        </p:tav>
                                        <p:tav tm="100000">
                                          <p:val>
                                            <p:strVal val="#ppt_y"/>
                                          </p:val>
                                        </p:tav>
                                      </p:tavLst>
                                    </p:anim>
                                    <p:animEffect transition="in" filter="wipe(up)">
                                      <p:cBhvr>
                                        <p:cTn id="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idx="4294967295"/>
          </p:nvPr>
        </p:nvSpPr>
        <p:spPr>
          <a:xfrm>
            <a:off x="1992313" y="-33338"/>
            <a:ext cx="8229600" cy="993776"/>
          </a:xfrm>
        </p:spPr>
        <p:txBody>
          <a:bodyPr>
            <a:normAutofit fontScale="90000"/>
          </a:bodyPr>
          <a:lstStyle/>
          <a:p>
            <a:pPr eaLnBrk="1" hangingPunct="1">
              <a:defRPr/>
            </a:pPr>
            <a:r>
              <a:rPr lang="en-US" altLang="zh-CN" sz="2800" dirty="0">
                <a:solidFill>
                  <a:srgbClr val="0000CC"/>
                </a:solidFill>
              </a:rPr>
              <a:t>   </a:t>
            </a:r>
            <a:r>
              <a:rPr lang="en-US" altLang="zh-CN" sz="2800" dirty="0"/>
              <a:t/>
            </a:r>
            <a:br>
              <a:rPr lang="en-US" altLang="zh-CN" sz="2800" dirty="0"/>
            </a:br>
            <a:r>
              <a:rPr lang="en-US" altLang="zh-CN" dirty="0" smtClean="0">
                <a:solidFill>
                  <a:srgbClr val="FF0000"/>
                </a:solidFill>
              </a:rPr>
              <a:t>Attention </a:t>
            </a:r>
            <a:r>
              <a:rPr lang="en-US" altLang="zh-CN" dirty="0">
                <a:solidFill>
                  <a:srgbClr val="FF0000"/>
                </a:solidFill>
              </a:rPr>
              <a:t>paid matters!</a:t>
            </a:r>
            <a:endParaRPr lang="zh-CN" altLang="en-US" dirty="0">
              <a:solidFill>
                <a:srgbClr val="FF0000"/>
              </a:solidFill>
            </a:endParaRPr>
          </a:p>
        </p:txBody>
      </p:sp>
      <p:sp>
        <p:nvSpPr>
          <p:cNvPr id="5123" name="内容占位符 2"/>
          <p:cNvSpPr>
            <a:spLocks noGrp="1"/>
          </p:cNvSpPr>
          <p:nvPr>
            <p:ph idx="4294967295"/>
          </p:nvPr>
        </p:nvSpPr>
        <p:spPr/>
        <p:txBody>
          <a:bodyPr/>
          <a:lstStyle/>
          <a:p>
            <a:pPr eaLnBrk="1" hangingPunct="1">
              <a:defRPr/>
            </a:pPr>
            <a:endParaRPr lang="zh-CN" altLang="zh-CN"/>
          </a:p>
        </p:txBody>
      </p:sp>
      <p:pic>
        <p:nvPicPr>
          <p:cNvPr id="5124" name="Picture 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1541463" y="960438"/>
            <a:ext cx="868045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494462106"/>
      </p:ext>
    </p:extLst>
  </p:cSld>
  <p:clrMapOvr>
    <a:masterClrMapping/>
  </p:clrMapOvr>
  <mc:AlternateContent xmlns:mc="http://schemas.openxmlformats.org/markup-compatibility/2006" xmlns:p14="http://schemas.microsoft.com/office/powerpoint/2010/main">
    <mc:Choice Requires="p14">
      <p:transition spd="slow" p14:dur="2000" advTm="90613"/>
    </mc:Choice>
    <mc:Fallback xmlns="">
      <p:transition spd="slow" advTm="906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4990" y="194470"/>
            <a:ext cx="8099580" cy="600009"/>
          </a:xfrm>
        </p:spPr>
        <p:txBody>
          <a:bodyPr>
            <a:normAutofit/>
          </a:bodyPr>
          <a:lstStyle/>
          <a:p>
            <a:pPr eaLnBrk="1" hangingPunct="1">
              <a:defRPr/>
            </a:pPr>
            <a:r>
              <a:rPr lang="zh-CN" altLang="en-US" sz="3600" dirty="0">
                <a:solidFill>
                  <a:srgbClr val="00B050"/>
                </a:solidFill>
              </a:rPr>
              <a:t>如何猜测</a:t>
            </a:r>
          </a:p>
        </p:txBody>
      </p:sp>
      <p:sp>
        <p:nvSpPr>
          <p:cNvPr id="14339" name="Rectangle 3"/>
          <p:cNvSpPr>
            <a:spLocks noGrp="1" noChangeArrowheads="1"/>
          </p:cNvSpPr>
          <p:nvPr>
            <p:ph type="body" idx="1"/>
          </p:nvPr>
        </p:nvSpPr>
        <p:spPr>
          <a:xfrm>
            <a:off x="299803" y="908051"/>
            <a:ext cx="11482466" cy="5218113"/>
          </a:xfrm>
        </p:spPr>
        <p:txBody>
          <a:bodyPr>
            <a:noAutofit/>
          </a:bodyPr>
          <a:lstStyle/>
          <a:p>
            <a:pPr eaLnBrk="1" hangingPunct="1">
              <a:defRPr/>
            </a:pPr>
            <a:r>
              <a:rPr lang="en-US" altLang="zh-CN" sz="3600" dirty="0"/>
              <a:t>1. </a:t>
            </a:r>
            <a:r>
              <a:rPr lang="zh-CN" altLang="en-US" sz="3600" dirty="0"/>
              <a:t>先确定词性 （</a:t>
            </a:r>
            <a:r>
              <a:rPr lang="zh-CN" altLang="en-US" sz="3600" dirty="0">
                <a:solidFill>
                  <a:srgbClr val="FF0000"/>
                </a:solidFill>
              </a:rPr>
              <a:t>注意：一定要先确定好词性）</a:t>
            </a:r>
          </a:p>
          <a:p>
            <a:pPr eaLnBrk="1" hangingPunct="1">
              <a:defRPr/>
            </a:pPr>
            <a:r>
              <a:rPr lang="en-US" altLang="zh-CN" sz="3600" dirty="0"/>
              <a:t>2. </a:t>
            </a:r>
            <a:r>
              <a:rPr lang="zh-CN" altLang="en-US" sz="3600" dirty="0"/>
              <a:t>根据不同词性，观察其前后搭配了什么词</a:t>
            </a:r>
            <a:r>
              <a:rPr lang="zh-CN" altLang="en-US" sz="3600" dirty="0" smtClean="0"/>
              <a:t>？</a:t>
            </a:r>
            <a:endParaRPr lang="en-US" altLang="zh-CN" sz="3600" dirty="0" smtClean="0"/>
          </a:p>
          <a:p>
            <a:pPr>
              <a:defRPr/>
            </a:pPr>
            <a:r>
              <a:rPr lang="en-US" altLang="zh-CN" sz="3600" dirty="0"/>
              <a:t>3. </a:t>
            </a:r>
            <a:r>
              <a:rPr lang="zh-CN" altLang="en-US" sz="3600" dirty="0"/>
              <a:t>根据上下文，鉴别上下句（段）之间的关系，如因果，举例，对比，总结，等等，弄清（</a:t>
            </a:r>
            <a:r>
              <a:rPr lang="zh-CN" altLang="en-US" sz="3600" dirty="0">
                <a:solidFill>
                  <a:srgbClr val="0000CC"/>
                </a:solidFill>
              </a:rPr>
              <a:t>推测）含有目标词汇的这句话的含义</a:t>
            </a:r>
            <a:r>
              <a:rPr lang="zh-CN" altLang="en-US" sz="3600" dirty="0"/>
              <a:t>。</a:t>
            </a:r>
          </a:p>
          <a:p>
            <a:pPr>
              <a:defRPr/>
            </a:pPr>
            <a:r>
              <a:rPr lang="en-US" altLang="zh-CN" sz="3600" dirty="0"/>
              <a:t>4. </a:t>
            </a:r>
            <a:r>
              <a:rPr lang="zh-CN" altLang="en-US" sz="3600" dirty="0"/>
              <a:t>根据句子意思，推测目标词汇的意思</a:t>
            </a:r>
          </a:p>
          <a:p>
            <a:pPr>
              <a:defRPr/>
            </a:pPr>
            <a:r>
              <a:rPr lang="en-US" altLang="zh-CN" sz="3600" dirty="0"/>
              <a:t>5. </a:t>
            </a:r>
            <a:r>
              <a:rPr lang="zh-CN" altLang="en-US" sz="3600" dirty="0"/>
              <a:t>将目标词汇进行前缀，后缀，词根式的分解，根据词根的分解及推测，再次印证猜测的准确性（</a:t>
            </a:r>
            <a:r>
              <a:rPr lang="zh-CN" altLang="en-US" sz="3600" dirty="0">
                <a:solidFill>
                  <a:srgbClr val="FF0000"/>
                </a:solidFill>
              </a:rPr>
              <a:t>注意，根据词根猜测一定要放在最后一步，不能在第一步</a:t>
            </a:r>
            <a:r>
              <a:rPr lang="zh-CN" altLang="en-US" sz="3600" dirty="0"/>
              <a:t>）</a:t>
            </a:r>
          </a:p>
        </p:txBody>
      </p:sp>
    </p:spTree>
    <p:extLst>
      <p:ext uri="{BB962C8B-B14F-4D97-AF65-F5344CB8AC3E}">
        <p14:creationId xmlns:p14="http://schemas.microsoft.com/office/powerpoint/2010/main" val="1810385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zh-CN" altLang="en-US"/>
              <a:t>（三）根据</a:t>
            </a:r>
            <a:r>
              <a:rPr lang="zh-CN" altLang="en-US">
                <a:solidFill>
                  <a:srgbClr val="0000CC"/>
                </a:solidFill>
              </a:rPr>
              <a:t>词根</a:t>
            </a:r>
            <a:r>
              <a:rPr lang="zh-CN" altLang="en-US"/>
              <a:t>学习单词 </a:t>
            </a:r>
          </a:p>
        </p:txBody>
      </p:sp>
      <p:pic>
        <p:nvPicPr>
          <p:cNvPr id="17411" name="Picture 3"/>
          <p:cNvPicPr>
            <a:picLocks noGrp="1" noChangeAspect="1" noChangeArrowheads="1"/>
          </p:cNvPicPr>
          <p:nvPr>
            <p:ph type="body" idx="1"/>
          </p:nvPr>
        </p:nvPicPr>
        <p:blipFill>
          <a:blip r:embed="rId3">
            <a:lum bright="-6000" contrast="48000"/>
            <a:extLst>
              <a:ext uri="{28A0092B-C50C-407E-A947-70E740481C1C}">
                <a14:useLocalDpi xmlns:a14="http://schemas.microsoft.com/office/drawing/2010/main" val="0"/>
              </a:ext>
            </a:extLst>
          </a:blip>
          <a:srcRect/>
          <a:stretch>
            <a:fillRect/>
          </a:stretch>
        </p:blipFill>
        <p:spPr/>
      </p:pic>
    </p:spTree>
    <p:custDataLst>
      <p:tags r:id="rId1"/>
    </p:custDataLst>
    <p:extLst>
      <p:ext uri="{BB962C8B-B14F-4D97-AF65-F5344CB8AC3E}">
        <p14:creationId xmlns:p14="http://schemas.microsoft.com/office/powerpoint/2010/main" val="1597409597"/>
      </p:ext>
    </p:extLst>
  </p:cSld>
  <p:clrMapOvr>
    <a:masterClrMapping/>
  </p:clrMapOvr>
  <mc:AlternateContent xmlns:mc="http://schemas.openxmlformats.org/markup-compatibility/2006" xmlns:p14="http://schemas.microsoft.com/office/powerpoint/2010/main">
    <mc:Choice Requires="p14">
      <p:transition spd="slow" p14:dur="2000" advTm="19390"/>
    </mc:Choice>
    <mc:Fallback xmlns="">
      <p:transition spd="slow" advTm="19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0432FF"/>
                </a:solidFill>
              </a:rPr>
              <a:t>高三这一年，你要做些什么？</a:t>
            </a:r>
            <a:endParaRPr kumimoji="1" lang="zh-CN" altLang="en-US" dirty="0">
              <a:solidFill>
                <a:srgbClr val="0432FF"/>
              </a:solidFill>
            </a:endParaRPr>
          </a:p>
        </p:txBody>
      </p:sp>
      <p:sp>
        <p:nvSpPr>
          <p:cNvPr id="3" name="内容占位符 2"/>
          <p:cNvSpPr>
            <a:spLocks noGrp="1"/>
          </p:cNvSpPr>
          <p:nvPr>
            <p:ph idx="1"/>
          </p:nvPr>
        </p:nvSpPr>
        <p:spPr/>
        <p:txBody>
          <a:bodyPr/>
          <a:lstStyle/>
          <a:p>
            <a:r>
              <a:rPr kumimoji="1" lang="zh-CN" altLang="en-US" dirty="0" smtClean="0">
                <a:solidFill>
                  <a:srgbClr val="FF0000"/>
                </a:solidFill>
              </a:rPr>
              <a:t>目标</a:t>
            </a:r>
            <a:r>
              <a:rPr kumimoji="1" lang="zh-CN" altLang="en-US" dirty="0" smtClean="0"/>
              <a:t>：均分、优生均分（听力最多扣几分、阅读最多扣几分、写作最多扣几分、语言知识最多扣</a:t>
            </a:r>
            <a:r>
              <a:rPr kumimoji="1" lang="zh-CN" altLang="en-US" dirty="0"/>
              <a:t>几分</a:t>
            </a:r>
            <a:r>
              <a:rPr kumimoji="1" lang="zh-CN" altLang="en-US" dirty="0" smtClean="0"/>
              <a:t>）；</a:t>
            </a:r>
            <a:r>
              <a:rPr kumimoji="1" lang="zh-CN" altLang="en-US" dirty="0"/>
              <a:t>科学</a:t>
            </a:r>
            <a:r>
              <a:rPr kumimoji="1" lang="zh-CN" altLang="en-US" dirty="0" smtClean="0"/>
              <a:t>施教、兴致使然 </a:t>
            </a:r>
            <a:endParaRPr kumimoji="1" lang="en-US" altLang="zh-CN" dirty="0" smtClean="0"/>
          </a:p>
          <a:p>
            <a:endParaRPr kumimoji="1" lang="en-US" altLang="zh-CN" dirty="0"/>
          </a:p>
          <a:p>
            <a:r>
              <a:rPr kumimoji="1" lang="zh-CN" altLang="en-US" dirty="0" smtClean="0">
                <a:solidFill>
                  <a:srgbClr val="FF0000"/>
                </a:solidFill>
              </a:rPr>
              <a:t>方法：</a:t>
            </a:r>
            <a:r>
              <a:rPr kumimoji="1" lang="zh-CN" altLang="en-US" dirty="0" smtClean="0"/>
              <a:t>课堂内如何进行？高三课堂是否主要以讲作业为主？作业、试卷又该怎么讲？如何有利于学生建构、积累？</a:t>
            </a:r>
            <a:r>
              <a:rPr kumimoji="1" lang="zh-CN" altLang="en-US" dirty="0" smtClean="0"/>
              <a:t>课外</a:t>
            </a:r>
            <a:r>
              <a:rPr kumimoji="1" lang="zh-CN" altLang="en-US" dirty="0"/>
              <a:t>布置什么</a:t>
            </a:r>
            <a:r>
              <a:rPr kumimoji="1" lang="zh-CN" altLang="en-US" dirty="0" smtClean="0"/>
              <a:t>？所布置的作业如何提高针对性？</a:t>
            </a:r>
            <a:endParaRPr kumimoji="1" lang="en-US" altLang="zh-CN" dirty="0" smtClean="0"/>
          </a:p>
          <a:p>
            <a:endParaRPr kumimoji="1" lang="en-US" altLang="zh-CN" dirty="0">
              <a:solidFill>
                <a:srgbClr val="FF0000"/>
              </a:solidFill>
            </a:endParaRPr>
          </a:p>
          <a:p>
            <a:r>
              <a:rPr kumimoji="1" lang="zh-CN" altLang="en-US" dirty="0" smtClean="0">
                <a:solidFill>
                  <a:srgbClr val="FF0000"/>
                </a:solidFill>
              </a:rPr>
              <a:t>资源</a:t>
            </a:r>
            <a:r>
              <a:rPr kumimoji="1" lang="zh-CN" altLang="en-US" dirty="0" smtClean="0"/>
              <a:t>：用什么材料（教材内外）、如何安排材料、为何如此安排材料</a:t>
            </a:r>
            <a:endParaRPr kumimoji="1" lang="zh-CN" altLang="en-US" dirty="0"/>
          </a:p>
        </p:txBody>
      </p:sp>
    </p:spTree>
    <p:extLst>
      <p:ext uri="{BB962C8B-B14F-4D97-AF65-F5344CB8AC3E}">
        <p14:creationId xmlns:p14="http://schemas.microsoft.com/office/powerpoint/2010/main" val="206352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zh-CN" altLang="en-US"/>
              <a:t>玩牌记词根</a:t>
            </a:r>
          </a:p>
        </p:txBody>
      </p:sp>
      <p:pic>
        <p:nvPicPr>
          <p:cNvPr id="204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70025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4294967295"/>
          </p:nvPr>
        </p:nvSpPr>
        <p:spPr>
          <a:xfrm>
            <a:off x="444500" y="1"/>
            <a:ext cx="11747500" cy="6857999"/>
          </a:xfrm>
        </p:spPr>
        <p:txBody>
          <a:bodyPr>
            <a:normAutofit fontScale="92500" lnSpcReduction="20000"/>
          </a:bodyPr>
          <a:lstStyle/>
          <a:p>
            <a:pPr eaLnBrk="1" hangingPunct="1">
              <a:lnSpc>
                <a:spcPct val="130000"/>
              </a:lnSpc>
              <a:spcBef>
                <a:spcPct val="30000"/>
              </a:spcBef>
              <a:spcAft>
                <a:spcPct val="30000"/>
              </a:spcAft>
              <a:buFont typeface="Symbol" charset="2"/>
              <a:buNone/>
              <a:defRPr/>
            </a:pPr>
            <a:r>
              <a:rPr lang="zh-CN" altLang="en-US" sz="4200" b="1" dirty="0">
                <a:solidFill>
                  <a:srgbClr val="FF0000"/>
                </a:solidFill>
                <a:latin typeface="宋体" charset="-122"/>
              </a:rPr>
              <a:t>（四） 批量处理更有效，不要“单” 记词</a:t>
            </a:r>
          </a:p>
          <a:p>
            <a:pPr eaLnBrk="1" hangingPunct="1">
              <a:buFont typeface="Wingdings 2" charset="2"/>
              <a:buNone/>
              <a:defRPr/>
            </a:pPr>
            <a:r>
              <a:rPr lang="zh-CN" altLang="en-US" sz="2800" dirty="0"/>
              <a:t>       </a:t>
            </a:r>
            <a:endParaRPr lang="en-US" altLang="zh-CN" sz="2800" dirty="0" smtClean="0"/>
          </a:p>
          <a:p>
            <a:pPr eaLnBrk="1" hangingPunct="1">
              <a:buFont typeface="Wingdings 2" charset="2"/>
              <a:buNone/>
              <a:defRPr/>
            </a:pPr>
            <a:r>
              <a:rPr lang="zh-CN" altLang="en-US" sz="2800" dirty="0" smtClean="0">
                <a:latin typeface="方正姚体" charset="0"/>
                <a:ea typeface="方正姚体" charset="0"/>
              </a:rPr>
              <a:t>心理学</a:t>
            </a:r>
            <a:r>
              <a:rPr lang="zh-CN" altLang="en-US" sz="2800" dirty="0">
                <a:latin typeface="方正姚体" charset="0"/>
                <a:ea typeface="方正姚体" charset="0"/>
              </a:rPr>
              <a:t>研究表明，把相关内容集中或联系起来复习和记忆，效果更佳。</a:t>
            </a:r>
          </a:p>
          <a:p>
            <a:pPr eaLnBrk="1" hangingPunct="1">
              <a:defRPr/>
            </a:pPr>
            <a:r>
              <a:rPr lang="zh-CN" altLang="en-US" sz="2800" dirty="0">
                <a:latin typeface="华文隶书" charset="-122"/>
                <a:ea typeface="华文隶书" charset="-122"/>
              </a:rPr>
              <a:t>方法</a:t>
            </a:r>
            <a:r>
              <a:rPr lang="zh-CN" altLang="en-US" sz="2800" dirty="0"/>
              <a:t>：</a:t>
            </a:r>
            <a:r>
              <a:rPr lang="zh-CN" altLang="en-US" sz="2800" dirty="0">
                <a:latin typeface="仿宋" charset="-122"/>
                <a:ea typeface="仿宋" charset="-122"/>
              </a:rPr>
              <a:t>以语义为中心串成串，以话题为中心织成网（上下成“串”，左右成“块”）</a:t>
            </a:r>
          </a:p>
          <a:p>
            <a:pPr eaLnBrk="1" hangingPunct="1">
              <a:defRPr/>
            </a:pPr>
            <a:r>
              <a:rPr lang="zh-CN" altLang="en-US" sz="2800" dirty="0">
                <a:latin typeface="华文隶书" charset="-122"/>
                <a:ea typeface="华文隶书" charset="-122"/>
              </a:rPr>
              <a:t>优势：</a:t>
            </a:r>
            <a:r>
              <a:rPr lang="zh-CN" altLang="en-US" sz="2800" dirty="0">
                <a:latin typeface="仿宋" charset="-122"/>
                <a:ea typeface="仿宋" charset="-122"/>
              </a:rPr>
              <a:t>不易丢失，便于存取</a:t>
            </a:r>
          </a:p>
          <a:p>
            <a:pPr>
              <a:buClr>
                <a:srgbClr val="3891A7"/>
              </a:buClr>
              <a:buNone/>
              <a:defRPr/>
            </a:pPr>
            <a:r>
              <a:rPr lang="zh-CN" altLang="en-US" sz="2800" dirty="0">
                <a:latin typeface="华文隶书" charset="-122"/>
                <a:ea typeface="华文隶书" charset="-122"/>
              </a:rPr>
              <a:t>手段：</a:t>
            </a:r>
            <a:r>
              <a:rPr lang="zh-CN" altLang="en-US" sz="2800" dirty="0">
                <a:latin typeface="仿宋" charset="-122"/>
                <a:ea typeface="仿宋" charset="-122"/>
              </a:rPr>
              <a:t>归类、联想、对比、</a:t>
            </a:r>
            <a:r>
              <a:rPr lang="zh-CN" altLang="en-US" sz="2800" dirty="0" smtClean="0">
                <a:latin typeface="仿宋" charset="-122"/>
                <a:ea typeface="仿宋" charset="-122"/>
              </a:rPr>
              <a:t>组块</a:t>
            </a:r>
            <a:r>
              <a:rPr lang="zh-CN" altLang="en-US" dirty="0">
                <a:solidFill>
                  <a:srgbClr val="000000"/>
                </a:solidFill>
              </a:rPr>
              <a:t>归类</a:t>
            </a:r>
            <a:r>
              <a:rPr lang="en-US" altLang="zh-CN" dirty="0">
                <a:solidFill>
                  <a:srgbClr val="000000"/>
                </a:solidFill>
              </a:rPr>
              <a:t>(grouping)</a:t>
            </a:r>
            <a:r>
              <a:rPr lang="zh-CN" altLang="en-US" dirty="0">
                <a:solidFill>
                  <a:srgbClr val="000000"/>
                </a:solidFill>
              </a:rPr>
              <a:t>：按话题、语义（同义、反义、上下义）、词根</a:t>
            </a:r>
            <a:r>
              <a:rPr lang="en-US" altLang="zh-CN" dirty="0">
                <a:solidFill>
                  <a:srgbClr val="000000"/>
                </a:solidFill>
              </a:rPr>
              <a:t>/</a:t>
            </a:r>
            <a:r>
              <a:rPr lang="zh-CN" altLang="en-US" dirty="0">
                <a:solidFill>
                  <a:srgbClr val="000000"/>
                </a:solidFill>
              </a:rPr>
              <a:t>词缀、用法</a:t>
            </a:r>
          </a:p>
          <a:p>
            <a:pPr>
              <a:buClr>
                <a:srgbClr val="3891A7"/>
              </a:buClr>
              <a:buNone/>
              <a:defRPr/>
            </a:pPr>
            <a:r>
              <a:rPr lang="en-US" altLang="zh-CN" dirty="0">
                <a:solidFill>
                  <a:srgbClr val="000000"/>
                </a:solidFill>
              </a:rPr>
              <a:t>increase: extend(length/time/duration)</a:t>
            </a:r>
            <a:r>
              <a:rPr lang="zh-CN" altLang="en-US" dirty="0">
                <a:solidFill>
                  <a:srgbClr val="000000"/>
                </a:solidFill>
              </a:rPr>
              <a:t>、</a:t>
            </a:r>
            <a:r>
              <a:rPr lang="en-US" altLang="zh-CN" dirty="0">
                <a:solidFill>
                  <a:srgbClr val="000000"/>
                </a:solidFill>
              </a:rPr>
              <a:t>expand(size/scope)</a:t>
            </a:r>
            <a:r>
              <a:rPr lang="zh-CN" altLang="en-US" dirty="0">
                <a:solidFill>
                  <a:srgbClr val="000000"/>
                </a:solidFill>
              </a:rPr>
              <a:t>、</a:t>
            </a:r>
            <a:r>
              <a:rPr lang="en-US" altLang="zh-CN" dirty="0">
                <a:solidFill>
                  <a:srgbClr val="000000"/>
                </a:solidFill>
              </a:rPr>
              <a:t>accelerate(speed)</a:t>
            </a:r>
            <a:r>
              <a:rPr lang="zh-CN" altLang="en-US" dirty="0">
                <a:solidFill>
                  <a:srgbClr val="000000"/>
                </a:solidFill>
              </a:rPr>
              <a:t>、</a:t>
            </a:r>
            <a:r>
              <a:rPr lang="en-US" altLang="zh-CN" dirty="0">
                <a:solidFill>
                  <a:srgbClr val="000000"/>
                </a:solidFill>
              </a:rPr>
              <a:t>reinforce(strength</a:t>
            </a:r>
            <a:r>
              <a:rPr lang="en-US" altLang="zh-CN" dirty="0" smtClean="0">
                <a:solidFill>
                  <a:srgbClr val="000000"/>
                </a:solidFill>
              </a:rPr>
              <a:t>)</a:t>
            </a:r>
          </a:p>
          <a:p>
            <a:pPr>
              <a:buClr>
                <a:srgbClr val="3891A7"/>
              </a:buClr>
              <a:buNone/>
              <a:defRPr/>
            </a:pPr>
            <a:endParaRPr lang="en-US" altLang="zh-CN" dirty="0">
              <a:solidFill>
                <a:srgbClr val="000000"/>
              </a:solidFill>
            </a:endParaRPr>
          </a:p>
          <a:p>
            <a:pPr>
              <a:buClr>
                <a:srgbClr val="3891A7"/>
              </a:buClr>
              <a:buNone/>
              <a:defRPr/>
            </a:pPr>
            <a:r>
              <a:rPr lang="zh-CN" altLang="en-US" dirty="0">
                <a:solidFill>
                  <a:srgbClr val="000000"/>
                </a:solidFill>
              </a:rPr>
              <a:t>联想</a:t>
            </a:r>
            <a:r>
              <a:rPr lang="en-US" altLang="zh-CN" dirty="0">
                <a:solidFill>
                  <a:srgbClr val="000000"/>
                </a:solidFill>
              </a:rPr>
              <a:t>(associations)</a:t>
            </a:r>
            <a:r>
              <a:rPr lang="zh-CN" altLang="en-US" dirty="0">
                <a:solidFill>
                  <a:srgbClr val="000000"/>
                </a:solidFill>
              </a:rPr>
              <a:t>：</a:t>
            </a:r>
          </a:p>
          <a:p>
            <a:pPr>
              <a:buClr>
                <a:srgbClr val="3891A7"/>
              </a:buClr>
              <a:buNone/>
              <a:defRPr/>
            </a:pPr>
            <a:r>
              <a:rPr lang="en-US" altLang="zh-CN" sz="2400" b="1" dirty="0">
                <a:solidFill>
                  <a:srgbClr val="000000"/>
                </a:solidFill>
              </a:rPr>
              <a:t>people involved</a:t>
            </a:r>
            <a:r>
              <a:rPr lang="en-US" altLang="zh-CN" sz="2400" dirty="0">
                <a:solidFill>
                  <a:srgbClr val="000000"/>
                </a:solidFill>
              </a:rPr>
              <a:t>: criminals, police, detectives, …</a:t>
            </a:r>
          </a:p>
          <a:p>
            <a:pPr>
              <a:buClr>
                <a:srgbClr val="3891A7"/>
              </a:buClr>
              <a:buNone/>
              <a:defRPr/>
            </a:pPr>
            <a:r>
              <a:rPr lang="en-US" altLang="zh-CN" sz="2400" b="1" dirty="0">
                <a:solidFill>
                  <a:srgbClr val="000000"/>
                </a:solidFill>
              </a:rPr>
              <a:t>crime cycle</a:t>
            </a:r>
            <a:r>
              <a:rPr lang="en-US" altLang="zh-CN" sz="2400" dirty="0">
                <a:solidFill>
                  <a:srgbClr val="000000"/>
                </a:solidFill>
              </a:rPr>
              <a:t>:  commit—arrest---</a:t>
            </a:r>
            <a:r>
              <a:rPr lang="en-US" altLang="zh-CN" sz="2400" dirty="0">
                <a:solidFill>
                  <a:srgbClr val="FF0000"/>
                </a:solidFill>
              </a:rPr>
              <a:t>charge---sentence-</a:t>
            </a:r>
            <a:r>
              <a:rPr lang="en-US" altLang="zh-CN" sz="2400" dirty="0">
                <a:solidFill>
                  <a:srgbClr val="000000"/>
                </a:solidFill>
              </a:rPr>
              <a:t>--withdraw---imprison---release       </a:t>
            </a:r>
            <a:r>
              <a:rPr lang="en-US" altLang="zh-CN" sz="1050" b="1" i="1" dirty="0">
                <a:latin typeface="楷体_GB2312" charset="0"/>
                <a:ea typeface="楷体_GB2312" charset="0"/>
              </a:rPr>
              <a:t> </a:t>
            </a:r>
          </a:p>
          <a:p>
            <a:pPr>
              <a:buClr>
                <a:srgbClr val="3891A7"/>
              </a:buClr>
              <a:buNone/>
              <a:defRPr/>
            </a:pPr>
            <a:endParaRPr lang="en-US" altLang="zh-CN" sz="1050" b="1" i="1" dirty="0">
              <a:latin typeface="楷体_GB2312" charset="0"/>
              <a:ea typeface="楷体_GB2312" charset="0"/>
            </a:endParaRPr>
          </a:p>
          <a:p>
            <a:pPr>
              <a:buClr>
                <a:srgbClr val="3891A7"/>
              </a:buClr>
              <a:buNone/>
              <a:defRPr/>
            </a:pPr>
            <a:r>
              <a:rPr lang="en-US" altLang="zh-CN" sz="3600" b="1" i="1" dirty="0">
                <a:solidFill>
                  <a:srgbClr val="0000CC"/>
                </a:solidFill>
                <a:latin typeface="楷体_GB2312" charset="0"/>
                <a:ea typeface="楷体_GB2312" charset="0"/>
              </a:rPr>
              <a:t>Mind map</a:t>
            </a:r>
            <a:r>
              <a:rPr lang="en-US" altLang="zh-CN" sz="1050" b="1" i="1" dirty="0">
                <a:latin typeface="楷体_GB2312" charset="0"/>
                <a:ea typeface="楷体_GB2312" charset="0"/>
              </a:rPr>
              <a:t>            </a:t>
            </a:r>
            <a:r>
              <a:rPr lang="en-US" altLang="zh-CN" sz="1050" b="1" i="1" dirty="0">
                <a:solidFill>
                  <a:srgbClr val="00B050"/>
                </a:solidFill>
                <a:latin typeface="楷体_GB2312" charset="0"/>
                <a:ea typeface="楷体_GB2312" charset="0"/>
              </a:rPr>
              <a:t>                                       </a:t>
            </a:r>
            <a:r>
              <a:rPr lang="en-US" altLang="zh-CN" sz="800" i="1" dirty="0">
                <a:solidFill>
                  <a:srgbClr val="00B050"/>
                </a:solidFill>
              </a:rPr>
              <a:t>     </a:t>
            </a:r>
            <a:endParaRPr lang="zh-CN" altLang="en-US" sz="2800" dirty="0">
              <a:solidFill>
                <a:srgbClr val="00B050"/>
              </a:solidFill>
              <a:latin typeface="仿宋" charset="-122"/>
              <a:ea typeface="仿宋" charset="-122"/>
            </a:endParaRPr>
          </a:p>
          <a:p>
            <a:pPr eaLnBrk="1" hangingPunct="1">
              <a:buClr>
                <a:srgbClr val="3891A7"/>
              </a:buClr>
              <a:buFont typeface="Wingdings 2" charset="2"/>
              <a:buNone/>
              <a:defRPr/>
            </a:pPr>
            <a:endParaRPr lang="en-US" altLang="zh-CN" sz="800" dirty="0">
              <a:solidFill>
                <a:srgbClr val="D8D422"/>
              </a:solidFill>
            </a:endParaRPr>
          </a:p>
          <a:p>
            <a:pPr eaLnBrk="1" hangingPunct="1">
              <a:buClr>
                <a:srgbClr val="3891A7"/>
              </a:buClr>
              <a:buFont typeface="Wingdings 2" charset="2"/>
              <a:buNone/>
              <a:defRPr/>
            </a:pPr>
            <a:endParaRPr lang="en-US" altLang="zh-CN" sz="800" b="1" i="1" dirty="0">
              <a:latin typeface="楷体_GB2312" charset="0"/>
              <a:ea typeface="楷体_GB2312" charset="0"/>
            </a:endParaRPr>
          </a:p>
        </p:txBody>
      </p:sp>
    </p:spTree>
    <p:extLst>
      <p:ext uri="{BB962C8B-B14F-4D97-AF65-F5344CB8AC3E}">
        <p14:creationId xmlns:p14="http://schemas.microsoft.com/office/powerpoint/2010/main" val="317927578"/>
      </p:ext>
    </p:extLst>
  </p:cSld>
  <p:clrMapOvr>
    <a:masterClrMapping/>
  </p:clrMapOvr>
  <mc:AlternateContent xmlns:mc="http://schemas.openxmlformats.org/markup-compatibility/2006" xmlns:p14="http://schemas.microsoft.com/office/powerpoint/2010/main">
    <mc:Choice Requires="p14">
      <p:transition spd="slow" p14:dur="2000" advTm="36281"/>
    </mc:Choice>
    <mc:Fallback xmlns="">
      <p:transition spd="slow" advTm="3628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66988" y="692151"/>
            <a:ext cx="7772400" cy="714375"/>
          </a:xfrm>
        </p:spPr>
        <p:txBody>
          <a:bodyPr>
            <a:normAutofit fontScale="90000"/>
          </a:bodyPr>
          <a:lstStyle/>
          <a:p>
            <a:pPr eaLnBrk="1" hangingPunct="1">
              <a:defRPr/>
            </a:pPr>
            <a:r>
              <a:rPr lang="en-US" altLang="zh-CN" sz="3600" b="1">
                <a:solidFill>
                  <a:srgbClr val="000000"/>
                </a:solidFill>
              </a:rPr>
              <a:t/>
            </a:r>
            <a:br>
              <a:rPr lang="en-US" altLang="zh-CN" sz="3600" b="1">
                <a:solidFill>
                  <a:srgbClr val="000000"/>
                </a:solidFill>
              </a:rPr>
            </a:br>
            <a:r>
              <a:rPr lang="zh-CN" altLang="en-US" sz="3600" b="1">
                <a:solidFill>
                  <a:srgbClr val="0000CC"/>
                </a:solidFill>
              </a:rPr>
              <a:t>（五）词块理论（</a:t>
            </a:r>
            <a:r>
              <a:rPr lang="en-US" altLang="zh-CN" sz="3600" b="1">
                <a:solidFill>
                  <a:srgbClr val="0000CC"/>
                </a:solidFill>
              </a:rPr>
              <a:t>Lexical chunks）</a:t>
            </a:r>
            <a:r>
              <a:rPr lang="en-US" altLang="zh-CN" sz="4000">
                <a:solidFill>
                  <a:srgbClr val="000000"/>
                </a:solidFill>
              </a:rPr>
              <a:t/>
            </a:r>
            <a:br>
              <a:rPr lang="en-US" altLang="zh-CN" sz="4000">
                <a:solidFill>
                  <a:srgbClr val="000000"/>
                </a:solidFill>
              </a:rPr>
            </a:br>
            <a:endParaRPr lang="zh-CN" altLang="en-US" sz="4000">
              <a:solidFill>
                <a:srgbClr val="000000"/>
              </a:solidFill>
            </a:endParaRPr>
          </a:p>
        </p:txBody>
      </p:sp>
      <p:sp>
        <p:nvSpPr>
          <p:cNvPr id="29699" name="Rectangle 3"/>
          <p:cNvSpPr>
            <a:spLocks noGrp="1" noChangeArrowheads="1"/>
          </p:cNvSpPr>
          <p:nvPr>
            <p:ph idx="4294967295"/>
          </p:nvPr>
        </p:nvSpPr>
        <p:spPr>
          <a:xfrm>
            <a:off x="614598" y="1406526"/>
            <a:ext cx="11062740" cy="4486274"/>
          </a:xfrm>
        </p:spPr>
        <p:txBody>
          <a:bodyPr>
            <a:normAutofit/>
          </a:bodyPr>
          <a:lstStyle/>
          <a:p>
            <a:pPr marL="365125" indent="-282575">
              <a:lnSpc>
                <a:spcPct val="90000"/>
              </a:lnSpc>
              <a:buNone/>
              <a:defRPr/>
            </a:pPr>
            <a:endParaRPr lang="en-US" altLang="zh-CN" dirty="0">
              <a:solidFill>
                <a:srgbClr val="000000"/>
              </a:solidFill>
            </a:endParaRPr>
          </a:p>
          <a:p>
            <a:pPr marL="365125" indent="-282575">
              <a:lnSpc>
                <a:spcPct val="90000"/>
              </a:lnSpc>
              <a:buNone/>
              <a:defRPr/>
            </a:pPr>
            <a:r>
              <a:rPr lang="zh-CN" altLang="en-US" sz="2400" b="1" dirty="0">
                <a:latin typeface="方正姚体" charset="0"/>
                <a:ea typeface="方正姚体" charset="0"/>
              </a:rPr>
              <a:t>定义：</a:t>
            </a:r>
            <a:r>
              <a:rPr lang="zh-CN" altLang="en-US" sz="2400" dirty="0">
                <a:latin typeface="仿宋" charset="-122"/>
                <a:ea typeface="仿宋" charset="-122"/>
              </a:rPr>
              <a:t>真实言语交际中以高频率出现的大于单个单词的，以整体形式储存</a:t>
            </a:r>
            <a:r>
              <a:rPr lang="zh-CN" altLang="en-US" sz="2400" dirty="0" smtClean="0">
                <a:latin typeface="仿宋" charset="-122"/>
                <a:ea typeface="仿宋" charset="-122"/>
              </a:rPr>
              <a:t>在</a:t>
            </a:r>
            <a:endParaRPr lang="en-US" altLang="zh-CN" sz="2400" dirty="0" smtClean="0">
              <a:latin typeface="仿宋" charset="-122"/>
              <a:ea typeface="仿宋" charset="-122"/>
            </a:endParaRPr>
          </a:p>
          <a:p>
            <a:pPr marL="365125" indent="-282575">
              <a:lnSpc>
                <a:spcPct val="90000"/>
              </a:lnSpc>
              <a:buNone/>
              <a:defRPr/>
            </a:pPr>
            <a:r>
              <a:rPr lang="zh-CN" altLang="en-US" sz="2400" dirty="0" smtClean="0">
                <a:latin typeface="仿宋" charset="-122"/>
                <a:ea typeface="仿宋" charset="-122"/>
              </a:rPr>
              <a:t>大脑</a:t>
            </a:r>
            <a:r>
              <a:rPr lang="zh-CN" altLang="en-US" sz="2400" dirty="0">
                <a:latin typeface="仿宋" charset="-122"/>
                <a:ea typeface="仿宋" charset="-122"/>
              </a:rPr>
              <a:t>中，供人们提取和使用的多词单位。</a:t>
            </a:r>
          </a:p>
          <a:p>
            <a:pPr marL="365125" indent="-282575">
              <a:lnSpc>
                <a:spcPct val="90000"/>
              </a:lnSpc>
              <a:buNone/>
              <a:defRPr/>
            </a:pPr>
            <a:r>
              <a:rPr lang="en-US" altLang="zh-CN" sz="2400" dirty="0"/>
              <a:t>   </a:t>
            </a:r>
            <a:r>
              <a:rPr lang="en-US" altLang="zh-CN" sz="2400" dirty="0">
                <a:latin typeface="Times New Roman" charset="0"/>
                <a:ea typeface="Times New Roman" charset="0"/>
                <a:cs typeface="Times New Roman" charset="0"/>
              </a:rPr>
              <a:t>by the way/achieve success/a heavy rain/Would you mind…?/</a:t>
            </a:r>
            <a:r>
              <a:rPr lang="en-US" altLang="zh-CN" sz="2400" dirty="0" smtClean="0">
                <a:latin typeface="Times New Roman" charset="0"/>
                <a:ea typeface="Times New Roman" charset="0"/>
                <a:cs typeface="Times New Roman" charset="0"/>
              </a:rPr>
              <a:t>I</a:t>
            </a:r>
            <a:r>
              <a:rPr lang="zh-CN" altLang="en-US" sz="2400" dirty="0" smtClean="0">
                <a:latin typeface="Times New Roman" charset="0"/>
                <a:ea typeface="Times New Roman" charset="0"/>
                <a:cs typeface="Times New Roman" charset="0"/>
              </a:rPr>
              <a:t>’</a:t>
            </a:r>
            <a:r>
              <a:rPr lang="en-US" altLang="zh-CN" sz="2400" dirty="0" smtClean="0">
                <a:latin typeface="Times New Roman" charset="0"/>
                <a:ea typeface="Times New Roman" charset="0"/>
                <a:cs typeface="Times New Roman" charset="0"/>
              </a:rPr>
              <a:t>d </a:t>
            </a:r>
            <a:r>
              <a:rPr lang="en-US" altLang="zh-CN" sz="2400" dirty="0">
                <a:latin typeface="Times New Roman" charset="0"/>
                <a:ea typeface="Times New Roman" charset="0"/>
                <a:cs typeface="Times New Roman" charset="0"/>
              </a:rPr>
              <a:t>like to, but.../If I were you, I'd…/It is obvious for us to conclude that…/It’s nothing to do with me.</a:t>
            </a:r>
          </a:p>
          <a:p>
            <a:pPr marL="365125" indent="-282575">
              <a:lnSpc>
                <a:spcPct val="90000"/>
              </a:lnSpc>
              <a:buNone/>
              <a:defRPr/>
            </a:pPr>
            <a:endParaRPr lang="en-US" altLang="zh-CN" sz="2400" dirty="0"/>
          </a:p>
          <a:p>
            <a:pPr marL="365125" indent="-282575">
              <a:lnSpc>
                <a:spcPct val="90000"/>
              </a:lnSpc>
              <a:buNone/>
              <a:defRPr/>
            </a:pPr>
            <a:r>
              <a:rPr lang="zh-CN" altLang="en-US" sz="2400" b="1" dirty="0">
                <a:latin typeface="方正姚体" charset="0"/>
                <a:ea typeface="方正姚体" charset="0"/>
              </a:rPr>
              <a:t>作用</a:t>
            </a:r>
            <a:r>
              <a:rPr lang="zh-CN" altLang="en-US" sz="2400" dirty="0"/>
              <a:t>：</a:t>
            </a:r>
            <a:r>
              <a:rPr lang="en-US" altLang="zh-CN" sz="2400" dirty="0">
                <a:latin typeface="仿宋" charset="-122"/>
                <a:ea typeface="仿宋" charset="-122"/>
              </a:rPr>
              <a:t>1.</a:t>
            </a:r>
            <a:r>
              <a:rPr lang="zh-CN" altLang="en-US" sz="2400" dirty="0">
                <a:latin typeface="仿宋" charset="-122"/>
                <a:ea typeface="仿宋" charset="-122"/>
              </a:rPr>
              <a:t>减轻认知负担，提高记忆的效率；</a:t>
            </a:r>
            <a:r>
              <a:rPr lang="en-US" altLang="zh-CN" sz="2400" dirty="0">
                <a:latin typeface="仿宋" charset="-122"/>
                <a:ea typeface="仿宋" charset="-122"/>
              </a:rPr>
              <a:t>2.</a:t>
            </a:r>
            <a:r>
              <a:rPr lang="zh-CN" altLang="en-US" sz="2400" dirty="0">
                <a:latin typeface="仿宋" charset="-122"/>
                <a:ea typeface="仿宋" charset="-122"/>
              </a:rPr>
              <a:t>简化认知过程，提高语言</a:t>
            </a:r>
            <a:r>
              <a:rPr lang="zh-CN" altLang="en-US" sz="2400" dirty="0" smtClean="0">
                <a:latin typeface="仿宋" charset="-122"/>
                <a:ea typeface="仿宋" charset="-122"/>
              </a:rPr>
              <a:t>表达</a:t>
            </a:r>
            <a:endParaRPr lang="en-US" altLang="zh-CN" sz="2400" dirty="0" smtClean="0">
              <a:latin typeface="仿宋" charset="-122"/>
              <a:ea typeface="仿宋" charset="-122"/>
            </a:endParaRPr>
          </a:p>
          <a:p>
            <a:pPr marL="365125" indent="-282575">
              <a:lnSpc>
                <a:spcPct val="90000"/>
              </a:lnSpc>
              <a:buNone/>
              <a:defRPr/>
            </a:pPr>
            <a:r>
              <a:rPr lang="zh-CN" altLang="en-US" sz="2400" dirty="0" smtClean="0">
                <a:latin typeface="仿宋" charset="-122"/>
                <a:ea typeface="仿宋" charset="-122"/>
              </a:rPr>
              <a:t>的</a:t>
            </a:r>
            <a:r>
              <a:rPr lang="zh-CN" altLang="en-US" sz="2400" dirty="0">
                <a:latin typeface="仿宋" charset="-122"/>
                <a:ea typeface="仿宋" charset="-122"/>
              </a:rPr>
              <a:t>流利程度；</a:t>
            </a:r>
            <a:r>
              <a:rPr lang="en-US" altLang="zh-CN" sz="2400" dirty="0">
                <a:latin typeface="仿宋" charset="-122"/>
                <a:ea typeface="仿宋" charset="-122"/>
              </a:rPr>
              <a:t>3.</a:t>
            </a:r>
            <a:r>
              <a:rPr lang="zh-CN" altLang="en-US" sz="2400" dirty="0">
                <a:latin typeface="仿宋" charset="-122"/>
                <a:ea typeface="仿宋" charset="-122"/>
              </a:rPr>
              <a:t>避免母语的干扰，增强语言表达的准确性。</a:t>
            </a:r>
          </a:p>
          <a:p>
            <a:pPr marL="365125" indent="-282575">
              <a:lnSpc>
                <a:spcPct val="90000"/>
              </a:lnSpc>
              <a:buNone/>
              <a:defRPr/>
            </a:pPr>
            <a:r>
              <a:rPr lang="zh-CN" altLang="en-US" sz="2200" b="1" dirty="0">
                <a:latin typeface="方正姚体" charset="0"/>
                <a:ea typeface="方正姚体" charset="0"/>
              </a:rPr>
              <a:t> </a:t>
            </a:r>
            <a:endParaRPr lang="en-US" altLang="zh-CN" sz="2200" dirty="0"/>
          </a:p>
          <a:p>
            <a:pPr marL="365125" indent="-282575">
              <a:lnSpc>
                <a:spcPct val="90000"/>
              </a:lnSpc>
              <a:buNone/>
              <a:defRPr/>
            </a:pPr>
            <a:r>
              <a:rPr lang="zh-CN" altLang="en-US" sz="2200" dirty="0"/>
              <a:t> </a:t>
            </a:r>
          </a:p>
          <a:p>
            <a:pPr marL="365125" indent="-282575">
              <a:lnSpc>
                <a:spcPct val="90000"/>
              </a:lnSpc>
              <a:buFont typeface="Wingdings 2" charset="2"/>
              <a:buChar char=""/>
              <a:defRPr/>
            </a:pPr>
            <a:endParaRPr lang="en-US" altLang="zh-CN" sz="1900" b="1" dirty="0"/>
          </a:p>
        </p:txBody>
      </p:sp>
    </p:spTree>
    <p:extLst>
      <p:ext uri="{BB962C8B-B14F-4D97-AF65-F5344CB8AC3E}">
        <p14:creationId xmlns:p14="http://schemas.microsoft.com/office/powerpoint/2010/main" val="469489710"/>
      </p:ext>
    </p:extLst>
  </p:cSld>
  <p:clrMapOvr>
    <a:masterClrMapping/>
  </p:clrMapOvr>
  <mc:AlternateContent xmlns:mc="http://schemas.openxmlformats.org/markup-compatibility/2006" xmlns:p14="http://schemas.microsoft.com/office/powerpoint/2010/main">
    <mc:Choice Requires="p14">
      <p:transition spd="slow" p14:dur="2000" advTm="39828"/>
    </mc:Choice>
    <mc:Fallback xmlns="">
      <p:transition spd="slow" advTm="3982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98500" y="241301"/>
            <a:ext cx="10528300" cy="897951"/>
          </a:xfrm>
        </p:spPr>
        <p:txBody>
          <a:bodyPr/>
          <a:lstStyle/>
          <a:p>
            <a:pPr eaLnBrk="1" hangingPunct="1">
              <a:defRPr/>
            </a:pPr>
            <a:r>
              <a:rPr lang="zh-CN" altLang="en-US" sz="2400" dirty="0"/>
              <a:t>（</a:t>
            </a:r>
            <a:r>
              <a:rPr lang="zh-CN" altLang="en-US" sz="2400" dirty="0">
                <a:solidFill>
                  <a:srgbClr val="FF0000"/>
                </a:solidFill>
              </a:rPr>
              <a:t>六） 简易化的有趣读本（如文学作品</a:t>
            </a:r>
            <a:r>
              <a:rPr lang="zh-CN" altLang="en-US" sz="2400" dirty="0" smtClean="0">
                <a:solidFill>
                  <a:srgbClr val="FF0000"/>
                </a:solidFill>
              </a:rPr>
              <a:t>）是</a:t>
            </a:r>
            <a:r>
              <a:rPr lang="zh-CN" altLang="en-US" sz="2400" dirty="0">
                <a:solidFill>
                  <a:srgbClr val="FF0000"/>
                </a:solidFill>
              </a:rPr>
              <a:t>最佳的间接学习词汇的方法！</a:t>
            </a:r>
          </a:p>
        </p:txBody>
      </p:sp>
      <p:pic>
        <p:nvPicPr>
          <p:cNvPr id="307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4223" y="1125124"/>
            <a:ext cx="9010025" cy="5321064"/>
          </a:xfrm>
        </p:spPr>
      </p:pic>
    </p:spTree>
    <p:extLst>
      <p:ext uri="{BB962C8B-B14F-4D97-AF65-F5344CB8AC3E}">
        <p14:creationId xmlns:p14="http://schemas.microsoft.com/office/powerpoint/2010/main" val="858636892"/>
      </p:ext>
    </p:extLst>
  </p:cSld>
  <p:clrMapOvr>
    <a:masterClrMapping/>
  </p:clrMapOvr>
  <mc:AlternateContent xmlns:mc="http://schemas.openxmlformats.org/markup-compatibility/2006" xmlns:p14="http://schemas.microsoft.com/office/powerpoint/2010/main">
    <mc:Choice Requires="p14">
      <p:transition spd="slow" p14:dur="2000" advTm="77572"/>
    </mc:Choice>
    <mc:Fallback xmlns="">
      <p:transition spd="slow" advTm="7757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zh-CN" altLang="en-US" dirty="0" smtClean="0">
                <a:solidFill>
                  <a:srgbClr val="FF0000"/>
                </a:solidFill>
              </a:rPr>
              <a:t>词汇巩固</a:t>
            </a:r>
            <a:endParaRPr lang="zh-CN" altLang="zh-CN" dirty="0">
              <a:solidFill>
                <a:srgbClr val="FF0000"/>
              </a:solidFill>
            </a:endParaRPr>
          </a:p>
        </p:txBody>
      </p:sp>
      <p:sp>
        <p:nvSpPr>
          <p:cNvPr id="31747" name="Rectangle 3"/>
          <p:cNvSpPr>
            <a:spLocks noGrp="1" noChangeArrowheads="1"/>
          </p:cNvSpPr>
          <p:nvPr>
            <p:ph type="body" idx="1"/>
          </p:nvPr>
        </p:nvSpPr>
        <p:spPr/>
        <p:txBody>
          <a:bodyPr>
            <a:normAutofit/>
          </a:bodyPr>
          <a:lstStyle/>
          <a:p>
            <a:pPr eaLnBrk="1" hangingPunct="1">
              <a:defRPr/>
            </a:pPr>
            <a:endParaRPr lang="en-US" altLang="zh-CN" sz="4800" dirty="0">
              <a:solidFill>
                <a:srgbClr val="0000CC"/>
              </a:solidFill>
            </a:endParaRPr>
          </a:p>
          <a:p>
            <a:pPr eaLnBrk="1" hangingPunct="1">
              <a:defRPr/>
            </a:pPr>
            <a:r>
              <a:rPr lang="en-US" altLang="zh-CN" sz="4800" dirty="0">
                <a:solidFill>
                  <a:srgbClr val="0000CC"/>
                </a:solidFill>
              </a:rPr>
              <a:t> </a:t>
            </a:r>
            <a:r>
              <a:rPr lang="zh-CN" altLang="en-US" sz="3600" dirty="0" smtClean="0">
                <a:solidFill>
                  <a:srgbClr val="0000CC"/>
                </a:solidFill>
              </a:rPr>
              <a:t>贵在运用</a:t>
            </a:r>
            <a:endParaRPr lang="en-US" altLang="zh-CN" sz="3600" dirty="0" smtClean="0">
              <a:solidFill>
                <a:srgbClr val="0000CC"/>
              </a:solidFill>
            </a:endParaRPr>
          </a:p>
          <a:p>
            <a:pPr eaLnBrk="1" hangingPunct="1">
              <a:defRPr/>
            </a:pPr>
            <a:endParaRPr lang="en-US" altLang="zh-CN" sz="3600" dirty="0">
              <a:solidFill>
                <a:srgbClr val="0000CC"/>
              </a:solidFill>
            </a:endParaRPr>
          </a:p>
          <a:p>
            <a:pPr eaLnBrk="1" hangingPunct="1">
              <a:defRPr/>
            </a:pPr>
            <a:endParaRPr lang="en-US" altLang="zh-CN" sz="3600" dirty="0" smtClean="0">
              <a:solidFill>
                <a:srgbClr val="0000CC"/>
              </a:solidFill>
            </a:endParaRPr>
          </a:p>
          <a:p>
            <a:pPr eaLnBrk="1" hangingPunct="1">
              <a:defRPr/>
            </a:pPr>
            <a:r>
              <a:rPr lang="zh-CN" altLang="en-US" sz="3600" dirty="0">
                <a:solidFill>
                  <a:srgbClr val="0000CC"/>
                </a:solidFill>
              </a:rPr>
              <a:t> </a:t>
            </a:r>
            <a:r>
              <a:rPr lang="zh-CN" altLang="en-US" sz="3600" dirty="0" smtClean="0">
                <a:solidFill>
                  <a:srgbClr val="00B050"/>
                </a:solidFill>
              </a:rPr>
              <a:t>口语中用、写作中用、阅读中用、生活中用</a:t>
            </a:r>
            <a:endParaRPr lang="en-US" altLang="zh-CN" sz="3600" dirty="0" smtClean="0">
              <a:solidFill>
                <a:srgbClr val="00B050"/>
              </a:solidFill>
            </a:endParaRPr>
          </a:p>
        </p:txBody>
      </p:sp>
    </p:spTree>
    <p:extLst>
      <p:ext uri="{BB962C8B-B14F-4D97-AF65-F5344CB8AC3E}">
        <p14:creationId xmlns:p14="http://schemas.microsoft.com/office/powerpoint/2010/main" val="20136004"/>
      </p:ext>
    </p:extLst>
  </p:cSld>
  <p:clrMapOvr>
    <a:masterClrMapping/>
  </p:clrMapOvr>
  <mc:AlternateContent xmlns:mc="http://schemas.openxmlformats.org/markup-compatibility/2006" xmlns:p14="http://schemas.microsoft.com/office/powerpoint/2010/main">
    <mc:Choice Requires="p14">
      <p:transition spd="slow" p14:dur="2000" advTm="8852"/>
    </mc:Choice>
    <mc:Fallback xmlns="">
      <p:transition spd="slow" advTm="885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952625" y="260350"/>
            <a:ext cx="8572500" cy="946150"/>
          </a:xfrm>
        </p:spPr>
        <p:txBody>
          <a:bodyPr>
            <a:normAutofit fontScale="90000"/>
          </a:bodyPr>
          <a:lstStyle/>
          <a:p>
            <a:pPr eaLnBrk="1" hangingPunct="1">
              <a:defRPr/>
            </a:pPr>
            <a:r>
              <a:rPr lang="zh-CN" altLang="en-US" b="1" dirty="0" smtClean="0">
                <a:solidFill>
                  <a:srgbClr val="0000CC"/>
                </a:solidFill>
              </a:rPr>
              <a:t>基于语篇</a:t>
            </a:r>
            <a:r>
              <a:rPr lang="zh-CN" altLang="en-US" b="1" dirty="0">
                <a:solidFill>
                  <a:srgbClr val="0000CC"/>
                </a:solidFill>
              </a:rPr>
              <a:t>的词汇复习</a:t>
            </a:r>
            <a:r>
              <a:rPr lang="en-US" altLang="zh-CN" b="1" dirty="0" smtClean="0">
                <a:solidFill>
                  <a:srgbClr val="0000CC"/>
                </a:solidFill>
              </a:rPr>
              <a:t>(text-based</a:t>
            </a:r>
            <a:r>
              <a:rPr lang="en-US" altLang="zh-CN" b="1" dirty="0">
                <a:solidFill>
                  <a:srgbClr val="0000CC"/>
                </a:solidFill>
              </a:rPr>
              <a:t>)</a:t>
            </a:r>
            <a:r>
              <a:rPr lang="en-US" altLang="zh-CN" sz="4000" dirty="0"/>
              <a:t/>
            </a:r>
            <a:br>
              <a:rPr lang="en-US" altLang="zh-CN" sz="4000" dirty="0"/>
            </a:br>
            <a:endParaRPr lang="en-US" altLang="zh-CN" sz="4000" dirty="0"/>
          </a:p>
        </p:txBody>
      </p:sp>
      <p:sp>
        <p:nvSpPr>
          <p:cNvPr id="37891" name="Rectangle 3"/>
          <p:cNvSpPr>
            <a:spLocks noGrp="1" noChangeArrowheads="1"/>
          </p:cNvSpPr>
          <p:nvPr>
            <p:ph idx="4294967295"/>
          </p:nvPr>
        </p:nvSpPr>
        <p:spPr>
          <a:xfrm>
            <a:off x="509667" y="1125539"/>
            <a:ext cx="10717134" cy="4792661"/>
          </a:xfrm>
        </p:spPr>
        <p:txBody>
          <a:bodyPr>
            <a:normAutofit/>
          </a:bodyPr>
          <a:lstStyle/>
          <a:p>
            <a:pPr eaLnBrk="1" hangingPunct="1">
              <a:lnSpc>
                <a:spcPct val="90000"/>
              </a:lnSpc>
              <a:buFont typeface="Wingdings 2" charset="2"/>
              <a:buNone/>
              <a:defRPr/>
            </a:pPr>
            <a:r>
              <a:rPr lang="zh-CN" altLang="en-US" dirty="0">
                <a:solidFill>
                  <a:srgbClr val="FF0000"/>
                </a:solidFill>
              </a:rPr>
              <a:t>基本</a:t>
            </a:r>
            <a:r>
              <a:rPr lang="zh-CN" altLang="en-US" dirty="0" smtClean="0">
                <a:solidFill>
                  <a:srgbClr val="FF0000"/>
                </a:solidFill>
              </a:rPr>
              <a:t>方法</a:t>
            </a:r>
            <a:endParaRPr lang="en-US" altLang="zh-CN" dirty="0" smtClean="0">
              <a:solidFill>
                <a:srgbClr val="FF0000"/>
              </a:solidFill>
            </a:endParaRPr>
          </a:p>
          <a:p>
            <a:pPr eaLnBrk="1" hangingPunct="1">
              <a:lnSpc>
                <a:spcPct val="90000"/>
              </a:lnSpc>
              <a:buFont typeface="Wingdings 2" charset="2"/>
              <a:buNone/>
              <a:defRPr/>
            </a:pPr>
            <a:endParaRPr lang="zh-CN" altLang="en-US" sz="2800" b="1" dirty="0"/>
          </a:p>
          <a:p>
            <a:pPr>
              <a:buNone/>
              <a:defRPr/>
            </a:pPr>
            <a:r>
              <a:rPr lang="zh-CN" altLang="en-US" sz="2800" dirty="0" smtClean="0"/>
              <a:t>选择典型</a:t>
            </a:r>
            <a:r>
              <a:rPr lang="zh-CN" altLang="en-US" sz="2800" dirty="0"/>
              <a:t>语篇</a:t>
            </a:r>
            <a:r>
              <a:rPr lang="zh-CN" altLang="en-US" sz="2800" dirty="0" smtClean="0"/>
              <a:t>（</a:t>
            </a:r>
            <a:r>
              <a:rPr lang="zh-CN" altLang="en-US" dirty="0" smtClean="0"/>
              <a:t>练习中的、报刊中的，</a:t>
            </a:r>
            <a:r>
              <a:rPr lang="zh-CN" altLang="en-US" sz="2800" dirty="0" smtClean="0"/>
              <a:t>文学读本中的、等等）</a:t>
            </a:r>
            <a:endParaRPr lang="zh-CN" altLang="en-US" sz="2800" dirty="0"/>
          </a:p>
          <a:p>
            <a:pPr eaLnBrk="1" hangingPunct="1">
              <a:buFont typeface="Wingdings 2" charset="2"/>
              <a:buNone/>
              <a:defRPr/>
            </a:pPr>
            <a:r>
              <a:rPr lang="zh-CN" altLang="en-US" dirty="0" smtClean="0">
                <a:solidFill>
                  <a:srgbClr val="0000CC"/>
                </a:solidFill>
              </a:rPr>
              <a:t>读完以后</a:t>
            </a:r>
            <a:r>
              <a:rPr lang="zh-CN" altLang="en-US" sz="2800" dirty="0" smtClean="0">
                <a:solidFill>
                  <a:srgbClr val="0000CC"/>
                </a:solidFill>
              </a:rPr>
              <a:t>：</a:t>
            </a:r>
            <a:endParaRPr lang="zh-CN" altLang="en-US" dirty="0">
              <a:solidFill>
                <a:srgbClr val="0000CC"/>
              </a:solidFill>
            </a:endParaRPr>
          </a:p>
          <a:p>
            <a:pPr eaLnBrk="1" hangingPunct="1">
              <a:lnSpc>
                <a:spcPct val="90000"/>
              </a:lnSpc>
              <a:buFont typeface="Wingdings 2" charset="2"/>
              <a:buChar char=""/>
              <a:defRPr/>
            </a:pPr>
            <a:r>
              <a:rPr lang="zh-CN" altLang="en-US" dirty="0" smtClean="0"/>
              <a:t>摘录自己感兴趣的词汇</a:t>
            </a:r>
            <a:endParaRPr lang="en-US" altLang="zh-CN" dirty="0" smtClean="0"/>
          </a:p>
          <a:p>
            <a:pPr eaLnBrk="1" hangingPunct="1">
              <a:lnSpc>
                <a:spcPct val="90000"/>
              </a:lnSpc>
              <a:buFont typeface="Wingdings 2" charset="2"/>
              <a:buChar char=""/>
              <a:defRPr/>
            </a:pPr>
            <a:r>
              <a:rPr lang="zh-CN" altLang="en-US" dirty="0" smtClean="0"/>
              <a:t>强记</a:t>
            </a:r>
            <a:r>
              <a:rPr lang="zh-CN" altLang="en-US" dirty="0"/>
              <a:t>一</a:t>
            </a:r>
            <a:r>
              <a:rPr lang="zh-CN" altLang="en-US" dirty="0" smtClean="0"/>
              <a:t>遍这些词汇</a:t>
            </a:r>
            <a:endParaRPr lang="zh-CN" altLang="en-US" dirty="0"/>
          </a:p>
          <a:p>
            <a:pPr eaLnBrk="1" hangingPunct="1">
              <a:lnSpc>
                <a:spcPct val="90000"/>
              </a:lnSpc>
              <a:buFont typeface="Wingdings 2" charset="2"/>
              <a:buChar char=""/>
              <a:defRPr/>
            </a:pPr>
            <a:r>
              <a:rPr lang="zh-CN" altLang="en-US" dirty="0" smtClean="0"/>
              <a:t>概括所读语</a:t>
            </a:r>
            <a:r>
              <a:rPr lang="zh-CN" altLang="en-US" dirty="0"/>
              <a:t>篇，包含目标词汇 </a:t>
            </a:r>
          </a:p>
          <a:p>
            <a:pPr eaLnBrk="1" hangingPunct="1">
              <a:lnSpc>
                <a:spcPct val="90000"/>
              </a:lnSpc>
              <a:buFont typeface="Wingdings 2" charset="2"/>
              <a:buChar char=""/>
              <a:defRPr/>
            </a:pPr>
            <a:r>
              <a:rPr lang="zh-CN" altLang="en-US" dirty="0"/>
              <a:t>默写概括，巩固目标词汇</a:t>
            </a:r>
          </a:p>
        </p:txBody>
      </p:sp>
    </p:spTree>
    <p:extLst>
      <p:ext uri="{BB962C8B-B14F-4D97-AF65-F5344CB8AC3E}">
        <p14:creationId xmlns:p14="http://schemas.microsoft.com/office/powerpoint/2010/main" val="1270886649"/>
      </p:ext>
    </p:extLst>
  </p:cSld>
  <p:clrMapOvr>
    <a:masterClrMapping/>
  </p:clrMapOvr>
  <mc:AlternateContent xmlns:mc="http://schemas.openxmlformats.org/markup-compatibility/2006" xmlns:p14="http://schemas.microsoft.com/office/powerpoint/2010/main">
    <mc:Choice Requires="p14">
      <p:transition spd="slow" p14:dur="2000" advTm="55664"/>
    </mc:Choice>
    <mc:Fallback xmlns="">
      <p:transition spd="slow" advTm="5566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defRPr/>
            </a:pPr>
            <a:r>
              <a:rPr kumimoji="1" lang="en-US" altLang="zh-CN" dirty="0" smtClean="0">
                <a:solidFill>
                  <a:srgbClr val="0000CC"/>
                </a:solidFill>
              </a:rPr>
              <a:t>Wide</a:t>
            </a:r>
            <a:r>
              <a:rPr kumimoji="1" lang="zh-CN" altLang="en-US" dirty="0" smtClean="0">
                <a:solidFill>
                  <a:srgbClr val="0000CC"/>
                </a:solidFill>
              </a:rPr>
              <a:t> </a:t>
            </a:r>
            <a:r>
              <a:rPr kumimoji="1" lang="en-US" altLang="zh-CN" dirty="0" smtClean="0"/>
              <a:t>or</a:t>
            </a:r>
            <a:r>
              <a:rPr kumimoji="1" lang="zh-CN" altLang="en-US" dirty="0" smtClean="0">
                <a:solidFill>
                  <a:srgbClr val="0000CC"/>
                </a:solidFill>
              </a:rPr>
              <a:t> </a:t>
            </a:r>
            <a:r>
              <a:rPr kumimoji="1" lang="en-US" altLang="zh-CN" dirty="0" smtClean="0">
                <a:solidFill>
                  <a:srgbClr val="FF0000"/>
                </a:solidFill>
              </a:rPr>
              <a:t>deep</a:t>
            </a:r>
            <a:r>
              <a:rPr kumimoji="1" lang="en-US" altLang="zh-CN" dirty="0" smtClean="0">
                <a:solidFill>
                  <a:srgbClr val="0000CC"/>
                </a:solidFill>
              </a:rPr>
              <a:t>?</a:t>
            </a:r>
            <a:endParaRPr lang="zh-CN" altLang="en-US" dirty="0"/>
          </a:p>
        </p:txBody>
      </p:sp>
      <p:pic>
        <p:nvPicPr>
          <p:cNvPr id="4099" name="内容占位符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55700" y="1849437"/>
            <a:ext cx="6210754" cy="3929063"/>
          </a:xfrm>
        </p:spPr>
      </p:pic>
      <p:pic>
        <p:nvPicPr>
          <p:cNvPr id="52227"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255" y="3349625"/>
            <a:ext cx="3530599"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文本框 1"/>
          <p:cNvSpPr txBox="1">
            <a:spLocks noChangeArrowheads="1"/>
          </p:cNvSpPr>
          <p:nvPr/>
        </p:nvSpPr>
        <p:spPr bwMode="auto">
          <a:xfrm>
            <a:off x="4692650" y="2465163"/>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宋体" charset="-122"/>
              </a:defRPr>
            </a:lvl1pPr>
            <a:lvl2pPr marL="742950" indent="-285750">
              <a:spcBef>
                <a:spcPct val="20000"/>
              </a:spcBef>
              <a:buChar char="–"/>
              <a:defRPr sz="2800">
                <a:solidFill>
                  <a:schemeClr val="tx1"/>
                </a:solidFill>
                <a:latin typeface="Arial" charset="0"/>
                <a:ea typeface="宋体" charset="-122"/>
              </a:defRPr>
            </a:lvl2pPr>
            <a:lvl3pPr marL="1143000" indent="-228600">
              <a:spcBef>
                <a:spcPct val="20000"/>
              </a:spcBef>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spcBef>
                <a:spcPct val="0"/>
              </a:spcBef>
              <a:buFontTx/>
              <a:buNone/>
            </a:pPr>
            <a:r>
              <a:rPr kumimoji="1" lang="zh-CN" altLang="en-US" sz="3600">
                <a:solidFill>
                  <a:srgbClr val="0000CC"/>
                </a:solidFill>
              </a:rPr>
              <a:t>              </a:t>
            </a:r>
          </a:p>
        </p:txBody>
      </p:sp>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3155" y="3489325"/>
            <a:ext cx="3530599"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19556681"/>
      </p:ext>
    </p:extLst>
  </p:cSld>
  <p:clrMapOvr>
    <a:masterClrMapping/>
  </p:clrMapOvr>
  <mc:AlternateContent xmlns:mc="http://schemas.openxmlformats.org/markup-compatibility/2006" xmlns:p14="http://schemas.microsoft.com/office/powerpoint/2010/main">
    <mc:Choice Requires="p14">
      <p:transition spd="slow" p14:dur="2000" advTm="79250"/>
    </mc:Choice>
    <mc:Fallback xmlns="">
      <p:transition spd="slow" advTm="79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52103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00B050"/>
                </a:solidFill>
              </a:rPr>
              <a:t>我们做什么</a:t>
            </a:r>
            <a:endParaRPr kumimoji="1" lang="zh-CN" altLang="en-US" dirty="0">
              <a:solidFill>
                <a:srgbClr val="00B050"/>
              </a:solidFill>
            </a:endParaRPr>
          </a:p>
        </p:txBody>
      </p:sp>
      <p:sp>
        <p:nvSpPr>
          <p:cNvPr id="3" name="内容占位符 2"/>
          <p:cNvSpPr>
            <a:spLocks noGrp="1"/>
          </p:cNvSpPr>
          <p:nvPr>
            <p:ph idx="1"/>
          </p:nvPr>
        </p:nvSpPr>
        <p:spPr>
          <a:xfrm>
            <a:off x="209862" y="1690688"/>
            <a:ext cx="11482466" cy="4964945"/>
          </a:xfrm>
        </p:spPr>
        <p:txBody>
          <a:bodyPr>
            <a:normAutofit/>
          </a:bodyPr>
          <a:lstStyle/>
          <a:p>
            <a:pPr marL="514350" indent="-514350">
              <a:buFont typeface="+mj-lt"/>
              <a:buAutoNum type="arabicPeriod"/>
            </a:pPr>
            <a:r>
              <a:rPr kumimoji="1" lang="zh-CN" altLang="en-US" dirty="0" smtClean="0">
                <a:solidFill>
                  <a:srgbClr val="FF0000"/>
                </a:solidFill>
              </a:rPr>
              <a:t>苦练</a:t>
            </a:r>
            <a:r>
              <a:rPr kumimoji="1" lang="zh-CN" altLang="en-US" dirty="0">
                <a:solidFill>
                  <a:srgbClr val="FF0000"/>
                </a:solidFill>
              </a:rPr>
              <a:t>本领</a:t>
            </a:r>
            <a:r>
              <a:rPr kumimoji="1" lang="zh-CN" altLang="en-US" dirty="0"/>
              <a:t>，</a:t>
            </a:r>
            <a:r>
              <a:rPr kumimoji="1" lang="zh-CN" altLang="en-US" dirty="0">
                <a:solidFill>
                  <a:srgbClr val="FF0000"/>
                </a:solidFill>
              </a:rPr>
              <a:t>多做习题</a:t>
            </a:r>
            <a:r>
              <a:rPr kumimoji="1" lang="zh-CN" altLang="en-US" dirty="0"/>
              <a:t>（题做百篇，其道自现）</a:t>
            </a:r>
          </a:p>
          <a:p>
            <a:pPr marL="514350" indent="-514350">
              <a:buFont typeface="+mj-lt"/>
              <a:buAutoNum type="arabicPeriod"/>
            </a:pPr>
            <a:r>
              <a:rPr kumimoji="1" lang="zh-CN" altLang="en-US" dirty="0" smtClean="0">
                <a:solidFill>
                  <a:srgbClr val="FF0000"/>
                </a:solidFill>
              </a:rPr>
              <a:t>吃透课标，洞察高考</a:t>
            </a:r>
            <a:r>
              <a:rPr kumimoji="1" lang="zh-CN" altLang="en-US" dirty="0" smtClean="0"/>
              <a:t>（每堂课都有课标味道、每次教学都有翔实目标）</a:t>
            </a:r>
            <a:endParaRPr kumimoji="1" lang="en-US" altLang="zh-CN" dirty="0">
              <a:solidFill>
                <a:srgbClr val="FF0000"/>
              </a:solidFill>
            </a:endParaRPr>
          </a:p>
          <a:p>
            <a:endParaRPr kumimoji="1" lang="en-US" altLang="zh-CN" dirty="0" smtClean="0">
              <a:solidFill>
                <a:srgbClr val="FF0000"/>
              </a:solidFill>
            </a:endParaRPr>
          </a:p>
          <a:p>
            <a:pPr marL="514350" indent="-514350">
              <a:buFont typeface="+mj-lt"/>
              <a:buAutoNum type="arabicPeriod"/>
            </a:pPr>
            <a:r>
              <a:rPr kumimoji="1" lang="zh-CN" altLang="en-US" dirty="0" smtClean="0">
                <a:solidFill>
                  <a:srgbClr val="0432FF"/>
                </a:solidFill>
              </a:rPr>
              <a:t>抓住核心</a:t>
            </a:r>
            <a:r>
              <a:rPr kumimoji="1" lang="zh-CN" altLang="en-US" dirty="0" smtClean="0"/>
              <a:t>（以意义升华带全部），</a:t>
            </a:r>
            <a:r>
              <a:rPr kumimoji="1" lang="zh-CN" altLang="en-US" dirty="0" smtClean="0">
                <a:solidFill>
                  <a:srgbClr val="0432FF"/>
                </a:solidFill>
              </a:rPr>
              <a:t>保持高位</a:t>
            </a:r>
            <a:r>
              <a:rPr kumimoji="1" lang="zh-CN" altLang="en-US" dirty="0" smtClean="0"/>
              <a:t>（语篇难度缓降、合理表达常练）</a:t>
            </a:r>
            <a:endParaRPr kumimoji="1" lang="en-US" altLang="zh-CN" dirty="0" smtClean="0"/>
          </a:p>
          <a:p>
            <a:pPr marL="514350" indent="-514350">
              <a:buFont typeface="+mj-lt"/>
              <a:buAutoNum type="arabicPeriod"/>
            </a:pPr>
            <a:r>
              <a:rPr kumimoji="1" lang="zh-CN" altLang="en-US" dirty="0" smtClean="0">
                <a:solidFill>
                  <a:srgbClr val="0432FF"/>
                </a:solidFill>
              </a:rPr>
              <a:t>精选语篇</a:t>
            </a:r>
            <a:r>
              <a:rPr kumimoji="1" lang="zh-CN" altLang="en-US" dirty="0" smtClean="0"/>
              <a:t>（新旧教材、考卷网络、日常生活、中外文化）、  </a:t>
            </a:r>
            <a:r>
              <a:rPr kumimoji="1" lang="zh-CN" altLang="en-US" dirty="0" smtClean="0">
                <a:solidFill>
                  <a:srgbClr val="0432FF"/>
                </a:solidFill>
              </a:rPr>
              <a:t>激发兴致</a:t>
            </a:r>
            <a:r>
              <a:rPr kumimoji="1" lang="zh-CN" altLang="en-US" dirty="0" smtClean="0"/>
              <a:t>（鼓励、指导、交心）</a:t>
            </a:r>
            <a:endParaRPr kumimoji="1" lang="en-US" altLang="zh-CN" dirty="0" smtClean="0"/>
          </a:p>
        </p:txBody>
      </p:sp>
    </p:spTree>
    <p:extLst>
      <p:ext uri="{BB962C8B-B14F-4D97-AF65-F5344CB8AC3E}">
        <p14:creationId xmlns:p14="http://schemas.microsoft.com/office/powerpoint/2010/main" val="364634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smtClean="0"/>
              <a:t>语篇为王！</a:t>
            </a:r>
            <a:endParaRPr kumimoji="1" lang="zh-CN" altLang="en-US" dirty="0"/>
          </a:p>
        </p:txBody>
      </p:sp>
      <p:sp>
        <p:nvSpPr>
          <p:cNvPr id="3" name="副标题 2"/>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52218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kumimoji="1" lang="zh-CN" altLang="en-US" dirty="0" smtClean="0">
                <a:solidFill>
                  <a:srgbClr val="FF0000"/>
                </a:solidFill>
              </a:rPr>
              <a:t>英语学习涉及什么？</a:t>
            </a:r>
            <a:endParaRPr kumimoji="1" lang="zh-CN" altLang="en-US" dirty="0">
              <a:solidFill>
                <a:srgbClr val="FF0000"/>
              </a:solidFill>
            </a:endParaRPr>
          </a:p>
        </p:txBody>
      </p:sp>
      <p:sp>
        <p:nvSpPr>
          <p:cNvPr id="3" name="内容占位符 2"/>
          <p:cNvSpPr>
            <a:spLocks noGrp="1"/>
          </p:cNvSpPr>
          <p:nvPr>
            <p:ph sz="half" idx="1"/>
          </p:nvPr>
        </p:nvSpPr>
        <p:spPr>
          <a:xfrm>
            <a:off x="838200" y="1825625"/>
            <a:ext cx="4708161" cy="4351338"/>
          </a:xfrm>
        </p:spPr>
        <p:txBody>
          <a:bodyPr>
            <a:normAutofit/>
          </a:bodyPr>
          <a:lstStyle/>
          <a:p>
            <a:r>
              <a:rPr kumimoji="1" lang="en-US" altLang="zh-CN" sz="4800" dirty="0" smtClean="0"/>
              <a:t>Listening</a:t>
            </a:r>
          </a:p>
          <a:p>
            <a:r>
              <a:rPr kumimoji="1" lang="en-US" altLang="zh-CN" sz="4800" dirty="0" smtClean="0"/>
              <a:t>Reading</a:t>
            </a:r>
          </a:p>
          <a:p>
            <a:r>
              <a:rPr kumimoji="1" lang="en-US" altLang="zh-CN" sz="4800" dirty="0" smtClean="0"/>
              <a:t>Writing</a:t>
            </a:r>
          </a:p>
          <a:p>
            <a:r>
              <a:rPr kumimoji="1" lang="en-US" altLang="zh-CN" sz="4800" dirty="0" smtClean="0"/>
              <a:t>Speaking</a:t>
            </a:r>
          </a:p>
          <a:p>
            <a:endParaRPr kumimoji="1" lang="zh-CN" altLang="en-US" sz="4800" dirty="0"/>
          </a:p>
        </p:txBody>
      </p:sp>
      <p:sp>
        <p:nvSpPr>
          <p:cNvPr id="5" name="内容占位符 4"/>
          <p:cNvSpPr>
            <a:spLocks noGrp="1"/>
          </p:cNvSpPr>
          <p:nvPr>
            <p:ph sz="half" idx="2"/>
          </p:nvPr>
        </p:nvSpPr>
        <p:spPr>
          <a:xfrm>
            <a:off x="5906126" y="1807460"/>
            <a:ext cx="5741232" cy="4351338"/>
          </a:xfrm>
        </p:spPr>
        <p:txBody>
          <a:bodyPr>
            <a:normAutofit/>
          </a:bodyPr>
          <a:lstStyle/>
          <a:p>
            <a:r>
              <a:rPr kumimoji="1" lang="en-US" altLang="zh-CN" sz="4800" dirty="0"/>
              <a:t>Vocabulary</a:t>
            </a:r>
          </a:p>
          <a:p>
            <a:r>
              <a:rPr kumimoji="1" lang="en-US" altLang="zh-CN" sz="4800" dirty="0" smtClean="0"/>
              <a:t>Grammar</a:t>
            </a:r>
          </a:p>
          <a:p>
            <a:r>
              <a:rPr kumimoji="1" lang="en-US" altLang="zh-CN" sz="4800" dirty="0" smtClean="0"/>
              <a:t>Life knowledge </a:t>
            </a:r>
          </a:p>
          <a:p>
            <a:r>
              <a:rPr kumimoji="1" lang="en-US" altLang="zh-CN" sz="4800" dirty="0" smtClean="0"/>
              <a:t>Cultural knowledge</a:t>
            </a:r>
            <a:endParaRPr kumimoji="1" lang="en-US" altLang="zh-CN" sz="4800" dirty="0"/>
          </a:p>
          <a:p>
            <a:endParaRPr kumimoji="1" lang="zh-CN" altLang="en-US" sz="4800" dirty="0"/>
          </a:p>
        </p:txBody>
      </p:sp>
    </p:spTree>
    <p:extLst>
      <p:ext uri="{BB962C8B-B14F-4D97-AF65-F5344CB8AC3E}">
        <p14:creationId xmlns:p14="http://schemas.microsoft.com/office/powerpoint/2010/main" val="611713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solidFill>
                  <a:srgbClr val="1558FD"/>
                </a:solidFill>
              </a:rPr>
              <a:t>语篇教学要义</a:t>
            </a:r>
            <a:endParaRPr kumimoji="1" lang="zh-CN" altLang="en-US" dirty="0">
              <a:solidFill>
                <a:srgbClr val="1558FD"/>
              </a:solidFill>
            </a:endParaRPr>
          </a:p>
        </p:txBody>
      </p:sp>
      <p:sp>
        <p:nvSpPr>
          <p:cNvPr id="3" name="内容占位符 2"/>
          <p:cNvSpPr>
            <a:spLocks noGrp="1"/>
          </p:cNvSpPr>
          <p:nvPr>
            <p:ph idx="1"/>
          </p:nvPr>
        </p:nvSpPr>
        <p:spPr/>
        <p:txBody>
          <a:bodyPr/>
          <a:lstStyle/>
          <a:p>
            <a:pPr>
              <a:lnSpc>
                <a:spcPct val="150000"/>
              </a:lnSpc>
            </a:pPr>
            <a:r>
              <a:rPr kumimoji="1" lang="zh-CN" altLang="en-US" dirty="0" smtClean="0"/>
              <a:t>所谓基于语篇的教学，是指无论以什么知识或技能为主要侧重目标的教学，都应将教学置于</a:t>
            </a:r>
            <a:r>
              <a:rPr kumimoji="1" lang="zh-CN" altLang="en-US" dirty="0" smtClean="0">
                <a:solidFill>
                  <a:srgbClr val="FF0000"/>
                </a:solidFill>
              </a:rPr>
              <a:t>语篇</a:t>
            </a:r>
            <a:r>
              <a:rPr kumimoji="1" lang="zh-CN" altLang="en-US" dirty="0" smtClean="0"/>
              <a:t>层面加以实施，同时，更为重要的是，对该语篇主题</a:t>
            </a:r>
            <a:r>
              <a:rPr kumimoji="1" lang="zh-CN" altLang="en-US" dirty="0" smtClean="0">
                <a:solidFill>
                  <a:srgbClr val="FF0000"/>
                </a:solidFill>
              </a:rPr>
              <a:t>意义</a:t>
            </a:r>
            <a:r>
              <a:rPr kumimoji="1" lang="zh-CN" altLang="en-US" dirty="0" smtClean="0"/>
              <a:t>的挖掘，一定是与侧重性目标并行而存在的，甚至其重要性要高于侧重性目标。</a:t>
            </a:r>
            <a:endParaRPr kumimoji="1" lang="en-US" altLang="zh-CN" dirty="0" smtClean="0"/>
          </a:p>
          <a:p>
            <a:pPr>
              <a:lnSpc>
                <a:spcPct val="150000"/>
              </a:lnSpc>
            </a:pPr>
            <a:endParaRPr kumimoji="1" lang="en-US" altLang="zh-CN" dirty="0" smtClean="0"/>
          </a:p>
          <a:p>
            <a:r>
              <a:rPr kumimoji="1" lang="zh-CN" altLang="en-US" dirty="0" smtClean="0">
                <a:solidFill>
                  <a:srgbClr val="FF0000"/>
                </a:solidFill>
              </a:rPr>
              <a:t>没有意义的挖掘和升华，教学将缺乏灵魂和效度！</a:t>
            </a:r>
            <a:endParaRPr kumimoji="1" lang="zh-CN" altLang="en-US" dirty="0">
              <a:solidFill>
                <a:srgbClr val="FF0000"/>
              </a:solidFill>
            </a:endParaRPr>
          </a:p>
        </p:txBody>
      </p:sp>
    </p:spTree>
    <p:extLst>
      <p:ext uri="{BB962C8B-B14F-4D97-AF65-F5344CB8AC3E}">
        <p14:creationId xmlns:p14="http://schemas.microsoft.com/office/powerpoint/2010/main" val="1435188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solidFill>
                  <a:srgbClr val="0432FF"/>
                </a:solidFill>
              </a:rPr>
              <a:t>抓住</a:t>
            </a:r>
            <a:r>
              <a:rPr kumimoji="1" lang="zh-CN" altLang="en-US" dirty="0" smtClean="0">
                <a:solidFill>
                  <a:srgbClr val="0432FF"/>
                </a:solidFill>
              </a:rPr>
              <a:t>核心：以主题意义表达带</a:t>
            </a:r>
            <a:r>
              <a:rPr kumimoji="1" lang="zh-CN" altLang="en-US" dirty="0">
                <a:solidFill>
                  <a:srgbClr val="0432FF"/>
                </a:solidFill>
              </a:rPr>
              <a:t>全部</a:t>
            </a:r>
          </a:p>
        </p:txBody>
      </p:sp>
      <p:sp>
        <p:nvSpPr>
          <p:cNvPr id="3" name="内容占位符 2"/>
          <p:cNvSpPr>
            <a:spLocks noGrp="1"/>
          </p:cNvSpPr>
          <p:nvPr>
            <p:ph idx="1"/>
          </p:nvPr>
        </p:nvSpPr>
        <p:spPr/>
        <p:txBody>
          <a:bodyPr>
            <a:normAutofit fontScale="85000" lnSpcReduction="20000"/>
          </a:bodyPr>
          <a:lstStyle/>
          <a:p>
            <a:r>
              <a:rPr kumimoji="1" lang="en-US" altLang="zh-CN" b="1" dirty="0" smtClean="0">
                <a:solidFill>
                  <a:srgbClr val="FF0000"/>
                </a:solidFill>
              </a:rPr>
              <a:t>Exploit</a:t>
            </a:r>
            <a:r>
              <a:rPr kumimoji="1" lang="zh-CN" altLang="en-US" b="1" dirty="0" smtClean="0">
                <a:solidFill>
                  <a:srgbClr val="FF0000"/>
                </a:solidFill>
              </a:rPr>
              <a:t> </a:t>
            </a:r>
            <a:r>
              <a:rPr kumimoji="1" lang="en-US" altLang="zh-CN" b="1" dirty="0" smtClean="0">
                <a:solidFill>
                  <a:srgbClr val="FF0000"/>
                </a:solidFill>
              </a:rPr>
              <a:t>a</a:t>
            </a:r>
            <a:r>
              <a:rPr kumimoji="1" lang="zh-CN" altLang="en-US" b="1" dirty="0" smtClean="0">
                <a:solidFill>
                  <a:srgbClr val="FF0000"/>
                </a:solidFill>
              </a:rPr>
              <a:t> </a:t>
            </a:r>
            <a:r>
              <a:rPr kumimoji="1" lang="en-US" altLang="zh-CN" b="1" dirty="0" smtClean="0">
                <a:solidFill>
                  <a:srgbClr val="FF0000"/>
                </a:solidFill>
              </a:rPr>
              <a:t>text</a:t>
            </a:r>
            <a:r>
              <a:rPr kumimoji="1" lang="zh-CN" altLang="en-US" b="1" dirty="0" smtClean="0">
                <a:solidFill>
                  <a:srgbClr val="FF0000"/>
                </a:solidFill>
              </a:rPr>
              <a:t> </a:t>
            </a:r>
            <a:r>
              <a:rPr kumimoji="1" lang="en-US" altLang="zh-CN" b="1" dirty="0" smtClean="0">
                <a:solidFill>
                  <a:srgbClr val="FF0000"/>
                </a:solidFill>
              </a:rPr>
              <a:t>for</a:t>
            </a:r>
            <a:r>
              <a:rPr kumimoji="1" lang="zh-CN" altLang="en-US" b="1" dirty="0" smtClean="0">
                <a:solidFill>
                  <a:srgbClr val="FF0000"/>
                </a:solidFill>
              </a:rPr>
              <a:t> </a:t>
            </a:r>
            <a:endParaRPr kumimoji="1" lang="en-US" altLang="zh-CN" b="1" dirty="0" smtClean="0">
              <a:solidFill>
                <a:srgbClr val="FF0000"/>
              </a:solidFill>
            </a:endParaRPr>
          </a:p>
          <a:p>
            <a:r>
              <a:rPr kumimoji="1" lang="en-US" altLang="zh-CN" dirty="0" smtClean="0">
                <a:latin typeface="Times New Roman" charset="0"/>
                <a:ea typeface="Times New Roman" charset="0"/>
                <a:cs typeface="Times New Roman" charset="0"/>
              </a:rPr>
              <a:t>1.</a:t>
            </a:r>
            <a:r>
              <a:rPr kumimoji="1" lang="zh-CN" altLang="en-US" dirty="0" smtClean="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linguistic</a:t>
            </a:r>
            <a:r>
              <a:rPr kumimoji="1" lang="zh-CN" altLang="en-US" dirty="0" smtClean="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and</a:t>
            </a:r>
            <a:r>
              <a:rPr kumimoji="1" lang="zh-CN" altLang="en-US" dirty="0" smtClean="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non-linguistic</a:t>
            </a:r>
            <a:r>
              <a:rPr kumimoji="1" lang="zh-CN" altLang="en-US" dirty="0" smtClean="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knowledge</a:t>
            </a:r>
          </a:p>
          <a:p>
            <a:r>
              <a:rPr kumimoji="1" lang="en-US" altLang="zh-CN" dirty="0" smtClean="0">
                <a:latin typeface="Times New Roman" charset="0"/>
                <a:ea typeface="Times New Roman" charset="0"/>
                <a:cs typeface="Times New Roman" charset="0"/>
              </a:rPr>
              <a:t>2.</a:t>
            </a:r>
            <a:r>
              <a:rPr kumimoji="1" lang="zh-CN" altLang="en-US" dirty="0" smtClean="0">
                <a:latin typeface="Times New Roman" charset="0"/>
                <a:ea typeface="Times New Roman" charset="0"/>
                <a:cs typeface="Times New Roman" charset="0"/>
              </a:rPr>
              <a:t> </a:t>
            </a:r>
            <a:r>
              <a:rPr kumimoji="1" lang="zh-CN" altLang="en-US" dirty="0">
                <a:latin typeface="Times New Roman" charset="0"/>
                <a:ea typeface="Times New Roman" charset="0"/>
                <a:cs typeface="Times New Roman" charset="0"/>
              </a:rPr>
              <a:t>情境建构能力（续说，续写，印证）</a:t>
            </a:r>
            <a:endParaRPr kumimoji="1" lang="en-US" altLang="zh-CN" dirty="0">
              <a:latin typeface="Times New Roman" charset="0"/>
              <a:ea typeface="Times New Roman" charset="0"/>
              <a:cs typeface="Times New Roman" charset="0"/>
            </a:endParaRPr>
          </a:p>
          <a:p>
            <a:r>
              <a:rPr kumimoji="1" lang="en-US" altLang="zh-CN" dirty="0" smtClean="0">
                <a:latin typeface="Times New Roman" charset="0"/>
                <a:ea typeface="Times New Roman" charset="0"/>
                <a:cs typeface="Times New Roman" charset="0"/>
              </a:rPr>
              <a:t>3.</a:t>
            </a:r>
            <a:r>
              <a:rPr kumimoji="1" lang="zh-CN" altLang="en-US" dirty="0" smtClean="0">
                <a:latin typeface="Times New Roman" charset="0"/>
                <a:ea typeface="Times New Roman" charset="0"/>
                <a:cs typeface="Times New Roman" charset="0"/>
              </a:rPr>
              <a:t> </a:t>
            </a:r>
            <a:r>
              <a:rPr kumimoji="1" lang="zh-CN" altLang="en-US" dirty="0">
                <a:latin typeface="Times New Roman" charset="0"/>
                <a:ea typeface="Times New Roman" charset="0"/>
                <a:cs typeface="Times New Roman" charset="0"/>
              </a:rPr>
              <a:t>结构化语篇信息</a:t>
            </a:r>
            <a:endParaRPr kumimoji="1" lang="en-US" altLang="zh-CN" dirty="0">
              <a:latin typeface="Times New Roman" charset="0"/>
              <a:ea typeface="Times New Roman" charset="0"/>
              <a:cs typeface="Times New Roman" charset="0"/>
            </a:endParaRPr>
          </a:p>
          <a:p>
            <a:r>
              <a:rPr kumimoji="1" lang="en-US" altLang="zh-CN" dirty="0" smtClean="0">
                <a:latin typeface="Times New Roman" charset="0"/>
                <a:ea typeface="Times New Roman" charset="0"/>
                <a:cs typeface="Times New Roman" charset="0"/>
              </a:rPr>
              <a:t>4.</a:t>
            </a:r>
            <a:r>
              <a:rPr kumimoji="1" lang="zh-CN" altLang="en-US" dirty="0" smtClean="0">
                <a:latin typeface="Times New Roman" charset="0"/>
                <a:ea typeface="Times New Roman" charset="0"/>
                <a:cs typeface="Times New Roman" charset="0"/>
              </a:rPr>
              <a:t> </a:t>
            </a:r>
            <a:r>
              <a:rPr kumimoji="1" lang="zh-CN" altLang="en-US" dirty="0">
                <a:latin typeface="Times New Roman" charset="0"/>
                <a:ea typeface="Times New Roman" charset="0"/>
                <a:cs typeface="Times New Roman" charset="0"/>
              </a:rPr>
              <a:t>总结作者观点或文章主题大意</a:t>
            </a:r>
            <a:endParaRPr kumimoji="1" lang="en-US" altLang="zh-CN" dirty="0">
              <a:latin typeface="Times New Roman" charset="0"/>
              <a:ea typeface="Times New Roman" charset="0"/>
              <a:cs typeface="Times New Roman" charset="0"/>
            </a:endParaRPr>
          </a:p>
          <a:p>
            <a:r>
              <a:rPr kumimoji="1" lang="en-US" altLang="zh-CN" dirty="0" smtClean="0">
                <a:latin typeface="Times New Roman" charset="0"/>
                <a:ea typeface="Times New Roman" charset="0"/>
                <a:cs typeface="Times New Roman" charset="0"/>
              </a:rPr>
              <a:t>5.</a:t>
            </a:r>
            <a:r>
              <a:rPr kumimoji="1" lang="zh-CN" altLang="en-US" dirty="0" smtClean="0">
                <a:latin typeface="Times New Roman" charset="0"/>
                <a:ea typeface="Times New Roman" charset="0"/>
                <a:cs typeface="Times New Roman" charset="0"/>
              </a:rPr>
              <a:t> </a:t>
            </a:r>
            <a:r>
              <a:rPr kumimoji="1" lang="zh-CN" altLang="en-US" dirty="0">
                <a:latin typeface="Times New Roman" charset="0"/>
                <a:ea typeface="Times New Roman" charset="0"/>
                <a:cs typeface="Times New Roman" charset="0"/>
              </a:rPr>
              <a:t>评判重点信息或重点观点（提供支撑，可口头</a:t>
            </a:r>
            <a:r>
              <a:rPr kumimoji="1" lang="zh-CN" altLang="en-US" dirty="0" smtClean="0">
                <a:latin typeface="Times New Roman" charset="0"/>
                <a:ea typeface="Times New Roman" charset="0"/>
                <a:cs typeface="Times New Roman" charset="0"/>
              </a:rPr>
              <a:t>）</a:t>
            </a:r>
            <a:endParaRPr kumimoji="1" lang="en-US" altLang="zh-CN" dirty="0" smtClean="0">
              <a:latin typeface="Times New Roman" charset="0"/>
              <a:ea typeface="Times New Roman" charset="0"/>
              <a:cs typeface="Times New Roman" charset="0"/>
            </a:endParaRPr>
          </a:p>
          <a:p>
            <a:endParaRPr kumimoji="1" lang="en-US" altLang="zh-CN" dirty="0"/>
          </a:p>
          <a:p>
            <a:endParaRPr kumimoji="1" lang="en-US" altLang="zh-CN" dirty="0"/>
          </a:p>
          <a:p>
            <a:r>
              <a:rPr kumimoji="1" lang="en-US" altLang="zh-CN" dirty="0">
                <a:solidFill>
                  <a:schemeClr val="accent6"/>
                </a:solidFill>
              </a:rPr>
              <a:t>5.</a:t>
            </a:r>
            <a:r>
              <a:rPr kumimoji="1" lang="zh-CN" altLang="en-US" dirty="0">
                <a:solidFill>
                  <a:schemeClr val="accent6"/>
                </a:solidFill>
              </a:rPr>
              <a:t> </a:t>
            </a:r>
            <a:r>
              <a:rPr kumimoji="1" lang="zh-CN" altLang="en-US" dirty="0">
                <a:solidFill>
                  <a:srgbClr val="FF0000"/>
                </a:solidFill>
              </a:rPr>
              <a:t>表达</a:t>
            </a:r>
            <a:r>
              <a:rPr kumimoji="1" lang="zh-CN" altLang="en-US" dirty="0">
                <a:solidFill>
                  <a:schemeClr val="accent6"/>
                </a:solidFill>
              </a:rPr>
              <a:t>自己观点（小写作</a:t>
            </a:r>
            <a:r>
              <a:rPr kumimoji="1" lang="zh-CN" altLang="en-US" dirty="0" smtClean="0">
                <a:solidFill>
                  <a:schemeClr val="accent6"/>
                </a:solidFill>
              </a:rPr>
              <a:t>，准确性</a:t>
            </a:r>
            <a:r>
              <a:rPr kumimoji="1" lang="zh-CN" altLang="en-US" dirty="0">
                <a:solidFill>
                  <a:schemeClr val="accent6"/>
                </a:solidFill>
              </a:rPr>
              <a:t>、逻辑性、创造性）</a:t>
            </a:r>
            <a:endParaRPr kumimoji="1" lang="en-US" altLang="zh-CN" dirty="0">
              <a:solidFill>
                <a:schemeClr val="accent6"/>
              </a:solidFill>
            </a:endParaRPr>
          </a:p>
          <a:p>
            <a:endParaRPr kumimoji="1" lang="en-US" altLang="zh-CN" dirty="0"/>
          </a:p>
          <a:p>
            <a:r>
              <a:rPr kumimoji="1" lang="zh-CN" altLang="en-US" dirty="0">
                <a:solidFill>
                  <a:srgbClr val="FF0000"/>
                </a:solidFill>
              </a:rPr>
              <a:t>听读看说写随机结合</a:t>
            </a:r>
          </a:p>
        </p:txBody>
      </p:sp>
      <p:sp>
        <p:nvSpPr>
          <p:cNvPr id="4" name="下箭头 3"/>
          <p:cNvSpPr/>
          <p:nvPr/>
        </p:nvSpPr>
        <p:spPr>
          <a:xfrm flipH="1">
            <a:off x="4389120" y="4138454"/>
            <a:ext cx="548640" cy="800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758255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老教材，怎么办？</a:t>
            </a:r>
            <a:endParaRPr kumimoji="1" lang="zh-CN" altLang="en-US" dirty="0"/>
          </a:p>
        </p:txBody>
      </p:sp>
      <p:sp>
        <p:nvSpPr>
          <p:cNvPr id="3" name="内容占位符 2"/>
          <p:cNvSpPr>
            <a:spLocks noGrp="1"/>
          </p:cNvSpPr>
          <p:nvPr>
            <p:ph idx="1"/>
          </p:nvPr>
        </p:nvSpPr>
        <p:spPr/>
        <p:txBody>
          <a:bodyPr/>
          <a:lstStyle/>
          <a:p>
            <a:endParaRPr kumimoji="1" lang="en-US" altLang="zh-CN" dirty="0" smtClean="0">
              <a:solidFill>
                <a:srgbClr val="1558FD"/>
              </a:solidFill>
            </a:endParaRPr>
          </a:p>
          <a:p>
            <a:endParaRPr kumimoji="1" lang="en-US" altLang="zh-CN" dirty="0">
              <a:solidFill>
                <a:srgbClr val="1558FD"/>
              </a:solidFill>
            </a:endParaRPr>
          </a:p>
          <a:p>
            <a:r>
              <a:rPr kumimoji="1" lang="zh-CN" altLang="en-US" dirty="0" smtClean="0">
                <a:solidFill>
                  <a:srgbClr val="1558FD"/>
                </a:solidFill>
              </a:rPr>
              <a:t>利用</a:t>
            </a:r>
            <a:r>
              <a:rPr kumimoji="1" lang="zh-CN" altLang="en-US" dirty="0">
                <a:solidFill>
                  <a:srgbClr val="1558FD"/>
                </a:solidFill>
              </a:rPr>
              <a:t>现行教材中的元素（主题、语篇、技能）</a:t>
            </a:r>
            <a:endParaRPr kumimoji="1" lang="en-US" altLang="zh-CN" dirty="0">
              <a:solidFill>
                <a:srgbClr val="1558FD"/>
              </a:solidFill>
            </a:endParaRPr>
          </a:p>
          <a:p>
            <a:r>
              <a:rPr kumimoji="1" lang="zh-CN" altLang="en-US" dirty="0" smtClean="0">
                <a:solidFill>
                  <a:srgbClr val="1558FD"/>
                </a:solidFill>
              </a:rPr>
              <a:t>变化现行</a:t>
            </a:r>
            <a:r>
              <a:rPr kumimoji="1" lang="zh-CN" altLang="en-US" dirty="0">
                <a:solidFill>
                  <a:srgbClr val="1558FD"/>
                </a:solidFill>
              </a:rPr>
              <a:t>教材</a:t>
            </a:r>
            <a:r>
              <a:rPr kumimoji="1" lang="zh-CN" altLang="en-US" dirty="0" smtClean="0">
                <a:solidFill>
                  <a:srgbClr val="1558FD"/>
                </a:solidFill>
              </a:rPr>
              <a:t>的顺序</a:t>
            </a:r>
            <a:r>
              <a:rPr kumimoji="1" lang="zh-CN" altLang="en-US" dirty="0">
                <a:solidFill>
                  <a:srgbClr val="1558FD"/>
                </a:solidFill>
              </a:rPr>
              <a:t>和逻辑（重组）</a:t>
            </a:r>
            <a:endParaRPr kumimoji="1" lang="en-US" altLang="zh-CN" dirty="0">
              <a:solidFill>
                <a:srgbClr val="1558FD"/>
              </a:solidFill>
            </a:endParaRPr>
          </a:p>
          <a:p>
            <a:r>
              <a:rPr kumimoji="1" lang="zh-CN" altLang="en-US" dirty="0">
                <a:solidFill>
                  <a:srgbClr val="1558FD"/>
                </a:solidFill>
              </a:rPr>
              <a:t>抛弃现行教材中</a:t>
            </a:r>
            <a:r>
              <a:rPr kumimoji="1" lang="zh-CN" altLang="en-US" dirty="0" smtClean="0">
                <a:solidFill>
                  <a:srgbClr val="1558FD"/>
                </a:solidFill>
              </a:rPr>
              <a:t>的练习</a:t>
            </a:r>
            <a:r>
              <a:rPr kumimoji="1" lang="zh-CN" altLang="en-US" dirty="0">
                <a:solidFill>
                  <a:srgbClr val="1558FD"/>
                </a:solidFill>
              </a:rPr>
              <a:t>设计，重新设问（深层理解、梳理）</a:t>
            </a:r>
            <a:endParaRPr kumimoji="1" lang="zh-CN" altLang="en-US" dirty="0"/>
          </a:p>
        </p:txBody>
      </p:sp>
    </p:spTree>
    <p:extLst>
      <p:ext uri="{BB962C8B-B14F-4D97-AF65-F5344CB8AC3E}">
        <p14:creationId xmlns:p14="http://schemas.microsoft.com/office/powerpoint/2010/main" val="1026608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48075" y="2060577"/>
            <a:ext cx="4572000" cy="862013"/>
          </a:xfrm>
          <a:prstGeom prst="rect">
            <a:avLst/>
          </a:prstGeom>
        </p:spPr>
        <p:txBody>
          <a:bodyPr>
            <a:spAutoFit/>
          </a:bodyPr>
          <a:lstStyle/>
          <a:p>
            <a:pPr eaLnBrk="1" fontAlgn="auto" hangingPunct="1">
              <a:spcBef>
                <a:spcPct val="50000"/>
              </a:spcBef>
              <a:defRPr/>
            </a:pPr>
            <a:r>
              <a:rPr lang="en-US" altLang="zh-CN" sz="3200" b="1" noProof="1">
                <a:solidFill>
                  <a:srgbClr val="CCFFCC"/>
                </a:solidFill>
              </a:rPr>
              <a:t>      The Acropolis now</a:t>
            </a:r>
            <a:endParaRPr lang="en-US" altLang="zh-CN" sz="3200" b="1" noProof="1">
              <a:solidFill>
                <a:srgbClr val="CCFFCC"/>
              </a:solidFill>
              <a:latin typeface="Calibri" panose="020F0502020204030204" pitchFamily="34" charset="0"/>
              <a:ea typeface="宋体" panose="02010600030101010101" pitchFamily="2" charset="-122"/>
            </a:endParaRPr>
          </a:p>
          <a:p>
            <a:pPr eaLnBrk="1" fontAlgn="auto" hangingPunct="1">
              <a:spcBef>
                <a:spcPct val="50000"/>
              </a:spcBef>
              <a:defRPr/>
            </a:pPr>
            <a:r>
              <a:rPr lang="en-US" altLang="zh-CN" sz="1200" b="1" i="1" noProof="1">
                <a:solidFill>
                  <a:schemeClr val="accent3">
                    <a:lumMod val="20000"/>
                    <a:lumOff val="80000"/>
                  </a:schemeClr>
                </a:solidFill>
              </a:rPr>
              <a:t>                                                      by Valia Katsis</a:t>
            </a:r>
            <a:endParaRPr lang="en-US" altLang="zh-CN" sz="1200" b="1" i="1" noProof="1">
              <a:solidFill>
                <a:schemeClr val="accent3">
                  <a:lumMod val="20000"/>
                  <a:lumOff val="80000"/>
                </a:schemeClr>
              </a:solidFill>
              <a:latin typeface="Calibri" panose="020F0502020204030204" pitchFamily="34" charset="0"/>
              <a:ea typeface="宋体" panose="02010600030101010101" pitchFamily="2" charset="-122"/>
            </a:endParaRPr>
          </a:p>
        </p:txBody>
      </p:sp>
      <p:sp>
        <p:nvSpPr>
          <p:cNvPr id="17411" name="矩形 3"/>
          <p:cNvSpPr>
            <a:spLocks noChangeArrowheads="1"/>
          </p:cNvSpPr>
          <p:nvPr/>
        </p:nvSpPr>
        <p:spPr bwMode="auto">
          <a:xfrm>
            <a:off x="5303840" y="3284538"/>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400" b="1">
                <a:solidFill>
                  <a:srgbClr val="FFC000"/>
                </a:solidFill>
                <a:latin typeface="Arial" charset="0"/>
              </a:rPr>
              <a:t>Reading</a:t>
            </a:r>
            <a:endParaRPr lang="zh-CN" altLang="en-US" sz="2400">
              <a:solidFill>
                <a:srgbClr val="FFC000"/>
              </a:solidFill>
            </a:endParaRPr>
          </a:p>
        </p:txBody>
      </p:sp>
      <p:cxnSp>
        <p:nvCxnSpPr>
          <p:cNvPr id="6" name="直接连接符 5"/>
          <p:cNvCxnSpPr/>
          <p:nvPr/>
        </p:nvCxnSpPr>
        <p:spPr>
          <a:xfrm>
            <a:off x="4440238" y="3068638"/>
            <a:ext cx="1295400" cy="0"/>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5808665" y="2997202"/>
            <a:ext cx="71437" cy="144463"/>
          </a:xfrm>
          <a:prstGeom prst="flowChartConnector">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cxnSp>
        <p:nvCxnSpPr>
          <p:cNvPr id="8" name="直接连接符 7"/>
          <p:cNvCxnSpPr/>
          <p:nvPr/>
        </p:nvCxnSpPr>
        <p:spPr>
          <a:xfrm>
            <a:off x="6024563" y="3068638"/>
            <a:ext cx="1295400" cy="0"/>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17415" name="TextBox 8"/>
          <p:cNvSpPr txBox="1">
            <a:spLocks noChangeArrowheads="1"/>
          </p:cNvSpPr>
          <p:nvPr/>
        </p:nvSpPr>
        <p:spPr bwMode="auto">
          <a:xfrm>
            <a:off x="1847852" y="1196975"/>
            <a:ext cx="3343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2800" b="1" dirty="0">
                <a:solidFill>
                  <a:srgbClr val="CCFF99"/>
                </a:solidFill>
              </a:rPr>
              <a:t>教材文本解读 </a:t>
            </a:r>
            <a:r>
              <a:rPr lang="en-US" altLang="zh-CN" sz="2800" b="1" dirty="0">
                <a:solidFill>
                  <a:srgbClr val="CCFF99"/>
                </a:solidFill>
              </a:rPr>
              <a:t>M9U2</a:t>
            </a:r>
            <a:endParaRPr lang="zh-CN" altLang="en-US" sz="2800" b="1" dirty="0">
              <a:solidFill>
                <a:srgbClr val="CCFF99"/>
              </a:solidFill>
            </a:endParaRPr>
          </a:p>
        </p:txBody>
      </p:sp>
      <p:pic>
        <p:nvPicPr>
          <p:cNvPr id="17416" name="Picture 6" descr="http://pic.90sjimg.com/design/01/40/91/47/5947d868a98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2" y="2997202"/>
            <a:ext cx="251936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descr="雅典卫城">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15" y="3213100"/>
            <a:ext cx="3163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921035"/>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270508E5-499A-EC48-AB9D-3EF95541D046}" type="slidenum">
              <a:rPr lang="zh-CN" altLang="en-US" smtClean="0"/>
              <a:pPr fontAlgn="base">
                <a:defRPr/>
              </a:pPr>
              <a:t>44</a:t>
            </a:fld>
            <a:endParaRPr lang="zh-CN" altLang="en-US" smtClean="0"/>
          </a:p>
        </p:txBody>
      </p:sp>
      <p:sp>
        <p:nvSpPr>
          <p:cNvPr id="18435" name="AutoShape 12"/>
          <p:cNvSpPr>
            <a:spLocks noChangeArrowheads="1"/>
          </p:cNvSpPr>
          <p:nvPr/>
        </p:nvSpPr>
        <p:spPr bwMode="auto">
          <a:xfrm>
            <a:off x="4440240" y="1125538"/>
            <a:ext cx="22320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C000"/>
                </a:solidFill>
              </a:rPr>
              <a:t>文本解读</a:t>
            </a:r>
          </a:p>
        </p:txBody>
      </p:sp>
      <p:sp>
        <p:nvSpPr>
          <p:cNvPr id="18436" name="AutoShape 12"/>
          <p:cNvSpPr>
            <a:spLocks noChangeArrowheads="1"/>
          </p:cNvSpPr>
          <p:nvPr/>
        </p:nvSpPr>
        <p:spPr bwMode="auto">
          <a:xfrm>
            <a:off x="1847850" y="1773238"/>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文本语境</a:t>
            </a:r>
          </a:p>
        </p:txBody>
      </p:sp>
      <p:sp>
        <p:nvSpPr>
          <p:cNvPr id="18437" name="AutoShape 12"/>
          <p:cNvSpPr>
            <a:spLocks noChangeArrowheads="1"/>
          </p:cNvSpPr>
          <p:nvPr/>
        </p:nvSpPr>
        <p:spPr bwMode="auto">
          <a:xfrm>
            <a:off x="4518025" y="1773238"/>
            <a:ext cx="1728788"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文本内容</a:t>
            </a:r>
          </a:p>
        </p:txBody>
      </p:sp>
      <p:sp>
        <p:nvSpPr>
          <p:cNvPr id="18438" name="AutoShape 12"/>
          <p:cNvSpPr>
            <a:spLocks noChangeArrowheads="1"/>
          </p:cNvSpPr>
          <p:nvPr/>
        </p:nvSpPr>
        <p:spPr bwMode="auto">
          <a:xfrm>
            <a:off x="6950077" y="1773238"/>
            <a:ext cx="22447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文本结构</a:t>
            </a:r>
          </a:p>
        </p:txBody>
      </p:sp>
      <p:sp>
        <p:nvSpPr>
          <p:cNvPr id="18439" name="AutoShape 12"/>
          <p:cNvSpPr>
            <a:spLocks noChangeArrowheads="1"/>
          </p:cNvSpPr>
          <p:nvPr/>
        </p:nvSpPr>
        <p:spPr bwMode="auto">
          <a:xfrm>
            <a:off x="1774827" y="2420938"/>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相</a:t>
            </a:r>
            <a:endParaRPr lang="en-US" altLang="zh-CN" sz="1600" b="1">
              <a:solidFill>
                <a:srgbClr val="CCFF99"/>
              </a:solidFill>
            </a:endParaRPr>
          </a:p>
          <a:p>
            <a:pPr algn="ctr" eaLnBrk="1" hangingPunct="1">
              <a:lnSpc>
                <a:spcPct val="110000"/>
              </a:lnSpc>
            </a:pPr>
            <a:r>
              <a:rPr lang="zh-CN" altLang="en-US" sz="1600" b="1">
                <a:solidFill>
                  <a:srgbClr val="CCFF99"/>
                </a:solidFill>
              </a:rPr>
              <a:t>关</a:t>
            </a:r>
            <a:endParaRPr lang="en-US" altLang="zh-CN" sz="1600" b="1">
              <a:solidFill>
                <a:srgbClr val="CCFF99"/>
              </a:solidFill>
            </a:endParaRPr>
          </a:p>
          <a:p>
            <a:pPr algn="ctr" eaLnBrk="1" hangingPunct="1">
              <a:lnSpc>
                <a:spcPct val="110000"/>
              </a:lnSpc>
            </a:pPr>
            <a:r>
              <a:rPr lang="zh-CN" altLang="en-US" sz="1600" b="1">
                <a:solidFill>
                  <a:srgbClr val="CCFF99"/>
                </a:solidFill>
              </a:rPr>
              <a:t>词</a:t>
            </a:r>
            <a:endParaRPr lang="en-US" altLang="zh-CN" sz="1600" b="1">
              <a:solidFill>
                <a:srgbClr val="CCFF99"/>
              </a:solidFill>
            </a:endParaRPr>
          </a:p>
          <a:p>
            <a:pPr algn="ctr" eaLnBrk="1" hangingPunct="1">
              <a:lnSpc>
                <a:spcPct val="110000"/>
              </a:lnSpc>
            </a:pPr>
            <a:r>
              <a:rPr lang="zh-CN" altLang="en-US" sz="1600" b="1">
                <a:solidFill>
                  <a:srgbClr val="CCFF99"/>
                </a:solidFill>
              </a:rPr>
              <a:t>块</a:t>
            </a:r>
            <a:endParaRPr lang="zh-CN" altLang="en-US" b="1">
              <a:solidFill>
                <a:srgbClr val="CCFF99"/>
              </a:solidFill>
            </a:endParaRPr>
          </a:p>
        </p:txBody>
      </p:sp>
      <p:sp>
        <p:nvSpPr>
          <p:cNvPr id="18440" name="AutoShape 12"/>
          <p:cNvSpPr>
            <a:spLocks noChangeArrowheads="1"/>
          </p:cNvSpPr>
          <p:nvPr/>
        </p:nvSpPr>
        <p:spPr bwMode="auto">
          <a:xfrm>
            <a:off x="2855913" y="2420938"/>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篇</a:t>
            </a:r>
            <a:endParaRPr lang="en-US" altLang="zh-CN" sz="1600" b="1">
              <a:solidFill>
                <a:srgbClr val="CCFF99"/>
              </a:solidFill>
            </a:endParaRPr>
          </a:p>
          <a:p>
            <a:pPr algn="ctr" eaLnBrk="1" hangingPunct="1">
              <a:lnSpc>
                <a:spcPct val="110000"/>
              </a:lnSpc>
            </a:pPr>
            <a:r>
              <a:rPr lang="zh-CN" altLang="en-US" sz="1600" b="1">
                <a:solidFill>
                  <a:srgbClr val="CCFF99"/>
                </a:solidFill>
              </a:rPr>
              <a:t>推</a:t>
            </a:r>
            <a:endParaRPr lang="en-US" altLang="zh-CN" sz="1600" b="1">
              <a:solidFill>
                <a:srgbClr val="CCFF99"/>
              </a:solidFill>
            </a:endParaRPr>
          </a:p>
          <a:p>
            <a:pPr algn="ctr" eaLnBrk="1" hangingPunct="1">
              <a:lnSpc>
                <a:spcPct val="110000"/>
              </a:lnSpc>
            </a:pPr>
            <a:r>
              <a:rPr lang="zh-CN" altLang="en-US" sz="1600" b="1">
                <a:solidFill>
                  <a:srgbClr val="CCFF99"/>
                </a:solidFill>
              </a:rPr>
              <a:t>断</a:t>
            </a:r>
          </a:p>
        </p:txBody>
      </p:sp>
      <p:sp>
        <p:nvSpPr>
          <p:cNvPr id="18441" name="AutoShape 12"/>
          <p:cNvSpPr>
            <a:spLocks noChangeArrowheads="1"/>
          </p:cNvSpPr>
          <p:nvPr/>
        </p:nvSpPr>
        <p:spPr bwMode="auto">
          <a:xfrm>
            <a:off x="1774827" y="3644900"/>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知</a:t>
            </a:r>
            <a:endParaRPr lang="en-US" altLang="zh-CN" sz="1600" b="1">
              <a:solidFill>
                <a:srgbClr val="CCFF99"/>
              </a:solidFill>
            </a:endParaRPr>
          </a:p>
          <a:p>
            <a:pPr algn="ctr" eaLnBrk="1" hangingPunct="1">
              <a:lnSpc>
                <a:spcPct val="110000"/>
              </a:lnSpc>
            </a:pPr>
            <a:r>
              <a:rPr lang="zh-CN" altLang="en-US" sz="1600" b="1">
                <a:solidFill>
                  <a:srgbClr val="CCFF99"/>
                </a:solidFill>
              </a:rPr>
              <a:t>识</a:t>
            </a:r>
          </a:p>
        </p:txBody>
      </p:sp>
      <p:sp>
        <p:nvSpPr>
          <p:cNvPr id="18442" name="AutoShape 12"/>
          <p:cNvSpPr>
            <a:spLocks noChangeArrowheads="1"/>
          </p:cNvSpPr>
          <p:nvPr/>
        </p:nvSpPr>
        <p:spPr bwMode="auto">
          <a:xfrm>
            <a:off x="2855913" y="3644900"/>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技</a:t>
            </a:r>
            <a:endParaRPr lang="en-US" altLang="zh-CN" sz="1600" b="1">
              <a:solidFill>
                <a:srgbClr val="CCFF99"/>
              </a:solidFill>
            </a:endParaRPr>
          </a:p>
          <a:p>
            <a:pPr algn="ctr" eaLnBrk="1" hangingPunct="1">
              <a:lnSpc>
                <a:spcPct val="110000"/>
              </a:lnSpc>
            </a:pPr>
            <a:r>
              <a:rPr lang="zh-CN" altLang="en-US" sz="1600" b="1">
                <a:solidFill>
                  <a:srgbClr val="CCFF99"/>
                </a:solidFill>
              </a:rPr>
              <a:t>能</a:t>
            </a:r>
          </a:p>
        </p:txBody>
      </p:sp>
      <p:sp>
        <p:nvSpPr>
          <p:cNvPr id="18443" name="AutoShape 12"/>
          <p:cNvSpPr>
            <a:spLocks noChangeArrowheads="1"/>
          </p:cNvSpPr>
          <p:nvPr/>
        </p:nvSpPr>
        <p:spPr bwMode="auto">
          <a:xfrm>
            <a:off x="1631950" y="4797425"/>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语言能力</a:t>
            </a:r>
          </a:p>
        </p:txBody>
      </p:sp>
      <p:sp>
        <p:nvSpPr>
          <p:cNvPr id="18444" name="AutoShape 12"/>
          <p:cNvSpPr>
            <a:spLocks noChangeArrowheads="1"/>
          </p:cNvSpPr>
          <p:nvPr/>
        </p:nvSpPr>
        <p:spPr bwMode="auto">
          <a:xfrm>
            <a:off x="8958265" y="4652965"/>
            <a:ext cx="1728787" cy="433387"/>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学习能力</a:t>
            </a:r>
          </a:p>
        </p:txBody>
      </p:sp>
      <p:sp>
        <p:nvSpPr>
          <p:cNvPr id="18445" name="AutoShape 12"/>
          <p:cNvSpPr>
            <a:spLocks noChangeArrowheads="1"/>
          </p:cNvSpPr>
          <p:nvPr/>
        </p:nvSpPr>
        <p:spPr bwMode="auto">
          <a:xfrm>
            <a:off x="4302127" y="2781300"/>
            <a:ext cx="2016125" cy="50323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卫城古建筑的兴衰</a:t>
            </a:r>
          </a:p>
        </p:txBody>
      </p:sp>
      <p:sp>
        <p:nvSpPr>
          <p:cNvPr id="18446" name="AutoShape 12"/>
          <p:cNvSpPr>
            <a:spLocks noChangeArrowheads="1"/>
          </p:cNvSpPr>
          <p:nvPr/>
        </p:nvSpPr>
        <p:spPr bwMode="auto">
          <a:xfrm>
            <a:off x="4302127" y="3573465"/>
            <a:ext cx="2087563" cy="503237"/>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lnSpc>
                <a:spcPct val="110000"/>
              </a:lnSpc>
            </a:pPr>
            <a:r>
              <a:rPr lang="zh-CN" altLang="en-US" sz="1600" b="1">
                <a:solidFill>
                  <a:srgbClr val="CCFF99"/>
                </a:solidFill>
              </a:rPr>
              <a:t>对文化遗产的敬畏</a:t>
            </a:r>
            <a:endParaRPr lang="en-US" altLang="zh-CN" sz="1600" b="1">
              <a:solidFill>
                <a:srgbClr val="CCFF99"/>
              </a:solidFill>
            </a:endParaRPr>
          </a:p>
          <a:p>
            <a:pPr eaLnBrk="1" hangingPunct="1">
              <a:lnSpc>
                <a:spcPct val="110000"/>
              </a:lnSpc>
            </a:pPr>
            <a:r>
              <a:rPr lang="zh-CN" altLang="en-US" sz="1600" b="1">
                <a:solidFill>
                  <a:srgbClr val="CCFF99"/>
                </a:solidFill>
              </a:rPr>
              <a:t>和保护</a:t>
            </a:r>
          </a:p>
        </p:txBody>
      </p:sp>
      <p:sp>
        <p:nvSpPr>
          <p:cNvPr id="18447" name="AutoShape 12"/>
          <p:cNvSpPr>
            <a:spLocks noChangeArrowheads="1"/>
          </p:cNvSpPr>
          <p:nvPr/>
        </p:nvSpPr>
        <p:spPr bwMode="auto">
          <a:xfrm>
            <a:off x="4445000" y="4724400"/>
            <a:ext cx="1728788" cy="43338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文化意识</a:t>
            </a:r>
          </a:p>
        </p:txBody>
      </p:sp>
      <p:sp>
        <p:nvSpPr>
          <p:cNvPr id="18448" name="AutoShape 12"/>
          <p:cNvSpPr>
            <a:spLocks noChangeArrowheads="1"/>
          </p:cNvSpPr>
          <p:nvPr/>
        </p:nvSpPr>
        <p:spPr bwMode="auto">
          <a:xfrm>
            <a:off x="7037388" y="4724400"/>
            <a:ext cx="1727200" cy="43338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思维品质</a:t>
            </a:r>
          </a:p>
        </p:txBody>
      </p:sp>
      <p:cxnSp>
        <p:nvCxnSpPr>
          <p:cNvPr id="28" name="直接箭头连接符 27"/>
          <p:cNvCxnSpPr/>
          <p:nvPr/>
        </p:nvCxnSpPr>
        <p:spPr>
          <a:xfrm flipH="1">
            <a:off x="3143252" y="1557338"/>
            <a:ext cx="1800225"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159375" y="1557340"/>
            <a:ext cx="0" cy="1428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8435" idx="2"/>
          </p:cNvCxnSpPr>
          <p:nvPr/>
        </p:nvCxnSpPr>
        <p:spPr>
          <a:xfrm>
            <a:off x="6311902" y="1557338"/>
            <a:ext cx="2087563"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8435" idx="2"/>
          </p:cNvCxnSpPr>
          <p:nvPr/>
        </p:nvCxnSpPr>
        <p:spPr>
          <a:xfrm flipH="1">
            <a:off x="2135188" y="2205038"/>
            <a:ext cx="43180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8436" idx="2"/>
            <a:endCxn id="18440" idx="0"/>
          </p:cNvCxnSpPr>
          <p:nvPr/>
        </p:nvCxnSpPr>
        <p:spPr>
          <a:xfrm>
            <a:off x="2711450" y="2205038"/>
            <a:ext cx="32385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8439" idx="2"/>
            <a:endCxn id="18441" idx="0"/>
          </p:cNvCxnSpPr>
          <p:nvPr/>
        </p:nvCxnSpPr>
        <p:spPr>
          <a:xfrm>
            <a:off x="1955800"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8439" idx="2"/>
            <a:endCxn id="18441" idx="0"/>
          </p:cNvCxnSpPr>
          <p:nvPr/>
        </p:nvCxnSpPr>
        <p:spPr>
          <a:xfrm>
            <a:off x="3000375"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8439" idx="2"/>
            <a:endCxn id="18441" idx="0"/>
          </p:cNvCxnSpPr>
          <p:nvPr/>
        </p:nvCxnSpPr>
        <p:spPr>
          <a:xfrm>
            <a:off x="2208215" y="4652963"/>
            <a:ext cx="71437"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8439" idx="2"/>
            <a:endCxn id="18441" idx="0"/>
          </p:cNvCxnSpPr>
          <p:nvPr/>
        </p:nvCxnSpPr>
        <p:spPr>
          <a:xfrm flipH="1">
            <a:off x="2782888" y="4652963"/>
            <a:ext cx="144462"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8439" idx="2"/>
            <a:endCxn id="18441" idx="0"/>
          </p:cNvCxnSpPr>
          <p:nvPr/>
        </p:nvCxnSpPr>
        <p:spPr>
          <a:xfrm>
            <a:off x="5237163" y="2276477"/>
            <a:ext cx="0" cy="5048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8439" idx="2"/>
            <a:endCxn id="18441" idx="0"/>
          </p:cNvCxnSpPr>
          <p:nvPr/>
        </p:nvCxnSpPr>
        <p:spPr>
          <a:xfrm>
            <a:off x="5165725" y="3284540"/>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8439" idx="2"/>
            <a:endCxn id="18441" idx="0"/>
          </p:cNvCxnSpPr>
          <p:nvPr/>
        </p:nvCxnSpPr>
        <p:spPr>
          <a:xfrm>
            <a:off x="5237163" y="4149727"/>
            <a:ext cx="0" cy="5746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a:stCxn id="18439" idx="2"/>
            <a:endCxn id="18441" idx="0"/>
          </p:cNvCxnSpPr>
          <p:nvPr/>
        </p:nvCxnSpPr>
        <p:spPr>
          <a:xfrm>
            <a:off x="7934325" y="2205040"/>
            <a:ext cx="0" cy="5746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sp>
        <p:nvSpPr>
          <p:cNvPr id="18462" name="AutoShape 12"/>
          <p:cNvSpPr>
            <a:spLocks noChangeArrowheads="1"/>
          </p:cNvSpPr>
          <p:nvPr/>
        </p:nvSpPr>
        <p:spPr bwMode="auto">
          <a:xfrm>
            <a:off x="6964365" y="2622552"/>
            <a:ext cx="2255837" cy="13811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lnSpc>
                <a:spcPct val="110000"/>
              </a:lnSpc>
            </a:pPr>
            <a:r>
              <a:rPr lang="zh-CN" altLang="en-US" sz="1400" b="1">
                <a:solidFill>
                  <a:srgbClr val="CCFF99"/>
                </a:solidFill>
              </a:rPr>
              <a:t>卫城的简介（</a:t>
            </a:r>
            <a:r>
              <a:rPr lang="en-US" altLang="zh-CN" sz="1400" b="1">
                <a:solidFill>
                  <a:srgbClr val="CCFF99"/>
                </a:solidFill>
              </a:rPr>
              <a:t>what</a:t>
            </a:r>
            <a:r>
              <a:rPr lang="zh-CN" altLang="en-US" sz="1400" b="1">
                <a:solidFill>
                  <a:srgbClr val="CCFF99"/>
                </a:solidFill>
              </a:rPr>
              <a:t>）</a:t>
            </a:r>
          </a:p>
          <a:p>
            <a:pPr eaLnBrk="1" hangingPunct="1">
              <a:lnSpc>
                <a:spcPct val="110000"/>
              </a:lnSpc>
            </a:pPr>
            <a:endParaRPr lang="zh-CN" altLang="en-US" sz="1400" b="1">
              <a:solidFill>
                <a:srgbClr val="CCFF99"/>
              </a:solidFill>
            </a:endParaRPr>
          </a:p>
          <a:p>
            <a:pPr eaLnBrk="1" hangingPunct="1">
              <a:lnSpc>
                <a:spcPct val="110000"/>
              </a:lnSpc>
            </a:pPr>
            <a:r>
              <a:rPr lang="zh-CN" altLang="en-US" sz="1400" b="1">
                <a:solidFill>
                  <a:srgbClr val="CCFF99"/>
                </a:solidFill>
              </a:rPr>
              <a:t>卫城的摧毁   </a:t>
            </a:r>
            <a:r>
              <a:rPr lang="en-US" altLang="zh-CN" sz="1400" b="1">
                <a:solidFill>
                  <a:srgbClr val="CCFF99"/>
                </a:solidFill>
              </a:rPr>
              <a:t>(why)</a:t>
            </a:r>
            <a:endParaRPr lang="zh-CN" altLang="en-US" sz="1400" b="1">
              <a:solidFill>
                <a:srgbClr val="CCFF99"/>
              </a:solidFill>
            </a:endParaRPr>
          </a:p>
          <a:p>
            <a:pPr eaLnBrk="1" hangingPunct="1">
              <a:lnSpc>
                <a:spcPct val="110000"/>
              </a:lnSpc>
            </a:pPr>
            <a:endParaRPr lang="zh-CN" altLang="en-US" sz="1400" b="1">
              <a:solidFill>
                <a:srgbClr val="CCFF99"/>
              </a:solidFill>
            </a:endParaRPr>
          </a:p>
          <a:p>
            <a:pPr eaLnBrk="1" hangingPunct="1">
              <a:lnSpc>
                <a:spcPct val="110000"/>
              </a:lnSpc>
            </a:pPr>
            <a:r>
              <a:rPr lang="zh-CN" altLang="en-US" sz="1400" b="1">
                <a:solidFill>
                  <a:srgbClr val="CCFF99"/>
                </a:solidFill>
              </a:rPr>
              <a:t>卫城的修缮   </a:t>
            </a:r>
            <a:r>
              <a:rPr lang="en-US" altLang="zh-CN" sz="1400" b="1">
                <a:solidFill>
                  <a:srgbClr val="CCFF99"/>
                </a:solidFill>
              </a:rPr>
              <a:t>(how)</a:t>
            </a:r>
          </a:p>
        </p:txBody>
      </p:sp>
      <p:cxnSp>
        <p:nvCxnSpPr>
          <p:cNvPr id="4" name="直接箭头连接符 3"/>
          <p:cNvCxnSpPr>
            <a:stCxn id="18439" idx="2"/>
            <a:endCxn id="18441" idx="0"/>
          </p:cNvCxnSpPr>
          <p:nvPr/>
        </p:nvCxnSpPr>
        <p:spPr>
          <a:xfrm>
            <a:off x="8474075" y="3349625"/>
            <a:ext cx="0" cy="4318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18439" idx="2"/>
            <a:endCxn id="18441" idx="0"/>
          </p:cNvCxnSpPr>
          <p:nvPr/>
        </p:nvCxnSpPr>
        <p:spPr>
          <a:xfrm>
            <a:off x="8458200" y="2901950"/>
            <a:ext cx="0" cy="4318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sp>
        <p:nvSpPr>
          <p:cNvPr id="18465" name="AutoShape 12"/>
          <p:cNvSpPr>
            <a:spLocks noChangeArrowheads="1"/>
          </p:cNvSpPr>
          <p:nvPr/>
        </p:nvSpPr>
        <p:spPr bwMode="auto">
          <a:xfrm>
            <a:off x="7005640" y="4124325"/>
            <a:ext cx="22447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200" b="1">
                <a:solidFill>
                  <a:srgbClr val="CCFF99"/>
                </a:solidFill>
              </a:rPr>
              <a:t>其他名胜的兴衰（观点，态度）</a:t>
            </a:r>
          </a:p>
        </p:txBody>
      </p:sp>
      <p:cxnSp>
        <p:nvCxnSpPr>
          <p:cNvPr id="8" name="直接连接符 7"/>
          <p:cNvCxnSpPr>
            <a:stCxn id="18439" idx="2"/>
            <a:endCxn id="18441" idx="0"/>
          </p:cNvCxnSpPr>
          <p:nvPr/>
        </p:nvCxnSpPr>
        <p:spPr>
          <a:xfrm>
            <a:off x="7948613" y="3841752"/>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8439" idx="2"/>
            <a:endCxn id="18441" idx="0"/>
          </p:cNvCxnSpPr>
          <p:nvPr/>
        </p:nvCxnSpPr>
        <p:spPr>
          <a:xfrm>
            <a:off x="8020050" y="4487865"/>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18468" name="AutoShape 12"/>
          <p:cNvSpPr>
            <a:spLocks noChangeArrowheads="1"/>
          </p:cNvSpPr>
          <p:nvPr/>
        </p:nvSpPr>
        <p:spPr bwMode="auto">
          <a:xfrm>
            <a:off x="9318625" y="2062165"/>
            <a:ext cx="431800"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阅</a:t>
            </a:r>
            <a:endParaRPr lang="en-US" altLang="zh-CN" sz="1600" b="1">
              <a:solidFill>
                <a:srgbClr val="CCFF99"/>
              </a:solidFill>
            </a:endParaRPr>
          </a:p>
          <a:p>
            <a:pPr algn="ctr" eaLnBrk="1" hangingPunct="1">
              <a:lnSpc>
                <a:spcPct val="110000"/>
              </a:lnSpc>
            </a:pPr>
            <a:r>
              <a:rPr lang="zh-CN" altLang="en-US" sz="1600" b="1">
                <a:solidFill>
                  <a:srgbClr val="CCFF99"/>
                </a:solidFill>
              </a:rPr>
              <a:t>读</a:t>
            </a:r>
            <a:endParaRPr lang="en-US" altLang="zh-CN" sz="1600" b="1">
              <a:solidFill>
                <a:srgbClr val="CCFF99"/>
              </a:solidFill>
            </a:endParaRPr>
          </a:p>
          <a:p>
            <a:pPr algn="ctr" eaLnBrk="1" hangingPunct="1">
              <a:lnSpc>
                <a:spcPct val="110000"/>
              </a:lnSpc>
            </a:pPr>
            <a:r>
              <a:rPr lang="zh-CN" altLang="en-US" sz="1600" b="1">
                <a:solidFill>
                  <a:srgbClr val="CCFF99"/>
                </a:solidFill>
              </a:rPr>
              <a:t>策</a:t>
            </a:r>
            <a:endParaRPr lang="en-US" altLang="zh-CN" sz="1600" b="1">
              <a:solidFill>
                <a:srgbClr val="CCFF99"/>
              </a:solidFill>
            </a:endParaRPr>
          </a:p>
          <a:p>
            <a:pPr algn="ctr" eaLnBrk="1" hangingPunct="1">
              <a:lnSpc>
                <a:spcPct val="110000"/>
              </a:lnSpc>
            </a:pPr>
            <a:r>
              <a:rPr lang="zh-CN" altLang="en-US" sz="1600" b="1">
                <a:solidFill>
                  <a:srgbClr val="CCFF99"/>
                </a:solidFill>
              </a:rPr>
              <a:t>略</a:t>
            </a:r>
            <a:endParaRPr lang="en-US" altLang="zh-CN" sz="1600" b="1">
              <a:solidFill>
                <a:srgbClr val="CCFF99"/>
              </a:solidFill>
            </a:endParaRPr>
          </a:p>
          <a:p>
            <a:pPr algn="ctr" eaLnBrk="1" hangingPunct="1">
              <a:lnSpc>
                <a:spcPct val="110000"/>
              </a:lnSpc>
            </a:pPr>
            <a:r>
              <a:rPr lang="zh-CN" altLang="en-US" sz="1600" b="1">
                <a:solidFill>
                  <a:srgbClr val="CCFF99"/>
                </a:solidFill>
              </a:rPr>
              <a:t>的</a:t>
            </a:r>
            <a:endParaRPr lang="en-US" altLang="zh-CN" sz="1600" b="1">
              <a:solidFill>
                <a:srgbClr val="CCFF99"/>
              </a:solidFill>
            </a:endParaRPr>
          </a:p>
          <a:p>
            <a:pPr algn="ctr" eaLnBrk="1" hangingPunct="1">
              <a:lnSpc>
                <a:spcPct val="110000"/>
              </a:lnSpc>
            </a:pPr>
            <a:r>
              <a:rPr lang="zh-CN" altLang="en-US" sz="1600" b="1">
                <a:solidFill>
                  <a:srgbClr val="CCFF99"/>
                </a:solidFill>
              </a:rPr>
              <a:t>使</a:t>
            </a:r>
            <a:endParaRPr lang="en-US" altLang="zh-CN" sz="1600" b="1">
              <a:solidFill>
                <a:srgbClr val="CCFF99"/>
              </a:solidFill>
            </a:endParaRPr>
          </a:p>
          <a:p>
            <a:pPr algn="ctr" eaLnBrk="1" hangingPunct="1">
              <a:lnSpc>
                <a:spcPct val="110000"/>
              </a:lnSpc>
            </a:pPr>
            <a:r>
              <a:rPr lang="zh-CN" altLang="en-US" sz="1600" b="1">
                <a:solidFill>
                  <a:srgbClr val="CCFF99"/>
                </a:solidFill>
              </a:rPr>
              <a:t>用</a:t>
            </a:r>
          </a:p>
        </p:txBody>
      </p:sp>
      <p:sp>
        <p:nvSpPr>
          <p:cNvPr id="18469" name="AutoShape 12"/>
          <p:cNvSpPr>
            <a:spLocks noChangeArrowheads="1"/>
          </p:cNvSpPr>
          <p:nvPr/>
        </p:nvSpPr>
        <p:spPr bwMode="auto">
          <a:xfrm>
            <a:off x="9750425" y="2062165"/>
            <a:ext cx="431800"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自</a:t>
            </a:r>
            <a:endParaRPr lang="en-US" altLang="zh-CN" sz="1600" b="1">
              <a:solidFill>
                <a:srgbClr val="CCFF99"/>
              </a:solidFill>
            </a:endParaRPr>
          </a:p>
          <a:p>
            <a:pPr algn="ctr" eaLnBrk="1" hangingPunct="1">
              <a:lnSpc>
                <a:spcPct val="110000"/>
              </a:lnSpc>
            </a:pPr>
            <a:r>
              <a:rPr lang="zh-CN" altLang="en-US" sz="1600" b="1">
                <a:solidFill>
                  <a:srgbClr val="CCFF99"/>
                </a:solidFill>
              </a:rPr>
              <a:t>主</a:t>
            </a:r>
            <a:endParaRPr lang="en-US" altLang="zh-CN" sz="1600" b="1">
              <a:solidFill>
                <a:srgbClr val="CCFF99"/>
              </a:solidFill>
            </a:endParaRPr>
          </a:p>
          <a:p>
            <a:pPr algn="ctr" eaLnBrk="1" hangingPunct="1">
              <a:lnSpc>
                <a:spcPct val="110000"/>
              </a:lnSpc>
            </a:pPr>
            <a:r>
              <a:rPr lang="zh-CN" altLang="en-US" sz="1600" b="1">
                <a:solidFill>
                  <a:srgbClr val="CCFF99"/>
                </a:solidFill>
              </a:rPr>
              <a:t>学</a:t>
            </a:r>
            <a:endParaRPr lang="en-US" altLang="zh-CN" sz="1600" b="1">
              <a:solidFill>
                <a:srgbClr val="CCFF99"/>
              </a:solidFill>
            </a:endParaRPr>
          </a:p>
          <a:p>
            <a:pPr algn="ctr" eaLnBrk="1" hangingPunct="1">
              <a:lnSpc>
                <a:spcPct val="110000"/>
              </a:lnSpc>
            </a:pPr>
            <a:r>
              <a:rPr lang="zh-CN" altLang="en-US" sz="1600" b="1">
                <a:solidFill>
                  <a:srgbClr val="CCFF99"/>
                </a:solidFill>
              </a:rPr>
              <a:t>习</a:t>
            </a:r>
            <a:endParaRPr lang="en-US" altLang="zh-CN" sz="1600" b="1">
              <a:solidFill>
                <a:srgbClr val="CCFF99"/>
              </a:solidFill>
            </a:endParaRPr>
          </a:p>
        </p:txBody>
      </p:sp>
      <p:sp>
        <p:nvSpPr>
          <p:cNvPr id="18470" name="AutoShape 12"/>
          <p:cNvSpPr>
            <a:spLocks noChangeArrowheads="1"/>
          </p:cNvSpPr>
          <p:nvPr/>
        </p:nvSpPr>
        <p:spPr bwMode="auto">
          <a:xfrm>
            <a:off x="10182225" y="2062165"/>
            <a:ext cx="433388"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合</a:t>
            </a:r>
            <a:endParaRPr lang="en-US" altLang="zh-CN" sz="1600" b="1">
              <a:solidFill>
                <a:srgbClr val="CCFF99"/>
              </a:solidFill>
            </a:endParaRPr>
          </a:p>
          <a:p>
            <a:pPr algn="ctr" eaLnBrk="1" hangingPunct="1">
              <a:lnSpc>
                <a:spcPct val="110000"/>
              </a:lnSpc>
            </a:pPr>
            <a:r>
              <a:rPr lang="zh-CN" altLang="en-US" sz="1600" b="1">
                <a:solidFill>
                  <a:srgbClr val="CCFF99"/>
                </a:solidFill>
              </a:rPr>
              <a:t>作</a:t>
            </a:r>
            <a:endParaRPr lang="en-US" altLang="zh-CN" sz="1600" b="1">
              <a:solidFill>
                <a:srgbClr val="CCFF99"/>
              </a:solidFill>
            </a:endParaRPr>
          </a:p>
          <a:p>
            <a:pPr algn="ctr" eaLnBrk="1" hangingPunct="1">
              <a:lnSpc>
                <a:spcPct val="110000"/>
              </a:lnSpc>
            </a:pPr>
            <a:r>
              <a:rPr lang="zh-CN" altLang="en-US" sz="1600" b="1">
                <a:solidFill>
                  <a:srgbClr val="CCFF99"/>
                </a:solidFill>
              </a:rPr>
              <a:t>学</a:t>
            </a:r>
            <a:endParaRPr lang="en-US" altLang="zh-CN" sz="1600" b="1">
              <a:solidFill>
                <a:srgbClr val="CCFF99"/>
              </a:solidFill>
            </a:endParaRPr>
          </a:p>
          <a:p>
            <a:pPr algn="ctr" eaLnBrk="1" hangingPunct="1">
              <a:lnSpc>
                <a:spcPct val="110000"/>
              </a:lnSpc>
            </a:pPr>
            <a:r>
              <a:rPr lang="zh-CN" altLang="en-US" sz="1600" b="1">
                <a:solidFill>
                  <a:srgbClr val="CCFF99"/>
                </a:solidFill>
              </a:rPr>
              <a:t>习</a:t>
            </a:r>
            <a:endParaRPr lang="en-US" altLang="zh-CN" sz="1600" b="1">
              <a:solidFill>
                <a:srgbClr val="CCFF99"/>
              </a:solidFill>
            </a:endParaRPr>
          </a:p>
        </p:txBody>
      </p:sp>
      <p:cxnSp>
        <p:nvCxnSpPr>
          <p:cNvPr id="10" name="直接连接符 9"/>
          <p:cNvCxnSpPr>
            <a:stCxn id="18439" idx="2"/>
            <a:endCxn id="18441" idx="0"/>
          </p:cNvCxnSpPr>
          <p:nvPr/>
        </p:nvCxnSpPr>
        <p:spPr>
          <a:xfrm>
            <a:off x="9940925" y="4327527"/>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51710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614B1105-81EE-3E47-B020-6BC94FC1887B}" type="slidenum">
              <a:rPr lang="zh-CN" altLang="en-US" smtClean="0"/>
              <a:pPr fontAlgn="base">
                <a:defRPr/>
              </a:pPr>
              <a:t>45</a:t>
            </a:fld>
            <a:endParaRPr lang="zh-CN" altLang="en-US" smtClean="0"/>
          </a:p>
        </p:txBody>
      </p:sp>
      <p:grpSp>
        <p:nvGrpSpPr>
          <p:cNvPr id="30" name="组合 29"/>
          <p:cNvGrpSpPr>
            <a:grpSpLocks/>
          </p:cNvGrpSpPr>
          <p:nvPr/>
        </p:nvGrpSpPr>
        <p:grpSpPr bwMode="auto">
          <a:xfrm>
            <a:off x="4800602" y="1196975"/>
            <a:ext cx="1584325" cy="1333500"/>
            <a:chOff x="3275856" y="339502"/>
            <a:chExt cx="1584325" cy="1333500"/>
          </a:xfrm>
        </p:grpSpPr>
        <p:sp>
          <p:nvSpPr>
            <p:cNvPr id="19482" name="Oval 6"/>
            <p:cNvSpPr>
              <a:spLocks noChangeArrowheads="1"/>
            </p:cNvSpPr>
            <p:nvPr/>
          </p:nvSpPr>
          <p:spPr bwMode="auto">
            <a:xfrm>
              <a:off x="3275856" y="339502"/>
              <a:ext cx="1584325" cy="1333500"/>
            </a:xfrm>
            <a:prstGeom prst="ellipse">
              <a:avLst/>
            </a:prstGeom>
            <a:solidFill>
              <a:srgbClr val="CCFF99"/>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solidFill>
                  <a:schemeClr val="bg1"/>
                </a:solidFill>
              </a:endParaRPr>
            </a:p>
          </p:txBody>
        </p:sp>
        <p:sp>
          <p:nvSpPr>
            <p:cNvPr id="19483" name="文本框 5"/>
            <p:cNvSpPr txBox="1">
              <a:spLocks noChangeArrowheads="1"/>
            </p:cNvSpPr>
            <p:nvPr/>
          </p:nvSpPr>
          <p:spPr bwMode="auto">
            <a:xfrm>
              <a:off x="3419872" y="699542"/>
              <a:ext cx="1376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Introduction</a:t>
              </a:r>
            </a:p>
          </p:txBody>
        </p:sp>
        <p:sp>
          <p:nvSpPr>
            <p:cNvPr id="19484" name="文本框 4"/>
            <p:cNvSpPr txBox="1">
              <a:spLocks noChangeArrowheads="1"/>
            </p:cNvSpPr>
            <p:nvPr/>
          </p:nvSpPr>
          <p:spPr bwMode="auto">
            <a:xfrm>
              <a:off x="3491880" y="843558"/>
              <a:ext cx="1138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________</a:t>
              </a:r>
            </a:p>
            <a:p>
              <a:pPr eaLnBrk="1" hangingPunct="1"/>
              <a:r>
                <a:rPr lang="en-US" altLang="zh-CN"/>
                <a:t>(paras1-2)</a:t>
              </a:r>
            </a:p>
          </p:txBody>
        </p:sp>
      </p:grpSp>
      <p:cxnSp>
        <p:nvCxnSpPr>
          <p:cNvPr id="26" name="直接箭头连接符 25"/>
          <p:cNvCxnSpPr/>
          <p:nvPr/>
        </p:nvCxnSpPr>
        <p:spPr>
          <a:xfrm flipV="1">
            <a:off x="4583115" y="3716338"/>
            <a:ext cx="433387" cy="144462"/>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grpSp>
        <p:nvGrpSpPr>
          <p:cNvPr id="31" name="组合 30"/>
          <p:cNvGrpSpPr>
            <a:grpSpLocks/>
          </p:cNvGrpSpPr>
          <p:nvPr/>
        </p:nvGrpSpPr>
        <p:grpSpPr bwMode="auto">
          <a:xfrm>
            <a:off x="1524000" y="2781302"/>
            <a:ext cx="4643438" cy="2447925"/>
            <a:chOff x="0" y="1923678"/>
            <a:chExt cx="4644007" cy="2448272"/>
          </a:xfrm>
        </p:grpSpPr>
        <p:grpSp>
          <p:nvGrpSpPr>
            <p:cNvPr id="6" name="组合 7"/>
            <p:cNvGrpSpPr/>
            <p:nvPr/>
          </p:nvGrpSpPr>
          <p:grpSpPr bwMode="auto">
            <a:xfrm>
              <a:off x="395536" y="2643758"/>
              <a:ext cx="2736304" cy="1152128"/>
              <a:chOff x="2152920" y="3501008"/>
              <a:chExt cx="4363296" cy="2016224"/>
            </a:xfrm>
            <a:solidFill>
              <a:srgbClr val="588725"/>
            </a:solidFill>
          </p:grpSpPr>
          <p:sp>
            <p:nvSpPr>
              <p:cNvPr id="7" name="椭圆 6"/>
              <p:cNvSpPr/>
              <p:nvPr/>
            </p:nvSpPr>
            <p:spPr>
              <a:xfrm>
                <a:off x="2267744" y="3501008"/>
                <a:ext cx="4248472" cy="2016224"/>
              </a:xfrm>
              <a:prstGeom prst="ellipse">
                <a:avLst/>
              </a:prstGeom>
              <a:solidFill>
                <a:srgbClr val="CCFF99"/>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defRPr/>
                </a:pPr>
                <a:endParaRPr lang="zh-CN" altLang="en-US" noProof="1"/>
              </a:p>
            </p:txBody>
          </p:sp>
          <p:sp>
            <p:nvSpPr>
              <p:cNvPr id="8" name="TextBox 6"/>
              <p:cNvSpPr txBox="1">
                <a:spLocks noChangeArrowheads="1"/>
              </p:cNvSpPr>
              <p:nvPr/>
            </p:nvSpPr>
            <p:spPr bwMode="auto">
              <a:xfrm>
                <a:off x="2152920" y="3879050"/>
                <a:ext cx="4358077" cy="646331"/>
              </a:xfrm>
              <a:prstGeom prst="rect">
                <a:avLst/>
              </a:prstGeom>
              <a:noFill/>
              <a:ln w="9525">
                <a:noFill/>
                <a:miter lim="800000"/>
              </a:ln>
            </p:spPr>
            <p:txBody>
              <a:bodyPr>
                <a:spAutoFit/>
              </a:bodyPr>
              <a:lstStyle/>
              <a:p>
                <a:pPr algn="ctr" eaLnBrk="1" fontAlgn="auto" hangingPunct="1">
                  <a:defRPr/>
                </a:pPr>
                <a:r>
                  <a:rPr lang="en-US" altLang="zh-CN" noProof="1"/>
                  <a:t>Western civilization</a:t>
                </a:r>
                <a:endParaRPr lang="zh-CN" altLang="en-US" noProof="1">
                  <a:latin typeface="Calibri" panose="020F0502020204030204" pitchFamily="34" charset="0"/>
                  <a:ea typeface="宋体" panose="02010600030101010101" pitchFamily="2" charset="-122"/>
                </a:endParaRPr>
              </a:p>
            </p:txBody>
          </p:sp>
        </p:grpSp>
        <p:sp>
          <p:nvSpPr>
            <p:cNvPr id="9" name="椭圆 8"/>
            <p:cNvSpPr/>
            <p:nvPr/>
          </p:nvSpPr>
          <p:spPr>
            <a:xfrm>
              <a:off x="900223" y="3147815"/>
              <a:ext cx="1798857" cy="576344"/>
            </a:xfrm>
            <a:prstGeom prst="ellipse">
              <a:avLst/>
            </a:prstGeom>
            <a:solidFill>
              <a:srgbClr val="FFC000"/>
            </a:solidFill>
            <a:ln>
              <a:noFill/>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defRPr/>
              </a:pPr>
              <a:r>
                <a:rPr lang="en-US" altLang="zh-CN" sz="1600" noProof="1"/>
                <a:t>      </a:t>
              </a:r>
              <a:r>
                <a:rPr lang="en-US" altLang="zh-CN" sz="1600" noProof="1">
                  <a:solidFill>
                    <a:schemeClr val="bg1"/>
                  </a:solidFill>
                </a:rPr>
                <a:t>Greek      </a:t>
              </a:r>
            </a:p>
            <a:p>
              <a:pPr eaLnBrk="1" fontAlgn="auto" hangingPunct="1">
                <a:defRPr/>
              </a:pPr>
              <a:r>
                <a:rPr lang="en-US" altLang="zh-CN" sz="1600" noProof="1">
                  <a:solidFill>
                    <a:schemeClr val="bg1"/>
                  </a:solidFill>
                </a:rPr>
                <a:t> civilization</a:t>
              </a:r>
              <a:endParaRPr lang="zh-CN" altLang="en-US" sz="1600" noProof="1">
                <a:solidFill>
                  <a:schemeClr val="bg1"/>
                </a:solidFill>
              </a:endParaRPr>
            </a:p>
          </p:txBody>
        </p:sp>
        <p:sp>
          <p:nvSpPr>
            <p:cNvPr id="10" name="椭圆 9"/>
            <p:cNvSpPr/>
            <p:nvPr/>
          </p:nvSpPr>
          <p:spPr>
            <a:xfrm>
              <a:off x="827189" y="1923678"/>
              <a:ext cx="1297146" cy="360414"/>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ltLang="zh-CN" b="1">
                <a:solidFill>
                  <a:srgbClr val="FF0000"/>
                </a:solidFill>
                <a:latin typeface="Times New Roman" panose="02020603050405020304" pitchFamily="18" charset="0"/>
              </a:endParaRPr>
            </a:p>
            <a:p>
              <a:pPr algn="ctr" eaLnBrk="1" hangingPunct="1">
                <a:defRPr/>
              </a:pPr>
              <a:r>
                <a:rPr lang="en-US" altLang="zh-CN">
                  <a:solidFill>
                    <a:schemeClr val="tx1"/>
                  </a:solidFill>
                  <a:latin typeface="Times New Roman" panose="02020603050405020304" pitchFamily="18" charset="0"/>
                </a:rPr>
                <a:t> </a:t>
              </a:r>
            </a:p>
            <a:p>
              <a:pPr algn="ctr" eaLnBrk="1" hangingPunct="1">
                <a:defRPr/>
              </a:pPr>
              <a:r>
                <a:rPr lang="en-US" altLang="zh-CN">
                  <a:solidFill>
                    <a:schemeClr val="tx1"/>
                  </a:solidFill>
                  <a:latin typeface="Times New Roman" panose="02020603050405020304" pitchFamily="18" charset="0"/>
                </a:rPr>
                <a:t>science</a:t>
              </a:r>
            </a:p>
            <a:p>
              <a:pPr algn="ctr" eaLnBrk="1" hangingPunct="1">
                <a:defRPr/>
              </a:pPr>
              <a:endParaRPr lang="en-US" altLang="zh-CN">
                <a:solidFill>
                  <a:schemeClr val="tx1"/>
                </a:solidFill>
                <a:latin typeface="Times New Roman" panose="02020603050405020304" pitchFamily="18" charset="0"/>
              </a:endParaRPr>
            </a:p>
            <a:p>
              <a:pPr algn="ctr" eaLnBrk="1" hangingPunct="1">
                <a:defRPr/>
              </a:pPr>
              <a:endParaRPr lang="zh-CN" altLang="en-US" b="1">
                <a:solidFill>
                  <a:srgbClr val="C82641"/>
                </a:solidFill>
                <a:latin typeface="Times New Roman" panose="02020603050405020304" pitchFamily="18" charset="0"/>
              </a:endParaRPr>
            </a:p>
          </p:txBody>
        </p:sp>
        <p:sp>
          <p:nvSpPr>
            <p:cNvPr id="11" name="椭圆 10"/>
            <p:cNvSpPr/>
            <p:nvPr/>
          </p:nvSpPr>
          <p:spPr>
            <a:xfrm>
              <a:off x="1979856" y="2068161"/>
              <a:ext cx="1295559" cy="358826"/>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altLang="zh-CN" b="1" noProof="1">
                <a:solidFill>
                  <a:srgbClr val="FF0000"/>
                </a:solidFill>
                <a:latin typeface="Times New Roman" panose="02020603050405020304" pitchFamily="18" charset="0"/>
              </a:endParaRPr>
            </a:p>
            <a:p>
              <a:pPr algn="ctr" eaLnBrk="1" fontAlgn="auto" hangingPunct="1">
                <a:defRPr/>
              </a:pPr>
              <a:r>
                <a:rPr lang="en-US" altLang="zh-CN" noProof="1">
                  <a:solidFill>
                    <a:schemeClr val="tx1"/>
                  </a:solidFill>
                  <a:latin typeface="Times New Roman" panose="02020603050405020304" pitchFamily="18" charset="0"/>
                </a:rPr>
                <a:t>politics</a:t>
              </a:r>
            </a:p>
            <a:p>
              <a:pPr algn="ctr" eaLnBrk="1" fontAlgn="auto" hangingPunct="1">
                <a:defRPr/>
              </a:pPr>
              <a:endParaRPr lang="zh-CN" altLang="en-US" b="1" noProof="1">
                <a:solidFill>
                  <a:srgbClr val="C82641"/>
                </a:solidFill>
                <a:latin typeface="Times New Roman" panose="02020603050405020304" pitchFamily="18" charset="0"/>
              </a:endParaRPr>
            </a:p>
          </p:txBody>
        </p:sp>
        <p:sp>
          <p:nvSpPr>
            <p:cNvPr id="12" name="椭圆 11"/>
            <p:cNvSpPr/>
            <p:nvPr/>
          </p:nvSpPr>
          <p:spPr>
            <a:xfrm>
              <a:off x="3059488" y="2469855"/>
              <a:ext cx="1403522" cy="431861"/>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altLang="zh-CN" b="1" noProof="1">
                <a:solidFill>
                  <a:srgbClr val="FF0000"/>
                </a:solidFill>
                <a:latin typeface="Times New Roman" panose="02020603050405020304" pitchFamily="18" charset="0"/>
              </a:endParaRPr>
            </a:p>
            <a:p>
              <a:pPr algn="ctr" eaLnBrk="1" fontAlgn="auto" hangingPunct="1">
                <a:defRPr/>
              </a:pPr>
              <a:r>
                <a:rPr lang="en-US" altLang="zh-CN" sz="1000" dirty="0">
                  <a:solidFill>
                    <a:schemeClr val="tx1"/>
                  </a:solidFill>
                  <a:latin typeface="Times New Roman" panose="02020603050405020304" pitchFamily="18" charset="0"/>
                  <a:sym typeface="+mn-ea"/>
                </a:rPr>
                <a:t>mathematics</a:t>
              </a:r>
              <a:endParaRPr lang="en-US" altLang="zh-CN" noProof="1">
                <a:solidFill>
                  <a:schemeClr val="tx1"/>
                </a:solidFill>
                <a:latin typeface="Times New Roman" panose="02020603050405020304" pitchFamily="18" charset="0"/>
              </a:endParaRPr>
            </a:p>
            <a:p>
              <a:pPr algn="ctr" eaLnBrk="1" fontAlgn="auto" hangingPunct="1">
                <a:defRPr/>
              </a:pPr>
              <a:endParaRPr lang="zh-CN" altLang="en-US" b="1" noProof="1">
                <a:solidFill>
                  <a:srgbClr val="C82641"/>
                </a:solidFill>
                <a:latin typeface="Times New Roman" panose="02020603050405020304" pitchFamily="18" charset="0"/>
              </a:endParaRPr>
            </a:p>
          </p:txBody>
        </p:sp>
        <p:sp>
          <p:nvSpPr>
            <p:cNvPr id="13" name="椭圆 12"/>
            <p:cNvSpPr/>
            <p:nvPr/>
          </p:nvSpPr>
          <p:spPr>
            <a:xfrm>
              <a:off x="3348448" y="3292297"/>
              <a:ext cx="1295559" cy="358826"/>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ltLang="zh-CN" b="1">
                <a:solidFill>
                  <a:srgbClr val="FF0000"/>
                </a:solidFill>
                <a:latin typeface="Times New Roman" panose="02020603050405020304" pitchFamily="18" charset="0"/>
              </a:endParaRPr>
            </a:p>
            <a:p>
              <a:pPr algn="ctr" eaLnBrk="1" hangingPunct="1">
                <a:defRPr/>
              </a:pPr>
              <a:r>
                <a:rPr lang="en-US" altLang="zh-CN">
                  <a:solidFill>
                    <a:schemeClr val="tx1"/>
                  </a:solidFill>
                  <a:latin typeface="Times New Roman" panose="02020603050405020304" pitchFamily="18" charset="0"/>
                </a:rPr>
                <a:t> art</a:t>
              </a:r>
            </a:p>
            <a:p>
              <a:pPr algn="ctr" eaLnBrk="1" hangingPunct="1">
                <a:defRPr/>
              </a:pPr>
              <a:endParaRPr lang="zh-CN" altLang="en-US" b="1">
                <a:solidFill>
                  <a:srgbClr val="C82641"/>
                </a:solidFill>
                <a:latin typeface="Times New Roman" panose="02020603050405020304" pitchFamily="18" charset="0"/>
              </a:endParaRPr>
            </a:p>
          </p:txBody>
        </p:sp>
        <p:sp>
          <p:nvSpPr>
            <p:cNvPr id="14" name="椭圆 13"/>
            <p:cNvSpPr/>
            <p:nvPr/>
          </p:nvSpPr>
          <p:spPr>
            <a:xfrm>
              <a:off x="0" y="3795606"/>
              <a:ext cx="1295559" cy="360413"/>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ltLang="zh-CN" b="1">
                <a:solidFill>
                  <a:srgbClr val="FF0000"/>
                </a:solidFill>
                <a:latin typeface="Times New Roman" panose="02020603050405020304" pitchFamily="18" charset="0"/>
              </a:endParaRPr>
            </a:p>
            <a:p>
              <a:pPr algn="ctr" eaLnBrk="1" hangingPunct="1">
                <a:defRPr/>
              </a:pPr>
              <a:r>
                <a:rPr lang="en-US" altLang="zh-CN">
                  <a:solidFill>
                    <a:schemeClr val="tx1"/>
                  </a:solidFill>
                  <a:latin typeface="Times New Roman" panose="02020603050405020304" pitchFamily="18" charset="0"/>
                </a:rPr>
                <a:t>sport</a:t>
              </a:r>
            </a:p>
            <a:p>
              <a:pPr algn="ctr" eaLnBrk="1" hangingPunct="1">
                <a:defRPr/>
              </a:pPr>
              <a:endParaRPr lang="zh-CN" altLang="en-US" b="1">
                <a:solidFill>
                  <a:srgbClr val="C82641"/>
                </a:solidFill>
                <a:latin typeface="Times New Roman" panose="02020603050405020304" pitchFamily="18" charset="0"/>
              </a:endParaRPr>
            </a:p>
          </p:txBody>
        </p:sp>
        <p:sp>
          <p:nvSpPr>
            <p:cNvPr id="15" name="椭圆 14"/>
            <p:cNvSpPr/>
            <p:nvPr/>
          </p:nvSpPr>
          <p:spPr>
            <a:xfrm>
              <a:off x="0" y="2284092"/>
              <a:ext cx="1295559" cy="360413"/>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altLang="zh-CN" b="1" noProof="1">
                <a:solidFill>
                  <a:srgbClr val="FF0000"/>
                </a:solidFill>
                <a:latin typeface="Times New Roman" panose="02020603050405020304" pitchFamily="18" charset="0"/>
              </a:endParaRPr>
            </a:p>
            <a:p>
              <a:pPr algn="ctr" eaLnBrk="1" fontAlgn="auto" hangingPunct="1">
                <a:defRPr/>
              </a:pPr>
              <a:r>
                <a:rPr lang="en-US" altLang="zh-CN" sz="1200" dirty="0">
                  <a:solidFill>
                    <a:schemeClr val="tx1"/>
                  </a:solidFill>
                  <a:latin typeface="Times New Roman" panose="02020603050405020304" pitchFamily="18" charset="0"/>
                  <a:sym typeface="+mn-ea"/>
                </a:rPr>
                <a:t>philosophy</a:t>
              </a:r>
              <a:endParaRPr lang="en-US" altLang="zh-CN" noProof="1">
                <a:solidFill>
                  <a:schemeClr val="tx1"/>
                </a:solidFill>
                <a:latin typeface="Times New Roman" panose="02020603050405020304" pitchFamily="18" charset="0"/>
              </a:endParaRPr>
            </a:p>
            <a:p>
              <a:pPr algn="ctr" eaLnBrk="1" fontAlgn="auto" hangingPunct="1">
                <a:defRPr/>
              </a:pPr>
              <a:endParaRPr lang="zh-CN" altLang="en-US" b="1" noProof="1">
                <a:solidFill>
                  <a:srgbClr val="C82641"/>
                </a:solidFill>
                <a:latin typeface="Times New Roman" panose="02020603050405020304" pitchFamily="18" charset="0"/>
              </a:endParaRPr>
            </a:p>
          </p:txBody>
        </p:sp>
        <p:sp>
          <p:nvSpPr>
            <p:cNvPr id="16" name="椭圆 15"/>
            <p:cNvSpPr/>
            <p:nvPr/>
          </p:nvSpPr>
          <p:spPr>
            <a:xfrm>
              <a:off x="1259042" y="4011537"/>
              <a:ext cx="1297146" cy="360413"/>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ltLang="zh-CN" b="1">
                <a:solidFill>
                  <a:srgbClr val="FF0000"/>
                </a:solidFill>
                <a:latin typeface="Times New Roman" panose="02020603050405020304" pitchFamily="18" charset="0"/>
              </a:endParaRPr>
            </a:p>
            <a:p>
              <a:pPr algn="ctr" eaLnBrk="1" hangingPunct="1">
                <a:defRPr/>
              </a:pPr>
              <a:r>
                <a:rPr lang="en-US" altLang="zh-CN">
                  <a:solidFill>
                    <a:schemeClr val="tx1"/>
                  </a:solidFill>
                  <a:latin typeface="Times New Roman" panose="02020603050405020304" pitchFamily="18" charset="0"/>
                </a:rPr>
                <a:t>theatre</a:t>
              </a:r>
            </a:p>
            <a:p>
              <a:pPr algn="ctr" eaLnBrk="1" hangingPunct="1">
                <a:defRPr/>
              </a:pPr>
              <a:endParaRPr lang="zh-CN" altLang="en-US" b="1">
                <a:solidFill>
                  <a:srgbClr val="C82641"/>
                </a:solidFill>
                <a:latin typeface="Times New Roman" panose="02020603050405020304" pitchFamily="18" charset="0"/>
              </a:endParaRPr>
            </a:p>
          </p:txBody>
        </p:sp>
        <p:sp>
          <p:nvSpPr>
            <p:cNvPr id="17" name="椭圆 16"/>
            <p:cNvSpPr/>
            <p:nvPr/>
          </p:nvSpPr>
          <p:spPr>
            <a:xfrm>
              <a:off x="2483154" y="3795606"/>
              <a:ext cx="1297147" cy="360413"/>
            </a:xfrm>
            <a:prstGeom prst="ellipse">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altLang="zh-CN" b="1" noProof="1">
                <a:solidFill>
                  <a:srgbClr val="FF0000"/>
                </a:solidFill>
                <a:latin typeface="Times New Roman" panose="02020603050405020304" pitchFamily="18" charset="0"/>
              </a:endParaRPr>
            </a:p>
            <a:p>
              <a:pPr algn="ctr" eaLnBrk="1" fontAlgn="auto" hangingPunct="1">
                <a:defRPr/>
              </a:pPr>
              <a:r>
                <a:rPr lang="en-US" altLang="zh-CN" sz="1200" dirty="0">
                  <a:solidFill>
                    <a:schemeClr val="tx1"/>
                  </a:solidFill>
                  <a:latin typeface="Times New Roman" panose="02020603050405020304" pitchFamily="18" charset="0"/>
                  <a:sym typeface="+mn-ea"/>
                </a:rPr>
                <a:t>architecture</a:t>
              </a:r>
              <a:endParaRPr lang="en-US" altLang="zh-CN" noProof="1">
                <a:solidFill>
                  <a:schemeClr val="tx1"/>
                </a:solidFill>
                <a:latin typeface="Times New Roman" panose="02020603050405020304" pitchFamily="18" charset="0"/>
              </a:endParaRPr>
            </a:p>
            <a:p>
              <a:pPr algn="ctr" eaLnBrk="1" fontAlgn="auto" hangingPunct="1">
                <a:defRPr/>
              </a:pPr>
              <a:endParaRPr lang="zh-CN" altLang="en-US" b="1" noProof="1">
                <a:solidFill>
                  <a:srgbClr val="C82641"/>
                </a:solidFill>
                <a:latin typeface="Times New Roman" panose="02020603050405020304" pitchFamily="18" charset="0"/>
              </a:endParaRPr>
            </a:p>
          </p:txBody>
        </p:sp>
        <p:cxnSp>
          <p:nvCxnSpPr>
            <p:cNvPr id="18" name="直接箭头连接符 17"/>
            <p:cNvCxnSpPr/>
            <p:nvPr/>
          </p:nvCxnSpPr>
          <p:spPr>
            <a:xfrm flipH="1">
              <a:off x="395336" y="3435192"/>
              <a:ext cx="212751" cy="360414"/>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21" name="直接箭头连接符 20"/>
            <p:cNvCxnSpPr/>
            <p:nvPr/>
          </p:nvCxnSpPr>
          <p:spPr>
            <a:xfrm flipH="1">
              <a:off x="1403522" y="3724158"/>
              <a:ext cx="212751" cy="360414"/>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22" name="直接箭头连接符 21"/>
            <p:cNvCxnSpPr/>
            <p:nvPr/>
          </p:nvCxnSpPr>
          <p:spPr>
            <a:xfrm>
              <a:off x="2768939" y="3508228"/>
              <a:ext cx="74622" cy="287379"/>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24" name="直接箭头连接符 23"/>
            <p:cNvCxnSpPr>
              <a:endCxn id="13" idx="2"/>
            </p:cNvCxnSpPr>
            <p:nvPr/>
          </p:nvCxnSpPr>
          <p:spPr>
            <a:xfrm>
              <a:off x="3127758" y="3219262"/>
              <a:ext cx="220690" cy="252449"/>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29" name="直接箭头连接符 28"/>
            <p:cNvCxnSpPr>
              <a:endCxn id="15" idx="4"/>
            </p:cNvCxnSpPr>
            <p:nvPr/>
          </p:nvCxnSpPr>
          <p:spPr>
            <a:xfrm flipH="1" flipV="1">
              <a:off x="647779" y="2644505"/>
              <a:ext cx="247680" cy="142895"/>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32" name="直接箭头连接符 31"/>
            <p:cNvCxnSpPr>
              <a:endCxn id="10" idx="4"/>
            </p:cNvCxnSpPr>
            <p:nvPr/>
          </p:nvCxnSpPr>
          <p:spPr>
            <a:xfrm flipH="1" flipV="1">
              <a:off x="1474969" y="2284092"/>
              <a:ext cx="141304" cy="360413"/>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cxnSp>
          <p:nvCxnSpPr>
            <p:cNvPr id="34" name="直接箭头连接符 33"/>
            <p:cNvCxnSpPr>
              <a:endCxn id="11" idx="4"/>
            </p:cNvCxnSpPr>
            <p:nvPr/>
          </p:nvCxnSpPr>
          <p:spPr>
            <a:xfrm flipV="1">
              <a:off x="2192607" y="2426987"/>
              <a:ext cx="435028" cy="217518"/>
            </a:xfrm>
            <a:prstGeom prst="straightConnector1">
              <a:avLst/>
            </a:prstGeom>
            <a:ln>
              <a:solidFill>
                <a:srgbClr val="CCFF99"/>
              </a:solidFill>
              <a:tailEnd type="arrow"/>
            </a:ln>
          </p:spPr>
          <p:style>
            <a:lnRef idx="1">
              <a:schemeClr val="dk1"/>
            </a:lnRef>
            <a:fillRef idx="0">
              <a:schemeClr val="dk1"/>
            </a:fillRef>
            <a:effectRef idx="0">
              <a:schemeClr val="dk1"/>
            </a:effectRef>
            <a:fontRef idx="minor">
              <a:schemeClr val="tx1"/>
            </a:fontRef>
          </p:style>
        </p:cxnSp>
      </p:grpSp>
      <p:sp>
        <p:nvSpPr>
          <p:cNvPr id="37" name="AutoShape 12"/>
          <p:cNvSpPr>
            <a:spLocks noChangeArrowheads="1"/>
          </p:cNvSpPr>
          <p:nvPr/>
        </p:nvSpPr>
        <p:spPr bwMode="auto">
          <a:xfrm>
            <a:off x="6959600" y="2997202"/>
            <a:ext cx="3024188" cy="1871663"/>
          </a:xfrm>
          <a:prstGeom prst="roundRect">
            <a:avLst>
              <a:gd name="adj" fmla="val 11505"/>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b="1">
                <a:solidFill>
                  <a:srgbClr val="FFE07D"/>
                </a:solidFill>
              </a:rPr>
              <a:t>draw a sketch(</a:t>
            </a:r>
            <a:r>
              <a:rPr lang="zh-CN" altLang="en-US" b="1">
                <a:solidFill>
                  <a:srgbClr val="FFE07D"/>
                </a:solidFill>
              </a:rPr>
              <a:t>草图</a:t>
            </a:r>
            <a:r>
              <a:rPr lang="en-US" altLang="zh-CN" b="1">
                <a:solidFill>
                  <a:srgbClr val="FFE07D"/>
                </a:solidFill>
              </a:rPr>
              <a:t>) to show </a:t>
            </a:r>
          </a:p>
          <a:p>
            <a:pPr eaLnBrk="1" hangingPunct="1"/>
            <a:r>
              <a:rPr lang="en-US" altLang="zh-CN" b="1">
                <a:solidFill>
                  <a:srgbClr val="FFE07D"/>
                </a:solidFill>
              </a:rPr>
              <a:t>the lay-out of Acropolis  after </a:t>
            </a:r>
          </a:p>
          <a:p>
            <a:pPr eaLnBrk="1" hangingPunct="1"/>
            <a:r>
              <a:rPr lang="en-US" altLang="zh-CN" b="1">
                <a:solidFill>
                  <a:srgbClr val="FFE07D"/>
                </a:solidFill>
              </a:rPr>
              <a:t>reading paragraph 2.</a:t>
            </a:r>
            <a:endParaRPr lang="zh-CN" altLang="en-US" b="1">
              <a:solidFill>
                <a:srgbClr val="FFE07D"/>
              </a:solidFill>
            </a:endParaRPr>
          </a:p>
        </p:txBody>
      </p:sp>
      <p:sp>
        <p:nvSpPr>
          <p:cNvPr id="42" name="直角双向箭头 41"/>
          <p:cNvSpPr/>
          <p:nvPr/>
        </p:nvSpPr>
        <p:spPr>
          <a:xfrm>
            <a:off x="4800600" y="2565402"/>
            <a:ext cx="647700" cy="792163"/>
          </a:xfrm>
          <a:prstGeom prst="left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4" name="直角双向箭头 43"/>
          <p:cNvSpPr/>
          <p:nvPr/>
        </p:nvSpPr>
        <p:spPr>
          <a:xfrm flipH="1">
            <a:off x="5735640" y="2492377"/>
            <a:ext cx="865187" cy="792163"/>
          </a:xfrm>
          <a:prstGeom prst="left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extLst>
      <p:ext uri="{BB962C8B-B14F-4D97-AF65-F5344CB8AC3E}">
        <p14:creationId xmlns:p14="http://schemas.microsoft.com/office/powerpoint/2010/main" val="1058523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heckerboard(across)">
                                      <p:cBhvr>
                                        <p:cTn id="32" dur="500"/>
                                        <p:tgtEl>
                                          <p:spTgt spid="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3143252" y="1052513"/>
            <a:ext cx="4824413" cy="46196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400"/>
              <a:t>the damage to Acropolis (paras3-4).       </a:t>
            </a:r>
            <a:endParaRPr lang="zh-CN" altLang="en-US" sz="2400"/>
          </a:p>
        </p:txBody>
      </p:sp>
      <p:sp>
        <p:nvSpPr>
          <p:cNvPr id="12" name="AutoShape 5"/>
          <p:cNvSpPr>
            <a:spLocks noChangeArrowheads="1"/>
          </p:cNvSpPr>
          <p:nvPr/>
        </p:nvSpPr>
        <p:spPr bwMode="auto">
          <a:xfrm>
            <a:off x="6167438" y="1916113"/>
            <a:ext cx="2520950" cy="423862"/>
          </a:xfrm>
          <a:prstGeom prst="roundRect">
            <a:avLst>
              <a:gd name="adj" fmla="val 16667"/>
            </a:avLst>
          </a:prstGeom>
          <a:solidFill>
            <a:srgbClr val="FFC000"/>
          </a:solidFill>
          <a:ln>
            <a:noFill/>
          </a:ln>
          <a:effectLst>
            <a:outerShdw blurRad="63500" dist="53882" dir="2700000" algn="ctr" rotWithShape="0">
              <a:srgbClr val="292929">
                <a:alpha val="50000"/>
              </a:srgbClr>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solidFill>
                  <a:schemeClr val="bg1"/>
                </a:solidFill>
              </a:rPr>
              <a:t>     </a:t>
            </a:r>
            <a:r>
              <a:rPr lang="en-US" altLang="zh-CN"/>
              <a:t>destruction/damage</a:t>
            </a:r>
            <a:endParaRPr lang="zh-CN" altLang="en-US"/>
          </a:p>
        </p:txBody>
      </p:sp>
      <p:sp>
        <p:nvSpPr>
          <p:cNvPr id="15" name="Rectangle 2"/>
          <p:cNvSpPr>
            <a:spLocks noChangeArrowheads="1"/>
          </p:cNvSpPr>
          <p:nvPr/>
        </p:nvSpPr>
        <p:spPr bwMode="auto">
          <a:xfrm>
            <a:off x="6311902" y="2636840"/>
            <a:ext cx="2447925" cy="1152525"/>
          </a:xfrm>
          <a:prstGeom prst="rect">
            <a:avLst/>
          </a:prstGeom>
          <a:solidFill>
            <a:schemeClr val="accent3">
              <a:lumMod val="60000"/>
              <a:lumOff val="40000"/>
            </a:schemeClr>
          </a:solidFill>
          <a:ln w="9525">
            <a:miter lim="800000"/>
          </a:ln>
          <a:scene3d>
            <a:camera prst="legacyPerspectiveBottom"/>
            <a:lightRig rig="legacyFlat3" dir="t"/>
          </a:scene3d>
          <a:sp3d extrusionH="887400" prstMaterial="legacyMatte">
            <a:bevelT w="13500" h="13500" prst="angle"/>
            <a:bevelB w="13500" h="13500" prst="angle"/>
            <a:extrusionClr>
              <a:schemeClr val="accent3">
                <a:lumMod val="60000"/>
                <a:lumOff val="40000"/>
              </a:schemeClr>
            </a:extrusionClr>
          </a:sp3d>
        </p:spPr>
        <p:txBody>
          <a:bodyPr wrap="none" anchor="ctr">
            <a:flatTx/>
          </a:bodyPr>
          <a:lstStyle/>
          <a:p>
            <a:pPr eaLnBrk="1" fontAlgn="auto" hangingPunct="1">
              <a:buFont typeface="Arial" panose="020B0604020202020204" pitchFamily="34" charset="0"/>
              <a:buNone/>
              <a:defRPr/>
            </a:pPr>
            <a:endParaRPr lang="zh-CN" altLang="en-US" noProof="1">
              <a:latin typeface="Calibri" panose="020F0502020204030204" pitchFamily="34" charset="0"/>
              <a:ea typeface="宋体" panose="02010600030101010101" pitchFamily="2" charset="-122"/>
            </a:endParaRPr>
          </a:p>
        </p:txBody>
      </p:sp>
      <p:sp>
        <p:nvSpPr>
          <p:cNvPr id="19" name="TextBox 18"/>
          <p:cNvSpPr txBox="1">
            <a:spLocks noChangeArrowheads="1"/>
          </p:cNvSpPr>
          <p:nvPr/>
        </p:nvSpPr>
        <p:spPr bwMode="auto">
          <a:xfrm>
            <a:off x="6240463" y="2708275"/>
            <a:ext cx="244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solidFill>
                  <a:schemeClr val="bg1"/>
                </a:solidFill>
              </a:rPr>
              <a:t>1.________________</a:t>
            </a:r>
            <a:endParaRPr lang="zh-CN" altLang="en-US">
              <a:solidFill>
                <a:schemeClr val="bg1"/>
              </a:solidFill>
            </a:endParaRPr>
          </a:p>
        </p:txBody>
      </p:sp>
      <p:sp>
        <p:nvSpPr>
          <p:cNvPr id="30" name="TextBox 29"/>
          <p:cNvSpPr txBox="1">
            <a:spLocks noChangeArrowheads="1"/>
          </p:cNvSpPr>
          <p:nvPr/>
        </p:nvSpPr>
        <p:spPr bwMode="auto">
          <a:xfrm>
            <a:off x="5880102" y="3267077"/>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en-US" altLang="zh-CN"/>
          </a:p>
          <a:p>
            <a:pPr eaLnBrk="1" hangingPunct="1"/>
            <a:endParaRPr lang="zh-CN" altLang="en-US"/>
          </a:p>
        </p:txBody>
      </p:sp>
      <p:grpSp>
        <p:nvGrpSpPr>
          <p:cNvPr id="21" name="组合 20"/>
          <p:cNvGrpSpPr>
            <a:grpSpLocks/>
          </p:cNvGrpSpPr>
          <p:nvPr/>
        </p:nvGrpSpPr>
        <p:grpSpPr bwMode="auto">
          <a:xfrm>
            <a:off x="6240463" y="2636840"/>
            <a:ext cx="2633662" cy="1089025"/>
            <a:chOff x="4716016" y="1779662"/>
            <a:chExt cx="2634119" cy="1089412"/>
          </a:xfrm>
        </p:grpSpPr>
        <p:sp>
          <p:nvSpPr>
            <p:cNvPr id="20496" name="TextBox 19"/>
            <p:cNvSpPr txBox="1">
              <a:spLocks noChangeArrowheads="1"/>
            </p:cNvSpPr>
            <p:nvPr/>
          </p:nvSpPr>
          <p:spPr bwMode="auto">
            <a:xfrm>
              <a:off x="4716016" y="2139702"/>
              <a:ext cx="2634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1600">
                  <a:solidFill>
                    <a:schemeClr val="bg1"/>
                  </a:solidFill>
                </a:rPr>
                <a:t>2</a:t>
              </a:r>
              <a:r>
                <a:rPr lang="en-US" altLang="zh-CN">
                  <a:solidFill>
                    <a:schemeClr val="bg1"/>
                  </a:solidFill>
                </a:rPr>
                <a:t>. plant roots &amp; droppings</a:t>
              </a:r>
              <a:endParaRPr lang="zh-CN" altLang="en-US">
                <a:solidFill>
                  <a:schemeClr val="bg1"/>
                </a:solidFill>
              </a:endParaRPr>
            </a:p>
          </p:txBody>
        </p:sp>
        <p:sp>
          <p:nvSpPr>
            <p:cNvPr id="20497" name="TextBox 22"/>
            <p:cNvSpPr txBox="1">
              <a:spLocks noChangeArrowheads="1"/>
            </p:cNvSpPr>
            <p:nvPr/>
          </p:nvSpPr>
          <p:spPr bwMode="auto">
            <a:xfrm>
              <a:off x="4860032" y="2499742"/>
              <a:ext cx="2303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solidFill>
                    <a:schemeClr val="bg1"/>
                  </a:solidFill>
                </a:rPr>
                <a:t>3._______________</a:t>
              </a:r>
              <a:endParaRPr lang="zh-CN" altLang="en-US">
                <a:solidFill>
                  <a:schemeClr val="bg1"/>
                </a:solidFill>
              </a:endParaRPr>
            </a:p>
          </p:txBody>
        </p:sp>
        <p:sp>
          <p:nvSpPr>
            <p:cNvPr id="29" name="TextBox 28"/>
            <p:cNvSpPr txBox="1"/>
            <p:nvPr/>
          </p:nvSpPr>
          <p:spPr>
            <a:xfrm>
              <a:off x="5363828" y="1779662"/>
              <a:ext cx="1368662" cy="646342"/>
            </a:xfrm>
            <a:prstGeom prst="rect">
              <a:avLst/>
            </a:prstGeom>
            <a:noFill/>
          </p:spPr>
          <p:txBody>
            <a:bodyPr>
              <a:spAutoFit/>
            </a:bodyPr>
            <a:lstStyle/>
            <a:p>
              <a:pPr marL="342900" indent="-342900">
                <a:buClr>
                  <a:schemeClr val="tx2"/>
                </a:buClr>
                <a:buSzPct val="70000"/>
                <a:defRPr/>
              </a:pPr>
              <a:r>
                <a:rPr lang="en-US" altLang="zh-CN" noProof="1">
                  <a:solidFill>
                    <a:schemeClr val="bg1"/>
                  </a:solidFill>
                </a:rPr>
                <a:t>acid  rain</a:t>
              </a:r>
              <a:r>
                <a:rPr lang="en-US" altLang="zh-CN" noProof="1"/>
                <a:t> </a:t>
              </a:r>
              <a:endParaRPr lang="en-US" altLang="zh-CN" noProof="1">
                <a:latin typeface="Calibri" panose="020F0502020204030204" pitchFamily="34" charset="0"/>
                <a:ea typeface="宋体" panose="02010600030101010101" pitchFamily="2" charset="-122"/>
              </a:endParaRPr>
            </a:p>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20499" name="TextBox 30"/>
            <p:cNvSpPr txBox="1">
              <a:spLocks noChangeArrowheads="1"/>
            </p:cNvSpPr>
            <p:nvPr/>
          </p:nvSpPr>
          <p:spPr bwMode="auto">
            <a:xfrm>
              <a:off x="5220072" y="2499742"/>
              <a:ext cx="1345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solidFill>
                    <a:schemeClr val="bg1"/>
                  </a:solidFill>
                </a:rPr>
                <a:t>earthquakes</a:t>
              </a:r>
              <a:endParaRPr lang="zh-CN" altLang="en-US">
                <a:solidFill>
                  <a:schemeClr val="bg1"/>
                </a:solidFill>
              </a:endParaRPr>
            </a:p>
          </p:txBody>
        </p:sp>
      </p:grpSp>
      <p:sp>
        <p:nvSpPr>
          <p:cNvPr id="24" name="AutoShape 5"/>
          <p:cNvSpPr>
            <a:spLocks noChangeArrowheads="1"/>
          </p:cNvSpPr>
          <p:nvPr/>
        </p:nvSpPr>
        <p:spPr bwMode="auto">
          <a:xfrm>
            <a:off x="2709863" y="1916113"/>
            <a:ext cx="2233612" cy="423862"/>
          </a:xfrm>
          <a:prstGeom prst="roundRect">
            <a:avLst>
              <a:gd name="adj" fmla="val 16667"/>
            </a:avLst>
          </a:prstGeom>
          <a:solidFill>
            <a:srgbClr val="FFC000"/>
          </a:solidFill>
          <a:ln>
            <a:noFill/>
          </a:ln>
          <a:effectLst>
            <a:outerShdw blurRad="63500" dist="53882" dir="2700000" algn="ctr" rotWithShape="0">
              <a:srgbClr val="292929">
                <a:alpha val="50000"/>
              </a:srgbClr>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solidFill>
                  <a:schemeClr val="bg1"/>
                </a:solidFill>
              </a:rPr>
              <a:t>     </a:t>
            </a:r>
            <a:r>
              <a:rPr lang="en-US" altLang="zh-CN"/>
              <a:t>causes</a:t>
            </a:r>
            <a:endParaRPr lang="zh-CN" altLang="en-US"/>
          </a:p>
        </p:txBody>
      </p:sp>
      <p:grpSp>
        <p:nvGrpSpPr>
          <p:cNvPr id="18" name="组合 17"/>
          <p:cNvGrpSpPr>
            <a:grpSpLocks/>
          </p:cNvGrpSpPr>
          <p:nvPr/>
        </p:nvGrpSpPr>
        <p:grpSpPr bwMode="auto">
          <a:xfrm>
            <a:off x="2711450" y="2781300"/>
            <a:ext cx="2305050" cy="971550"/>
            <a:chOff x="1187128" y="1923678"/>
            <a:chExt cx="2304752" cy="971922"/>
          </a:xfrm>
        </p:grpSpPr>
        <p:sp>
          <p:nvSpPr>
            <p:cNvPr id="28" name="Rectangle 2"/>
            <p:cNvSpPr>
              <a:spLocks noChangeArrowheads="1"/>
            </p:cNvSpPr>
            <p:nvPr/>
          </p:nvSpPr>
          <p:spPr bwMode="auto">
            <a:xfrm>
              <a:off x="1187128" y="1923678"/>
              <a:ext cx="2304752" cy="971922"/>
            </a:xfrm>
            <a:prstGeom prst="rect">
              <a:avLst/>
            </a:prstGeom>
            <a:solidFill>
              <a:schemeClr val="accent3">
                <a:lumMod val="60000"/>
                <a:lumOff val="40000"/>
              </a:schemeClr>
            </a:solidFill>
            <a:ln w="9525">
              <a:miter lim="800000"/>
            </a:ln>
            <a:scene3d>
              <a:camera prst="legacyPerspectiveBottom"/>
              <a:lightRig rig="legacyFlat3" dir="t"/>
            </a:scene3d>
            <a:sp3d extrusionH="887400" prstMaterial="legacyMatte">
              <a:bevelT w="13500" h="13500" prst="angle"/>
              <a:bevelB w="13500" h="13500" prst="angle"/>
              <a:extrusionClr>
                <a:schemeClr val="accent3">
                  <a:lumMod val="60000"/>
                  <a:lumOff val="40000"/>
                </a:schemeClr>
              </a:extrusionClr>
            </a:sp3d>
          </p:spPr>
          <p:txBody>
            <a:bodyPr wrap="none" anchor="ctr">
              <a:flatTx/>
            </a:bodyPr>
            <a:lstStyle/>
            <a:p>
              <a:pPr eaLnBrk="1" fontAlgn="auto" hangingPunct="1">
                <a:buFont typeface="Arial" panose="020B0604020202020204" pitchFamily="34" charset="0"/>
                <a:buNone/>
                <a:defRPr/>
              </a:pPr>
              <a:endParaRPr lang="zh-CN" altLang="en-US" noProof="1">
                <a:latin typeface="Calibri" panose="020F0502020204030204" pitchFamily="34" charset="0"/>
                <a:ea typeface="宋体" panose="02010600030101010101" pitchFamily="2" charset="-122"/>
              </a:endParaRPr>
            </a:p>
          </p:txBody>
        </p:sp>
        <p:sp>
          <p:nvSpPr>
            <p:cNvPr id="34" name="双括号 33"/>
            <p:cNvSpPr/>
            <p:nvPr/>
          </p:nvSpPr>
          <p:spPr>
            <a:xfrm>
              <a:off x="1260144" y="2068196"/>
              <a:ext cx="1796818" cy="665417"/>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r>
                <a:rPr lang="en-US" altLang="zh-CN" sz="2800" noProof="1">
                  <a:solidFill>
                    <a:schemeClr val="bg1"/>
                  </a:solidFill>
                </a:rPr>
                <a:t>nature</a:t>
              </a:r>
              <a:endParaRPr lang="zh-CN" altLang="en-US" sz="2800" noProof="1">
                <a:solidFill>
                  <a:schemeClr val="bg1"/>
                </a:solidFill>
              </a:endParaRPr>
            </a:p>
          </p:txBody>
        </p:sp>
      </p:grpSp>
      <p:grpSp>
        <p:nvGrpSpPr>
          <p:cNvPr id="22" name="组合 21"/>
          <p:cNvGrpSpPr>
            <a:grpSpLocks/>
          </p:cNvGrpSpPr>
          <p:nvPr/>
        </p:nvGrpSpPr>
        <p:grpSpPr bwMode="auto">
          <a:xfrm>
            <a:off x="2782888" y="4076702"/>
            <a:ext cx="2233612" cy="1008063"/>
            <a:chOff x="1259632" y="3219822"/>
            <a:chExt cx="2232248" cy="1007889"/>
          </a:xfrm>
        </p:grpSpPr>
        <p:sp>
          <p:nvSpPr>
            <p:cNvPr id="33" name="Rectangle 2"/>
            <p:cNvSpPr>
              <a:spLocks noChangeArrowheads="1"/>
            </p:cNvSpPr>
            <p:nvPr/>
          </p:nvSpPr>
          <p:spPr bwMode="auto">
            <a:xfrm>
              <a:off x="1259632" y="3219822"/>
              <a:ext cx="2232248" cy="1007889"/>
            </a:xfrm>
            <a:prstGeom prst="rect">
              <a:avLst/>
            </a:prstGeom>
            <a:solidFill>
              <a:schemeClr val="accent3">
                <a:lumMod val="60000"/>
                <a:lumOff val="40000"/>
              </a:schemeClr>
            </a:solidFill>
            <a:ln w="9525">
              <a:miter lim="800000"/>
            </a:ln>
            <a:scene3d>
              <a:camera prst="legacyPerspectiveBottom"/>
              <a:lightRig rig="legacyFlat3" dir="t"/>
            </a:scene3d>
            <a:sp3d extrusionH="887400" prstMaterial="legacyMatte">
              <a:bevelT w="13500" h="13500" prst="angle"/>
              <a:bevelB w="13500" h="13500" prst="angle"/>
              <a:extrusionClr>
                <a:schemeClr val="accent3">
                  <a:lumMod val="60000"/>
                  <a:lumOff val="40000"/>
                </a:schemeClr>
              </a:extrusionClr>
            </a:sp3d>
          </p:spPr>
          <p:txBody>
            <a:bodyPr wrap="none" anchor="ctr">
              <a:flatTx/>
            </a:bodyPr>
            <a:lstStyle/>
            <a:p>
              <a:pPr eaLnBrk="1" fontAlgn="auto" hangingPunct="1">
                <a:buFont typeface="Arial" panose="020B0604020202020204" pitchFamily="34" charset="0"/>
                <a:buNone/>
                <a:defRPr/>
              </a:pPr>
              <a:endParaRPr lang="zh-CN" altLang="en-US" noProof="1">
                <a:latin typeface="Calibri" panose="020F0502020204030204" pitchFamily="34" charset="0"/>
                <a:ea typeface="宋体" panose="02010600030101010101" pitchFamily="2" charset="-122"/>
              </a:endParaRPr>
            </a:p>
          </p:txBody>
        </p:sp>
        <p:sp>
          <p:nvSpPr>
            <p:cNvPr id="20493" name="TextBox 35"/>
            <p:cNvSpPr txBox="1">
              <a:spLocks noChangeArrowheads="1"/>
            </p:cNvSpPr>
            <p:nvPr/>
          </p:nvSpPr>
          <p:spPr bwMode="auto">
            <a:xfrm>
              <a:off x="1475656" y="3435846"/>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800"/>
                <a:t>   </a:t>
              </a:r>
              <a:r>
                <a:rPr lang="en-US" altLang="zh-CN" sz="2800">
                  <a:solidFill>
                    <a:schemeClr val="bg1"/>
                  </a:solidFill>
                </a:rPr>
                <a:t>man</a:t>
              </a:r>
              <a:endParaRPr lang="zh-CN" altLang="en-US" sz="2000">
                <a:solidFill>
                  <a:schemeClr val="bg1"/>
                </a:solidFill>
              </a:endParaRPr>
            </a:p>
          </p:txBody>
        </p:sp>
      </p:grpSp>
      <p:sp>
        <p:nvSpPr>
          <p:cNvPr id="25" name="Rectangle 2"/>
          <p:cNvSpPr>
            <a:spLocks noChangeArrowheads="1"/>
          </p:cNvSpPr>
          <p:nvPr/>
        </p:nvSpPr>
        <p:spPr bwMode="auto">
          <a:xfrm>
            <a:off x="6240463" y="4149727"/>
            <a:ext cx="2519362" cy="1006475"/>
          </a:xfrm>
          <a:prstGeom prst="rect">
            <a:avLst/>
          </a:prstGeom>
          <a:solidFill>
            <a:schemeClr val="accent3">
              <a:lumMod val="60000"/>
              <a:lumOff val="40000"/>
            </a:schemeClr>
          </a:solidFill>
          <a:ln w="9525">
            <a:miter lim="800000"/>
          </a:ln>
          <a:scene3d>
            <a:camera prst="legacyPerspectiveBottom"/>
            <a:lightRig rig="legacyFlat3" dir="t"/>
          </a:scene3d>
          <a:sp3d extrusionH="887400" prstMaterial="legacyMatte">
            <a:bevelT w="13500" h="13500" prst="angle"/>
            <a:bevelB w="13500" h="13500" prst="angle"/>
            <a:extrusionClr>
              <a:schemeClr val="accent3">
                <a:lumMod val="60000"/>
                <a:lumOff val="40000"/>
              </a:schemeClr>
            </a:extrusionClr>
          </a:sp3d>
        </p:spPr>
        <p:txBody>
          <a:bodyPr wrap="none" anchor="ctr">
            <a:flatTx/>
          </a:bodyPr>
          <a:lstStyle/>
          <a:p>
            <a:pPr eaLnBrk="1" fontAlgn="auto" hangingPunct="1">
              <a:defRPr/>
            </a:pPr>
            <a:endParaRPr lang="en-US" altLang="zh-CN" noProof="1">
              <a:latin typeface="Calibri" panose="020F0502020204030204" pitchFamily="34" charset="0"/>
              <a:ea typeface="宋体" panose="02010600030101010101" pitchFamily="2" charset="-122"/>
            </a:endParaRPr>
          </a:p>
          <a:p>
            <a:pPr eaLnBrk="1" fontAlgn="auto" hangingPunct="1">
              <a:defRPr/>
            </a:pPr>
            <a:endParaRPr lang="en-US" altLang="zh-CN" noProof="1">
              <a:latin typeface="Calibri" panose="020F0502020204030204" pitchFamily="34" charset="0"/>
              <a:ea typeface="宋体" panose="02010600030101010101" pitchFamily="2" charset="-122"/>
            </a:endParaRPr>
          </a:p>
          <a:p>
            <a:pPr eaLnBrk="1" fontAlgn="auto" hangingPunct="1">
              <a:defRPr/>
            </a:pPr>
            <a:endParaRPr lang="en-US" altLang="zh-CN" noProof="1">
              <a:latin typeface="Calibri" panose="020F0502020204030204" pitchFamily="34" charset="0"/>
              <a:ea typeface="宋体" panose="02010600030101010101" pitchFamily="2" charset="-122"/>
            </a:endParaRPr>
          </a:p>
          <a:p>
            <a:pPr eaLnBrk="1" fontAlgn="auto" hangingPunct="1">
              <a:defRPr/>
            </a:pPr>
            <a:r>
              <a:rPr lang="en-US" altLang="zh-CN" noProof="1">
                <a:solidFill>
                  <a:schemeClr val="bg1"/>
                </a:solidFill>
              </a:rPr>
              <a:t>1.bad reconstruction</a:t>
            </a:r>
            <a:endParaRPr lang="en-US" altLang="zh-CN" noProof="1">
              <a:solidFill>
                <a:schemeClr val="bg1"/>
              </a:solidFill>
              <a:latin typeface="Calibri" panose="020F0502020204030204" pitchFamily="34" charset="0"/>
              <a:ea typeface="宋体" panose="02010600030101010101" pitchFamily="2" charset="-122"/>
            </a:endParaRPr>
          </a:p>
          <a:p>
            <a:pPr eaLnBrk="1" fontAlgn="auto" hangingPunct="1">
              <a:defRPr/>
            </a:pPr>
            <a:r>
              <a:rPr lang="en-US" altLang="zh-CN" noProof="1">
                <a:solidFill>
                  <a:schemeClr val="bg1"/>
                </a:solidFill>
              </a:rPr>
              <a:t>2.deliberate damage</a:t>
            </a:r>
            <a:endParaRPr lang="en-US" altLang="zh-CN" noProof="1">
              <a:solidFill>
                <a:schemeClr val="bg1"/>
              </a:solidFill>
              <a:latin typeface="Calibri" panose="020F0502020204030204" pitchFamily="34" charset="0"/>
              <a:ea typeface="宋体" panose="02010600030101010101" pitchFamily="2" charset="-122"/>
            </a:endParaRPr>
          </a:p>
          <a:p>
            <a:pPr eaLnBrk="1" fontAlgn="auto" hangingPunct="1">
              <a:defRPr/>
            </a:pPr>
            <a:r>
              <a:rPr lang="en-US" altLang="zh-CN" u="sng" noProof="1">
                <a:solidFill>
                  <a:schemeClr val="bg1"/>
                </a:solidFill>
              </a:rPr>
              <a:t>walking &amp; stealing</a:t>
            </a:r>
            <a:endParaRPr lang="zh-CN" altLang="en-US" u="sng" noProof="1">
              <a:solidFill>
                <a:schemeClr val="bg1"/>
              </a:solidFill>
              <a:latin typeface="Calibri" panose="020F0502020204030204" pitchFamily="34" charset="0"/>
              <a:ea typeface="宋体" panose="02010600030101010101" pitchFamily="2" charset="-122"/>
            </a:endParaRPr>
          </a:p>
          <a:p>
            <a:pPr eaLnBrk="1" fontAlgn="auto" hangingPunct="1">
              <a:defRPr/>
            </a:pPr>
            <a:endParaRPr lang="en-US" altLang="zh-CN" noProof="1">
              <a:latin typeface="Calibri" panose="020F0502020204030204" pitchFamily="34" charset="0"/>
              <a:ea typeface="宋体" panose="02010600030101010101" pitchFamily="2" charset="-122"/>
            </a:endParaRPr>
          </a:p>
          <a:p>
            <a:pPr eaLnBrk="1" fontAlgn="auto" hangingPunct="1">
              <a:defRPr/>
            </a:pPr>
            <a:endParaRPr lang="en-US" altLang="zh-CN" noProof="1">
              <a:latin typeface="Calibri" panose="020F0502020204030204" pitchFamily="34" charset="0"/>
              <a:ea typeface="宋体" panose="02010600030101010101" pitchFamily="2" charset="-122"/>
            </a:endParaRPr>
          </a:p>
          <a:p>
            <a:pPr eaLnBrk="1" fontAlgn="auto" hangingPunct="1">
              <a:defRPr/>
            </a:pPr>
            <a:endParaRPr lang="zh-CN" altLang="en-US" noProof="1">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5487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nodePh="1">
                                  <p:stCondLst>
                                    <p:cond delay="0"/>
                                  </p:stCondLst>
                                  <p:endCondLst>
                                    <p:cond delay="0"/>
                                  </p:end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19" grpId="0"/>
      <p:bldP spid="30" grpId="0"/>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灯片编号占位符 3"/>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70D335BB-2A3B-2F41-9047-BF2948EE8D2F}" type="slidenum">
              <a:rPr lang="zh-CN" altLang="en-US" smtClean="0"/>
              <a:pPr fontAlgn="base">
                <a:defRPr/>
              </a:pPr>
              <a:t>47</a:t>
            </a:fld>
            <a:endParaRPr lang="zh-CN" altLang="en-US" smtClean="0"/>
          </a:p>
        </p:txBody>
      </p:sp>
      <p:sp>
        <p:nvSpPr>
          <p:cNvPr id="21507" name="Oval 2"/>
          <p:cNvSpPr>
            <a:spLocks noChangeArrowheads="1"/>
          </p:cNvSpPr>
          <p:nvPr/>
        </p:nvSpPr>
        <p:spPr bwMode="auto">
          <a:xfrm>
            <a:off x="3287713" y="1916113"/>
            <a:ext cx="2952750" cy="2932112"/>
          </a:xfrm>
          <a:prstGeom prst="ellipse">
            <a:avLst/>
          </a:prstGeom>
          <a:noFill/>
          <a:ln w="9525">
            <a:solidFill>
              <a:srgbClr val="CC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zh-CN" altLang="en-US"/>
          </a:p>
        </p:txBody>
      </p:sp>
      <p:sp>
        <p:nvSpPr>
          <p:cNvPr id="21508" name="Oval 4"/>
          <p:cNvSpPr>
            <a:spLocks noChangeArrowheads="1"/>
          </p:cNvSpPr>
          <p:nvPr/>
        </p:nvSpPr>
        <p:spPr bwMode="auto">
          <a:xfrm>
            <a:off x="4008440" y="2781302"/>
            <a:ext cx="1381125" cy="1368425"/>
          </a:xfrm>
          <a:prstGeom prst="ellipse">
            <a:avLst/>
          </a:prstGeom>
          <a:solidFill>
            <a:srgbClr val="FFC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Acropolis</a:t>
            </a:r>
            <a:endParaRPr lang="zh-CN" altLang="en-US"/>
          </a:p>
        </p:txBody>
      </p:sp>
      <p:sp>
        <p:nvSpPr>
          <p:cNvPr id="21509" name="Oval 6"/>
          <p:cNvSpPr>
            <a:spLocks noChangeArrowheads="1"/>
          </p:cNvSpPr>
          <p:nvPr/>
        </p:nvSpPr>
        <p:spPr bwMode="auto">
          <a:xfrm>
            <a:off x="2135190" y="2492375"/>
            <a:ext cx="1368425" cy="1335088"/>
          </a:xfrm>
          <a:prstGeom prst="ellipse">
            <a:avLst/>
          </a:prstGeom>
          <a:solidFill>
            <a:srgbClr val="CCFFCC"/>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t>destruction</a:t>
            </a:r>
          </a:p>
          <a:p>
            <a:pPr algn="ctr" eaLnBrk="1" hangingPunct="1"/>
            <a:r>
              <a:rPr lang="en-US" altLang="zh-CN"/>
              <a:t>Paras3-4</a:t>
            </a:r>
            <a:endParaRPr lang="zh-CN" altLang="en-US"/>
          </a:p>
        </p:txBody>
      </p:sp>
      <p:sp>
        <p:nvSpPr>
          <p:cNvPr id="21510" name="Oval 6"/>
          <p:cNvSpPr>
            <a:spLocks noChangeArrowheads="1"/>
          </p:cNvSpPr>
          <p:nvPr/>
        </p:nvSpPr>
        <p:spPr bwMode="auto">
          <a:xfrm>
            <a:off x="6024565" y="2636840"/>
            <a:ext cx="1368425" cy="1335087"/>
          </a:xfrm>
          <a:prstGeom prst="ellipse">
            <a:avLst/>
          </a:prstGeom>
          <a:solidFill>
            <a:srgbClr val="CCFFCC"/>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t>Restoration</a:t>
            </a:r>
          </a:p>
          <a:p>
            <a:pPr algn="ctr" eaLnBrk="1" hangingPunct="1"/>
            <a:r>
              <a:rPr lang="en-US" altLang="zh-CN"/>
              <a:t>Paras5-7</a:t>
            </a:r>
            <a:endParaRPr lang="zh-CN" altLang="en-US"/>
          </a:p>
        </p:txBody>
      </p:sp>
      <p:cxnSp>
        <p:nvCxnSpPr>
          <p:cNvPr id="9" name="曲线连接符 8"/>
          <p:cNvCxnSpPr/>
          <p:nvPr/>
        </p:nvCxnSpPr>
        <p:spPr bwMode="auto">
          <a:xfrm rot="5400000" flipH="1" flipV="1">
            <a:off x="7090571" y="2362996"/>
            <a:ext cx="646113" cy="619125"/>
          </a:xfrm>
          <a:prstGeom prst="curvedConnector3">
            <a:avLst>
              <a:gd name="adj1" fmla="val 55230"/>
            </a:avLst>
          </a:prstGeom>
          <a:ln>
            <a:solidFill>
              <a:srgbClr val="CCFF99"/>
            </a:solidFill>
          </a:ln>
        </p:spPr>
        <p:style>
          <a:lnRef idx="1">
            <a:schemeClr val="dk1"/>
          </a:lnRef>
          <a:fillRef idx="0">
            <a:schemeClr val="dk1"/>
          </a:fillRef>
          <a:effectRef idx="0">
            <a:schemeClr val="dk1"/>
          </a:effectRef>
          <a:fontRef idx="minor">
            <a:schemeClr val="tx1"/>
          </a:fontRef>
        </p:style>
      </p:cxnSp>
      <p:cxnSp>
        <p:nvCxnSpPr>
          <p:cNvPr id="11" name="曲线连接符 10"/>
          <p:cNvCxnSpPr/>
          <p:nvPr/>
        </p:nvCxnSpPr>
        <p:spPr bwMode="auto">
          <a:xfrm rot="16200000" flipH="1">
            <a:off x="7212013" y="3752852"/>
            <a:ext cx="577850" cy="504825"/>
          </a:xfrm>
          <a:prstGeom prst="curvedConnector3">
            <a:avLst>
              <a:gd name="adj1" fmla="val 50000"/>
            </a:avLst>
          </a:prstGeom>
          <a:ln>
            <a:solidFill>
              <a:srgbClr val="CCFF99"/>
            </a:solidFill>
          </a:ln>
        </p:spPr>
        <p:style>
          <a:lnRef idx="1">
            <a:schemeClr val="dk1"/>
          </a:lnRef>
          <a:fillRef idx="0">
            <a:schemeClr val="dk1"/>
          </a:fillRef>
          <a:effectRef idx="0">
            <a:schemeClr val="dk1"/>
          </a:effectRef>
          <a:fontRef idx="minor">
            <a:schemeClr val="tx1"/>
          </a:fontRef>
        </p:style>
      </p:cxnSp>
      <p:sp>
        <p:nvSpPr>
          <p:cNvPr id="21513" name="Oval 11"/>
          <p:cNvSpPr>
            <a:spLocks noChangeArrowheads="1"/>
          </p:cNvSpPr>
          <p:nvPr/>
        </p:nvSpPr>
        <p:spPr bwMode="auto">
          <a:xfrm flipH="1">
            <a:off x="7680327" y="1700213"/>
            <a:ext cx="2678113" cy="1079500"/>
          </a:xfrm>
          <a:prstGeom prst="ellipse">
            <a:avLst/>
          </a:prstGeom>
          <a:solidFill>
            <a:srgbClr val="FFC000"/>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1514" name="Oval 11"/>
          <p:cNvSpPr>
            <a:spLocks noChangeArrowheads="1"/>
          </p:cNvSpPr>
          <p:nvPr/>
        </p:nvSpPr>
        <p:spPr bwMode="auto">
          <a:xfrm flipH="1">
            <a:off x="7680327" y="4005265"/>
            <a:ext cx="2232025" cy="935037"/>
          </a:xfrm>
          <a:prstGeom prst="ellipse">
            <a:avLst/>
          </a:prstGeom>
          <a:solidFill>
            <a:srgbClr val="FFC000"/>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1515" name="矩形 13"/>
          <p:cNvSpPr>
            <a:spLocks noChangeArrowheads="1"/>
          </p:cNvSpPr>
          <p:nvPr/>
        </p:nvSpPr>
        <p:spPr bwMode="auto">
          <a:xfrm>
            <a:off x="8112127" y="1844675"/>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cleaning program</a:t>
            </a:r>
            <a:endParaRPr lang="zh-CN" altLang="en-US"/>
          </a:p>
        </p:txBody>
      </p:sp>
      <p:sp>
        <p:nvSpPr>
          <p:cNvPr id="21516" name="TextBox 14"/>
          <p:cNvSpPr txBox="1">
            <a:spLocks noChangeArrowheads="1"/>
          </p:cNvSpPr>
          <p:nvPr/>
        </p:nvSpPr>
        <p:spPr bwMode="auto">
          <a:xfrm>
            <a:off x="7824790" y="2205038"/>
            <a:ext cx="2475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continual repairing work</a:t>
            </a:r>
            <a:endParaRPr lang="zh-CN" altLang="en-US"/>
          </a:p>
        </p:txBody>
      </p:sp>
      <p:sp>
        <p:nvSpPr>
          <p:cNvPr id="21517" name="矩形 15"/>
          <p:cNvSpPr>
            <a:spLocks noChangeArrowheads="1"/>
          </p:cNvSpPr>
          <p:nvPr/>
        </p:nvSpPr>
        <p:spPr bwMode="auto">
          <a:xfrm>
            <a:off x="8040690" y="4221165"/>
            <a:ext cx="180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educational work</a:t>
            </a:r>
          </a:p>
        </p:txBody>
      </p:sp>
      <p:sp>
        <p:nvSpPr>
          <p:cNvPr id="21518" name="TextBox 9"/>
          <p:cNvSpPr txBox="1">
            <a:spLocks noChangeArrowheads="1"/>
          </p:cNvSpPr>
          <p:nvPr/>
        </p:nvSpPr>
        <p:spPr bwMode="auto">
          <a:xfrm>
            <a:off x="3143250" y="1052513"/>
            <a:ext cx="4826000" cy="46196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400"/>
              <a:t>restoration of  Acropolis (paras5-7).</a:t>
            </a:r>
            <a:endParaRPr lang="zh-CN" altLang="en-US" sz="2400"/>
          </a:p>
        </p:txBody>
      </p:sp>
    </p:spTree>
    <p:extLst>
      <p:ext uri="{BB962C8B-B14F-4D97-AF65-F5344CB8AC3E}">
        <p14:creationId xmlns:p14="http://schemas.microsoft.com/office/powerpoint/2010/main" val="120188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4"/>
          <p:cNvSpPr>
            <a:spLocks noChangeArrowheads="1"/>
          </p:cNvSpPr>
          <p:nvPr/>
        </p:nvSpPr>
        <p:spPr bwMode="auto">
          <a:xfrm>
            <a:off x="5232402" y="2943227"/>
            <a:ext cx="1381125" cy="1033463"/>
          </a:xfrm>
          <a:prstGeom prst="ellipse">
            <a:avLst/>
          </a:prstGeom>
          <a:solidFill>
            <a:srgbClr val="FFC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Acropolis</a:t>
            </a:r>
            <a:endParaRPr lang="zh-CN" altLang="en-US"/>
          </a:p>
        </p:txBody>
      </p:sp>
      <p:sp>
        <p:nvSpPr>
          <p:cNvPr id="22531" name="Oval 2"/>
          <p:cNvSpPr>
            <a:spLocks noChangeArrowheads="1"/>
          </p:cNvSpPr>
          <p:nvPr/>
        </p:nvSpPr>
        <p:spPr bwMode="auto">
          <a:xfrm>
            <a:off x="4367213" y="2132015"/>
            <a:ext cx="3225800" cy="2414587"/>
          </a:xfrm>
          <a:prstGeom prst="ellipse">
            <a:avLst/>
          </a:prstGeom>
          <a:noFill/>
          <a:ln w="9525">
            <a:solidFill>
              <a:srgbClr val="FFE07D"/>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9" name="Oval 6"/>
          <p:cNvSpPr>
            <a:spLocks noChangeArrowheads="1"/>
          </p:cNvSpPr>
          <p:nvPr/>
        </p:nvSpPr>
        <p:spPr bwMode="gray">
          <a:xfrm>
            <a:off x="6888165" y="3219452"/>
            <a:ext cx="1584325" cy="1000125"/>
          </a:xfrm>
          <a:prstGeom prst="ellipse">
            <a:avLst/>
          </a:prstGeom>
          <a:solidFill>
            <a:schemeClr val="accent3">
              <a:lumMod val="75000"/>
            </a:schemeClr>
          </a:solidFill>
          <a:ln w="38100" algn="ctr">
            <a:noFill/>
            <a:round/>
          </a:ln>
          <a:effectLst/>
        </p:spPr>
        <p:txBody>
          <a:bodyPr wrap="none" anchor="ctr"/>
          <a:lstStyle/>
          <a:p>
            <a:pPr eaLnBrk="1" fontAlgn="auto" hangingPunct="1">
              <a:defRPr/>
            </a:pPr>
            <a:r>
              <a:rPr lang="en-US" altLang="zh-CN" noProof="1"/>
              <a:t>Restoration</a:t>
            </a:r>
            <a:endParaRPr lang="en-US" altLang="zh-CN" noProof="1">
              <a:latin typeface="Calibri" panose="020F0502020204030204" pitchFamily="34" charset="0"/>
              <a:ea typeface="宋体" panose="02010600030101010101" pitchFamily="2" charset="-122"/>
            </a:endParaRPr>
          </a:p>
          <a:p>
            <a:pPr eaLnBrk="1" fontAlgn="auto" hangingPunct="1">
              <a:defRPr/>
            </a:pPr>
            <a:r>
              <a:rPr lang="en-US" altLang="zh-CN" noProof="1"/>
              <a:t>Paras5-7</a:t>
            </a:r>
            <a:endParaRPr lang="zh-CN" altLang="en-US" noProof="1">
              <a:latin typeface="Calibri" panose="020F0502020204030204" pitchFamily="34" charset="0"/>
              <a:ea typeface="宋体" panose="02010600030101010101" pitchFamily="2" charset="-122"/>
            </a:endParaRPr>
          </a:p>
        </p:txBody>
      </p:sp>
      <p:sp>
        <p:nvSpPr>
          <p:cNvPr id="8" name="Oval 6"/>
          <p:cNvSpPr>
            <a:spLocks noChangeArrowheads="1"/>
          </p:cNvSpPr>
          <p:nvPr/>
        </p:nvSpPr>
        <p:spPr bwMode="auto">
          <a:xfrm>
            <a:off x="5087940" y="1754190"/>
            <a:ext cx="1584325" cy="1000125"/>
          </a:xfrm>
          <a:prstGeom prst="ellipse">
            <a:avLst/>
          </a:prstGeom>
          <a:solidFill>
            <a:schemeClr val="accent3">
              <a:lumMod val="75000"/>
            </a:schemeClr>
          </a:solidFill>
          <a:ln w="38100">
            <a:noFill/>
            <a:round/>
          </a:ln>
        </p:spPr>
        <p:txBody>
          <a:bodyPr wrap="none" anchor="ctr"/>
          <a:lstStyle/>
          <a:p>
            <a:pPr eaLnBrk="1" fontAlgn="auto" hangingPunct="1">
              <a:buFont typeface="Arial" panose="020B0604020202020204" pitchFamily="34" charset="0"/>
              <a:buNone/>
              <a:defRPr/>
            </a:pPr>
            <a:r>
              <a:rPr lang="en-US" altLang="zh-CN" noProof="1"/>
              <a:t>Introduction</a:t>
            </a:r>
            <a:endParaRPr lang="en-US" altLang="zh-CN" noProof="1">
              <a:latin typeface="Calibri" panose="020F0502020204030204" pitchFamily="34" charset="0"/>
              <a:ea typeface="宋体" panose="02010600030101010101" pitchFamily="2" charset="-122"/>
            </a:endParaRPr>
          </a:p>
          <a:p>
            <a:pPr eaLnBrk="1" fontAlgn="auto" hangingPunct="1">
              <a:buFont typeface="Arial" panose="020B0604020202020204" pitchFamily="34" charset="0"/>
              <a:buNone/>
              <a:defRPr/>
            </a:pPr>
            <a:r>
              <a:rPr lang="en-US" altLang="zh-CN" noProof="1"/>
              <a:t>Paras1-2</a:t>
            </a:r>
            <a:endParaRPr lang="zh-CN" altLang="en-US" noProof="1">
              <a:latin typeface="Calibri" panose="020F0502020204030204" pitchFamily="34" charset="0"/>
              <a:ea typeface="宋体" panose="02010600030101010101" pitchFamily="2" charset="-122"/>
            </a:endParaRPr>
          </a:p>
        </p:txBody>
      </p:sp>
      <p:sp>
        <p:nvSpPr>
          <p:cNvPr id="10" name="Oval 6"/>
          <p:cNvSpPr>
            <a:spLocks noChangeArrowheads="1"/>
          </p:cNvSpPr>
          <p:nvPr/>
        </p:nvSpPr>
        <p:spPr bwMode="gray">
          <a:xfrm>
            <a:off x="3557590" y="3302002"/>
            <a:ext cx="1368425" cy="1000125"/>
          </a:xfrm>
          <a:prstGeom prst="ellipse">
            <a:avLst/>
          </a:prstGeom>
          <a:solidFill>
            <a:schemeClr val="accent3">
              <a:lumMod val="75000"/>
            </a:schemeClr>
          </a:solidFill>
          <a:ln w="38100" algn="ctr">
            <a:noFill/>
            <a:round/>
          </a:ln>
          <a:effectLst/>
        </p:spPr>
        <p:txBody>
          <a:bodyPr wrap="none" anchor="ctr"/>
          <a:lstStyle/>
          <a:p>
            <a:pPr eaLnBrk="1" fontAlgn="auto" hangingPunct="1">
              <a:defRPr/>
            </a:pPr>
            <a:r>
              <a:rPr lang="en-US" altLang="zh-CN" sz="1600" noProof="1"/>
              <a:t>Destruction</a:t>
            </a:r>
            <a:endParaRPr lang="en-US" altLang="zh-CN" noProof="1">
              <a:latin typeface="Calibri" panose="020F0502020204030204" pitchFamily="34" charset="0"/>
              <a:ea typeface="宋体" panose="02010600030101010101" pitchFamily="2" charset="-122"/>
            </a:endParaRPr>
          </a:p>
          <a:p>
            <a:pPr eaLnBrk="1" fontAlgn="auto" hangingPunct="1">
              <a:defRPr/>
            </a:pPr>
            <a:r>
              <a:rPr lang="en-US" altLang="zh-CN" noProof="1"/>
              <a:t>Paras3-4</a:t>
            </a:r>
            <a:endParaRPr lang="zh-CN" altLang="en-US" noProof="1">
              <a:latin typeface="Calibri" panose="020F0502020204030204" pitchFamily="34" charset="0"/>
              <a:ea typeface="宋体" panose="02010600030101010101" pitchFamily="2" charset="-122"/>
            </a:endParaRPr>
          </a:p>
        </p:txBody>
      </p:sp>
      <p:grpSp>
        <p:nvGrpSpPr>
          <p:cNvPr id="2" name="Group 9"/>
          <p:cNvGrpSpPr/>
          <p:nvPr/>
        </p:nvGrpSpPr>
        <p:grpSpPr bwMode="auto">
          <a:xfrm flipH="1">
            <a:off x="1524000" y="1376774"/>
            <a:ext cx="2677512" cy="702073"/>
            <a:chOff x="404" y="1976"/>
            <a:chExt cx="444" cy="468"/>
          </a:xfrm>
          <a:solidFill>
            <a:srgbClr val="CCFFCC"/>
          </a:solidFill>
        </p:grpSpPr>
        <p:sp>
          <p:nvSpPr>
            <p:cNvPr id="20" name="Oval 11"/>
            <p:cNvSpPr>
              <a:spLocks noChangeArrowheads="1"/>
            </p:cNvSpPr>
            <p:nvPr/>
          </p:nvSpPr>
          <p:spPr bwMode="gray">
            <a:xfrm>
              <a:off x="404" y="1976"/>
              <a:ext cx="444" cy="468"/>
            </a:xfrm>
            <a:prstGeom prst="ellipse">
              <a:avLst/>
            </a:prstGeom>
            <a:grpFill/>
            <a:ln w="57150">
              <a:noFill/>
              <a:round/>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21" name="AutoShape 12"/>
            <p:cNvSpPr>
              <a:spLocks noChangeArrowheads="1"/>
            </p:cNvSpPr>
            <p:nvPr/>
          </p:nvSpPr>
          <p:spPr bwMode="gray">
            <a:xfrm>
              <a:off x="412" y="1983"/>
              <a:ext cx="419" cy="4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grpSp>
      <p:sp>
        <p:nvSpPr>
          <p:cNvPr id="22536" name="TextBox 21"/>
          <p:cNvSpPr txBox="1">
            <a:spLocks noChangeArrowheads="1"/>
          </p:cNvSpPr>
          <p:nvPr/>
        </p:nvSpPr>
        <p:spPr bwMode="auto">
          <a:xfrm>
            <a:off x="1847850" y="1484313"/>
            <a:ext cx="2039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the greatest symbol</a:t>
            </a:r>
          </a:p>
          <a:p>
            <a:pPr eaLnBrk="1" hangingPunct="1"/>
            <a:r>
              <a:rPr lang="en-US" altLang="zh-CN"/>
              <a:t>of  Athens</a:t>
            </a:r>
            <a:endParaRPr lang="zh-CN" altLang="en-US"/>
          </a:p>
        </p:txBody>
      </p:sp>
      <p:sp>
        <p:nvSpPr>
          <p:cNvPr id="24" name="任意多边形 23"/>
          <p:cNvSpPr/>
          <p:nvPr/>
        </p:nvSpPr>
        <p:spPr>
          <a:xfrm>
            <a:off x="6527802" y="1917700"/>
            <a:ext cx="1008063" cy="477838"/>
          </a:xfrm>
          <a:custGeom>
            <a:avLst/>
            <a:gdLst>
              <a:gd name="connsiteX0" fmla="*/ 0 w 1050877"/>
              <a:gd name="connsiteY0" fmla="*/ 318447 h 709683"/>
              <a:gd name="connsiteX1" fmla="*/ 668740 w 1050877"/>
              <a:gd name="connsiteY1" fmla="*/ 673289 h 709683"/>
              <a:gd name="connsiteX2" fmla="*/ 968991 w 1050877"/>
              <a:gd name="connsiteY2" fmla="*/ 100083 h 709683"/>
              <a:gd name="connsiteX3" fmla="*/ 1050877 w 1050877"/>
              <a:gd name="connsiteY3" fmla="*/ 72788 h 709683"/>
            </a:gdLst>
            <a:ahLst/>
            <a:cxnLst>
              <a:cxn ang="0">
                <a:pos x="connsiteX0" y="connsiteY0"/>
              </a:cxn>
              <a:cxn ang="0">
                <a:pos x="connsiteX1" y="connsiteY1"/>
              </a:cxn>
              <a:cxn ang="0">
                <a:pos x="connsiteX2" y="connsiteY2"/>
              </a:cxn>
              <a:cxn ang="0">
                <a:pos x="connsiteX3" y="connsiteY3"/>
              </a:cxn>
            </a:cxnLst>
            <a:rect l="l" t="t" r="r" b="b"/>
            <a:pathLst>
              <a:path w="1050877" h="709683">
                <a:moveTo>
                  <a:pt x="0" y="318447"/>
                </a:moveTo>
                <a:cubicBezTo>
                  <a:pt x="253621" y="514065"/>
                  <a:pt x="507242" y="709683"/>
                  <a:pt x="668740" y="673289"/>
                </a:cubicBezTo>
                <a:cubicBezTo>
                  <a:pt x="830238" y="636895"/>
                  <a:pt x="905302" y="200166"/>
                  <a:pt x="968991" y="100083"/>
                </a:cubicBezTo>
                <a:cubicBezTo>
                  <a:pt x="1032680" y="0"/>
                  <a:pt x="1041778" y="36394"/>
                  <a:pt x="1050877" y="72788"/>
                </a:cubicBezTo>
              </a:path>
            </a:pathLst>
          </a:custGeom>
          <a:ln>
            <a:solidFill>
              <a:srgbClr val="CCFFCC"/>
            </a:solidFill>
          </a:ln>
        </p:spPr>
        <p:style>
          <a:lnRef idx="1">
            <a:schemeClr val="dk1"/>
          </a:lnRef>
          <a:fillRef idx="0">
            <a:schemeClr val="dk1"/>
          </a:fillRef>
          <a:effectRef idx="0">
            <a:schemeClr val="dk1"/>
          </a:effectRef>
          <a:fontRef idx="minor">
            <a:schemeClr val="tx1"/>
          </a:fontRef>
        </p:style>
        <p:txBody>
          <a:bodyPr anchor="ctr"/>
          <a:lstStyle/>
          <a:p>
            <a:pPr algn="ctr" eaLnBrk="1" fontAlgn="auto" hangingPunct="1">
              <a:defRPr/>
            </a:pPr>
            <a:endParaRPr lang="zh-CN" altLang="en-US" noProof="1"/>
          </a:p>
        </p:txBody>
      </p:sp>
      <p:sp>
        <p:nvSpPr>
          <p:cNvPr id="25" name="任意多边形 24"/>
          <p:cNvSpPr/>
          <p:nvPr/>
        </p:nvSpPr>
        <p:spPr>
          <a:xfrm>
            <a:off x="3557590" y="1851027"/>
            <a:ext cx="1501775" cy="531813"/>
          </a:xfrm>
          <a:custGeom>
            <a:avLst/>
            <a:gdLst>
              <a:gd name="connsiteX0" fmla="*/ 1501254 w 1501254"/>
              <a:gd name="connsiteY0" fmla="*/ 491319 h 709684"/>
              <a:gd name="connsiteX1" fmla="*/ 545911 w 1501254"/>
              <a:gd name="connsiteY1" fmla="*/ 627797 h 709684"/>
              <a:gd name="connsiteX2" fmla="*/ 0 w 1501254"/>
              <a:gd name="connsiteY2" fmla="*/ 0 h 709684"/>
              <a:gd name="connsiteX3" fmla="*/ 0 w 1501254"/>
              <a:gd name="connsiteY3" fmla="*/ 0 h 709684"/>
            </a:gdLst>
            <a:ahLst/>
            <a:cxnLst>
              <a:cxn ang="0">
                <a:pos x="connsiteX0" y="connsiteY0"/>
              </a:cxn>
              <a:cxn ang="0">
                <a:pos x="connsiteX1" y="connsiteY1"/>
              </a:cxn>
              <a:cxn ang="0">
                <a:pos x="connsiteX2" y="connsiteY2"/>
              </a:cxn>
              <a:cxn ang="0">
                <a:pos x="connsiteX3" y="connsiteY3"/>
              </a:cxn>
            </a:cxnLst>
            <a:rect l="l" t="t" r="r" b="b"/>
            <a:pathLst>
              <a:path w="1501254" h="709684">
                <a:moveTo>
                  <a:pt x="1501254" y="491319"/>
                </a:moveTo>
                <a:cubicBezTo>
                  <a:pt x="1148687" y="600501"/>
                  <a:pt x="796120" y="709684"/>
                  <a:pt x="545911" y="627797"/>
                </a:cubicBezTo>
                <a:cubicBezTo>
                  <a:pt x="295702" y="545910"/>
                  <a:pt x="0" y="0"/>
                  <a:pt x="0" y="0"/>
                </a:cubicBezTo>
                <a:lnTo>
                  <a:pt x="0" y="0"/>
                </a:lnTo>
              </a:path>
            </a:pathLst>
          </a:custGeom>
          <a:ln>
            <a:solidFill>
              <a:srgbClr val="CCFFCC"/>
            </a:solidFill>
          </a:ln>
        </p:spPr>
        <p:style>
          <a:lnRef idx="1">
            <a:schemeClr val="dk1"/>
          </a:lnRef>
          <a:fillRef idx="0">
            <a:schemeClr val="dk1"/>
          </a:fillRef>
          <a:effectRef idx="0">
            <a:schemeClr val="dk1"/>
          </a:effectRef>
          <a:fontRef idx="minor">
            <a:schemeClr val="tx1"/>
          </a:fontRef>
        </p:style>
        <p:txBody>
          <a:bodyPr anchor="ctr"/>
          <a:lstStyle/>
          <a:p>
            <a:pPr algn="ctr" eaLnBrk="1" fontAlgn="auto" hangingPunct="1">
              <a:defRPr/>
            </a:pPr>
            <a:endParaRPr lang="zh-CN" altLang="en-US" noProof="1"/>
          </a:p>
        </p:txBody>
      </p:sp>
      <p:grpSp>
        <p:nvGrpSpPr>
          <p:cNvPr id="3" name="Group 9"/>
          <p:cNvGrpSpPr/>
          <p:nvPr/>
        </p:nvGrpSpPr>
        <p:grpSpPr bwMode="auto">
          <a:xfrm flipH="1">
            <a:off x="7320134" y="1556794"/>
            <a:ext cx="2520274" cy="478063"/>
            <a:chOff x="404" y="1976"/>
            <a:chExt cx="444" cy="468"/>
          </a:xfrm>
          <a:solidFill>
            <a:srgbClr val="568424"/>
          </a:solidFill>
        </p:grpSpPr>
        <p:sp>
          <p:nvSpPr>
            <p:cNvPr id="34" name="Oval 11"/>
            <p:cNvSpPr>
              <a:spLocks noChangeArrowheads="1"/>
            </p:cNvSpPr>
            <p:nvPr/>
          </p:nvSpPr>
          <p:spPr bwMode="gray">
            <a:xfrm>
              <a:off x="404" y="1976"/>
              <a:ext cx="444" cy="468"/>
            </a:xfrm>
            <a:prstGeom prst="ellipse">
              <a:avLst/>
            </a:prstGeom>
            <a:solidFill>
              <a:srgbClr val="CCFFCC"/>
            </a:solidFill>
            <a:ln w="57150">
              <a:noFill/>
              <a:round/>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35" name="AutoShape 12"/>
            <p:cNvSpPr>
              <a:spLocks noChangeArrowheads="1"/>
            </p:cNvSpPr>
            <p:nvPr/>
          </p:nvSpPr>
          <p:spPr bwMode="gray">
            <a:xfrm>
              <a:off x="404" y="2046"/>
              <a:ext cx="419" cy="2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r>
                <a:rPr lang="en-US" altLang="zh-CN" noProof="1"/>
                <a:t>\\</a:t>
              </a:r>
              <a:endParaRPr lang="zh-CN" altLang="en-US" noProof="1">
                <a:latin typeface="Calibri" panose="020F0502020204030204" pitchFamily="34" charset="0"/>
                <a:ea typeface="宋体" panose="02010600030101010101" pitchFamily="2" charset="-122"/>
              </a:endParaRPr>
            </a:p>
          </p:txBody>
        </p:sp>
      </p:grpSp>
      <p:sp>
        <p:nvSpPr>
          <p:cNvPr id="22540" name="TextBox 35"/>
          <p:cNvSpPr txBox="1">
            <a:spLocks noChangeArrowheads="1"/>
          </p:cNvSpPr>
          <p:nvPr/>
        </p:nvSpPr>
        <p:spPr bwMode="auto">
          <a:xfrm>
            <a:off x="7824788" y="1628775"/>
            <a:ext cx="149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three temples</a:t>
            </a:r>
            <a:endParaRPr lang="zh-CN" altLang="en-US"/>
          </a:p>
        </p:txBody>
      </p:sp>
      <p:sp>
        <p:nvSpPr>
          <p:cNvPr id="22541" name="Oval 8"/>
          <p:cNvSpPr>
            <a:spLocks noChangeArrowheads="1"/>
          </p:cNvSpPr>
          <p:nvPr/>
        </p:nvSpPr>
        <p:spPr bwMode="auto">
          <a:xfrm>
            <a:off x="6167438" y="1052513"/>
            <a:ext cx="1441450" cy="474662"/>
          </a:xfrm>
          <a:prstGeom prst="ellipse">
            <a:avLst/>
          </a:prstGeom>
          <a:solidFill>
            <a:srgbClr val="FFC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Parthenon</a:t>
            </a:r>
            <a:endParaRPr lang="zh-CN" altLang="en-US"/>
          </a:p>
        </p:txBody>
      </p:sp>
      <p:sp>
        <p:nvSpPr>
          <p:cNvPr id="22542" name="Oval 8"/>
          <p:cNvSpPr>
            <a:spLocks noChangeArrowheads="1"/>
          </p:cNvSpPr>
          <p:nvPr/>
        </p:nvSpPr>
        <p:spPr bwMode="auto">
          <a:xfrm>
            <a:off x="7608888" y="998540"/>
            <a:ext cx="1655762" cy="485775"/>
          </a:xfrm>
          <a:prstGeom prst="ellipse">
            <a:avLst/>
          </a:prstGeom>
          <a:solidFill>
            <a:srgbClr val="FFC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2543" name="Oval 8"/>
          <p:cNvSpPr>
            <a:spLocks noChangeArrowheads="1"/>
          </p:cNvSpPr>
          <p:nvPr/>
        </p:nvSpPr>
        <p:spPr bwMode="auto">
          <a:xfrm>
            <a:off x="9228138" y="1108077"/>
            <a:ext cx="1439862" cy="474663"/>
          </a:xfrm>
          <a:prstGeom prst="ellipse">
            <a:avLst/>
          </a:prstGeom>
          <a:solidFill>
            <a:srgbClr val="FFC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2544" name="TextBox 55"/>
          <p:cNvSpPr txBox="1">
            <a:spLocks noChangeArrowheads="1"/>
          </p:cNvSpPr>
          <p:nvPr/>
        </p:nvSpPr>
        <p:spPr bwMode="auto">
          <a:xfrm>
            <a:off x="9226552" y="1214440"/>
            <a:ext cx="132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Athena Nike</a:t>
            </a:r>
            <a:endParaRPr lang="zh-CN" altLang="en-US"/>
          </a:p>
        </p:txBody>
      </p:sp>
      <p:sp>
        <p:nvSpPr>
          <p:cNvPr id="22545" name="TextBox 56"/>
          <p:cNvSpPr txBox="1">
            <a:spLocks noChangeArrowheads="1"/>
          </p:cNvSpPr>
          <p:nvPr/>
        </p:nvSpPr>
        <p:spPr bwMode="auto">
          <a:xfrm>
            <a:off x="7680325" y="1106490"/>
            <a:ext cx="132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Erechtheum</a:t>
            </a:r>
            <a:endParaRPr lang="zh-CN" altLang="en-US"/>
          </a:p>
        </p:txBody>
      </p:sp>
      <p:cxnSp>
        <p:nvCxnSpPr>
          <p:cNvPr id="59" name="直接连接符 58"/>
          <p:cNvCxnSpPr>
            <a:endCxn id="34" idx="7"/>
          </p:cNvCxnSpPr>
          <p:nvPr/>
        </p:nvCxnSpPr>
        <p:spPr>
          <a:xfrm>
            <a:off x="7391402" y="1501777"/>
            <a:ext cx="296863" cy="125413"/>
          </a:xfrm>
          <a:prstGeom prst="line">
            <a:avLst/>
          </a:prstGeom>
        </p:spPr>
        <p:style>
          <a:lnRef idx="1">
            <a:schemeClr val="dk1"/>
          </a:lnRef>
          <a:fillRef idx="0">
            <a:schemeClr val="dk1"/>
          </a:fillRef>
          <a:effectRef idx="0">
            <a:schemeClr val="dk1"/>
          </a:effectRef>
          <a:fontRef idx="minor">
            <a:schemeClr val="tx1"/>
          </a:fontRef>
        </p:style>
      </p:cxnSp>
      <p:cxnSp>
        <p:nvCxnSpPr>
          <p:cNvPr id="61" name="直接连接符 60"/>
          <p:cNvCxnSpPr>
            <a:stCxn id="22542" idx="4"/>
          </p:cNvCxnSpPr>
          <p:nvPr/>
        </p:nvCxnSpPr>
        <p:spPr>
          <a:xfrm flipH="1">
            <a:off x="8328025" y="1484315"/>
            <a:ext cx="107950" cy="109537"/>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p:cNvCxnSpPr>
            <a:stCxn id="22542" idx="4"/>
          </p:cNvCxnSpPr>
          <p:nvPr/>
        </p:nvCxnSpPr>
        <p:spPr>
          <a:xfrm flipH="1">
            <a:off x="9696450" y="1593850"/>
            <a:ext cx="431800" cy="107950"/>
          </a:xfrm>
          <a:prstGeom prst="line">
            <a:avLst/>
          </a:prstGeom>
        </p:spPr>
        <p:style>
          <a:lnRef idx="1">
            <a:schemeClr val="dk1"/>
          </a:lnRef>
          <a:fillRef idx="0">
            <a:schemeClr val="dk1"/>
          </a:fillRef>
          <a:effectRef idx="0">
            <a:schemeClr val="dk1"/>
          </a:effectRef>
          <a:fontRef idx="minor">
            <a:schemeClr val="tx1"/>
          </a:fontRef>
        </p:style>
      </p:cxnSp>
      <p:grpSp>
        <p:nvGrpSpPr>
          <p:cNvPr id="4" name="Group 9"/>
          <p:cNvGrpSpPr/>
          <p:nvPr/>
        </p:nvGrpSpPr>
        <p:grpSpPr bwMode="auto">
          <a:xfrm flipH="1">
            <a:off x="1919538" y="4617133"/>
            <a:ext cx="2677511" cy="810091"/>
            <a:chOff x="404" y="1976"/>
            <a:chExt cx="444" cy="468"/>
          </a:xfrm>
          <a:solidFill>
            <a:srgbClr val="CCFFCC"/>
          </a:solidFill>
        </p:grpSpPr>
        <p:sp>
          <p:nvSpPr>
            <p:cNvPr id="87" name="Oval 11"/>
            <p:cNvSpPr>
              <a:spLocks noChangeArrowheads="1"/>
            </p:cNvSpPr>
            <p:nvPr/>
          </p:nvSpPr>
          <p:spPr bwMode="gray">
            <a:xfrm>
              <a:off x="404" y="1976"/>
              <a:ext cx="444" cy="468"/>
            </a:xfrm>
            <a:prstGeom prst="ellipse">
              <a:avLst/>
            </a:prstGeom>
            <a:grpFill/>
            <a:ln w="57150">
              <a:noFill/>
              <a:round/>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88" name="AutoShape 12"/>
            <p:cNvSpPr>
              <a:spLocks noChangeArrowheads="1"/>
            </p:cNvSpPr>
            <p:nvPr/>
          </p:nvSpPr>
          <p:spPr bwMode="gray">
            <a:xfrm>
              <a:off x="412" y="1983"/>
              <a:ext cx="419" cy="4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grpSp>
      <p:sp>
        <p:nvSpPr>
          <p:cNvPr id="22550" name="TextBox 80"/>
          <p:cNvSpPr txBox="1">
            <a:spLocks noChangeArrowheads="1"/>
          </p:cNvSpPr>
          <p:nvPr/>
        </p:nvSpPr>
        <p:spPr bwMode="auto">
          <a:xfrm>
            <a:off x="2351088" y="4652965"/>
            <a:ext cx="1962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bad reconstruction</a:t>
            </a:r>
            <a:endParaRPr lang="zh-CN" altLang="en-US"/>
          </a:p>
        </p:txBody>
      </p:sp>
      <p:sp>
        <p:nvSpPr>
          <p:cNvPr id="22551" name="TextBox 88"/>
          <p:cNvSpPr txBox="1">
            <a:spLocks noChangeArrowheads="1"/>
          </p:cNvSpPr>
          <p:nvPr/>
        </p:nvSpPr>
        <p:spPr bwMode="auto">
          <a:xfrm>
            <a:off x="2279650" y="4868863"/>
            <a:ext cx="199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 deliberate damage</a:t>
            </a:r>
          </a:p>
          <a:p>
            <a:pPr eaLnBrk="1" hangingPunct="1"/>
            <a:r>
              <a:rPr lang="en-US" altLang="zh-CN"/>
              <a:t> walking  stealing</a:t>
            </a:r>
            <a:endParaRPr lang="zh-CN" altLang="en-US"/>
          </a:p>
        </p:txBody>
      </p:sp>
      <p:grpSp>
        <p:nvGrpSpPr>
          <p:cNvPr id="5" name="Group 9"/>
          <p:cNvGrpSpPr/>
          <p:nvPr/>
        </p:nvGrpSpPr>
        <p:grpSpPr bwMode="auto">
          <a:xfrm flipH="1">
            <a:off x="1524000" y="2618915"/>
            <a:ext cx="2677512" cy="810091"/>
            <a:chOff x="404" y="1976"/>
            <a:chExt cx="444" cy="468"/>
          </a:xfrm>
          <a:solidFill>
            <a:srgbClr val="CCFFCC"/>
          </a:solidFill>
        </p:grpSpPr>
        <p:sp>
          <p:nvSpPr>
            <p:cNvPr id="92" name="AutoShape 12"/>
            <p:cNvSpPr>
              <a:spLocks noChangeArrowheads="1"/>
            </p:cNvSpPr>
            <p:nvPr/>
          </p:nvSpPr>
          <p:spPr bwMode="gray">
            <a:xfrm>
              <a:off x="412" y="1983"/>
              <a:ext cx="419" cy="4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91" name="Oval 11"/>
            <p:cNvSpPr>
              <a:spLocks noChangeArrowheads="1"/>
            </p:cNvSpPr>
            <p:nvPr/>
          </p:nvSpPr>
          <p:spPr bwMode="gray">
            <a:xfrm>
              <a:off x="404" y="1976"/>
              <a:ext cx="444" cy="468"/>
            </a:xfrm>
            <a:prstGeom prst="ellipse">
              <a:avLst/>
            </a:prstGeom>
            <a:grpFill/>
            <a:ln w="57150">
              <a:noFill/>
              <a:round/>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grpSp>
      <p:sp>
        <p:nvSpPr>
          <p:cNvPr id="74" name="TextBox 73"/>
          <p:cNvSpPr txBox="1"/>
          <p:nvPr/>
        </p:nvSpPr>
        <p:spPr>
          <a:xfrm>
            <a:off x="2279652" y="2619377"/>
            <a:ext cx="1439863" cy="646113"/>
          </a:xfrm>
          <a:prstGeom prst="rect">
            <a:avLst/>
          </a:prstGeom>
          <a:noFill/>
        </p:spPr>
        <p:txBody>
          <a:bodyPr>
            <a:spAutoFit/>
          </a:bodyPr>
          <a:lstStyle/>
          <a:p>
            <a:pPr marL="342900" indent="-342900">
              <a:buClr>
                <a:schemeClr val="tx2"/>
              </a:buClr>
              <a:buSzPct val="70000"/>
              <a:defRPr/>
            </a:pPr>
            <a:r>
              <a:rPr lang="en-US" altLang="zh-CN" noProof="1"/>
              <a:t>acid  rain </a:t>
            </a:r>
            <a:endParaRPr lang="en-US" altLang="zh-CN" noProof="1">
              <a:latin typeface="Calibri" panose="020F0502020204030204" pitchFamily="34" charset="0"/>
              <a:ea typeface="宋体" panose="02010600030101010101" pitchFamily="2" charset="-122"/>
            </a:endParaRPr>
          </a:p>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22554" name="TextBox 74"/>
          <p:cNvSpPr txBox="1">
            <a:spLocks noChangeArrowheads="1"/>
          </p:cNvSpPr>
          <p:nvPr/>
        </p:nvSpPr>
        <p:spPr bwMode="auto">
          <a:xfrm>
            <a:off x="1524002" y="2887665"/>
            <a:ext cx="255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 plant roots  droppings</a:t>
            </a:r>
            <a:endParaRPr lang="zh-CN" altLang="en-US"/>
          </a:p>
        </p:txBody>
      </p:sp>
      <p:sp>
        <p:nvSpPr>
          <p:cNvPr id="22555" name="TextBox 75"/>
          <p:cNvSpPr txBox="1">
            <a:spLocks noChangeArrowheads="1"/>
          </p:cNvSpPr>
          <p:nvPr/>
        </p:nvSpPr>
        <p:spPr bwMode="auto">
          <a:xfrm>
            <a:off x="2135188" y="31051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   earthquakes</a:t>
            </a:r>
            <a:endParaRPr lang="zh-CN" altLang="en-US"/>
          </a:p>
        </p:txBody>
      </p:sp>
      <p:cxnSp>
        <p:nvCxnSpPr>
          <p:cNvPr id="94" name="曲线连接符 93"/>
          <p:cNvCxnSpPr>
            <a:stCxn id="22542" idx="4"/>
          </p:cNvCxnSpPr>
          <p:nvPr/>
        </p:nvCxnSpPr>
        <p:spPr>
          <a:xfrm rot="10800000">
            <a:off x="2855913" y="3482975"/>
            <a:ext cx="863600" cy="539750"/>
          </a:xfrm>
          <a:prstGeom prst="curvedConnector3">
            <a:avLst>
              <a:gd name="adj1" fmla="val 50000"/>
            </a:avLst>
          </a:prstGeom>
          <a:ln>
            <a:solidFill>
              <a:srgbClr val="CCFFCC"/>
            </a:solidFill>
          </a:ln>
        </p:spPr>
        <p:style>
          <a:lnRef idx="1">
            <a:schemeClr val="dk1"/>
          </a:lnRef>
          <a:fillRef idx="0">
            <a:schemeClr val="dk1"/>
          </a:fillRef>
          <a:effectRef idx="0">
            <a:schemeClr val="dk1"/>
          </a:effectRef>
          <a:fontRef idx="minor">
            <a:schemeClr val="tx1"/>
          </a:fontRef>
        </p:style>
      </p:cxnSp>
      <p:cxnSp>
        <p:nvCxnSpPr>
          <p:cNvPr id="97" name="曲线连接符 96"/>
          <p:cNvCxnSpPr>
            <a:stCxn id="22542" idx="4"/>
          </p:cNvCxnSpPr>
          <p:nvPr/>
        </p:nvCxnSpPr>
        <p:spPr>
          <a:xfrm rot="5400000">
            <a:off x="3702051" y="4383089"/>
            <a:ext cx="323850" cy="142875"/>
          </a:xfrm>
          <a:prstGeom prst="curvedConnector3">
            <a:avLst>
              <a:gd name="adj1" fmla="val 50000"/>
            </a:avLst>
          </a:prstGeom>
          <a:ln>
            <a:solidFill>
              <a:srgbClr val="CCFFCC"/>
            </a:solidFill>
          </a:ln>
        </p:spPr>
        <p:style>
          <a:lnRef idx="1">
            <a:schemeClr val="dk1"/>
          </a:lnRef>
          <a:fillRef idx="0">
            <a:schemeClr val="dk1"/>
          </a:fillRef>
          <a:effectRef idx="0">
            <a:schemeClr val="dk1"/>
          </a:effectRef>
          <a:fontRef idx="minor">
            <a:schemeClr val="tx1"/>
          </a:fontRef>
        </p:style>
      </p:cxnSp>
      <p:grpSp>
        <p:nvGrpSpPr>
          <p:cNvPr id="6" name="Group 9"/>
          <p:cNvGrpSpPr/>
          <p:nvPr/>
        </p:nvGrpSpPr>
        <p:grpSpPr bwMode="auto">
          <a:xfrm flipH="1">
            <a:off x="7752184" y="2564906"/>
            <a:ext cx="2677512" cy="810091"/>
            <a:chOff x="404" y="1976"/>
            <a:chExt cx="444" cy="468"/>
          </a:xfrm>
          <a:solidFill>
            <a:srgbClr val="CCFFCC"/>
          </a:solidFill>
        </p:grpSpPr>
        <p:sp>
          <p:nvSpPr>
            <p:cNvPr id="100" name="AutoShape 12"/>
            <p:cNvSpPr>
              <a:spLocks noChangeArrowheads="1"/>
            </p:cNvSpPr>
            <p:nvPr/>
          </p:nvSpPr>
          <p:spPr bwMode="gray">
            <a:xfrm>
              <a:off x="412" y="1983"/>
              <a:ext cx="419" cy="4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101" name="Oval 11"/>
            <p:cNvSpPr>
              <a:spLocks noChangeArrowheads="1"/>
            </p:cNvSpPr>
            <p:nvPr/>
          </p:nvSpPr>
          <p:spPr bwMode="gray">
            <a:xfrm>
              <a:off x="404" y="1976"/>
              <a:ext cx="444" cy="468"/>
            </a:xfrm>
            <a:prstGeom prst="ellipse">
              <a:avLst/>
            </a:prstGeom>
            <a:grpFill/>
            <a:ln w="57150">
              <a:noFill/>
              <a:round/>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grpSp>
      <p:grpSp>
        <p:nvGrpSpPr>
          <p:cNvPr id="7" name="Group 9"/>
          <p:cNvGrpSpPr/>
          <p:nvPr/>
        </p:nvGrpSpPr>
        <p:grpSpPr bwMode="auto">
          <a:xfrm flipH="1">
            <a:off x="6600057" y="4509116"/>
            <a:ext cx="2677513" cy="810091"/>
            <a:chOff x="404" y="1976"/>
            <a:chExt cx="444" cy="468"/>
          </a:xfrm>
          <a:solidFill>
            <a:srgbClr val="CCFFCC"/>
          </a:solidFill>
        </p:grpSpPr>
        <p:sp>
          <p:nvSpPr>
            <p:cNvPr id="103" name="AutoShape 12"/>
            <p:cNvSpPr>
              <a:spLocks noChangeArrowheads="1"/>
            </p:cNvSpPr>
            <p:nvPr/>
          </p:nvSpPr>
          <p:spPr bwMode="gray">
            <a:xfrm>
              <a:off x="412" y="1983"/>
              <a:ext cx="419" cy="4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145 h 21600"/>
              </a:gdLst>
              <a:ahLst/>
              <a:cxnLst>
                <a:cxn ang="T8">
                  <a:pos x="T0" y="T1"/>
                </a:cxn>
                <a:cxn ang="T9">
                  <a:pos x="T2" y="T3"/>
                </a:cxn>
                <a:cxn ang="T10">
                  <a:pos x="T4" y="T5"/>
                </a:cxn>
                <a:cxn ang="T11">
                  <a:pos x="T6" y="T7"/>
                </a:cxn>
              </a:cxnLst>
              <a:rect l="T12" t="T13" r="T14" b="T15"/>
              <a:pathLst>
                <a:path w="21600" h="21600">
                  <a:moveTo>
                    <a:pt x="10104" y="10825"/>
                  </a:moveTo>
                  <a:cubicBezTo>
                    <a:pt x="10104" y="10817"/>
                    <a:pt x="10104" y="10808"/>
                    <a:pt x="10104" y="10800"/>
                  </a:cubicBezTo>
                  <a:cubicBezTo>
                    <a:pt x="10104" y="10415"/>
                    <a:pt x="10415" y="10104"/>
                    <a:pt x="10800" y="10104"/>
                  </a:cubicBezTo>
                  <a:cubicBezTo>
                    <a:pt x="11184" y="10104"/>
                    <a:pt x="11496" y="10415"/>
                    <a:pt x="11496" y="10800"/>
                  </a:cubicBezTo>
                  <a:cubicBezTo>
                    <a:pt x="11496" y="10808"/>
                    <a:pt x="11495" y="10817"/>
                    <a:pt x="11495" y="10825"/>
                  </a:cubicBezTo>
                  <a:lnTo>
                    <a:pt x="21592" y="11203"/>
                  </a:lnTo>
                  <a:cubicBezTo>
                    <a:pt x="21597" y="11068"/>
                    <a:pt x="21600" y="10934"/>
                    <a:pt x="21600" y="10800"/>
                  </a:cubicBezTo>
                  <a:cubicBezTo>
                    <a:pt x="21600" y="4835"/>
                    <a:pt x="16764" y="0"/>
                    <a:pt x="10800" y="0"/>
                  </a:cubicBezTo>
                  <a:cubicBezTo>
                    <a:pt x="4835" y="0"/>
                    <a:pt x="0" y="4835"/>
                    <a:pt x="0" y="10800"/>
                  </a:cubicBezTo>
                  <a:cubicBezTo>
                    <a:pt x="-1" y="10934"/>
                    <a:pt x="2" y="11068"/>
                    <a:pt x="7" y="11203"/>
                  </a:cubicBezTo>
                  <a:close/>
                </a:path>
              </a:pathLst>
            </a:custGeom>
            <a:grpFill/>
            <a:ln w="9525" algn="ctr">
              <a:noFill/>
              <a:miter lim="800000"/>
            </a:ln>
          </p:spPr>
          <p:txBody>
            <a:bodyPr wrap="none" anchor="ctr"/>
            <a:lstStyle/>
            <a:p>
              <a:pP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104" name="Oval 11"/>
            <p:cNvSpPr>
              <a:spLocks noChangeArrowheads="1"/>
            </p:cNvSpPr>
            <p:nvPr/>
          </p:nvSpPr>
          <p:spPr bwMode="gray">
            <a:xfrm>
              <a:off x="404" y="1976"/>
              <a:ext cx="444" cy="468"/>
            </a:xfrm>
            <a:prstGeom prst="ellipse">
              <a:avLst/>
            </a:prstGeom>
            <a:grpFill/>
            <a:ln w="57150">
              <a:noFill/>
              <a:round/>
            </a:ln>
          </p:spPr>
          <p:txBody>
            <a:bodyPr wrap="none" anchor="ctr"/>
            <a:lstStyle/>
            <a:p>
              <a:pPr eaLnBrk="1" fontAlgn="auto" hangingPunct="1">
                <a:defRPr/>
              </a:pPr>
              <a:r>
                <a:rPr lang="en-US" altLang="zh-CN" noProof="1"/>
                <a:t>educational work</a:t>
              </a:r>
              <a:endParaRPr lang="zh-CN" altLang="en-US" noProof="1">
                <a:latin typeface="Calibri" panose="020F0502020204030204" pitchFamily="34" charset="0"/>
                <a:ea typeface="宋体" panose="02010600030101010101" pitchFamily="2" charset="-122"/>
              </a:endParaRPr>
            </a:p>
          </p:txBody>
        </p:sp>
      </p:grpSp>
      <p:sp>
        <p:nvSpPr>
          <p:cNvPr id="22560" name="TextBox 104"/>
          <p:cNvSpPr txBox="1">
            <a:spLocks noChangeArrowheads="1"/>
          </p:cNvSpPr>
          <p:nvPr/>
        </p:nvSpPr>
        <p:spPr bwMode="auto">
          <a:xfrm>
            <a:off x="7967665" y="2619375"/>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cleaning program</a:t>
            </a:r>
            <a:endParaRPr lang="zh-CN" altLang="en-US"/>
          </a:p>
        </p:txBody>
      </p:sp>
      <p:sp>
        <p:nvSpPr>
          <p:cNvPr id="22561" name="TextBox 105"/>
          <p:cNvSpPr txBox="1">
            <a:spLocks noChangeArrowheads="1"/>
          </p:cNvSpPr>
          <p:nvPr/>
        </p:nvSpPr>
        <p:spPr bwMode="auto">
          <a:xfrm>
            <a:off x="7996238" y="2943225"/>
            <a:ext cx="247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a:t>continual repairing work</a:t>
            </a:r>
            <a:endParaRPr lang="zh-CN" altLang="en-US"/>
          </a:p>
        </p:txBody>
      </p:sp>
      <p:cxnSp>
        <p:nvCxnSpPr>
          <p:cNvPr id="108" name="曲线连接符 107"/>
          <p:cNvCxnSpPr>
            <a:stCxn id="22542" idx="4"/>
            <a:endCxn id="101" idx="4"/>
          </p:cNvCxnSpPr>
          <p:nvPr/>
        </p:nvCxnSpPr>
        <p:spPr>
          <a:xfrm rot="5400000" flipH="1" flipV="1">
            <a:off x="8539165" y="3308352"/>
            <a:ext cx="485775" cy="619125"/>
          </a:xfrm>
          <a:prstGeom prst="curvedConnector3">
            <a:avLst>
              <a:gd name="adj1" fmla="val 50000"/>
            </a:avLst>
          </a:prstGeom>
          <a:ln>
            <a:solidFill>
              <a:srgbClr val="CCFFCC"/>
            </a:solidFill>
          </a:ln>
        </p:spPr>
        <p:style>
          <a:lnRef idx="1">
            <a:schemeClr val="dk1"/>
          </a:lnRef>
          <a:fillRef idx="0">
            <a:schemeClr val="dk1"/>
          </a:fillRef>
          <a:effectRef idx="0">
            <a:schemeClr val="dk1"/>
          </a:effectRef>
          <a:fontRef idx="minor">
            <a:schemeClr val="tx1"/>
          </a:fontRef>
        </p:style>
      </p:cxnSp>
      <p:cxnSp>
        <p:nvCxnSpPr>
          <p:cNvPr id="111" name="曲线连接符 110"/>
          <p:cNvCxnSpPr>
            <a:stCxn id="22542" idx="4"/>
          </p:cNvCxnSpPr>
          <p:nvPr/>
        </p:nvCxnSpPr>
        <p:spPr>
          <a:xfrm rot="16200000" flipH="1">
            <a:off x="8147844" y="4094958"/>
            <a:ext cx="433388" cy="504825"/>
          </a:xfrm>
          <a:prstGeom prst="curvedConnector3">
            <a:avLst>
              <a:gd name="adj1" fmla="val 50000"/>
            </a:avLst>
          </a:prstGeom>
          <a:ln>
            <a:solidFill>
              <a:srgbClr val="CCFFCC"/>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438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10"/>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animBg="1"/>
      <p:bldP spid="10"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63752" y="2205038"/>
            <a:ext cx="77819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spcBef>
                <a:spcPct val="50000"/>
              </a:spcBef>
            </a:pPr>
            <a:r>
              <a:rPr lang="en-US" altLang="zh-CN" sz="2400">
                <a:solidFill>
                  <a:srgbClr val="FFE07D"/>
                </a:solidFill>
              </a:rPr>
              <a:t>From today’s learning, we all know that the Acropolis is of great importance to the people of Greece and the world. So it’s necessary to treasure it. And it’s our responsibility to improve the environment to treasure all the historic buildings. While the pace(节奏) of change in the modern world gets faster and faster, people are becoming more and more aware of the need to preserve the historic sites.</a:t>
            </a:r>
          </a:p>
          <a:p>
            <a:pPr eaLnBrk="1" hangingPunct="1">
              <a:spcBef>
                <a:spcPct val="50000"/>
              </a:spcBef>
            </a:pPr>
            <a:endParaRPr lang="en-US" altLang="zh-CN" sz="2400">
              <a:solidFill>
                <a:schemeClr val="tx2"/>
              </a:solidFill>
            </a:endParaRPr>
          </a:p>
        </p:txBody>
      </p:sp>
      <p:sp>
        <p:nvSpPr>
          <p:cNvPr id="6" name="TextBox 9"/>
          <p:cNvSpPr txBox="1">
            <a:spLocks noChangeArrowheads="1"/>
          </p:cNvSpPr>
          <p:nvPr/>
        </p:nvSpPr>
        <p:spPr bwMode="auto">
          <a:xfrm>
            <a:off x="1960565" y="1589088"/>
            <a:ext cx="8116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400">
                <a:solidFill>
                  <a:srgbClr val="CCFFCC"/>
                </a:solidFill>
              </a:rPr>
              <a:t>Is it worthwhile to repair or rebuild historic sites?</a:t>
            </a:r>
          </a:p>
        </p:txBody>
      </p:sp>
      <p:sp>
        <p:nvSpPr>
          <p:cNvPr id="23556" name="TextBox 57"/>
          <p:cNvSpPr txBox="1">
            <a:spLocks noChangeArrowheads="1"/>
          </p:cNvSpPr>
          <p:nvPr/>
        </p:nvSpPr>
        <p:spPr bwMode="auto">
          <a:xfrm>
            <a:off x="1524002" y="908052"/>
            <a:ext cx="2600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800" b="1">
                <a:solidFill>
                  <a:srgbClr val="CCFF99"/>
                </a:solidFill>
              </a:rPr>
              <a:t>Further thinking</a:t>
            </a:r>
            <a:endParaRPr lang="zh-CN" altLang="en-US">
              <a:solidFill>
                <a:srgbClr val="CCFF99"/>
              </a:solidFill>
            </a:endParaRPr>
          </a:p>
        </p:txBody>
      </p:sp>
    </p:spTree>
    <p:extLst>
      <p:ext uri="{BB962C8B-B14F-4D97-AF65-F5344CB8AC3E}">
        <p14:creationId xmlns:p14="http://schemas.microsoft.com/office/powerpoint/2010/main" val="163683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6"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70055"/>
            <a:ext cx="825708" cy="5900765"/>
          </a:xfrm>
        </p:spPr>
        <p:txBody>
          <a:bodyPr>
            <a:normAutofit/>
          </a:bodyPr>
          <a:lstStyle/>
          <a:p>
            <a:r>
              <a:rPr kumimoji="1" lang="zh-CN" altLang="en-US" dirty="0" smtClean="0">
                <a:solidFill>
                  <a:srgbClr val="7030A0"/>
                </a:solidFill>
              </a:rPr>
              <a:t>学习难点是什么</a:t>
            </a:r>
            <a:r>
              <a:rPr kumimoji="1" lang="en-US" altLang="zh-CN" dirty="0" smtClean="0">
                <a:solidFill>
                  <a:srgbClr val="7030A0"/>
                </a:solidFill>
              </a:rPr>
              <a:t/>
            </a:r>
            <a:br>
              <a:rPr kumimoji="1" lang="en-US" altLang="zh-CN" dirty="0" smtClean="0">
                <a:solidFill>
                  <a:srgbClr val="7030A0"/>
                </a:solidFill>
              </a:rPr>
            </a:br>
            <a:r>
              <a:rPr kumimoji="1" lang="zh-CN" altLang="en-US" dirty="0" smtClean="0">
                <a:solidFill>
                  <a:srgbClr val="7030A0"/>
                </a:solidFill>
              </a:rPr>
              <a:t>？</a:t>
            </a:r>
            <a:endParaRPr kumimoji="1" lang="zh-CN" altLang="en-US" dirty="0">
              <a:solidFill>
                <a:srgbClr val="7030A0"/>
              </a:solidFill>
            </a:endParaRPr>
          </a:p>
        </p:txBody>
      </p:sp>
      <p:pic>
        <p:nvPicPr>
          <p:cNvPr id="4" name="内容占位符 3"/>
          <p:cNvPicPr>
            <a:picLocks noGrp="1" noChangeAspect="1"/>
          </p:cNvPicPr>
          <p:nvPr>
            <p:ph idx="1"/>
          </p:nvPr>
        </p:nvPicPr>
        <p:blipFill>
          <a:blip r:embed="rId2"/>
          <a:stretch>
            <a:fillRect/>
          </a:stretch>
        </p:blipFill>
        <p:spPr>
          <a:xfrm>
            <a:off x="1799743" y="395741"/>
            <a:ext cx="8904701" cy="6151499"/>
          </a:xfrm>
          <a:prstGeom prst="rect">
            <a:avLst/>
          </a:prstGeom>
        </p:spPr>
      </p:pic>
    </p:spTree>
    <p:extLst>
      <p:ext uri="{BB962C8B-B14F-4D97-AF65-F5344CB8AC3E}">
        <p14:creationId xmlns:p14="http://schemas.microsoft.com/office/powerpoint/2010/main" val="10704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p:nvPr/>
        </p:nvSpPr>
        <p:spPr>
          <a:xfrm>
            <a:off x="2869768" y="1827936"/>
            <a:ext cx="5095557" cy="58477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eaLnBrk="1" fontAlgn="auto" hangingPunct="1">
              <a:buFont typeface="Arial" panose="020B0604020202020204" pitchFamily="34" charset="0"/>
              <a:buNone/>
              <a:defRPr/>
            </a:pPr>
            <a:r>
              <a:rPr lang="en-US" altLang="zh-CN" sz="3200" b="1" noProof="1">
                <a:solidFill>
                  <a:srgbClr val="CCFF99"/>
                </a:solidFill>
                <a:latin typeface="Arial" panose="020B0604020202020204" pitchFamily="34" charset="0"/>
              </a:rPr>
              <a:t>the  Ancient  YANCHENG</a:t>
            </a:r>
          </a:p>
        </p:txBody>
      </p:sp>
      <p:sp>
        <p:nvSpPr>
          <p:cNvPr id="7" name="TextBox 9"/>
          <p:cNvSpPr txBox="1">
            <a:spLocks noChangeArrowheads="1"/>
          </p:cNvSpPr>
          <p:nvPr/>
        </p:nvSpPr>
        <p:spPr bwMode="auto">
          <a:xfrm>
            <a:off x="1524002" y="981077"/>
            <a:ext cx="595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2400">
                <a:solidFill>
                  <a:schemeClr val="tx2"/>
                </a:solidFill>
              </a:rPr>
              <a:t> </a:t>
            </a:r>
            <a:r>
              <a:rPr lang="en-US" altLang="zh-CN" sz="2400">
                <a:solidFill>
                  <a:srgbClr val="CCFF99"/>
                </a:solidFill>
              </a:rPr>
              <a:t>Do you know other historic sites ?</a:t>
            </a:r>
          </a:p>
        </p:txBody>
      </p:sp>
    </p:spTree>
    <p:extLst>
      <p:ext uri="{BB962C8B-B14F-4D97-AF65-F5344CB8AC3E}">
        <p14:creationId xmlns:p14="http://schemas.microsoft.com/office/powerpoint/2010/main" val="99735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1309254" y="1375210"/>
            <a:ext cx="878031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3200" dirty="0">
                <a:solidFill>
                  <a:schemeClr val="tx2"/>
                </a:solidFill>
              </a:rPr>
              <a:t>    </a:t>
            </a:r>
            <a:r>
              <a:rPr lang="en-US" altLang="zh-CN" sz="3200" dirty="0">
                <a:solidFill>
                  <a:srgbClr val="CCFF99"/>
                </a:solidFill>
              </a:rPr>
              <a:t>Summer vacation is drawing near. Your foreign friend, Lily, is planning to pay a visit to you in CHANGZHOU. </a:t>
            </a:r>
            <a:r>
              <a:rPr lang="en-US" altLang="zh-CN" sz="3200" dirty="0" smtClean="0">
                <a:solidFill>
                  <a:srgbClr val="CCFF99"/>
                </a:solidFill>
              </a:rPr>
              <a:t>She</a:t>
            </a:r>
            <a:r>
              <a:rPr lang="zh-CN" altLang="en-US" sz="3200" dirty="0" smtClean="0">
                <a:solidFill>
                  <a:srgbClr val="CCFF99"/>
                </a:solidFill>
              </a:rPr>
              <a:t> </a:t>
            </a:r>
            <a:r>
              <a:rPr lang="en-US" altLang="zh-CN" sz="3200" dirty="0" smtClean="0">
                <a:solidFill>
                  <a:srgbClr val="CCFF99"/>
                </a:solidFill>
              </a:rPr>
              <a:t>extremely </a:t>
            </a:r>
            <a:r>
              <a:rPr lang="en-US" altLang="zh-CN" sz="3200" dirty="0">
                <a:solidFill>
                  <a:srgbClr val="CCFF99"/>
                </a:solidFill>
              </a:rPr>
              <a:t>longs for your letter introducing </a:t>
            </a:r>
            <a:r>
              <a:rPr lang="en-US" altLang="zh-CN" sz="3200" dirty="0">
                <a:solidFill>
                  <a:srgbClr val="CCFF99"/>
                </a:solidFill>
                <a:sym typeface="宋体" charset="-122"/>
              </a:rPr>
              <a:t>the Ancient YANCHENG</a:t>
            </a:r>
            <a:r>
              <a:rPr lang="zh-CN" altLang="en-US" sz="3200" dirty="0">
                <a:solidFill>
                  <a:srgbClr val="CCFF99"/>
                </a:solidFill>
                <a:sym typeface="宋体" charset="-122"/>
              </a:rPr>
              <a:t> </a:t>
            </a:r>
            <a:r>
              <a:rPr lang="en-US" altLang="zh-CN" sz="3200" dirty="0">
                <a:solidFill>
                  <a:srgbClr val="CCFF99"/>
                </a:solidFill>
                <a:sym typeface="宋体" charset="-122"/>
              </a:rPr>
              <a:t>before her visit.</a:t>
            </a:r>
          </a:p>
        </p:txBody>
      </p:sp>
    </p:spTree>
    <p:extLst>
      <p:ext uri="{BB962C8B-B14F-4D97-AF65-F5344CB8AC3E}">
        <p14:creationId xmlns:p14="http://schemas.microsoft.com/office/powerpoint/2010/main" val="138118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3"/>
          <p:cNvSpPr>
            <a:spLocks noChangeArrowheads="1"/>
          </p:cNvSpPr>
          <p:nvPr/>
        </p:nvSpPr>
        <p:spPr bwMode="auto">
          <a:xfrm>
            <a:off x="5664202" y="2924177"/>
            <a:ext cx="2663825" cy="684213"/>
          </a:xfrm>
          <a:prstGeom prst="roundRect">
            <a:avLst>
              <a:gd name="adj" fmla="val 11505"/>
            </a:avLst>
          </a:prstGeom>
          <a:solidFill>
            <a:srgbClr val="4D4D4D">
              <a:alpha val="5098"/>
            </a:srgbClr>
          </a:solidFill>
          <a:ln w="6350">
            <a:solidFill>
              <a:srgbClr val="CCFFCC"/>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7651" name="AutoShape 12"/>
          <p:cNvSpPr>
            <a:spLocks noChangeArrowheads="1"/>
          </p:cNvSpPr>
          <p:nvPr/>
        </p:nvSpPr>
        <p:spPr bwMode="auto">
          <a:xfrm>
            <a:off x="5664202" y="2060577"/>
            <a:ext cx="2663825" cy="684213"/>
          </a:xfrm>
          <a:prstGeom prst="roundRect">
            <a:avLst>
              <a:gd name="adj" fmla="val 11505"/>
            </a:avLst>
          </a:prstGeom>
          <a:solidFill>
            <a:srgbClr val="4D4D4D">
              <a:alpha val="5098"/>
            </a:srgbClr>
          </a:solidFill>
          <a:ln w="6350">
            <a:solidFill>
              <a:srgbClr val="CCFFCC"/>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grpSp>
        <p:nvGrpSpPr>
          <p:cNvPr id="2" name="组合 33"/>
          <p:cNvGrpSpPr/>
          <p:nvPr/>
        </p:nvGrpSpPr>
        <p:grpSpPr bwMode="auto">
          <a:xfrm>
            <a:off x="3431706" y="2132855"/>
            <a:ext cx="2074739" cy="942116"/>
            <a:chOff x="1691680" y="2060848"/>
            <a:chExt cx="2290884" cy="1255456"/>
          </a:xfrm>
          <a:solidFill>
            <a:schemeClr val="accent3">
              <a:lumMod val="60000"/>
              <a:lumOff val="40000"/>
            </a:schemeClr>
          </a:solidFill>
        </p:grpSpPr>
        <p:sp>
          <p:nvSpPr>
            <p:cNvPr id="26" name="AutoShape 11"/>
            <p:cNvSpPr>
              <a:spLocks noChangeArrowheads="1"/>
            </p:cNvSpPr>
            <p:nvPr/>
          </p:nvSpPr>
          <p:spPr bwMode="gray">
            <a:xfrm>
              <a:off x="1691680" y="2060848"/>
              <a:ext cx="2290884" cy="936104"/>
            </a:xfrm>
            <a:prstGeom prst="can">
              <a:avLst>
                <a:gd name="adj" fmla="val 33197"/>
              </a:avLst>
            </a:prstGeom>
            <a:grpFill/>
            <a:ln w="9525">
              <a:noFill/>
              <a:round/>
            </a:ln>
            <a:effectLst/>
          </p:spPr>
          <p:txBody>
            <a:bodyPr wrap="none" anchor="ctr"/>
            <a:lstStyle/>
            <a:p>
              <a:pPr eaLnBrk="1" fontAlgn="auto" hangingPunct="1">
                <a:defRPr/>
              </a:pPr>
              <a:endParaRPr lang="zh-CN" altLang="en-US" noProof="1">
                <a:solidFill>
                  <a:schemeClr val="bg2">
                    <a:lumMod val="60000"/>
                    <a:lumOff val="40000"/>
                  </a:schemeClr>
                </a:solidFill>
                <a:latin typeface="Calibri" panose="020F0502020204030204" pitchFamily="34" charset="0"/>
                <a:ea typeface="宋体" panose="02010600030101010101" pitchFamily="2" charset="-122"/>
              </a:endParaRPr>
            </a:p>
          </p:txBody>
        </p:sp>
        <p:sp>
          <p:nvSpPr>
            <p:cNvPr id="23577" name="Text Box 14"/>
            <p:cNvSpPr txBox="1">
              <a:spLocks noChangeArrowheads="1"/>
            </p:cNvSpPr>
            <p:nvPr/>
          </p:nvSpPr>
          <p:spPr bwMode="auto">
            <a:xfrm>
              <a:off x="1907705" y="2372981"/>
              <a:ext cx="1799711" cy="943323"/>
            </a:xfrm>
            <a:prstGeom prst="rect">
              <a:avLst/>
            </a:prstGeom>
            <a:grpFill/>
            <a:ln w="9525">
              <a:noFill/>
              <a:miter lim="800000"/>
            </a:ln>
          </p:spPr>
          <p:txBody>
            <a:bodyPr>
              <a:spAutoFit/>
            </a:bodyPr>
            <a:lstStyle/>
            <a:p>
              <a:pPr eaLnBrk="1" fontAlgn="auto" hangingPunct="1">
                <a:spcBef>
                  <a:spcPct val="50000"/>
                </a:spcBef>
                <a:buFont typeface="Arial" panose="020B0604020202020204" pitchFamily="34" charset="0"/>
                <a:buNone/>
                <a:defRPr/>
              </a:pPr>
              <a:r>
                <a:rPr lang="zh-CN" altLang="en-US" sz="2000" noProof="1">
                  <a:solidFill>
                    <a:schemeClr val="bg1"/>
                  </a:solidFill>
                </a:rPr>
                <a:t>  </a:t>
              </a:r>
              <a:r>
                <a:rPr lang="en-US" altLang="zh-CN" sz="2000" noProof="1"/>
                <a:t>introduction</a:t>
              </a:r>
              <a:endParaRPr lang="en-US" altLang="zh-CN" sz="2000" noProof="1">
                <a:latin typeface="Calibri" panose="020F0502020204030204" pitchFamily="34" charset="0"/>
                <a:ea typeface="宋体" panose="02010600030101010101" pitchFamily="2" charset="-122"/>
              </a:endParaRPr>
            </a:p>
          </p:txBody>
        </p:sp>
      </p:grpSp>
      <p:grpSp>
        <p:nvGrpSpPr>
          <p:cNvPr id="27653" name="组合 32"/>
          <p:cNvGrpSpPr>
            <a:grpSpLocks/>
          </p:cNvGrpSpPr>
          <p:nvPr/>
        </p:nvGrpSpPr>
        <p:grpSpPr bwMode="auto">
          <a:xfrm>
            <a:off x="5483227" y="2060577"/>
            <a:ext cx="3694113" cy="3006725"/>
            <a:chOff x="4253475" y="1917097"/>
            <a:chExt cx="3692769" cy="4007117"/>
          </a:xfrm>
        </p:grpSpPr>
        <p:sp>
          <p:nvSpPr>
            <p:cNvPr id="27672" name="AutoShape 50"/>
            <p:cNvSpPr>
              <a:spLocks noChangeArrowheads="1"/>
            </p:cNvSpPr>
            <p:nvPr/>
          </p:nvSpPr>
          <p:spPr bwMode="auto">
            <a:xfrm>
              <a:off x="4434003" y="4028958"/>
              <a:ext cx="2617684" cy="1775699"/>
            </a:xfrm>
            <a:prstGeom prst="roundRect">
              <a:avLst>
                <a:gd name="adj" fmla="val 11505"/>
              </a:avLst>
            </a:prstGeom>
            <a:solidFill>
              <a:srgbClr val="4D4D4D">
                <a:alpha val="5098"/>
              </a:srgbClr>
            </a:solidFill>
            <a:ln w="6350">
              <a:solidFill>
                <a:srgbClr val="CCFFCC"/>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27673" name="Text Box 51"/>
            <p:cNvSpPr txBox="1">
              <a:spLocks noChangeArrowheads="1"/>
            </p:cNvSpPr>
            <p:nvPr/>
          </p:nvSpPr>
          <p:spPr bwMode="auto">
            <a:xfrm>
              <a:off x="4490256" y="4221484"/>
              <a:ext cx="3455988" cy="17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spcBef>
                  <a:spcPct val="50000"/>
                </a:spcBef>
                <a:buFont typeface="Arial" charset="0"/>
                <a:buChar char="•"/>
              </a:pPr>
              <a:r>
                <a:rPr lang="zh-CN" altLang="en-US" sz="1400" dirty="0">
                  <a:solidFill>
                    <a:srgbClr val="CCFF99"/>
                  </a:solidFill>
                </a:rPr>
                <a:t> </a:t>
              </a:r>
              <a:r>
                <a:rPr lang="en-US" altLang="zh-CN" sz="1400" dirty="0">
                  <a:solidFill>
                    <a:srgbClr val="CCFF99"/>
                  </a:solidFill>
                </a:rPr>
                <a:t>in response to the damage from </a:t>
              </a:r>
            </a:p>
            <a:p>
              <a:pPr eaLnBrk="1" hangingPunct="1">
                <a:spcBef>
                  <a:spcPct val="50000"/>
                </a:spcBef>
              </a:pPr>
              <a:r>
                <a:rPr lang="en-US" altLang="zh-CN" sz="1400" dirty="0">
                  <a:solidFill>
                    <a:srgbClr val="CCFF99"/>
                  </a:solidFill>
                </a:rPr>
                <a:t>nature.</a:t>
              </a:r>
              <a:endParaRPr lang="en-US" altLang="zh-CN" sz="1400" b="1" dirty="0">
                <a:solidFill>
                  <a:srgbClr val="CCFF99"/>
                </a:solidFill>
              </a:endParaRPr>
            </a:p>
            <a:p>
              <a:pPr eaLnBrk="1" hangingPunct="1">
                <a:spcBef>
                  <a:spcPct val="50000"/>
                </a:spcBef>
                <a:buFont typeface="Arial" charset="0"/>
                <a:buChar char="•"/>
              </a:pPr>
              <a:r>
                <a:rPr lang="en-US" altLang="zh-CN" sz="1400" b="1" dirty="0">
                  <a:solidFill>
                    <a:srgbClr val="CCFF99"/>
                  </a:solidFill>
                </a:rPr>
                <a:t> </a:t>
              </a:r>
              <a:r>
                <a:rPr lang="en-US" altLang="zh-CN" sz="1400" dirty="0">
                  <a:solidFill>
                    <a:srgbClr val="CCFF99"/>
                  </a:solidFill>
                </a:rPr>
                <a:t>in response to the damage from </a:t>
              </a:r>
            </a:p>
            <a:p>
              <a:pPr eaLnBrk="1" hangingPunct="1">
                <a:spcBef>
                  <a:spcPct val="50000"/>
                </a:spcBef>
              </a:pPr>
              <a:r>
                <a:rPr lang="en-US" altLang="zh-CN" sz="1400" dirty="0">
                  <a:solidFill>
                    <a:srgbClr val="CCFF99"/>
                  </a:solidFill>
                </a:rPr>
                <a:t> man.</a:t>
              </a:r>
            </a:p>
          </p:txBody>
        </p:sp>
        <p:sp>
          <p:nvSpPr>
            <p:cNvPr id="27674" name="AutoShape 70"/>
            <p:cNvSpPr>
              <a:spLocks noChangeArrowheads="1"/>
            </p:cNvSpPr>
            <p:nvPr/>
          </p:nvSpPr>
          <p:spPr bwMode="auto">
            <a:xfrm rot="-8100000">
              <a:off x="4253441" y="4893895"/>
              <a:ext cx="298397" cy="298343"/>
            </a:xfrm>
            <a:prstGeom prst="rtTriangle">
              <a:avLst/>
            </a:prstGeom>
            <a:solidFill>
              <a:srgbClr val="CCFF99"/>
            </a:solidFill>
            <a:ln w="9525">
              <a:solidFill>
                <a:srgbClr val="CCFFCC"/>
              </a:solidFill>
              <a:miter lim="800000"/>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grpSp>
          <p:nvGrpSpPr>
            <p:cNvPr id="27675" name="组合 31"/>
            <p:cNvGrpSpPr>
              <a:grpSpLocks/>
            </p:cNvGrpSpPr>
            <p:nvPr/>
          </p:nvGrpSpPr>
          <p:grpSpPr bwMode="auto">
            <a:xfrm>
              <a:off x="4253475" y="1917097"/>
              <a:ext cx="3332952" cy="2044377"/>
              <a:chOff x="4253475" y="1917097"/>
              <a:chExt cx="3332952" cy="2044377"/>
            </a:xfrm>
          </p:grpSpPr>
          <p:sp>
            <p:nvSpPr>
              <p:cNvPr id="27676" name="Text Box 34"/>
              <p:cNvSpPr txBox="1">
                <a:spLocks noChangeArrowheads="1"/>
              </p:cNvSpPr>
              <p:nvPr/>
            </p:nvSpPr>
            <p:spPr bwMode="auto">
              <a:xfrm>
                <a:off x="4490256" y="2997278"/>
                <a:ext cx="2849562" cy="9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spcBef>
                    <a:spcPct val="50000"/>
                  </a:spcBef>
                  <a:buFont typeface="Arial" charset="0"/>
                  <a:buChar char="•"/>
                </a:pPr>
                <a:r>
                  <a:rPr lang="zh-CN" altLang="en-US" sz="1100">
                    <a:solidFill>
                      <a:srgbClr val="CCFF99"/>
                    </a:solidFill>
                  </a:rPr>
                  <a:t> </a:t>
                </a:r>
                <a:r>
                  <a:rPr lang="en-US" altLang="zh-CN" sz="1400">
                    <a:solidFill>
                      <a:srgbClr val="CCFF99"/>
                    </a:solidFill>
                  </a:rPr>
                  <a:t>damage from nature.</a:t>
                </a:r>
                <a:endParaRPr lang="en-US" altLang="zh-CN" sz="1400" b="1">
                  <a:solidFill>
                    <a:srgbClr val="CCFF99"/>
                  </a:solidFill>
                </a:endParaRPr>
              </a:p>
              <a:p>
                <a:pPr eaLnBrk="1" hangingPunct="1">
                  <a:spcBef>
                    <a:spcPct val="50000"/>
                  </a:spcBef>
                  <a:buFont typeface="Arial" charset="0"/>
                  <a:buChar char="•"/>
                </a:pPr>
                <a:r>
                  <a:rPr lang="en-US" altLang="zh-CN" sz="1400" b="1">
                    <a:solidFill>
                      <a:srgbClr val="CCFF99"/>
                    </a:solidFill>
                  </a:rPr>
                  <a:t> </a:t>
                </a:r>
                <a:r>
                  <a:rPr lang="en-US" altLang="zh-CN" sz="1400">
                    <a:solidFill>
                      <a:srgbClr val="CCFF99"/>
                    </a:solidFill>
                  </a:rPr>
                  <a:t>damage from man</a:t>
                </a:r>
                <a:r>
                  <a:rPr lang="en-US" altLang="zh-CN"/>
                  <a:t>.</a:t>
                </a:r>
              </a:p>
            </p:txBody>
          </p:sp>
          <p:sp>
            <p:nvSpPr>
              <p:cNvPr id="27677" name="AutoShape 69"/>
              <p:cNvSpPr>
                <a:spLocks noChangeArrowheads="1"/>
              </p:cNvSpPr>
              <p:nvPr/>
            </p:nvSpPr>
            <p:spPr bwMode="auto">
              <a:xfrm rot="-8100000">
                <a:off x="4253441" y="3441626"/>
                <a:ext cx="298397" cy="298343"/>
              </a:xfrm>
              <a:prstGeom prst="rtTriangle">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grpSp>
            <p:nvGrpSpPr>
              <p:cNvPr id="27678" name="组合 30"/>
              <p:cNvGrpSpPr>
                <a:grpSpLocks/>
              </p:cNvGrpSpPr>
              <p:nvPr/>
            </p:nvGrpSpPr>
            <p:grpSpPr bwMode="auto">
              <a:xfrm>
                <a:off x="4253476" y="1917097"/>
                <a:ext cx="3332951" cy="943681"/>
                <a:chOff x="4253476" y="1917097"/>
                <a:chExt cx="3332951" cy="943681"/>
              </a:xfrm>
            </p:grpSpPr>
            <p:sp>
              <p:nvSpPr>
                <p:cNvPr id="27679" name="Text Box 15"/>
                <p:cNvSpPr txBox="1">
                  <a:spLocks noChangeArrowheads="1"/>
                </p:cNvSpPr>
                <p:nvPr/>
              </p:nvSpPr>
              <p:spPr bwMode="auto">
                <a:xfrm>
                  <a:off x="4562239" y="1917097"/>
                  <a:ext cx="3024188" cy="9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spcBef>
                      <a:spcPct val="50000"/>
                    </a:spcBef>
                    <a:buFont typeface="Arial" charset="0"/>
                    <a:buChar char="•"/>
                  </a:pPr>
                  <a:r>
                    <a:rPr lang="zh-CN" altLang="en-US" sz="1600" b="1">
                      <a:solidFill>
                        <a:srgbClr val="CCFF99"/>
                      </a:solidFill>
                    </a:rPr>
                    <a:t> </a:t>
                  </a:r>
                  <a:r>
                    <a:rPr lang="en-US" altLang="zh-CN" sz="1600">
                      <a:solidFill>
                        <a:srgbClr val="CCFF99"/>
                      </a:solidFill>
                    </a:rPr>
                    <a:t>features</a:t>
                  </a:r>
                  <a:endParaRPr lang="en-US" altLang="zh-CN" sz="1600" b="1">
                    <a:solidFill>
                      <a:srgbClr val="CCFF99"/>
                    </a:solidFill>
                  </a:endParaRPr>
                </a:p>
                <a:p>
                  <a:pPr eaLnBrk="1" hangingPunct="1">
                    <a:spcBef>
                      <a:spcPct val="50000"/>
                    </a:spcBef>
                    <a:buFont typeface="Arial" charset="0"/>
                    <a:buChar char="•"/>
                  </a:pPr>
                  <a:r>
                    <a:rPr lang="en-US" altLang="zh-CN" sz="1600" b="1">
                      <a:solidFill>
                        <a:srgbClr val="CCFF99"/>
                      </a:solidFill>
                    </a:rPr>
                    <a:t> </a:t>
                  </a:r>
                  <a:r>
                    <a:rPr lang="en-US" altLang="zh-CN" sz="1600">
                      <a:solidFill>
                        <a:srgbClr val="CCFF99"/>
                      </a:solidFill>
                    </a:rPr>
                    <a:t>functions/influence</a:t>
                  </a:r>
                  <a:endParaRPr lang="en-US" altLang="zh-CN" sz="1600" b="1">
                    <a:solidFill>
                      <a:srgbClr val="CCFF99"/>
                    </a:solidFill>
                  </a:endParaRPr>
                </a:p>
              </p:txBody>
            </p:sp>
            <p:sp>
              <p:nvSpPr>
                <p:cNvPr id="27680" name="AutoShape 68"/>
                <p:cNvSpPr>
                  <a:spLocks noChangeArrowheads="1"/>
                </p:cNvSpPr>
                <p:nvPr/>
              </p:nvSpPr>
              <p:spPr bwMode="auto">
                <a:xfrm rot="-8100000">
                  <a:off x="4253442" y="2289702"/>
                  <a:ext cx="298397" cy="298343"/>
                </a:xfrm>
                <a:prstGeom prst="rtTriangle">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grpSp>
        </p:grpSp>
      </p:grpSp>
      <p:grpSp>
        <p:nvGrpSpPr>
          <p:cNvPr id="8" name="组合 33"/>
          <p:cNvGrpSpPr/>
          <p:nvPr/>
        </p:nvGrpSpPr>
        <p:grpSpPr bwMode="auto">
          <a:xfrm>
            <a:off x="3359696" y="3068962"/>
            <a:ext cx="2147342" cy="702469"/>
            <a:chOff x="1691680" y="2060848"/>
            <a:chExt cx="2290884" cy="936104"/>
          </a:xfrm>
          <a:solidFill>
            <a:schemeClr val="accent3">
              <a:lumMod val="60000"/>
              <a:lumOff val="40000"/>
            </a:schemeClr>
          </a:solidFill>
        </p:grpSpPr>
        <p:sp>
          <p:nvSpPr>
            <p:cNvPr id="32" name="AutoShape 11"/>
            <p:cNvSpPr>
              <a:spLocks noChangeArrowheads="1"/>
            </p:cNvSpPr>
            <p:nvPr/>
          </p:nvSpPr>
          <p:spPr bwMode="gray">
            <a:xfrm>
              <a:off x="1691680" y="2060848"/>
              <a:ext cx="2290884" cy="936104"/>
            </a:xfrm>
            <a:prstGeom prst="can">
              <a:avLst>
                <a:gd name="adj" fmla="val 33197"/>
              </a:avLst>
            </a:prstGeom>
            <a:grpFill/>
            <a:ln w="9525">
              <a:noFill/>
              <a:round/>
            </a:ln>
            <a:effectLst/>
          </p:spPr>
          <p:txBody>
            <a:bodyPr wrap="none" anchor="ctr"/>
            <a:lstStyle/>
            <a:p>
              <a:pPr eaLnBrk="1" fontAlgn="auto" hangingPunct="1">
                <a:defRPr/>
              </a:pPr>
              <a:endParaRPr lang="zh-CN" altLang="en-US" noProof="1">
                <a:solidFill>
                  <a:schemeClr val="bg2">
                    <a:lumMod val="60000"/>
                    <a:lumOff val="40000"/>
                  </a:schemeClr>
                </a:solidFill>
                <a:latin typeface="Calibri" panose="020F0502020204030204" pitchFamily="34" charset="0"/>
                <a:ea typeface="宋体" panose="02010600030101010101" pitchFamily="2" charset="-122"/>
              </a:endParaRPr>
            </a:p>
          </p:txBody>
        </p:sp>
        <p:sp>
          <p:nvSpPr>
            <p:cNvPr id="23566" name="Text Box 14"/>
            <p:cNvSpPr txBox="1">
              <a:spLocks noChangeArrowheads="1"/>
            </p:cNvSpPr>
            <p:nvPr/>
          </p:nvSpPr>
          <p:spPr bwMode="auto">
            <a:xfrm>
              <a:off x="1907120" y="2348024"/>
              <a:ext cx="1871722" cy="533183"/>
            </a:xfrm>
            <a:prstGeom prst="rect">
              <a:avLst/>
            </a:prstGeom>
            <a:grpFill/>
            <a:ln w="9525">
              <a:noFill/>
              <a:miter lim="800000"/>
            </a:ln>
          </p:spPr>
          <p:txBody>
            <a:bodyPr>
              <a:spAutoFit/>
            </a:bodyPr>
            <a:lstStyle/>
            <a:p>
              <a:pPr eaLnBrk="1" fontAlgn="auto" hangingPunct="1">
                <a:spcBef>
                  <a:spcPct val="50000"/>
                </a:spcBef>
                <a:buFont typeface="Arial" panose="020B0604020202020204" pitchFamily="34" charset="0"/>
                <a:buNone/>
                <a:defRPr/>
              </a:pPr>
              <a:r>
                <a:rPr lang="zh-CN" altLang="en-US" sz="2000" noProof="1">
                  <a:solidFill>
                    <a:schemeClr val="bg1"/>
                  </a:solidFill>
                </a:rPr>
                <a:t>  </a:t>
              </a:r>
              <a:r>
                <a:rPr lang="en-US" altLang="zh-CN" sz="2000" noProof="1"/>
                <a:t>destruction</a:t>
              </a:r>
              <a:endParaRPr lang="en-US" altLang="zh-CN" sz="2000" noProof="1">
                <a:latin typeface="Calibri" panose="020F0502020204030204" pitchFamily="34" charset="0"/>
                <a:ea typeface="宋体" panose="02010600030101010101" pitchFamily="2" charset="-122"/>
              </a:endParaRPr>
            </a:p>
          </p:txBody>
        </p:sp>
      </p:grpSp>
      <p:grpSp>
        <p:nvGrpSpPr>
          <p:cNvPr id="27655" name="组合 33"/>
          <p:cNvGrpSpPr>
            <a:grpSpLocks/>
          </p:cNvGrpSpPr>
          <p:nvPr/>
        </p:nvGrpSpPr>
        <p:grpSpPr bwMode="auto">
          <a:xfrm>
            <a:off x="3359150" y="4000500"/>
            <a:ext cx="2273300" cy="723900"/>
            <a:chOff x="-1404828" y="909361"/>
            <a:chExt cx="2344873" cy="964991"/>
          </a:xfrm>
        </p:grpSpPr>
        <p:sp>
          <p:nvSpPr>
            <p:cNvPr id="35" name="AutoShape 11"/>
            <p:cNvSpPr>
              <a:spLocks noChangeArrowheads="1"/>
            </p:cNvSpPr>
            <p:nvPr/>
          </p:nvSpPr>
          <p:spPr bwMode="gray">
            <a:xfrm>
              <a:off x="-1404828" y="909361"/>
              <a:ext cx="2290837" cy="935364"/>
            </a:xfrm>
            <a:prstGeom prst="can">
              <a:avLst>
                <a:gd name="adj" fmla="val 33197"/>
              </a:avLst>
            </a:prstGeom>
            <a:solidFill>
              <a:schemeClr val="accent3">
                <a:lumMod val="60000"/>
                <a:lumOff val="40000"/>
              </a:schemeClr>
            </a:solidFill>
            <a:ln w="9525">
              <a:noFill/>
              <a:round/>
            </a:ln>
            <a:effectLst/>
          </p:spPr>
          <p:txBody>
            <a:bodyPr wrap="none" anchor="ctr"/>
            <a:lstStyle/>
            <a:p>
              <a:pPr eaLnBrk="1" fontAlgn="auto" hangingPunct="1">
                <a:defRPr/>
              </a:pPr>
              <a:endParaRPr lang="zh-CN" altLang="en-US" noProof="1">
                <a:solidFill>
                  <a:schemeClr val="bg2">
                    <a:lumMod val="60000"/>
                    <a:lumOff val="40000"/>
                  </a:schemeClr>
                </a:solidFill>
                <a:latin typeface="Calibri" panose="020F0502020204030204" pitchFamily="34" charset="0"/>
                <a:ea typeface="宋体" panose="02010600030101010101" pitchFamily="2" charset="-122"/>
              </a:endParaRPr>
            </a:p>
          </p:txBody>
        </p:sp>
        <p:sp>
          <p:nvSpPr>
            <p:cNvPr id="27671" name="Text Box 14"/>
            <p:cNvSpPr txBox="1">
              <a:spLocks noChangeArrowheads="1"/>
            </p:cNvSpPr>
            <p:nvPr/>
          </p:nvSpPr>
          <p:spPr bwMode="auto">
            <a:xfrm>
              <a:off x="-1188793" y="1341169"/>
              <a:ext cx="2128838" cy="5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spcBef>
                  <a:spcPct val="50000"/>
                </a:spcBef>
              </a:pPr>
              <a:r>
                <a:rPr lang="en-US" altLang="zh-CN" sz="2000">
                  <a:solidFill>
                    <a:schemeClr val="bg1"/>
                  </a:solidFill>
                </a:rPr>
                <a:t>    </a:t>
              </a:r>
              <a:r>
                <a:rPr lang="en-US" altLang="zh-CN" sz="2000"/>
                <a:t>restoration</a:t>
              </a:r>
            </a:p>
          </p:txBody>
        </p:sp>
      </p:grpSp>
      <p:sp>
        <p:nvSpPr>
          <p:cNvPr id="28" name="上弧形箭头 27"/>
          <p:cNvSpPr/>
          <p:nvPr/>
        </p:nvSpPr>
        <p:spPr>
          <a:xfrm>
            <a:off x="4943477" y="1700213"/>
            <a:ext cx="1152525" cy="360362"/>
          </a:xfrm>
          <a:prstGeom prst="curvedDownArrow">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tx1"/>
              </a:solidFill>
            </a:endParaRPr>
          </a:p>
        </p:txBody>
      </p:sp>
      <p:sp>
        <p:nvSpPr>
          <p:cNvPr id="29" name="AutoShape 5"/>
          <p:cNvSpPr>
            <a:spLocks noChangeArrowheads="1"/>
          </p:cNvSpPr>
          <p:nvPr/>
        </p:nvSpPr>
        <p:spPr bwMode="auto">
          <a:xfrm>
            <a:off x="4440238" y="1268413"/>
            <a:ext cx="2233612" cy="423862"/>
          </a:xfrm>
          <a:prstGeom prst="roundRect">
            <a:avLst>
              <a:gd name="adj" fmla="val 16667"/>
            </a:avLst>
          </a:prstGeom>
          <a:solidFill>
            <a:srgbClr val="FFC000"/>
          </a:solidFill>
          <a:ln>
            <a:noFill/>
          </a:ln>
          <a:effectLst>
            <a:outerShdw blurRad="63500" dist="53882" dir="2700000" algn="ctr" rotWithShape="0">
              <a:srgbClr val="292929">
                <a:alpha val="50000"/>
              </a:srgbClr>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t>while-reading</a:t>
            </a:r>
            <a:endParaRPr lang="zh-CN" altLang="en-US"/>
          </a:p>
        </p:txBody>
      </p:sp>
      <p:sp>
        <p:nvSpPr>
          <p:cNvPr id="31" name="AutoShape 5"/>
          <p:cNvSpPr>
            <a:spLocks noChangeArrowheads="1"/>
          </p:cNvSpPr>
          <p:nvPr/>
        </p:nvSpPr>
        <p:spPr bwMode="auto">
          <a:xfrm>
            <a:off x="1524002" y="1268413"/>
            <a:ext cx="1692275" cy="423862"/>
          </a:xfrm>
          <a:prstGeom prst="roundRect">
            <a:avLst>
              <a:gd name="adj" fmla="val 16667"/>
            </a:avLst>
          </a:prstGeom>
          <a:solidFill>
            <a:srgbClr val="FFC000"/>
          </a:solidFill>
          <a:ln>
            <a:noFill/>
          </a:ln>
          <a:effectLst>
            <a:outerShdw blurRad="63500" dist="53882" dir="2700000" algn="ctr" rotWithShape="0">
              <a:srgbClr val="292929">
                <a:alpha val="50000"/>
              </a:srgbClr>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t>pre-reading</a:t>
            </a:r>
            <a:endParaRPr lang="zh-CN" altLang="en-US"/>
          </a:p>
        </p:txBody>
      </p:sp>
      <p:sp>
        <p:nvSpPr>
          <p:cNvPr id="33" name="AutoShape 5"/>
          <p:cNvSpPr>
            <a:spLocks noChangeArrowheads="1"/>
          </p:cNvSpPr>
          <p:nvPr/>
        </p:nvSpPr>
        <p:spPr bwMode="auto">
          <a:xfrm>
            <a:off x="8110538" y="1268413"/>
            <a:ext cx="2233612" cy="423862"/>
          </a:xfrm>
          <a:prstGeom prst="roundRect">
            <a:avLst>
              <a:gd name="adj" fmla="val 16667"/>
            </a:avLst>
          </a:prstGeom>
          <a:solidFill>
            <a:srgbClr val="FFC000"/>
          </a:solidFill>
          <a:ln>
            <a:noFill/>
          </a:ln>
          <a:effectLst>
            <a:outerShdw blurRad="63500" dist="53882" dir="2700000" algn="ctr" rotWithShape="0">
              <a:srgbClr val="292929">
                <a:alpha val="50000"/>
              </a:srgbClr>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en-US" altLang="zh-CN"/>
              <a:t>after-reading</a:t>
            </a:r>
            <a:endParaRPr lang="zh-CN" altLang="en-US"/>
          </a:p>
        </p:txBody>
      </p:sp>
      <p:sp>
        <p:nvSpPr>
          <p:cNvPr id="34" name="AutoShape 19"/>
          <p:cNvSpPr>
            <a:spLocks noChangeArrowheads="1"/>
          </p:cNvSpPr>
          <p:nvPr/>
        </p:nvSpPr>
        <p:spPr bwMode="auto">
          <a:xfrm>
            <a:off x="3560763" y="1268415"/>
            <a:ext cx="576262" cy="346075"/>
          </a:xfrm>
          <a:prstGeom prst="rightArrow">
            <a:avLst>
              <a:gd name="adj1" fmla="val 50000"/>
              <a:gd name="adj2" fmla="val 60261"/>
            </a:avLst>
          </a:prstGeom>
          <a:gradFill rotWithShape="1">
            <a:gsLst>
              <a:gs pos="0">
                <a:srgbClr val="DDEBCF"/>
              </a:gs>
              <a:gs pos="50000">
                <a:srgbClr val="9CB86E"/>
              </a:gs>
              <a:gs pos="100000">
                <a:srgbClr val="156B13"/>
              </a:gs>
            </a:gsLst>
            <a:lin ang="0"/>
          </a:gradFill>
          <a:ln>
            <a:noFill/>
          </a:ln>
          <a:effectLst>
            <a:outerShdw blurRad="63500" dist="29783" dir="1514402" algn="ctr" rotWithShape="0">
              <a:srgbClr val="333333">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36" name="AutoShape 19"/>
          <p:cNvSpPr>
            <a:spLocks noChangeArrowheads="1"/>
          </p:cNvSpPr>
          <p:nvPr/>
        </p:nvSpPr>
        <p:spPr bwMode="auto">
          <a:xfrm>
            <a:off x="7175502" y="1268415"/>
            <a:ext cx="504825" cy="346075"/>
          </a:xfrm>
          <a:prstGeom prst="rightArrow">
            <a:avLst>
              <a:gd name="adj1" fmla="val 50000"/>
              <a:gd name="adj2" fmla="val 60334"/>
            </a:avLst>
          </a:prstGeom>
          <a:gradFill rotWithShape="1">
            <a:gsLst>
              <a:gs pos="0">
                <a:srgbClr val="DDEBCF"/>
              </a:gs>
              <a:gs pos="50000">
                <a:srgbClr val="9CB86E"/>
              </a:gs>
              <a:gs pos="100000">
                <a:srgbClr val="156B13"/>
              </a:gs>
            </a:gsLst>
            <a:lin ang="0"/>
          </a:gradFill>
          <a:ln>
            <a:noFill/>
          </a:ln>
          <a:effectLst>
            <a:outerShdw blurRad="63500" dist="29783" dir="1514402" algn="ctr" rotWithShape="0">
              <a:srgbClr val="333333">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39" name="上箭头 38"/>
          <p:cNvSpPr/>
          <p:nvPr/>
        </p:nvSpPr>
        <p:spPr>
          <a:xfrm>
            <a:off x="3000377" y="2420940"/>
            <a:ext cx="358775" cy="2016125"/>
          </a:xfrm>
          <a:prstGeom prst="upArrow">
            <a:avLst/>
          </a:prstGeom>
          <a:gradFill>
            <a:gsLst>
              <a:gs pos="0">
                <a:srgbClr val="DDEBCF"/>
              </a:gs>
              <a:gs pos="50000">
                <a:srgbClr val="9CB86E"/>
              </a:gs>
              <a:gs pos="100000">
                <a:srgbClr val="156B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 name="AutoShape 50"/>
          <p:cNvSpPr>
            <a:spLocks noChangeArrowheads="1"/>
          </p:cNvSpPr>
          <p:nvPr/>
        </p:nvSpPr>
        <p:spPr bwMode="auto">
          <a:xfrm>
            <a:off x="1524002" y="2276475"/>
            <a:ext cx="1476375" cy="1944688"/>
          </a:xfrm>
          <a:prstGeom prst="roundRect">
            <a:avLst>
              <a:gd name="adj" fmla="val 11505"/>
            </a:avLst>
          </a:prstGeom>
          <a:solidFill>
            <a:srgbClr val="4D4D4D">
              <a:alpha val="5098"/>
            </a:srgbClr>
          </a:solidFill>
          <a:ln w="6350">
            <a:solidFill>
              <a:srgbClr val="CCFFCC"/>
            </a:solidFill>
            <a:prstDash val="sysDot"/>
            <a:round/>
            <a:headEnd/>
            <a:tailEnd/>
          </a:ln>
        </p:spPr>
        <p:txBody>
          <a:bodyPr wrap="none" anchor="ctr"/>
          <a:lstStyle>
            <a:lvl1pPr marL="342900" indent="-342900">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1400" dirty="0">
                <a:solidFill>
                  <a:srgbClr val="CCFF99"/>
                </a:solidFill>
              </a:rPr>
              <a:t>1. Read a passage </a:t>
            </a:r>
          </a:p>
          <a:p>
            <a:pPr eaLnBrk="1" hangingPunct="1"/>
            <a:r>
              <a:rPr lang="en-US" altLang="zh-CN" sz="1400" dirty="0">
                <a:solidFill>
                  <a:srgbClr val="CCFF99"/>
                </a:solidFill>
              </a:rPr>
              <a:t>about Acropolis;</a:t>
            </a:r>
          </a:p>
          <a:p>
            <a:pPr eaLnBrk="1" hangingPunct="1"/>
            <a:endParaRPr lang="en-US" altLang="zh-CN" sz="1400" dirty="0">
              <a:solidFill>
                <a:srgbClr val="CCFF99"/>
              </a:solidFill>
            </a:endParaRPr>
          </a:p>
          <a:p>
            <a:pPr eaLnBrk="1" hangingPunct="1"/>
            <a:r>
              <a:rPr lang="en-US" altLang="zh-CN" sz="1400" dirty="0">
                <a:solidFill>
                  <a:srgbClr val="CCFF99"/>
                </a:solidFill>
              </a:rPr>
              <a:t>2. preview the </a:t>
            </a:r>
          </a:p>
          <a:p>
            <a:pPr eaLnBrk="1" hangingPunct="1"/>
            <a:r>
              <a:rPr lang="en-US" altLang="zh-CN" sz="1400" dirty="0">
                <a:solidFill>
                  <a:srgbClr val="CCFF99"/>
                </a:solidFill>
              </a:rPr>
              <a:t>reading passage </a:t>
            </a:r>
          </a:p>
          <a:p>
            <a:pPr eaLnBrk="1" hangingPunct="1"/>
            <a:r>
              <a:rPr lang="en-US" altLang="zh-CN" sz="1400" dirty="0">
                <a:solidFill>
                  <a:srgbClr val="CCFF99"/>
                </a:solidFill>
              </a:rPr>
              <a:t>and  deal with </a:t>
            </a:r>
          </a:p>
          <a:p>
            <a:pPr eaLnBrk="1" hangingPunct="1"/>
            <a:r>
              <a:rPr lang="en-US" altLang="zh-CN" sz="1400" dirty="0">
                <a:solidFill>
                  <a:srgbClr val="CCFF99"/>
                </a:solidFill>
              </a:rPr>
              <a:t>some specific</a:t>
            </a:r>
          </a:p>
          <a:p>
            <a:pPr eaLnBrk="1" hangingPunct="1"/>
            <a:r>
              <a:rPr lang="en-US" altLang="zh-CN" sz="1400" dirty="0">
                <a:solidFill>
                  <a:srgbClr val="CCFF99"/>
                </a:solidFill>
              </a:rPr>
              <a:t>Information.</a:t>
            </a:r>
          </a:p>
          <a:p>
            <a:pPr eaLnBrk="1" hangingPunct="1"/>
            <a:endParaRPr lang="zh-CN" altLang="en-US" sz="1400" dirty="0">
              <a:solidFill>
                <a:srgbClr val="CCFF99"/>
              </a:solidFill>
            </a:endParaRPr>
          </a:p>
        </p:txBody>
      </p:sp>
      <p:sp>
        <p:nvSpPr>
          <p:cNvPr id="41" name="AutoShape 50"/>
          <p:cNvSpPr>
            <a:spLocks noChangeArrowheads="1"/>
          </p:cNvSpPr>
          <p:nvPr/>
        </p:nvSpPr>
        <p:spPr bwMode="auto">
          <a:xfrm>
            <a:off x="8616952" y="2205038"/>
            <a:ext cx="1655763" cy="2303462"/>
          </a:xfrm>
          <a:prstGeom prst="roundRect">
            <a:avLst>
              <a:gd name="adj" fmla="val 11505"/>
            </a:avLst>
          </a:prstGeom>
          <a:solidFill>
            <a:srgbClr val="4D4D4D">
              <a:alpha val="5098"/>
            </a:srgbClr>
          </a:solidFill>
          <a:ln w="6350">
            <a:solidFill>
              <a:srgbClr val="CCFFCC"/>
            </a:solidFill>
            <a:prstDash val="sysDot"/>
            <a:round/>
            <a:headEnd/>
            <a:tailEnd/>
          </a:ln>
        </p:spPr>
        <p:txBody>
          <a:bodyPr wrap="none" anchor="ctr"/>
          <a:lstStyle>
            <a:lvl1pPr marL="342900" indent="-342900">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buFontTx/>
              <a:buAutoNum type="arabicPeriod"/>
            </a:pPr>
            <a:endParaRPr lang="en-US" altLang="zh-CN" sz="1400" dirty="0">
              <a:solidFill>
                <a:srgbClr val="CCFF99"/>
              </a:solidFill>
            </a:endParaRPr>
          </a:p>
          <a:p>
            <a:pPr eaLnBrk="1" hangingPunct="1"/>
            <a:r>
              <a:rPr lang="en-US" altLang="zh-CN" sz="1400" dirty="0">
                <a:solidFill>
                  <a:srgbClr val="CCFF99"/>
                </a:solidFill>
              </a:rPr>
              <a:t>1. Write a passage</a:t>
            </a:r>
          </a:p>
          <a:p>
            <a:pPr eaLnBrk="1" hangingPunct="1"/>
            <a:r>
              <a:rPr lang="en-US" altLang="zh-CN" sz="1400" dirty="0">
                <a:solidFill>
                  <a:srgbClr val="CCFF99"/>
                </a:solidFill>
              </a:rPr>
              <a:t>about the Ancient</a:t>
            </a:r>
          </a:p>
          <a:p>
            <a:pPr eaLnBrk="1" hangingPunct="1"/>
            <a:r>
              <a:rPr lang="en-US" altLang="zh-CN" sz="1400" dirty="0">
                <a:solidFill>
                  <a:srgbClr val="CCFF99"/>
                </a:solidFill>
              </a:rPr>
              <a:t>YANCHENG;</a:t>
            </a:r>
          </a:p>
          <a:p>
            <a:pPr eaLnBrk="1" hangingPunct="1"/>
            <a:endParaRPr lang="en-US" altLang="zh-CN" sz="1400" dirty="0">
              <a:solidFill>
                <a:srgbClr val="CCFF99"/>
              </a:solidFill>
            </a:endParaRPr>
          </a:p>
          <a:p>
            <a:pPr eaLnBrk="1" hangingPunct="1"/>
            <a:r>
              <a:rPr lang="en-US" altLang="zh-CN" sz="1400" dirty="0">
                <a:solidFill>
                  <a:srgbClr val="CCFF99"/>
                </a:solidFill>
              </a:rPr>
              <a:t>2. Do some research</a:t>
            </a:r>
          </a:p>
          <a:p>
            <a:pPr eaLnBrk="1" hangingPunct="1"/>
            <a:r>
              <a:rPr lang="en-US" altLang="zh-CN" sz="1400" dirty="0">
                <a:solidFill>
                  <a:srgbClr val="CCFF99"/>
                </a:solidFill>
              </a:rPr>
              <a:t>and exploration</a:t>
            </a:r>
          </a:p>
          <a:p>
            <a:pPr eaLnBrk="1" hangingPunct="1"/>
            <a:r>
              <a:rPr lang="en-US" altLang="zh-CN" sz="1400" dirty="0">
                <a:solidFill>
                  <a:srgbClr val="CCFF99"/>
                </a:solidFill>
              </a:rPr>
              <a:t>and build your own</a:t>
            </a:r>
          </a:p>
          <a:p>
            <a:pPr eaLnBrk="1" hangingPunct="1"/>
            <a:r>
              <a:rPr lang="en-US" altLang="zh-CN" sz="1400" dirty="0">
                <a:solidFill>
                  <a:srgbClr val="CCFF99"/>
                </a:solidFill>
              </a:rPr>
              <a:t>vocabulary bank</a:t>
            </a:r>
          </a:p>
          <a:p>
            <a:pPr eaLnBrk="1" hangingPunct="1"/>
            <a:r>
              <a:rPr lang="en-US" altLang="zh-CN" sz="1400" dirty="0">
                <a:solidFill>
                  <a:srgbClr val="CCFF99"/>
                </a:solidFill>
              </a:rPr>
              <a:t>before writing.</a:t>
            </a:r>
          </a:p>
          <a:p>
            <a:pPr eaLnBrk="1" hangingPunct="1"/>
            <a:endParaRPr lang="zh-CN" altLang="en-US" sz="1400" dirty="0">
              <a:solidFill>
                <a:srgbClr val="CCFF99"/>
              </a:solidFill>
            </a:endParaRPr>
          </a:p>
        </p:txBody>
      </p:sp>
      <p:sp>
        <p:nvSpPr>
          <p:cNvPr id="42" name="下箭头 41"/>
          <p:cNvSpPr/>
          <p:nvPr/>
        </p:nvSpPr>
        <p:spPr>
          <a:xfrm>
            <a:off x="2279652" y="1773238"/>
            <a:ext cx="360363" cy="431800"/>
          </a:xfrm>
          <a:prstGeom prst="downArrow">
            <a:avLst/>
          </a:prstGeom>
          <a:gradFill>
            <a:gsLst>
              <a:gs pos="0">
                <a:srgbClr val="DDEBCF"/>
              </a:gs>
              <a:gs pos="50000">
                <a:srgbClr val="9CB86E"/>
              </a:gs>
              <a:gs pos="100000">
                <a:srgbClr val="156B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3" name="下箭头 42"/>
          <p:cNvSpPr/>
          <p:nvPr/>
        </p:nvSpPr>
        <p:spPr>
          <a:xfrm>
            <a:off x="9191627" y="1773238"/>
            <a:ext cx="360363" cy="431800"/>
          </a:xfrm>
          <a:prstGeom prst="downArrow">
            <a:avLst/>
          </a:prstGeom>
          <a:gradFill>
            <a:gsLst>
              <a:gs pos="0">
                <a:srgbClr val="DDEBCF"/>
              </a:gs>
              <a:gs pos="50000">
                <a:srgbClr val="9CB86E"/>
              </a:gs>
              <a:gs pos="100000">
                <a:srgbClr val="156B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7" name="TextBox 36"/>
          <p:cNvSpPr txBox="1">
            <a:spLocks noChangeArrowheads="1"/>
          </p:cNvSpPr>
          <p:nvPr/>
        </p:nvSpPr>
        <p:spPr bwMode="auto">
          <a:xfrm>
            <a:off x="1847852" y="900115"/>
            <a:ext cx="157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b="1">
                <a:solidFill>
                  <a:srgbClr val="CCFFCC"/>
                </a:solidFill>
              </a:rPr>
              <a:t>解读文本语境</a:t>
            </a:r>
          </a:p>
        </p:txBody>
      </p:sp>
      <p:sp>
        <p:nvSpPr>
          <p:cNvPr id="38" name="TextBox 37"/>
          <p:cNvSpPr txBox="1">
            <a:spLocks noChangeArrowheads="1"/>
          </p:cNvSpPr>
          <p:nvPr/>
        </p:nvSpPr>
        <p:spPr bwMode="auto">
          <a:xfrm>
            <a:off x="4583115" y="85725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b="1">
                <a:solidFill>
                  <a:srgbClr val="CCFFCC"/>
                </a:solidFill>
              </a:rPr>
              <a:t>解读文本结构、内容</a:t>
            </a:r>
          </a:p>
        </p:txBody>
      </p:sp>
      <p:sp>
        <p:nvSpPr>
          <p:cNvPr id="44" name="TextBox 43"/>
          <p:cNvSpPr txBox="1">
            <a:spLocks noChangeArrowheads="1"/>
          </p:cNvSpPr>
          <p:nvPr/>
        </p:nvSpPr>
        <p:spPr bwMode="auto">
          <a:xfrm>
            <a:off x="8256588" y="857250"/>
            <a:ext cx="157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b="1">
                <a:solidFill>
                  <a:srgbClr val="CCFFCC"/>
                </a:solidFill>
              </a:rPr>
              <a:t>解读文本语言</a:t>
            </a:r>
          </a:p>
        </p:txBody>
      </p:sp>
    </p:spTree>
    <p:extLst>
      <p:ext uri="{BB962C8B-B14F-4D97-AF65-F5344CB8AC3E}">
        <p14:creationId xmlns:p14="http://schemas.microsoft.com/office/powerpoint/2010/main" val="138004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4" grpId="0" bldLvl="0" animBg="1"/>
      <p:bldP spid="36" grpId="0" animBg="1"/>
      <p:bldP spid="40" grpId="0" animBg="1"/>
      <p:bldP spid="41" grpId="0" animBg="1"/>
      <p:bldP spid="42" grpId="0" animBg="1"/>
      <p:bldP spid="43" grpId="0" animBg="1"/>
      <p:bldP spid="37" grpId="0"/>
      <p:bldP spid="38" grpId="0"/>
      <p:bldP spid="4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灯片编号占位符 1"/>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5CD90AB7-44C5-6F4E-B326-151D935BE1A1}" type="slidenum">
              <a:rPr lang="zh-CN" altLang="en-US" smtClean="0"/>
              <a:pPr fontAlgn="base">
                <a:defRPr/>
              </a:pPr>
              <a:t>53</a:t>
            </a:fld>
            <a:endParaRPr lang="zh-CN" altLang="en-US" smtClean="0"/>
          </a:p>
        </p:txBody>
      </p:sp>
      <p:sp>
        <p:nvSpPr>
          <p:cNvPr id="28675" name="AutoShape 12"/>
          <p:cNvSpPr>
            <a:spLocks noChangeArrowheads="1"/>
          </p:cNvSpPr>
          <p:nvPr/>
        </p:nvSpPr>
        <p:spPr bwMode="auto">
          <a:xfrm>
            <a:off x="4440240" y="1125538"/>
            <a:ext cx="22320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C000"/>
                </a:solidFill>
              </a:rPr>
              <a:t>文本解读</a:t>
            </a:r>
          </a:p>
        </p:txBody>
      </p:sp>
      <p:sp>
        <p:nvSpPr>
          <p:cNvPr id="28676" name="AutoShape 12"/>
          <p:cNvSpPr>
            <a:spLocks noChangeArrowheads="1"/>
          </p:cNvSpPr>
          <p:nvPr/>
        </p:nvSpPr>
        <p:spPr bwMode="auto">
          <a:xfrm>
            <a:off x="1847850" y="1773238"/>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文本语境</a:t>
            </a:r>
          </a:p>
        </p:txBody>
      </p:sp>
      <p:sp>
        <p:nvSpPr>
          <p:cNvPr id="28677" name="AutoShape 12"/>
          <p:cNvSpPr>
            <a:spLocks noChangeArrowheads="1"/>
          </p:cNvSpPr>
          <p:nvPr/>
        </p:nvSpPr>
        <p:spPr bwMode="auto">
          <a:xfrm>
            <a:off x="4518025" y="1773238"/>
            <a:ext cx="1728788"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文本内容</a:t>
            </a:r>
          </a:p>
        </p:txBody>
      </p:sp>
      <p:sp>
        <p:nvSpPr>
          <p:cNvPr id="28678" name="AutoShape 12"/>
          <p:cNvSpPr>
            <a:spLocks noChangeArrowheads="1"/>
          </p:cNvSpPr>
          <p:nvPr/>
        </p:nvSpPr>
        <p:spPr bwMode="auto">
          <a:xfrm>
            <a:off x="6950077" y="1773238"/>
            <a:ext cx="22447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文本结构、脉络</a:t>
            </a:r>
          </a:p>
        </p:txBody>
      </p:sp>
      <p:sp>
        <p:nvSpPr>
          <p:cNvPr id="28679" name="AutoShape 12"/>
          <p:cNvSpPr>
            <a:spLocks noChangeArrowheads="1"/>
          </p:cNvSpPr>
          <p:nvPr/>
        </p:nvSpPr>
        <p:spPr bwMode="auto">
          <a:xfrm>
            <a:off x="1774827" y="2420938"/>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相</a:t>
            </a:r>
            <a:endParaRPr lang="en-US" altLang="zh-CN" sz="1600" b="1">
              <a:solidFill>
                <a:srgbClr val="CCFF99"/>
              </a:solidFill>
            </a:endParaRPr>
          </a:p>
          <a:p>
            <a:pPr algn="ctr" eaLnBrk="1" hangingPunct="1">
              <a:lnSpc>
                <a:spcPct val="110000"/>
              </a:lnSpc>
            </a:pPr>
            <a:r>
              <a:rPr lang="zh-CN" altLang="en-US" sz="1600" b="1">
                <a:solidFill>
                  <a:srgbClr val="CCFF99"/>
                </a:solidFill>
              </a:rPr>
              <a:t>关</a:t>
            </a:r>
            <a:endParaRPr lang="en-US" altLang="zh-CN" sz="1600" b="1">
              <a:solidFill>
                <a:srgbClr val="CCFF99"/>
              </a:solidFill>
            </a:endParaRPr>
          </a:p>
          <a:p>
            <a:pPr algn="ctr" eaLnBrk="1" hangingPunct="1">
              <a:lnSpc>
                <a:spcPct val="110000"/>
              </a:lnSpc>
            </a:pPr>
            <a:r>
              <a:rPr lang="zh-CN" altLang="en-US" sz="1600" b="1">
                <a:solidFill>
                  <a:srgbClr val="CCFF99"/>
                </a:solidFill>
              </a:rPr>
              <a:t>词</a:t>
            </a:r>
            <a:endParaRPr lang="en-US" altLang="zh-CN" sz="1600" b="1">
              <a:solidFill>
                <a:srgbClr val="CCFF99"/>
              </a:solidFill>
            </a:endParaRPr>
          </a:p>
          <a:p>
            <a:pPr algn="ctr" eaLnBrk="1" hangingPunct="1">
              <a:lnSpc>
                <a:spcPct val="110000"/>
              </a:lnSpc>
            </a:pPr>
            <a:r>
              <a:rPr lang="zh-CN" altLang="en-US" sz="1600" b="1">
                <a:solidFill>
                  <a:srgbClr val="CCFF99"/>
                </a:solidFill>
              </a:rPr>
              <a:t>块</a:t>
            </a:r>
            <a:endParaRPr lang="zh-CN" altLang="en-US" b="1">
              <a:solidFill>
                <a:srgbClr val="CCFF99"/>
              </a:solidFill>
            </a:endParaRPr>
          </a:p>
        </p:txBody>
      </p:sp>
      <p:sp>
        <p:nvSpPr>
          <p:cNvPr id="28680" name="AutoShape 12"/>
          <p:cNvSpPr>
            <a:spLocks noChangeArrowheads="1"/>
          </p:cNvSpPr>
          <p:nvPr/>
        </p:nvSpPr>
        <p:spPr bwMode="auto">
          <a:xfrm>
            <a:off x="2855913" y="2420938"/>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篇</a:t>
            </a:r>
            <a:endParaRPr lang="en-US" altLang="zh-CN" sz="1600" b="1">
              <a:solidFill>
                <a:srgbClr val="CCFF99"/>
              </a:solidFill>
            </a:endParaRPr>
          </a:p>
          <a:p>
            <a:pPr algn="ctr" eaLnBrk="1" hangingPunct="1">
              <a:lnSpc>
                <a:spcPct val="110000"/>
              </a:lnSpc>
            </a:pPr>
            <a:r>
              <a:rPr lang="zh-CN" altLang="en-US" sz="1600" b="1">
                <a:solidFill>
                  <a:srgbClr val="CCFF99"/>
                </a:solidFill>
              </a:rPr>
              <a:t>推</a:t>
            </a:r>
            <a:endParaRPr lang="en-US" altLang="zh-CN" sz="1600" b="1">
              <a:solidFill>
                <a:srgbClr val="CCFF99"/>
              </a:solidFill>
            </a:endParaRPr>
          </a:p>
          <a:p>
            <a:pPr algn="ctr" eaLnBrk="1" hangingPunct="1">
              <a:lnSpc>
                <a:spcPct val="110000"/>
              </a:lnSpc>
            </a:pPr>
            <a:r>
              <a:rPr lang="zh-CN" altLang="en-US" sz="1600" b="1">
                <a:solidFill>
                  <a:srgbClr val="CCFF99"/>
                </a:solidFill>
              </a:rPr>
              <a:t>断</a:t>
            </a:r>
          </a:p>
        </p:txBody>
      </p:sp>
      <p:sp>
        <p:nvSpPr>
          <p:cNvPr id="28681" name="AutoShape 12"/>
          <p:cNvSpPr>
            <a:spLocks noChangeArrowheads="1"/>
          </p:cNvSpPr>
          <p:nvPr/>
        </p:nvSpPr>
        <p:spPr bwMode="auto">
          <a:xfrm>
            <a:off x="1774827" y="3644900"/>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知</a:t>
            </a:r>
            <a:endParaRPr lang="en-US" altLang="zh-CN" sz="1600" b="1">
              <a:solidFill>
                <a:srgbClr val="CCFF99"/>
              </a:solidFill>
            </a:endParaRPr>
          </a:p>
          <a:p>
            <a:pPr algn="ctr" eaLnBrk="1" hangingPunct="1">
              <a:lnSpc>
                <a:spcPct val="110000"/>
              </a:lnSpc>
            </a:pPr>
            <a:r>
              <a:rPr lang="zh-CN" altLang="en-US" sz="1600" b="1">
                <a:solidFill>
                  <a:srgbClr val="CCFF99"/>
                </a:solidFill>
              </a:rPr>
              <a:t>识</a:t>
            </a:r>
          </a:p>
        </p:txBody>
      </p:sp>
      <p:sp>
        <p:nvSpPr>
          <p:cNvPr id="28682" name="AutoShape 12"/>
          <p:cNvSpPr>
            <a:spLocks noChangeArrowheads="1"/>
          </p:cNvSpPr>
          <p:nvPr/>
        </p:nvSpPr>
        <p:spPr bwMode="auto">
          <a:xfrm>
            <a:off x="2855913" y="3644900"/>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技</a:t>
            </a:r>
            <a:endParaRPr lang="en-US" altLang="zh-CN" sz="1600" b="1">
              <a:solidFill>
                <a:srgbClr val="CCFF99"/>
              </a:solidFill>
            </a:endParaRPr>
          </a:p>
          <a:p>
            <a:pPr algn="ctr" eaLnBrk="1" hangingPunct="1">
              <a:lnSpc>
                <a:spcPct val="110000"/>
              </a:lnSpc>
            </a:pPr>
            <a:r>
              <a:rPr lang="zh-CN" altLang="en-US" sz="1600" b="1">
                <a:solidFill>
                  <a:srgbClr val="CCFF99"/>
                </a:solidFill>
              </a:rPr>
              <a:t>能</a:t>
            </a:r>
          </a:p>
        </p:txBody>
      </p:sp>
      <p:sp>
        <p:nvSpPr>
          <p:cNvPr id="28683" name="AutoShape 12"/>
          <p:cNvSpPr>
            <a:spLocks noChangeArrowheads="1"/>
          </p:cNvSpPr>
          <p:nvPr/>
        </p:nvSpPr>
        <p:spPr bwMode="auto">
          <a:xfrm>
            <a:off x="1631950" y="4797425"/>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语言能力</a:t>
            </a:r>
          </a:p>
        </p:txBody>
      </p:sp>
      <p:sp>
        <p:nvSpPr>
          <p:cNvPr id="28684" name="AutoShape 12"/>
          <p:cNvSpPr>
            <a:spLocks noChangeArrowheads="1"/>
          </p:cNvSpPr>
          <p:nvPr/>
        </p:nvSpPr>
        <p:spPr bwMode="auto">
          <a:xfrm>
            <a:off x="8958265" y="4652965"/>
            <a:ext cx="1728787" cy="433387"/>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学习能力</a:t>
            </a:r>
          </a:p>
        </p:txBody>
      </p:sp>
      <p:sp>
        <p:nvSpPr>
          <p:cNvPr id="28685" name="AutoShape 12"/>
          <p:cNvSpPr>
            <a:spLocks noChangeArrowheads="1"/>
          </p:cNvSpPr>
          <p:nvPr/>
        </p:nvSpPr>
        <p:spPr bwMode="auto">
          <a:xfrm>
            <a:off x="4302127" y="2781300"/>
            <a:ext cx="2016125" cy="50323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卫城古建筑的兴衰</a:t>
            </a:r>
          </a:p>
        </p:txBody>
      </p:sp>
      <p:sp>
        <p:nvSpPr>
          <p:cNvPr id="28686" name="AutoShape 12"/>
          <p:cNvSpPr>
            <a:spLocks noChangeArrowheads="1"/>
          </p:cNvSpPr>
          <p:nvPr/>
        </p:nvSpPr>
        <p:spPr bwMode="auto">
          <a:xfrm>
            <a:off x="4302127" y="3573465"/>
            <a:ext cx="2087563" cy="503237"/>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lnSpc>
                <a:spcPct val="110000"/>
              </a:lnSpc>
            </a:pPr>
            <a:r>
              <a:rPr lang="zh-CN" altLang="en-US" sz="1600" b="1">
                <a:solidFill>
                  <a:srgbClr val="CCFF99"/>
                </a:solidFill>
              </a:rPr>
              <a:t>对文化遗产的敬畏</a:t>
            </a:r>
            <a:endParaRPr lang="en-US" altLang="zh-CN" sz="1600" b="1">
              <a:solidFill>
                <a:srgbClr val="CCFF99"/>
              </a:solidFill>
            </a:endParaRPr>
          </a:p>
          <a:p>
            <a:pPr eaLnBrk="1" hangingPunct="1">
              <a:lnSpc>
                <a:spcPct val="110000"/>
              </a:lnSpc>
            </a:pPr>
            <a:r>
              <a:rPr lang="zh-CN" altLang="en-US" sz="1600" b="1">
                <a:solidFill>
                  <a:srgbClr val="CCFF99"/>
                </a:solidFill>
              </a:rPr>
              <a:t>和保护</a:t>
            </a:r>
          </a:p>
        </p:txBody>
      </p:sp>
      <p:sp>
        <p:nvSpPr>
          <p:cNvPr id="28687" name="AutoShape 12"/>
          <p:cNvSpPr>
            <a:spLocks noChangeArrowheads="1"/>
          </p:cNvSpPr>
          <p:nvPr/>
        </p:nvSpPr>
        <p:spPr bwMode="auto">
          <a:xfrm>
            <a:off x="4445000" y="4724400"/>
            <a:ext cx="1728788" cy="43338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文化意识</a:t>
            </a:r>
          </a:p>
        </p:txBody>
      </p:sp>
      <p:sp>
        <p:nvSpPr>
          <p:cNvPr id="28688" name="AutoShape 12"/>
          <p:cNvSpPr>
            <a:spLocks noChangeArrowheads="1"/>
          </p:cNvSpPr>
          <p:nvPr/>
        </p:nvSpPr>
        <p:spPr bwMode="auto">
          <a:xfrm>
            <a:off x="7037388" y="4724400"/>
            <a:ext cx="1727200" cy="43338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思维品质</a:t>
            </a:r>
          </a:p>
        </p:txBody>
      </p:sp>
      <p:cxnSp>
        <p:nvCxnSpPr>
          <p:cNvPr id="28" name="直接箭头连接符 27"/>
          <p:cNvCxnSpPr/>
          <p:nvPr/>
        </p:nvCxnSpPr>
        <p:spPr>
          <a:xfrm flipH="1">
            <a:off x="3143252" y="1557338"/>
            <a:ext cx="1800225"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159375" y="1557340"/>
            <a:ext cx="0" cy="1428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8675" idx="2"/>
          </p:cNvCxnSpPr>
          <p:nvPr/>
        </p:nvCxnSpPr>
        <p:spPr>
          <a:xfrm>
            <a:off x="6311902" y="1557338"/>
            <a:ext cx="2087563"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28675" idx="2"/>
          </p:cNvCxnSpPr>
          <p:nvPr/>
        </p:nvCxnSpPr>
        <p:spPr>
          <a:xfrm flipH="1">
            <a:off x="2135188" y="2205038"/>
            <a:ext cx="43180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8676" idx="2"/>
            <a:endCxn id="28680" idx="0"/>
          </p:cNvCxnSpPr>
          <p:nvPr/>
        </p:nvCxnSpPr>
        <p:spPr>
          <a:xfrm>
            <a:off x="2711450" y="2205038"/>
            <a:ext cx="32385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28679" idx="2"/>
            <a:endCxn id="28681" idx="0"/>
          </p:cNvCxnSpPr>
          <p:nvPr/>
        </p:nvCxnSpPr>
        <p:spPr>
          <a:xfrm>
            <a:off x="1955800"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8679" idx="2"/>
            <a:endCxn id="28681" idx="0"/>
          </p:cNvCxnSpPr>
          <p:nvPr/>
        </p:nvCxnSpPr>
        <p:spPr>
          <a:xfrm>
            <a:off x="3000375"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8679" idx="2"/>
            <a:endCxn id="28681" idx="0"/>
          </p:cNvCxnSpPr>
          <p:nvPr/>
        </p:nvCxnSpPr>
        <p:spPr>
          <a:xfrm>
            <a:off x="2208215" y="4652963"/>
            <a:ext cx="71437"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8679" idx="2"/>
            <a:endCxn id="28681" idx="0"/>
          </p:cNvCxnSpPr>
          <p:nvPr/>
        </p:nvCxnSpPr>
        <p:spPr>
          <a:xfrm flipH="1">
            <a:off x="2782888" y="4652963"/>
            <a:ext cx="144462"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8679" idx="2"/>
            <a:endCxn id="28681" idx="0"/>
          </p:cNvCxnSpPr>
          <p:nvPr/>
        </p:nvCxnSpPr>
        <p:spPr>
          <a:xfrm>
            <a:off x="5237163" y="2276477"/>
            <a:ext cx="0" cy="5048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28679" idx="2"/>
            <a:endCxn id="28681" idx="0"/>
          </p:cNvCxnSpPr>
          <p:nvPr/>
        </p:nvCxnSpPr>
        <p:spPr>
          <a:xfrm>
            <a:off x="5165725" y="3284540"/>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28679" idx="2"/>
            <a:endCxn id="28681" idx="0"/>
          </p:cNvCxnSpPr>
          <p:nvPr/>
        </p:nvCxnSpPr>
        <p:spPr>
          <a:xfrm>
            <a:off x="5237163" y="4149727"/>
            <a:ext cx="0" cy="5746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a:stCxn id="28679" idx="2"/>
            <a:endCxn id="28681" idx="0"/>
          </p:cNvCxnSpPr>
          <p:nvPr/>
        </p:nvCxnSpPr>
        <p:spPr>
          <a:xfrm>
            <a:off x="7934325" y="2205040"/>
            <a:ext cx="0" cy="574675"/>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sp>
        <p:nvSpPr>
          <p:cNvPr id="28702" name="AutoShape 12"/>
          <p:cNvSpPr>
            <a:spLocks noChangeArrowheads="1"/>
          </p:cNvSpPr>
          <p:nvPr/>
        </p:nvSpPr>
        <p:spPr bwMode="auto">
          <a:xfrm>
            <a:off x="6964365" y="2622552"/>
            <a:ext cx="2255837" cy="13811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lnSpc>
                <a:spcPct val="110000"/>
              </a:lnSpc>
            </a:pPr>
            <a:r>
              <a:rPr lang="zh-CN" altLang="en-US" sz="1400" b="1">
                <a:solidFill>
                  <a:srgbClr val="CCFF99"/>
                </a:solidFill>
              </a:rPr>
              <a:t>卫城的简介（</a:t>
            </a:r>
            <a:r>
              <a:rPr lang="en-US" altLang="zh-CN" sz="1400" b="1">
                <a:solidFill>
                  <a:srgbClr val="CCFF99"/>
                </a:solidFill>
              </a:rPr>
              <a:t>what</a:t>
            </a:r>
            <a:r>
              <a:rPr lang="zh-CN" altLang="en-US" sz="1400" b="1">
                <a:solidFill>
                  <a:srgbClr val="CCFF99"/>
                </a:solidFill>
              </a:rPr>
              <a:t>）</a:t>
            </a:r>
          </a:p>
          <a:p>
            <a:pPr eaLnBrk="1" hangingPunct="1">
              <a:lnSpc>
                <a:spcPct val="110000"/>
              </a:lnSpc>
            </a:pPr>
            <a:endParaRPr lang="zh-CN" altLang="en-US" sz="1400" b="1">
              <a:solidFill>
                <a:srgbClr val="CCFF99"/>
              </a:solidFill>
            </a:endParaRPr>
          </a:p>
          <a:p>
            <a:pPr eaLnBrk="1" hangingPunct="1">
              <a:lnSpc>
                <a:spcPct val="110000"/>
              </a:lnSpc>
            </a:pPr>
            <a:r>
              <a:rPr lang="zh-CN" altLang="en-US" sz="1400" b="1">
                <a:solidFill>
                  <a:srgbClr val="CCFF99"/>
                </a:solidFill>
              </a:rPr>
              <a:t>卫城的摧毁   </a:t>
            </a:r>
            <a:r>
              <a:rPr lang="en-US" altLang="zh-CN" sz="1400" b="1">
                <a:solidFill>
                  <a:srgbClr val="CCFF99"/>
                </a:solidFill>
              </a:rPr>
              <a:t>(why)</a:t>
            </a:r>
            <a:endParaRPr lang="zh-CN" altLang="en-US" sz="1400" b="1">
              <a:solidFill>
                <a:srgbClr val="CCFF99"/>
              </a:solidFill>
            </a:endParaRPr>
          </a:p>
          <a:p>
            <a:pPr eaLnBrk="1" hangingPunct="1">
              <a:lnSpc>
                <a:spcPct val="110000"/>
              </a:lnSpc>
            </a:pPr>
            <a:endParaRPr lang="zh-CN" altLang="en-US" sz="1400" b="1">
              <a:solidFill>
                <a:srgbClr val="CCFF99"/>
              </a:solidFill>
            </a:endParaRPr>
          </a:p>
          <a:p>
            <a:pPr eaLnBrk="1" hangingPunct="1">
              <a:lnSpc>
                <a:spcPct val="110000"/>
              </a:lnSpc>
            </a:pPr>
            <a:r>
              <a:rPr lang="zh-CN" altLang="en-US" sz="1400" b="1">
                <a:solidFill>
                  <a:srgbClr val="CCFF99"/>
                </a:solidFill>
              </a:rPr>
              <a:t>卫城的修缮   </a:t>
            </a:r>
            <a:r>
              <a:rPr lang="en-US" altLang="zh-CN" sz="1400" b="1">
                <a:solidFill>
                  <a:srgbClr val="CCFF99"/>
                </a:solidFill>
              </a:rPr>
              <a:t>(how)</a:t>
            </a:r>
          </a:p>
        </p:txBody>
      </p:sp>
      <p:cxnSp>
        <p:nvCxnSpPr>
          <p:cNvPr id="4" name="直接箭头连接符 3"/>
          <p:cNvCxnSpPr>
            <a:stCxn id="28679" idx="2"/>
            <a:endCxn id="28681" idx="0"/>
          </p:cNvCxnSpPr>
          <p:nvPr/>
        </p:nvCxnSpPr>
        <p:spPr>
          <a:xfrm>
            <a:off x="8474075" y="3349625"/>
            <a:ext cx="0" cy="4318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28679" idx="2"/>
            <a:endCxn id="28681" idx="0"/>
          </p:cNvCxnSpPr>
          <p:nvPr/>
        </p:nvCxnSpPr>
        <p:spPr>
          <a:xfrm>
            <a:off x="8458200" y="2901950"/>
            <a:ext cx="0" cy="4318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sp>
        <p:nvSpPr>
          <p:cNvPr id="28705" name="AutoShape 12"/>
          <p:cNvSpPr>
            <a:spLocks noChangeArrowheads="1"/>
          </p:cNvSpPr>
          <p:nvPr/>
        </p:nvSpPr>
        <p:spPr bwMode="auto">
          <a:xfrm>
            <a:off x="7005640" y="4124325"/>
            <a:ext cx="2244725"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200" b="1">
                <a:solidFill>
                  <a:srgbClr val="CCFF99"/>
                </a:solidFill>
              </a:rPr>
              <a:t>其他名胜的兴衰（观点，态度）</a:t>
            </a:r>
          </a:p>
        </p:txBody>
      </p:sp>
      <p:cxnSp>
        <p:nvCxnSpPr>
          <p:cNvPr id="8" name="直接连接符 7"/>
          <p:cNvCxnSpPr>
            <a:stCxn id="28679" idx="2"/>
            <a:endCxn id="28681" idx="0"/>
          </p:cNvCxnSpPr>
          <p:nvPr/>
        </p:nvCxnSpPr>
        <p:spPr>
          <a:xfrm>
            <a:off x="7948613" y="3841752"/>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28679" idx="2"/>
            <a:endCxn id="28681" idx="0"/>
          </p:cNvCxnSpPr>
          <p:nvPr/>
        </p:nvCxnSpPr>
        <p:spPr>
          <a:xfrm>
            <a:off x="8020050" y="4487865"/>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28708" name="AutoShape 12"/>
          <p:cNvSpPr>
            <a:spLocks noChangeArrowheads="1"/>
          </p:cNvSpPr>
          <p:nvPr/>
        </p:nvSpPr>
        <p:spPr bwMode="auto">
          <a:xfrm>
            <a:off x="9318625" y="2062165"/>
            <a:ext cx="431800"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阅</a:t>
            </a:r>
            <a:endParaRPr lang="en-US" altLang="zh-CN" sz="1600" b="1">
              <a:solidFill>
                <a:srgbClr val="CCFF99"/>
              </a:solidFill>
            </a:endParaRPr>
          </a:p>
          <a:p>
            <a:pPr algn="ctr" eaLnBrk="1" hangingPunct="1">
              <a:lnSpc>
                <a:spcPct val="110000"/>
              </a:lnSpc>
            </a:pPr>
            <a:r>
              <a:rPr lang="zh-CN" altLang="en-US" sz="1600" b="1">
                <a:solidFill>
                  <a:srgbClr val="CCFF99"/>
                </a:solidFill>
              </a:rPr>
              <a:t>读</a:t>
            </a:r>
            <a:endParaRPr lang="en-US" altLang="zh-CN" sz="1600" b="1">
              <a:solidFill>
                <a:srgbClr val="CCFF99"/>
              </a:solidFill>
            </a:endParaRPr>
          </a:p>
          <a:p>
            <a:pPr algn="ctr" eaLnBrk="1" hangingPunct="1">
              <a:lnSpc>
                <a:spcPct val="110000"/>
              </a:lnSpc>
            </a:pPr>
            <a:r>
              <a:rPr lang="zh-CN" altLang="en-US" sz="1600" b="1">
                <a:solidFill>
                  <a:srgbClr val="CCFF99"/>
                </a:solidFill>
              </a:rPr>
              <a:t>策</a:t>
            </a:r>
            <a:endParaRPr lang="en-US" altLang="zh-CN" sz="1600" b="1">
              <a:solidFill>
                <a:srgbClr val="CCFF99"/>
              </a:solidFill>
            </a:endParaRPr>
          </a:p>
          <a:p>
            <a:pPr algn="ctr" eaLnBrk="1" hangingPunct="1">
              <a:lnSpc>
                <a:spcPct val="110000"/>
              </a:lnSpc>
            </a:pPr>
            <a:r>
              <a:rPr lang="zh-CN" altLang="en-US" sz="1600" b="1">
                <a:solidFill>
                  <a:srgbClr val="CCFF99"/>
                </a:solidFill>
              </a:rPr>
              <a:t>略</a:t>
            </a:r>
            <a:endParaRPr lang="en-US" altLang="zh-CN" sz="1600" b="1">
              <a:solidFill>
                <a:srgbClr val="CCFF99"/>
              </a:solidFill>
            </a:endParaRPr>
          </a:p>
          <a:p>
            <a:pPr algn="ctr" eaLnBrk="1" hangingPunct="1">
              <a:lnSpc>
                <a:spcPct val="110000"/>
              </a:lnSpc>
            </a:pPr>
            <a:r>
              <a:rPr lang="zh-CN" altLang="en-US" sz="1600" b="1">
                <a:solidFill>
                  <a:srgbClr val="CCFF99"/>
                </a:solidFill>
              </a:rPr>
              <a:t>的</a:t>
            </a:r>
            <a:endParaRPr lang="en-US" altLang="zh-CN" sz="1600" b="1">
              <a:solidFill>
                <a:srgbClr val="CCFF99"/>
              </a:solidFill>
            </a:endParaRPr>
          </a:p>
          <a:p>
            <a:pPr algn="ctr" eaLnBrk="1" hangingPunct="1">
              <a:lnSpc>
                <a:spcPct val="110000"/>
              </a:lnSpc>
            </a:pPr>
            <a:r>
              <a:rPr lang="zh-CN" altLang="en-US" sz="1600" b="1">
                <a:solidFill>
                  <a:srgbClr val="CCFF99"/>
                </a:solidFill>
              </a:rPr>
              <a:t>使</a:t>
            </a:r>
            <a:endParaRPr lang="en-US" altLang="zh-CN" sz="1600" b="1">
              <a:solidFill>
                <a:srgbClr val="CCFF99"/>
              </a:solidFill>
            </a:endParaRPr>
          </a:p>
          <a:p>
            <a:pPr algn="ctr" eaLnBrk="1" hangingPunct="1">
              <a:lnSpc>
                <a:spcPct val="110000"/>
              </a:lnSpc>
            </a:pPr>
            <a:r>
              <a:rPr lang="zh-CN" altLang="en-US" sz="1600" b="1">
                <a:solidFill>
                  <a:srgbClr val="CCFF99"/>
                </a:solidFill>
              </a:rPr>
              <a:t>用</a:t>
            </a:r>
          </a:p>
        </p:txBody>
      </p:sp>
      <p:sp>
        <p:nvSpPr>
          <p:cNvPr id="28709" name="AutoShape 12"/>
          <p:cNvSpPr>
            <a:spLocks noChangeArrowheads="1"/>
          </p:cNvSpPr>
          <p:nvPr/>
        </p:nvSpPr>
        <p:spPr bwMode="auto">
          <a:xfrm>
            <a:off x="9750425" y="2062165"/>
            <a:ext cx="431800"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自</a:t>
            </a:r>
            <a:endParaRPr lang="en-US" altLang="zh-CN" sz="1600" b="1">
              <a:solidFill>
                <a:srgbClr val="CCFF99"/>
              </a:solidFill>
            </a:endParaRPr>
          </a:p>
          <a:p>
            <a:pPr algn="ctr" eaLnBrk="1" hangingPunct="1">
              <a:lnSpc>
                <a:spcPct val="110000"/>
              </a:lnSpc>
            </a:pPr>
            <a:r>
              <a:rPr lang="zh-CN" altLang="en-US" sz="1600" b="1">
                <a:solidFill>
                  <a:srgbClr val="CCFF99"/>
                </a:solidFill>
              </a:rPr>
              <a:t>主</a:t>
            </a:r>
            <a:endParaRPr lang="en-US" altLang="zh-CN" sz="1600" b="1">
              <a:solidFill>
                <a:srgbClr val="CCFF99"/>
              </a:solidFill>
            </a:endParaRPr>
          </a:p>
          <a:p>
            <a:pPr algn="ctr" eaLnBrk="1" hangingPunct="1">
              <a:lnSpc>
                <a:spcPct val="110000"/>
              </a:lnSpc>
            </a:pPr>
            <a:r>
              <a:rPr lang="zh-CN" altLang="en-US" sz="1600" b="1">
                <a:solidFill>
                  <a:srgbClr val="CCFF99"/>
                </a:solidFill>
              </a:rPr>
              <a:t>学</a:t>
            </a:r>
            <a:endParaRPr lang="en-US" altLang="zh-CN" sz="1600" b="1">
              <a:solidFill>
                <a:srgbClr val="CCFF99"/>
              </a:solidFill>
            </a:endParaRPr>
          </a:p>
          <a:p>
            <a:pPr algn="ctr" eaLnBrk="1" hangingPunct="1">
              <a:lnSpc>
                <a:spcPct val="110000"/>
              </a:lnSpc>
            </a:pPr>
            <a:r>
              <a:rPr lang="zh-CN" altLang="en-US" sz="1600" b="1">
                <a:solidFill>
                  <a:srgbClr val="CCFF99"/>
                </a:solidFill>
              </a:rPr>
              <a:t>习</a:t>
            </a:r>
            <a:endParaRPr lang="en-US" altLang="zh-CN" sz="1600" b="1">
              <a:solidFill>
                <a:srgbClr val="CCFF99"/>
              </a:solidFill>
            </a:endParaRPr>
          </a:p>
        </p:txBody>
      </p:sp>
      <p:sp>
        <p:nvSpPr>
          <p:cNvPr id="28710" name="AutoShape 12"/>
          <p:cNvSpPr>
            <a:spLocks noChangeArrowheads="1"/>
          </p:cNvSpPr>
          <p:nvPr/>
        </p:nvSpPr>
        <p:spPr bwMode="auto">
          <a:xfrm>
            <a:off x="10182225" y="2062165"/>
            <a:ext cx="433388" cy="2232025"/>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合</a:t>
            </a:r>
            <a:endParaRPr lang="en-US" altLang="zh-CN" sz="1600" b="1">
              <a:solidFill>
                <a:srgbClr val="CCFF99"/>
              </a:solidFill>
            </a:endParaRPr>
          </a:p>
          <a:p>
            <a:pPr algn="ctr" eaLnBrk="1" hangingPunct="1">
              <a:lnSpc>
                <a:spcPct val="110000"/>
              </a:lnSpc>
            </a:pPr>
            <a:r>
              <a:rPr lang="zh-CN" altLang="en-US" sz="1600" b="1">
                <a:solidFill>
                  <a:srgbClr val="CCFF99"/>
                </a:solidFill>
              </a:rPr>
              <a:t>作</a:t>
            </a:r>
            <a:endParaRPr lang="en-US" altLang="zh-CN" sz="1600" b="1">
              <a:solidFill>
                <a:srgbClr val="CCFF99"/>
              </a:solidFill>
            </a:endParaRPr>
          </a:p>
          <a:p>
            <a:pPr algn="ctr" eaLnBrk="1" hangingPunct="1">
              <a:lnSpc>
                <a:spcPct val="110000"/>
              </a:lnSpc>
            </a:pPr>
            <a:r>
              <a:rPr lang="zh-CN" altLang="en-US" sz="1600" b="1">
                <a:solidFill>
                  <a:srgbClr val="CCFF99"/>
                </a:solidFill>
              </a:rPr>
              <a:t>学</a:t>
            </a:r>
            <a:endParaRPr lang="en-US" altLang="zh-CN" sz="1600" b="1">
              <a:solidFill>
                <a:srgbClr val="CCFF99"/>
              </a:solidFill>
            </a:endParaRPr>
          </a:p>
          <a:p>
            <a:pPr algn="ctr" eaLnBrk="1" hangingPunct="1">
              <a:lnSpc>
                <a:spcPct val="110000"/>
              </a:lnSpc>
            </a:pPr>
            <a:r>
              <a:rPr lang="zh-CN" altLang="en-US" sz="1600" b="1">
                <a:solidFill>
                  <a:srgbClr val="CCFF99"/>
                </a:solidFill>
              </a:rPr>
              <a:t>习</a:t>
            </a:r>
            <a:endParaRPr lang="en-US" altLang="zh-CN" sz="1600" b="1">
              <a:solidFill>
                <a:srgbClr val="CCFF99"/>
              </a:solidFill>
            </a:endParaRPr>
          </a:p>
        </p:txBody>
      </p:sp>
      <p:cxnSp>
        <p:nvCxnSpPr>
          <p:cNvPr id="10" name="直接连接符 9"/>
          <p:cNvCxnSpPr>
            <a:stCxn id="28679" idx="2"/>
            <a:endCxn id="28681" idx="0"/>
          </p:cNvCxnSpPr>
          <p:nvPr/>
        </p:nvCxnSpPr>
        <p:spPr>
          <a:xfrm>
            <a:off x="9940925" y="4327527"/>
            <a:ext cx="0" cy="288925"/>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1524002" y="1052515"/>
            <a:ext cx="2124075" cy="43211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extLst>
      <p:ext uri="{BB962C8B-B14F-4D97-AF65-F5344CB8AC3E}">
        <p14:creationId xmlns:p14="http://schemas.microsoft.com/office/powerpoint/2010/main" val="1625074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2"/>
          <p:cNvSpPr>
            <a:spLocks noChangeArrowheads="1"/>
          </p:cNvSpPr>
          <p:nvPr/>
        </p:nvSpPr>
        <p:spPr bwMode="auto">
          <a:xfrm>
            <a:off x="1847850" y="1773238"/>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CCFF99"/>
                </a:solidFill>
              </a:rPr>
              <a:t>文本语境</a:t>
            </a:r>
          </a:p>
        </p:txBody>
      </p:sp>
      <p:sp>
        <p:nvSpPr>
          <p:cNvPr id="29699" name="AutoShape 12"/>
          <p:cNvSpPr>
            <a:spLocks noChangeArrowheads="1"/>
          </p:cNvSpPr>
          <p:nvPr/>
        </p:nvSpPr>
        <p:spPr bwMode="auto">
          <a:xfrm>
            <a:off x="1774827" y="2420938"/>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相</a:t>
            </a:r>
            <a:endParaRPr lang="en-US" altLang="zh-CN" sz="1600" b="1">
              <a:solidFill>
                <a:srgbClr val="CCFF99"/>
              </a:solidFill>
            </a:endParaRPr>
          </a:p>
          <a:p>
            <a:pPr algn="ctr" eaLnBrk="1" hangingPunct="1">
              <a:lnSpc>
                <a:spcPct val="110000"/>
              </a:lnSpc>
            </a:pPr>
            <a:r>
              <a:rPr lang="zh-CN" altLang="en-US" sz="1600" b="1">
                <a:solidFill>
                  <a:srgbClr val="CCFF99"/>
                </a:solidFill>
              </a:rPr>
              <a:t>关</a:t>
            </a:r>
            <a:endParaRPr lang="en-US" altLang="zh-CN" sz="1600" b="1">
              <a:solidFill>
                <a:srgbClr val="CCFF99"/>
              </a:solidFill>
            </a:endParaRPr>
          </a:p>
          <a:p>
            <a:pPr algn="ctr" eaLnBrk="1" hangingPunct="1">
              <a:lnSpc>
                <a:spcPct val="110000"/>
              </a:lnSpc>
            </a:pPr>
            <a:r>
              <a:rPr lang="zh-CN" altLang="en-US" sz="1600" b="1">
                <a:solidFill>
                  <a:srgbClr val="CCFF99"/>
                </a:solidFill>
              </a:rPr>
              <a:t>词</a:t>
            </a:r>
            <a:endParaRPr lang="en-US" altLang="zh-CN" sz="1600" b="1">
              <a:solidFill>
                <a:srgbClr val="CCFF99"/>
              </a:solidFill>
            </a:endParaRPr>
          </a:p>
          <a:p>
            <a:pPr algn="ctr" eaLnBrk="1" hangingPunct="1">
              <a:lnSpc>
                <a:spcPct val="110000"/>
              </a:lnSpc>
            </a:pPr>
            <a:r>
              <a:rPr lang="zh-CN" altLang="en-US" sz="1600" b="1">
                <a:solidFill>
                  <a:srgbClr val="CCFF99"/>
                </a:solidFill>
              </a:rPr>
              <a:t>块</a:t>
            </a:r>
            <a:endParaRPr lang="zh-CN" altLang="en-US" b="1">
              <a:solidFill>
                <a:srgbClr val="CCFF99"/>
              </a:solidFill>
            </a:endParaRPr>
          </a:p>
        </p:txBody>
      </p:sp>
      <p:sp>
        <p:nvSpPr>
          <p:cNvPr id="29700" name="AutoShape 12"/>
          <p:cNvSpPr>
            <a:spLocks noChangeArrowheads="1"/>
          </p:cNvSpPr>
          <p:nvPr/>
        </p:nvSpPr>
        <p:spPr bwMode="auto">
          <a:xfrm>
            <a:off x="2855913" y="2420938"/>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篇</a:t>
            </a:r>
            <a:endParaRPr lang="en-US" altLang="zh-CN" sz="1600" b="1">
              <a:solidFill>
                <a:srgbClr val="CCFF99"/>
              </a:solidFill>
            </a:endParaRPr>
          </a:p>
          <a:p>
            <a:pPr algn="ctr" eaLnBrk="1" hangingPunct="1">
              <a:lnSpc>
                <a:spcPct val="110000"/>
              </a:lnSpc>
            </a:pPr>
            <a:r>
              <a:rPr lang="zh-CN" altLang="en-US" sz="1600" b="1">
                <a:solidFill>
                  <a:srgbClr val="CCFF99"/>
                </a:solidFill>
              </a:rPr>
              <a:t>推</a:t>
            </a:r>
            <a:endParaRPr lang="en-US" altLang="zh-CN" sz="1600" b="1">
              <a:solidFill>
                <a:srgbClr val="CCFF99"/>
              </a:solidFill>
            </a:endParaRPr>
          </a:p>
          <a:p>
            <a:pPr algn="ctr" eaLnBrk="1" hangingPunct="1">
              <a:lnSpc>
                <a:spcPct val="110000"/>
              </a:lnSpc>
            </a:pPr>
            <a:r>
              <a:rPr lang="zh-CN" altLang="en-US" sz="1600" b="1">
                <a:solidFill>
                  <a:srgbClr val="CCFF99"/>
                </a:solidFill>
              </a:rPr>
              <a:t>断</a:t>
            </a:r>
          </a:p>
        </p:txBody>
      </p:sp>
      <p:sp>
        <p:nvSpPr>
          <p:cNvPr id="29701" name="AutoShape 12"/>
          <p:cNvSpPr>
            <a:spLocks noChangeArrowheads="1"/>
          </p:cNvSpPr>
          <p:nvPr/>
        </p:nvSpPr>
        <p:spPr bwMode="auto">
          <a:xfrm>
            <a:off x="1774827" y="3644900"/>
            <a:ext cx="360363"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知</a:t>
            </a:r>
            <a:endParaRPr lang="en-US" altLang="zh-CN" sz="1600" b="1">
              <a:solidFill>
                <a:srgbClr val="CCFF99"/>
              </a:solidFill>
            </a:endParaRPr>
          </a:p>
          <a:p>
            <a:pPr algn="ctr" eaLnBrk="1" hangingPunct="1">
              <a:lnSpc>
                <a:spcPct val="110000"/>
              </a:lnSpc>
            </a:pPr>
            <a:r>
              <a:rPr lang="zh-CN" altLang="en-US" sz="1600" b="1">
                <a:solidFill>
                  <a:srgbClr val="CCFF99"/>
                </a:solidFill>
              </a:rPr>
              <a:t>识</a:t>
            </a:r>
          </a:p>
        </p:txBody>
      </p:sp>
      <p:sp>
        <p:nvSpPr>
          <p:cNvPr id="29702" name="AutoShape 12"/>
          <p:cNvSpPr>
            <a:spLocks noChangeArrowheads="1"/>
          </p:cNvSpPr>
          <p:nvPr/>
        </p:nvSpPr>
        <p:spPr bwMode="auto">
          <a:xfrm>
            <a:off x="2855913" y="3644900"/>
            <a:ext cx="360362" cy="10795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sz="1600" b="1">
                <a:solidFill>
                  <a:srgbClr val="CCFF99"/>
                </a:solidFill>
              </a:rPr>
              <a:t>语</a:t>
            </a:r>
            <a:endParaRPr lang="en-US" altLang="zh-CN" sz="1600" b="1">
              <a:solidFill>
                <a:srgbClr val="CCFF99"/>
              </a:solidFill>
            </a:endParaRPr>
          </a:p>
          <a:p>
            <a:pPr algn="ctr" eaLnBrk="1" hangingPunct="1">
              <a:lnSpc>
                <a:spcPct val="110000"/>
              </a:lnSpc>
            </a:pPr>
            <a:r>
              <a:rPr lang="zh-CN" altLang="en-US" sz="1600" b="1">
                <a:solidFill>
                  <a:srgbClr val="CCFF99"/>
                </a:solidFill>
              </a:rPr>
              <a:t>言</a:t>
            </a:r>
            <a:endParaRPr lang="en-US" altLang="zh-CN" sz="1600" b="1">
              <a:solidFill>
                <a:srgbClr val="CCFF99"/>
              </a:solidFill>
            </a:endParaRPr>
          </a:p>
          <a:p>
            <a:pPr algn="ctr" eaLnBrk="1" hangingPunct="1">
              <a:lnSpc>
                <a:spcPct val="110000"/>
              </a:lnSpc>
            </a:pPr>
            <a:r>
              <a:rPr lang="zh-CN" altLang="en-US" sz="1600" b="1">
                <a:solidFill>
                  <a:srgbClr val="CCFF99"/>
                </a:solidFill>
              </a:rPr>
              <a:t>技</a:t>
            </a:r>
            <a:endParaRPr lang="en-US" altLang="zh-CN" sz="1600" b="1">
              <a:solidFill>
                <a:srgbClr val="CCFF99"/>
              </a:solidFill>
            </a:endParaRPr>
          </a:p>
          <a:p>
            <a:pPr algn="ctr" eaLnBrk="1" hangingPunct="1">
              <a:lnSpc>
                <a:spcPct val="110000"/>
              </a:lnSpc>
            </a:pPr>
            <a:r>
              <a:rPr lang="zh-CN" altLang="en-US" sz="1600" b="1">
                <a:solidFill>
                  <a:srgbClr val="CCFF99"/>
                </a:solidFill>
              </a:rPr>
              <a:t>能</a:t>
            </a:r>
          </a:p>
        </p:txBody>
      </p:sp>
      <p:sp>
        <p:nvSpPr>
          <p:cNvPr id="29703" name="AutoShape 12"/>
          <p:cNvSpPr>
            <a:spLocks noChangeArrowheads="1"/>
          </p:cNvSpPr>
          <p:nvPr/>
        </p:nvSpPr>
        <p:spPr bwMode="auto">
          <a:xfrm>
            <a:off x="1631950" y="4797425"/>
            <a:ext cx="1727200" cy="431800"/>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zh-CN" altLang="en-US" b="1">
                <a:solidFill>
                  <a:srgbClr val="FFE07D"/>
                </a:solidFill>
              </a:rPr>
              <a:t>语言能力</a:t>
            </a:r>
          </a:p>
        </p:txBody>
      </p:sp>
      <p:cxnSp>
        <p:nvCxnSpPr>
          <p:cNvPr id="36" name="直接箭头连接符 35"/>
          <p:cNvCxnSpPr/>
          <p:nvPr/>
        </p:nvCxnSpPr>
        <p:spPr>
          <a:xfrm flipH="1">
            <a:off x="2135188" y="2205038"/>
            <a:ext cx="43180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9698" idx="2"/>
            <a:endCxn id="29700" idx="0"/>
          </p:cNvCxnSpPr>
          <p:nvPr/>
        </p:nvCxnSpPr>
        <p:spPr>
          <a:xfrm>
            <a:off x="2711450" y="2205038"/>
            <a:ext cx="323850" cy="215900"/>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29699" idx="2"/>
            <a:endCxn id="29701" idx="0"/>
          </p:cNvCxnSpPr>
          <p:nvPr/>
        </p:nvCxnSpPr>
        <p:spPr>
          <a:xfrm>
            <a:off x="1955800"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9699" idx="2"/>
            <a:endCxn id="29701" idx="0"/>
          </p:cNvCxnSpPr>
          <p:nvPr/>
        </p:nvCxnSpPr>
        <p:spPr>
          <a:xfrm>
            <a:off x="3000375" y="3500438"/>
            <a:ext cx="0" cy="144462"/>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9699" idx="2"/>
            <a:endCxn id="29701" idx="0"/>
          </p:cNvCxnSpPr>
          <p:nvPr/>
        </p:nvCxnSpPr>
        <p:spPr>
          <a:xfrm>
            <a:off x="2208215" y="4652963"/>
            <a:ext cx="71437"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699" idx="2"/>
            <a:endCxn id="29701" idx="0"/>
          </p:cNvCxnSpPr>
          <p:nvPr/>
        </p:nvCxnSpPr>
        <p:spPr>
          <a:xfrm flipH="1">
            <a:off x="2782888" y="4652963"/>
            <a:ext cx="144462" cy="144462"/>
          </a:xfrm>
          <a:prstGeom prst="straightConnector1">
            <a:avLst/>
          </a:prstGeom>
          <a:ln>
            <a:solidFill>
              <a:srgbClr val="CCFF99"/>
            </a:solidFill>
            <a:tailEnd type="arrow"/>
          </a:ln>
        </p:spPr>
        <p:style>
          <a:lnRef idx="1">
            <a:schemeClr val="accent1"/>
          </a:lnRef>
          <a:fillRef idx="0">
            <a:schemeClr val="accent1"/>
          </a:fillRef>
          <a:effectRef idx="0">
            <a:schemeClr val="accent1"/>
          </a:effectRef>
          <a:fontRef idx="minor">
            <a:schemeClr val="tx1"/>
          </a:fontRef>
        </p:style>
      </p:cxnSp>
      <p:grpSp>
        <p:nvGrpSpPr>
          <p:cNvPr id="29" name="组合 28"/>
          <p:cNvGrpSpPr>
            <a:grpSpLocks/>
          </p:cNvGrpSpPr>
          <p:nvPr/>
        </p:nvGrpSpPr>
        <p:grpSpPr bwMode="auto">
          <a:xfrm>
            <a:off x="3792540" y="1341438"/>
            <a:ext cx="2232025" cy="1079500"/>
            <a:chOff x="2267744" y="483518"/>
            <a:chExt cx="2232248" cy="1080120"/>
          </a:xfrm>
        </p:grpSpPr>
        <p:sp>
          <p:nvSpPr>
            <p:cNvPr id="29722" name="AutoShape 12"/>
            <p:cNvSpPr>
              <a:spLocks noChangeArrowheads="1"/>
            </p:cNvSpPr>
            <p:nvPr/>
          </p:nvSpPr>
          <p:spPr bwMode="auto">
            <a:xfrm>
              <a:off x="2339752" y="483518"/>
              <a:ext cx="1800200" cy="43204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en-US" altLang="zh-CN" b="1">
                  <a:solidFill>
                    <a:srgbClr val="FFC000"/>
                  </a:solidFill>
                </a:rPr>
                <a:t>Acropolis(M9U2)</a:t>
              </a:r>
              <a:endParaRPr lang="zh-CN" altLang="en-US" b="1">
                <a:solidFill>
                  <a:srgbClr val="FFC000"/>
                </a:solidFill>
              </a:endParaRPr>
            </a:p>
          </p:txBody>
        </p:sp>
        <p:sp>
          <p:nvSpPr>
            <p:cNvPr id="29723" name="AutoShape 12"/>
            <p:cNvSpPr>
              <a:spLocks noChangeArrowheads="1"/>
            </p:cNvSpPr>
            <p:nvPr/>
          </p:nvSpPr>
          <p:spPr bwMode="auto">
            <a:xfrm>
              <a:off x="2267744" y="1131590"/>
              <a:ext cx="2232248" cy="43204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en-US" altLang="zh-CN" b="1">
                  <a:solidFill>
                    <a:srgbClr val="FFC000"/>
                  </a:solidFill>
                </a:rPr>
                <a:t>Back to the past(M3U3</a:t>
              </a:r>
              <a:r>
                <a:rPr lang="en-US" altLang="zh-CN" b="1">
                  <a:solidFill>
                    <a:srgbClr val="CCFF99"/>
                  </a:solidFill>
                </a:rPr>
                <a:t>)</a:t>
              </a:r>
              <a:endParaRPr lang="zh-CN" altLang="en-US" b="1">
                <a:solidFill>
                  <a:srgbClr val="CCFF99"/>
                </a:solidFill>
              </a:endParaRPr>
            </a:p>
          </p:txBody>
        </p:sp>
      </p:grpSp>
      <p:grpSp>
        <p:nvGrpSpPr>
          <p:cNvPr id="30" name="组合 29"/>
          <p:cNvGrpSpPr>
            <a:grpSpLocks/>
          </p:cNvGrpSpPr>
          <p:nvPr/>
        </p:nvGrpSpPr>
        <p:grpSpPr bwMode="auto">
          <a:xfrm>
            <a:off x="6162677" y="1341438"/>
            <a:ext cx="2309813" cy="1008062"/>
            <a:chOff x="4638248" y="483518"/>
            <a:chExt cx="2310016" cy="1008112"/>
          </a:xfrm>
        </p:grpSpPr>
        <p:sp>
          <p:nvSpPr>
            <p:cNvPr id="56" name="右中括号 55"/>
            <p:cNvSpPr/>
            <p:nvPr/>
          </p:nvSpPr>
          <p:spPr>
            <a:xfrm>
              <a:off x="4638248" y="699542"/>
              <a:ext cx="155536" cy="504056"/>
            </a:xfrm>
            <a:prstGeom prst="rightBracket">
              <a:avLst/>
            </a:prstGeom>
            <a:ln w="63500" cmpd="sng">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defRPr/>
              </a:pPr>
              <a:endParaRPr lang="zh-CN" altLang="en-US" noProof="1"/>
            </a:p>
          </p:txBody>
        </p:sp>
        <p:sp>
          <p:nvSpPr>
            <p:cNvPr id="29720" name="AutoShape 12"/>
            <p:cNvSpPr>
              <a:spLocks noChangeArrowheads="1"/>
            </p:cNvSpPr>
            <p:nvPr/>
          </p:nvSpPr>
          <p:spPr bwMode="auto">
            <a:xfrm>
              <a:off x="5004048" y="483518"/>
              <a:ext cx="1944216" cy="43204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en-US" altLang="zh-CN" b="1">
                  <a:solidFill>
                    <a:srgbClr val="FFC000"/>
                  </a:solidFill>
                </a:rPr>
                <a:t>Man &amp; Nature</a:t>
              </a:r>
              <a:endParaRPr lang="zh-CN" altLang="en-US" b="1">
                <a:solidFill>
                  <a:srgbClr val="FFC000"/>
                </a:solidFill>
              </a:endParaRPr>
            </a:p>
          </p:txBody>
        </p:sp>
        <p:sp>
          <p:nvSpPr>
            <p:cNvPr id="29721" name="AutoShape 12"/>
            <p:cNvSpPr>
              <a:spLocks noChangeArrowheads="1"/>
            </p:cNvSpPr>
            <p:nvPr/>
          </p:nvSpPr>
          <p:spPr bwMode="auto">
            <a:xfrm>
              <a:off x="5004048" y="1059582"/>
              <a:ext cx="1944216" cy="432048"/>
            </a:xfrm>
            <a:prstGeom prst="roundRect">
              <a:avLst>
                <a:gd name="adj" fmla="val 32407"/>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lnSpc>
                  <a:spcPct val="110000"/>
                </a:lnSpc>
              </a:pPr>
              <a:r>
                <a:rPr lang="en-US" altLang="zh-CN" b="1">
                  <a:solidFill>
                    <a:srgbClr val="FFC000"/>
                  </a:solidFill>
                </a:rPr>
                <a:t>expository writing</a:t>
              </a:r>
              <a:endParaRPr lang="zh-CN" altLang="en-US" b="1">
                <a:solidFill>
                  <a:srgbClr val="FFC000"/>
                </a:solidFill>
              </a:endParaRPr>
            </a:p>
          </p:txBody>
        </p:sp>
      </p:grpSp>
      <p:grpSp>
        <p:nvGrpSpPr>
          <p:cNvPr id="63" name="组合 62"/>
          <p:cNvGrpSpPr/>
          <p:nvPr/>
        </p:nvGrpSpPr>
        <p:grpSpPr>
          <a:xfrm>
            <a:off x="3791744" y="2636911"/>
            <a:ext cx="2088232" cy="2592288"/>
            <a:chOff x="5146674" y="1838784"/>
            <a:chExt cx="2902365" cy="3054481"/>
          </a:xfrm>
          <a:solidFill>
            <a:srgbClr val="00B050"/>
          </a:solidFill>
        </p:grpSpPr>
        <p:sp>
          <p:nvSpPr>
            <p:cNvPr id="65" name="AutoShape 34"/>
            <p:cNvSpPr>
              <a:spLocks noChangeArrowheads="1"/>
            </p:cNvSpPr>
            <p:nvPr/>
          </p:nvSpPr>
          <p:spPr bwMode="gray">
            <a:xfrm>
              <a:off x="5146674" y="2299905"/>
              <a:ext cx="2902364" cy="2593360"/>
            </a:xfrm>
            <a:prstGeom prst="roundRect">
              <a:avLst>
                <a:gd name="adj" fmla="val 2259"/>
              </a:avLst>
            </a:prstGeom>
            <a:solidFill>
              <a:schemeClr val="accent3">
                <a:lumMod val="60000"/>
                <a:lumOff val="40000"/>
              </a:schemeClr>
            </a:solidFill>
            <a:ln w="28575">
              <a:noFill/>
              <a:round/>
            </a:ln>
            <a:effectLst/>
          </p:spPr>
          <p:txBody>
            <a:bodyPr wrap="none" anchor="ctr"/>
            <a:lstStyle/>
            <a:p>
              <a:pPr eaLnBrk="1" fontAlgn="auto" hangingPunct="1">
                <a:defRPr/>
              </a:pP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broke down          result in</a:t>
              </a:r>
              <a:endParaRPr lang="zh-CN" altLang="en-US" sz="1200" b="1" noProof="1">
                <a:latin typeface="Calibri" panose="020F0502020204030204" pitchFamily="34" charset="0"/>
                <a:ea typeface="宋体" panose="02010600030101010101" pitchFamily="2" charset="-122"/>
              </a:endParaRPr>
            </a:p>
            <a:p>
              <a:pPr eaLnBrk="1" fontAlgn="auto" hangingPunct="1">
                <a:defRPr/>
              </a:pPr>
              <a:r>
                <a:rPr lang="en-US" altLang="zh-CN" sz="1200" b="1" noProof="1">
                  <a:sym typeface="+mn-ea"/>
                </a:rPr>
                <a:t> be </a:t>
              </a:r>
              <a:r>
                <a:rPr lang="zh-CN" altLang="en-US" sz="1200" b="1" noProof="1">
                  <a:sym typeface="+mn-ea"/>
                </a:rPr>
                <a:t>covered over by</a:t>
              </a:r>
              <a:endParaRPr lang="zh-CN" altLang="en-US" sz="1200" b="1" noProof="1">
                <a:latin typeface="Calibri" panose="020F0502020204030204" pitchFamily="34" charset="0"/>
                <a:ea typeface="宋体" panose="02010600030101010101" pitchFamily="2" charset="-122"/>
              </a:endParaRPr>
            </a:p>
            <a:p>
              <a:pPr eaLnBrk="1" fontAlgn="auto" hangingPunct="1">
                <a:defRPr/>
              </a:pPr>
              <a:r>
                <a:rPr lang="zh-CN" altLang="en-US" sz="1200" b="1" noProof="1">
                  <a:sym typeface="+mn-ea"/>
                </a:rPr>
                <a:t> caus</a:t>
              </a:r>
              <a:r>
                <a:rPr lang="en-US" altLang="zh-CN" sz="1200" b="1" noProof="1">
                  <a:sym typeface="+mn-ea"/>
                </a:rPr>
                <a:t>e</a:t>
              </a:r>
              <a:r>
                <a:rPr lang="zh-CN" altLang="en-US" sz="1200" b="1" noProof="1">
                  <a:sym typeface="+mn-ea"/>
                </a:rPr>
                <a:t> </a:t>
              </a:r>
              <a:r>
                <a:rPr lang="en-US" altLang="zh-CN" sz="1200" b="1" noProof="1">
                  <a:sym typeface="+mn-ea"/>
                </a:rPr>
                <a:t>/do</a:t>
              </a:r>
              <a:r>
                <a:rPr lang="zh-CN" altLang="en-US" sz="1200" b="1" noProof="1">
                  <a:sym typeface="+mn-ea"/>
                </a:rPr>
                <a:t> damage to</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with the theft of</a:t>
              </a:r>
              <a:endParaRPr lang="zh-CN" altLang="en-US" sz="1200" b="1" noProof="1">
                <a:latin typeface="Calibri" panose="020F0502020204030204" pitchFamily="34" charset="0"/>
                <a:ea typeface="宋体" panose="02010600030101010101" pitchFamily="2" charset="-122"/>
                <a:sym typeface="+mn-ea"/>
              </a:endParaRPr>
            </a:p>
            <a:p>
              <a:pPr eaLnBrk="1" fontAlgn="auto" hangingPunct="1">
                <a:buFont typeface="Arial" panose="020B0604020202020204" pitchFamily="34" charset="0"/>
                <a:buChar char="•"/>
                <a:defRPr/>
              </a:pPr>
              <a:r>
                <a:rPr lang="zh-CN" altLang="en-US" sz="1200" b="1" noProof="1">
                  <a:sym typeface="+mn-ea"/>
                </a:rPr>
                <a:t>There is also the problem of</a:t>
              </a: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Near the city was a volcano</a:t>
              </a: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en-US" altLang="zh-CN" sz="1200" b="1" noProof="1">
                  <a:sym typeface="+mn-ea"/>
                </a:rPr>
                <a:t>  D</a:t>
              </a:r>
              <a:r>
                <a:rPr lang="zh-CN" altLang="en-US" sz="1200" b="1" noProof="1">
                  <a:sym typeface="+mn-ea"/>
                </a:rPr>
                <a:t>amage of this kind occurred</a:t>
              </a:r>
              <a:r>
                <a:rPr lang="en-US" altLang="zh-CN" sz="1200" b="1" noProof="1">
                  <a:sym typeface="+mn-ea"/>
                </a:rPr>
                <a:t>.</a:t>
              </a:r>
              <a:endParaRPr lang="zh-CN" altLang="en-US" sz="1200" b="1" noProof="1">
                <a:latin typeface="Calibri" panose="020F0502020204030204" pitchFamily="34" charset="0"/>
                <a:ea typeface="宋体" panose="02010600030101010101" pitchFamily="2" charset="-122"/>
                <a:sym typeface="+mn-ea"/>
              </a:endParaRPr>
            </a:p>
            <a:p>
              <a:pPr eaLnBrk="1" fontAlgn="auto" hangingPunct="1">
                <a:buFont typeface="Arial" panose="020B0604020202020204" pitchFamily="34" charset="0"/>
                <a:buChar char="•"/>
                <a:defRPr/>
              </a:pPr>
              <a:r>
                <a:rPr lang="zh-CN" altLang="en-US" sz="1200" b="1" noProof="1">
                  <a:sym typeface="+mn-ea"/>
                </a:rPr>
                <a:t> Few ancient monuments have </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avoided damage altogether</a:t>
              </a:r>
              <a:r>
                <a:rPr lang="en-US" altLang="zh-CN" sz="1200" b="1" noProof="1">
                  <a:sym typeface="+mn-ea"/>
                </a:rPr>
                <a:t>.</a:t>
              </a: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The Acropolis is no different</a:t>
              </a:r>
              <a:endParaRPr lang="zh-CN" altLang="en-US" sz="1200" b="1" dirty="0">
                <a:latin typeface="Arial" panose="020B0604020202020204" pitchFamily="34" charset="0"/>
                <a:ea typeface="宋体" panose="02010600030101010101" pitchFamily="2" charset="-122"/>
                <a:sym typeface="+mn-ea"/>
              </a:endParaRPr>
            </a:p>
          </p:txBody>
        </p:sp>
        <p:sp>
          <p:nvSpPr>
            <p:cNvPr id="67" name="AutoShape 11"/>
            <p:cNvSpPr>
              <a:spLocks noChangeArrowheads="1"/>
            </p:cNvSpPr>
            <p:nvPr/>
          </p:nvSpPr>
          <p:spPr bwMode="gray">
            <a:xfrm>
              <a:off x="5146675" y="1838784"/>
              <a:ext cx="2902364" cy="656284"/>
            </a:xfrm>
            <a:prstGeom prst="can">
              <a:avLst>
                <a:gd name="adj" fmla="val 33197"/>
              </a:avLst>
            </a:prstGeom>
            <a:solidFill>
              <a:schemeClr val="accent3">
                <a:lumMod val="75000"/>
              </a:schemeClr>
            </a:solidFill>
            <a:ln w="9525">
              <a:noFill/>
              <a:round/>
            </a:ln>
            <a:effectLst/>
          </p:spPr>
          <p:txBody>
            <a:bodyPr wrap="none" anchor="ctr"/>
            <a:lstStyle/>
            <a:p>
              <a:pPr eaLnBrk="1" hangingPunct="1">
                <a:defRPr/>
              </a:pPr>
              <a:r>
                <a:rPr lang="en-US" altLang="zh-CN" noProof="1">
                  <a:solidFill>
                    <a:schemeClr val="bg2">
                      <a:lumMod val="60000"/>
                      <a:lumOff val="40000"/>
                    </a:schemeClr>
                  </a:solidFill>
                  <a:latin typeface="Arial" panose="020B0604020202020204" pitchFamily="34" charset="0"/>
                  <a:ea typeface="宋体" panose="02010600030101010101" pitchFamily="2" charset="-122"/>
                </a:rPr>
                <a:t>      destruction</a:t>
              </a:r>
              <a:endParaRPr lang="zh-CN" altLang="en-US" dirty="0">
                <a:solidFill>
                  <a:schemeClr val="bg2">
                    <a:lumMod val="60000"/>
                    <a:lumOff val="40000"/>
                  </a:schemeClr>
                </a:solidFill>
                <a:latin typeface="Arial" panose="020B0604020202020204" pitchFamily="34" charset="0"/>
                <a:ea typeface="宋体" panose="02010600030101010101" pitchFamily="2" charset="-122"/>
              </a:endParaRPr>
            </a:p>
          </p:txBody>
        </p:sp>
      </p:grpSp>
      <p:grpSp>
        <p:nvGrpSpPr>
          <p:cNvPr id="70" name="组合 69"/>
          <p:cNvGrpSpPr/>
          <p:nvPr/>
        </p:nvGrpSpPr>
        <p:grpSpPr>
          <a:xfrm>
            <a:off x="6023992" y="2564904"/>
            <a:ext cx="2088232" cy="2664296"/>
            <a:chOff x="5146674" y="1838784"/>
            <a:chExt cx="2902365" cy="3054481"/>
          </a:xfrm>
          <a:solidFill>
            <a:srgbClr val="00B050"/>
          </a:solidFill>
        </p:grpSpPr>
        <p:sp>
          <p:nvSpPr>
            <p:cNvPr id="72" name="AutoShape 34"/>
            <p:cNvSpPr>
              <a:spLocks noChangeArrowheads="1"/>
            </p:cNvSpPr>
            <p:nvPr/>
          </p:nvSpPr>
          <p:spPr bwMode="gray">
            <a:xfrm>
              <a:off x="5146674" y="2299905"/>
              <a:ext cx="2902364" cy="2593360"/>
            </a:xfrm>
            <a:prstGeom prst="roundRect">
              <a:avLst>
                <a:gd name="adj" fmla="val 2259"/>
              </a:avLst>
            </a:prstGeom>
            <a:solidFill>
              <a:schemeClr val="accent3">
                <a:lumMod val="60000"/>
                <a:lumOff val="40000"/>
              </a:schemeClr>
            </a:solidFill>
            <a:ln w="28575">
              <a:noFill/>
              <a:round/>
            </a:ln>
            <a:effectLst/>
          </p:spPr>
          <p:txBody>
            <a:bodyPr wrap="none" anchor="ctr"/>
            <a:lstStyle/>
            <a:p>
              <a:pPr eaLnBrk="1" fontAlgn="auto" hangingPunct="1">
                <a:defRPr/>
              </a:pP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en-US" altLang="zh-CN" sz="1200" b="1" noProof="1">
                  <a:sym typeface="+mn-ea"/>
                </a:rPr>
                <a:t>        </a:t>
              </a:r>
              <a:r>
                <a:rPr lang="zh-CN" altLang="en-US" sz="1200" b="1" noProof="1">
                  <a:sym typeface="+mn-ea"/>
                </a:rPr>
                <a:t>preserve    protect</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prevent damage</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In a gesture to help</a:t>
              </a:r>
              <a:r>
                <a:rPr lang="en-US" altLang="zh-CN" sz="1200" b="1" noProof="1">
                  <a:sym typeface="+mn-ea"/>
                </a:rPr>
                <a:t>...</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bring</a:t>
              </a:r>
              <a:r>
                <a:rPr lang="en-US" altLang="zh-CN" sz="1200" b="1" noProof="1">
                  <a:sym typeface="+mn-ea"/>
                </a:rPr>
                <a:t>...</a:t>
              </a:r>
              <a:r>
                <a:rPr lang="zh-CN" altLang="en-US" sz="1200" b="1" noProof="1">
                  <a:sym typeface="+mn-ea"/>
                </a:rPr>
                <a:t> back to</a:t>
              </a:r>
              <a:r>
                <a:rPr lang="en-US" altLang="zh-CN" sz="1200" b="1" noProof="1">
                  <a:sym typeface="+mn-ea"/>
                </a:rPr>
                <a:t>...</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en-US" altLang="zh-CN" sz="1200" b="1" noProof="1">
                  <a:sym typeface="+mn-ea"/>
                </a:rPr>
                <a:t>        make progress in</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put under</a:t>
              </a:r>
              <a:r>
                <a:rPr lang="en-US" altLang="zh-CN" sz="1200" b="1" noProof="1">
                  <a:sym typeface="+mn-ea"/>
                </a:rPr>
                <a:t>...</a:t>
              </a:r>
              <a:r>
                <a:rPr lang="zh-CN" altLang="en-US" sz="1200" b="1" noProof="1">
                  <a:sym typeface="+mn-ea"/>
                </a:rPr>
                <a:t> protection</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the best way to...is to</a:t>
              </a:r>
              <a:endParaRPr lang="zh-CN" altLang="en-US"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with a large amount of </a:t>
              </a:r>
              <a:endParaRPr lang="en-US" altLang="zh-CN" sz="1200" b="1" noProof="1">
                <a:latin typeface="Calibri" panose="020F0502020204030204" pitchFamily="34" charset="0"/>
                <a:ea typeface="宋体" panose="02010600030101010101" pitchFamily="2" charset="-122"/>
                <a:sym typeface="+mn-ea"/>
              </a:endParaRPr>
            </a:p>
            <a:p>
              <a:pPr eaLnBrk="1" fontAlgn="auto" hangingPunct="1">
                <a:defRPr/>
              </a:pPr>
              <a:r>
                <a:rPr lang="zh-CN" altLang="en-US" sz="1200" b="1" noProof="1">
                  <a:sym typeface="+mn-ea"/>
                </a:rPr>
                <a:t>        work done</a:t>
              </a:r>
              <a:endParaRPr lang="zh-CN" altLang="en-US" sz="1200" b="1" noProof="1">
                <a:latin typeface="Calibri" panose="020F0502020204030204" pitchFamily="34" charset="0"/>
                <a:ea typeface="宋体" panose="02010600030101010101" pitchFamily="2" charset="-122"/>
                <a:sym typeface="+mn-ea"/>
              </a:endParaRPr>
            </a:p>
            <a:p>
              <a:pPr eaLnBrk="1" fontAlgn="auto" hangingPunct="1">
                <a:buFont typeface="Arial" panose="020B0604020202020204" pitchFamily="34" charset="0"/>
                <a:buChar char="•"/>
                <a:defRPr/>
              </a:pPr>
              <a:r>
                <a:rPr lang="zh-CN" altLang="en-US" sz="1200" b="1" noProof="1">
                  <a:sym typeface="+mn-ea"/>
                </a:rPr>
                <a:t> It turns out that</a:t>
              </a:r>
              <a:r>
                <a:rPr lang="en-US" altLang="zh-CN" sz="1200" b="1" noProof="1">
                  <a:sym typeface="+mn-ea"/>
                </a:rPr>
                <a:t>...</a:t>
              </a:r>
              <a:endParaRPr lang="zh-CN" altLang="en-US" sz="1200" b="1" noProof="1">
                <a:latin typeface="Calibri" panose="020F0502020204030204" pitchFamily="34" charset="0"/>
                <a:ea typeface="宋体" panose="02010600030101010101" pitchFamily="2" charset="-122"/>
                <a:sym typeface="+mn-ea"/>
              </a:endParaRPr>
            </a:p>
            <a:p>
              <a:pPr eaLnBrk="1" fontAlgn="auto" hangingPunct="1">
                <a:buFont typeface="Arial" panose="020B0604020202020204" pitchFamily="34" charset="0"/>
                <a:buChar char="•"/>
                <a:defRPr/>
              </a:pPr>
              <a:r>
                <a:rPr lang="en-US" altLang="zh-CN" sz="1200" b="1" noProof="1">
                  <a:sym typeface="+mn-ea"/>
                </a:rPr>
                <a:t> A...</a:t>
              </a:r>
              <a:r>
                <a:rPr lang="zh-CN" altLang="en-US" sz="1200" b="1" noProof="1">
                  <a:sym typeface="+mn-ea"/>
                </a:rPr>
                <a:t> programme must follow</a:t>
              </a:r>
              <a:r>
                <a:rPr lang="en-US" altLang="zh-CN" sz="1200" b="1" noProof="1">
                  <a:sym typeface="+mn-ea"/>
                </a:rPr>
                <a:t>.</a:t>
              </a:r>
              <a:endParaRPr lang="zh-CN" altLang="en-US" sz="1200" b="1" noProof="1">
                <a:latin typeface="Calibri" panose="020F0502020204030204" pitchFamily="34" charset="0"/>
                <a:ea typeface="宋体" panose="02010600030101010101" pitchFamily="2" charset="-122"/>
                <a:sym typeface="+mn-ea"/>
              </a:endParaRPr>
            </a:p>
          </p:txBody>
        </p:sp>
        <p:sp>
          <p:nvSpPr>
            <p:cNvPr id="74" name="AutoShape 11"/>
            <p:cNvSpPr>
              <a:spLocks noChangeArrowheads="1"/>
            </p:cNvSpPr>
            <p:nvPr/>
          </p:nvSpPr>
          <p:spPr bwMode="gray">
            <a:xfrm>
              <a:off x="5146675" y="1838784"/>
              <a:ext cx="2902364" cy="656284"/>
            </a:xfrm>
            <a:prstGeom prst="can">
              <a:avLst>
                <a:gd name="adj" fmla="val 33197"/>
              </a:avLst>
            </a:prstGeom>
            <a:solidFill>
              <a:schemeClr val="accent3">
                <a:lumMod val="75000"/>
              </a:schemeClr>
            </a:solidFill>
            <a:ln w="9525">
              <a:noFill/>
              <a:round/>
            </a:ln>
            <a:effectLst/>
          </p:spPr>
          <p:txBody>
            <a:bodyPr wrap="none" anchor="ctr"/>
            <a:lstStyle/>
            <a:p>
              <a:pPr eaLnBrk="1" hangingPunct="1">
                <a:defRPr/>
              </a:pPr>
              <a:r>
                <a:rPr lang="en-US" altLang="zh-CN" noProof="1">
                  <a:solidFill>
                    <a:schemeClr val="bg2">
                      <a:lumMod val="60000"/>
                      <a:lumOff val="40000"/>
                    </a:schemeClr>
                  </a:solidFill>
                  <a:latin typeface="Arial" panose="020B0604020202020204" pitchFamily="34" charset="0"/>
                  <a:ea typeface="宋体" panose="02010600030101010101" pitchFamily="2" charset="-122"/>
                </a:rPr>
                <a:t>      restoration</a:t>
              </a:r>
              <a:endParaRPr lang="zh-CN" altLang="en-US" dirty="0">
                <a:solidFill>
                  <a:schemeClr val="bg2">
                    <a:lumMod val="60000"/>
                    <a:lumOff val="40000"/>
                  </a:schemeClr>
                </a:solidFill>
                <a:latin typeface="Arial" panose="020B0604020202020204" pitchFamily="34" charset="0"/>
                <a:ea typeface="宋体" panose="02010600030101010101" pitchFamily="2" charset="-122"/>
              </a:endParaRPr>
            </a:p>
          </p:txBody>
        </p:sp>
      </p:grpSp>
      <p:sp>
        <p:nvSpPr>
          <p:cNvPr id="76" name="TextBox 75"/>
          <p:cNvSpPr txBox="1">
            <a:spLocks noChangeArrowheads="1"/>
          </p:cNvSpPr>
          <p:nvPr/>
        </p:nvSpPr>
        <p:spPr bwMode="auto">
          <a:xfrm>
            <a:off x="3288012" y="2924177"/>
            <a:ext cx="461665" cy="16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b="1">
                <a:solidFill>
                  <a:srgbClr val="FFC000"/>
                </a:solidFill>
              </a:rPr>
              <a:t>Vocabulary bank</a:t>
            </a:r>
          </a:p>
        </p:txBody>
      </p:sp>
      <p:sp>
        <p:nvSpPr>
          <p:cNvPr id="77" name="AutoShape 19"/>
          <p:cNvSpPr>
            <a:spLocks noChangeArrowheads="1"/>
          </p:cNvSpPr>
          <p:nvPr/>
        </p:nvSpPr>
        <p:spPr bwMode="auto">
          <a:xfrm>
            <a:off x="8112127" y="3500440"/>
            <a:ext cx="504825" cy="346075"/>
          </a:xfrm>
          <a:prstGeom prst="rightArrow">
            <a:avLst>
              <a:gd name="adj1" fmla="val 50000"/>
              <a:gd name="adj2" fmla="val 60334"/>
            </a:avLst>
          </a:prstGeom>
          <a:gradFill rotWithShape="1">
            <a:gsLst>
              <a:gs pos="0">
                <a:srgbClr val="DDEBCF"/>
              </a:gs>
              <a:gs pos="50000">
                <a:srgbClr val="9CB86E"/>
              </a:gs>
              <a:gs pos="100000">
                <a:srgbClr val="156B13"/>
              </a:gs>
            </a:gsLst>
            <a:lin ang="0"/>
          </a:gradFill>
          <a:ln>
            <a:noFill/>
          </a:ln>
          <a:effectLst>
            <a:outerShdw blurRad="63500" dist="29783" dir="1514402" algn="ctr" rotWithShape="0">
              <a:srgbClr val="333333">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78" name="AutoShape 12"/>
          <p:cNvSpPr>
            <a:spLocks noChangeArrowheads="1"/>
          </p:cNvSpPr>
          <p:nvPr/>
        </p:nvSpPr>
        <p:spPr bwMode="auto">
          <a:xfrm>
            <a:off x="8543927" y="2924175"/>
            <a:ext cx="1979613" cy="1873250"/>
          </a:xfrm>
          <a:prstGeom prst="roundRect">
            <a:avLst>
              <a:gd name="adj" fmla="val 17935"/>
            </a:avLst>
          </a:prstGeom>
          <a:solidFill>
            <a:srgbClr val="CCFF99">
              <a:alpha val="5098"/>
            </a:srgbClr>
          </a:solidFill>
          <a:ln w="6350">
            <a:solidFill>
              <a:srgbClr val="D9D9D9"/>
            </a:solidFill>
            <a:prstDash val="sysDot"/>
            <a:round/>
            <a:headEnd/>
            <a:tailEnd/>
          </a:ln>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lnSpc>
                <a:spcPct val="110000"/>
              </a:lnSpc>
            </a:pPr>
            <a:r>
              <a:rPr lang="en-US" altLang="zh-CN" b="1" dirty="0">
                <a:solidFill>
                  <a:srgbClr val="CCFF99"/>
                </a:solidFill>
              </a:rPr>
              <a:t>Applying again</a:t>
            </a:r>
          </a:p>
          <a:p>
            <a:pPr eaLnBrk="1" hangingPunct="1">
              <a:lnSpc>
                <a:spcPct val="110000"/>
              </a:lnSpc>
            </a:pPr>
            <a:r>
              <a:rPr lang="en-US" altLang="zh-CN" dirty="0">
                <a:solidFill>
                  <a:srgbClr val="FFC000"/>
                </a:solidFill>
                <a:sym typeface="宋体" charset="-122"/>
              </a:rPr>
              <a:t>Write a </a:t>
            </a:r>
            <a:r>
              <a:rPr lang="zh-CN" altLang="en-US" dirty="0">
                <a:solidFill>
                  <a:srgbClr val="FFC000"/>
                </a:solidFill>
                <a:sym typeface="宋体" charset="-122"/>
              </a:rPr>
              <a:t>letter </a:t>
            </a:r>
            <a:r>
              <a:rPr lang="en-US" altLang="zh-CN" dirty="0">
                <a:solidFill>
                  <a:srgbClr val="FFC000"/>
                </a:solidFill>
                <a:sym typeface="宋体" charset="-122"/>
              </a:rPr>
              <a:t>to </a:t>
            </a:r>
          </a:p>
          <a:p>
            <a:pPr eaLnBrk="1" hangingPunct="1">
              <a:lnSpc>
                <a:spcPct val="110000"/>
              </a:lnSpc>
            </a:pPr>
            <a:r>
              <a:rPr lang="zh-CN" altLang="en-US" dirty="0">
                <a:solidFill>
                  <a:srgbClr val="FFC000"/>
                </a:solidFill>
                <a:sym typeface="宋体" charset="-122"/>
              </a:rPr>
              <a:t>introduc</a:t>
            </a:r>
            <a:r>
              <a:rPr lang="en-US" altLang="zh-CN" dirty="0">
                <a:solidFill>
                  <a:srgbClr val="FFC000"/>
                </a:solidFill>
                <a:sym typeface="宋体" charset="-122"/>
              </a:rPr>
              <a:t>e</a:t>
            </a:r>
            <a:r>
              <a:rPr lang="zh-CN" altLang="en-US" dirty="0">
                <a:solidFill>
                  <a:srgbClr val="FFC000"/>
                </a:solidFill>
                <a:sym typeface="宋体" charset="-122"/>
              </a:rPr>
              <a:t> </a:t>
            </a:r>
            <a:r>
              <a:rPr lang="is-IS" altLang="zh-CN" dirty="0">
                <a:solidFill>
                  <a:srgbClr val="FFC000"/>
                </a:solidFill>
                <a:sym typeface="宋体" charset="-122"/>
              </a:rPr>
              <a:t>…</a:t>
            </a:r>
            <a:r>
              <a:rPr lang="zh-CN" altLang="en-US" dirty="0">
                <a:solidFill>
                  <a:srgbClr val="FFC000"/>
                </a:solidFill>
                <a:sym typeface="宋体" charset="-122"/>
              </a:rPr>
              <a:t>.</a:t>
            </a:r>
            <a:endParaRPr lang="zh-CN" altLang="en-US" dirty="0">
              <a:solidFill>
                <a:srgbClr val="FFC000"/>
              </a:solidFill>
            </a:endParaRPr>
          </a:p>
        </p:txBody>
      </p:sp>
    </p:spTree>
    <p:extLst>
      <p:ext uri="{BB962C8B-B14F-4D97-AF65-F5344CB8AC3E}">
        <p14:creationId xmlns:p14="http://schemas.microsoft.com/office/powerpoint/2010/main" val="153433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500"/>
                                        <p:tgtEl>
                                          <p:spTgt spid="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linds(horizontal)">
                                      <p:cBhvr>
                                        <p:cTn id="32" dur="500"/>
                                        <p:tgtEl>
                                          <p:spTgt spid="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49"/>
          <p:cNvSpPr>
            <a:spLocks noEditPoints="1" noChangeArrowheads="1"/>
          </p:cNvSpPr>
          <p:nvPr/>
        </p:nvSpPr>
        <p:spPr bwMode="auto">
          <a:xfrm>
            <a:off x="5522913" y="2916238"/>
            <a:ext cx="23812" cy="23812"/>
          </a:xfrm>
          <a:custGeom>
            <a:avLst/>
            <a:gdLst>
              <a:gd name="T0" fmla="*/ 0 w 1"/>
              <a:gd name="T1" fmla="*/ 23812 h 1"/>
              <a:gd name="T2" fmla="*/ 0 w 1"/>
              <a:gd name="T3" fmla="*/ 23812 h 1"/>
              <a:gd name="T4" fmla="*/ 0 w 1"/>
              <a:gd name="T5" fmla="*/ 23812 h 1"/>
              <a:gd name="T6" fmla="*/ 0 w 1"/>
              <a:gd name="T7" fmla="*/ 23812 h 1"/>
              <a:gd name="T8" fmla="*/ 0 w 1"/>
              <a:gd name="T9" fmla="*/ 23812 h 1"/>
              <a:gd name="T10" fmla="*/ 0 w 1"/>
              <a:gd name="T11" fmla="*/ 23812 h 1"/>
              <a:gd name="T12" fmla="*/ 23812 w 1"/>
              <a:gd name="T13" fmla="*/ 23812 h 1"/>
              <a:gd name="T14" fmla="*/ 23812 w 1"/>
              <a:gd name="T15" fmla="*/ 23812 h 1"/>
              <a:gd name="T16" fmla="*/ 23812 w 1"/>
              <a:gd name="T17" fmla="*/ 23812 h 1"/>
              <a:gd name="T18" fmla="*/ 23812 w 1"/>
              <a:gd name="T19" fmla="*/ 23812 h 1"/>
              <a:gd name="T20" fmla="*/ 23812 w 1"/>
              <a:gd name="T21" fmla="*/ 23812 h 1"/>
              <a:gd name="T22" fmla="*/ 23812 w 1"/>
              <a:gd name="T23" fmla="*/ 23812 h 1"/>
              <a:gd name="T24" fmla="*/ 23812 w 1"/>
              <a:gd name="T25" fmla="*/ 23812 h 1"/>
              <a:gd name="T26" fmla="*/ 23812 w 1"/>
              <a:gd name="T27" fmla="*/ 23812 h 1"/>
              <a:gd name="T28" fmla="*/ 23812 w 1"/>
              <a:gd name="T29" fmla="*/ 23812 h 1"/>
              <a:gd name="T30" fmla="*/ 23812 w 1"/>
              <a:gd name="T31" fmla="*/ 23812 h 1"/>
              <a:gd name="T32" fmla="*/ 0 w 1"/>
              <a:gd name="T33" fmla="*/ 23812 h 1"/>
              <a:gd name="T34" fmla="*/ 0 w 1"/>
              <a:gd name="T35" fmla="*/ 23812 h 1"/>
              <a:gd name="T36" fmla="*/ 0 w 1"/>
              <a:gd name="T37" fmla="*/ 23812 h 1"/>
              <a:gd name="T38" fmla="*/ 0 w 1"/>
              <a:gd name="T39" fmla="*/ 23812 h 1"/>
              <a:gd name="T40" fmla="*/ 0 w 1"/>
              <a:gd name="T41" fmla="*/ 23812 h 1"/>
              <a:gd name="T42" fmla="*/ 0 w 1"/>
              <a:gd name="T43" fmla="*/ 0 h 1"/>
              <a:gd name="T44" fmla="*/ 0 w 1"/>
              <a:gd name="T45" fmla="*/ 0 h 1"/>
              <a:gd name="T46" fmla="*/ 23812 w 1"/>
              <a:gd name="T47" fmla="*/ 0 h 1"/>
              <a:gd name="T48" fmla="*/ 23812 w 1"/>
              <a:gd name="T49" fmla="*/ 0 h 1"/>
              <a:gd name="T50" fmla="*/ 23812 w 1"/>
              <a:gd name="T51" fmla="*/ 0 h 1"/>
              <a:gd name="T52" fmla="*/ 23812 w 1"/>
              <a:gd name="T53" fmla="*/ 0 h 1"/>
              <a:gd name="T54" fmla="*/ 23812 w 1"/>
              <a:gd name="T55" fmla="*/ 23812 h 1"/>
              <a:gd name="T56" fmla="*/ 0 w 1"/>
              <a:gd name="T57" fmla="*/ 23812 h 1"/>
              <a:gd name="T58" fmla="*/ 23812 w 1"/>
              <a:gd name="T59" fmla="*/ 23812 h 1"/>
              <a:gd name="T60" fmla="*/ 23812 w 1"/>
              <a:gd name="T61" fmla="*/ 0 h 1"/>
              <a:gd name="T62" fmla="*/ 23812 w 1"/>
              <a:gd name="T63" fmla="*/ 0 h 1"/>
              <a:gd name="T64" fmla="*/ 0 w 1"/>
              <a:gd name="T65" fmla="*/ 0 h 1"/>
              <a:gd name="T66" fmla="*/ 0 w 1"/>
              <a:gd name="T67" fmla="*/ 23812 h 1"/>
              <a:gd name="T68" fmla="*/ 23812 w 1"/>
              <a:gd name="T69" fmla="*/ 23812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3" name="Rectangle 50"/>
          <p:cNvSpPr>
            <a:spLocks noChangeArrowheads="1"/>
          </p:cNvSpPr>
          <p:nvPr/>
        </p:nvSpPr>
        <p:spPr bwMode="auto">
          <a:xfrm>
            <a:off x="5546725" y="2916238"/>
            <a:ext cx="1588" cy="23812"/>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endParaRPr lang="zh-CN" altLang="en-US"/>
          </a:p>
        </p:txBody>
      </p:sp>
      <p:sp>
        <p:nvSpPr>
          <p:cNvPr id="30724" name="Freeform 51"/>
          <p:cNvSpPr>
            <a:spLocks noEditPoints="1" noChangeArrowheads="1"/>
          </p:cNvSpPr>
          <p:nvPr/>
        </p:nvSpPr>
        <p:spPr bwMode="auto">
          <a:xfrm>
            <a:off x="5570538" y="2916238"/>
            <a:ext cx="0" cy="2381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23812 h 1"/>
              <a:gd name="T20" fmla="*/ 0 w 1"/>
              <a:gd name="T21" fmla="*/ 0 h 1"/>
              <a:gd name="T22" fmla="*/ 0 w 1"/>
              <a:gd name="T23" fmla="*/ 0 h 1"/>
              <a:gd name="T24" fmla="*/ 0 w 1"/>
              <a:gd name="T25" fmla="*/ 23812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5" name="Freeform 52"/>
          <p:cNvSpPr>
            <a:spLocks noChangeArrowheads="1"/>
          </p:cNvSpPr>
          <p:nvPr/>
        </p:nvSpPr>
        <p:spPr bwMode="auto">
          <a:xfrm>
            <a:off x="5570538" y="2916238"/>
            <a:ext cx="0" cy="23812"/>
          </a:xfrm>
          <a:custGeom>
            <a:avLst/>
            <a:gdLst>
              <a:gd name="T0" fmla="*/ 0 w 1"/>
              <a:gd name="T1" fmla="*/ 23812 h 1"/>
              <a:gd name="T2" fmla="*/ 0 w 1"/>
              <a:gd name="T3" fmla="*/ 23812 h 1"/>
              <a:gd name="T4" fmla="*/ 0 w 1"/>
              <a:gd name="T5" fmla="*/ 23812 h 1"/>
              <a:gd name="T6" fmla="*/ 0 w 1"/>
              <a:gd name="T7" fmla="*/ 23812 h 1"/>
              <a:gd name="T8" fmla="*/ 0 w 1"/>
              <a:gd name="T9" fmla="*/ 23812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3812 h 1"/>
              <a:gd name="T32" fmla="*/ 0 w 1"/>
              <a:gd name="T33" fmla="*/ 23812 h 1"/>
              <a:gd name="T34" fmla="*/ 0 w 1"/>
              <a:gd name="T35" fmla="*/ 23812 h 1"/>
              <a:gd name="T36" fmla="*/ 0 w 1"/>
              <a:gd name="T37" fmla="*/ 23812 h 1"/>
              <a:gd name="T38" fmla="*/ 0 w 1"/>
              <a:gd name="T39" fmla="*/ 23812 h 1"/>
              <a:gd name="T40" fmla="*/ 0 w 1"/>
              <a:gd name="T41" fmla="*/ 23812 h 1"/>
              <a:gd name="T42" fmla="*/ 0 w 1"/>
              <a:gd name="T43" fmla="*/ 23812 h 1"/>
              <a:gd name="T44" fmla="*/ 0 w 1"/>
              <a:gd name="T45" fmla="*/ 23812 h 1"/>
              <a:gd name="T46" fmla="*/ 0 w 1"/>
              <a:gd name="T47" fmla="*/ 23812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6" name="Freeform 72"/>
          <p:cNvSpPr>
            <a:spLocks noChangeArrowheads="1"/>
          </p:cNvSpPr>
          <p:nvPr/>
        </p:nvSpPr>
        <p:spPr bwMode="auto">
          <a:xfrm>
            <a:off x="5522913" y="2843213"/>
            <a:ext cx="23812" cy="25400"/>
          </a:xfrm>
          <a:custGeom>
            <a:avLst/>
            <a:gdLst>
              <a:gd name="T0" fmla="*/ 23812 w 1"/>
              <a:gd name="T1" fmla="*/ 25400 h 1"/>
              <a:gd name="T2" fmla="*/ 23812 w 1"/>
              <a:gd name="T3" fmla="*/ 25400 h 1"/>
              <a:gd name="T4" fmla="*/ 23812 w 1"/>
              <a:gd name="T5" fmla="*/ 0 h 1"/>
              <a:gd name="T6" fmla="*/ 23812 w 1"/>
              <a:gd name="T7" fmla="*/ 0 h 1"/>
              <a:gd name="T8" fmla="*/ 0 w 1"/>
              <a:gd name="T9" fmla="*/ 0 h 1"/>
              <a:gd name="T10" fmla="*/ 0 w 1"/>
              <a:gd name="T11" fmla="*/ 25400 h 1"/>
              <a:gd name="T12" fmla="*/ 0 w 1"/>
              <a:gd name="T13" fmla="*/ 25400 h 1"/>
              <a:gd name="T14" fmla="*/ 0 w 1"/>
              <a:gd name="T15" fmla="*/ 25400 h 1"/>
              <a:gd name="T16" fmla="*/ 0 w 1"/>
              <a:gd name="T17" fmla="*/ 25400 h 1"/>
              <a:gd name="T18" fmla="*/ 0 w 1"/>
              <a:gd name="T19" fmla="*/ 25400 h 1"/>
              <a:gd name="T20" fmla="*/ 0 w 1"/>
              <a:gd name="T21" fmla="*/ 25400 h 1"/>
              <a:gd name="T22" fmla="*/ 0 w 1"/>
              <a:gd name="T23" fmla="*/ 25400 h 1"/>
              <a:gd name="T24" fmla="*/ 0 w 1"/>
              <a:gd name="T25" fmla="*/ 25400 h 1"/>
              <a:gd name="T26" fmla="*/ 0 w 1"/>
              <a:gd name="T27" fmla="*/ 0 h 1"/>
              <a:gd name="T28" fmla="*/ 0 w 1"/>
              <a:gd name="T29" fmla="*/ 0 h 1"/>
              <a:gd name="T30" fmla="*/ 0 w 1"/>
              <a:gd name="T31" fmla="*/ 0 h 1"/>
              <a:gd name="T32" fmla="*/ 0 w 1"/>
              <a:gd name="T33" fmla="*/ 0 h 1"/>
              <a:gd name="T34" fmla="*/ 0 w 1"/>
              <a:gd name="T35" fmla="*/ 25400 h 1"/>
              <a:gd name="T36" fmla="*/ 0 w 1"/>
              <a:gd name="T37" fmla="*/ 25400 h 1"/>
              <a:gd name="T38" fmla="*/ 0 w 1"/>
              <a:gd name="T39" fmla="*/ 25400 h 1"/>
              <a:gd name="T40" fmla="*/ 0 w 1"/>
              <a:gd name="T41" fmla="*/ 25400 h 1"/>
              <a:gd name="T42" fmla="*/ 0 w 1"/>
              <a:gd name="T43" fmla="*/ 25400 h 1"/>
              <a:gd name="T44" fmla="*/ 0 w 1"/>
              <a:gd name="T45" fmla="*/ 25400 h 1"/>
              <a:gd name="T46" fmla="*/ 0 w 1"/>
              <a:gd name="T47" fmla="*/ 25400 h 1"/>
              <a:gd name="T48" fmla="*/ 0 w 1"/>
              <a:gd name="T49" fmla="*/ 0 h 1"/>
              <a:gd name="T50" fmla="*/ 0 w 1"/>
              <a:gd name="T51" fmla="*/ 0 h 1"/>
              <a:gd name="T52" fmla="*/ 0 w 1"/>
              <a:gd name="T53" fmla="*/ 25400 h 1"/>
              <a:gd name="T54" fmla="*/ 0 w 1"/>
              <a:gd name="T55" fmla="*/ 0 h 1"/>
              <a:gd name="T56" fmla="*/ 0 w 1"/>
              <a:gd name="T57" fmla="*/ 0 h 1"/>
              <a:gd name="T58" fmla="*/ 0 w 1"/>
              <a:gd name="T59" fmla="*/ 0 h 1"/>
              <a:gd name="T60" fmla="*/ 0 w 1"/>
              <a:gd name="T61" fmla="*/ 25400 h 1"/>
              <a:gd name="T62" fmla="*/ 0 w 1"/>
              <a:gd name="T63" fmla="*/ 0 h 1"/>
              <a:gd name="T64" fmla="*/ 23812 w 1"/>
              <a:gd name="T65" fmla="*/ 0 h 1"/>
              <a:gd name="T66" fmla="*/ 23812 w 1"/>
              <a:gd name="T67" fmla="*/ 0 h 1"/>
              <a:gd name="T68" fmla="*/ 23812 w 1"/>
              <a:gd name="T69" fmla="*/ 0 h 1"/>
              <a:gd name="T70" fmla="*/ 23812 w 1"/>
              <a:gd name="T71" fmla="*/ 25400 h 1"/>
              <a:gd name="T72" fmla="*/ 23812 w 1"/>
              <a:gd name="T73" fmla="*/ 25400 h 1"/>
              <a:gd name="T74" fmla="*/ 23812 w 1"/>
              <a:gd name="T75" fmla="*/ 2540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7" name="Freeform 73"/>
          <p:cNvSpPr>
            <a:spLocks noEditPoints="1" noChangeArrowheads="1"/>
          </p:cNvSpPr>
          <p:nvPr/>
        </p:nvSpPr>
        <p:spPr bwMode="auto">
          <a:xfrm>
            <a:off x="5546727" y="2843213"/>
            <a:ext cx="23813" cy="25400"/>
          </a:xfrm>
          <a:custGeom>
            <a:avLst/>
            <a:gdLst>
              <a:gd name="T0" fmla="*/ 0 w 1"/>
              <a:gd name="T1" fmla="*/ 25400 h 1"/>
              <a:gd name="T2" fmla="*/ 0 w 1"/>
              <a:gd name="T3" fmla="*/ 25400 h 1"/>
              <a:gd name="T4" fmla="*/ 0 w 1"/>
              <a:gd name="T5" fmla="*/ 25400 h 1"/>
              <a:gd name="T6" fmla="*/ 0 w 1"/>
              <a:gd name="T7" fmla="*/ 25400 h 1"/>
              <a:gd name="T8" fmla="*/ 0 w 1"/>
              <a:gd name="T9" fmla="*/ 25400 h 1"/>
              <a:gd name="T10" fmla="*/ 0 w 1"/>
              <a:gd name="T11" fmla="*/ 25400 h 1"/>
              <a:gd name="T12" fmla="*/ 23813 w 1"/>
              <a:gd name="T13" fmla="*/ 25400 h 1"/>
              <a:gd name="T14" fmla="*/ 23813 w 1"/>
              <a:gd name="T15" fmla="*/ 25400 h 1"/>
              <a:gd name="T16" fmla="*/ 23813 w 1"/>
              <a:gd name="T17" fmla="*/ 25400 h 1"/>
              <a:gd name="T18" fmla="*/ 23813 w 1"/>
              <a:gd name="T19" fmla="*/ 25400 h 1"/>
              <a:gd name="T20" fmla="*/ 23813 w 1"/>
              <a:gd name="T21" fmla="*/ 25400 h 1"/>
              <a:gd name="T22" fmla="*/ 23813 w 1"/>
              <a:gd name="T23" fmla="*/ 25400 h 1"/>
              <a:gd name="T24" fmla="*/ 23813 w 1"/>
              <a:gd name="T25" fmla="*/ 25400 h 1"/>
              <a:gd name="T26" fmla="*/ 23813 w 1"/>
              <a:gd name="T27" fmla="*/ 25400 h 1"/>
              <a:gd name="T28" fmla="*/ 23813 w 1"/>
              <a:gd name="T29" fmla="*/ 25400 h 1"/>
              <a:gd name="T30" fmla="*/ 23813 w 1"/>
              <a:gd name="T31" fmla="*/ 25400 h 1"/>
              <a:gd name="T32" fmla="*/ 0 w 1"/>
              <a:gd name="T33" fmla="*/ 25400 h 1"/>
              <a:gd name="T34" fmla="*/ 0 w 1"/>
              <a:gd name="T35" fmla="*/ 25400 h 1"/>
              <a:gd name="T36" fmla="*/ 0 w 1"/>
              <a:gd name="T37" fmla="*/ 25400 h 1"/>
              <a:gd name="T38" fmla="*/ 0 w 1"/>
              <a:gd name="T39" fmla="*/ 25400 h 1"/>
              <a:gd name="T40" fmla="*/ 0 w 1"/>
              <a:gd name="T41" fmla="*/ 25400 h 1"/>
              <a:gd name="T42" fmla="*/ 0 w 1"/>
              <a:gd name="T43" fmla="*/ 0 h 1"/>
              <a:gd name="T44" fmla="*/ 0 w 1"/>
              <a:gd name="T45" fmla="*/ 0 h 1"/>
              <a:gd name="T46" fmla="*/ 23813 w 1"/>
              <a:gd name="T47" fmla="*/ 0 h 1"/>
              <a:gd name="T48" fmla="*/ 23813 w 1"/>
              <a:gd name="T49" fmla="*/ 0 h 1"/>
              <a:gd name="T50" fmla="*/ 23813 w 1"/>
              <a:gd name="T51" fmla="*/ 0 h 1"/>
              <a:gd name="T52" fmla="*/ 23813 w 1"/>
              <a:gd name="T53" fmla="*/ 25400 h 1"/>
              <a:gd name="T54" fmla="*/ 23813 w 1"/>
              <a:gd name="T55" fmla="*/ 25400 h 1"/>
              <a:gd name="T56" fmla="*/ 0 w 1"/>
              <a:gd name="T57" fmla="*/ 25400 h 1"/>
              <a:gd name="T58" fmla="*/ 23813 w 1"/>
              <a:gd name="T59" fmla="*/ 25400 h 1"/>
              <a:gd name="T60" fmla="*/ 23813 w 1"/>
              <a:gd name="T61" fmla="*/ 0 h 1"/>
              <a:gd name="T62" fmla="*/ 23813 w 1"/>
              <a:gd name="T63" fmla="*/ 0 h 1"/>
              <a:gd name="T64" fmla="*/ 0 w 1"/>
              <a:gd name="T65" fmla="*/ 0 h 1"/>
              <a:gd name="T66" fmla="*/ 0 w 1"/>
              <a:gd name="T67" fmla="*/ 25400 h 1"/>
              <a:gd name="T68" fmla="*/ 23813 w 1"/>
              <a:gd name="T69" fmla="*/ 2540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8" name="Freeform 74"/>
          <p:cNvSpPr>
            <a:spLocks noChangeArrowheads="1"/>
          </p:cNvSpPr>
          <p:nvPr/>
        </p:nvSpPr>
        <p:spPr bwMode="auto">
          <a:xfrm>
            <a:off x="5570538" y="2843213"/>
            <a:ext cx="23812" cy="25400"/>
          </a:xfrm>
          <a:custGeom>
            <a:avLst/>
            <a:gdLst>
              <a:gd name="T0" fmla="*/ 0 w 1"/>
              <a:gd name="T1" fmla="*/ 25400 h 1"/>
              <a:gd name="T2" fmla="*/ 0 w 1"/>
              <a:gd name="T3" fmla="*/ 25400 h 1"/>
              <a:gd name="T4" fmla="*/ 0 w 1"/>
              <a:gd name="T5" fmla="*/ 25400 h 1"/>
              <a:gd name="T6" fmla="*/ 0 w 1"/>
              <a:gd name="T7" fmla="*/ 25400 h 1"/>
              <a:gd name="T8" fmla="*/ 0 w 1"/>
              <a:gd name="T9" fmla="*/ 2540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5400 h 1"/>
              <a:gd name="T32" fmla="*/ 0 w 1"/>
              <a:gd name="T33" fmla="*/ 25400 h 1"/>
              <a:gd name="T34" fmla="*/ 0 w 1"/>
              <a:gd name="T35" fmla="*/ 25400 h 1"/>
              <a:gd name="T36" fmla="*/ 0 w 1"/>
              <a:gd name="T37" fmla="*/ 25400 h 1"/>
              <a:gd name="T38" fmla="*/ 0 w 1"/>
              <a:gd name="T39" fmla="*/ 25400 h 1"/>
              <a:gd name="T40" fmla="*/ 0 w 1"/>
              <a:gd name="T41" fmla="*/ 25400 h 1"/>
              <a:gd name="T42" fmla="*/ 23812 w 1"/>
              <a:gd name="T43" fmla="*/ 25400 h 1"/>
              <a:gd name="T44" fmla="*/ 23812 w 1"/>
              <a:gd name="T45" fmla="*/ 25400 h 1"/>
              <a:gd name="T46" fmla="*/ 0 w 1"/>
              <a:gd name="T47" fmla="*/ 2540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9" name="Freeform 86"/>
          <p:cNvSpPr>
            <a:spLocks noEditPoints="1" noChangeArrowheads="1"/>
          </p:cNvSpPr>
          <p:nvPr/>
        </p:nvSpPr>
        <p:spPr bwMode="auto">
          <a:xfrm>
            <a:off x="6100763" y="2555877"/>
            <a:ext cx="23812" cy="23813"/>
          </a:xfrm>
          <a:custGeom>
            <a:avLst/>
            <a:gdLst>
              <a:gd name="T0" fmla="*/ 23812 w 1"/>
              <a:gd name="T1" fmla="*/ 23813 h 1"/>
              <a:gd name="T2" fmla="*/ 23812 w 1"/>
              <a:gd name="T3" fmla="*/ 0 h 1"/>
              <a:gd name="T4" fmla="*/ 23812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3812 w 1"/>
              <a:gd name="T25" fmla="*/ 0 h 1"/>
              <a:gd name="T26" fmla="*/ 23812 w 1"/>
              <a:gd name="T27" fmla="*/ 0 h 1"/>
              <a:gd name="T28" fmla="*/ 23812 w 1"/>
              <a:gd name="T29" fmla="*/ 0 h 1"/>
              <a:gd name="T30" fmla="*/ 23812 w 1"/>
              <a:gd name="T31" fmla="*/ 0 h 1"/>
              <a:gd name="T32" fmla="*/ 23812 w 1"/>
              <a:gd name="T33" fmla="*/ 23813 h 1"/>
              <a:gd name="T34" fmla="*/ 23812 w 1"/>
              <a:gd name="T35" fmla="*/ 0 h 1"/>
              <a:gd name="T36" fmla="*/ 23812 w 1"/>
              <a:gd name="T37" fmla="*/ 0 h 1"/>
              <a:gd name="T38" fmla="*/ 23812 w 1"/>
              <a:gd name="T39" fmla="*/ 0 h 1"/>
              <a:gd name="T40" fmla="*/ 23812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23812 w 1"/>
              <a:gd name="T61" fmla="*/ 0 h 1"/>
              <a:gd name="T62" fmla="*/ 23812 w 1"/>
              <a:gd name="T63" fmla="*/ 0 h 1"/>
              <a:gd name="T64" fmla="*/ 23812 w 1"/>
              <a:gd name="T65" fmla="*/ 0 h 1"/>
              <a:gd name="T66" fmla="*/ 23812 w 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30" name="Freeform 89"/>
          <p:cNvSpPr>
            <a:spLocks noEditPoints="1" noChangeArrowheads="1"/>
          </p:cNvSpPr>
          <p:nvPr/>
        </p:nvSpPr>
        <p:spPr bwMode="auto">
          <a:xfrm>
            <a:off x="6196013" y="2555877"/>
            <a:ext cx="0" cy="23813"/>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23813 h 1"/>
              <a:gd name="T16" fmla="*/ 0 w 1"/>
              <a:gd name="T17" fmla="*/ 23813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31" name="Freeform 405"/>
          <p:cNvSpPr>
            <a:spLocks noChangeArrowheads="1"/>
          </p:cNvSpPr>
          <p:nvPr/>
        </p:nvSpPr>
        <p:spPr bwMode="auto">
          <a:xfrm>
            <a:off x="5546727" y="3756027"/>
            <a:ext cx="23813" cy="23813"/>
          </a:xfrm>
          <a:custGeom>
            <a:avLst/>
            <a:gdLst>
              <a:gd name="T0" fmla="*/ 23813 w 1"/>
              <a:gd name="T1" fmla="*/ 23813 h 1"/>
              <a:gd name="T2" fmla="*/ 0 w 1"/>
              <a:gd name="T3" fmla="*/ 23813 h 1"/>
              <a:gd name="T4" fmla="*/ 0 w 1"/>
              <a:gd name="T5" fmla="*/ 23813 h 1"/>
              <a:gd name="T6" fmla="*/ 0 w 1"/>
              <a:gd name="T7" fmla="*/ 23813 h 1"/>
              <a:gd name="T8" fmla="*/ 0 w 1"/>
              <a:gd name="T9" fmla="*/ 23813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3813 w 1"/>
              <a:gd name="T25" fmla="*/ 0 h 1"/>
              <a:gd name="T26" fmla="*/ 23813 w 1"/>
              <a:gd name="T27" fmla="*/ 0 h 1"/>
              <a:gd name="T28" fmla="*/ 0 w 1"/>
              <a:gd name="T29" fmla="*/ 0 h 1"/>
              <a:gd name="T30" fmla="*/ 0 w 1"/>
              <a:gd name="T31" fmla="*/ 23813 h 1"/>
              <a:gd name="T32" fmla="*/ 0 w 1"/>
              <a:gd name="T33" fmla="*/ 23813 h 1"/>
              <a:gd name="T34" fmla="*/ 0 w 1"/>
              <a:gd name="T35" fmla="*/ 23813 h 1"/>
              <a:gd name="T36" fmla="*/ 0 w 1"/>
              <a:gd name="T37" fmla="*/ 23813 h 1"/>
              <a:gd name="T38" fmla="*/ 23813 w 1"/>
              <a:gd name="T39" fmla="*/ 23813 h 1"/>
              <a:gd name="T40" fmla="*/ 23813 w 1"/>
              <a:gd name="T41" fmla="*/ 23813 h 1"/>
              <a:gd name="T42" fmla="*/ 23813 w 1"/>
              <a:gd name="T43" fmla="*/ 23813 h 1"/>
              <a:gd name="T44" fmla="*/ 23813 w 1"/>
              <a:gd name="T45" fmla="*/ 23813 h 1"/>
              <a:gd name="T46" fmla="*/ 23813 w 1"/>
              <a:gd name="T47" fmla="*/ 23813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 h="1">
                <a:moveTo>
                  <a:pt x="1"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 name="组合 53"/>
          <p:cNvGrpSpPr>
            <a:grpSpLocks/>
          </p:cNvGrpSpPr>
          <p:nvPr/>
        </p:nvGrpSpPr>
        <p:grpSpPr bwMode="auto">
          <a:xfrm>
            <a:off x="4008438" y="1820863"/>
            <a:ext cx="3835400" cy="3073400"/>
            <a:chOff x="2483768" y="963939"/>
            <a:chExt cx="3835905" cy="3072797"/>
          </a:xfrm>
        </p:grpSpPr>
        <p:grpSp>
          <p:nvGrpSpPr>
            <p:cNvPr id="13" name="组合 12"/>
            <p:cNvGrpSpPr/>
            <p:nvPr/>
          </p:nvGrpSpPr>
          <p:grpSpPr>
            <a:xfrm>
              <a:off x="3131840" y="1035475"/>
              <a:ext cx="1202536" cy="888203"/>
              <a:chOff x="3325549" y="1879980"/>
              <a:chExt cx="1202536" cy="888203"/>
            </a:xfrm>
            <a:scene3d>
              <a:camera prst="orthographicFront">
                <a:rot lat="50299" lon="20557809" rev="20596550"/>
              </a:camera>
              <a:lightRig rig="threePt" dir="t"/>
            </a:scene3d>
          </p:grpSpPr>
          <p:sp>
            <p:nvSpPr>
              <p:cNvPr id="14" name="Freeform 7"/>
              <p:cNvSpPr>
                <a:spLocks noEditPoints="1"/>
              </p:cNvSpPr>
              <p:nvPr/>
            </p:nvSpPr>
            <p:spPr bwMode="auto">
              <a:xfrm>
                <a:off x="3325549" y="1879980"/>
                <a:ext cx="1202536" cy="888203"/>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F9900"/>
              </a:solidFill>
              <a:ln>
                <a:noFill/>
              </a:ln>
            </p:spPr>
            <p:txBody>
              <a:bodyPr lIns="68580" tIns="34290" rIns="68580" bIns="34290"/>
              <a:lstStyle/>
              <a:p>
                <a:pPr algn="ctr" eaLnBrk="1" fontAlgn="auto" hangingPunct="1">
                  <a:defRPr/>
                </a:pPr>
                <a:endParaRPr lang="zh-CN" altLang="en-US" noProof="1">
                  <a:solidFill>
                    <a:schemeClr val="bg1">
                      <a:lumMod val="85000"/>
                    </a:schemeClr>
                  </a:solidFill>
                  <a:latin typeface="Calibri" panose="020F0502020204030204" pitchFamily="34" charset="0"/>
                  <a:ea typeface="宋体" panose="02010600030101010101" pitchFamily="2" charset="-122"/>
                </a:endParaRPr>
              </a:p>
            </p:txBody>
          </p:sp>
          <p:sp>
            <p:nvSpPr>
              <p:cNvPr id="15" name="文本框 17"/>
              <p:cNvSpPr txBox="1"/>
              <p:nvPr/>
            </p:nvSpPr>
            <p:spPr>
              <a:xfrm>
                <a:off x="3527560" y="2179969"/>
                <a:ext cx="576196" cy="530811"/>
              </a:xfrm>
              <a:prstGeom prst="rect">
                <a:avLst/>
              </a:prstGeom>
              <a:noFill/>
            </p:spPr>
            <p:txBody>
              <a:bodyPr wrap="none" lIns="68580" tIns="34290" rIns="68580" bIns="34290">
                <a:spAutoFit/>
              </a:bodyPr>
              <a:lstStyle/>
              <a:p>
                <a:pPr eaLnBrk="1" fontAlgn="auto" hangingPunct="1">
                  <a:defRPr/>
                </a:pPr>
                <a:r>
                  <a:rPr lang="zh-CN" altLang="en-US" sz="1500" b="1" noProof="1">
                    <a:solidFill>
                      <a:srgbClr val="FFC000"/>
                    </a:solidFill>
                  </a:rPr>
                  <a:t>文本</a:t>
                </a:r>
                <a:endParaRPr lang="en-US" altLang="zh-CN" sz="1500" b="1" noProof="1">
                  <a:solidFill>
                    <a:srgbClr val="FFC000"/>
                  </a:solidFill>
                  <a:latin typeface="Calibri" panose="020F0502020204030204" pitchFamily="34" charset="0"/>
                  <a:ea typeface="宋体" panose="02010600030101010101" pitchFamily="2" charset="-122"/>
                </a:endParaRPr>
              </a:p>
              <a:p>
                <a:pPr eaLnBrk="1" fontAlgn="auto" hangingPunct="1">
                  <a:defRPr/>
                </a:pPr>
                <a:r>
                  <a:rPr lang="zh-CN" altLang="en-US" sz="1500" b="1" noProof="1">
                    <a:solidFill>
                      <a:srgbClr val="FFC000"/>
                    </a:solidFill>
                  </a:rPr>
                  <a:t>特征</a:t>
                </a:r>
                <a:r>
                  <a:rPr lang="en-US" altLang="zh-CN" sz="1500" b="1" noProof="1">
                    <a:solidFill>
                      <a:srgbClr val="FFC000"/>
                    </a:solidFill>
                  </a:rPr>
                  <a:t> </a:t>
                </a:r>
                <a:endParaRPr lang="zh-CN" altLang="en-US" sz="1500" b="1" noProof="1">
                  <a:solidFill>
                    <a:srgbClr val="FFC000"/>
                  </a:solidFill>
                  <a:latin typeface="Calibri" panose="020F0502020204030204" pitchFamily="34" charset="0"/>
                  <a:ea typeface="宋体" panose="02010600030101010101" pitchFamily="2" charset="-122"/>
                </a:endParaRPr>
              </a:p>
            </p:txBody>
          </p:sp>
        </p:grpSp>
        <p:grpSp>
          <p:nvGrpSpPr>
            <p:cNvPr id="30737" name="组合 52"/>
            <p:cNvGrpSpPr>
              <a:grpSpLocks/>
            </p:cNvGrpSpPr>
            <p:nvPr/>
          </p:nvGrpSpPr>
          <p:grpSpPr bwMode="auto">
            <a:xfrm>
              <a:off x="2483768" y="963939"/>
              <a:ext cx="3835905" cy="3072797"/>
              <a:chOff x="2483768" y="963939"/>
              <a:chExt cx="3835905" cy="3072797"/>
            </a:xfrm>
          </p:grpSpPr>
          <p:grpSp>
            <p:nvGrpSpPr>
              <p:cNvPr id="19" name="组合 15"/>
              <p:cNvGrpSpPr/>
              <p:nvPr/>
            </p:nvGrpSpPr>
            <p:grpSpPr>
              <a:xfrm>
                <a:off x="4499992" y="963939"/>
                <a:ext cx="817963" cy="1247771"/>
                <a:chOff x="4167324" y="1472788"/>
                <a:chExt cx="817963" cy="1247771"/>
              </a:xfrm>
              <a:scene3d>
                <a:camera prst="orthographicFront">
                  <a:rot lat="600000" lon="0" rev="20099999"/>
                </a:camera>
                <a:lightRig rig="threePt" dir="t"/>
              </a:scene3d>
            </p:grpSpPr>
            <p:sp>
              <p:nvSpPr>
                <p:cNvPr id="17" name="Freeform 5"/>
                <p:cNvSpPr>
                  <a:spLocks noEditPoints="1"/>
                </p:cNvSpPr>
                <p:nvPr/>
              </p:nvSpPr>
              <p:spPr bwMode="auto">
                <a:xfrm>
                  <a:off x="4167324" y="1472788"/>
                  <a:ext cx="817963" cy="1247771"/>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289C17"/>
                </a:solidFill>
                <a:ln>
                  <a:noFill/>
                </a:ln>
              </p:spPr>
              <p:txBody>
                <a:bodyPr lIns="68580" tIns="34290" rIns="68580" bIns="34290"/>
                <a:lstStyle/>
                <a:p>
                  <a:pPr algn="ctr" eaLnBrk="1" fontAlgn="auto" hangingPunct="1">
                    <a:defRPr/>
                  </a:pPr>
                  <a:endParaRPr lang="zh-CN" altLang="en-US" noProof="1">
                    <a:solidFill>
                      <a:schemeClr val="bg1">
                        <a:lumMod val="85000"/>
                      </a:schemeClr>
                    </a:solidFill>
                    <a:latin typeface="Calibri" panose="020F0502020204030204" pitchFamily="34" charset="0"/>
                    <a:ea typeface="宋体" panose="02010600030101010101" pitchFamily="2" charset="-122"/>
                  </a:endParaRPr>
                </a:p>
              </p:txBody>
            </p:sp>
            <p:sp>
              <p:nvSpPr>
                <p:cNvPr id="18" name="文本框 18"/>
                <p:cNvSpPr txBox="1"/>
                <p:nvPr/>
              </p:nvSpPr>
              <p:spPr>
                <a:xfrm>
                  <a:off x="4290651" y="1737058"/>
                  <a:ext cx="523220" cy="530915"/>
                </a:xfrm>
                <a:prstGeom prst="rect">
                  <a:avLst/>
                </a:prstGeom>
                <a:noFill/>
              </p:spPr>
              <p:txBody>
                <a:bodyPr wrap="none" lIns="68580" tIns="34290" rIns="68580" bIns="34290">
                  <a:spAutoFit/>
                </a:bodyPr>
                <a:lstStyle/>
                <a:p>
                  <a:pPr algn="r" eaLnBrk="1" fontAlgn="auto" hangingPunct="1">
                    <a:defRPr/>
                  </a:pPr>
                  <a:r>
                    <a:rPr lang="zh-CN" altLang="en-US" sz="1500" b="1" noProof="1">
                      <a:solidFill>
                        <a:srgbClr val="CCFF99"/>
                      </a:solidFill>
                    </a:rPr>
                    <a:t>文本</a:t>
                  </a:r>
                  <a:endParaRPr lang="en-US" altLang="zh-CN" sz="1500" b="1" noProof="1">
                    <a:solidFill>
                      <a:srgbClr val="CCFF99"/>
                    </a:solidFill>
                    <a:latin typeface="Calibri" panose="020F0502020204030204" pitchFamily="34" charset="0"/>
                    <a:ea typeface="宋体" panose="02010600030101010101" pitchFamily="2" charset="-122"/>
                  </a:endParaRPr>
                </a:p>
                <a:p>
                  <a:pPr algn="r" eaLnBrk="1" fontAlgn="auto" hangingPunct="1">
                    <a:defRPr/>
                  </a:pPr>
                  <a:r>
                    <a:rPr lang="zh-CN" altLang="en-US" sz="1500" b="1" noProof="1">
                      <a:solidFill>
                        <a:srgbClr val="CCFF99"/>
                      </a:solidFill>
                    </a:rPr>
                    <a:t>内容</a:t>
                  </a:r>
                  <a:endParaRPr lang="zh-CN" altLang="en-US" sz="1500" b="1" noProof="1">
                    <a:solidFill>
                      <a:srgbClr val="CCFF99"/>
                    </a:solidFill>
                    <a:latin typeface="Calibri" panose="020F0502020204030204" pitchFamily="34" charset="0"/>
                    <a:ea typeface="宋体" panose="02010600030101010101" pitchFamily="2" charset="-122"/>
                  </a:endParaRPr>
                </a:p>
              </p:txBody>
            </p:sp>
          </p:grpSp>
          <p:grpSp>
            <p:nvGrpSpPr>
              <p:cNvPr id="30739" name="组合 18"/>
              <p:cNvGrpSpPr>
                <a:grpSpLocks/>
              </p:cNvGrpSpPr>
              <p:nvPr/>
            </p:nvGrpSpPr>
            <p:grpSpPr bwMode="auto">
              <a:xfrm>
                <a:off x="4499992" y="2787774"/>
                <a:ext cx="817963" cy="1248962"/>
                <a:chOff x="4167324" y="2839618"/>
                <a:chExt cx="817963" cy="1248962"/>
              </a:xfrm>
            </p:grpSpPr>
            <p:sp>
              <p:nvSpPr>
                <p:cNvPr id="20" name="Freeform 6"/>
                <p:cNvSpPr>
                  <a:spLocks noEditPoints="1"/>
                </p:cNvSpPr>
                <p:nvPr/>
              </p:nvSpPr>
              <p:spPr bwMode="auto">
                <a:xfrm>
                  <a:off x="4167324" y="2839618"/>
                  <a:ext cx="817963" cy="1248962"/>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FF9900"/>
                </a:solidFill>
                <a:ln>
                  <a:noFill/>
                </a:ln>
                <a:scene3d>
                  <a:camera prst="orthographicFront">
                    <a:rot lat="600000" lon="0" rev="1800000"/>
                  </a:camera>
                  <a:lightRig rig="threePt" dir="t"/>
                </a:scene3d>
              </p:spPr>
              <p:txBody>
                <a:bodyPr lIns="68580" tIns="34290" rIns="68580" bIns="34290"/>
                <a:lstStyle/>
                <a:p>
                  <a:pPr algn="ctr" eaLnBrk="1" fontAlgn="auto" hangingPunct="1">
                    <a:defRPr/>
                  </a:pPr>
                  <a:endParaRPr lang="zh-CN" altLang="en-US" noProof="1">
                    <a:solidFill>
                      <a:schemeClr val="bg1">
                        <a:lumMod val="85000"/>
                      </a:schemeClr>
                    </a:solidFill>
                    <a:latin typeface="Calibri" panose="020F0502020204030204" pitchFamily="34" charset="0"/>
                    <a:ea typeface="宋体" panose="02010600030101010101" pitchFamily="2" charset="-122"/>
                  </a:endParaRPr>
                </a:p>
              </p:txBody>
            </p:sp>
            <p:sp>
              <p:nvSpPr>
                <p:cNvPr id="21" name="文本框 19"/>
                <p:cNvSpPr txBox="1"/>
                <p:nvPr/>
              </p:nvSpPr>
              <p:spPr>
                <a:xfrm>
                  <a:off x="4383348" y="3415682"/>
                  <a:ext cx="576196" cy="530811"/>
                </a:xfrm>
                <a:prstGeom prst="rect">
                  <a:avLst/>
                </a:prstGeom>
                <a:noFill/>
                <a:scene3d>
                  <a:camera prst="orthographicFront">
                    <a:rot lat="0" lon="0" rev="300000"/>
                  </a:camera>
                  <a:lightRig rig="threePt" dir="t"/>
                </a:scene3d>
              </p:spPr>
              <p:txBody>
                <a:bodyPr wrap="none" lIns="68580" tIns="34290" rIns="68580" bIns="34290">
                  <a:spAutoFit/>
                </a:bodyPr>
                <a:lstStyle/>
                <a:p>
                  <a:pPr eaLnBrk="1" fontAlgn="auto" hangingPunct="1">
                    <a:defRPr/>
                  </a:pPr>
                  <a:r>
                    <a:rPr lang="zh-CN" altLang="en-US" sz="1500" b="1" noProof="1">
                      <a:solidFill>
                        <a:srgbClr val="FFC000"/>
                      </a:solidFill>
                    </a:rPr>
                    <a:t>文本</a:t>
                  </a:r>
                  <a:endParaRPr lang="en-US" altLang="zh-CN" sz="1500" b="1" noProof="1">
                    <a:solidFill>
                      <a:srgbClr val="FFC000"/>
                    </a:solidFill>
                    <a:latin typeface="Calibri" panose="020F0502020204030204" pitchFamily="34" charset="0"/>
                    <a:ea typeface="宋体" panose="02010600030101010101" pitchFamily="2" charset="-122"/>
                  </a:endParaRPr>
                </a:p>
                <a:p>
                  <a:pPr eaLnBrk="1" fontAlgn="auto" hangingPunct="1">
                    <a:defRPr/>
                  </a:pPr>
                  <a:r>
                    <a:rPr lang="zh-CN" altLang="en-US" sz="1500" b="1" noProof="1">
                      <a:solidFill>
                        <a:srgbClr val="FFC000"/>
                      </a:solidFill>
                    </a:rPr>
                    <a:t>语言</a:t>
                  </a:r>
                  <a:r>
                    <a:rPr lang="en-US" altLang="zh-CN" sz="1500" b="1" noProof="1">
                      <a:solidFill>
                        <a:srgbClr val="FFC000"/>
                      </a:solidFill>
                    </a:rPr>
                    <a:t> </a:t>
                  </a:r>
                  <a:endParaRPr lang="zh-CN" altLang="en-US" sz="1500" b="1" noProof="1">
                    <a:solidFill>
                      <a:srgbClr val="FFC000"/>
                    </a:solidFill>
                    <a:latin typeface="Calibri" panose="020F0502020204030204" pitchFamily="34" charset="0"/>
                    <a:ea typeface="宋体" panose="02010600030101010101" pitchFamily="2" charset="-122"/>
                  </a:endParaRPr>
                </a:p>
              </p:txBody>
            </p:sp>
          </p:grpSp>
          <p:grpSp>
            <p:nvGrpSpPr>
              <p:cNvPr id="23" name="组合 25"/>
              <p:cNvGrpSpPr/>
              <p:nvPr/>
            </p:nvGrpSpPr>
            <p:grpSpPr>
              <a:xfrm>
                <a:off x="2483768" y="2283718"/>
                <a:ext cx="1202536" cy="888203"/>
                <a:chOff x="3325549" y="2815808"/>
                <a:chExt cx="1202536" cy="888203"/>
              </a:xfrm>
              <a:scene3d>
                <a:camera prst="orthographicFront">
                  <a:rot lat="0" lon="0" rev="20999999"/>
                </a:camera>
                <a:lightRig rig="threePt" dir="t"/>
              </a:scene3d>
            </p:grpSpPr>
            <p:sp>
              <p:nvSpPr>
                <p:cNvPr id="27" name="Freeform 9"/>
                <p:cNvSpPr>
                  <a:spLocks noEditPoints="1"/>
                </p:cNvSpPr>
                <p:nvPr/>
              </p:nvSpPr>
              <p:spPr bwMode="auto">
                <a:xfrm>
                  <a:off x="3325549" y="2815808"/>
                  <a:ext cx="1202536" cy="888203"/>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289C17"/>
                </a:solidFill>
                <a:ln>
                  <a:noFill/>
                </a:ln>
              </p:spPr>
              <p:txBody>
                <a:bodyPr lIns="68580" tIns="34290" rIns="68580" bIns="34290"/>
                <a:lstStyle/>
                <a:p>
                  <a:pPr algn="ctr" eaLnBrk="1" fontAlgn="auto" hangingPunct="1">
                    <a:defRPr/>
                  </a:pPr>
                  <a:endParaRPr lang="zh-CN" altLang="en-US" noProof="1">
                    <a:solidFill>
                      <a:schemeClr val="bg1">
                        <a:lumMod val="85000"/>
                      </a:schemeClr>
                    </a:solidFill>
                    <a:latin typeface="Calibri" panose="020F0502020204030204" pitchFamily="34" charset="0"/>
                    <a:ea typeface="宋体" panose="02010600030101010101" pitchFamily="2" charset="-122"/>
                  </a:endParaRPr>
                </a:p>
              </p:txBody>
            </p:sp>
            <p:sp>
              <p:nvSpPr>
                <p:cNvPr id="28" name="文本框 22"/>
                <p:cNvSpPr txBox="1"/>
                <p:nvPr/>
              </p:nvSpPr>
              <p:spPr>
                <a:xfrm>
                  <a:off x="3539278" y="2959824"/>
                  <a:ext cx="523220" cy="530915"/>
                </a:xfrm>
                <a:prstGeom prst="rect">
                  <a:avLst/>
                </a:prstGeom>
                <a:noFill/>
              </p:spPr>
              <p:txBody>
                <a:bodyPr wrap="none" lIns="68580" tIns="34290" rIns="68580" bIns="34290">
                  <a:spAutoFit/>
                </a:bodyPr>
                <a:lstStyle/>
                <a:p>
                  <a:pPr eaLnBrk="1" fontAlgn="auto" hangingPunct="1">
                    <a:defRPr/>
                  </a:pPr>
                  <a:r>
                    <a:rPr lang="zh-CN" altLang="en-US" sz="1500" b="1" noProof="1">
                      <a:solidFill>
                        <a:srgbClr val="CCFF99"/>
                      </a:solidFill>
                    </a:rPr>
                    <a:t>文本</a:t>
                  </a:r>
                  <a:endParaRPr lang="en-US" altLang="zh-CN" sz="1500" b="1" noProof="1">
                    <a:solidFill>
                      <a:srgbClr val="CCFF99"/>
                    </a:solidFill>
                    <a:latin typeface="Calibri" panose="020F0502020204030204" pitchFamily="34" charset="0"/>
                    <a:ea typeface="宋体" panose="02010600030101010101" pitchFamily="2" charset="-122"/>
                  </a:endParaRPr>
                </a:p>
                <a:p>
                  <a:pPr eaLnBrk="1" fontAlgn="auto" hangingPunct="1">
                    <a:defRPr/>
                  </a:pPr>
                  <a:r>
                    <a:rPr lang="zh-CN" altLang="en-US" sz="1500" b="1" noProof="1">
                      <a:solidFill>
                        <a:srgbClr val="CCFF99"/>
                      </a:solidFill>
                    </a:rPr>
                    <a:t>脉络</a:t>
                  </a:r>
                  <a:endParaRPr lang="zh-CN" altLang="en-US" sz="1500" b="1" noProof="1">
                    <a:solidFill>
                      <a:srgbClr val="CCFF99"/>
                    </a:solidFill>
                    <a:latin typeface="Calibri" panose="020F0502020204030204" pitchFamily="34" charset="0"/>
                    <a:ea typeface="宋体" panose="02010600030101010101" pitchFamily="2" charset="-122"/>
                  </a:endParaRPr>
                </a:p>
              </p:txBody>
            </p:sp>
          </p:grpSp>
          <p:grpSp>
            <p:nvGrpSpPr>
              <p:cNvPr id="24" name="组合 28"/>
              <p:cNvGrpSpPr/>
              <p:nvPr/>
            </p:nvGrpSpPr>
            <p:grpSpPr>
              <a:xfrm>
                <a:off x="4860032" y="2067694"/>
                <a:ext cx="1459641" cy="1023017"/>
                <a:chOff x="4624527" y="2815808"/>
                <a:chExt cx="1202536" cy="888203"/>
              </a:xfrm>
              <a:solidFill>
                <a:srgbClr val="289C17"/>
              </a:solidFill>
              <a:scene3d>
                <a:camera prst="orthographicFront">
                  <a:rot lat="0" lon="0" rev="1500000"/>
                </a:camera>
                <a:lightRig rig="threePt" dir="t"/>
              </a:scene3d>
            </p:grpSpPr>
            <p:sp>
              <p:nvSpPr>
                <p:cNvPr id="30" name="Freeform 8"/>
                <p:cNvSpPr>
                  <a:spLocks noEditPoints="1"/>
                </p:cNvSpPr>
                <p:nvPr/>
              </p:nvSpPr>
              <p:spPr bwMode="auto">
                <a:xfrm>
                  <a:off x="4624527" y="2815808"/>
                  <a:ext cx="1202536" cy="888203"/>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grpFill/>
                <a:ln>
                  <a:noFill/>
                </a:ln>
              </p:spPr>
              <p:txBody>
                <a:bodyPr lIns="68580" tIns="34290" rIns="68580" bIns="34290"/>
                <a:lstStyle/>
                <a:p>
                  <a:pPr algn="ctr" eaLnBrk="1" fontAlgn="auto" hangingPunct="1">
                    <a:defRPr/>
                  </a:pPr>
                  <a:endParaRPr lang="zh-CN" altLang="en-US" noProof="1">
                    <a:latin typeface="Calibri" panose="020F0502020204030204" pitchFamily="34" charset="0"/>
                    <a:ea typeface="宋体" panose="02010600030101010101" pitchFamily="2" charset="-122"/>
                  </a:endParaRPr>
                </a:p>
              </p:txBody>
            </p:sp>
            <p:sp>
              <p:nvSpPr>
                <p:cNvPr id="31" name="文本框 23"/>
                <p:cNvSpPr txBox="1"/>
                <p:nvPr/>
              </p:nvSpPr>
              <p:spPr>
                <a:xfrm>
                  <a:off x="5100787" y="3106800"/>
                  <a:ext cx="474703" cy="460860"/>
                </a:xfrm>
                <a:prstGeom prst="rect">
                  <a:avLst/>
                </a:prstGeom>
                <a:noFill/>
              </p:spPr>
              <p:txBody>
                <a:bodyPr wrap="none" lIns="68580" tIns="34290" rIns="68580" bIns="34290">
                  <a:spAutoFit/>
                </a:bodyPr>
                <a:lstStyle/>
                <a:p>
                  <a:pPr eaLnBrk="1" fontAlgn="auto" hangingPunct="1">
                    <a:defRPr/>
                  </a:pPr>
                  <a:r>
                    <a:rPr lang="zh-CN" altLang="en-US" sz="1500" b="1" noProof="1">
                      <a:solidFill>
                        <a:srgbClr val="CCFF99"/>
                      </a:solidFill>
                    </a:rPr>
                    <a:t>文本</a:t>
                  </a:r>
                  <a:endParaRPr lang="en-US" altLang="zh-CN" sz="1500" b="1" noProof="1">
                    <a:solidFill>
                      <a:srgbClr val="CCFF99"/>
                    </a:solidFill>
                    <a:latin typeface="Calibri" panose="020F0502020204030204" pitchFamily="34" charset="0"/>
                    <a:ea typeface="宋体" panose="02010600030101010101" pitchFamily="2" charset="-122"/>
                  </a:endParaRPr>
                </a:p>
                <a:p>
                  <a:pPr eaLnBrk="1" fontAlgn="auto" hangingPunct="1">
                    <a:defRPr/>
                  </a:pPr>
                  <a:r>
                    <a:rPr lang="zh-CN" altLang="en-US" sz="1500" b="1" noProof="1">
                      <a:solidFill>
                        <a:srgbClr val="CCFF99"/>
                      </a:solidFill>
                    </a:rPr>
                    <a:t>结构</a:t>
                  </a:r>
                  <a:r>
                    <a:rPr lang="en-US" altLang="zh-CN" sz="1500" b="1" noProof="1">
                      <a:solidFill>
                        <a:schemeClr val="bg1">
                          <a:lumMod val="85000"/>
                        </a:schemeClr>
                      </a:solidFill>
                    </a:rPr>
                    <a:t> </a:t>
                  </a:r>
                  <a:endParaRPr lang="zh-CN" altLang="en-US" sz="1500" b="1" noProof="1">
                    <a:solidFill>
                      <a:schemeClr val="bg1">
                        <a:lumMod val="85000"/>
                      </a:schemeClr>
                    </a:solidFill>
                    <a:latin typeface="Calibri" panose="020F0502020204030204" pitchFamily="34" charset="0"/>
                    <a:ea typeface="宋体" panose="02010600030101010101" pitchFamily="2" charset="-122"/>
                  </a:endParaRPr>
                </a:p>
              </p:txBody>
            </p:sp>
          </p:grpSp>
          <p:sp>
            <p:nvSpPr>
              <p:cNvPr id="40" name="Oval 353"/>
              <p:cNvSpPr>
                <a:spLocks noChangeArrowheads="1"/>
              </p:cNvSpPr>
              <p:nvPr/>
            </p:nvSpPr>
            <p:spPr bwMode="auto">
              <a:xfrm>
                <a:off x="3707891" y="1995612"/>
                <a:ext cx="1079642" cy="1007864"/>
              </a:xfrm>
              <a:prstGeom prst="ellipse">
                <a:avLst/>
              </a:prstGeom>
              <a:solidFill>
                <a:srgbClr val="CCFF99">
                  <a:alpha val="75000"/>
                </a:srgbClr>
              </a:solidFill>
              <a:ln w="12700" algn="ctr">
                <a:noFill/>
                <a:round/>
              </a:ln>
              <a:effectLst/>
            </p:spPr>
            <p:txBody>
              <a:bodyPr wrap="none"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eaLnBrk="1" hangingPunct="1"/>
                <a:r>
                  <a:rPr lang="zh-CN" altLang="en-US" b="1">
                    <a:solidFill>
                      <a:schemeClr val="bg1"/>
                    </a:solidFill>
                  </a:rPr>
                  <a:t>文本解读</a:t>
                </a:r>
                <a:endParaRPr lang="ko-KR" altLang="en-US" b="1">
                  <a:solidFill>
                    <a:schemeClr val="bg1"/>
                  </a:solidFill>
                </a:endParaRPr>
              </a:p>
            </p:txBody>
          </p:sp>
          <p:grpSp>
            <p:nvGrpSpPr>
              <p:cNvPr id="25" name="组合 40"/>
              <p:cNvGrpSpPr/>
              <p:nvPr/>
            </p:nvGrpSpPr>
            <p:grpSpPr>
              <a:xfrm>
                <a:off x="3059832" y="3075806"/>
                <a:ext cx="1202536" cy="888203"/>
                <a:chOff x="3325549" y="1879980"/>
                <a:chExt cx="1202536" cy="888203"/>
              </a:xfrm>
              <a:scene3d>
                <a:camera prst="orthographicFront">
                  <a:rot lat="20947958" lon="4614" rev="6301421"/>
                </a:camera>
                <a:lightRig rig="threePt" dir="t"/>
              </a:scene3d>
            </p:grpSpPr>
            <p:sp>
              <p:nvSpPr>
                <p:cNvPr id="42" name="Freeform 7"/>
                <p:cNvSpPr>
                  <a:spLocks noEditPoints="1"/>
                </p:cNvSpPr>
                <p:nvPr/>
              </p:nvSpPr>
              <p:spPr bwMode="auto">
                <a:xfrm>
                  <a:off x="3325549" y="1879980"/>
                  <a:ext cx="1202536" cy="888203"/>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F9900"/>
                </a:solidFill>
                <a:ln>
                  <a:noFill/>
                </a:ln>
              </p:spPr>
              <p:txBody>
                <a:bodyPr lIns="68580" tIns="34290" rIns="68580" bIns="34290"/>
                <a:lstStyle/>
                <a:p>
                  <a:pPr algn="ctr" eaLnBrk="1" fontAlgn="auto" hangingPunct="1">
                    <a:defRPr/>
                  </a:pPr>
                  <a:endParaRPr lang="zh-CN" altLang="en-US" noProof="1">
                    <a:solidFill>
                      <a:schemeClr val="bg1">
                        <a:lumMod val="85000"/>
                      </a:schemeClr>
                    </a:solidFill>
                    <a:latin typeface="Calibri" panose="020F0502020204030204" pitchFamily="34" charset="0"/>
                    <a:ea typeface="宋体" panose="02010600030101010101" pitchFamily="2" charset="-122"/>
                  </a:endParaRPr>
                </a:p>
              </p:txBody>
            </p:sp>
            <p:sp>
              <p:nvSpPr>
                <p:cNvPr id="43" name="文本框 17"/>
                <p:cNvSpPr txBox="1"/>
                <p:nvPr/>
              </p:nvSpPr>
              <p:spPr>
                <a:xfrm>
                  <a:off x="3527560" y="2179969"/>
                  <a:ext cx="523220" cy="300082"/>
                </a:xfrm>
                <a:prstGeom prst="rect">
                  <a:avLst/>
                </a:prstGeom>
                <a:noFill/>
              </p:spPr>
              <p:txBody>
                <a:bodyPr wrap="none" lIns="68580" tIns="34290" rIns="68580" bIns="34290">
                  <a:spAutoFit/>
                </a:bodyPr>
                <a:lstStyle/>
                <a:p>
                  <a:pPr eaLnBrk="1" fontAlgn="auto" hangingPunct="1">
                    <a:defRPr/>
                  </a:pPr>
                  <a:r>
                    <a:rPr lang="zh-CN" altLang="en-US" sz="1500" b="1" noProof="1">
                      <a:solidFill>
                        <a:srgbClr val="FFC000"/>
                      </a:solidFill>
                    </a:rPr>
                    <a:t>其他</a:t>
                  </a:r>
                  <a:endParaRPr lang="zh-CN" altLang="en-US" sz="1500" b="1" noProof="1">
                    <a:solidFill>
                      <a:srgbClr val="FFC000"/>
                    </a:solidFill>
                    <a:latin typeface="Calibri" panose="020F0502020204030204" pitchFamily="34" charset="0"/>
                    <a:ea typeface="宋体" panose="02010600030101010101" pitchFamily="2" charset="-122"/>
                  </a:endParaRPr>
                </a:p>
              </p:txBody>
            </p:sp>
          </p:grpSp>
        </p:grpSp>
      </p:grpSp>
      <p:sp>
        <p:nvSpPr>
          <p:cNvPr id="35" name="文本框 8"/>
          <p:cNvSpPr txBox="1">
            <a:spLocks noChangeArrowheads="1"/>
          </p:cNvSpPr>
          <p:nvPr/>
        </p:nvSpPr>
        <p:spPr bwMode="auto">
          <a:xfrm>
            <a:off x="2208213" y="1341440"/>
            <a:ext cx="2163762" cy="930275"/>
          </a:xfrm>
          <a:prstGeom prst="rect">
            <a:avLst/>
          </a:prstGeom>
          <a:noFill/>
          <a:ln w="9525">
            <a:solidFill>
              <a:srgbClr val="CCFFCC"/>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1600" b="1" dirty="0">
                <a:solidFill>
                  <a:srgbClr val="FFC000"/>
                </a:solidFill>
                <a:latin typeface="微软雅黑" charset="-122"/>
                <a:ea typeface="微软雅黑" charset="-122"/>
              </a:rPr>
              <a:t>        </a:t>
            </a:r>
            <a:r>
              <a:rPr lang="zh-CN" altLang="en-US" sz="1600" b="1" dirty="0">
                <a:solidFill>
                  <a:srgbClr val="CCFFCC"/>
                </a:solidFill>
                <a:latin typeface="微软雅黑" charset="-122"/>
                <a:ea typeface="微软雅黑" charset="-122"/>
              </a:rPr>
              <a:t>基于文本</a:t>
            </a:r>
            <a:endParaRPr lang="en-US" altLang="zh-CN" sz="1600" b="1" dirty="0">
              <a:solidFill>
                <a:srgbClr val="CCFFCC"/>
              </a:solidFill>
              <a:latin typeface="微软雅黑" charset="-122"/>
              <a:ea typeface="微软雅黑" charset="-122"/>
            </a:endParaRPr>
          </a:p>
          <a:p>
            <a:pPr eaLnBrk="1" hangingPunct="1"/>
            <a:endParaRPr lang="en-US" altLang="zh-CN" sz="1000" b="1" dirty="0">
              <a:solidFill>
                <a:srgbClr val="D9D9D9"/>
              </a:solidFill>
              <a:latin typeface="微软雅黑" charset="-122"/>
              <a:ea typeface="微软雅黑" charset="-122"/>
            </a:endParaRPr>
          </a:p>
          <a:p>
            <a:pPr eaLnBrk="1" hangingPunct="1"/>
            <a:r>
              <a:rPr lang="zh-CN" altLang="en-US" sz="1000" b="1" dirty="0">
                <a:solidFill>
                  <a:srgbClr val="D9D9D9"/>
                </a:solidFill>
                <a:latin typeface="微软雅黑" charset="-122"/>
                <a:ea typeface="微软雅黑" charset="-122"/>
              </a:rPr>
              <a:t>引导学生观察文本基本要素，预测</a:t>
            </a:r>
            <a:endParaRPr lang="en-US" altLang="zh-CN" sz="1000" b="1" dirty="0">
              <a:solidFill>
                <a:srgbClr val="D9D9D9"/>
              </a:solidFill>
              <a:latin typeface="微软雅黑" charset="-122"/>
              <a:ea typeface="微软雅黑" charset="-122"/>
            </a:endParaRPr>
          </a:p>
          <a:p>
            <a:pPr eaLnBrk="1" hangingPunct="1"/>
            <a:endParaRPr lang="en-US" altLang="zh-CN" sz="1000" b="1" dirty="0">
              <a:solidFill>
                <a:srgbClr val="D9D9D9"/>
              </a:solidFill>
              <a:latin typeface="微软雅黑" charset="-122"/>
              <a:ea typeface="微软雅黑" charset="-122"/>
            </a:endParaRPr>
          </a:p>
          <a:p>
            <a:pPr eaLnBrk="1" hangingPunct="1"/>
            <a:r>
              <a:rPr lang="zh-CN" altLang="en-US" sz="1000" b="1" dirty="0">
                <a:solidFill>
                  <a:srgbClr val="D9D9D9"/>
                </a:solidFill>
                <a:latin typeface="微软雅黑" charset="-122"/>
                <a:ea typeface="微软雅黑" charset="-122"/>
              </a:rPr>
              <a:t>文本内容或主题从而获得基本信息。</a:t>
            </a:r>
            <a:endParaRPr lang="en-US" altLang="zh-CN" sz="1000" b="1" dirty="0">
              <a:solidFill>
                <a:srgbClr val="D9D9D9"/>
              </a:solidFill>
              <a:latin typeface="微软雅黑" charset="-122"/>
              <a:ea typeface="微软雅黑" charset="-122"/>
            </a:endParaRPr>
          </a:p>
        </p:txBody>
      </p:sp>
      <p:sp>
        <p:nvSpPr>
          <p:cNvPr id="36" name="文本框 8"/>
          <p:cNvSpPr txBox="1">
            <a:spLocks noChangeArrowheads="1"/>
          </p:cNvSpPr>
          <p:nvPr/>
        </p:nvSpPr>
        <p:spPr bwMode="auto">
          <a:xfrm>
            <a:off x="2063752" y="3716338"/>
            <a:ext cx="2163763" cy="1547812"/>
          </a:xfrm>
          <a:prstGeom prst="rect">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1600" b="1">
                <a:solidFill>
                  <a:srgbClr val="FFC000"/>
                </a:solidFill>
                <a:latin typeface="微软雅黑" charset="-122"/>
                <a:ea typeface="微软雅黑" charset="-122"/>
              </a:rPr>
              <a:t>        整合文本</a:t>
            </a:r>
            <a:endParaRPr lang="en-US" altLang="zh-CN" sz="1600" b="1">
              <a:solidFill>
                <a:srgbClr val="FFC000"/>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引导学生对文章逻辑进行解码。文</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本语篇的分析就是解码的过程之一，</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即把文本</a:t>
            </a:r>
            <a:r>
              <a:rPr lang="en-US" altLang="zh-CN" sz="1000" b="1">
                <a:solidFill>
                  <a:srgbClr val="D9D9D9"/>
                </a:solidFill>
                <a:latin typeface="微软雅黑" charset="-122"/>
                <a:ea typeface="微软雅黑" charset="-122"/>
              </a:rPr>
              <a:t>/</a:t>
            </a:r>
            <a:r>
              <a:rPr lang="zh-CN" altLang="en-US" sz="1000" b="1">
                <a:solidFill>
                  <a:srgbClr val="D9D9D9"/>
                </a:solidFill>
                <a:latin typeface="微软雅黑" charset="-122"/>
                <a:ea typeface="微软雅黑" charset="-122"/>
              </a:rPr>
              <a:t>教材零散的信息整合于一</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个框架。</a:t>
            </a:r>
            <a:endParaRPr lang="en-US" altLang="zh-CN" sz="1000" b="1">
              <a:solidFill>
                <a:srgbClr val="D9D9D9"/>
              </a:solidFill>
              <a:latin typeface="微软雅黑" charset="-122"/>
              <a:ea typeface="微软雅黑" charset="-122"/>
            </a:endParaRPr>
          </a:p>
        </p:txBody>
      </p:sp>
      <p:sp>
        <p:nvSpPr>
          <p:cNvPr id="37" name="文本框 8"/>
          <p:cNvSpPr txBox="1">
            <a:spLocks noChangeArrowheads="1"/>
          </p:cNvSpPr>
          <p:nvPr/>
        </p:nvSpPr>
        <p:spPr bwMode="auto">
          <a:xfrm>
            <a:off x="7896227" y="2420938"/>
            <a:ext cx="2232025" cy="1854200"/>
          </a:xfrm>
          <a:prstGeom prst="rect">
            <a:avLst/>
          </a:prstGeom>
          <a:noFill/>
          <a:ln w="9525">
            <a:solidFill>
              <a:srgbClr val="99CC0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1600" b="1">
                <a:solidFill>
                  <a:srgbClr val="FFC000"/>
                </a:solidFill>
                <a:latin typeface="微软雅黑" charset="-122"/>
                <a:ea typeface="微软雅黑" charset="-122"/>
              </a:rPr>
              <a:t>        </a:t>
            </a:r>
            <a:r>
              <a:rPr lang="zh-CN" altLang="en-US" sz="1600" b="1">
                <a:solidFill>
                  <a:srgbClr val="92D050"/>
                </a:solidFill>
                <a:latin typeface="微软雅黑" charset="-122"/>
                <a:ea typeface="微软雅黑" charset="-122"/>
              </a:rPr>
              <a:t>高于文本</a:t>
            </a:r>
            <a:endParaRPr lang="en-US" altLang="zh-CN" sz="1600" b="1">
              <a:solidFill>
                <a:srgbClr val="92D050"/>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教师在解读语言和语篇的同时，还</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要设计足量的基于文本并高于文本</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的参阅型问题，进一步对人物塑造，</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写作意图或观点态度进行分析，做</a:t>
            </a:r>
            <a:endParaRPr lang="en-US" altLang="zh-CN" sz="1000" b="1">
              <a:solidFill>
                <a:srgbClr val="D9D9D9"/>
              </a:solidFill>
              <a:latin typeface="微软雅黑" charset="-122"/>
              <a:ea typeface="微软雅黑" charset="-122"/>
            </a:endParaRPr>
          </a:p>
          <a:p>
            <a:pPr eaLnBrk="1" hangingPunct="1"/>
            <a:endParaRPr lang="en-US" altLang="zh-CN" sz="1000" b="1">
              <a:solidFill>
                <a:srgbClr val="D9D9D9"/>
              </a:solidFill>
              <a:latin typeface="微软雅黑" charset="-122"/>
              <a:ea typeface="微软雅黑" charset="-122"/>
            </a:endParaRPr>
          </a:p>
          <a:p>
            <a:pPr eaLnBrk="1" hangingPunct="1"/>
            <a:r>
              <a:rPr lang="zh-CN" altLang="en-US" sz="1000" b="1">
                <a:solidFill>
                  <a:srgbClr val="D9D9D9"/>
                </a:solidFill>
                <a:latin typeface="微软雅黑" charset="-122"/>
                <a:ea typeface="微软雅黑" charset="-122"/>
              </a:rPr>
              <a:t>到对语篇的文学性解读。</a:t>
            </a:r>
            <a:endParaRPr lang="en-US" altLang="zh-CN" sz="1000" b="1">
              <a:solidFill>
                <a:srgbClr val="D9D9D9"/>
              </a:solidFill>
              <a:latin typeface="微软雅黑" charset="-122"/>
              <a:ea typeface="微软雅黑" charset="-122"/>
            </a:endParaRPr>
          </a:p>
        </p:txBody>
      </p:sp>
    </p:spTree>
    <p:extLst>
      <p:ext uri="{BB962C8B-B14F-4D97-AF65-F5344CB8AC3E}">
        <p14:creationId xmlns:p14="http://schemas.microsoft.com/office/powerpoint/2010/main" val="1824038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Key</a:t>
            </a:r>
            <a:r>
              <a:rPr kumimoji="1" lang="zh-CN" altLang="en-US" dirty="0" smtClean="0"/>
              <a:t>  </a:t>
            </a:r>
            <a:r>
              <a:rPr kumimoji="1" lang="en-US" altLang="zh-CN" dirty="0" smtClean="0"/>
              <a:t>problems</a:t>
            </a:r>
            <a:r>
              <a:rPr kumimoji="1" lang="zh-CN" altLang="en-US" dirty="0" smtClean="0"/>
              <a:t> </a:t>
            </a:r>
            <a:r>
              <a:rPr kumimoji="1" lang="en-US" altLang="zh-CN" dirty="0" smtClean="0"/>
              <a:t>to</a:t>
            </a:r>
            <a:r>
              <a:rPr kumimoji="1" lang="zh-CN" altLang="en-US" dirty="0" smtClean="0"/>
              <a:t> </a:t>
            </a:r>
            <a:r>
              <a:rPr kumimoji="1" lang="en-US" altLang="zh-CN" dirty="0" smtClean="0"/>
              <a:t>reflect</a:t>
            </a:r>
            <a:r>
              <a:rPr kumimoji="1" lang="zh-CN" altLang="en-US" dirty="0" smtClean="0"/>
              <a:t> </a:t>
            </a:r>
            <a:r>
              <a:rPr kumimoji="1" lang="en-US" altLang="zh-CN" dirty="0" smtClean="0"/>
              <a:t>on</a:t>
            </a:r>
            <a:endParaRPr kumimoji="1" lang="zh-CN" altLang="en-US" dirty="0"/>
          </a:p>
        </p:txBody>
      </p:sp>
      <p:sp>
        <p:nvSpPr>
          <p:cNvPr id="3" name="内容占位符 2"/>
          <p:cNvSpPr>
            <a:spLocks noGrp="1"/>
          </p:cNvSpPr>
          <p:nvPr>
            <p:ph idx="1"/>
          </p:nvPr>
        </p:nvSpPr>
        <p:spPr/>
        <p:txBody>
          <a:bodyPr/>
          <a:lstStyle/>
          <a:p>
            <a:pPr marL="742950" indent="-742950">
              <a:buFont typeface="+mj-lt"/>
              <a:buAutoNum type="arabicPeriod"/>
            </a:pPr>
            <a:r>
              <a:rPr kumimoji="1" lang="zh-CN" altLang="en-US" sz="4400" dirty="0" smtClean="0">
                <a:solidFill>
                  <a:srgbClr val="FF0000"/>
                </a:solidFill>
              </a:rPr>
              <a:t>做好我们该做</a:t>
            </a:r>
            <a:r>
              <a:rPr kumimoji="1" lang="zh-CN" altLang="en-US" sz="4400" dirty="0" smtClean="0">
                <a:solidFill>
                  <a:srgbClr val="FF0000"/>
                </a:solidFill>
              </a:rPr>
              <a:t>的</a:t>
            </a:r>
            <a:endParaRPr kumimoji="1" lang="en-US" altLang="zh-CN" sz="4400" dirty="0" smtClean="0">
              <a:solidFill>
                <a:srgbClr val="FF0000"/>
              </a:solidFill>
            </a:endParaRPr>
          </a:p>
          <a:p>
            <a:pPr marL="742950" indent="-742950">
              <a:buFont typeface="+mj-lt"/>
              <a:buAutoNum type="arabicPeriod"/>
            </a:pPr>
            <a:endParaRPr kumimoji="1" lang="en-US" altLang="zh-CN" sz="4400" dirty="0" smtClean="0">
              <a:solidFill>
                <a:srgbClr val="FF0000"/>
              </a:solidFill>
            </a:endParaRPr>
          </a:p>
          <a:p>
            <a:pPr marL="742950" indent="-742950">
              <a:buFont typeface="+mj-lt"/>
              <a:buAutoNum type="arabicPeriod"/>
            </a:pPr>
            <a:r>
              <a:rPr kumimoji="1" lang="zh-CN" altLang="en-US" sz="4400" dirty="0" smtClean="0">
                <a:solidFill>
                  <a:srgbClr val="FF0000"/>
                </a:solidFill>
              </a:rPr>
              <a:t>帮助</a:t>
            </a:r>
            <a:r>
              <a:rPr kumimoji="1" lang="zh-CN" altLang="en-US" sz="4400" dirty="0" smtClean="0">
                <a:solidFill>
                  <a:srgbClr val="FF0000"/>
                </a:solidFill>
              </a:rPr>
              <a:t>学生做好他们该做的</a:t>
            </a:r>
            <a:endParaRPr kumimoji="1" lang="zh-CN" altLang="en-US" sz="4400" dirty="0">
              <a:solidFill>
                <a:srgbClr val="FF0000"/>
              </a:solidFill>
            </a:endParaRPr>
          </a:p>
        </p:txBody>
      </p:sp>
    </p:spTree>
    <p:extLst>
      <p:ext uri="{BB962C8B-B14F-4D97-AF65-F5344CB8AC3E}">
        <p14:creationId xmlns:p14="http://schemas.microsoft.com/office/powerpoint/2010/main" val="177823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solidFill>
                  <a:srgbClr val="0432FF"/>
                </a:solidFill>
              </a:rPr>
              <a:t>读后续</a:t>
            </a:r>
            <a:r>
              <a:rPr kumimoji="1" lang="zh-CN" altLang="en-US" dirty="0" smtClean="0">
                <a:solidFill>
                  <a:srgbClr val="0432FF"/>
                </a:solidFill>
              </a:rPr>
              <a:t>写（以及运用文）：</a:t>
            </a:r>
            <a:endParaRPr kumimoji="1" lang="zh-CN" altLang="en-US" dirty="0">
              <a:solidFill>
                <a:srgbClr val="0432FF"/>
              </a:solidFill>
            </a:endParaRPr>
          </a:p>
        </p:txBody>
      </p:sp>
      <p:sp>
        <p:nvSpPr>
          <p:cNvPr id="3" name="内容占位符 2"/>
          <p:cNvSpPr>
            <a:spLocks noGrp="1"/>
          </p:cNvSpPr>
          <p:nvPr>
            <p:ph idx="1"/>
          </p:nvPr>
        </p:nvSpPr>
        <p:spPr/>
        <p:txBody>
          <a:bodyPr/>
          <a:lstStyle/>
          <a:p>
            <a:r>
              <a:rPr kumimoji="1" lang="zh-CN" altLang="en-US" dirty="0" smtClean="0">
                <a:solidFill>
                  <a:srgbClr val="FF0000"/>
                </a:solidFill>
              </a:rPr>
              <a:t>评价</a:t>
            </a:r>
            <a:r>
              <a:rPr kumimoji="1" lang="zh-CN" altLang="en-US" dirty="0" smtClean="0"/>
              <a:t>：究竟考查什么？（高考阅卷的标准）：是否走题，是否协同，是否好词好句，是否没有错误，是否书写优美。</a:t>
            </a:r>
            <a:endParaRPr kumimoji="1" lang="en-US" altLang="zh-CN" dirty="0"/>
          </a:p>
          <a:p>
            <a:endParaRPr kumimoji="1" lang="en-US" altLang="zh-CN" dirty="0" smtClean="0"/>
          </a:p>
          <a:p>
            <a:r>
              <a:rPr kumimoji="1" lang="zh-CN" altLang="en-US" dirty="0" smtClean="0">
                <a:solidFill>
                  <a:srgbClr val="FF0000"/>
                </a:solidFill>
              </a:rPr>
              <a:t>资源</a:t>
            </a:r>
            <a:r>
              <a:rPr kumimoji="1" lang="zh-CN" altLang="en-US" dirty="0" smtClean="0"/>
              <a:t>：拿什么材料给学生练？整篇刷题（读后续写现存作文题</a:t>
            </a:r>
            <a:r>
              <a:rPr kumimoji="1" lang="zh-CN" altLang="en-US" dirty="0"/>
              <a:t>）</a:t>
            </a:r>
            <a:r>
              <a:rPr kumimoji="1" lang="zh-CN" altLang="en-US" dirty="0" smtClean="0"/>
              <a:t>；能力建构：多输入（教材内、教材外）、多积累（好词好句、自己的武器库）、巧输出（拆分写作、自主写作、兴趣写作）</a:t>
            </a:r>
            <a:endParaRPr kumimoji="1" lang="en-US" altLang="zh-CN" dirty="0" smtClean="0"/>
          </a:p>
          <a:p>
            <a:endParaRPr kumimoji="1" lang="en-US" altLang="zh-CN" dirty="0"/>
          </a:p>
          <a:p>
            <a:r>
              <a:rPr kumimoji="1" lang="zh-CN" altLang="en-US" dirty="0" smtClean="0">
                <a:solidFill>
                  <a:srgbClr val="FF0000"/>
                </a:solidFill>
              </a:rPr>
              <a:t>教学</a:t>
            </a:r>
            <a:r>
              <a:rPr kumimoji="1" lang="zh-CN" altLang="en-US" dirty="0" smtClean="0"/>
              <a:t>：课堂上老师指导些什么？什么是美好的样子</a:t>
            </a:r>
            <a:r>
              <a:rPr kumimoji="1" lang="en-US" altLang="zh-CN" dirty="0" smtClean="0"/>
              <a:t>-</a:t>
            </a:r>
            <a:r>
              <a:rPr kumimoji="1" lang="zh-CN" altLang="en-US" dirty="0" smtClean="0"/>
              <a:t>如何不走题</a:t>
            </a:r>
            <a:r>
              <a:rPr kumimoji="1" lang="en-US" altLang="zh-CN" dirty="0" smtClean="0"/>
              <a:t>-25</a:t>
            </a:r>
            <a:r>
              <a:rPr kumimoji="1" lang="zh-CN" altLang="en-US" dirty="0" smtClean="0"/>
              <a:t>分钟内写好作文的可操作流程</a:t>
            </a:r>
            <a:r>
              <a:rPr kumimoji="1" lang="en-US" altLang="zh-CN" dirty="0" smtClean="0"/>
              <a:t>-</a:t>
            </a:r>
            <a:r>
              <a:rPr kumimoji="1" lang="zh-CN" altLang="en-US" dirty="0" smtClean="0"/>
              <a:t>好词好句该怎样用</a:t>
            </a:r>
            <a:endParaRPr kumimoji="1" lang="zh-CN" altLang="en-US" dirty="0"/>
          </a:p>
        </p:txBody>
      </p:sp>
    </p:spTree>
    <p:extLst>
      <p:ext uri="{BB962C8B-B14F-4D97-AF65-F5344CB8AC3E}">
        <p14:creationId xmlns:p14="http://schemas.microsoft.com/office/powerpoint/2010/main" val="196922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solidFill>
                  <a:srgbClr val="0432FF"/>
                </a:solidFill>
              </a:rPr>
              <a:t>词汇</a:t>
            </a:r>
            <a:endParaRPr kumimoji="1" lang="zh-CN" altLang="en-US" dirty="0">
              <a:solidFill>
                <a:srgbClr val="0432FF"/>
              </a:solidFill>
            </a:endParaRPr>
          </a:p>
        </p:txBody>
      </p:sp>
      <p:sp>
        <p:nvSpPr>
          <p:cNvPr id="3" name="内容占位符 2"/>
          <p:cNvSpPr>
            <a:spLocks noGrp="1"/>
          </p:cNvSpPr>
          <p:nvPr>
            <p:ph idx="1"/>
          </p:nvPr>
        </p:nvSpPr>
        <p:spPr/>
        <p:txBody>
          <a:bodyPr/>
          <a:lstStyle/>
          <a:p>
            <a:r>
              <a:rPr kumimoji="1" lang="zh-CN" altLang="en-US" dirty="0" smtClean="0">
                <a:solidFill>
                  <a:srgbClr val="FF0000"/>
                </a:solidFill>
              </a:rPr>
              <a:t>目标</a:t>
            </a:r>
            <a:r>
              <a:rPr kumimoji="1" lang="zh-CN" altLang="en-US" dirty="0" smtClean="0"/>
              <a:t>：究竟要记多少词汇？越多越好，高级越多越好</a:t>
            </a:r>
            <a:endParaRPr kumimoji="1" lang="en-US" altLang="zh-CN" dirty="0"/>
          </a:p>
          <a:p>
            <a:endParaRPr kumimoji="1" lang="en-US" altLang="zh-CN" dirty="0"/>
          </a:p>
          <a:p>
            <a:r>
              <a:rPr kumimoji="1" lang="zh-CN" altLang="en-US" dirty="0" smtClean="0">
                <a:solidFill>
                  <a:srgbClr val="FF0000"/>
                </a:solidFill>
              </a:rPr>
              <a:t>路径：</a:t>
            </a:r>
            <a:r>
              <a:rPr kumimoji="1" lang="zh-CN" altLang="en-US" dirty="0" smtClean="0"/>
              <a:t>如何学习词汇？怎样记得准，怎样记得牢，怎样记得多！</a:t>
            </a:r>
            <a:endParaRPr kumimoji="1" lang="en-US" altLang="zh-CN" dirty="0" smtClean="0"/>
          </a:p>
          <a:p>
            <a:endParaRPr kumimoji="1" lang="en-US" altLang="zh-CN" dirty="0"/>
          </a:p>
          <a:p>
            <a:r>
              <a:rPr kumimoji="1" lang="zh-CN" altLang="en-US" dirty="0" smtClean="0">
                <a:solidFill>
                  <a:srgbClr val="FF0000"/>
                </a:solidFill>
              </a:rPr>
              <a:t>手段</a:t>
            </a:r>
            <a:r>
              <a:rPr kumimoji="1" lang="zh-CN" altLang="en-US" dirty="0" smtClean="0"/>
              <a:t>：除了默写，老师们还能做些什么？除了听老师摆布，学生们还能做什么？</a:t>
            </a:r>
            <a:endParaRPr kumimoji="1" lang="zh-CN" altLang="en-US" dirty="0"/>
          </a:p>
        </p:txBody>
      </p:sp>
    </p:spTree>
    <p:extLst>
      <p:ext uri="{BB962C8B-B14F-4D97-AF65-F5344CB8AC3E}">
        <p14:creationId xmlns:p14="http://schemas.microsoft.com/office/powerpoint/2010/main" val="107150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solidFill>
                  <a:srgbClr val="0432FF"/>
                </a:solidFill>
              </a:rPr>
              <a:t>阅读（尤其是七选五）</a:t>
            </a:r>
            <a:endParaRPr kumimoji="1" lang="zh-CN" altLang="en-US" dirty="0">
              <a:solidFill>
                <a:srgbClr val="0432FF"/>
              </a:solidFill>
            </a:endParaRPr>
          </a:p>
        </p:txBody>
      </p:sp>
      <p:sp>
        <p:nvSpPr>
          <p:cNvPr id="3" name="内容占位符 2"/>
          <p:cNvSpPr>
            <a:spLocks noGrp="1"/>
          </p:cNvSpPr>
          <p:nvPr>
            <p:ph idx="1"/>
          </p:nvPr>
        </p:nvSpPr>
        <p:spPr/>
        <p:txBody>
          <a:bodyPr/>
          <a:lstStyle/>
          <a:p>
            <a:r>
              <a:rPr kumimoji="1" lang="zh-CN" altLang="en-US" dirty="0">
                <a:solidFill>
                  <a:srgbClr val="FF0000"/>
                </a:solidFill>
              </a:rPr>
              <a:t>评价</a:t>
            </a:r>
            <a:r>
              <a:rPr kumimoji="1" lang="zh-CN" altLang="en-US" dirty="0"/>
              <a:t>：究竟考查什么</a:t>
            </a:r>
            <a:r>
              <a:rPr kumimoji="1" lang="zh-CN" altLang="en-US" dirty="0" smtClean="0"/>
              <a:t>？</a:t>
            </a:r>
            <a:r>
              <a:rPr kumimoji="1" lang="zh-CN" altLang="en-US" dirty="0" smtClean="0"/>
              <a:t>（该拥有</a:t>
            </a:r>
            <a:r>
              <a:rPr kumimoji="1" lang="zh-CN" altLang="en-US" dirty="0" smtClean="0"/>
              <a:t>怎样的能力）</a:t>
            </a:r>
            <a:r>
              <a:rPr kumimoji="1" lang="zh-CN" altLang="en-US" dirty="0" smtClean="0"/>
              <a:t>：</a:t>
            </a:r>
            <a:endParaRPr kumimoji="1" lang="en-US" altLang="zh-CN" dirty="0">
              <a:solidFill>
                <a:srgbClr val="7030A0"/>
              </a:solidFill>
            </a:endParaRPr>
          </a:p>
          <a:p>
            <a:endParaRPr kumimoji="1" lang="en-US" altLang="zh-CN" dirty="0"/>
          </a:p>
          <a:p>
            <a:r>
              <a:rPr kumimoji="1" lang="zh-CN" altLang="en-US" dirty="0">
                <a:solidFill>
                  <a:srgbClr val="FF0000"/>
                </a:solidFill>
              </a:rPr>
              <a:t>资源</a:t>
            </a:r>
            <a:r>
              <a:rPr kumimoji="1" lang="zh-CN" altLang="en-US" dirty="0"/>
              <a:t>：拿什么材料给学生练？</a:t>
            </a:r>
            <a:r>
              <a:rPr kumimoji="1" lang="zh-CN" altLang="en-US" dirty="0" smtClean="0"/>
              <a:t>整天刷题还是能力建构？多输入要输入些什么？</a:t>
            </a:r>
            <a:endParaRPr kumimoji="1" lang="en-US" altLang="zh-CN" dirty="0"/>
          </a:p>
          <a:p>
            <a:endParaRPr kumimoji="1" lang="en-US" altLang="zh-CN" dirty="0"/>
          </a:p>
          <a:p>
            <a:r>
              <a:rPr kumimoji="1" lang="zh-CN" altLang="en-US" dirty="0">
                <a:solidFill>
                  <a:srgbClr val="FF0000"/>
                </a:solidFill>
              </a:rPr>
              <a:t>教学</a:t>
            </a:r>
            <a:r>
              <a:rPr kumimoji="1" lang="zh-CN" altLang="en-US" dirty="0"/>
              <a:t>：课堂上老师指导些什么？什么是美好的样子</a:t>
            </a:r>
            <a:r>
              <a:rPr kumimoji="1" lang="en-US" altLang="zh-CN" dirty="0"/>
              <a:t>-</a:t>
            </a:r>
            <a:r>
              <a:rPr kumimoji="1" lang="zh-CN" altLang="en-US" dirty="0"/>
              <a:t>如何</a:t>
            </a:r>
            <a:r>
              <a:rPr kumimoji="1" lang="zh-CN" altLang="en-US" dirty="0" smtClean="0"/>
              <a:t>不连错</a:t>
            </a:r>
            <a:r>
              <a:rPr kumimoji="1" lang="en-US" altLang="zh-CN" dirty="0" smtClean="0"/>
              <a:t>-</a:t>
            </a:r>
            <a:r>
              <a:rPr kumimoji="1" lang="zh-CN" altLang="en-US" dirty="0" smtClean="0"/>
              <a:t>如何做到既通透语篇宗旨又避免细节疏漏？</a:t>
            </a:r>
            <a:r>
              <a:rPr kumimoji="1" lang="en-US" altLang="zh-CN" dirty="0" smtClean="0"/>
              <a:t>-</a:t>
            </a:r>
            <a:r>
              <a:rPr kumimoji="1" lang="zh-CN" altLang="en-US" dirty="0" smtClean="0"/>
              <a:t> 好的文章究竟该怎样利用和解读？</a:t>
            </a:r>
            <a:endParaRPr kumimoji="1" lang="zh-CN" altLang="en-US" dirty="0"/>
          </a:p>
        </p:txBody>
      </p:sp>
    </p:spTree>
    <p:extLst>
      <p:ext uri="{BB962C8B-B14F-4D97-AF65-F5344CB8AC3E}">
        <p14:creationId xmlns:p14="http://schemas.microsoft.com/office/powerpoint/2010/main" val="78099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solidFill>
                  <a:srgbClr val="FF0000"/>
                </a:solidFill>
              </a:rPr>
              <a:t>四大难点</a:t>
            </a:r>
            <a:endParaRPr kumimoji="1" lang="zh-CN" altLang="en-US" dirty="0">
              <a:solidFill>
                <a:srgbClr val="FF0000"/>
              </a:solidFill>
            </a:endParaRPr>
          </a:p>
        </p:txBody>
      </p:sp>
      <p:sp>
        <p:nvSpPr>
          <p:cNvPr id="3" name="内容占位符 2"/>
          <p:cNvSpPr>
            <a:spLocks noGrp="1"/>
          </p:cNvSpPr>
          <p:nvPr>
            <p:ph idx="1"/>
          </p:nvPr>
        </p:nvSpPr>
        <p:spPr/>
        <p:txBody>
          <a:bodyPr>
            <a:normAutofit fontScale="92500" lnSpcReduction="10000"/>
          </a:bodyPr>
          <a:lstStyle/>
          <a:p>
            <a:pPr marL="914400" indent="-914400">
              <a:buFont typeface="+mj-lt"/>
              <a:buAutoNum type="arabicPeriod"/>
            </a:pPr>
            <a:r>
              <a:rPr kumimoji="1" lang="zh-CN" altLang="en-US" sz="4000" dirty="0" smtClean="0"/>
              <a:t>写作</a:t>
            </a:r>
            <a:r>
              <a:rPr kumimoji="1" lang="en-US" altLang="zh-CN" sz="4000" dirty="0" smtClean="0"/>
              <a:t> Writing</a:t>
            </a:r>
          </a:p>
          <a:p>
            <a:pPr marL="914400" indent="-914400">
              <a:buFont typeface="+mj-lt"/>
              <a:buAutoNum type="arabicPeriod"/>
            </a:pPr>
            <a:endParaRPr kumimoji="1" lang="en-US" altLang="zh-CN" sz="4000" dirty="0" smtClean="0"/>
          </a:p>
          <a:p>
            <a:pPr marL="914400" indent="-914400">
              <a:buFont typeface="+mj-lt"/>
              <a:buAutoNum type="arabicPeriod"/>
            </a:pPr>
            <a:r>
              <a:rPr kumimoji="1" lang="zh-CN" altLang="en-US" sz="4000" dirty="0" smtClean="0"/>
              <a:t>词汇</a:t>
            </a:r>
            <a:r>
              <a:rPr kumimoji="1" lang="en-US" altLang="zh-CN" sz="4000" dirty="0" smtClean="0"/>
              <a:t> vocabulary</a:t>
            </a:r>
          </a:p>
          <a:p>
            <a:pPr marL="914400" indent="-914400">
              <a:buFont typeface="+mj-lt"/>
              <a:buAutoNum type="arabicPeriod"/>
            </a:pPr>
            <a:endParaRPr kumimoji="1" lang="en-US" altLang="zh-CN" sz="4000" dirty="0" smtClean="0"/>
          </a:p>
          <a:p>
            <a:pPr marL="914400" indent="-914400">
              <a:buFont typeface="+mj-lt"/>
              <a:buAutoNum type="arabicPeriod"/>
            </a:pPr>
            <a:r>
              <a:rPr kumimoji="1" lang="zh-CN" altLang="en-US" sz="4000" dirty="0" smtClean="0"/>
              <a:t>阅读</a:t>
            </a:r>
            <a:r>
              <a:rPr kumimoji="1" lang="en-US" altLang="zh-CN" sz="4000" dirty="0" smtClean="0"/>
              <a:t> reading</a:t>
            </a:r>
          </a:p>
          <a:p>
            <a:pPr marL="914400" indent="-914400">
              <a:buFont typeface="+mj-lt"/>
              <a:buAutoNum type="arabicPeriod"/>
            </a:pPr>
            <a:endParaRPr kumimoji="1" lang="en-US" altLang="zh-CN" sz="4000" dirty="0" smtClean="0"/>
          </a:p>
          <a:p>
            <a:pPr marL="914400" indent="-914400">
              <a:buFont typeface="+mj-lt"/>
              <a:buAutoNum type="arabicPeriod"/>
            </a:pPr>
            <a:r>
              <a:rPr kumimoji="1" lang="zh-CN" altLang="en-US" sz="4000" dirty="0" smtClean="0"/>
              <a:t>听力</a:t>
            </a:r>
            <a:r>
              <a:rPr kumimoji="1" lang="en-US" altLang="zh-CN" sz="4000" dirty="0" smtClean="0"/>
              <a:t> listening</a:t>
            </a:r>
          </a:p>
          <a:p>
            <a:pPr marL="914400" indent="-914400">
              <a:buFont typeface="+mj-lt"/>
              <a:buAutoNum type="arabicPeriod"/>
            </a:pPr>
            <a:endParaRPr kumimoji="1" lang="en-US" altLang="zh-CN" sz="4000" dirty="0" smtClean="0"/>
          </a:p>
        </p:txBody>
      </p:sp>
    </p:spTree>
    <p:extLst>
      <p:ext uri="{BB962C8B-B14F-4D97-AF65-F5344CB8AC3E}">
        <p14:creationId xmlns:p14="http://schemas.microsoft.com/office/powerpoint/2010/main" val="8824594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2.9"/>
</p:tagLst>
</file>

<file path=ppt/tags/tag11.xml><?xml version="1.0" encoding="utf-8"?>
<p:tagLst xmlns:a="http://schemas.openxmlformats.org/drawingml/2006/main" xmlns:r="http://schemas.openxmlformats.org/officeDocument/2006/relationships" xmlns:p="http://schemas.openxmlformats.org/presentationml/2006/main">
  <p:tag name="TIMING" val="|1.8|76.1"/>
</p:tagLst>
</file>

<file path=ppt/tags/tag2.xml><?xml version="1.0" encoding="utf-8"?>
<p:tagLst xmlns:a="http://schemas.openxmlformats.org/drawingml/2006/main" xmlns:r="http://schemas.openxmlformats.org/officeDocument/2006/relationships" xmlns:p="http://schemas.openxmlformats.org/presentationml/2006/main">
  <p:tag name="TIMING" val="|23.5"/>
</p:tagLst>
</file>

<file path=ppt/tags/tag3.xml><?xml version="1.0" encoding="utf-8"?>
<p:tagLst xmlns:a="http://schemas.openxmlformats.org/drawingml/2006/main" xmlns:r="http://schemas.openxmlformats.org/officeDocument/2006/relationships" xmlns:p="http://schemas.openxmlformats.org/presentationml/2006/main">
  <p:tag name="TIMING" val="|25.3|1.5|0.8|0.7|0.7"/>
</p:tagLst>
</file>

<file path=ppt/tags/tag4.xml><?xml version="1.0" encoding="utf-8"?>
<p:tagLst xmlns:a="http://schemas.openxmlformats.org/drawingml/2006/main" xmlns:r="http://schemas.openxmlformats.org/officeDocument/2006/relationships" xmlns:p="http://schemas.openxmlformats.org/presentationml/2006/main">
  <p:tag name="TIMING" val="|1.4|25.5|13.4|10.6|12.8|29|8.2|6.9"/>
</p:tagLst>
</file>

<file path=ppt/tags/tag5.xml><?xml version="1.0" encoding="utf-8"?>
<p:tagLst xmlns:a="http://schemas.openxmlformats.org/drawingml/2006/main" xmlns:r="http://schemas.openxmlformats.org/officeDocument/2006/relationships" xmlns:p="http://schemas.openxmlformats.org/presentationml/2006/main">
  <p:tag name="TIMING" val="|3.8|30.2|70.8"/>
</p:tagLst>
</file>

<file path=ppt/tags/tag6.xml><?xml version="1.0" encoding="utf-8"?>
<p:tagLst xmlns:a="http://schemas.openxmlformats.org/drawingml/2006/main" xmlns:r="http://schemas.openxmlformats.org/officeDocument/2006/relationships" xmlns:p="http://schemas.openxmlformats.org/presentationml/2006/main">
  <p:tag name="TIMING" val="|1.2|25.2|13.3|25.5|5.4|20.1|14.9"/>
</p:tagLst>
</file>

<file path=ppt/tags/tag7.xml><?xml version="1.0" encoding="utf-8"?>
<p:tagLst xmlns:a="http://schemas.openxmlformats.org/drawingml/2006/main" xmlns:r="http://schemas.openxmlformats.org/officeDocument/2006/relationships" xmlns:p="http://schemas.openxmlformats.org/presentationml/2006/main">
  <p:tag name="TIMING" val="|1.4|7.2|14.2|10.5|2.3|8.8|4.6"/>
</p:tagLst>
</file>

<file path=ppt/tags/tag8.xml><?xml version="1.0" encoding="utf-8"?>
<p:tagLst xmlns:a="http://schemas.openxmlformats.org/drawingml/2006/main" xmlns:r="http://schemas.openxmlformats.org/officeDocument/2006/relationships" xmlns:p="http://schemas.openxmlformats.org/presentationml/2006/main">
  <p:tag name="TIMING" val="|19.7"/>
</p:tagLst>
</file>

<file path=ppt/tags/tag9.xml><?xml version="1.0" encoding="utf-8"?>
<p:tagLst xmlns:a="http://schemas.openxmlformats.org/drawingml/2006/main" xmlns:r="http://schemas.openxmlformats.org/officeDocument/2006/relationships" xmlns:p="http://schemas.openxmlformats.org/presentationml/2006/main">
  <p:tag name="TIMING" val="|10.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天体">
  <a:themeElements>
    <a:clrScheme name="天体">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体">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体">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2990</Words>
  <Application>Microsoft Macintosh PowerPoint</Application>
  <PresentationFormat>宽屏</PresentationFormat>
  <Paragraphs>535</Paragraphs>
  <Slides>56</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56</vt:i4>
      </vt:variant>
    </vt:vector>
  </HeadingPairs>
  <TitlesOfParts>
    <vt:vector size="73" baseType="lpstr">
      <vt:lpstr>Calibri</vt:lpstr>
      <vt:lpstr>Calibri Light</vt:lpstr>
      <vt:lpstr>DengXian</vt:lpstr>
      <vt:lpstr>DengXian Light</vt:lpstr>
      <vt:lpstr>SimHei</vt:lpstr>
      <vt:lpstr>Symbol</vt:lpstr>
      <vt:lpstr>Times New Roman</vt:lpstr>
      <vt:lpstr>Wingdings 2</vt:lpstr>
      <vt:lpstr>方正姚体</vt:lpstr>
      <vt:lpstr>仿宋</vt:lpstr>
      <vt:lpstr>华文隶书</vt:lpstr>
      <vt:lpstr>楷体_GB2312</vt:lpstr>
      <vt:lpstr>宋体</vt:lpstr>
      <vt:lpstr>微软雅黑</vt:lpstr>
      <vt:lpstr>Arial</vt:lpstr>
      <vt:lpstr>Office 主题</vt:lpstr>
      <vt:lpstr>天体</vt:lpstr>
      <vt:lpstr>目标，挑战，思路</vt:lpstr>
      <vt:lpstr>PowerPoint 演示文稿</vt:lpstr>
      <vt:lpstr>高三这一年，你要做些什么？</vt:lpstr>
      <vt:lpstr>英语学习涉及什么？</vt:lpstr>
      <vt:lpstr>学习难点是什么 ？</vt:lpstr>
      <vt:lpstr>读后续写（以及运用文）：</vt:lpstr>
      <vt:lpstr>词汇</vt:lpstr>
      <vt:lpstr>阅读（尤其是七选五）</vt:lpstr>
      <vt:lpstr>四大难点</vt:lpstr>
      <vt:lpstr>HOW to solve those problems</vt:lpstr>
      <vt:lpstr>学霸们是怎么想，怎么做的？</vt:lpstr>
      <vt:lpstr>写作能力解决之道（优秀学生）</vt:lpstr>
      <vt:lpstr>写作能力解决之道（优秀学生）</vt:lpstr>
      <vt:lpstr>阅读能力“必做”之法则（源自学霸） </vt:lpstr>
      <vt:lpstr>听说总结（学霸听说学习经验）</vt:lpstr>
      <vt:lpstr>总结：听说读写等技能</vt:lpstr>
      <vt:lpstr>重中之重：词汇</vt:lpstr>
      <vt:lpstr>解决词汇：优秀学生的做法</vt:lpstr>
      <vt:lpstr>解决词汇：优秀学生的做法</vt:lpstr>
      <vt:lpstr>词汇学习：我的观点</vt:lpstr>
      <vt:lpstr>（一）记忆单词的策略： </vt:lpstr>
      <vt:lpstr>PowerPoint 演示文稿</vt:lpstr>
      <vt:lpstr>PowerPoint 演示文稿</vt:lpstr>
      <vt:lpstr>The Ebbinghaus Forgetting Curve</vt:lpstr>
      <vt:lpstr>PowerPoint 演示文稿</vt:lpstr>
      <vt:lpstr>（二）做积极的猜测者是学习单词的最有效策略</vt:lpstr>
      <vt:lpstr>    Attention paid matters!</vt:lpstr>
      <vt:lpstr>如何猜测</vt:lpstr>
      <vt:lpstr>（三）根据词根学习单词 </vt:lpstr>
      <vt:lpstr>玩牌记词根</vt:lpstr>
      <vt:lpstr>PowerPoint 演示文稿</vt:lpstr>
      <vt:lpstr> （五）词块理论（Lexical chunks） </vt:lpstr>
      <vt:lpstr>（六） 简易化的有趣读本（如文学作品）是最佳的间接学习词汇的方法！</vt:lpstr>
      <vt:lpstr>词汇巩固</vt:lpstr>
      <vt:lpstr>基于语篇的词汇复习(text-based) </vt:lpstr>
      <vt:lpstr>Wide or deep?</vt:lpstr>
      <vt:lpstr>PowerPoint 演示文稿</vt:lpstr>
      <vt:lpstr>我们做什么</vt:lpstr>
      <vt:lpstr>语篇为王！</vt:lpstr>
      <vt:lpstr>语篇教学要义</vt:lpstr>
      <vt:lpstr>抓住核心：以主题意义表达带全部</vt:lpstr>
      <vt:lpstr>老教材，怎么办？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Key  problems to reflect 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Microsoft Office 用户</cp:lastModifiedBy>
  <cp:revision>14</cp:revision>
  <dcterms:created xsi:type="dcterms:W3CDTF">2021-08-29T15:00:53Z</dcterms:created>
  <dcterms:modified xsi:type="dcterms:W3CDTF">2021-08-30T00:42:44Z</dcterms:modified>
</cp:coreProperties>
</file>