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8" r:id="rId4"/>
    <p:sldId id="275" r:id="rId5"/>
    <p:sldId id="296" r:id="rId6"/>
    <p:sldId id="290" r:id="rId7"/>
    <p:sldId id="284" r:id="rId8"/>
    <p:sldId id="297" r:id="rId9"/>
    <p:sldId id="292" r:id="rId10"/>
    <p:sldId id="299" r:id="rId11"/>
    <p:sldId id="298" r:id="rId12"/>
    <p:sldId id="293" r:id="rId13"/>
    <p:sldId id="294" r:id="rId14"/>
    <p:sldId id="283" r:id="rId15"/>
    <p:sldId id="295" r:id="rId16"/>
    <p:sldId id="264" r:id="rId17"/>
    <p:sldId id="302" r:id="rId18"/>
    <p:sldId id="289" r:id="rId19"/>
    <p:sldId id="300" r:id="rId20"/>
    <p:sldId id="304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72" autoAdjust="0"/>
  </p:normalViewPr>
  <p:slideViewPr>
    <p:cSldViewPr>
      <p:cViewPr varScale="1">
        <p:scale>
          <a:sx n="99" d="100"/>
          <a:sy n="99" d="100"/>
        </p:scale>
        <p:origin x="25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8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B7505-9F4B-4FE3-994A-3DB35DFB65CA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0795C-7076-4FD2-86C2-8BFF048C69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0962-AC68-4CF3-A2A2-4304A31560C1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6A605-CA5A-462E-9C9D-C677E006AE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2F8A0-F569-4F17-B878-6132E681370E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4975-12BB-40FB-BCB2-ECFD50BC90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07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44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6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8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95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36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0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5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528A-C604-490A-A8F9-286ACD1B29A0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1EE13-A4AB-404A-9622-EE61AFC72B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45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79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0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65E12-FA57-4F59-83BA-1C8250F1C931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B976-1CF5-4F6D-9F6A-907F2EE294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E6B2-F741-441F-BE87-D5FA98F69A21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F67DF-F3AC-4C2B-A873-F62E191690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B5E0-47DB-4465-9B1A-47E53AD4A66E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7A9AC-3337-46BC-9120-5F0BCABCDA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E40FC-216A-46DA-869D-CD39C725212E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B104C-6838-476B-B9E5-39D7DE8CB3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AD715-57EB-4659-966C-7D85BC49C2E7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493F1-0423-49E7-B568-D6942945CF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114A2-B4D3-4E8F-A9F6-11CFADD4773F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6D71-4BC1-4C1A-AD1A-3776BCBCE4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8AE16-1677-49B0-B2FF-C993254B3DD5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BE890-1A35-449E-AE8F-C29BC4217C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463BC10-D449-4638-8BA9-3AA6331EFE37}" type="datetimeFigureOut">
              <a:rPr lang="zh-CN" altLang="en-US"/>
              <a:pPr>
                <a:defRPr/>
              </a:pPr>
              <a:t>2018/5/14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48D17FB-CA72-419D-B99B-5502B66B89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2018/5/14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3798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667000" y="1537380"/>
            <a:ext cx="62753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/>
              </a:rPr>
              <a:t>题者，额也；</a:t>
            </a:r>
            <a:endParaRPr lang="en-US" altLang="zh-CN" sz="6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隶书"/>
            </a:endParaRPr>
          </a:p>
          <a:p>
            <a:pPr algn="ctr"/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隶书"/>
              </a:rPr>
              <a:t>目者，眼也。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299244" y="3933056"/>
            <a:ext cx="77866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Calibri" pitchFamily="34" charset="0"/>
              </a:rPr>
              <a:t>      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题目是诗歌内容的高度概括，是诗歌的纲，是诗歌的眼睛。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  <a:cs typeface="华文楷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7528" y="476672"/>
            <a:ext cx="8445624" cy="583264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微雨众卉新，一雷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惊蛰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始。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田家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几日闲，</a:t>
            </a:r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农耕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从此起。丁壮俱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在野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场圃</a:t>
            </a: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亦就理。</a:t>
            </a:r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饥勤不自苦，膏泽且为喜。</a:t>
            </a:r>
          </a:p>
          <a:p>
            <a:pPr marL="0" indent="0">
              <a:buNone/>
            </a:pP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惊蛰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，田家，农耕，在野，场圃；时间、地点、人物、事件，都是可选的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题目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 marL="0" indent="0">
              <a:buNone/>
            </a:pP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理由：惊蛰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那天，农民开始在田野上忙碌，诗人主要描写了农民抓住农时，辛勤劳作，虽面有饥色却仍为土地肥沃而喜笑颜开的情景。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099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iumengmeng\Desktop\t011257e8ace4a48b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28048" y="25177"/>
            <a:ext cx="4139952" cy="3344542"/>
          </a:xfrm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095501" y="3284985"/>
            <a:ext cx="81438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红豆生南国，春来发几枝。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  <a:cs typeface="隶书"/>
            </a:endParaRPr>
          </a:p>
          <a:p>
            <a:pPr algn="ctr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愿君多采撷，此物最相思。</a:t>
            </a:r>
          </a:p>
          <a:p>
            <a:endParaRPr lang="en-US" altLang="zh-CN" dirty="0">
              <a:latin typeface="Calibri" pitchFamily="34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31704" y="2533582"/>
            <a:ext cx="3786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红豆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隶书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1" y="4878389"/>
            <a:ext cx="9001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技法点拨：</a:t>
            </a:r>
            <a:endParaRPr lang="en-US" altLang="zh-CN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华文楷体"/>
            </a:endParaRPr>
          </a:p>
          <a:p>
            <a:pPr algn="ctr"/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诗歌之情感可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作入题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华文楷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2554" y="257709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（相思）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内容占位符 2"/>
          <p:cNvSpPr txBox="1">
            <a:spLocks/>
          </p:cNvSpPr>
          <p:nvPr/>
        </p:nvSpPr>
        <p:spPr bwMode="auto">
          <a:xfrm>
            <a:off x="2166939" y="1357313"/>
            <a:ext cx="8072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4000" b="1" dirty="0">
                <a:latin typeface="隶书"/>
                <a:ea typeface="隶书"/>
                <a:cs typeface="隶书"/>
              </a:rPr>
              <a:t>（  ）</a:t>
            </a:r>
            <a:endParaRPr lang="en-US" altLang="zh-CN" sz="4000" b="1" dirty="0">
              <a:latin typeface="隶书"/>
              <a:ea typeface="隶书"/>
              <a:cs typeface="隶书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zh-CN" altLang="en-US" sz="4000" b="1" dirty="0">
                <a:latin typeface="隶书"/>
                <a:ea typeface="隶书"/>
                <a:cs typeface="隶书"/>
              </a:rPr>
              <a:t>岁岁金河复玉关，朝朝马策与刀环。</a:t>
            </a:r>
            <a:endParaRPr lang="en-US" altLang="zh-CN" sz="4000" b="1" dirty="0">
              <a:latin typeface="隶书"/>
              <a:ea typeface="隶书"/>
              <a:cs typeface="隶书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zh-CN" altLang="en-US" sz="4000" b="1" dirty="0">
                <a:latin typeface="隶书"/>
                <a:ea typeface="隶书"/>
                <a:cs typeface="隶书"/>
              </a:rPr>
              <a:t>三春白雪归青冢，万里黄河绕黑山。</a:t>
            </a:r>
            <a:endParaRPr lang="en-US" altLang="zh-CN" sz="4000" b="1" dirty="0">
              <a:latin typeface="隶书"/>
              <a:ea typeface="隶书"/>
              <a:cs typeface="隶书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</a:pPr>
            <a:endParaRPr lang="zh-CN" altLang="en-US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zh-CN" altLang="en-US" sz="3200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95501" y="357189"/>
            <a:ext cx="7572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华文楷体"/>
                <a:ea typeface="华文楷体"/>
                <a:cs typeface="华文楷体"/>
              </a:rPr>
              <a:t>牛刀小试：给</a:t>
            </a:r>
            <a:r>
              <a:rPr lang="zh-CN" altLang="en-US" sz="2800" b="1" dirty="0">
                <a:latin typeface="华文楷体"/>
                <a:ea typeface="华文楷体"/>
                <a:cs typeface="华文楷体"/>
              </a:rPr>
              <a:t>下列这首诗的题目补充一个</a:t>
            </a:r>
            <a:r>
              <a:rPr lang="zh-CN" altLang="en-US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带有感情色彩的字</a:t>
            </a:r>
            <a:r>
              <a:rPr lang="zh-CN" altLang="en-US" sz="2800" b="1" dirty="0">
                <a:latin typeface="华文楷体"/>
                <a:ea typeface="华文楷体"/>
                <a:cs typeface="华文楷体"/>
              </a:rPr>
              <a:t>，使题目完整，并简述理由。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95939" y="1357314"/>
            <a:ext cx="1214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  <a:latin typeface="隶书"/>
                <a:ea typeface="隶书"/>
                <a:cs typeface="隶书"/>
              </a:rPr>
              <a:t>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5562" y="3789040"/>
            <a:ext cx="7215188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前两句记事，年复一年，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东西奔波</a:t>
            </a:r>
            <a:r>
              <a:rPr lang="zh-CN" alt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，往来边城；日复一日，跃马横刀，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征战不休。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后两句写景，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写了征人常见之景，常履之地，</a:t>
            </a:r>
            <a:r>
              <a:rPr lang="zh-CN" alt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因而在白雪青冢与黄河黑山这两幅图画里，显示了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征戍之地的寒苦与荒凉。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81500" y="1357314"/>
            <a:ext cx="142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>
                <a:latin typeface="隶书"/>
                <a:ea typeface="隶书"/>
                <a:cs typeface="隶书"/>
              </a:rPr>
              <a:t>征人</a:t>
            </a:r>
            <a:endParaRPr lang="zh-CN" altLang="en-US" sz="4000">
              <a:latin typeface="Calibri" pitchFamily="34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084463"/>
            <a:ext cx="3491880" cy="279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5"/>
          <p:cNvSpPr txBox="1">
            <a:spLocks noChangeArrowheads="1"/>
          </p:cNvSpPr>
          <p:nvPr/>
        </p:nvSpPr>
        <p:spPr bwMode="auto">
          <a:xfrm>
            <a:off x="2527846" y="1305224"/>
            <a:ext cx="74295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锄禾日当午，汗滴禾下土。 </a:t>
            </a:r>
          </a:p>
          <a:p>
            <a:pPr algn="ctr"/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谁知盘中餐，粒粒皆辛苦。</a:t>
            </a:r>
            <a:r>
              <a:rPr lang="zh-CN" altLang="en-US" sz="4000" b="1" dirty="0">
                <a:latin typeface="隶书"/>
                <a:ea typeface="隶书"/>
                <a:cs typeface="隶书"/>
              </a:rPr>
              <a:t> 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49453" y="260648"/>
            <a:ext cx="3929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00CC"/>
                </a:solidFill>
                <a:latin typeface="隶书"/>
                <a:ea typeface="隶书"/>
                <a:cs typeface="隶书"/>
              </a:rPr>
              <a:t>悯</a:t>
            </a:r>
            <a:r>
              <a:rPr lang="zh-CN" altLang="en-US" sz="6000" b="1" dirty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农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95501" y="2751436"/>
            <a:ext cx="79295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  技法</a:t>
            </a:r>
            <a:r>
              <a:rPr lang="zh-CN" altLang="en-US" sz="4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点拨：</a:t>
            </a:r>
            <a:endParaRPr lang="en-US" altLang="zh-CN" sz="4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华文楷体"/>
            </a:endParaRPr>
          </a:p>
          <a:p>
            <a:pPr algn="ctr"/>
            <a:r>
              <a:rPr lang="zh-CN" altLang="en-US" sz="4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  诗歌</a:t>
            </a:r>
            <a:r>
              <a:rPr lang="zh-CN" altLang="en-US" sz="4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之主题可作题目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327" y="4784283"/>
            <a:ext cx="1620416" cy="2093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623393" y="20166"/>
            <a:ext cx="892968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牛刀小试：在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裴迪的这首唐诗里找一个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最能表现主题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的字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作为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诗的题目，并简述理由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华文楷体"/>
            </a:endParaRPr>
          </a:p>
          <a:p>
            <a:r>
              <a:rPr lang="en-US" altLang="zh-CN" sz="2800" b="1" dirty="0">
                <a:latin typeface="隶书"/>
                <a:ea typeface="华文楷体"/>
                <a:cs typeface="隶书"/>
              </a:rPr>
              <a:t> </a:t>
            </a:r>
            <a:r>
              <a:rPr lang="en-US" altLang="zh-CN" sz="2800" b="1" dirty="0">
                <a:latin typeface="隶书"/>
                <a:ea typeface="华文楷体"/>
                <a:cs typeface="隶书"/>
              </a:rPr>
              <a:t>    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归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山深浅去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，须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尽丘壑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美。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  <a:cs typeface="隶书"/>
            </a:endParaRPr>
          </a:p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     莫学武陵人，暂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游桃源里。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3392" y="2492896"/>
            <a:ext cx="91440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）“归”：从“武陵人”和“桃源里”就可以看出作者化用了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陶渊明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桃花源记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典故</a:t>
            </a:r>
            <a:r>
              <a:rPr lang="zh-CN" alt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，有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隐居山林</a:t>
            </a:r>
            <a:r>
              <a:rPr lang="zh-CN" alt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的情结，而一个“归”字含蓄地点出了这层意思。</a:t>
            </a:r>
            <a:endParaRPr lang="en-US" altLang="zh-CN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001" y="4797153"/>
            <a:ext cx="900112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）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“莫”</a:t>
            </a:r>
            <a:r>
              <a:rPr lang="zh-CN" alt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：这是一首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劝勉</a:t>
            </a:r>
            <a:r>
              <a:rPr lang="zh-CN" alt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诗，劝勉友人既然要隐居，就必须坚定不移，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不要</a:t>
            </a:r>
            <a:r>
              <a:rPr lang="zh-CN" alt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三心两意，入山复出，不甘久隐。</a:t>
            </a:r>
            <a:endParaRPr lang="en-US" altLang="zh-CN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6" y="2286682"/>
            <a:ext cx="3574107" cy="4617983"/>
          </a:xfrm>
          <a:prstGeom prst="rect">
            <a:avLst/>
          </a:prstGeom>
        </p:spPr>
      </p:pic>
      <p:sp>
        <p:nvSpPr>
          <p:cNvPr id="26627" name="TextBox 8"/>
          <p:cNvSpPr txBox="1">
            <a:spLocks noChangeArrowheads="1"/>
          </p:cNvSpPr>
          <p:nvPr/>
        </p:nvSpPr>
        <p:spPr bwMode="auto">
          <a:xfrm>
            <a:off x="4953001" y="714376"/>
            <a:ext cx="3643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b="1">
                <a:latin typeface="Calibri" pitchFamily="34" charset="0"/>
              </a:rPr>
              <a:t>课堂小结</a:t>
            </a:r>
          </a:p>
        </p:txBody>
      </p: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1881189" y="2424113"/>
            <a:ext cx="9286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b="1">
                <a:latin typeface="隶书"/>
                <a:ea typeface="隶书"/>
                <a:cs typeface="隶书"/>
              </a:rPr>
              <a:t>拟诗题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2881313" y="2286000"/>
            <a:ext cx="857250" cy="3429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24250" y="2286001"/>
            <a:ext cx="1214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内容</a:t>
            </a:r>
          </a:p>
        </p:txBody>
      </p:sp>
      <p:sp>
        <p:nvSpPr>
          <p:cNvPr id="13" name="左大括号 12"/>
          <p:cNvSpPr/>
          <p:nvPr/>
        </p:nvSpPr>
        <p:spPr>
          <a:xfrm>
            <a:off x="4524375" y="1643064"/>
            <a:ext cx="857250" cy="21431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95938" y="1571626"/>
            <a:ext cx="4786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对象（景、物、人等</a:t>
            </a:r>
            <a:r>
              <a:rPr lang="zh-CN" altLang="en-US" sz="4000" b="1" dirty="0">
                <a:latin typeface="隶书"/>
                <a:ea typeface="隶书"/>
                <a:cs typeface="隶书"/>
              </a:rPr>
              <a:t>）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95939" y="2149476"/>
            <a:ext cx="1500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事件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67375" y="2786063"/>
            <a:ext cx="1214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时间</a:t>
            </a:r>
            <a:endParaRPr lang="zh-CN" altLang="en-US" sz="4000" b="1" dirty="0">
              <a:latin typeface="隶书"/>
              <a:ea typeface="隶书"/>
              <a:cs typeface="隶书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67375" y="3357564"/>
            <a:ext cx="142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地点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95689" y="3857626"/>
            <a:ext cx="1214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情感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95689" y="5357814"/>
            <a:ext cx="1214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主题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666844" y="571480"/>
            <a:ext cx="864399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  <a:cs typeface="宋体" panose="02010600030101010101" pitchFamily="2" charset="-122"/>
              </a:rPr>
              <a:t>【中考链接：</a:t>
            </a:r>
            <a:r>
              <a:rPr lang="en-US" altLang="zh-CN" sz="36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  <a:cs typeface="宋体" panose="02010600030101010101" pitchFamily="2" charset="-122"/>
              </a:rPr>
              <a:t>2016</a:t>
            </a:r>
            <a:r>
              <a:rPr lang="zh-CN" altLang="en-US" sz="36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  <a:cs typeface="宋体" panose="02010600030101010101" pitchFamily="2" charset="-122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prstClr val="black"/>
                </a:solidFill>
                <a:latin typeface="隶书" pitchFamily="49" charset="-122"/>
                <a:ea typeface="隶书" pitchFamily="49" charset="-122"/>
                <a:cs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在苏轼的这首诗里找一个词语作诗的题目，并简述理由。（</a:t>
            </a: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分）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送客客已去，寻花花未开。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未能城里去，且复溪边来。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父老借问我，使君安在哉。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今年好风雪，会见麦千堆。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09720" y="3714752"/>
            <a:ext cx="84296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①题目（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分）：</a:t>
            </a:r>
            <a:endParaRPr lang="en-US" altLang="zh-CN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 送客，溪边，（今）年好，得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分。</a:t>
            </a:r>
          </a:p>
          <a:p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②理由（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分）：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这是诗人送行之后在溪水边和老乡聊天话丰收的情景，</a:t>
            </a:r>
            <a:r>
              <a:rPr lang="zh-CN" altLang="en-US" sz="2400" b="1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送客是缘起，溪边是场景，（今）年好是主旨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，皆可作题目。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672" y="5948185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场景、主题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62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950897"/>
            <a:ext cx="8229600" cy="4525962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zh-CN" altLang="en-US" dirty="0" smtClean="0"/>
              <a:t>    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北风卷地白草折，胡天八月即飞雪。</a:t>
            </a:r>
            <a:b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忽如一夜春风来，千树万树梨花开。</a:t>
            </a:r>
            <a:b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散入珠帘湿罗幕，狐裘不暖锦衾薄。</a:t>
            </a:r>
            <a:b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将军角弓不得控，都护铁衣冷难着。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瀚海阑干百丈冰，愁云惨淡万里凝。</a:t>
            </a:r>
            <a:b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b="1" dirty="0" smtClean="0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中军置酒饮归客，胡琴琵琶与羌笛。</a:t>
            </a:r>
            <a:br>
              <a:rPr lang="zh-CN" altLang="en-US" b="1" dirty="0" smtClean="0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b="1" dirty="0" smtClean="0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纷纷暮雪下辕门，风掣红旗冻不翻。</a:t>
            </a:r>
            <a:br>
              <a:rPr lang="zh-CN" altLang="en-US" b="1" dirty="0" smtClean="0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b="1" dirty="0" smtClean="0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轮台东门送君去，去时雪满天山路。</a:t>
            </a:r>
            <a:br>
              <a:rPr lang="zh-CN" altLang="en-US" b="1" dirty="0" smtClean="0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b="1" dirty="0" smtClean="0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山回路转不见君，雪上空留马行处。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7410" name="Picture 2" descr="C:\Users\liumengmeng\Desktop\t016ffeaba46ce82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661248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31469" y="354667"/>
            <a:ext cx="3929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白雪歌送武判官归京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3512" y="18510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较复杂的诗题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7689" y="5157193"/>
            <a:ext cx="6157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典型环境</a:t>
            </a:r>
            <a:r>
              <a:rPr lang="en-US" altLang="zh-CN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主要事件入题</a:t>
            </a:r>
            <a:endParaRPr lang="zh-CN" altLang="en-US" sz="4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33712" y="4505132"/>
            <a:ext cx="3059832" cy="1645904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03512" y="188640"/>
            <a:ext cx="8517632" cy="666936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钱塘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湖春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</a:t>
            </a:r>
            <a:r>
              <a:rPr lang="en-US" altLang="zh-CN" sz="36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        </a:t>
            </a: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孤山寺北贾亭西， 水面初平云脚低。</a:t>
            </a:r>
          </a:p>
          <a:p>
            <a:pPr marL="0" indent="0">
              <a:buNone/>
            </a:pP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几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处早莺争暖树， 谁家新燕啄春泥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乱花渐欲迷人眼， 浅草才能没马蹄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最爱湖东行不足， 绿杨阴里白沙堤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592" y="4081589"/>
            <a:ext cx="6994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地点</a:t>
            </a:r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</a:t>
            </a:r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主要事件入题</a:t>
            </a:r>
            <a:endParaRPr lang="zh-CN" altLang="en-US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45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zh-CN" altLang="en-US" sz="4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  <a:endParaRPr lang="zh-CN" altLang="en-US" sz="48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5520" y="908720"/>
            <a:ext cx="8712968" cy="594928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、请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在柳宗元的这首诗中找一个词作为题目，并简述理由。</a:t>
            </a:r>
          </a:p>
          <a:p>
            <a:pPr marL="0" indent="0">
              <a:buNone/>
            </a:pPr>
            <a:r>
              <a:rPr lang="zh-CN" altLang="en-US" dirty="0" smtClean="0"/>
              <a:t>        </a:t>
            </a:r>
            <a:r>
              <a:rPr lang="zh-CN" altLang="en-US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渔翁</a:t>
            </a:r>
            <a:r>
              <a:rPr lang="zh-CN" altLang="en-US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夜傍西岩宿，晓汲清湘燃楚竹。 </a:t>
            </a: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烟</a:t>
            </a:r>
            <a:r>
              <a:rPr lang="zh-CN" altLang="en-US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销日出不见人，欸乃一声山水绿。</a:t>
            </a: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回</a:t>
            </a:r>
            <a:r>
              <a:rPr lang="zh-CN" altLang="en-US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看天际下中流，岩上无心云相逐。 </a:t>
            </a:r>
          </a:p>
          <a:p>
            <a:pPr marL="0" indent="0">
              <a:buNone/>
            </a:pPr>
            <a:r>
              <a:rPr lang="en-US" altLang="zh-CN" sz="2000" b="1" dirty="0"/>
              <a:t>【</a:t>
            </a:r>
            <a:r>
              <a:rPr lang="zh-CN" altLang="en-US" sz="2000" b="1" dirty="0"/>
              <a:t>注解</a:t>
            </a:r>
            <a:r>
              <a:rPr lang="en-US" altLang="zh-CN" sz="2000" b="1" dirty="0"/>
              <a:t>】</a:t>
            </a:r>
            <a:r>
              <a:rPr lang="zh-CN" altLang="en-US" sz="2000" b="1" dirty="0"/>
              <a:t>： １、西岩：湖南永州西山。 ２、欸乃：摇橹的声音。 ３、无心：指云自由自在飘动</a:t>
            </a:r>
            <a:r>
              <a:rPr lang="zh-CN" altLang="en-US" sz="2000" b="1" dirty="0"/>
              <a:t>。</a:t>
            </a:r>
            <a:endParaRPr lang="en-US" altLang="zh-CN" sz="2000" b="1" dirty="0"/>
          </a:p>
          <a:p>
            <a:pPr marL="0" indent="0"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、请你为刘方平的这首诗拟一个题目，并简述理由。</a:t>
            </a: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纱窗</a:t>
            </a:r>
            <a:r>
              <a:rPr lang="zh-CN" altLang="en-US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日落渐黄昏，金屋无人见泪痕。</a:t>
            </a: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寂寞</a:t>
            </a:r>
            <a:r>
              <a:rPr lang="zh-CN" altLang="en-US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空庭春欲晚，梨花满地不开门。</a:t>
            </a:r>
          </a:p>
          <a:p>
            <a:pPr marL="0" indent="0">
              <a:buNone/>
            </a:pPr>
            <a:r>
              <a:rPr lang="zh-CN" altLang="en-US" sz="2000" dirty="0"/>
              <a:t> </a:t>
            </a:r>
            <a:endParaRPr lang="zh-CN" altLang="en-US" sz="20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560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207568" y="1268760"/>
            <a:ext cx="7429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b="1" dirty="0">
                <a:latin typeface="华文隶书"/>
                <a:ea typeface="华文隶书"/>
                <a:cs typeface="华文隶书"/>
              </a:rPr>
              <a:t>   </a:t>
            </a: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隶书"/>
              </a:rPr>
              <a:t>画 龙 点 睛</a:t>
            </a:r>
            <a:r>
              <a:rPr lang="en-US" altLang="zh-CN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隶书"/>
              </a:rPr>
              <a:t>       </a:t>
            </a:r>
            <a:endParaRPr lang="en-US" altLang="zh-CN" sz="6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隶书"/>
            </a:endParaRPr>
          </a:p>
          <a:p>
            <a:pPr>
              <a:lnSpc>
                <a:spcPct val="150000"/>
              </a:lnSpc>
            </a:pPr>
            <a:r>
              <a:rPr lang="en-US" altLang="zh-CN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隶书"/>
              </a:rPr>
              <a:t>      </a:t>
            </a:r>
            <a:r>
              <a:rPr lang="en-US" altLang="zh-CN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隶书"/>
              </a:rPr>
              <a:t>       ——</a:t>
            </a: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隶书"/>
              </a:rPr>
              <a:t>拟诗题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257677"/>
            <a:ext cx="3203848" cy="16003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57" y="0"/>
            <a:ext cx="1977081" cy="9875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87" y="5619500"/>
            <a:ext cx="2429581" cy="121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4071" y="4349497"/>
            <a:ext cx="5040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常州市中天实验学校   徐姗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12778"/>
            <a:ext cx="1403648" cy="52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6360" y="163113"/>
            <a:ext cx="73200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梅 花</a:t>
            </a:r>
            <a:endParaRPr lang="en-US" altLang="zh-CN" sz="4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墙角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数枝梅，凌寒独自开。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遥知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不是雪，为有暗香来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竹</a:t>
            </a:r>
            <a:endParaRPr lang="zh-CN" altLang="en-US" sz="4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节复一节，千枝攒万叶。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自不开花，免撩蜂与蝶。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000" dirty="0">
              <a:latin typeface="+mn-lt"/>
              <a:ea typeface="+mn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30761" y="5301209"/>
            <a:ext cx="91417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技法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点拨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：诗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之内容中主要描写的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对象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（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景、物、人）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可作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题目。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华文楷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7105">
            <a:off x="8864824" y="493764"/>
            <a:ext cx="1835696" cy="9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03512" y="188640"/>
            <a:ext cx="8712968" cy="648072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仲 夏</a:t>
            </a:r>
            <a:endParaRPr lang="en-US" altLang="zh-CN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江南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仲夏天，时</a:t>
            </a: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雨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下如川。</a:t>
            </a:r>
          </a:p>
          <a:p>
            <a:pPr marL="0" indent="0"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卢桔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垂金弹，</a:t>
            </a: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甘蕉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吐白莲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清 明</a:t>
            </a:r>
            <a:endParaRPr lang="en-US" altLang="zh-CN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 清明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时节</a:t>
            </a:r>
            <a:r>
              <a:rPr lang="zh-CN" altLang="en-US" sz="4000" b="1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雨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纷纷，路上</a:t>
            </a:r>
            <a:r>
              <a:rPr lang="zh-CN" altLang="en-US" sz="4000" b="1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行人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欲断魂。</a:t>
            </a:r>
          </a:p>
          <a:p>
            <a:pPr marL="0" indent="0"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 借问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酒家何处有？</a:t>
            </a:r>
            <a:r>
              <a:rPr lang="zh-CN" altLang="en-US" sz="4000" b="1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牧童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遥指杏花村。</a:t>
            </a:r>
          </a:p>
          <a:p>
            <a:pPr marL="0" indent="0">
              <a:buNone/>
            </a:pP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技法</a:t>
            </a: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点拨</a:t>
            </a: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：诗</a:t>
            </a: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之内容中写作背景（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时间、时令</a:t>
            </a: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可作</a:t>
            </a: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题目。</a:t>
            </a:r>
            <a:endParaRPr lang="zh-CN" altLang="en-US" sz="40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95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472" y="0"/>
            <a:ext cx="42677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内容占位符 5"/>
          <p:cNvSpPr>
            <a:spLocks noGrp="1"/>
          </p:cNvSpPr>
          <p:nvPr>
            <p:ph idx="1"/>
          </p:nvPr>
        </p:nvSpPr>
        <p:spPr>
          <a:xfrm>
            <a:off x="1991544" y="188640"/>
            <a:ext cx="8075240" cy="6192688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n-US" altLang="zh-CN" sz="4000" b="1" dirty="0">
              <a:latin typeface="隶书"/>
              <a:ea typeface="隶书"/>
              <a:cs typeface="隶书"/>
            </a:endParaRPr>
          </a:p>
          <a:p>
            <a:pPr algn="ctr"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         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初 夏</a:t>
            </a:r>
            <a:endParaRPr lang="en-US" altLang="zh-CN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隶书"/>
            </a:endParaRPr>
          </a:p>
          <a:p>
            <a:pPr algn="ctr"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            竹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摇清影罩幽窗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，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  <a:cs typeface="隶书"/>
            </a:endParaRPr>
          </a:p>
          <a:p>
            <a:pPr algn="ctr"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            两两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时禽噪夕阳。</a:t>
            </a:r>
          </a:p>
          <a:p>
            <a:pPr algn="ctr"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            谢却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海棠飞尽絮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，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  <a:cs typeface="隶书"/>
            </a:endParaRPr>
          </a:p>
          <a:p>
            <a:pPr algn="ctr"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            困人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隶书"/>
              </a:rPr>
              <a:t>天气日初长。</a:t>
            </a:r>
          </a:p>
          <a:p>
            <a:pPr algn="ctr">
              <a:buFont typeface="Arial" charset="0"/>
              <a:buNone/>
            </a:pPr>
            <a:endParaRPr lang="zh-CN" altLang="en-US" sz="4000" b="1" dirty="0">
              <a:latin typeface="隶书"/>
              <a:ea typeface="隶书"/>
              <a:cs typeface="隶书"/>
            </a:endParaRPr>
          </a:p>
          <a:p>
            <a:endParaRPr lang="zh-CN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495601" y="5085185"/>
            <a:ext cx="73885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海棠开过、柳絮飞尽、日初长等</a:t>
            </a:r>
            <a:endParaRPr lang="en-US" altLang="zh-CN" sz="40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都是初夏的时令特征。</a:t>
            </a:r>
            <a:endParaRPr lang="en-US" altLang="zh-CN" sz="40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5" y="-1"/>
            <a:ext cx="2195735" cy="163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1557463" y="1500188"/>
            <a:ext cx="8610476" cy="337185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algn="ctr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4000" b="1" dirty="0">
                <a:latin typeface="隶书" pitchFamily="49" charset="-122"/>
                <a:ea typeface="隶书" pitchFamily="49" charset="-122"/>
              </a:rPr>
              <a:t>  </a:t>
            </a:r>
            <a:r>
              <a:rPr lang="zh-CN" altLang="en-US" sz="5200" b="1" dirty="0">
                <a:latin typeface="黑体" panose="02010609060101010101" pitchFamily="49" charset="-122"/>
                <a:ea typeface="黑体" panose="02010609060101010101" pitchFamily="49" charset="-122"/>
              </a:rPr>
              <a:t>昔人已乘黄鹤去，此地空余黄鹤楼。</a:t>
            </a:r>
            <a:endParaRPr lang="en-US" altLang="zh-CN" sz="5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ctr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5200" b="1" dirty="0">
                <a:latin typeface="黑体" panose="02010609060101010101" pitchFamily="49" charset="-122"/>
                <a:ea typeface="黑体" panose="02010609060101010101" pitchFamily="49" charset="-122"/>
              </a:rPr>
              <a:t>  黄鹤一去不复返，白云千载空悠悠。</a:t>
            </a:r>
            <a:endParaRPr lang="en-US" altLang="zh-CN" sz="5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ctr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5200" b="1" dirty="0">
                <a:latin typeface="黑体" panose="02010609060101010101" pitchFamily="49" charset="-122"/>
                <a:ea typeface="黑体" panose="02010609060101010101" pitchFamily="49" charset="-122"/>
              </a:rPr>
              <a:t>  晴川历历汉阳树，芳草萋萋鹦鹉洲。</a:t>
            </a:r>
            <a:br>
              <a:rPr lang="zh-CN" altLang="en-US" sz="52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5200" b="1" dirty="0">
                <a:latin typeface="黑体" panose="02010609060101010101" pitchFamily="49" charset="-122"/>
                <a:ea typeface="黑体" panose="02010609060101010101" pitchFamily="49" charset="-122"/>
              </a:rPr>
              <a:t>日暮乡关何处是？烟波江上使人愁。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43873" y="260648"/>
            <a:ext cx="2500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6000" b="1" dirty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黄鹤楼</a:t>
            </a:r>
            <a:r>
              <a:rPr lang="zh-CN" altLang="en-US" sz="4000" b="1" dirty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 </a:t>
            </a:r>
            <a:endParaRPr lang="en-US" altLang="zh-CN" sz="4000" b="1" dirty="0">
              <a:solidFill>
                <a:srgbClr val="FF0000"/>
              </a:solidFill>
              <a:latin typeface="隶书"/>
              <a:ea typeface="隶书"/>
              <a:cs typeface="隶书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57464" y="4872039"/>
            <a:ext cx="9001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技法</a:t>
            </a: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点拨</a:t>
            </a: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：诗</a:t>
            </a: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之内容中写作</a:t>
            </a: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背景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（地点、场景）</a:t>
            </a: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/>
              </a:rPr>
              <a:t>可作题目</a:t>
            </a:r>
            <a:endParaRPr lang="zh-CN" altLang="en-US" sz="40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华文楷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53136"/>
            <a:ext cx="2459340" cy="217797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91544" y="165250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送友人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青山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横北郭，白水绕东城。</a:t>
            </a:r>
          </a:p>
          <a:p>
            <a:pPr marL="0" indent="0"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此地一为别，孤蓬万里征。</a:t>
            </a:r>
          </a:p>
          <a:p>
            <a:pPr marL="0" indent="0"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浮云游子意，落日故人情。</a:t>
            </a:r>
          </a:p>
          <a:p>
            <a:pPr marL="0" indent="0"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挥手自兹去，萧萧班马鸣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弹琴</a:t>
            </a:r>
          </a:p>
          <a:p>
            <a:pPr marL="0" indent="0"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泠泠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七弦上，静听松风寒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古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调虽自爱，今人多不弹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3692" y="188640"/>
            <a:ext cx="1415772" cy="61597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技法点拨</a:t>
            </a: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：诗</a:t>
            </a: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之内容</a:t>
            </a: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</a:t>
            </a:r>
            <a:endParaRPr lang="en-US" altLang="zh-CN" sz="40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</a:t>
            </a: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叙述的事件可作</a:t>
            </a:r>
            <a:r>
              <a:rPr lang="zh-CN" altLang="en-US" sz="4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题目</a:t>
            </a:r>
            <a:r>
              <a:rPr lang="zh-CN" altLang="en-US" sz="4000" dirty="0"/>
              <a:t>。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3899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06" y="17735"/>
            <a:ext cx="9162294" cy="6858000"/>
          </a:xfrm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359696" y="1124745"/>
            <a:ext cx="47863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古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诗词内容中的主要描写之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对象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、写作背景之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时令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、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写作背景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之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地点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、主要叙述之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事件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均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  <a:cs typeface="隶书"/>
              </a:rPr>
              <a:t>可入题。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1" y="5082949"/>
            <a:ext cx="3491880" cy="17441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544" y="3474"/>
            <a:ext cx="8229600" cy="761231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中考链接（</a:t>
            </a:r>
            <a:r>
              <a:rPr lang="en-US" altLang="zh-CN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1504" y="1052736"/>
            <a:ext cx="8928992" cy="580526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唐朝诗人韦应物的这首诗里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选一个词语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作为诗的题目，并简述理由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sz="40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微雨</a:t>
            </a: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众卉新，一雷惊蛰始。田家几日闲</a:t>
            </a: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40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农耕</a:t>
            </a: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从此起</a:t>
            </a: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。丁壮</a:t>
            </a: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俱在野，场圃亦就理</a:t>
            </a: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饥</a:t>
            </a: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勤不自苦，膏泽且为喜</a:t>
            </a: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b="1" dirty="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756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1203</Words>
  <Application>Microsoft Office PowerPoint</Application>
  <PresentationFormat>宽屏</PresentationFormat>
  <Paragraphs>123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仿宋</vt:lpstr>
      <vt:lpstr>黑体</vt:lpstr>
      <vt:lpstr>华文楷体</vt:lpstr>
      <vt:lpstr>华文隶书</vt:lpstr>
      <vt:lpstr>楷体</vt:lpstr>
      <vt:lpstr>隶书</vt:lpstr>
      <vt:lpstr>宋体</vt:lpstr>
      <vt:lpstr>微软雅黑</vt:lpstr>
      <vt:lpstr>Arial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中考链接（2017）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当堂训练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liumengmeng</dc:creator>
  <cp:lastModifiedBy>seewo</cp:lastModifiedBy>
  <cp:revision>327</cp:revision>
  <dcterms:created xsi:type="dcterms:W3CDTF">2017-05-11T08:21:28Z</dcterms:created>
  <dcterms:modified xsi:type="dcterms:W3CDTF">2018-05-14T06:45:03Z</dcterms:modified>
</cp:coreProperties>
</file>