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7" r:id="rId3"/>
    <p:sldId id="256" r:id="rId4"/>
    <p:sldId id="258" r:id="rId5"/>
    <p:sldId id="261" r:id="rId6"/>
    <p:sldId id="263" r:id="rId7"/>
    <p:sldId id="260" r:id="rId8"/>
    <p:sldId id="286" r:id="rId9"/>
    <p:sldId id="271" r:id="rId10"/>
    <p:sldId id="272" r:id="rId11"/>
    <p:sldId id="267" r:id="rId12"/>
    <p:sldId id="287" r:id="rId13"/>
    <p:sldId id="273" r:id="rId14"/>
    <p:sldId id="275" r:id="rId15"/>
    <p:sldId id="282" r:id="rId16"/>
    <p:sldId id="283" r:id="rId17"/>
    <p:sldId id="289" r:id="rId18"/>
    <p:sldId id="274" r:id="rId19"/>
    <p:sldId id="279" r:id="rId20"/>
    <p:sldId id="280" r:id="rId21"/>
    <p:sldId id="276" r:id="rId22"/>
    <p:sldId id="284" r:id="rId23"/>
    <p:sldId id="285" r:id="rId24"/>
    <p:sldId id="27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76C5-5852-443A-8AF1-D0C862B0150B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7BC00-5621-4B37-ACAD-13FF582040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7BC00-5621-4B37-ACAD-13FF582040D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7BC00-5621-4B37-ACAD-13FF582040D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85800"/>
            <a:ext cx="8543925" cy="5181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60198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62BD7BD-9590-470D-9F74-A140BB9DDB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1" y="71"/>
              </a:cxn>
              <a:cxn ang="0">
                <a:pos x="25" y="393"/>
              </a:cxn>
              <a:cxn ang="0">
                <a:pos x="54" y="457"/>
              </a:cxn>
              <a:cxn ang="0">
                <a:pos x="158" y="482"/>
              </a:cxn>
              <a:cxn ang="0">
                <a:pos x="204" y="495"/>
              </a:cxn>
              <a:cxn ang="0">
                <a:pos x="520" y="475"/>
              </a:cxn>
              <a:cxn ang="0">
                <a:pos x="533" y="167"/>
              </a:cxn>
              <a:cxn ang="0">
                <a:pos x="369" y="16"/>
              </a:cxn>
              <a:cxn ang="0">
                <a:pos x="249" y="29"/>
              </a:cxn>
              <a:cxn ang="0">
                <a:pos x="198" y="11"/>
              </a:cxn>
              <a:cxn ang="0">
                <a:pos x="151" y="2"/>
              </a:cxn>
              <a:cxn ang="0">
                <a:pos x="23" y="4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91" y="20"/>
                </a:cxn>
                <a:cxn ang="0">
                  <a:pos x="92" y="17"/>
                </a:cxn>
                <a:cxn ang="0">
                  <a:pos x="88" y="0"/>
                </a:cxn>
                <a:cxn ang="0">
                  <a:pos x="25" y="0"/>
                </a:cxn>
                <a:cxn ang="0">
                  <a:pos x="10" y="22"/>
                </a:cxn>
                <a:cxn ang="0">
                  <a:pos x="71" y="25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157" y="0"/>
                </a:cxn>
                <a:cxn ang="0">
                  <a:pos x="225" y="21"/>
                </a:cxn>
                <a:cxn ang="0">
                  <a:pos x="174" y="39"/>
                </a:cxn>
                <a:cxn ang="0">
                  <a:pos x="207" y="71"/>
                </a:cxn>
                <a:cxn ang="0">
                  <a:pos x="74" y="60"/>
                </a:cxn>
                <a:cxn ang="0">
                  <a:pos x="26" y="63"/>
                </a:cxn>
                <a:cxn ang="0">
                  <a:pos x="199" y="487"/>
                </a:cxn>
                <a:cxn ang="0">
                  <a:pos x="144" y="341"/>
                </a:cxn>
                <a:cxn ang="0">
                  <a:pos x="105" y="376"/>
                </a:cxn>
                <a:cxn ang="0">
                  <a:pos x="94" y="435"/>
                </a:cxn>
                <a:cxn ang="0">
                  <a:pos x="124" y="265"/>
                </a:cxn>
                <a:cxn ang="0">
                  <a:pos x="153" y="228"/>
                </a:cxn>
                <a:cxn ang="0">
                  <a:pos x="209" y="237"/>
                </a:cxn>
                <a:cxn ang="0">
                  <a:pos x="188" y="306"/>
                </a:cxn>
                <a:cxn ang="0">
                  <a:pos x="192" y="395"/>
                </a:cxn>
                <a:cxn ang="0">
                  <a:pos x="515" y="483"/>
                </a:cxn>
                <a:cxn ang="0">
                  <a:pos x="454" y="427"/>
                </a:cxn>
                <a:cxn ang="0">
                  <a:pos x="425" y="345"/>
                </a:cxn>
                <a:cxn ang="0">
                  <a:pos x="396" y="270"/>
                </a:cxn>
                <a:cxn ang="0">
                  <a:pos x="460" y="256"/>
                </a:cxn>
                <a:cxn ang="0">
                  <a:pos x="407" y="223"/>
                </a:cxn>
                <a:cxn ang="0">
                  <a:pos x="439" y="226"/>
                </a:cxn>
                <a:cxn ang="0">
                  <a:pos x="438" y="209"/>
                </a:cxn>
                <a:cxn ang="0">
                  <a:pos x="376" y="211"/>
                </a:cxn>
                <a:cxn ang="0">
                  <a:pos x="357" y="343"/>
                </a:cxn>
                <a:cxn ang="0">
                  <a:pos x="347" y="230"/>
                </a:cxn>
                <a:cxn ang="0">
                  <a:pos x="331" y="182"/>
                </a:cxn>
                <a:cxn ang="0">
                  <a:pos x="347" y="136"/>
                </a:cxn>
                <a:cxn ang="0">
                  <a:pos x="339" y="99"/>
                </a:cxn>
                <a:cxn ang="0">
                  <a:pos x="331" y="62"/>
                </a:cxn>
                <a:cxn ang="0">
                  <a:pos x="369" y="103"/>
                </a:cxn>
                <a:cxn ang="0">
                  <a:pos x="415" y="47"/>
                </a:cxn>
                <a:cxn ang="0">
                  <a:pos x="409" y="95"/>
                </a:cxn>
                <a:cxn ang="0">
                  <a:pos x="401" y="130"/>
                </a:cxn>
                <a:cxn ang="0">
                  <a:pos x="401" y="181"/>
                </a:cxn>
                <a:cxn ang="0">
                  <a:pos x="558" y="181"/>
                </a:cxn>
                <a:cxn ang="0">
                  <a:pos x="554" y="76"/>
                </a:cxn>
                <a:cxn ang="0">
                  <a:pos x="249" y="69"/>
                </a:cxn>
                <a:cxn ang="0">
                  <a:pos x="293" y="93"/>
                </a:cxn>
                <a:cxn ang="0">
                  <a:pos x="171" y="195"/>
                </a:cxn>
                <a:cxn ang="0">
                  <a:pos x="69" y="98"/>
                </a:cxn>
                <a:cxn ang="0">
                  <a:pos x="191" y="106"/>
                </a:cxn>
                <a:cxn ang="0">
                  <a:pos x="220" y="105"/>
                </a:cxn>
                <a:cxn ang="0">
                  <a:pos x="302" y="121"/>
                </a:cxn>
                <a:cxn ang="0">
                  <a:pos x="276" y="256"/>
                </a:cxn>
                <a:cxn ang="0">
                  <a:pos x="260" y="137"/>
                </a:cxn>
                <a:cxn ang="0">
                  <a:pos x="171" y="195"/>
                </a:cxn>
                <a:cxn ang="0">
                  <a:pos x="223" y="225"/>
                </a:cxn>
                <a:cxn ang="0">
                  <a:pos x="247" y="158"/>
                </a:cxn>
                <a:cxn ang="0">
                  <a:pos x="326" y="292"/>
                </a:cxn>
                <a:cxn ang="0">
                  <a:pos x="215" y="321"/>
                </a:cxn>
                <a:cxn ang="0">
                  <a:pos x="309" y="277"/>
                </a:cxn>
                <a:cxn ang="0">
                  <a:pos x="318" y="133"/>
                </a:cxn>
                <a:cxn ang="0">
                  <a:pos x="313" y="213"/>
                </a:cxn>
                <a:cxn ang="0">
                  <a:pos x="299" y="144"/>
                </a:cxn>
                <a:cxn ang="0">
                  <a:pos x="507" y="179"/>
                </a:cxn>
                <a:cxn ang="0">
                  <a:pos x="461" y="162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7" y="56"/>
                </a:cxn>
                <a:cxn ang="0">
                  <a:pos x="40" y="1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2" y="69"/>
                </a:cxn>
                <a:cxn ang="0">
                  <a:pos x="40" y="45"/>
                </a:cxn>
                <a:cxn ang="0">
                  <a:pos x="37" y="24"/>
                </a:cxn>
                <a:cxn ang="0">
                  <a:pos x="19" y="27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2" cy="318"/>
            </a:xfrm>
            <a:custGeom>
              <a:avLst/>
              <a:gdLst/>
              <a:ahLst/>
              <a:cxnLst>
                <a:cxn ang="0">
                  <a:pos x="112" y="4"/>
                </a:cxn>
                <a:cxn ang="0">
                  <a:pos x="24" y="4"/>
                </a:cxn>
                <a:cxn ang="0">
                  <a:pos x="2" y="25"/>
                </a:cxn>
                <a:cxn ang="0">
                  <a:pos x="60" y="58"/>
                </a:cxn>
                <a:cxn ang="0">
                  <a:pos x="96" y="54"/>
                </a:cxn>
                <a:cxn ang="0">
                  <a:pos x="113" y="53"/>
                </a:cxn>
                <a:cxn ang="0">
                  <a:pos x="112" y="4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1" cy="516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1" y="5"/>
                </a:cxn>
                <a:cxn ang="0">
                  <a:pos x="12" y="57"/>
                </a:cxn>
                <a:cxn ang="0">
                  <a:pos x="79" y="62"/>
                </a:cxn>
                <a:cxn ang="0">
                  <a:pos x="67" y="5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0" y="15"/>
                </a:cxn>
                <a:cxn ang="0">
                  <a:pos x="15" y="0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70" y="17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21" y="37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24" y="17"/>
                </a:cxn>
                <a:cxn ang="0">
                  <a:pos x="17" y="26"/>
                </a:cxn>
                <a:cxn ang="0">
                  <a:pos x="76" y="23"/>
                </a:cxn>
                <a:cxn ang="0">
                  <a:pos x="82" y="20"/>
                </a:cxn>
                <a:cxn ang="0">
                  <a:pos x="82" y="0"/>
                </a:cxn>
                <a:cxn ang="0">
                  <a:pos x="72" y="6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8" y="14"/>
                </a:cxn>
                <a:cxn ang="0">
                  <a:pos x="57" y="22"/>
                </a:cxn>
                <a:cxn ang="0">
                  <a:pos x="117" y="23"/>
                </a:cxn>
                <a:cxn ang="0">
                  <a:pos x="114" y="8"/>
                </a:cxn>
                <a:cxn ang="0">
                  <a:pos x="82" y="3"/>
                </a:cxn>
                <a:cxn ang="0">
                  <a:pos x="21" y="1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103" y="4"/>
                </a:cxn>
                <a:cxn ang="0">
                  <a:pos x="74" y="10"/>
                </a:cxn>
                <a:cxn ang="0">
                  <a:pos x="36" y="6"/>
                </a:cxn>
                <a:cxn ang="0">
                  <a:pos x="2" y="4"/>
                </a:cxn>
                <a:cxn ang="0">
                  <a:pos x="98" y="19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2" cy="480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26" y="54"/>
                </a:cxn>
                <a:cxn ang="0">
                  <a:pos x="50" y="77"/>
                </a:cxn>
                <a:cxn ang="0">
                  <a:pos x="59" y="84"/>
                </a:cxn>
                <a:cxn ang="0">
                  <a:pos x="81" y="52"/>
                </a:cxn>
                <a:cxn ang="0">
                  <a:pos x="111" y="52"/>
                </a:cxn>
                <a:cxn ang="0">
                  <a:pos x="79" y="27"/>
                </a:cxn>
                <a:cxn ang="0">
                  <a:pos x="37" y="16"/>
                </a:cxn>
                <a:cxn ang="0">
                  <a:pos x="12" y="41"/>
                </a:cxn>
                <a:cxn ang="0">
                  <a:pos x="3" y="53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22" y="49"/>
                </a:cxn>
                <a:cxn ang="0">
                  <a:pos x="22" y="59"/>
                </a:cxn>
                <a:cxn ang="0">
                  <a:pos x="50" y="90"/>
                </a:cxn>
                <a:cxn ang="0">
                  <a:pos x="34" y="118"/>
                </a:cxn>
                <a:cxn ang="0">
                  <a:pos x="0" y="148"/>
                </a:cxn>
                <a:cxn ang="0">
                  <a:pos x="17" y="155"/>
                </a:cxn>
                <a:cxn ang="0">
                  <a:pos x="47" y="166"/>
                </a:cxn>
                <a:cxn ang="0">
                  <a:pos x="63" y="162"/>
                </a:cxn>
                <a:cxn ang="0">
                  <a:pos x="65" y="0"/>
                </a:cxn>
                <a:cxn ang="0">
                  <a:pos x="51" y="40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7203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7207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5176FA-91A6-44D3-80C1-4774ECB4D8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92C2-D101-4E9A-B8C6-DF2BAB97ED4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6E54C-E267-4D0F-B52B-C19FB5F515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C140-52FD-4A05-BC50-6EA120802F5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65A8-EC2C-4BD9-B6D3-564766E582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07E2-9518-4AD6-91FE-BF2B84E794D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CA53-646F-4C67-B971-1C8683FC2B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54EF-5DCD-4411-97B0-8E011AD7B22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63F3E-C746-4FFA-885C-3AD6E9D50D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54C27-FF73-4587-90E3-B405C5596F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9C02-3138-4E1E-A82C-76E90AB271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86019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0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1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2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3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4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5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6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7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8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29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1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2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3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4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5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6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7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8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39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0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1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3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4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5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6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7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8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49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2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3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4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5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6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7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8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59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0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1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2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3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4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5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6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7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8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69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0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1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2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3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4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5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6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7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8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79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0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1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2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3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4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5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6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7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8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89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0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1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2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3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4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5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6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7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8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99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0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1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2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3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4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5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6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7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8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09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0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1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2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3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4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5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6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7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8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19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0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1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2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3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4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5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6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7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8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29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0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1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2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3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4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5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6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7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8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39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0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1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2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3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4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5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6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7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8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49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0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1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2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3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4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5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6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7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8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59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0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1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2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3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86165" name="Freeform 14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6" name="Freeform 15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7" name="Freeform 15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8" name="Freeform 15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69" name="Freeform 15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0" name="Freeform 15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1" name="Freeform 15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2" name="Freeform 15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3" name="Freeform 15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4" name="Freeform 15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5" name="Freeform 15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6" name="Freeform 16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77" name="Freeform 16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86179" name="Freeform 163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0" name="Freeform 164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1" name="Freeform 165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2" name="Freeform 166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3" name="Freeform 167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4" name="Freeform 168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5" name="Freeform 169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6" name="Freeform 170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7" name="Freeform 171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8" name="Freeform 172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89" name="Freeform 173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0" name="Freeform 174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1" name="Freeform 175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861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4" name="Freeform 178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5" name="Freeform 179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6" name="Freeform 180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7" name="Freeform 181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8" name="Freeform 182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99" name="Freeform 183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0" name="Freeform 184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1" name="Freeform 185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2" name="Freeform 186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3" name="Freeform 187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4" name="Freeform 188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5" name="Freeform 189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86207" name="Freeform 191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8" name="Freeform 192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09" name="Freeform 193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0" name="Freeform 194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1" name="Freeform 195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2" name="Freeform 196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3" name="Freeform 197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4" name="Freeform 198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5" name="Freeform 199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6" name="Freeform 200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7" name="Freeform 201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8" name="Freeform 202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19" name="Freeform 203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86221" name="Freeform 205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2" name="Freeform 206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3" name="Freeform 207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4" name="Freeform 208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5" name="Freeform 209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6" name="Freeform 210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7" name="Freeform 211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8" name="Freeform 212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29" name="Freeform 213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0" name="Freeform 214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1" name="Freeform 215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2" name="Freeform 216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3" name="Freeform 217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86235" name="Freeform 219"/>
            <p:cNvSpPr>
              <a:spLocks/>
            </p:cNvSpPr>
            <p:nvPr userDrawn="1"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6" name="Freeform 220"/>
            <p:cNvSpPr>
              <a:spLocks noEditPoints="1"/>
            </p:cNvSpPr>
            <p:nvPr userDrawn="1"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7" name="Freeform 221"/>
            <p:cNvSpPr>
              <a:spLocks/>
            </p:cNvSpPr>
            <p:nvPr userDrawn="1"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8" name="Freeform 222"/>
            <p:cNvSpPr>
              <a:spLocks/>
            </p:cNvSpPr>
            <p:nvPr userDrawn="1"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39" name="Freeform 223"/>
            <p:cNvSpPr>
              <a:spLocks/>
            </p:cNvSpPr>
            <p:nvPr userDrawn="1"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0" name="Freeform 224"/>
            <p:cNvSpPr>
              <a:spLocks/>
            </p:cNvSpPr>
            <p:nvPr userDrawn="1"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1" name="Freeform 225"/>
            <p:cNvSpPr>
              <a:spLocks/>
            </p:cNvSpPr>
            <p:nvPr userDrawn="1"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2" name="Freeform 226"/>
            <p:cNvSpPr>
              <a:spLocks/>
            </p:cNvSpPr>
            <p:nvPr userDrawn="1"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3" name="Freeform 227"/>
            <p:cNvSpPr>
              <a:spLocks/>
            </p:cNvSpPr>
            <p:nvPr userDrawn="1"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4" name="Freeform 228"/>
            <p:cNvSpPr>
              <a:spLocks/>
            </p:cNvSpPr>
            <p:nvPr userDrawn="1"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5" name="Freeform 229"/>
            <p:cNvSpPr>
              <a:spLocks/>
            </p:cNvSpPr>
            <p:nvPr userDrawn="1"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6" name="Freeform 230"/>
            <p:cNvSpPr>
              <a:spLocks/>
            </p:cNvSpPr>
            <p:nvPr userDrawn="1"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47" name="Freeform 231"/>
            <p:cNvSpPr>
              <a:spLocks/>
            </p:cNvSpPr>
            <p:nvPr userDrawn="1"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8624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5" cy="144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1" y="71"/>
                </a:cxn>
                <a:cxn ang="0">
                  <a:pos x="25" y="393"/>
                </a:cxn>
                <a:cxn ang="0">
                  <a:pos x="54" y="457"/>
                </a:cxn>
                <a:cxn ang="0">
                  <a:pos x="158" y="482"/>
                </a:cxn>
                <a:cxn ang="0">
                  <a:pos x="204" y="495"/>
                </a:cxn>
                <a:cxn ang="0">
                  <a:pos x="520" y="475"/>
                </a:cxn>
                <a:cxn ang="0">
                  <a:pos x="533" y="167"/>
                </a:cxn>
                <a:cxn ang="0">
                  <a:pos x="369" y="16"/>
                </a:cxn>
                <a:cxn ang="0">
                  <a:pos x="249" y="29"/>
                </a:cxn>
                <a:cxn ang="0">
                  <a:pos x="198" y="11"/>
                </a:cxn>
                <a:cxn ang="0">
                  <a:pos x="151" y="2"/>
                </a:cxn>
                <a:cxn ang="0">
                  <a:pos x="23" y="4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8625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91" y="20"/>
                  </a:cxn>
                  <a:cxn ang="0">
                    <a:pos x="92" y="17"/>
                  </a:cxn>
                  <a:cxn ang="0">
                    <a:pos x="88" y="0"/>
                  </a:cxn>
                  <a:cxn ang="0">
                    <a:pos x="25" y="0"/>
                  </a:cxn>
                  <a:cxn ang="0">
                    <a:pos x="10" y="22"/>
                  </a:cxn>
                  <a:cxn ang="0">
                    <a:pos x="71" y="25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/>
                <a:ahLst/>
                <a:cxnLst>
                  <a:cxn ang="0">
                    <a:pos x="504" y="1"/>
                  </a:cxn>
                  <a:cxn ang="0">
                    <a:pos x="157" y="0"/>
                  </a:cxn>
                  <a:cxn ang="0">
                    <a:pos x="225" y="21"/>
                  </a:cxn>
                  <a:cxn ang="0">
                    <a:pos x="174" y="39"/>
                  </a:cxn>
                  <a:cxn ang="0">
                    <a:pos x="207" y="71"/>
                  </a:cxn>
                  <a:cxn ang="0">
                    <a:pos x="74" y="60"/>
                  </a:cxn>
                  <a:cxn ang="0">
                    <a:pos x="26" y="63"/>
                  </a:cxn>
                  <a:cxn ang="0">
                    <a:pos x="199" y="487"/>
                  </a:cxn>
                  <a:cxn ang="0">
                    <a:pos x="144" y="341"/>
                  </a:cxn>
                  <a:cxn ang="0">
                    <a:pos x="105" y="376"/>
                  </a:cxn>
                  <a:cxn ang="0">
                    <a:pos x="94" y="435"/>
                  </a:cxn>
                  <a:cxn ang="0">
                    <a:pos x="124" y="265"/>
                  </a:cxn>
                  <a:cxn ang="0">
                    <a:pos x="153" y="228"/>
                  </a:cxn>
                  <a:cxn ang="0">
                    <a:pos x="209" y="237"/>
                  </a:cxn>
                  <a:cxn ang="0">
                    <a:pos x="188" y="306"/>
                  </a:cxn>
                  <a:cxn ang="0">
                    <a:pos x="192" y="395"/>
                  </a:cxn>
                  <a:cxn ang="0">
                    <a:pos x="515" y="483"/>
                  </a:cxn>
                  <a:cxn ang="0">
                    <a:pos x="454" y="427"/>
                  </a:cxn>
                  <a:cxn ang="0">
                    <a:pos x="425" y="345"/>
                  </a:cxn>
                  <a:cxn ang="0">
                    <a:pos x="396" y="270"/>
                  </a:cxn>
                  <a:cxn ang="0">
                    <a:pos x="460" y="256"/>
                  </a:cxn>
                  <a:cxn ang="0">
                    <a:pos x="407" y="223"/>
                  </a:cxn>
                  <a:cxn ang="0">
                    <a:pos x="439" y="226"/>
                  </a:cxn>
                  <a:cxn ang="0">
                    <a:pos x="438" y="209"/>
                  </a:cxn>
                  <a:cxn ang="0">
                    <a:pos x="376" y="211"/>
                  </a:cxn>
                  <a:cxn ang="0">
                    <a:pos x="357" y="343"/>
                  </a:cxn>
                  <a:cxn ang="0">
                    <a:pos x="347" y="230"/>
                  </a:cxn>
                  <a:cxn ang="0">
                    <a:pos x="331" y="182"/>
                  </a:cxn>
                  <a:cxn ang="0">
                    <a:pos x="347" y="136"/>
                  </a:cxn>
                  <a:cxn ang="0">
                    <a:pos x="339" y="99"/>
                  </a:cxn>
                  <a:cxn ang="0">
                    <a:pos x="331" y="62"/>
                  </a:cxn>
                  <a:cxn ang="0">
                    <a:pos x="369" y="103"/>
                  </a:cxn>
                  <a:cxn ang="0">
                    <a:pos x="415" y="47"/>
                  </a:cxn>
                  <a:cxn ang="0">
                    <a:pos x="409" y="95"/>
                  </a:cxn>
                  <a:cxn ang="0">
                    <a:pos x="401" y="130"/>
                  </a:cxn>
                  <a:cxn ang="0">
                    <a:pos x="401" y="181"/>
                  </a:cxn>
                  <a:cxn ang="0">
                    <a:pos x="558" y="181"/>
                  </a:cxn>
                  <a:cxn ang="0">
                    <a:pos x="554" y="76"/>
                  </a:cxn>
                  <a:cxn ang="0">
                    <a:pos x="249" y="69"/>
                  </a:cxn>
                  <a:cxn ang="0">
                    <a:pos x="293" y="93"/>
                  </a:cxn>
                  <a:cxn ang="0">
                    <a:pos x="171" y="195"/>
                  </a:cxn>
                  <a:cxn ang="0">
                    <a:pos x="69" y="98"/>
                  </a:cxn>
                  <a:cxn ang="0">
                    <a:pos x="191" y="106"/>
                  </a:cxn>
                  <a:cxn ang="0">
                    <a:pos x="220" y="105"/>
                  </a:cxn>
                  <a:cxn ang="0">
                    <a:pos x="302" y="121"/>
                  </a:cxn>
                  <a:cxn ang="0">
                    <a:pos x="276" y="256"/>
                  </a:cxn>
                  <a:cxn ang="0">
                    <a:pos x="260" y="137"/>
                  </a:cxn>
                  <a:cxn ang="0">
                    <a:pos x="171" y="195"/>
                  </a:cxn>
                  <a:cxn ang="0">
                    <a:pos x="223" y="225"/>
                  </a:cxn>
                  <a:cxn ang="0">
                    <a:pos x="247" y="158"/>
                  </a:cxn>
                  <a:cxn ang="0">
                    <a:pos x="326" y="292"/>
                  </a:cxn>
                  <a:cxn ang="0">
                    <a:pos x="215" y="321"/>
                  </a:cxn>
                  <a:cxn ang="0">
                    <a:pos x="309" y="277"/>
                  </a:cxn>
                  <a:cxn ang="0">
                    <a:pos x="318" y="133"/>
                  </a:cxn>
                  <a:cxn ang="0">
                    <a:pos x="313" y="213"/>
                  </a:cxn>
                  <a:cxn ang="0">
                    <a:pos x="299" y="144"/>
                  </a:cxn>
                  <a:cxn ang="0">
                    <a:pos x="507" y="179"/>
                  </a:cxn>
                  <a:cxn ang="0">
                    <a:pos x="461" y="162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3" name="Freeform 237"/>
              <p:cNvSpPr>
                <a:spLocks/>
              </p:cNvSpPr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27" y="56"/>
                  </a:cxn>
                  <a:cxn ang="0">
                    <a:pos x="40" y="1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4" name="Freeform 238"/>
              <p:cNvSpPr>
                <a:spLocks/>
              </p:cNvSpPr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2" y="69"/>
                  </a:cxn>
                  <a:cxn ang="0">
                    <a:pos x="40" y="45"/>
                  </a:cxn>
                  <a:cxn ang="0">
                    <a:pos x="37" y="24"/>
                  </a:cxn>
                  <a:cxn ang="0">
                    <a:pos x="19" y="27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5" name="Freeform 239"/>
              <p:cNvSpPr>
                <a:spLocks/>
              </p:cNvSpPr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24" y="4"/>
                  </a:cxn>
                  <a:cxn ang="0">
                    <a:pos x="2" y="25"/>
                  </a:cxn>
                  <a:cxn ang="0">
                    <a:pos x="60" y="58"/>
                  </a:cxn>
                  <a:cxn ang="0">
                    <a:pos x="96" y="54"/>
                  </a:cxn>
                  <a:cxn ang="0">
                    <a:pos x="113" y="53"/>
                  </a:cxn>
                  <a:cxn ang="0">
                    <a:pos x="112" y="4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6" name="Freeform 240"/>
              <p:cNvSpPr>
                <a:spLocks/>
              </p:cNvSpPr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/>
                <a:ahLst/>
                <a:cxnLst>
                  <a:cxn ang="0">
                    <a:pos x="67" y="5"/>
                  </a:cxn>
                  <a:cxn ang="0">
                    <a:pos x="31" y="5"/>
                  </a:cxn>
                  <a:cxn ang="0">
                    <a:pos x="12" y="57"/>
                  </a:cxn>
                  <a:cxn ang="0">
                    <a:pos x="79" y="62"/>
                  </a:cxn>
                  <a:cxn ang="0">
                    <a:pos x="67" y="5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0" y="15"/>
                  </a:cxn>
                  <a:cxn ang="0">
                    <a:pos x="15" y="0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8" name="Freeform 242"/>
              <p:cNvSpPr>
                <a:spLocks/>
              </p:cNvSpPr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70" y="17"/>
                  </a:cxn>
                  <a:cxn ang="0">
                    <a:pos x="48" y="3"/>
                  </a:cxn>
                  <a:cxn ang="0">
                    <a:pos x="19" y="32"/>
                  </a:cxn>
                  <a:cxn ang="0">
                    <a:pos x="21" y="37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5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24" y="17"/>
                  </a:cxn>
                  <a:cxn ang="0">
                    <a:pos x="17" y="26"/>
                  </a:cxn>
                  <a:cxn ang="0">
                    <a:pos x="76" y="23"/>
                  </a:cxn>
                  <a:cxn ang="0">
                    <a:pos x="82" y="20"/>
                  </a:cxn>
                  <a:cxn ang="0">
                    <a:pos x="82" y="0"/>
                  </a:cxn>
                  <a:cxn ang="0">
                    <a:pos x="72" y="6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6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8" y="14"/>
                  </a:cxn>
                  <a:cxn ang="0">
                    <a:pos x="57" y="22"/>
                  </a:cxn>
                  <a:cxn ang="0">
                    <a:pos x="117" y="23"/>
                  </a:cxn>
                  <a:cxn ang="0">
                    <a:pos x="114" y="8"/>
                  </a:cxn>
                  <a:cxn ang="0">
                    <a:pos x="82" y="3"/>
                  </a:cxn>
                  <a:cxn ang="0">
                    <a:pos x="21" y="1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61" name="Freeform 245"/>
              <p:cNvSpPr>
                <a:spLocks/>
              </p:cNvSpPr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103" y="4"/>
                  </a:cxn>
                  <a:cxn ang="0">
                    <a:pos x="74" y="10"/>
                  </a:cxn>
                  <a:cxn ang="0">
                    <a:pos x="36" y="6"/>
                  </a:cxn>
                  <a:cxn ang="0">
                    <a:pos x="2" y="4"/>
                  </a:cxn>
                  <a:cxn ang="0">
                    <a:pos x="98" y="19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62" name="Freeform 246"/>
              <p:cNvSpPr>
                <a:spLocks/>
              </p:cNvSpPr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26" y="54"/>
                  </a:cxn>
                  <a:cxn ang="0">
                    <a:pos x="50" y="77"/>
                  </a:cxn>
                  <a:cxn ang="0">
                    <a:pos x="59" y="84"/>
                  </a:cxn>
                  <a:cxn ang="0">
                    <a:pos x="81" y="52"/>
                  </a:cxn>
                  <a:cxn ang="0">
                    <a:pos x="111" y="52"/>
                  </a:cxn>
                  <a:cxn ang="0">
                    <a:pos x="79" y="27"/>
                  </a:cxn>
                  <a:cxn ang="0">
                    <a:pos x="37" y="16"/>
                  </a:cxn>
                  <a:cxn ang="0">
                    <a:pos x="12" y="41"/>
                  </a:cxn>
                  <a:cxn ang="0">
                    <a:pos x="3" y="53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263" name="Freeform 247"/>
              <p:cNvSpPr>
                <a:spLocks/>
              </p:cNvSpPr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22" y="49"/>
                  </a:cxn>
                  <a:cxn ang="0">
                    <a:pos x="22" y="59"/>
                  </a:cxn>
                  <a:cxn ang="0">
                    <a:pos x="50" y="90"/>
                  </a:cxn>
                  <a:cxn ang="0">
                    <a:pos x="34" y="118"/>
                  </a:cxn>
                  <a:cxn ang="0">
                    <a:pos x="0" y="148"/>
                  </a:cxn>
                  <a:cxn ang="0">
                    <a:pos x="17" y="155"/>
                  </a:cxn>
                  <a:cxn ang="0">
                    <a:pos x="47" y="166"/>
                  </a:cxn>
                  <a:cxn ang="0">
                    <a:pos x="63" y="162"/>
                  </a:cxn>
                  <a:cxn ang="0">
                    <a:pos x="65" y="0"/>
                  </a:cxn>
                  <a:cxn ang="0">
                    <a:pos x="51" y="40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58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9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6266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6267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6268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C14A8-FFB7-472B-8858-D9482E56B567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</a:t>
            </a:r>
            <a:r>
              <a:rPr lang="zh-CN" altLang="en-US" sz="4000" b="1" dirty="0" smtClean="0"/>
              <a:t>科学革命是西方独有的现象。在东方世界中从没发生过类似的事情。</a:t>
            </a:r>
            <a:r>
              <a:rPr lang="en-US" altLang="zh-CN" sz="4000" b="1" dirty="0" smtClean="0"/>
              <a:t>……</a:t>
            </a:r>
            <a:r>
              <a:rPr lang="zh-CN" altLang="en-US" sz="4000" b="1" dirty="0" smtClean="0"/>
              <a:t>以中国和印度为主的其他文明同样拥有令人印象深刻的科学传统，但它们却没有经历类似于</a:t>
            </a:r>
            <a:r>
              <a:rPr lang="en-US" altLang="zh-CN" sz="4000" b="1" dirty="0" smtClean="0"/>
              <a:t>17</a:t>
            </a:r>
            <a:r>
              <a:rPr lang="zh-CN" altLang="en-US" sz="4000" b="1" dirty="0" smtClean="0"/>
              <a:t>世纪西欧的文明转型。</a:t>
            </a:r>
            <a:endParaRPr lang="en-US" altLang="zh-CN" sz="4000" b="1" dirty="0" smtClean="0"/>
          </a:p>
          <a:p>
            <a:pPr algn="r"/>
            <a:r>
              <a:rPr lang="en-US" altLang="zh-CN" sz="4000" b="1" dirty="0" smtClean="0"/>
              <a:t>——《</a:t>
            </a:r>
            <a:r>
              <a:rPr lang="zh-CN" altLang="en-US" sz="4000" b="1" dirty="0" smtClean="0"/>
              <a:t>西方世界：碰撞与转型</a:t>
            </a:r>
            <a:r>
              <a:rPr lang="en-US" altLang="zh-CN" sz="4000" b="1" dirty="0" smtClean="0"/>
              <a:t>》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手势手姿图片"/>
          <p:cNvPicPr>
            <a:picLocks noChangeAspect="1" noChangeArrowheads="1"/>
          </p:cNvPicPr>
          <p:nvPr/>
        </p:nvPicPr>
        <p:blipFill>
          <a:blip r:embed="rId2" cstate="print"/>
          <a:srcRect l="17500" t="20041" r="26666" b="19833"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63688" y="2564904"/>
            <a:ext cx="5904656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发生在欧洲的近代科学革命为什么会出现在这个特定时期？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908720"/>
            <a:ext cx="8642350" cy="52629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/>
              <a:t>a.</a:t>
            </a:r>
            <a:r>
              <a:rPr lang="zh-CN" altLang="en-US" sz="2800" b="1" dirty="0"/>
              <a:t>欧洲中世纪时期农业、手工业的发展，资本主义萌芽，为近代自然科学的兴起奠定了物质基础</a:t>
            </a:r>
          </a:p>
          <a:p>
            <a:r>
              <a:rPr lang="zh-CN" altLang="en-US" sz="2800" b="1" dirty="0">
                <a:solidFill>
                  <a:schemeClr val="tx2"/>
                </a:solidFill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</a:rPr>
              <a:t>物质基础</a:t>
            </a:r>
            <a:r>
              <a:rPr lang="zh-CN" altLang="en-US" sz="2800" b="1" dirty="0">
                <a:solidFill>
                  <a:schemeClr val="tx2"/>
                </a:solidFill>
              </a:rPr>
              <a:t>）</a:t>
            </a:r>
          </a:p>
          <a:p>
            <a:r>
              <a:rPr lang="en-US" altLang="zh-CN" sz="2800" b="1" dirty="0"/>
              <a:t>b.</a:t>
            </a:r>
            <a:r>
              <a:rPr lang="zh-CN" altLang="en-US" sz="2800" b="1" dirty="0"/>
              <a:t>新兴资产阶级在生产中的技术改造和要求掌握政权，对自然科学的迫切需要。</a:t>
            </a:r>
            <a:r>
              <a:rPr lang="zh-CN" altLang="en-US" sz="2800" b="1" dirty="0">
                <a:solidFill>
                  <a:schemeClr val="tx2"/>
                </a:solidFill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</a:rPr>
              <a:t>经济上和政治上</a:t>
            </a:r>
            <a:r>
              <a:rPr lang="zh-CN" altLang="en-US" sz="2800" b="1" dirty="0">
                <a:solidFill>
                  <a:schemeClr val="tx2"/>
                </a:solidFill>
              </a:rPr>
              <a:t>）</a:t>
            </a:r>
          </a:p>
          <a:p>
            <a:r>
              <a:rPr lang="en-US" altLang="zh-CN" sz="2800" b="1" dirty="0"/>
              <a:t>c.</a:t>
            </a:r>
            <a:r>
              <a:rPr lang="zh-CN" altLang="en-US" sz="2800" b="1" dirty="0"/>
              <a:t>文艺复兴以来，崇尚科学、</a:t>
            </a:r>
            <a:r>
              <a:rPr lang="zh-CN" altLang="en-US" sz="2800" b="1" dirty="0" smtClean="0"/>
              <a:t>知识</a:t>
            </a:r>
            <a:r>
              <a:rPr lang="zh-CN" altLang="en-US" sz="2800" b="1" dirty="0" smtClean="0"/>
              <a:t>，人文主义解放了人们的思想</a:t>
            </a:r>
            <a:r>
              <a:rPr lang="zh-CN" altLang="en-US" sz="2800" b="1" dirty="0" smtClean="0"/>
              <a:t>。</a:t>
            </a:r>
            <a:r>
              <a:rPr lang="zh-CN" altLang="en-US" sz="2800" b="1" dirty="0">
                <a:solidFill>
                  <a:schemeClr val="tx2"/>
                </a:solidFill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</a:rPr>
              <a:t>思想条件</a:t>
            </a:r>
            <a:r>
              <a:rPr lang="zh-CN" altLang="en-US" sz="2800" b="1" dirty="0">
                <a:solidFill>
                  <a:schemeClr val="tx2"/>
                </a:solidFill>
              </a:rPr>
              <a:t>）</a:t>
            </a:r>
          </a:p>
          <a:p>
            <a:r>
              <a:rPr lang="en-US" altLang="zh-CN" sz="2800" b="1" dirty="0"/>
              <a:t>d.</a:t>
            </a:r>
            <a:r>
              <a:rPr lang="zh-CN" altLang="en-US" sz="2800" b="1" dirty="0"/>
              <a:t>新航路开辟，重商主义，殖民扩张，资产阶级为了满足日益扩大的市场需求，迫切需要革新科技来提高生产，征服世界。</a:t>
            </a:r>
            <a:r>
              <a:rPr lang="zh-CN" altLang="en-US" sz="2800" b="1" dirty="0">
                <a:solidFill>
                  <a:schemeClr val="tx2"/>
                </a:solidFill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</a:rPr>
              <a:t>生产经验、技术能力</a:t>
            </a:r>
            <a:r>
              <a:rPr lang="zh-CN" altLang="en-US" sz="2800" b="1" dirty="0">
                <a:solidFill>
                  <a:schemeClr val="tx2"/>
                </a:solidFill>
              </a:rPr>
              <a:t>）</a:t>
            </a:r>
          </a:p>
          <a:p>
            <a:r>
              <a:rPr lang="en-US" altLang="zh-CN" sz="2800" b="1" dirty="0"/>
              <a:t>e</a:t>
            </a:r>
            <a:r>
              <a:rPr lang="en-US" altLang="zh-CN" sz="2800" b="1" dirty="0" smtClean="0"/>
              <a:t>.</a:t>
            </a:r>
            <a:r>
              <a:rPr lang="zh-CN" altLang="en-US" sz="2800" b="1" dirty="0" smtClean="0"/>
              <a:t> </a:t>
            </a:r>
            <a:r>
              <a:rPr kumimoji="1" lang="zh-CN" altLang="en-US" sz="2800" b="1" dirty="0" smtClean="0">
                <a:latin typeface="华文中宋" pitchFamily="2" charset="-122"/>
                <a:ea typeface="华文中宋" pitchFamily="2" charset="-122"/>
              </a:rPr>
              <a:t>前人</a:t>
            </a:r>
            <a:r>
              <a:rPr kumimoji="1" lang="zh-CN" altLang="en-US" sz="2800" b="1" dirty="0" smtClean="0">
                <a:latin typeface="华文中宋" pitchFamily="2" charset="-122"/>
                <a:ea typeface="华文中宋" pitchFamily="2" charset="-122"/>
              </a:rPr>
              <a:t>的研究成果，科学家们的个人天赋和不懈努力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。</a:t>
            </a:r>
          </a:p>
          <a:p>
            <a:endParaRPr lang="zh-CN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共同探讨之现代物理学理论：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1.</a:t>
            </a:r>
            <a:r>
              <a:rPr lang="zh-CN" altLang="en-US" sz="4000" b="1" dirty="0" smtClean="0"/>
              <a:t> 有哪些主要的成就？挑战了近代科学的哪些权威观点？</a:t>
            </a:r>
            <a:endParaRPr lang="en-US" altLang="zh-CN" sz="4000" b="1" dirty="0" smtClean="0"/>
          </a:p>
          <a:p>
            <a:endParaRPr lang="en-US" altLang="zh-CN" sz="4000" b="1" dirty="0" smtClean="0"/>
          </a:p>
          <a:p>
            <a:r>
              <a:rPr lang="en-US" altLang="zh-CN" sz="4000" b="1" dirty="0" smtClean="0"/>
              <a:t>2.</a:t>
            </a:r>
            <a:r>
              <a:rPr lang="zh-CN" altLang="en-US" sz="4000" b="1" dirty="0" smtClean="0"/>
              <a:t>人们对自然界运转有了哪些新的看法？</a:t>
            </a:r>
            <a:endParaRPr lang="en-US" altLang="zh-CN" sz="4000" b="1" dirty="0" smtClean="0"/>
          </a:p>
          <a:p>
            <a:endParaRPr lang="en-US" altLang="zh-CN" sz="4000" b="1" dirty="0" smtClean="0"/>
          </a:p>
          <a:p>
            <a:r>
              <a:rPr lang="en-US" altLang="zh-CN" sz="4000" b="1" dirty="0" smtClean="0"/>
              <a:t>3.</a:t>
            </a:r>
            <a:r>
              <a:rPr lang="zh-CN" altLang="en-US" sz="4000" b="1" dirty="0" smtClean="0"/>
              <a:t>你如何看待科学发展中的“传统权威与变革创新”？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4" name="Group 52"/>
          <p:cNvGraphicFramePr>
            <a:graphicFrameLocks noGrp="1"/>
          </p:cNvGraphicFramePr>
          <p:nvPr>
            <p:ph/>
          </p:nvPr>
        </p:nvGraphicFramePr>
        <p:xfrm>
          <a:off x="34925" y="836712"/>
          <a:ext cx="9109075" cy="4968551"/>
        </p:xfrm>
        <a:graphic>
          <a:graphicData uri="http://schemas.openxmlformats.org/drawingml/2006/table">
            <a:tbl>
              <a:tblPr/>
              <a:tblGrid>
                <a:gridCol w="1044575"/>
                <a:gridCol w="3636963"/>
                <a:gridCol w="2784475"/>
                <a:gridCol w="1643062"/>
              </a:tblGrid>
              <a:tr h="576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科学家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主要成果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1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普朗克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13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斯坦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9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115616" y="0"/>
            <a:ext cx="691346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现代物理学理论的</a:t>
            </a:r>
            <a:r>
              <a:rPr lang="zh-CN" altLang="en-US" sz="3200" b="1" dirty="0">
                <a:solidFill>
                  <a:srgbClr val="FF0000"/>
                </a:solidFill>
              </a:rPr>
              <a:t>主要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成就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1763688" y="1916832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量子论</a:t>
            </a: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1115616" y="3645024"/>
            <a:ext cx="3671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相对论（狭义、广义）</a:t>
            </a: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971600" y="4869160"/>
            <a:ext cx="3744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解释光电效应出现的现象和光的本质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5" grpId="0"/>
      <p:bldP spid="28717" grpId="0"/>
      <p:bldP spid="287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772816"/>
            <a:ext cx="93249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    </a:t>
            </a:r>
            <a:r>
              <a:rPr lang="en-US" altLang="zh-CN" sz="2800" b="1" dirty="0" smtClean="0"/>
              <a:t> </a:t>
            </a:r>
            <a:r>
              <a:rPr lang="en-US" altLang="zh-CN" sz="3200" b="1" dirty="0" smtClean="0"/>
              <a:t>19</a:t>
            </a:r>
            <a:r>
              <a:rPr lang="zh-CN" altLang="en-US" sz="3200" b="1" dirty="0"/>
              <a:t>世纪末，当普朗克还是一个少年要考大学物理系时，物理学界普遍认为：物理学应该没有多少可以发展了，只剩下几朵乌云而已；关于这个世界的物理方面的疑问，物理学家大多能给出相当准确的答案。一位物理老师对普朗克说：孩子！你生不逢时，物理学已经没有多少问题可供你研究了</a:t>
            </a:r>
            <a:r>
              <a:rPr lang="zh-CN" altLang="en-US" sz="3200" b="1" dirty="0" smtClean="0"/>
              <a:t>。</a:t>
            </a:r>
            <a:endParaRPr lang="zh-CN" altLang="en-US" sz="2800" b="1" dirty="0"/>
          </a:p>
        </p:txBody>
      </p:sp>
      <p:pic>
        <p:nvPicPr>
          <p:cNvPr id="49155" name="Picture 3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2863"/>
            <a:ext cx="1076325" cy="93821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259632" y="188640"/>
            <a:ext cx="2967479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挑战权威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0000"/>
          <p:cNvPicPr>
            <a:picLocks noChangeAspect="1" noChangeArrowheads="1"/>
          </p:cNvPicPr>
          <p:nvPr/>
        </p:nvPicPr>
        <p:blipFill>
          <a:blip r:embed="rId2" cstate="print"/>
          <a:srcRect b="10191"/>
          <a:stretch>
            <a:fillRect/>
          </a:stretch>
        </p:blipFill>
        <p:spPr bwMode="auto">
          <a:xfrm>
            <a:off x="0" y="76200"/>
            <a:ext cx="9144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2781300"/>
            <a:ext cx="9144000" cy="6508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FFFF"/>
                </a:solidFill>
                <a:ea typeface="楷体_GB2312" pitchFamily="49" charset="-122"/>
              </a:rPr>
              <a:t>加热到不同温度的物体发出不同颜色的光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250825" y="3573463"/>
            <a:ext cx="8637588" cy="293052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     </a:t>
            </a:r>
            <a:r>
              <a:rPr kumimoji="1"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科学家们为了总结热辐射规律，推导出两个公式。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但这两个公式的计算结果总是与实验结果不相符合。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en-US" altLang="zh-CN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1900</a:t>
            </a:r>
            <a:r>
              <a:rPr kumimoji="1"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年，为了解决热辐射理论上的疑点，德国物理学家普朗克提出了</a:t>
            </a:r>
            <a:r>
              <a:rPr kumimoji="1" lang="zh-CN" altLang="en-US" sz="2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量子假说</a:t>
            </a:r>
            <a:r>
              <a:rPr kumimoji="1" lang="zh-CN" altLang="en-US" sz="28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：辐射像物质一样，是由具有能量的基本单位量子来实现的。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手4"/>
          <p:cNvPicPr>
            <a:picLocks noChangeAspect="1" noChangeArrowheads="1"/>
          </p:cNvPicPr>
          <p:nvPr/>
        </p:nvPicPr>
        <p:blipFill>
          <a:blip r:embed="rId2" cstate="print"/>
          <a:srcRect l="46666" t="39398" b="13750"/>
          <a:stretch>
            <a:fillRect/>
          </a:stretch>
        </p:blipFill>
        <p:spPr bwMode="auto">
          <a:xfrm>
            <a:off x="4267200" y="3048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50825" y="2133600"/>
            <a:ext cx="8305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1905</a:t>
            </a:r>
            <a:r>
              <a:rPr lang="zh-CN" altLang="en-US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年，</a:t>
            </a:r>
            <a:r>
              <a:rPr lang="zh-CN" altLang="en-US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爱因斯坦</a:t>
            </a:r>
            <a:r>
              <a:rPr lang="en-US" altLang="zh-CN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26</a:t>
            </a:r>
            <a:r>
              <a:rPr lang="zh-CN" altLang="en-US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岁</a:t>
            </a:r>
            <a:r>
              <a:rPr lang="zh-CN" altLang="en-US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，接连写下</a:t>
            </a:r>
            <a:r>
              <a:rPr lang="en-US" altLang="zh-CN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篇改变整个</a:t>
            </a:r>
            <a:r>
              <a:rPr lang="en-US" altLang="zh-CN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20</a:t>
            </a:r>
            <a:r>
              <a:rPr lang="zh-CN" altLang="en-US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世纪物理学面貌的论文：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光的量子说（解释光电效应）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布朗运动（证明分子的存在）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狭义相对论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（修正了牛顿力学）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质能互换律（</a:t>
            </a:r>
            <a:r>
              <a:rPr lang="en-US" altLang="zh-CN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E=mc2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smtClean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1916</a:t>
            </a:r>
            <a:r>
              <a:rPr lang="zh-CN" altLang="en-US" sz="28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年，</a:t>
            </a:r>
            <a:r>
              <a:rPr lang="zh-CN" altLang="en-US" sz="2800" b="1" smtClean="0">
                <a:solidFill>
                  <a:srgbClr val="FFFFFF"/>
                </a:solidFill>
                <a:latin typeface="黑体" pitchFamily="2" charset="-122"/>
                <a:ea typeface="黑体" pitchFamily="2" charset="-122"/>
              </a:rPr>
              <a:t>爱因斯坦发表了广义相对论基础，最具创见也是最伟大的贡献：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b="1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广义相对论</a:t>
            </a:r>
            <a:r>
              <a:rPr lang="zh-CN" altLang="en-US" sz="2800" b="1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（取代了牛顿的万有引力理论）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6858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1905</a:t>
            </a:r>
            <a:r>
              <a:rPr lang="en-US" altLang="zh-CN" sz="400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000" b="1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神奇的一年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     </a:t>
            </a:r>
            <a:r>
              <a:rPr lang="zh-CN" altLang="en-US" sz="2800" b="1" dirty="0"/>
              <a:t>牛顿和爱因斯坦，一个是经典时代的灵魂，一个</a:t>
            </a:r>
            <a:r>
              <a:rPr lang="zh-CN" altLang="en-US" sz="2800" b="1" dirty="0" smtClean="0"/>
              <a:t>是以相对论为核心</a:t>
            </a:r>
            <a:r>
              <a:rPr lang="zh-CN" altLang="en-US" sz="2800" b="1" dirty="0"/>
              <a:t>的现代物理学的化身。我们假设时空差距如此之大的两位巨人邂逅，进行对话。请你根据所学知识合理设计对话的内容和结果。</a:t>
            </a:r>
          </a:p>
        </p:txBody>
      </p:sp>
      <p:pic>
        <p:nvPicPr>
          <p:cNvPr id="31747" name="Picture 3" descr="爱因斯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5613"/>
            <a:ext cx="2324100" cy="3097212"/>
          </a:xfrm>
          <a:prstGeom prst="rect">
            <a:avLst/>
          </a:prstGeom>
          <a:noFill/>
        </p:spPr>
      </p:pic>
      <p:pic>
        <p:nvPicPr>
          <p:cNvPr id="31748" name="Picture 4" descr="牛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3" y="3070225"/>
            <a:ext cx="2376487" cy="3167063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24300" y="2598738"/>
            <a:ext cx="11525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Times New Roman" pitchFamily="18" charset="0"/>
                <a:ea typeface="华文隶书" pitchFamily="2" charset="-122"/>
              </a:rPr>
              <a:t>穿越时空的对话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2625" y="290513"/>
            <a:ext cx="316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hlink"/>
                </a:solidFill>
                <a:ea typeface="楷体_GB2312" pitchFamily="49" charset="-122"/>
              </a:rPr>
              <a:t>讲一讲</a:t>
            </a:r>
          </a:p>
        </p:txBody>
      </p:sp>
      <p:pic>
        <p:nvPicPr>
          <p:cNvPr id="31751" name="Picture 7" descr="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" y="-242888"/>
            <a:ext cx="3527425" cy="1435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1268760"/>
            <a:ext cx="8591872" cy="36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2400" b="1" dirty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  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爱因斯坦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曾说道：</a:t>
            </a:r>
            <a:r>
              <a:rPr lang="zh-CN" altLang="en-US" sz="3600" b="1" dirty="0">
                <a:ea typeface="楷体_GB2312" pitchFamily="49" charset="-122"/>
              </a:rPr>
              <a:t>“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牛顿先生，</a:t>
            </a:r>
            <a:r>
              <a:rPr lang="zh-CN" altLang="en-US" sz="3600" b="1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很抱歉推翻了您的理论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，不过您的成就是您那个时代一个人的智力和创造力所能达到的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颠峰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。但是，当我们对宇宙万物有了更深入的了解以后，这些观念将会被一些更抽象的新观念所取代。</a:t>
            </a:r>
            <a:r>
              <a:rPr lang="zh-CN" altLang="en-US" sz="3600" b="1" dirty="0">
                <a:ea typeface="楷体_GB2312" pitchFamily="49" charset="-122"/>
              </a:rPr>
              <a:t>”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50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</a:t>
            </a: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0"/>
            <a:ext cx="2967479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挑战权威</a:t>
            </a:r>
            <a:endParaRPr lang="zh-CN" altLang="en-US" dirty="0"/>
          </a:p>
        </p:txBody>
      </p:sp>
      <p:pic>
        <p:nvPicPr>
          <p:cNvPr id="4" name="Picture 3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42863"/>
            <a:ext cx="1076325" cy="938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1535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●</a:t>
            </a: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相对论和经典力学有何关系？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51521" y="1484784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kumimoji="1" lang="en-US" altLang="zh-CN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1</a:t>
            </a:r>
            <a:r>
              <a:rPr kumimoji="1" lang="en-US" altLang="zh-CN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.</a:t>
            </a:r>
            <a:r>
              <a:rPr kumimoji="1" lang="zh-CN" altLang="en-US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相对论否定了经典力学的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绝对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时空观，深刻揭示了时间和空间的本质属性；</a:t>
            </a:r>
            <a:endParaRPr kumimoji="1" lang="zh-CN" altLang="en-US" sz="3600" b="1" dirty="0">
              <a:solidFill>
                <a:srgbClr val="0000FF"/>
              </a:solidFill>
              <a:latin typeface="Times New Roman" pitchFamily="18" charset="0"/>
              <a:ea typeface="华文新魏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1" lang="en-US" altLang="zh-CN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2.</a:t>
            </a:r>
            <a:r>
              <a:rPr kumimoji="1" lang="zh-CN" altLang="en-US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相对论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发展</a:t>
            </a:r>
            <a:r>
              <a:rPr kumimoji="1" lang="zh-CN" altLang="en-US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了牛顿力学，牛顿力学是相对论力学在低速状态下的一个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特例，将其概括在相对论力学之中</a:t>
            </a:r>
            <a:r>
              <a:rPr kumimoji="1" lang="zh-CN" altLang="en-US" sz="3600" b="1" dirty="0" smtClean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；</a:t>
            </a:r>
            <a:endParaRPr kumimoji="1" lang="zh-CN" altLang="en-US" sz="3600" b="1" dirty="0">
              <a:solidFill>
                <a:srgbClr val="3333FF"/>
              </a:solidFill>
              <a:latin typeface="Times New Roman" pitchFamily="18" charset="0"/>
              <a:ea typeface="华文新魏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kumimoji="1" lang="en-US" altLang="zh-CN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3.</a:t>
            </a:r>
            <a:r>
              <a:rPr kumimoji="1" lang="zh-CN" altLang="en-US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牛顿力学是整个力学的</a:t>
            </a:r>
            <a:r>
              <a:rPr kumimoji="1" lang="zh-CN" altLang="en-US" sz="3600" b="1" dirty="0">
                <a:solidFill>
                  <a:schemeClr val="tx2"/>
                </a:solidFill>
                <a:latin typeface="Times New Roman" pitchFamily="18" charset="0"/>
                <a:ea typeface="华文新魏" pitchFamily="2" charset="-122"/>
              </a:rPr>
              <a:t>基础</a:t>
            </a:r>
            <a:r>
              <a:rPr kumimoji="1" lang="zh-CN" altLang="en-US" sz="3600" b="1" dirty="0">
                <a:solidFill>
                  <a:srgbClr val="3333FF"/>
                </a:solidFill>
                <a:latin typeface="Times New Roman" pitchFamily="18" charset="0"/>
                <a:ea typeface="华文新魏" pitchFamily="2" charset="-122"/>
              </a:rPr>
              <a:t>，牛顿所创造的概念，至今仍指导着人们的物理学思想。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79" name="Picture 3" descr="手势手姿图片"/>
            <p:cNvPicPr>
              <a:picLocks noChangeAspect="1" noChangeArrowheads="1"/>
            </p:cNvPicPr>
            <p:nvPr/>
          </p:nvPicPr>
          <p:blipFill>
            <a:blip r:embed="rId2" cstate="print"/>
            <a:srcRect r="20895"/>
            <a:stretch>
              <a:fillRect/>
            </a:stretch>
          </p:blipFill>
          <p:spPr bwMode="auto">
            <a:xfrm>
              <a:off x="2928" y="0"/>
              <a:ext cx="2832" cy="4320"/>
            </a:xfrm>
            <a:prstGeom prst="rect">
              <a:avLst/>
            </a:prstGeom>
            <a:noFill/>
          </p:spPr>
        </p:pic>
        <p:pic>
          <p:nvPicPr>
            <p:cNvPr id="24580" name="Picture 4" descr="手势手姿图片"/>
            <p:cNvPicPr>
              <a:picLocks noChangeAspect="1" noChangeArrowheads="1"/>
            </p:cNvPicPr>
            <p:nvPr/>
          </p:nvPicPr>
          <p:blipFill>
            <a:blip r:embed="rId2" cstate="print"/>
            <a:srcRect r="73184"/>
            <a:stretch>
              <a:fillRect/>
            </a:stretch>
          </p:blipFill>
          <p:spPr bwMode="auto">
            <a:xfrm>
              <a:off x="0" y="0"/>
              <a:ext cx="3024" cy="4320"/>
            </a:xfrm>
            <a:prstGeom prst="rect">
              <a:avLst/>
            </a:prstGeom>
            <a:noFill/>
          </p:spPr>
        </p:pic>
      </p:grp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50825" y="2349500"/>
            <a:ext cx="63373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宋体"/>
                <a:ea typeface="宋体"/>
              </a:rPr>
              <a:t>物理学的重大进展</a:t>
            </a:r>
            <a:endParaRPr lang="zh-CN" alt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32656"/>
            <a:ext cx="9158276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48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幼圆"/>
                <a:ea typeface="幼圆"/>
              </a:rPr>
              <a:t>专题四 近代以来科学技术的辉煌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4" name="Group 52"/>
          <p:cNvGraphicFramePr>
            <a:graphicFrameLocks noGrp="1"/>
          </p:cNvGraphicFramePr>
          <p:nvPr>
            <p:ph/>
          </p:nvPr>
        </p:nvGraphicFramePr>
        <p:xfrm>
          <a:off x="34925" y="836712"/>
          <a:ext cx="9109075" cy="4968551"/>
        </p:xfrm>
        <a:graphic>
          <a:graphicData uri="http://schemas.openxmlformats.org/drawingml/2006/table">
            <a:tbl>
              <a:tblPr/>
              <a:tblGrid>
                <a:gridCol w="1044575"/>
                <a:gridCol w="3636963"/>
                <a:gridCol w="2784475"/>
                <a:gridCol w="1643062"/>
              </a:tblGrid>
              <a:tr h="576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科学家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主要成果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意义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1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普朗克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13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斯坦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90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1763688" y="1916832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量子论</a:t>
            </a: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4788024" y="1772816"/>
            <a:ext cx="27368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弥补了经典力学在微观世界的不足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1115616" y="3645024"/>
            <a:ext cx="3671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相对论（狭义、广义）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4716016" y="3284984"/>
            <a:ext cx="28082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弥补了经典力学在宏观世界的不足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971600" y="4869160"/>
            <a:ext cx="3744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解释光电效应出现的现象和光的本质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4716016" y="4797152"/>
            <a:ext cx="28082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进一步推动了量子论的发展</a:t>
            </a: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7524750" y="1556792"/>
            <a:ext cx="1619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不仅推动物理学自身进步，而且开阔人们的视野，改变人们认识世界的角度和方式。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616" y="188640"/>
            <a:ext cx="728116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人们 对自然界运转有了哪些新的看法？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/>
      <p:bldP spid="28718" grpId="0"/>
      <p:bldP spid="28720" grpId="0"/>
      <p:bldP spid="287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916832"/>
            <a:ext cx="8244407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你如何看待科学发展</a:t>
            </a:r>
            <a:endParaRPr lang="en-US" altLang="zh-CN" sz="6600" b="1" dirty="0" smtClean="0">
              <a:solidFill>
                <a:srgbClr val="FF0000"/>
              </a:solidFill>
            </a:endParaRPr>
          </a:p>
          <a:p>
            <a:r>
              <a:rPr lang="zh-CN" altLang="en-US" sz="6600" b="1" dirty="0" smtClean="0">
                <a:solidFill>
                  <a:srgbClr val="FF0000"/>
                </a:solidFill>
              </a:rPr>
              <a:t>中的“传统权威与变革创新”？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1259632" y="1196752"/>
            <a:ext cx="6984776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敢于质疑，不要迷信权威，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</a:rPr>
              <a:t>尊重前人的研究，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勇于创新，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实践出真知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19250" y="1303338"/>
            <a:ext cx="1800225" cy="143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2800" b="1" dirty="0" smtClean="0">
                <a:latin typeface="Times New Roman" pitchFamily="18" charset="0"/>
              </a:rPr>
              <a:t>近代物理学的创立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211638" y="3933825"/>
            <a:ext cx="3484562" cy="109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2800" b="1">
                <a:latin typeface="Times New Roman" pitchFamily="18" charset="0"/>
              </a:rPr>
              <a:t>量子理论的诞生</a:t>
            </a:r>
            <a:r>
              <a:rPr lang="en-US" altLang="zh-CN" sz="2800" b="1">
                <a:latin typeface="Times New Roman" pitchFamily="18" charset="0"/>
              </a:rPr>
              <a:t>(</a:t>
            </a:r>
            <a:r>
              <a:rPr lang="zh-CN" altLang="en-US" sz="2800" b="1">
                <a:latin typeface="Times New Roman" pitchFamily="18" charset="0"/>
              </a:rPr>
              <a:t>从普朗克到爱因斯坦</a:t>
            </a:r>
            <a:r>
              <a:rPr lang="en-US" altLang="zh-CN" sz="2800" b="1">
                <a:latin typeface="Times New Roman" pitchFamily="18" charset="0"/>
              </a:rPr>
              <a:t>)</a:t>
            </a:r>
            <a:r>
              <a:rPr lang="en-US" altLang="zh-CN" sz="2800">
                <a:latin typeface="Times New Roman" pitchFamily="18" charset="0"/>
              </a:rPr>
              <a:t>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91000" y="5737225"/>
            <a:ext cx="2882900" cy="96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2800" b="1">
                <a:latin typeface="Times New Roman" pitchFamily="18" charset="0"/>
              </a:rPr>
              <a:t>相对论的建立（爱因斯坦）</a:t>
            </a:r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>
            <a:off x="971550" y="1268413"/>
            <a:ext cx="431800" cy="4968875"/>
          </a:xfrm>
          <a:prstGeom prst="leftBrace">
            <a:avLst>
              <a:gd name="adj1" fmla="val 9589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619250" y="4797425"/>
            <a:ext cx="1800225" cy="151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2800" b="1">
                <a:latin typeface="Times New Roman" pitchFamily="18" charset="0"/>
              </a:rPr>
              <a:t>现代物理学理论的发展</a:t>
            </a:r>
          </a:p>
        </p:txBody>
      </p:sp>
      <p:sp>
        <p:nvSpPr>
          <p:cNvPr id="62471" name="AutoShape 7"/>
          <p:cNvSpPr>
            <a:spLocks/>
          </p:cNvSpPr>
          <p:nvPr/>
        </p:nvSpPr>
        <p:spPr bwMode="auto">
          <a:xfrm>
            <a:off x="3708400" y="4105275"/>
            <a:ext cx="288925" cy="2563813"/>
          </a:xfrm>
          <a:prstGeom prst="leftBrace">
            <a:avLst>
              <a:gd name="adj1" fmla="val 7394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627313" y="333375"/>
            <a:ext cx="293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3600" b="1">
                <a:solidFill>
                  <a:srgbClr val="FF3300"/>
                </a:solidFill>
                <a:latin typeface="华文仿宋" pitchFamily="2" charset="-122"/>
              </a:rPr>
              <a:t>本课知识结构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61449" y="1433513"/>
            <a:ext cx="738664" cy="373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3600" b="1" dirty="0" smtClean="0">
                <a:latin typeface="Times New Roman" pitchFamily="18" charset="0"/>
              </a:rPr>
              <a:t>物理学的重大进展</a:t>
            </a:r>
            <a:endParaRPr lang="zh-CN" altLang="en-US" sz="3600" b="1" dirty="0">
              <a:latin typeface="Times New Roman" pitchFamily="18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114800" y="1025525"/>
            <a:ext cx="35814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伽利略对亚里士多德力学观的否定</a:t>
            </a:r>
            <a:r>
              <a:rPr lang="zh-CN" altLang="en-US" b="1"/>
              <a:t> 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114800" y="2397125"/>
            <a:ext cx="35052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牛顿对前人科学理论的发展</a:t>
            </a:r>
            <a:r>
              <a:rPr lang="zh-CN" altLang="en-US"/>
              <a:t> 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3581400" y="10668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共同探讨之近代物理学：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1.</a:t>
            </a:r>
            <a:r>
              <a:rPr lang="zh-CN" altLang="en-US" sz="3600" b="1" dirty="0" smtClean="0"/>
              <a:t>在历史学家们所说的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世纪后期、</a:t>
            </a:r>
            <a:r>
              <a:rPr lang="en-US" altLang="zh-CN" sz="3600" b="1" dirty="0" smtClean="0"/>
              <a:t>17</a:t>
            </a:r>
            <a:r>
              <a:rPr lang="zh-CN" altLang="en-US" sz="3600" b="1" dirty="0" smtClean="0"/>
              <a:t>世纪的科学革命中，有哪些物理学方面的成就和发现挑战了传统的权威观点？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en-US" altLang="zh-CN" sz="3600" b="1" dirty="0" smtClean="0"/>
              <a:t>2.</a:t>
            </a:r>
            <a:r>
              <a:rPr lang="zh-CN" altLang="en-US" sz="3600" b="1" dirty="0" smtClean="0"/>
              <a:t>在这段时期，科学家们使用了什么方法来探究自然？他们是如何看待自然界运转的？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en-US" altLang="zh-CN" sz="3600" b="1" dirty="0" smtClean="0"/>
              <a:t>3.</a:t>
            </a:r>
            <a:r>
              <a:rPr lang="zh-CN" altLang="en-US" sz="3600" b="1" dirty="0" smtClean="0"/>
              <a:t>发生在欧洲的近代科学革命为什么会出现在这个特定时期？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IMG_0800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6165304"/>
          </a:xfrm>
        </p:spPr>
      </p:pic>
      <p:pic>
        <p:nvPicPr>
          <p:cNvPr id="7" name="内容占位符 2" descr="IMG_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464496" cy="6093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165304"/>
            <a:ext cx="4355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地球处于宇宙的中心位置，水、空气、和火等元素在地球上方以上升的顺序排列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6165304"/>
            <a:ext cx="4355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地球的里面一层领域处于中心，而外面一层领域包括围绕着地球运转的整个宇宙观</a:t>
            </a:r>
            <a:endParaRPr lang="zh-CN" alt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一、宇宙的中心是静止的地球，月亮、太阳和其他绕轨道循环运动的行星都是围绕地球转。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二、据亚里士多德的观点，除了坠向地球中心的自然运动以外，所有事物的运动都需要另一事物去施加推动。如果推动物停止，物体就会掉落或干脆停止。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三、人类只能匍匐在上帝的脚下，自然规律是不可能被人类所认识。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323528" y="188640"/>
            <a:ext cx="644599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“权威”的传统观念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4" name="Group 52"/>
          <p:cNvGraphicFramePr>
            <a:graphicFrameLocks noGrp="1"/>
          </p:cNvGraphicFramePr>
          <p:nvPr>
            <p:ph/>
          </p:nvPr>
        </p:nvGraphicFramePr>
        <p:xfrm>
          <a:off x="34925" y="1650578"/>
          <a:ext cx="9109075" cy="5207422"/>
        </p:xfrm>
        <a:graphic>
          <a:graphicData uri="http://schemas.openxmlformats.org/drawingml/2006/table">
            <a:tbl>
              <a:tblPr/>
              <a:tblGrid>
                <a:gridCol w="1044575"/>
                <a:gridCol w="3636963"/>
                <a:gridCol w="4427537"/>
              </a:tblGrid>
              <a:tr h="58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科学家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主要成果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伽利略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牛顿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187624" y="2132856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外力只是改变运动状态的原因，创立</a:t>
            </a:r>
            <a:r>
              <a:rPr lang="zh-CN" altLang="en-US" sz="2800" b="1" dirty="0">
                <a:solidFill>
                  <a:schemeClr val="tx2"/>
                </a:solidFill>
              </a:rPr>
              <a:t>自由落体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定律，证明日心说的重要性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1115616" y="4941168"/>
            <a:ext cx="3673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</a:rPr>
              <a:t>《</a:t>
            </a:r>
            <a:r>
              <a:rPr lang="zh-CN" altLang="en-US" sz="2800" b="1" dirty="0">
                <a:solidFill>
                  <a:schemeClr val="tx2"/>
                </a:solidFill>
              </a:rPr>
              <a:t>自然哲学的数学原理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》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，提出物体</a:t>
            </a:r>
            <a:r>
              <a:rPr lang="zh-CN" altLang="en-US" sz="2800" b="1" dirty="0">
                <a:solidFill>
                  <a:schemeClr val="tx2"/>
                </a:solidFill>
              </a:rPr>
              <a:t>运动三大定律和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万有引力定律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644599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如何挑战传统权威？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  <p:bldP spid="287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探究自然的方法与传统有什么不同？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ea"/>
              </a:rPr>
              <a:t>材料一    </a:t>
            </a:r>
            <a:r>
              <a:rPr lang="en-US" altLang="zh-CN" sz="2800" b="1" dirty="0" smtClean="0">
                <a:latin typeface="+mn-ea"/>
              </a:rPr>
              <a:t>17</a:t>
            </a:r>
            <a:r>
              <a:rPr lang="zh-CN" altLang="en-US" sz="2800" b="1" dirty="0" smtClean="0">
                <a:latin typeface="+mn-ea"/>
              </a:rPr>
              <a:t>世纪初的一天，在意大利比萨斜塔上进行了一场著名的实验，伽利略从塔顶抛出了质量不同的两个球，结果这两个球同时落地。这一实验证明了物体的下落速度与物理的质量无关。</a:t>
            </a:r>
            <a:endParaRPr lang="en-US" altLang="zh-CN" sz="2800" b="1" dirty="0" smtClean="0">
              <a:latin typeface="+mn-ea"/>
            </a:endParaRPr>
          </a:p>
          <a:p>
            <a:pPr algn="r"/>
            <a:r>
              <a:rPr lang="en-US" altLang="zh-CN" sz="2800" b="1" dirty="0" smtClean="0">
                <a:latin typeface="+mn-ea"/>
              </a:rPr>
              <a:t>——</a:t>
            </a:r>
            <a:r>
              <a:rPr lang="zh-CN" altLang="en-US" sz="2800" b="1" dirty="0" smtClean="0">
                <a:latin typeface="+mn-ea"/>
              </a:rPr>
              <a:t>人教版</a:t>
            </a:r>
            <a:r>
              <a:rPr lang="en-US" altLang="zh-CN" sz="2800" b="1" dirty="0" smtClean="0">
                <a:latin typeface="+mn-ea"/>
              </a:rPr>
              <a:t>《</a:t>
            </a:r>
            <a:r>
              <a:rPr lang="zh-CN" altLang="en-US" sz="2800" b="1" dirty="0" smtClean="0">
                <a:latin typeface="+mn-ea"/>
              </a:rPr>
              <a:t>历史</a:t>
            </a:r>
            <a:r>
              <a:rPr lang="en-US" altLang="zh-CN" sz="2800" b="1" dirty="0" smtClean="0">
                <a:latin typeface="+mn-ea"/>
              </a:rPr>
              <a:t>3》</a:t>
            </a:r>
          </a:p>
          <a:p>
            <a:r>
              <a:rPr lang="zh-CN" altLang="en-US" sz="2800" b="1" dirty="0" smtClean="0">
                <a:latin typeface="+mn-ea"/>
              </a:rPr>
              <a:t>材料二    </a:t>
            </a:r>
            <a:r>
              <a:rPr lang="en-US" altLang="zh-CN" sz="2800" b="1" dirty="0" smtClean="0">
                <a:latin typeface="+mn-ea"/>
              </a:rPr>
              <a:t>1687</a:t>
            </a:r>
            <a:r>
              <a:rPr lang="zh-CN" altLang="en-US" sz="2800" b="1" dirty="0" smtClean="0">
                <a:latin typeface="+mn-ea"/>
              </a:rPr>
              <a:t>年，牛顿在</a:t>
            </a:r>
            <a:r>
              <a:rPr lang="en-US" altLang="zh-CN" sz="2800" b="1" dirty="0" smtClean="0">
                <a:latin typeface="+mn-ea"/>
              </a:rPr>
              <a:t>《</a:t>
            </a:r>
            <a:r>
              <a:rPr lang="zh-CN" altLang="en-US" sz="2800" b="1" dirty="0" smtClean="0">
                <a:latin typeface="+mn-ea"/>
              </a:rPr>
              <a:t>自然哲学的数学原理</a:t>
            </a:r>
            <a:r>
              <a:rPr lang="en-US" altLang="zh-CN" sz="2800" b="1" dirty="0" smtClean="0">
                <a:latin typeface="+mn-ea"/>
              </a:rPr>
              <a:t>》</a:t>
            </a:r>
            <a:r>
              <a:rPr lang="zh-CN" altLang="en-US" sz="2800" b="1" dirty="0" smtClean="0">
                <a:latin typeface="+mn-ea"/>
              </a:rPr>
              <a:t>一书中公布了其理论。这部不朽之作的中心内容是万有引力定律，该法则表明将事物吸附于地表的力量，同时也将行星控制在自身的运行轨道中</a:t>
            </a:r>
            <a:r>
              <a:rPr lang="en-US" altLang="zh-CN" sz="2800" b="1" dirty="0" smtClean="0">
                <a:latin typeface="+mn-ea"/>
              </a:rPr>
              <a:t>……</a:t>
            </a:r>
            <a:r>
              <a:rPr lang="zh-CN" altLang="en-US" sz="2800" b="1" dirty="0" smtClean="0">
                <a:latin typeface="+mn-ea"/>
              </a:rPr>
              <a:t>这条定律综合了开普勒对行星运动、伽利略对惯性、英国物理学家胡克对地心引力，及荷兰惠更斯对离心力的研究，他确立了单一地心引力的存在，并给了地心引力明确的数学表示，由此超越了所有上述科学家的研究。</a:t>
            </a:r>
            <a:endParaRPr lang="en-US" altLang="zh-CN" sz="2800" b="1" dirty="0" smtClean="0">
              <a:latin typeface="+mn-ea"/>
            </a:endParaRPr>
          </a:p>
          <a:p>
            <a:pPr algn="r"/>
            <a:r>
              <a:rPr lang="en-US" altLang="zh-CN" sz="2800" b="1" dirty="0" smtClean="0">
                <a:latin typeface="+mn-ea"/>
              </a:rPr>
              <a:t>——《</a:t>
            </a:r>
            <a:r>
              <a:rPr lang="zh-CN" altLang="en-US" sz="2800" b="1" dirty="0" smtClean="0">
                <a:latin typeface="+mn-ea"/>
              </a:rPr>
              <a:t>西方世界：碰撞与转型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探究自然的方法与传统有什么不同？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1.</a:t>
            </a:r>
            <a:r>
              <a:rPr lang="zh-CN" altLang="en-US" sz="4400" b="1" dirty="0" smtClean="0"/>
              <a:t>结合严密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实验</a:t>
            </a:r>
            <a:r>
              <a:rPr lang="zh-CN" altLang="en-US" sz="4400" b="1" dirty="0" smtClean="0"/>
              <a:t>检验假设的方式，对自然就行大量观察。</a:t>
            </a:r>
            <a:endParaRPr lang="en-US" altLang="zh-CN" sz="4400" b="1" dirty="0" smtClean="0"/>
          </a:p>
          <a:p>
            <a:endParaRPr lang="en-US" altLang="zh-CN" sz="4400" b="1" dirty="0" smtClean="0"/>
          </a:p>
          <a:p>
            <a:r>
              <a:rPr lang="en-US" altLang="zh-CN" sz="4400" b="1" dirty="0" smtClean="0"/>
              <a:t>2.</a:t>
            </a:r>
            <a:r>
              <a:rPr lang="zh-CN" altLang="en-US" sz="4400" b="1" dirty="0" smtClean="0"/>
              <a:t>将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数学</a:t>
            </a:r>
            <a:r>
              <a:rPr lang="zh-CN" altLang="en-US" sz="4400" b="1" dirty="0" smtClean="0"/>
              <a:t>应用与对物质世界的研究。</a:t>
            </a:r>
            <a:endParaRPr lang="zh-CN" altLang="en-US" sz="4400" b="1" dirty="0"/>
          </a:p>
        </p:txBody>
      </p:sp>
      <p:sp>
        <p:nvSpPr>
          <p:cNvPr id="5" name="矩形 4"/>
          <p:cNvSpPr/>
          <p:nvPr/>
        </p:nvSpPr>
        <p:spPr>
          <a:xfrm>
            <a:off x="0" y="5349895"/>
            <a:ext cx="9144000" cy="150810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在这段时期，科学家是如何看待自然界运转的</a:t>
            </a:r>
            <a:r>
              <a:rPr lang="zh-CN" alt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20072" y="1844824"/>
            <a:ext cx="3672408" cy="1872208"/>
            <a:chOff x="5292080" y="2276872"/>
            <a:chExt cx="3672408" cy="1872208"/>
          </a:xfrm>
        </p:grpSpPr>
        <p:sp>
          <p:nvSpPr>
            <p:cNvPr id="6" name="矩形 5"/>
            <p:cNvSpPr/>
            <p:nvPr/>
          </p:nvSpPr>
          <p:spPr>
            <a:xfrm>
              <a:off x="5652120" y="2780928"/>
              <a:ext cx="29674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近代科学</a:t>
              </a:r>
              <a:endParaRPr lang="zh-CN" alt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" name="爆炸形 2 7"/>
            <p:cNvSpPr/>
            <p:nvPr/>
          </p:nvSpPr>
          <p:spPr>
            <a:xfrm>
              <a:off x="5292080" y="2276872"/>
              <a:ext cx="3672408" cy="1872208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27576" y="5921896"/>
            <a:ext cx="3816424" cy="936104"/>
            <a:chOff x="5327576" y="4509120"/>
            <a:chExt cx="3816424" cy="936104"/>
          </a:xfrm>
        </p:grpSpPr>
        <p:sp>
          <p:nvSpPr>
            <p:cNvPr id="9" name="上凸带形 8"/>
            <p:cNvSpPr/>
            <p:nvPr/>
          </p:nvSpPr>
          <p:spPr>
            <a:xfrm>
              <a:off x="5327576" y="4653136"/>
              <a:ext cx="3816424" cy="792088"/>
            </a:xfrm>
            <a:prstGeom prst="ribbon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444208" y="4509120"/>
              <a:ext cx="15760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理性</a:t>
              </a:r>
              <a:endParaRPr lang="zh-CN" alt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4" name="Group 52"/>
          <p:cNvGraphicFramePr>
            <a:graphicFrameLocks noGrp="1"/>
          </p:cNvGraphicFramePr>
          <p:nvPr>
            <p:ph/>
          </p:nvPr>
        </p:nvGraphicFramePr>
        <p:xfrm>
          <a:off x="34925" y="1650578"/>
          <a:ext cx="9109075" cy="5207422"/>
        </p:xfrm>
        <a:graphic>
          <a:graphicData uri="http://schemas.openxmlformats.org/drawingml/2006/table">
            <a:tbl>
              <a:tblPr/>
              <a:tblGrid>
                <a:gridCol w="1044575"/>
                <a:gridCol w="3636963"/>
                <a:gridCol w="4427537"/>
              </a:tblGrid>
              <a:tr h="58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科学家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主要成果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意义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伽利略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牛顿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187624" y="2132856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外力只是改变运动状态的原因，创立</a:t>
            </a:r>
            <a:r>
              <a:rPr lang="zh-CN" altLang="en-US" sz="2800" b="1" dirty="0">
                <a:solidFill>
                  <a:schemeClr val="tx2"/>
                </a:solidFill>
              </a:rPr>
              <a:t>自由落体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定律，证明日心说的重要性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4860032" y="2348880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</a:rPr>
              <a:t>开创近代科学，为</a:t>
            </a:r>
            <a:r>
              <a:rPr lang="zh-CN" altLang="en-US" sz="2800" b="1" dirty="0">
                <a:solidFill>
                  <a:schemeClr val="tx2"/>
                </a:solidFill>
              </a:rPr>
              <a:t>经典力学奠定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基础；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标志物理学的真正开端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1115616" y="4941168"/>
            <a:ext cx="3673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</a:rPr>
              <a:t>《</a:t>
            </a:r>
            <a:r>
              <a:rPr lang="zh-CN" altLang="en-US" sz="2400" b="1" dirty="0">
                <a:solidFill>
                  <a:schemeClr val="tx2"/>
                </a:solidFill>
              </a:rPr>
              <a:t>自然哲学的数学原理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》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，提出物体</a:t>
            </a:r>
            <a:r>
              <a:rPr lang="zh-CN" altLang="en-US" sz="2400" b="1" dirty="0">
                <a:solidFill>
                  <a:schemeClr val="tx2"/>
                </a:solidFill>
              </a:rPr>
              <a:t>运动三大定律和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万有引力定律</a:t>
            </a:r>
            <a:endParaRPr lang="zh-CN" altLang="en-US" sz="2400" b="1" dirty="0">
              <a:solidFill>
                <a:schemeClr val="tx2"/>
              </a:solidFill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4788024" y="5085184"/>
            <a:ext cx="4355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</a:rPr>
              <a:t>标志着牛顿力学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体系</a:t>
            </a:r>
            <a:endParaRPr lang="en-US" altLang="zh-CN" sz="2400" b="1" dirty="0" smtClean="0">
              <a:solidFill>
                <a:schemeClr val="tx2"/>
              </a:solidFill>
            </a:endParaRPr>
          </a:p>
          <a:p>
            <a:r>
              <a:rPr lang="en-US" altLang="zh-CN" sz="2400" b="1" dirty="0" smtClean="0">
                <a:solidFill>
                  <a:schemeClr val="tx2"/>
                </a:solidFill>
              </a:rPr>
              <a:t>——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经典力学体系的形成；解释和预见物理现象；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人类对自然规律第一次进行的理论性概括和总结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505458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如何挑战权威？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1" grpId="0"/>
      <p:bldP spid="287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1491</Words>
  <Application>Microsoft Office PowerPoint</Application>
  <PresentationFormat>全屏显示(4:3)</PresentationFormat>
  <Paragraphs>133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吉祥如意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●相对论和经典力学有何关系？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nbb</dc:creator>
  <cp:lastModifiedBy>nbb</cp:lastModifiedBy>
  <cp:revision>87</cp:revision>
  <dcterms:created xsi:type="dcterms:W3CDTF">2014-09-14T13:30:25Z</dcterms:created>
  <dcterms:modified xsi:type="dcterms:W3CDTF">2014-09-16T00:58:27Z</dcterms:modified>
</cp:coreProperties>
</file>