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6" r:id="rId3"/>
    <p:sldId id="265" r:id="rId4"/>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22" r:id="rId19"/>
    <p:sldId id="323" r:id="rId20"/>
    <p:sldId id="324" r:id="rId21"/>
    <p:sldId id="325" r:id="rId22"/>
    <p:sldId id="326" r:id="rId23"/>
    <p:sldId id="327" r:id="rId24"/>
    <p:sldId id="328" r:id="rId25"/>
    <p:sldId id="329"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80D"/>
    <a:srgbClr val="0584A7"/>
    <a:srgbClr val="50A0B0"/>
    <a:srgbClr val="0000FF"/>
    <a:srgbClr val="27A7B4"/>
    <a:srgbClr val="334247"/>
    <a:srgbClr val="6C7D82"/>
    <a:srgbClr val="5D8391"/>
    <a:srgbClr val="4088B1"/>
    <a:srgbClr val="536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0" autoAdjust="0"/>
    <p:restoredTop sz="94660"/>
  </p:normalViewPr>
  <p:slideViewPr>
    <p:cSldViewPr snapToGrid="0" showGuides="1">
      <p:cViewPr>
        <p:scale>
          <a:sx n="73" d="100"/>
          <a:sy n="73" d="100"/>
        </p:scale>
        <p:origin x="-366" y="-6"/>
      </p:cViewPr>
      <p:guideLst>
        <p:guide orient="horz" pos="2180"/>
        <p:guide pos="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4AE2D-A19E-7D43-BD25-B5C0171990C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84D29-5D5F-624A-8335-AB82C84FBF7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9C92757-3C02-4CF6-8429-49BD51920F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9C92757-3C02-4CF6-8429-49BD51920F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9C92757-3C02-4CF6-8429-49BD51920F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9" Type="http://schemas.openxmlformats.org/officeDocument/2006/relationships/image" Target="../media/image5.tiff"/><Relationship Id="rId8" Type="http://schemas.openxmlformats.org/officeDocument/2006/relationships/image" Target="../media/image4.tiff"/><Relationship Id="rId7" Type="http://schemas.openxmlformats.org/officeDocument/2006/relationships/image" Target="../media/image3.tiff"/><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image" Target="../media/image6.tiff"/><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5.jpe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rot="0">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rot="0">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rot="0">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rot="0">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rot="0">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rot="0">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p>
                <a:endParaRPr lang="zh-CN" altLang="en-US"/>
              </a:p>
            </p:txBody>
          </p:sp>
        </p:grpSp>
        <p:grpSp>
          <p:nvGrpSpPr>
            <p:cNvPr id="69" name="组合 68"/>
            <p:cNvGrpSpPr/>
            <p:nvPr/>
          </p:nvGrpSpPr>
          <p:grpSpPr>
            <a:xfrm rot="0">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p>
                <a:endParaRPr lang="zh-CN" altLang="en-US"/>
              </a:p>
            </p:txBody>
          </p:sp>
        </p:grpSp>
        <p:grpSp>
          <p:nvGrpSpPr>
            <p:cNvPr id="74" name="组合 73"/>
            <p:cNvGrpSpPr/>
            <p:nvPr/>
          </p:nvGrpSpPr>
          <p:grpSpPr>
            <a:xfrm rot="0">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p>
                <a:endParaRPr lang="zh-CN" altLang="en-US"/>
              </a:p>
            </p:txBody>
          </p:sp>
        </p:grpSp>
        <p:grpSp>
          <p:nvGrpSpPr>
            <p:cNvPr id="79" name="组合 78"/>
            <p:cNvGrpSpPr/>
            <p:nvPr/>
          </p:nvGrpSpPr>
          <p:grpSpPr>
            <a:xfrm rot="0">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p>
                <a:endParaRPr lang="zh-CN" altLang="en-US"/>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endParaRPr sz="5400" b="1">
              <a:solidFill>
                <a:srgbClr val="0584A7"/>
              </a:solidFill>
              <a:latin typeface="微软雅黑" panose="020B0503020204020204" pitchFamily="34" charset="-122"/>
              <a:cs typeface="汉仪大黑简" panose="02010609000101010101" charset="-122"/>
            </a:endParaRP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endParaRPr sz="5400" b="1">
              <a:solidFill>
                <a:srgbClr val="0584A7"/>
              </a:solidFill>
              <a:latin typeface="微软雅黑" panose="020B0503020204020204" pitchFamily="34" charset="-122"/>
              <a:cs typeface="汉仪大黑简" panose="02010609000101010101" charset="-122"/>
            </a:endParaRPr>
          </a:p>
        </p:txBody>
      </p:sp>
      <p:sp>
        <p:nvSpPr>
          <p:cNvPr id="12" name="文本框 11"/>
          <p:cNvSpPr txBox="1"/>
          <p:nvPr/>
        </p:nvSpPr>
        <p:spPr>
          <a:xfrm>
            <a:off x="1348740" y="2660015"/>
            <a:ext cx="2580640" cy="1322070"/>
          </a:xfrm>
          <a:prstGeom prst="rect">
            <a:avLst/>
          </a:prstGeom>
          <a:noFill/>
        </p:spPr>
        <p:txBody>
          <a:bodyPr wrap="square" rtlCol="0">
            <a:spAutoFit/>
          </a:bodyPr>
          <a:p>
            <a:r>
              <a:rPr lang="en-US" altLang="zh-CN" sz="8000" b="1">
                <a:gradFill>
                  <a:gsLst>
                    <a:gs pos="0">
                      <a:srgbClr val="007BD3"/>
                    </a:gs>
                    <a:gs pos="100000">
                      <a:srgbClr val="034373"/>
                    </a:gs>
                  </a:gsLst>
                  <a:lin scaled="0"/>
                </a:gradFill>
                <a:latin typeface="方正大黑体_GBK" panose="02010600010101010101" charset="-122"/>
                <a:ea typeface="方正大黑体_GBK" panose="02010600010101010101" charset="-122"/>
              </a:rPr>
              <a:t>2021</a:t>
            </a:r>
            <a:endParaRPr lang="en-US" altLang="zh-CN" sz="8000" b="1">
              <a:gradFill>
                <a:gsLst>
                  <a:gs pos="0">
                    <a:srgbClr val="007BD3"/>
                  </a:gs>
                  <a:gs pos="100000">
                    <a:srgbClr val="034373"/>
                  </a:gs>
                </a:gsLst>
                <a:lin scaled="0"/>
              </a:gradFill>
              <a:latin typeface="方正大黑体_GBK" panose="02010600010101010101" charset="-122"/>
              <a:ea typeface="方正大黑体_GBK" panose="02010600010101010101" charset="-122"/>
            </a:endParaRP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1" name="图片 20"/>
            <p:cNvPicPr>
              <a:picLocks noChangeAspect="1"/>
            </p:cNvPicPr>
            <p:nvPr/>
          </p:nvPicPr>
          <p:blipFill>
            <a:blip r:embed="rId2"/>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000" b="1" i="0" u="none" strike="noStrike" kern="1200" cap="none" spc="0" normalizeH="0" baseline="0" noProof="0" dirty="0">
                <a:ln>
                  <a:noFill/>
                </a:ln>
                <a:gradFill>
                  <a:gsLst>
                    <a:gs pos="0">
                      <a:srgbClr val="007BD3"/>
                    </a:gs>
                    <a:gs pos="100000">
                      <a:srgbClr val="034373"/>
                    </a:gs>
                  </a:gsLst>
                  <a:lin scaled="0"/>
                </a:gra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81050" y="302260"/>
            <a:ext cx="3235325" cy="645160"/>
          </a:xfrm>
          <a:prstGeom prst="rect">
            <a:avLst/>
          </a:prstGeom>
          <a:gradFill>
            <a:gsLst>
              <a:gs pos="0">
                <a:srgbClr val="9EE256"/>
              </a:gs>
              <a:gs pos="100000">
                <a:srgbClr val="52762D"/>
              </a:gs>
            </a:gsLst>
            <a:lin scaled="0"/>
          </a:gradFill>
        </p:spPr>
        <p:txBody>
          <a:bodyPr wrap="square" rtlCol="0">
            <a:spAutoFit/>
          </a:bodyPr>
          <a:p>
            <a:r>
              <a:rPr lang="en-US" altLang="zh-CN" sz="3600" b="1">
                <a:solidFill>
                  <a:schemeClr val="bg1"/>
                </a:solidFill>
              </a:rPr>
              <a:t>How to write?</a:t>
            </a:r>
            <a:endParaRPr lang="en-US" altLang="zh-CN" sz="3600" b="1">
              <a:solidFill>
                <a:schemeClr val="bg1"/>
              </a:solidFill>
            </a:endParaRPr>
          </a:p>
        </p:txBody>
      </p:sp>
      <p:sp>
        <p:nvSpPr>
          <p:cNvPr id="4" name="文本框 3"/>
          <p:cNvSpPr txBox="1"/>
          <p:nvPr/>
        </p:nvSpPr>
        <p:spPr>
          <a:xfrm>
            <a:off x="1593215" y="947420"/>
            <a:ext cx="9518015" cy="1014730"/>
          </a:xfrm>
          <a:prstGeom prst="rect">
            <a:avLst/>
          </a:prstGeom>
          <a:noFill/>
        </p:spPr>
        <p:txBody>
          <a:bodyPr wrap="square" rtlCol="0">
            <a:spAutoFit/>
          </a:bodyPr>
          <a:p>
            <a:r>
              <a:rPr lang="zh-CN" altLang="en-US" sz="3600" b="1"/>
              <a:t>作文评价的三个维度：</a:t>
            </a:r>
            <a:r>
              <a:rPr lang="zh-CN" altLang="en-US" sz="3600" b="1" i="1" u="sng">
                <a:solidFill>
                  <a:srgbClr val="FF0000"/>
                </a:solidFill>
              </a:rPr>
              <a:t>内容、语言和结构</a:t>
            </a:r>
            <a:r>
              <a:rPr lang="zh-CN" altLang="en-US"/>
              <a:t>（</a:t>
            </a:r>
            <a:r>
              <a:rPr lang="zh-CN" altLang="en-US" sz="2400" b="1"/>
              <a:t>篇章结构、逻辑、续写完成度、内容、语法和词汇</a:t>
            </a:r>
            <a:r>
              <a:rPr lang="en-US" altLang="zh-CN" sz="2400" b="1"/>
              <a:t>)</a:t>
            </a:r>
            <a:endParaRPr lang="en-US" altLang="zh-CN" sz="2400" b="1"/>
          </a:p>
        </p:txBody>
      </p:sp>
      <p:sp>
        <p:nvSpPr>
          <p:cNvPr id="5" name="文本框 4"/>
          <p:cNvSpPr txBox="1"/>
          <p:nvPr/>
        </p:nvSpPr>
        <p:spPr>
          <a:xfrm>
            <a:off x="2289810" y="1998345"/>
            <a:ext cx="7612380" cy="5354320"/>
          </a:xfrm>
          <a:prstGeom prst="rect">
            <a:avLst/>
          </a:prstGeom>
          <a:noFill/>
        </p:spPr>
        <p:txBody>
          <a:bodyPr wrap="square" rtlCol="0">
            <a:spAutoFit/>
          </a:bodyPr>
          <a:p>
            <a:r>
              <a:rPr lang="zh-CN" altLang="en-US" b="1"/>
              <a:t>五档</a:t>
            </a:r>
            <a:r>
              <a:rPr lang="en-US" altLang="zh-CN" b="1"/>
              <a:t> </a:t>
            </a:r>
            <a:r>
              <a:rPr lang="zh-CN" altLang="en-US" b="1"/>
              <a:t>（</a:t>
            </a:r>
            <a:r>
              <a:rPr lang="en-US" altLang="zh-CN" b="1"/>
              <a:t>21-25</a:t>
            </a:r>
            <a:r>
              <a:rPr lang="zh-CN" altLang="en-US" b="1"/>
              <a:t>）</a:t>
            </a:r>
            <a:endParaRPr lang="zh-CN" altLang="en-US" b="1"/>
          </a:p>
          <a:p>
            <a:r>
              <a:rPr lang="en-US" altLang="zh-CN" b="1"/>
              <a:t>--</a:t>
            </a:r>
            <a:r>
              <a:rPr lang="zh-CN" altLang="en-US" b="1"/>
              <a:t>创造了丰富的内容和情节，续写完整，逻辑合理，</a:t>
            </a:r>
            <a:r>
              <a:rPr lang="zh-CN" altLang="en-US" b="1">
                <a:sym typeface="+mn-ea"/>
              </a:rPr>
              <a:t>与原文融洽度高</a:t>
            </a:r>
            <a:endParaRPr lang="zh-CN" altLang="en-US" b="1"/>
          </a:p>
          <a:p>
            <a:r>
              <a:rPr lang="en-US" altLang="zh-CN" b="1"/>
              <a:t>--</a:t>
            </a:r>
            <a:r>
              <a:rPr lang="zh-CN" altLang="en-US" b="1"/>
              <a:t>应用了多样且恰当的词汇和语法，可能有个别错误，但是完全不影响理解</a:t>
            </a:r>
            <a:endParaRPr lang="zh-CN" altLang="en-US" b="1"/>
          </a:p>
          <a:p>
            <a:r>
              <a:rPr lang="en-US" altLang="zh-CN" b="1"/>
              <a:t>--</a:t>
            </a:r>
            <a:r>
              <a:rPr lang="zh-CN" altLang="en-US" b="1"/>
              <a:t>有效得使用句间衔接和上下文过渡</a:t>
            </a:r>
            <a:endParaRPr lang="zh-CN" altLang="en-US" b="1"/>
          </a:p>
          <a:p>
            <a:r>
              <a:rPr lang="zh-CN" altLang="en-US" b="1"/>
              <a:t>四档（</a:t>
            </a:r>
            <a:r>
              <a:rPr lang="en-US" altLang="zh-CN" b="1"/>
              <a:t>16-20</a:t>
            </a:r>
            <a:r>
              <a:rPr lang="zh-CN" altLang="en-US" b="1"/>
              <a:t>）</a:t>
            </a:r>
            <a:endParaRPr lang="zh-CN" altLang="en-US" b="1"/>
          </a:p>
          <a:p>
            <a:r>
              <a:rPr lang="en-US" altLang="zh-CN" b="1"/>
              <a:t>--</a:t>
            </a:r>
            <a:r>
              <a:rPr lang="zh-CN" altLang="en-US" b="1"/>
              <a:t>创造了比较丰富的内容和情节，续写比较完整，与原文融洽度较高，逻辑合理</a:t>
            </a:r>
            <a:endParaRPr lang="zh-CN" altLang="en-US" b="1"/>
          </a:p>
          <a:p>
            <a:r>
              <a:rPr lang="en-US" altLang="zh-CN" b="1"/>
              <a:t>--</a:t>
            </a:r>
            <a:r>
              <a:rPr lang="zh-CN" altLang="en-US" b="1"/>
              <a:t>应用了较为多样且恰当的词汇和语法，有少量错误但是不影响理解。</a:t>
            </a:r>
            <a:endParaRPr lang="zh-CN" altLang="en-US" b="1"/>
          </a:p>
          <a:p>
            <a:r>
              <a:rPr lang="en-US" altLang="zh-CN" b="1"/>
              <a:t>--</a:t>
            </a:r>
            <a:r>
              <a:rPr lang="zh-CN" altLang="en-US" b="1"/>
              <a:t>比较有效得使用句间衔接和上下文过渡</a:t>
            </a:r>
            <a:endParaRPr lang="zh-CN" altLang="en-US" b="1"/>
          </a:p>
          <a:p>
            <a:r>
              <a:rPr lang="zh-CN" altLang="en-US" b="1"/>
              <a:t>三档</a:t>
            </a:r>
            <a:r>
              <a:rPr lang="en-US" altLang="zh-CN" b="1"/>
              <a:t> </a:t>
            </a:r>
            <a:r>
              <a:rPr lang="zh-CN" altLang="en-US" b="1"/>
              <a:t>（</a:t>
            </a:r>
            <a:r>
              <a:rPr lang="en-US" altLang="zh-CN" b="1"/>
              <a:t>11-15</a:t>
            </a:r>
            <a:r>
              <a:rPr lang="zh-CN" altLang="en-US" b="1"/>
              <a:t>）</a:t>
            </a:r>
            <a:endParaRPr lang="zh-CN" altLang="en-US" b="1"/>
          </a:p>
          <a:p>
            <a:r>
              <a:rPr lang="en-US" altLang="zh-CN" b="1"/>
              <a:t>--</a:t>
            </a:r>
            <a:r>
              <a:rPr lang="zh-CN" altLang="en-US" b="1"/>
              <a:t>续写基本完整，逻辑较为合理，与原文有些许脱节</a:t>
            </a:r>
            <a:endParaRPr lang="zh-CN" altLang="en-US" b="1"/>
          </a:p>
          <a:p>
            <a:r>
              <a:rPr lang="en-US" altLang="zh-CN" b="1"/>
              <a:t>--</a:t>
            </a:r>
            <a:r>
              <a:rPr lang="zh-CN" altLang="en-US" b="1"/>
              <a:t>使用简单的词汇和句型，有少量错误，但是基本不影响理解</a:t>
            </a:r>
            <a:endParaRPr lang="zh-CN" altLang="en-US" b="1"/>
          </a:p>
          <a:p>
            <a:r>
              <a:rPr lang="en-US" altLang="zh-CN" b="1"/>
              <a:t>--</a:t>
            </a:r>
            <a:r>
              <a:rPr lang="zh-CN" altLang="en-US" b="1"/>
              <a:t>使用简单的句间衔接和上下文过渡</a:t>
            </a:r>
            <a:endParaRPr lang="zh-CN" altLang="en-US" b="1"/>
          </a:p>
          <a:p>
            <a:r>
              <a:rPr lang="zh-CN" altLang="en-US" b="1"/>
              <a:t>二档</a:t>
            </a:r>
            <a:r>
              <a:rPr lang="en-US" altLang="zh-CN" b="1"/>
              <a:t> </a:t>
            </a:r>
            <a:r>
              <a:rPr lang="zh-CN" altLang="en-US" b="1"/>
              <a:t>（</a:t>
            </a:r>
            <a:r>
              <a:rPr lang="en-US" altLang="zh-CN" b="1"/>
              <a:t>6-10</a:t>
            </a:r>
            <a:r>
              <a:rPr lang="zh-CN" altLang="en-US" b="1"/>
              <a:t>）严重脱节，简单的词汇和句型，有很多错误，几乎没有使用上下文过渡和衔接</a:t>
            </a:r>
            <a:endParaRPr lang="zh-CN" altLang="en-US" b="1"/>
          </a:p>
          <a:p>
            <a:r>
              <a:rPr lang="zh-CN" altLang="en-US" b="1"/>
              <a:t>一档（</a:t>
            </a:r>
            <a:r>
              <a:rPr lang="en-US" altLang="zh-CN" b="1"/>
              <a:t>1-5</a:t>
            </a:r>
            <a:r>
              <a:rPr lang="zh-CN" altLang="en-US" b="1"/>
              <a:t>）使用了简单的词汇和句型，错误非常多，严重影响理解，与原文情节基本无关或逻辑严重不合理，或有部分抄袭</a:t>
            </a:r>
            <a:endParaRPr lang="zh-CN" altLang="en-US" b="1"/>
          </a:p>
          <a:p>
            <a:endParaRPr lang="zh-CN" altLang="en-US" b="1"/>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48130" y="1120140"/>
            <a:ext cx="5115560" cy="1076325"/>
          </a:xfrm>
          <a:prstGeom prst="rect">
            <a:avLst/>
          </a:prstGeom>
          <a:noFill/>
        </p:spPr>
        <p:txBody>
          <a:bodyPr wrap="square" rtlCol="0">
            <a:spAutoFit/>
          </a:bodyPr>
          <a:p>
            <a:r>
              <a:rPr lang="en-US" altLang="zh-CN" sz="3200" b="1"/>
              <a:t>1</a:t>
            </a:r>
            <a:r>
              <a:rPr lang="zh-CN" altLang="en-US" sz="3200" b="1"/>
              <a:t>、逻辑合理</a:t>
            </a:r>
            <a:endParaRPr lang="zh-CN" altLang="en-US" sz="3200" b="1"/>
          </a:p>
          <a:p>
            <a:endParaRPr lang="zh-CN" altLang="en-US" sz="3200" b="1"/>
          </a:p>
        </p:txBody>
      </p:sp>
      <p:sp>
        <p:nvSpPr>
          <p:cNvPr id="3" name="圆角矩形 2"/>
          <p:cNvSpPr/>
          <p:nvPr/>
        </p:nvSpPr>
        <p:spPr>
          <a:xfrm>
            <a:off x="995680" y="250190"/>
            <a:ext cx="1871345" cy="618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4000"/>
              <a:t>内容</a:t>
            </a:r>
            <a:endParaRPr lang="zh-CN" altLang="en-US" sz="4000"/>
          </a:p>
        </p:txBody>
      </p:sp>
      <p:sp>
        <p:nvSpPr>
          <p:cNvPr id="9" name="文本框 8"/>
          <p:cNvSpPr txBox="1"/>
          <p:nvPr/>
        </p:nvSpPr>
        <p:spPr>
          <a:xfrm>
            <a:off x="4175760" y="1353820"/>
            <a:ext cx="8016240" cy="1198880"/>
          </a:xfrm>
          <a:prstGeom prst="rect">
            <a:avLst/>
          </a:prstGeom>
          <a:noFill/>
        </p:spPr>
        <p:txBody>
          <a:bodyPr wrap="square" rtlCol="0">
            <a:spAutoFit/>
          </a:bodyPr>
          <a:p>
            <a:r>
              <a:rPr lang="en-US" altLang="zh-CN" sz="2400"/>
              <a:t>P1</a:t>
            </a:r>
            <a:r>
              <a:rPr lang="zh-CN" altLang="en-US" sz="2400"/>
              <a:t>：爸爸帮助解决了问题</a:t>
            </a:r>
            <a:r>
              <a:rPr lang="en-US" altLang="zh-CN" sz="2400"/>
              <a:t> </a:t>
            </a:r>
            <a:r>
              <a:rPr lang="zh-CN" altLang="en-US" sz="2400"/>
              <a:t>（了解情况</a:t>
            </a:r>
            <a:r>
              <a:rPr lang="en-US" altLang="zh-CN" sz="2400"/>
              <a:t>--</a:t>
            </a:r>
            <a:r>
              <a:rPr lang="zh-CN" altLang="en-US" sz="2400"/>
              <a:t>提供帮助</a:t>
            </a:r>
            <a:r>
              <a:rPr lang="en-US" altLang="zh-CN" sz="2400"/>
              <a:t>--</a:t>
            </a:r>
            <a:r>
              <a:rPr lang="zh-CN" altLang="en-US" sz="2400"/>
              <a:t>解决问题）</a:t>
            </a:r>
            <a:endParaRPr lang="zh-CN" altLang="en-US" sz="2400"/>
          </a:p>
          <a:p>
            <a:r>
              <a:rPr lang="en-US" altLang="zh-CN" sz="2400"/>
              <a:t>P2</a:t>
            </a:r>
            <a:r>
              <a:rPr lang="zh-CN" altLang="en-US" sz="2400"/>
              <a:t>：妈妈的反应</a:t>
            </a:r>
            <a:r>
              <a:rPr lang="en-US" altLang="zh-CN" sz="2400"/>
              <a:t>--</a:t>
            </a:r>
            <a:r>
              <a:rPr lang="zh-CN" altLang="en-US" sz="2400"/>
              <a:t>孩子们的反应</a:t>
            </a:r>
            <a:r>
              <a:rPr lang="en-US" altLang="zh-CN" sz="2400"/>
              <a:t>--</a:t>
            </a:r>
            <a:r>
              <a:rPr lang="zh-CN" altLang="en-US" sz="2400"/>
              <a:t>（一起享受早饭）</a:t>
            </a:r>
            <a:r>
              <a:rPr lang="en-US" altLang="zh-CN" sz="2400"/>
              <a:t>--</a:t>
            </a:r>
            <a:r>
              <a:rPr lang="zh-CN" altLang="en-US" sz="2400" u="sng"/>
              <a:t>感悟</a:t>
            </a:r>
            <a:endParaRPr lang="zh-CN" altLang="en-US" sz="2400" u="sng"/>
          </a:p>
        </p:txBody>
      </p:sp>
      <p:sp>
        <p:nvSpPr>
          <p:cNvPr id="5" name="文本框 4"/>
          <p:cNvSpPr txBox="1"/>
          <p:nvPr/>
        </p:nvSpPr>
        <p:spPr>
          <a:xfrm>
            <a:off x="5128895" y="250190"/>
            <a:ext cx="6416040" cy="953135"/>
          </a:xfrm>
          <a:prstGeom prst="rect">
            <a:avLst/>
          </a:prstGeom>
          <a:noFill/>
        </p:spPr>
        <p:txBody>
          <a:bodyPr wrap="square" rtlCol="0">
            <a:spAutoFit/>
          </a:bodyPr>
          <a:p>
            <a:r>
              <a:rPr lang="zh-CN" altLang="en-US" sz="2800" b="1" i="1"/>
              <a:t>凡是符合这个大框架的就算是逻辑合理，至于细节可以各自适当发挥</a:t>
            </a:r>
            <a:endParaRPr lang="zh-CN" altLang="en-US" sz="2800" b="1" i="1"/>
          </a:p>
        </p:txBody>
      </p:sp>
      <p:sp>
        <p:nvSpPr>
          <p:cNvPr id="6" name="文本框 5"/>
          <p:cNvSpPr txBox="1"/>
          <p:nvPr/>
        </p:nvSpPr>
        <p:spPr>
          <a:xfrm>
            <a:off x="2142490" y="3142615"/>
            <a:ext cx="2867025" cy="583565"/>
          </a:xfrm>
          <a:prstGeom prst="rect">
            <a:avLst/>
          </a:prstGeom>
          <a:noFill/>
        </p:spPr>
        <p:txBody>
          <a:bodyPr wrap="square" rtlCol="0">
            <a:spAutoFit/>
          </a:bodyPr>
          <a:p>
            <a:r>
              <a:rPr lang="zh-CN" altLang="en-US" sz="3200" b="1"/>
              <a:t>父亲了解情况</a:t>
            </a:r>
            <a:endParaRPr lang="zh-CN" altLang="en-US" sz="3200" b="1"/>
          </a:p>
        </p:txBody>
      </p:sp>
      <p:sp>
        <p:nvSpPr>
          <p:cNvPr id="7" name="文本框 6"/>
          <p:cNvSpPr txBox="1"/>
          <p:nvPr/>
        </p:nvSpPr>
        <p:spPr>
          <a:xfrm>
            <a:off x="5008880" y="2847340"/>
            <a:ext cx="6550660" cy="1568450"/>
          </a:xfrm>
          <a:prstGeom prst="rect">
            <a:avLst/>
          </a:prstGeom>
          <a:noFill/>
        </p:spPr>
        <p:txBody>
          <a:bodyPr wrap="square" rtlCol="0">
            <a:spAutoFit/>
          </a:bodyPr>
          <a:p>
            <a:r>
              <a:rPr lang="zh-CN" altLang="en-US" sz="2400" b="1"/>
              <a:t>孩子主动告知计划</a:t>
            </a:r>
            <a:endParaRPr lang="zh-CN" altLang="en-US" sz="2400" b="1"/>
          </a:p>
          <a:p>
            <a:r>
              <a:rPr lang="zh-CN" altLang="en-US" sz="2400" b="1"/>
              <a:t>爸爸主动询问情况</a:t>
            </a:r>
            <a:endParaRPr lang="zh-CN" altLang="en-US" sz="2400" b="1"/>
          </a:p>
          <a:p>
            <a:r>
              <a:rPr lang="zh-CN" altLang="en-US" sz="2400" b="1"/>
              <a:t>孩子啥都没说爸爸看了厨房的样子和他们的表情知道今天是母亲节猜到了孩子的计划</a:t>
            </a:r>
            <a:endParaRPr lang="zh-CN" altLang="en-US" sz="2400" b="1"/>
          </a:p>
        </p:txBody>
      </p:sp>
      <p:sp>
        <p:nvSpPr>
          <p:cNvPr id="8" name="文本框 7"/>
          <p:cNvSpPr txBox="1"/>
          <p:nvPr/>
        </p:nvSpPr>
        <p:spPr>
          <a:xfrm>
            <a:off x="1548130" y="4672330"/>
            <a:ext cx="2860675" cy="583565"/>
          </a:xfrm>
          <a:prstGeom prst="rect">
            <a:avLst/>
          </a:prstGeom>
          <a:noFill/>
        </p:spPr>
        <p:txBody>
          <a:bodyPr wrap="square" rtlCol="0">
            <a:spAutoFit/>
          </a:bodyPr>
          <a:p>
            <a:r>
              <a:rPr lang="zh-CN" altLang="en-US" sz="3200" b="1"/>
              <a:t>父亲提供帮助</a:t>
            </a:r>
            <a:endParaRPr lang="zh-CN" altLang="en-US" sz="3200" b="1"/>
          </a:p>
        </p:txBody>
      </p:sp>
      <p:sp>
        <p:nvSpPr>
          <p:cNvPr id="10" name="文本框 9"/>
          <p:cNvSpPr txBox="1"/>
          <p:nvPr/>
        </p:nvSpPr>
        <p:spPr>
          <a:xfrm>
            <a:off x="5008880" y="4710430"/>
            <a:ext cx="6535420" cy="2306955"/>
          </a:xfrm>
          <a:prstGeom prst="rect">
            <a:avLst/>
          </a:prstGeom>
          <a:noFill/>
        </p:spPr>
        <p:txBody>
          <a:bodyPr wrap="square" rtlCol="0">
            <a:spAutoFit/>
          </a:bodyPr>
          <a:p>
            <a:r>
              <a:rPr lang="zh-CN" altLang="en-US" sz="2400" b="1"/>
              <a:t>父亲打下手，孩子重新做饭</a:t>
            </a:r>
            <a:endParaRPr lang="zh-CN" altLang="en-US" sz="2400" b="1"/>
          </a:p>
          <a:p>
            <a:r>
              <a:rPr lang="zh-CN" altLang="en-US" sz="2400" b="1"/>
              <a:t>父亲帮助孩子做早饭，孩子打下手</a:t>
            </a:r>
            <a:endParaRPr lang="zh-CN" altLang="en-US" sz="2400" b="1"/>
          </a:p>
          <a:p>
            <a:r>
              <a:rPr lang="zh-CN" altLang="en-US" sz="2400" b="1"/>
              <a:t>父亲觉得早饭做成啥样没关系，关键有这份心，鼓励孩子直接端上去给妈妈</a:t>
            </a:r>
            <a:endParaRPr lang="zh-CN" altLang="en-US" sz="2400" b="1"/>
          </a:p>
          <a:p>
            <a:endParaRPr lang="zh-CN" altLang="en-US" sz="2400" b="1"/>
          </a:p>
          <a:p>
            <a:endParaRPr lang="zh-CN" altLang="en-US" sz="2400" b="1"/>
          </a:p>
        </p:txBody>
      </p:sp>
      <p:grpSp>
        <p:nvGrpSpPr>
          <p:cNvPr id="12" name="组合 11"/>
          <p:cNvGrpSpPr/>
          <p:nvPr/>
        </p:nvGrpSpPr>
        <p:grpSpPr>
          <a:xfrm>
            <a:off x="7548880" y="2726690"/>
            <a:ext cx="344170" cy="864235"/>
            <a:chOff x="11888" y="4294"/>
            <a:chExt cx="542" cy="1361"/>
          </a:xfrm>
        </p:grpSpPr>
        <p:sp>
          <p:nvSpPr>
            <p:cNvPr id="2" name="心形 1"/>
            <p:cNvSpPr/>
            <p:nvPr/>
          </p:nvSpPr>
          <p:spPr>
            <a:xfrm>
              <a:off x="11888" y="4294"/>
              <a:ext cx="542" cy="492"/>
            </a:xfrm>
            <a:prstGeom prst="heart">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11" name="心形 10"/>
            <p:cNvSpPr/>
            <p:nvPr/>
          </p:nvSpPr>
          <p:spPr>
            <a:xfrm>
              <a:off x="11888" y="5163"/>
              <a:ext cx="542" cy="492"/>
            </a:xfrm>
            <a:prstGeom prst="heart">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9" grpId="0"/>
      <p:bldP spid="9" grpId="1"/>
      <p:bldP spid="6" grpId="0"/>
      <p:bldP spid="6" grpId="1"/>
      <p:bldP spid="7" grpId="0"/>
      <p:bldP spid="7" grpId="1"/>
      <p:bldP spid="8" grpId="0"/>
      <p:bldP spid="8"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0200" y="904875"/>
            <a:ext cx="3479800" cy="583565"/>
          </a:xfrm>
          <a:prstGeom prst="rect">
            <a:avLst/>
          </a:prstGeom>
          <a:noFill/>
        </p:spPr>
        <p:txBody>
          <a:bodyPr wrap="none" rtlCol="0" anchor="t">
            <a:spAutoFit/>
          </a:bodyPr>
          <a:p>
            <a:r>
              <a:rPr lang="en-US" altLang="zh-CN" sz="3200" b="1">
                <a:sym typeface="+mn-ea"/>
              </a:rPr>
              <a:t>2. </a:t>
            </a:r>
            <a:r>
              <a:rPr lang="zh-CN" altLang="en-US" sz="3200" b="1">
                <a:sym typeface="+mn-ea"/>
              </a:rPr>
              <a:t>与原文融洽度高</a:t>
            </a:r>
            <a:endParaRPr lang="zh-CN" altLang="en-US" sz="3200" b="1"/>
          </a:p>
        </p:txBody>
      </p:sp>
      <p:sp>
        <p:nvSpPr>
          <p:cNvPr id="3" name="爆炸形 1 2"/>
          <p:cNvSpPr/>
          <p:nvPr/>
        </p:nvSpPr>
        <p:spPr>
          <a:xfrm>
            <a:off x="3446145" y="93980"/>
            <a:ext cx="5673725" cy="286702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tx1"/>
                </a:solidFill>
              </a:rPr>
              <a:t>影响高分的问题</a:t>
            </a:r>
            <a:endParaRPr lang="zh-CN" altLang="en-US" sz="3200" b="1">
              <a:solidFill>
                <a:schemeClr val="tx1"/>
              </a:solidFill>
            </a:endParaRPr>
          </a:p>
        </p:txBody>
      </p:sp>
      <p:sp>
        <p:nvSpPr>
          <p:cNvPr id="4" name="文本框 3"/>
          <p:cNvSpPr txBox="1"/>
          <p:nvPr/>
        </p:nvSpPr>
        <p:spPr>
          <a:xfrm>
            <a:off x="3138170" y="2416810"/>
            <a:ext cx="4360545" cy="460375"/>
          </a:xfrm>
          <a:prstGeom prst="rect">
            <a:avLst/>
          </a:prstGeom>
          <a:noFill/>
        </p:spPr>
        <p:txBody>
          <a:bodyPr wrap="square" rtlCol="0">
            <a:spAutoFit/>
          </a:bodyPr>
          <a:p>
            <a:r>
              <a:rPr lang="zh-CN" altLang="en-US" sz="2400" b="1"/>
              <a:t>充分关照到原文的背景设置</a:t>
            </a:r>
            <a:endParaRPr lang="zh-CN" altLang="en-US" sz="2400" b="1"/>
          </a:p>
        </p:txBody>
      </p:sp>
      <p:sp>
        <p:nvSpPr>
          <p:cNvPr id="5" name="文本框 4"/>
          <p:cNvSpPr txBox="1"/>
          <p:nvPr/>
        </p:nvSpPr>
        <p:spPr>
          <a:xfrm>
            <a:off x="3287395" y="2961005"/>
            <a:ext cx="3575685" cy="460375"/>
          </a:xfrm>
          <a:prstGeom prst="rect">
            <a:avLst/>
          </a:prstGeom>
          <a:noFill/>
        </p:spPr>
        <p:txBody>
          <a:bodyPr wrap="square" rtlCol="0">
            <a:spAutoFit/>
          </a:bodyPr>
          <a:p>
            <a:r>
              <a:rPr lang="zh-CN" altLang="en-US" sz="2400" b="1">
                <a:solidFill>
                  <a:srgbClr val="C00000"/>
                </a:solidFill>
              </a:rPr>
              <a:t>与原文细节不冲突</a:t>
            </a:r>
            <a:endParaRPr lang="zh-CN" altLang="en-US" sz="2400" b="1">
              <a:solidFill>
                <a:srgbClr val="C00000"/>
              </a:solidFill>
            </a:endParaRPr>
          </a:p>
        </p:txBody>
      </p:sp>
      <p:sp>
        <p:nvSpPr>
          <p:cNvPr id="6" name="文本框 5"/>
          <p:cNvSpPr txBox="1"/>
          <p:nvPr/>
        </p:nvSpPr>
        <p:spPr>
          <a:xfrm>
            <a:off x="685800" y="3421380"/>
            <a:ext cx="11007725" cy="3538220"/>
          </a:xfrm>
          <a:prstGeom prst="rect">
            <a:avLst/>
          </a:prstGeom>
          <a:noFill/>
        </p:spPr>
        <p:txBody>
          <a:bodyPr wrap="square" rtlCol="0">
            <a:spAutoFit/>
          </a:bodyPr>
          <a:p>
            <a:r>
              <a:rPr lang="en-US" altLang="zh-CN" sz="2800" b="1"/>
              <a:t>1</a:t>
            </a:r>
            <a:r>
              <a:rPr lang="zh-CN" altLang="en-US" sz="2800" b="1"/>
              <a:t>）</a:t>
            </a:r>
            <a:r>
              <a:rPr lang="en-US" altLang="zh-CN" sz="2800" b="1"/>
              <a:t> Mother’s Day----- Birthday </a:t>
            </a:r>
            <a:r>
              <a:rPr lang="zh-CN" altLang="en-US" sz="2800" b="1"/>
              <a:t>（小问题）</a:t>
            </a:r>
            <a:endParaRPr lang="en-US" altLang="zh-CN" sz="2800" b="1"/>
          </a:p>
          <a:p>
            <a:r>
              <a:rPr lang="en-US" altLang="zh-CN" sz="2800" b="1"/>
              <a:t>2)  P1  </a:t>
            </a:r>
            <a:r>
              <a:rPr lang="zh-CN" altLang="en-US" sz="2800" b="1"/>
              <a:t>第一句写了爸爸跑进厨房</a:t>
            </a:r>
            <a:r>
              <a:rPr lang="en-US" altLang="zh-CN" sz="2800" b="1"/>
              <a:t>  </a:t>
            </a:r>
            <a:r>
              <a:rPr lang="zh-CN" altLang="en-US" sz="2800" b="1"/>
              <a:t>（中问题）</a:t>
            </a:r>
            <a:endParaRPr lang="en-US" altLang="zh-CN" sz="2800" b="1"/>
          </a:p>
          <a:p>
            <a:r>
              <a:rPr lang="en-US" altLang="zh-CN" sz="2800" b="1"/>
              <a:t>3</a:t>
            </a:r>
            <a:r>
              <a:rPr lang="zh-CN" altLang="en-US" sz="2800" b="1"/>
              <a:t>）</a:t>
            </a:r>
            <a:r>
              <a:rPr lang="en-US" altLang="zh-CN" sz="2800" b="1"/>
              <a:t> P2</a:t>
            </a:r>
            <a:r>
              <a:rPr lang="zh-CN" altLang="en-US" sz="2800" b="1"/>
              <a:t>第一句写了</a:t>
            </a:r>
            <a:r>
              <a:rPr lang="en-US" altLang="zh-CN" sz="2800" b="1"/>
              <a:t>Jeff and Jenny</a:t>
            </a:r>
            <a:r>
              <a:rPr lang="zh-CN" altLang="en-US" sz="2800" b="1"/>
              <a:t>把早餐藏起来，喊，妈妈，快起床！（中问题）</a:t>
            </a:r>
            <a:endParaRPr lang="zh-CN" altLang="en-US" sz="2800" b="1"/>
          </a:p>
          <a:p>
            <a:r>
              <a:rPr lang="en-US" altLang="zh-CN" sz="2800" b="1"/>
              <a:t>4</a:t>
            </a:r>
            <a:r>
              <a:rPr lang="zh-CN" altLang="en-US" sz="2800" b="1"/>
              <a:t>）</a:t>
            </a:r>
            <a:r>
              <a:rPr lang="en-US" altLang="zh-CN" sz="2800" b="1"/>
              <a:t> P2</a:t>
            </a:r>
            <a:r>
              <a:rPr lang="zh-CN" altLang="en-US" sz="2800" b="1"/>
              <a:t>第一句写了妈妈来到楼下，发现了摆在桌子上的早餐</a:t>
            </a:r>
            <a:r>
              <a:rPr lang="en-US" altLang="zh-CN" sz="2800" b="1"/>
              <a:t> </a:t>
            </a:r>
            <a:r>
              <a:rPr lang="zh-CN" altLang="en-US" sz="2800" b="1"/>
              <a:t>（大部分都是因为没读懂</a:t>
            </a:r>
            <a:r>
              <a:rPr lang="en-US" altLang="zh-CN" sz="2800" b="1"/>
              <a:t>upstairs</a:t>
            </a:r>
            <a:r>
              <a:rPr lang="zh-CN" altLang="en-US" sz="2800" b="1"/>
              <a:t>）（大问题）</a:t>
            </a:r>
            <a:endParaRPr lang="zh-CN" altLang="en-US" sz="2800" b="1"/>
          </a:p>
          <a:p>
            <a:r>
              <a:rPr lang="en-US" altLang="zh-CN" sz="2800" b="1"/>
              <a:t>5</a:t>
            </a:r>
            <a:r>
              <a:rPr lang="zh-CN" altLang="en-US" sz="2800" b="1"/>
              <a:t>）第一段只写了爸爸，或者只写了</a:t>
            </a:r>
            <a:r>
              <a:rPr lang="en-US" altLang="zh-CN" sz="2800" b="1"/>
              <a:t>twins (</a:t>
            </a:r>
            <a:r>
              <a:rPr lang="zh-CN" altLang="en-US" sz="2800" b="1"/>
              <a:t>大问题</a:t>
            </a:r>
            <a:r>
              <a:rPr lang="en-US" altLang="zh-CN" sz="2800" b="1"/>
              <a:t>)</a:t>
            </a:r>
            <a:endParaRPr lang="zh-CN" altLang="en-US" sz="2800" b="1"/>
          </a:p>
          <a:p>
            <a:r>
              <a:rPr lang="en-US" altLang="zh-CN" sz="2800" b="1"/>
              <a:t>6</a:t>
            </a:r>
            <a:r>
              <a:rPr lang="zh-CN" altLang="en-US" sz="2800" b="1"/>
              <a:t>）把做粥和面包变成了做煎饼或者外面去买吃的回来（不算问题）</a:t>
            </a:r>
            <a:endParaRPr lang="zh-CN" altLang="en-US" sz="2800" b="1"/>
          </a:p>
        </p:txBody>
      </p:sp>
      <p:sp>
        <p:nvSpPr>
          <p:cNvPr id="9" name="圆角矩形 8"/>
          <p:cNvSpPr/>
          <p:nvPr/>
        </p:nvSpPr>
        <p:spPr>
          <a:xfrm>
            <a:off x="240665" y="93980"/>
            <a:ext cx="1871345" cy="618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4000"/>
              <a:t>内容</a:t>
            </a:r>
            <a:endParaRPr lang="zh-CN" altLang="en-US" sz="4000"/>
          </a:p>
        </p:txBody>
      </p:sp>
      <p:sp>
        <p:nvSpPr>
          <p:cNvPr id="10" name="文本框 9"/>
          <p:cNvSpPr txBox="1"/>
          <p:nvPr/>
        </p:nvSpPr>
        <p:spPr>
          <a:xfrm>
            <a:off x="452755" y="2961005"/>
            <a:ext cx="207899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p>
            <a:r>
              <a:rPr lang="zh-CN" altLang="en-US" b="1">
                <a:solidFill>
                  <a:schemeClr val="bg1"/>
                </a:solidFill>
              </a:rPr>
              <a:t>本文写作常见类型</a:t>
            </a:r>
            <a:endParaRPr lang="zh-CN" altLang="en-US" b="1">
              <a:solidFill>
                <a:schemeClr val="bg1"/>
              </a:solidFill>
            </a:endParaRPr>
          </a:p>
        </p:txBody>
      </p:sp>
      <p:sp>
        <p:nvSpPr>
          <p:cNvPr id="11" name="圆角矩形 10"/>
          <p:cNvSpPr/>
          <p:nvPr/>
        </p:nvSpPr>
        <p:spPr>
          <a:xfrm>
            <a:off x="8190230" y="2103755"/>
            <a:ext cx="3625850" cy="15005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b="1">
                <a:sym typeface="+mn-ea"/>
              </a:rPr>
              <a:t>这不是电影剪辑镜头可以来来回切换</a:t>
            </a:r>
            <a:endParaRPr lang="zh-CN" altLang="en-US" b="1"/>
          </a:p>
          <a:p>
            <a:pPr algn="ctr"/>
            <a:r>
              <a:rPr lang="zh-CN" altLang="en-US" b="1">
                <a:sym typeface="+mn-ea"/>
              </a:rPr>
              <a:t>除非有明确的表示回忆这样的词作提示</a:t>
            </a:r>
            <a:endParaRPr lang="zh-CN" altLang="en-US"/>
          </a:p>
        </p:txBody>
      </p:sp>
      <p:sp>
        <p:nvSpPr>
          <p:cNvPr id="7" name="文本框 6"/>
          <p:cNvSpPr txBox="1"/>
          <p:nvPr/>
        </p:nvSpPr>
        <p:spPr>
          <a:xfrm>
            <a:off x="859155" y="2259965"/>
            <a:ext cx="10567035" cy="255333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p>
            <a:r>
              <a:rPr lang="en-US" altLang="zh-CN" sz="4000" b="1"/>
              <a:t>2020</a:t>
            </a:r>
            <a:r>
              <a:rPr lang="zh-CN" altLang="en-US" sz="4000" b="1"/>
              <a:t>高三期中全市联考</a:t>
            </a:r>
            <a:endParaRPr lang="zh-CN" altLang="en-US" sz="4000"/>
          </a:p>
          <a:p>
            <a:r>
              <a:rPr lang="zh-CN" altLang="en-US" sz="4000"/>
              <a:t>What made it more difficult was that I knew this was not the first time I had let such a moment pass. </a:t>
            </a:r>
            <a:endParaRPr lang="zh-CN" altLang="en-US" sz="4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linds(horizontal)">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blinds(horizontal)">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blinds(horizontal)">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2" nodeType="clickEffect">
                                  <p:stCondLst>
                                    <p:cond delay="0"/>
                                  </p:stCondLst>
                                  <p:childTnLst>
                                    <p:animEffect transition="out" filter="blinds(horizontal)">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blinds(horizontal)">
                                      <p:cBhvr>
                                        <p:cTn id="61" dur="500"/>
                                        <p:tgtEl>
                                          <p:spTgt spid="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blinds(horizontal)">
                                      <p:cBhvr>
                                        <p:cTn id="66" dur="500"/>
                                        <p:tgtEl>
                                          <p:spTgt spid="6">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blinds(horizontal)">
                                      <p:cBhvr>
                                        <p:cTn id="7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animBg="1"/>
      <p:bldP spid="4" grpId="0"/>
      <p:bldP spid="4" grpId="1"/>
      <p:bldP spid="5" grpId="0"/>
      <p:bldP spid="10" grpId="0" bldLvl="0" animBg="1"/>
      <p:bldP spid="10" grpId="1"/>
      <p:bldP spid="11" grpId="0" bldLvl="0" animBg="1"/>
      <p:bldP spid="11" grpId="1" animBg="1"/>
      <p:bldP spid="7" grpId="0" bldLvl="0" animBg="1"/>
      <p:bldP spid="7" grpId="1" animBg="1"/>
      <p:bldP spid="7" grpId="2"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11375" y="702945"/>
            <a:ext cx="6391275" cy="1814830"/>
          </a:xfrm>
          <a:prstGeom prst="rect">
            <a:avLst/>
          </a:prstGeom>
          <a:noFill/>
        </p:spPr>
        <p:txBody>
          <a:bodyPr wrap="square" rtlCol="0">
            <a:spAutoFit/>
          </a:bodyPr>
          <a:p>
            <a:r>
              <a:rPr lang="en-US" altLang="zh-CN" sz="2800" b="1"/>
              <a:t>3. </a:t>
            </a:r>
            <a:r>
              <a:rPr lang="zh-CN" altLang="en-US" sz="2800" b="1"/>
              <a:t>丰富的内容和情节</a:t>
            </a:r>
            <a:r>
              <a:rPr lang="zh-CN" altLang="en-US" sz="2800" b="1">
                <a:latin typeface="Arial" panose="020B0604020202020204" pitchFamily="34" charset="0"/>
                <a:cs typeface="Arial" panose="020B0604020202020204" pitchFamily="34" charset="0"/>
              </a:rPr>
              <a:t>≠</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绕、</a:t>
            </a:r>
            <a:endParaRPr lang="zh-CN" altLang="en-US" sz="2800" b="1">
              <a:latin typeface="Arial" panose="020B0604020202020204" pitchFamily="34" charset="0"/>
              <a:cs typeface="Arial" panose="020B0604020202020204" pitchFamily="34" charset="0"/>
            </a:endParaRPr>
          </a:p>
          <a:p>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废话</a:t>
            </a:r>
            <a:endParaRPr lang="zh-CN" altLang="en-US" sz="2800" b="1">
              <a:latin typeface="Arial" panose="020B0604020202020204" pitchFamily="34" charset="0"/>
              <a:cs typeface="Arial" panose="020B0604020202020204" pitchFamily="34" charset="0"/>
            </a:endParaRPr>
          </a:p>
          <a:p>
            <a:r>
              <a:rPr lang="en-US" altLang="zh-CN" sz="2800" b="1">
                <a:latin typeface="Arial" panose="020B0604020202020204" pitchFamily="34" charset="0"/>
                <a:cs typeface="Arial" panose="020B0604020202020204" pitchFamily="34" charset="0"/>
              </a:rPr>
              <a:t>                            ≠ </a:t>
            </a:r>
            <a:r>
              <a:rPr lang="zh-CN" altLang="en-US" sz="2800" b="1">
                <a:latin typeface="Arial" panose="020B0604020202020204" pitchFamily="34" charset="0"/>
                <a:cs typeface="Arial" panose="020B0604020202020204" pitchFamily="34" charset="0"/>
              </a:rPr>
              <a:t>曲折</a:t>
            </a:r>
            <a:endParaRPr lang="zh-CN" altLang="en-US" sz="2800" b="1">
              <a:latin typeface="Arial" panose="020B0604020202020204" pitchFamily="34" charset="0"/>
              <a:cs typeface="Arial" panose="020B0604020202020204" pitchFamily="34" charset="0"/>
            </a:endParaRPr>
          </a:p>
          <a:p>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复杂</a:t>
            </a:r>
            <a:endParaRPr lang="zh-CN" altLang="en-US" sz="2800" b="1">
              <a:latin typeface="Arial" panose="020B0604020202020204" pitchFamily="34" charset="0"/>
              <a:cs typeface="Arial" panose="020B0604020202020204" pitchFamily="34" charset="0"/>
            </a:endParaRPr>
          </a:p>
        </p:txBody>
      </p:sp>
      <p:sp>
        <p:nvSpPr>
          <p:cNvPr id="3" name="文本框 2"/>
          <p:cNvSpPr txBox="1"/>
          <p:nvPr/>
        </p:nvSpPr>
        <p:spPr>
          <a:xfrm>
            <a:off x="1666875" y="2546985"/>
            <a:ext cx="6467475" cy="1076325"/>
          </a:xfrm>
          <a:prstGeom prst="rect">
            <a:avLst/>
          </a:prstGeom>
          <a:noFill/>
        </p:spPr>
        <p:txBody>
          <a:bodyPr wrap="square" rtlCol="0">
            <a:spAutoFit/>
          </a:bodyPr>
          <a:p>
            <a:r>
              <a:rPr lang="en-US" altLang="zh-CN" sz="3200" b="1"/>
              <a:t>Show rather than tell.</a:t>
            </a:r>
            <a:endParaRPr lang="en-US" altLang="zh-CN" sz="3200" b="1"/>
          </a:p>
          <a:p>
            <a:r>
              <a:rPr lang="en-US" altLang="zh-CN" sz="3200" b="1"/>
              <a:t>Don’t tell me! Show me!</a:t>
            </a:r>
            <a:endParaRPr lang="en-US" altLang="zh-CN" sz="3200" b="1"/>
          </a:p>
        </p:txBody>
      </p:sp>
      <p:sp>
        <p:nvSpPr>
          <p:cNvPr id="4" name="文本框 3"/>
          <p:cNvSpPr txBox="1"/>
          <p:nvPr/>
        </p:nvSpPr>
        <p:spPr>
          <a:xfrm>
            <a:off x="7146290" y="2517775"/>
            <a:ext cx="4775835" cy="829945"/>
          </a:xfrm>
          <a:prstGeom prst="rect">
            <a:avLst/>
          </a:prstGeom>
          <a:noFill/>
        </p:spPr>
        <p:txBody>
          <a:bodyPr wrap="square" rtlCol="0">
            <a:spAutoFit/>
          </a:bodyPr>
          <a:p>
            <a:r>
              <a:rPr lang="zh-CN" altLang="en-US" sz="2400" b="1"/>
              <a:t>人物的互动、对话、独白、表情、动作、环境、心情等等的描写</a:t>
            </a:r>
            <a:endParaRPr lang="zh-CN" altLang="en-US" sz="2400" b="1"/>
          </a:p>
        </p:txBody>
      </p:sp>
      <p:sp>
        <p:nvSpPr>
          <p:cNvPr id="10" name="文本框 9"/>
          <p:cNvSpPr txBox="1"/>
          <p:nvPr/>
        </p:nvSpPr>
        <p:spPr>
          <a:xfrm>
            <a:off x="7914005" y="260985"/>
            <a:ext cx="4277995" cy="1383665"/>
          </a:xfrm>
          <a:prstGeom prst="rect">
            <a:avLst/>
          </a:prstGeom>
          <a:noFill/>
        </p:spPr>
        <p:txBody>
          <a:bodyPr wrap="square" rtlCol="0">
            <a:spAutoFit/>
          </a:bodyPr>
          <a:p>
            <a:r>
              <a:rPr lang="zh-CN" altLang="en-US" sz="2800" b="1"/>
              <a:t>冲淡主题</a:t>
            </a:r>
            <a:r>
              <a:rPr lang="en-US" altLang="zh-CN" sz="2800" b="1"/>
              <a:t>/</a:t>
            </a:r>
            <a:r>
              <a:rPr lang="zh-CN" altLang="en-US" sz="2800" b="1"/>
              <a:t>主要情节</a:t>
            </a:r>
            <a:endParaRPr lang="zh-CN" altLang="en-US" sz="2800" b="1"/>
          </a:p>
          <a:p>
            <a:r>
              <a:rPr lang="zh-CN" altLang="en-US" sz="2800" b="1">
                <a:solidFill>
                  <a:srgbClr val="C00000"/>
                </a:solidFill>
              </a:rPr>
              <a:t>情节要简单，描述要生动</a:t>
            </a:r>
            <a:endParaRPr lang="zh-CN" altLang="en-US" sz="2800" b="1"/>
          </a:p>
          <a:p>
            <a:r>
              <a:rPr lang="zh-CN" altLang="en-US" sz="2800" b="1">
                <a:solidFill>
                  <a:srgbClr val="0070C0"/>
                </a:solidFill>
              </a:rPr>
              <a:t>一段解决一个问题</a:t>
            </a:r>
            <a:endParaRPr lang="zh-CN" altLang="en-US" sz="2800" b="1">
              <a:solidFill>
                <a:srgbClr val="0070C0"/>
              </a:solidFill>
            </a:endParaRPr>
          </a:p>
        </p:txBody>
      </p:sp>
      <p:sp>
        <p:nvSpPr>
          <p:cNvPr id="11" name="文本框 10"/>
          <p:cNvSpPr txBox="1"/>
          <p:nvPr/>
        </p:nvSpPr>
        <p:spPr>
          <a:xfrm>
            <a:off x="8828405" y="3623310"/>
            <a:ext cx="3363595" cy="1383665"/>
          </a:xfrm>
          <a:prstGeom prst="rect">
            <a:avLst/>
          </a:prstGeom>
          <a:noFill/>
        </p:spPr>
        <p:txBody>
          <a:bodyPr wrap="square" rtlCol="0">
            <a:spAutoFit/>
          </a:bodyPr>
          <a:p>
            <a:r>
              <a:rPr lang="en-US" altLang="zh-CN" sz="2800" b="1"/>
              <a:t>eg.  felt surprised</a:t>
            </a:r>
            <a:endParaRPr lang="en-US" altLang="zh-CN" sz="2800" b="1"/>
          </a:p>
          <a:p>
            <a:r>
              <a:rPr lang="en-US" altLang="zh-CN" sz="2800" b="1"/>
              <a:t>clapped her hands over her mouth</a:t>
            </a:r>
            <a:endParaRPr lang="en-US" altLang="zh-CN" sz="2800" b="1"/>
          </a:p>
        </p:txBody>
      </p:sp>
      <p:sp>
        <p:nvSpPr>
          <p:cNvPr id="5" name="圆角矩形 4"/>
          <p:cNvSpPr/>
          <p:nvPr/>
        </p:nvSpPr>
        <p:spPr>
          <a:xfrm>
            <a:off x="240030" y="84455"/>
            <a:ext cx="1871345" cy="618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4000"/>
              <a:t>内容</a:t>
            </a:r>
            <a:endParaRPr lang="zh-CN" altLang="en-US" sz="4000"/>
          </a:p>
        </p:txBody>
      </p:sp>
      <p:sp>
        <p:nvSpPr>
          <p:cNvPr id="9" name="文本框 8"/>
          <p:cNvSpPr txBox="1"/>
          <p:nvPr/>
        </p:nvSpPr>
        <p:spPr>
          <a:xfrm>
            <a:off x="2876550" y="4319270"/>
            <a:ext cx="5501640" cy="829945"/>
          </a:xfrm>
          <a:prstGeom prst="rect">
            <a:avLst/>
          </a:prstGeom>
          <a:noFill/>
        </p:spPr>
        <p:txBody>
          <a:bodyPr wrap="square" rtlCol="0">
            <a:spAutoFit/>
          </a:bodyPr>
          <a:p>
            <a:r>
              <a:rPr lang="zh-CN" altLang="en-US" sz="4800" b="1"/>
              <a:t>不要干巴巴的陈述</a:t>
            </a:r>
            <a:endParaRPr lang="zh-CN" altLang="en-US" sz="4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11" grpId="0"/>
      <p:bldP spid="11"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70205" y="338455"/>
            <a:ext cx="10088245" cy="3538220"/>
          </a:xfrm>
          <a:prstGeom prst="rect">
            <a:avLst/>
          </a:prstGeom>
          <a:noFill/>
        </p:spPr>
        <p:txBody>
          <a:bodyPr wrap="square" rtlCol="0">
            <a:spAutoFit/>
          </a:bodyPr>
          <a:p>
            <a:r>
              <a:rPr lang="en-US" altLang="zh-CN" sz="2800" b="1"/>
              <a:t>Father helped them and the breakfast was done soon. </a:t>
            </a:r>
            <a:endParaRPr lang="en-US" altLang="zh-CN" sz="2800" b="1"/>
          </a:p>
          <a:p>
            <a:r>
              <a:rPr lang="en-US" altLang="zh-CN" sz="2800" b="1">
                <a:solidFill>
                  <a:srgbClr val="C00000"/>
                </a:solidFill>
              </a:rPr>
              <a:t>With father giving </a:t>
            </a:r>
            <a:r>
              <a:rPr lang="en-US" altLang="zh-CN" sz="2800" b="1"/>
              <a:t>a helpful hand, the twins eventually</a:t>
            </a:r>
            <a:r>
              <a:rPr lang="en-US" altLang="zh-CN" sz="2800" b="1">
                <a:gradFill>
                  <a:gsLst>
                    <a:gs pos="0">
                      <a:srgbClr val="14CD68"/>
                    </a:gs>
                    <a:gs pos="100000">
                      <a:srgbClr val="0B6E38"/>
                    </a:gs>
                  </a:gsLst>
                  <a:lin scaled="0"/>
                </a:gradFill>
              </a:rPr>
              <a:t> made the breakfast ready</a:t>
            </a:r>
            <a:r>
              <a:rPr lang="en-US" altLang="zh-CN" sz="2800" b="1"/>
              <a:t>, </a:t>
            </a:r>
            <a:r>
              <a:rPr lang="en-US" altLang="zh-CN" sz="2800" b="1">
                <a:solidFill>
                  <a:srgbClr val="00B0F0"/>
                </a:solidFill>
              </a:rPr>
              <a:t>an inviting smell  floating in the morning air</a:t>
            </a:r>
            <a:r>
              <a:rPr lang="en-US" altLang="zh-CN" sz="2800" b="1"/>
              <a:t>. </a:t>
            </a:r>
            <a:endParaRPr lang="en-US" altLang="zh-CN" sz="2800"/>
          </a:p>
          <a:p>
            <a:r>
              <a:rPr lang="en-US" altLang="zh-CN" sz="2800" b="1"/>
              <a:t>Father’s inspiring smile </a:t>
            </a:r>
            <a:r>
              <a:rPr lang="en-US" altLang="zh-CN" sz="2800" b="1">
                <a:solidFill>
                  <a:srgbClr val="00B0F0"/>
                </a:solidFill>
              </a:rPr>
              <a:t>lifted the twins’ spirits up</a:t>
            </a:r>
            <a:r>
              <a:rPr lang="en-US" altLang="zh-CN" sz="2800" b="1"/>
              <a:t>. Jeff </a:t>
            </a:r>
            <a:r>
              <a:rPr lang="en-US" altLang="zh-CN" sz="2800" b="1">
                <a:gradFill>
                  <a:gsLst>
                    <a:gs pos="0">
                      <a:srgbClr val="E30000"/>
                    </a:gs>
                    <a:gs pos="100000">
                      <a:srgbClr val="760303"/>
                    </a:gs>
                  </a:gsLst>
                  <a:lin scaled="0"/>
                </a:gradFill>
              </a:rPr>
              <a:t>wasted no time in </a:t>
            </a:r>
            <a:r>
              <a:rPr lang="en-US" altLang="zh-CN" sz="2800" b="1"/>
              <a:t>toasting another piece of bread </a:t>
            </a:r>
            <a:r>
              <a:rPr lang="en-US" altLang="zh-CN" sz="2800" b="1">
                <a:gradFill>
                  <a:gsLst>
                    <a:gs pos="0">
                      <a:srgbClr val="14CD68"/>
                    </a:gs>
                    <a:gs pos="100000">
                      <a:srgbClr val="0B6E38"/>
                    </a:gs>
                  </a:gsLst>
                  <a:lin scaled="0"/>
                </a:gradFill>
              </a:rPr>
              <a:t>while </a:t>
            </a:r>
            <a:r>
              <a:rPr lang="en-US" altLang="zh-CN" sz="2800" b="1"/>
              <a:t>Jenny carefully cooked the rest of the porridge </a:t>
            </a:r>
            <a:r>
              <a:rPr lang="en-US" altLang="zh-CN" sz="2800" b="1">
                <a:solidFill>
                  <a:schemeClr val="accent4">
                    <a:lumMod val="75000"/>
                  </a:schemeClr>
                </a:solidFill>
              </a:rPr>
              <a:t>after cleaning up the mess.</a:t>
            </a:r>
            <a:r>
              <a:rPr lang="en-US" altLang="zh-CN" sz="2800" b="1"/>
              <a:t>  </a:t>
            </a:r>
            <a:endParaRPr lang="en-US" altLang="zh-CN" sz="2800" b="1"/>
          </a:p>
        </p:txBody>
      </p:sp>
      <p:sp>
        <p:nvSpPr>
          <p:cNvPr id="7" name="文本框 6"/>
          <p:cNvSpPr txBox="1"/>
          <p:nvPr/>
        </p:nvSpPr>
        <p:spPr>
          <a:xfrm>
            <a:off x="638175" y="4425950"/>
            <a:ext cx="10177780" cy="521970"/>
          </a:xfrm>
          <a:prstGeom prst="rect">
            <a:avLst/>
          </a:prstGeom>
          <a:noFill/>
        </p:spPr>
        <p:txBody>
          <a:bodyPr wrap="square" rtlCol="0">
            <a:spAutoFit/>
          </a:bodyPr>
          <a:p>
            <a:r>
              <a:rPr lang="en-US" altLang="zh-CN" sz="2800" b="1"/>
              <a:t>Mum felt so happy that she couldn’t hold back her tears. </a:t>
            </a:r>
            <a:endParaRPr lang="en-US" altLang="zh-CN" sz="2800" b="1"/>
          </a:p>
        </p:txBody>
      </p:sp>
      <p:sp>
        <p:nvSpPr>
          <p:cNvPr id="2" name="文本框 1"/>
          <p:cNvSpPr txBox="1"/>
          <p:nvPr/>
        </p:nvSpPr>
        <p:spPr>
          <a:xfrm>
            <a:off x="688340" y="5064125"/>
            <a:ext cx="10815955" cy="1383665"/>
          </a:xfrm>
          <a:prstGeom prst="rect">
            <a:avLst/>
          </a:prstGeom>
          <a:noFill/>
        </p:spPr>
        <p:txBody>
          <a:bodyPr wrap="none" rtlCol="0" anchor="t">
            <a:spAutoFit/>
          </a:bodyPr>
          <a:p>
            <a:r>
              <a:rPr lang="en-US" altLang="zh-CN" sz="2800" b="1">
                <a:solidFill>
                  <a:srgbClr val="C00000"/>
                </a:solidFill>
                <a:sym typeface="+mn-ea"/>
              </a:rPr>
              <a:t>Never had Mum imagined that her children would give her </a:t>
            </a:r>
            <a:endParaRPr lang="en-US" altLang="zh-CN" sz="2800" b="1">
              <a:solidFill>
                <a:srgbClr val="C00000"/>
              </a:solidFill>
              <a:sym typeface="+mn-ea"/>
            </a:endParaRPr>
          </a:p>
          <a:p>
            <a:r>
              <a:rPr lang="en-US" altLang="zh-CN" sz="2800" b="1">
                <a:solidFill>
                  <a:srgbClr val="C00000"/>
                </a:solidFill>
                <a:sym typeface="+mn-ea"/>
              </a:rPr>
              <a:t>such a surprise gift </a:t>
            </a:r>
            <a:r>
              <a:rPr lang="en-US" altLang="zh-CN" sz="2800" b="1">
                <a:sym typeface="+mn-ea"/>
              </a:rPr>
              <a:t>on Mother’s Day. </a:t>
            </a:r>
            <a:r>
              <a:rPr lang="en-US" altLang="zh-CN" sz="2800" b="1">
                <a:gradFill>
                  <a:gsLst>
                    <a:gs pos="0">
                      <a:srgbClr val="14CD68"/>
                    </a:gs>
                    <a:gs pos="100000">
                      <a:srgbClr val="0B6E38"/>
                    </a:gs>
                  </a:gsLst>
                  <a:lin scaled="0"/>
                </a:gradFill>
                <a:sym typeface="+mn-ea"/>
              </a:rPr>
              <a:t>Tasting the porridge,</a:t>
            </a:r>
            <a:r>
              <a:rPr lang="en-US" altLang="zh-CN" sz="2800" b="1">
                <a:sym typeface="+mn-ea"/>
              </a:rPr>
              <a:t> she </a:t>
            </a:r>
            <a:endParaRPr lang="en-US" altLang="zh-CN" sz="2800" b="1">
              <a:sym typeface="+mn-ea"/>
            </a:endParaRPr>
          </a:p>
          <a:p>
            <a:r>
              <a:rPr lang="en-US" altLang="zh-CN" sz="2800" b="1">
                <a:sym typeface="+mn-ea"/>
              </a:rPr>
              <a:t>could no longer contain her emotions. </a:t>
            </a:r>
            <a:endParaRPr lang="zh-CN" altLang="en-US" sz="2800" b="1"/>
          </a:p>
        </p:txBody>
      </p:sp>
      <p:sp>
        <p:nvSpPr>
          <p:cNvPr id="3" name="圆角矩形 2"/>
          <p:cNvSpPr/>
          <p:nvPr/>
        </p:nvSpPr>
        <p:spPr>
          <a:xfrm>
            <a:off x="9609455" y="3174365"/>
            <a:ext cx="2582545" cy="10299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r>
              <a:rPr lang="zh-CN" altLang="en-US" sz="3600" b="1"/>
              <a:t>细节</a:t>
            </a:r>
            <a:endParaRPr lang="zh-CN" altLang="en-US" sz="36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bldLvl="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98905" y="1357630"/>
            <a:ext cx="10119360" cy="3415030"/>
          </a:xfrm>
          <a:prstGeom prst="rect">
            <a:avLst/>
          </a:prstGeom>
          <a:noFill/>
        </p:spPr>
        <p:txBody>
          <a:bodyPr wrap="square" rtlCol="0" anchor="t">
            <a:spAutoFit/>
          </a:bodyPr>
          <a:p>
            <a:pPr algn="just"/>
            <a:r>
              <a:rPr lang="en-US" altLang="zh-CN" sz="3600" b="1" dirty="0">
                <a:sym typeface="+mn-ea"/>
              </a:rPr>
              <a:t>It was nearly midnight, and he was lying on his front in bed, the blankets drawn right over his head like a tent, a torch in one hand and a large leather-bound book ( </a:t>
            </a:r>
            <a:r>
              <a:rPr lang="en-US" altLang="zh-CN" sz="3600" b="1" i="1" dirty="0">
                <a:sym typeface="+mn-ea"/>
              </a:rPr>
              <a:t>A History of Magic, by </a:t>
            </a:r>
            <a:r>
              <a:rPr lang="en-US" altLang="zh-CN" sz="3600" b="1" i="1" dirty="0" err="1">
                <a:sym typeface="+mn-ea"/>
              </a:rPr>
              <a:t>Bathilda</a:t>
            </a:r>
            <a:r>
              <a:rPr lang="en-US" altLang="zh-CN" sz="3600" b="1" i="1" dirty="0">
                <a:sym typeface="+mn-ea"/>
              </a:rPr>
              <a:t> Bagshot</a:t>
            </a:r>
            <a:r>
              <a:rPr lang="en-US" altLang="zh-CN" sz="3600" b="1" dirty="0">
                <a:sym typeface="+mn-ea"/>
              </a:rPr>
              <a:t>) propped open against the pillow. </a:t>
            </a:r>
            <a:endParaRPr lang="zh-CN" altLang="en-US" sz="3600"/>
          </a:p>
        </p:txBody>
      </p:sp>
      <p:sp>
        <p:nvSpPr>
          <p:cNvPr id="3" name="文本框 2"/>
          <p:cNvSpPr txBox="1"/>
          <p:nvPr/>
        </p:nvSpPr>
        <p:spPr>
          <a:xfrm>
            <a:off x="1118870" y="434340"/>
            <a:ext cx="9790430" cy="521970"/>
          </a:xfrm>
          <a:prstGeom prst="rect">
            <a:avLst/>
          </a:prstGeom>
          <a:noFill/>
        </p:spPr>
        <p:txBody>
          <a:bodyPr wrap="square" rtlCol="0">
            <a:spAutoFit/>
          </a:bodyPr>
          <a:p>
            <a:r>
              <a:rPr lang="en-US" altLang="zh-CN" sz="2800" b="1"/>
              <a:t>eg. </a:t>
            </a:r>
            <a:r>
              <a:rPr lang="zh-CN" altLang="en-US" sz="2800" b="1"/>
              <a:t>有画面感的描述</a:t>
            </a:r>
            <a:r>
              <a:rPr lang="en-US" altLang="zh-CN" sz="2800" b="1"/>
              <a:t> </a:t>
            </a:r>
            <a:r>
              <a:rPr lang="zh-CN" altLang="en-US" sz="2800" b="1"/>
              <a:t>（</a:t>
            </a:r>
            <a:r>
              <a:rPr lang="en-US" altLang="zh-CN" sz="2800" b="1"/>
              <a:t>extracted from </a:t>
            </a:r>
            <a:r>
              <a:rPr lang="en-US" altLang="zh-CN" sz="2800" b="1" i="1"/>
              <a:t>HARRY  POTTER</a:t>
            </a:r>
            <a:r>
              <a:rPr lang="en-US" altLang="zh-CN" sz="2800" b="1"/>
              <a:t>)</a:t>
            </a:r>
            <a:endParaRPr lang="en-US" altLang="zh-CN" sz="2800" b="1"/>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67890" y="167640"/>
            <a:ext cx="6503670" cy="583565"/>
          </a:xfrm>
          <a:prstGeom prst="rect">
            <a:avLst/>
          </a:prstGeom>
          <a:noFill/>
        </p:spPr>
        <p:txBody>
          <a:bodyPr wrap="square" rtlCol="0">
            <a:spAutoFit/>
          </a:bodyPr>
          <a:p>
            <a:r>
              <a:rPr lang="en-US" altLang="zh-CN" sz="3200" b="1"/>
              <a:t>4. </a:t>
            </a:r>
            <a:r>
              <a:rPr lang="zh-CN" altLang="en-US" sz="3200" b="1"/>
              <a:t>恰当的结尾</a:t>
            </a:r>
            <a:endParaRPr lang="zh-CN" altLang="en-US" sz="3200" b="1"/>
          </a:p>
        </p:txBody>
      </p:sp>
      <p:sp>
        <p:nvSpPr>
          <p:cNvPr id="4" name="文本框 3"/>
          <p:cNvSpPr txBox="1"/>
          <p:nvPr/>
        </p:nvSpPr>
        <p:spPr>
          <a:xfrm>
            <a:off x="2750820" y="1703705"/>
            <a:ext cx="7726680" cy="953135"/>
          </a:xfrm>
          <a:prstGeom prst="rect">
            <a:avLst/>
          </a:prstGeom>
          <a:noFill/>
        </p:spPr>
        <p:txBody>
          <a:bodyPr wrap="square" rtlCol="0">
            <a:spAutoFit/>
          </a:bodyPr>
          <a:p>
            <a:r>
              <a:rPr lang="en-US" altLang="zh-CN" sz="2800" b="1"/>
              <a:t>3</a:t>
            </a:r>
            <a:r>
              <a:rPr lang="zh-CN" altLang="en-US" sz="2800" b="1"/>
              <a:t>）更好结尾有升华或感悟，但必须要符合文本内容，</a:t>
            </a:r>
            <a:r>
              <a:rPr lang="zh-CN" altLang="en-US" sz="2800" b="1">
                <a:solidFill>
                  <a:srgbClr val="C00000"/>
                </a:solidFill>
              </a:rPr>
              <a:t>必须能从故事中得到的启示或感悟</a:t>
            </a:r>
            <a:endParaRPr lang="zh-CN" altLang="en-US" sz="2800" b="1">
              <a:solidFill>
                <a:srgbClr val="C00000"/>
              </a:solidFill>
            </a:endParaRPr>
          </a:p>
        </p:txBody>
      </p:sp>
      <p:sp>
        <p:nvSpPr>
          <p:cNvPr id="5" name="文本框 4"/>
          <p:cNvSpPr txBox="1"/>
          <p:nvPr/>
        </p:nvSpPr>
        <p:spPr>
          <a:xfrm>
            <a:off x="945515" y="2570480"/>
            <a:ext cx="10300970" cy="4954270"/>
          </a:xfrm>
          <a:prstGeom prst="rect">
            <a:avLst/>
          </a:prstGeom>
          <a:noFill/>
        </p:spPr>
        <p:txBody>
          <a:bodyPr wrap="square" rtlCol="0">
            <a:spAutoFit/>
          </a:bodyPr>
          <a:p>
            <a:r>
              <a:rPr lang="zh-CN" altLang="en-US" sz="2800" b="1">
                <a:gradFill>
                  <a:gsLst>
                    <a:gs pos="0">
                      <a:srgbClr val="FE4444"/>
                    </a:gs>
                    <a:gs pos="100000">
                      <a:srgbClr val="832B2B"/>
                    </a:gs>
                  </a:gsLst>
                  <a:lin scaled="0"/>
                </a:gradFill>
              </a:rPr>
              <a:t>鸡汤不能偏离主题</a:t>
            </a:r>
            <a:r>
              <a:rPr lang="en-US" altLang="zh-CN" sz="2800" b="1">
                <a:gradFill>
                  <a:gsLst>
                    <a:gs pos="0">
                      <a:srgbClr val="FE4444"/>
                    </a:gs>
                    <a:gs pos="100000">
                      <a:srgbClr val="832B2B"/>
                    </a:gs>
                  </a:gsLst>
                  <a:lin scaled="0"/>
                </a:gradFill>
              </a:rPr>
              <a:t>  </a:t>
            </a:r>
            <a:endParaRPr lang="en-US" altLang="zh-CN" sz="2800" b="1">
              <a:gradFill>
                <a:gsLst>
                  <a:gs pos="0">
                    <a:srgbClr val="FE4444"/>
                  </a:gs>
                  <a:gs pos="100000">
                    <a:srgbClr val="832B2B"/>
                  </a:gs>
                </a:gsLst>
                <a:lin scaled="0"/>
              </a:gradFill>
            </a:endParaRPr>
          </a:p>
          <a:p>
            <a:r>
              <a:rPr lang="en-US" altLang="zh-CN" sz="2800"/>
              <a:t>* The greatest love in the world is maternal love.</a:t>
            </a:r>
            <a:endParaRPr lang="en-US" altLang="zh-CN" sz="2800"/>
          </a:p>
          <a:p>
            <a:r>
              <a:rPr lang="en-US" altLang="zh-CN" sz="2800"/>
              <a:t>* It’s mother’s love that makes the world go round. </a:t>
            </a:r>
            <a:endParaRPr lang="en-US" altLang="zh-CN" sz="2800"/>
          </a:p>
          <a:p>
            <a:r>
              <a:rPr lang="en-US" altLang="zh-CN" sz="2800"/>
              <a:t>* It is love that helps us overcome the obstacles in life. </a:t>
            </a:r>
            <a:endParaRPr lang="en-US" altLang="zh-CN" sz="2800"/>
          </a:p>
          <a:p>
            <a:r>
              <a:rPr lang="en-US" altLang="zh-CN" sz="2800"/>
              <a:t>* It is love that makes the family bond tighter.</a:t>
            </a:r>
            <a:endParaRPr lang="en-US" altLang="zh-CN" sz="2800"/>
          </a:p>
          <a:p>
            <a:r>
              <a:rPr lang="en-US" altLang="zh-CN" sz="2800"/>
              <a:t>* It is this experience that makes the children learn to appreciate parents’ devotion. </a:t>
            </a:r>
            <a:endParaRPr lang="en-US" altLang="zh-CN" sz="2800"/>
          </a:p>
          <a:p>
            <a:r>
              <a:rPr lang="zh-CN" altLang="en-US" sz="2800">
                <a:gradFill>
                  <a:gsLst>
                    <a:gs pos="0">
                      <a:srgbClr val="7B32B2"/>
                    </a:gs>
                    <a:gs pos="100000">
                      <a:srgbClr val="401A5D"/>
                    </a:gs>
                  </a:gsLst>
                  <a:lin scaled="0"/>
                </a:gradFill>
              </a:rPr>
              <a:t>结尾的感悟要具体一点，不要太泛</a:t>
            </a:r>
            <a:r>
              <a:rPr lang="en-US" altLang="zh-CN" sz="2800"/>
              <a:t> </a:t>
            </a:r>
            <a:endParaRPr lang="en-US" altLang="zh-CN" sz="2800"/>
          </a:p>
          <a:p>
            <a:r>
              <a:rPr lang="zh-CN" altLang="en-US" sz="2800">
                <a:solidFill>
                  <a:schemeClr val="accent3">
                    <a:lumMod val="50000"/>
                  </a:schemeClr>
                </a:solidFill>
              </a:rPr>
              <a:t>结尾扯的太远，比如爸爸拍照上传到网上引发很多反响属于与原文融洽度不高</a:t>
            </a:r>
            <a:endParaRPr lang="en-US" altLang="zh-CN" sz="2800">
              <a:solidFill>
                <a:schemeClr val="accent3">
                  <a:lumMod val="50000"/>
                </a:schemeClr>
              </a:solidFill>
            </a:endParaRPr>
          </a:p>
          <a:p>
            <a:endParaRPr lang="en-US" altLang="zh-CN"/>
          </a:p>
          <a:p>
            <a:r>
              <a:rPr lang="en-US" altLang="zh-CN"/>
              <a:t> </a:t>
            </a:r>
            <a:endParaRPr lang="en-US" altLang="zh-CN"/>
          </a:p>
        </p:txBody>
      </p:sp>
      <p:sp>
        <p:nvSpPr>
          <p:cNvPr id="6" name="文本框 5"/>
          <p:cNvSpPr txBox="1"/>
          <p:nvPr/>
        </p:nvSpPr>
        <p:spPr>
          <a:xfrm>
            <a:off x="3017520" y="659765"/>
            <a:ext cx="5175885" cy="521970"/>
          </a:xfrm>
          <a:prstGeom prst="rect">
            <a:avLst/>
          </a:prstGeom>
          <a:noFill/>
        </p:spPr>
        <p:txBody>
          <a:bodyPr wrap="square" rtlCol="0">
            <a:spAutoFit/>
          </a:bodyPr>
          <a:p>
            <a:r>
              <a:rPr lang="en-US" altLang="zh-CN" sz="2800" b="1"/>
              <a:t>1) </a:t>
            </a:r>
            <a:r>
              <a:rPr lang="zh-CN" altLang="en-US" sz="2800" b="1"/>
              <a:t>普通结尾</a:t>
            </a:r>
            <a:r>
              <a:rPr lang="en-US" altLang="zh-CN" sz="2800" b="1"/>
              <a:t>  </a:t>
            </a:r>
            <a:r>
              <a:rPr lang="zh-CN" altLang="en-US" sz="2800" b="1"/>
              <a:t>享用早餐</a:t>
            </a:r>
            <a:endParaRPr lang="zh-CN" altLang="en-US" sz="2800" b="1"/>
          </a:p>
        </p:txBody>
      </p:sp>
      <p:sp>
        <p:nvSpPr>
          <p:cNvPr id="3" name="圆角矩形 2"/>
          <p:cNvSpPr/>
          <p:nvPr/>
        </p:nvSpPr>
        <p:spPr>
          <a:xfrm>
            <a:off x="91440" y="41275"/>
            <a:ext cx="1871345" cy="618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4000"/>
              <a:t>内容</a:t>
            </a:r>
            <a:endParaRPr lang="zh-CN" altLang="en-US" sz="4000"/>
          </a:p>
        </p:txBody>
      </p:sp>
      <p:sp>
        <p:nvSpPr>
          <p:cNvPr id="7" name="文本框 6"/>
          <p:cNvSpPr txBox="1"/>
          <p:nvPr/>
        </p:nvSpPr>
        <p:spPr>
          <a:xfrm>
            <a:off x="2750820" y="1181735"/>
            <a:ext cx="7560945" cy="521970"/>
          </a:xfrm>
          <a:prstGeom prst="rect">
            <a:avLst/>
          </a:prstGeom>
          <a:noFill/>
        </p:spPr>
        <p:txBody>
          <a:bodyPr wrap="square" rtlCol="0">
            <a:spAutoFit/>
          </a:bodyPr>
          <a:p>
            <a:r>
              <a:rPr lang="en-US" altLang="zh-CN" sz="2800" b="1"/>
              <a:t>2</a:t>
            </a:r>
            <a:r>
              <a:rPr lang="zh-CN" altLang="en-US" sz="2800" b="1"/>
              <a:t>）爸爸拍了一张照片记录这个美好瞬间</a:t>
            </a:r>
            <a:endParaRPr lang="zh-CN" altLang="en-US" sz="2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linds(horizontal)">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linds(horizontal)">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blinds(horizontal)">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blinds(horizontal)">
                                      <p:cBhvr>
                                        <p:cTn id="6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2" grpId="0"/>
      <p:bldP spid="2" grpId="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327150" y="277495"/>
            <a:ext cx="1961515" cy="85979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p>
            <a:pPr algn="ctr"/>
            <a:r>
              <a:rPr lang="zh-CN" altLang="en-US" sz="3200" b="1"/>
              <a:t>结构</a:t>
            </a:r>
            <a:endParaRPr lang="zh-CN" altLang="en-US" sz="3200" b="1"/>
          </a:p>
        </p:txBody>
      </p:sp>
      <p:sp>
        <p:nvSpPr>
          <p:cNvPr id="3" name="文本框 2"/>
          <p:cNvSpPr txBox="1"/>
          <p:nvPr/>
        </p:nvSpPr>
        <p:spPr>
          <a:xfrm>
            <a:off x="3683635" y="0"/>
            <a:ext cx="5981700" cy="1814830"/>
          </a:xfrm>
          <a:prstGeom prst="rect">
            <a:avLst/>
          </a:prstGeom>
          <a:noFill/>
        </p:spPr>
        <p:txBody>
          <a:bodyPr wrap="square" rtlCol="0">
            <a:spAutoFit/>
          </a:bodyPr>
          <a:p>
            <a:r>
              <a:rPr lang="zh-CN" altLang="en-US" sz="2800" b="1"/>
              <a:t>续写完整</a:t>
            </a:r>
            <a:endParaRPr lang="zh-CN" altLang="en-US" sz="2800" b="1"/>
          </a:p>
          <a:p>
            <a:r>
              <a:rPr lang="zh-CN" altLang="en-US" sz="2800" b="1"/>
              <a:t>有效的句间衔接和上下文过渡</a:t>
            </a:r>
            <a:endParaRPr lang="zh-CN" altLang="en-US" sz="2800" b="1"/>
          </a:p>
          <a:p>
            <a:r>
              <a:rPr lang="zh-CN" altLang="en-US" sz="2800" b="1">
                <a:sym typeface="+mn-ea"/>
              </a:rPr>
              <a:t>内容比例的分配合理</a:t>
            </a:r>
            <a:endParaRPr lang="zh-CN" altLang="en-US" sz="2800" b="1"/>
          </a:p>
          <a:p>
            <a:endParaRPr lang="zh-CN" altLang="en-US" sz="2800" b="1"/>
          </a:p>
        </p:txBody>
      </p:sp>
      <p:sp>
        <p:nvSpPr>
          <p:cNvPr id="5" name="文本框 4"/>
          <p:cNvSpPr txBox="1"/>
          <p:nvPr/>
        </p:nvSpPr>
        <p:spPr>
          <a:xfrm>
            <a:off x="925830" y="1814830"/>
            <a:ext cx="8023860" cy="521970"/>
          </a:xfrm>
          <a:prstGeom prst="rect">
            <a:avLst/>
          </a:prstGeom>
          <a:noFill/>
        </p:spPr>
        <p:txBody>
          <a:bodyPr wrap="square" rtlCol="0">
            <a:spAutoFit/>
          </a:bodyPr>
          <a:p>
            <a:r>
              <a:rPr lang="en-US" altLang="zh-CN" sz="2800" b="1"/>
              <a:t>P1</a:t>
            </a:r>
            <a:r>
              <a:rPr lang="zh-CN" altLang="en-US" sz="2800" b="1"/>
              <a:t>尾句跟</a:t>
            </a:r>
            <a:r>
              <a:rPr lang="en-US" altLang="zh-CN" sz="2800" b="1"/>
              <a:t>P2</a:t>
            </a:r>
            <a:r>
              <a:rPr lang="zh-CN" altLang="en-US" sz="2800" b="1"/>
              <a:t>所给首句的有效过渡和衔接</a:t>
            </a:r>
            <a:endParaRPr lang="zh-CN" altLang="en-US" sz="2800" b="1"/>
          </a:p>
        </p:txBody>
      </p:sp>
      <p:sp>
        <p:nvSpPr>
          <p:cNvPr id="6" name="文本框 5"/>
          <p:cNvSpPr txBox="1"/>
          <p:nvPr/>
        </p:nvSpPr>
        <p:spPr>
          <a:xfrm>
            <a:off x="925830" y="2322195"/>
            <a:ext cx="11497945" cy="3107690"/>
          </a:xfrm>
          <a:prstGeom prst="rect">
            <a:avLst/>
          </a:prstGeom>
          <a:noFill/>
        </p:spPr>
        <p:txBody>
          <a:bodyPr wrap="square" rtlCol="0">
            <a:spAutoFit/>
          </a:bodyPr>
          <a:p>
            <a:r>
              <a:rPr lang="en-US" altLang="zh-CN" sz="2800" b="1"/>
              <a:t>The breakfast was done/ finished. (</a:t>
            </a:r>
            <a:r>
              <a:rPr lang="zh-CN" altLang="en-US" sz="2800" b="1"/>
              <a:t>一般，凑合）</a:t>
            </a:r>
            <a:endParaRPr lang="en-US" altLang="zh-CN" sz="2800" b="1"/>
          </a:p>
          <a:p>
            <a:r>
              <a:rPr lang="en-US" altLang="zh-CN" sz="2800" b="1">
                <a:solidFill>
                  <a:schemeClr val="accent3">
                    <a:lumMod val="75000"/>
                  </a:schemeClr>
                </a:solidFill>
                <a:sym typeface="+mn-ea"/>
              </a:rPr>
              <a:t>When the breakfast was finally done, father signed to them to send it upstairs. </a:t>
            </a:r>
            <a:r>
              <a:rPr lang="zh-CN" altLang="en-US" sz="2800" b="1">
                <a:solidFill>
                  <a:schemeClr val="accent3">
                    <a:lumMod val="75000"/>
                  </a:schemeClr>
                </a:solidFill>
                <a:sym typeface="+mn-ea"/>
              </a:rPr>
              <a:t>（不错）</a:t>
            </a:r>
            <a:endParaRPr lang="en-US" altLang="zh-CN" sz="2800" b="1">
              <a:solidFill>
                <a:schemeClr val="accent4">
                  <a:lumMod val="75000"/>
                </a:schemeClr>
              </a:solidFill>
            </a:endParaRPr>
          </a:p>
          <a:p>
            <a:r>
              <a:rPr lang="en-US" altLang="zh-CN" sz="2800" b="1">
                <a:gradFill>
                  <a:gsLst>
                    <a:gs pos="0">
                      <a:srgbClr val="FE4444"/>
                    </a:gs>
                    <a:gs pos="100000">
                      <a:srgbClr val="832B2B"/>
                    </a:gs>
                  </a:gsLst>
                  <a:lin scaled="0"/>
                </a:gradFill>
              </a:rPr>
              <a:t>The breakfast was done. The twins, looking more than satisfied, couldn’t wait to present the gift to their Mum.  </a:t>
            </a:r>
            <a:r>
              <a:rPr lang="zh-CN" altLang="en-US" sz="2800" b="1">
                <a:gradFill>
                  <a:gsLst>
                    <a:gs pos="0">
                      <a:srgbClr val="FE4444"/>
                    </a:gs>
                    <a:gs pos="100000">
                      <a:srgbClr val="832B2B"/>
                    </a:gs>
                  </a:gsLst>
                  <a:lin scaled="0"/>
                </a:gradFill>
              </a:rPr>
              <a:t>（非常好）</a:t>
            </a:r>
            <a:endParaRPr lang="en-US" altLang="zh-CN" sz="2800" b="1"/>
          </a:p>
          <a:p>
            <a:r>
              <a:rPr lang="en-US" altLang="zh-CN" sz="2800" b="1"/>
              <a:t>Eventually the breakfast was ready and now, it was the moment! </a:t>
            </a:r>
            <a:r>
              <a:rPr lang="zh-CN" altLang="en-US" sz="2800" b="1"/>
              <a:t>（哎哟不错哦）</a:t>
            </a:r>
            <a:endParaRPr lang="zh-CN" altLang="en-US" sz="2800" b="1"/>
          </a:p>
        </p:txBody>
      </p:sp>
      <p:sp>
        <p:nvSpPr>
          <p:cNvPr id="7" name="文本框 6"/>
          <p:cNvSpPr txBox="1"/>
          <p:nvPr/>
        </p:nvSpPr>
        <p:spPr>
          <a:xfrm>
            <a:off x="733425" y="5502275"/>
            <a:ext cx="5810250" cy="1814830"/>
          </a:xfrm>
          <a:prstGeom prst="rect">
            <a:avLst/>
          </a:prstGeom>
          <a:noFill/>
        </p:spPr>
        <p:txBody>
          <a:bodyPr wrap="square" rtlCol="0">
            <a:spAutoFit/>
          </a:bodyPr>
          <a:p>
            <a:r>
              <a:rPr lang="zh-CN" altLang="en-US" sz="2800" b="1">
                <a:gradFill>
                  <a:gsLst>
                    <a:gs pos="0">
                      <a:srgbClr val="007BD3"/>
                    </a:gs>
                    <a:gs pos="100000">
                      <a:srgbClr val="034373"/>
                    </a:gs>
                  </a:gsLst>
                  <a:lin scaled="0"/>
                </a:gradFill>
              </a:rPr>
              <a:t>内容比例的分配合理就是指要么两段字数相差太多，或者主次不够明确，主要内容太少，无关情节太多，导致故事节奏拖沓</a:t>
            </a:r>
            <a:r>
              <a:rPr lang="zh-CN" altLang="en-US">
                <a:gradFill>
                  <a:gsLst>
                    <a:gs pos="0">
                      <a:srgbClr val="007BD3"/>
                    </a:gs>
                    <a:gs pos="100000">
                      <a:srgbClr val="034373"/>
                    </a:gs>
                  </a:gsLst>
                  <a:lin scaled="0"/>
                </a:gradFill>
              </a:rPr>
              <a:t>。</a:t>
            </a:r>
            <a:endParaRPr lang="zh-CN" altLang="en-US">
              <a:gradFill>
                <a:gsLst>
                  <a:gs pos="0">
                    <a:srgbClr val="007BD3"/>
                  </a:gs>
                  <a:gs pos="100000">
                    <a:srgbClr val="034373"/>
                  </a:gs>
                </a:gsLst>
                <a:lin scaled="0"/>
              </a:gradFill>
            </a:endParaRPr>
          </a:p>
        </p:txBody>
      </p:sp>
      <p:sp>
        <p:nvSpPr>
          <p:cNvPr id="8" name="文本框 7"/>
          <p:cNvSpPr txBox="1"/>
          <p:nvPr/>
        </p:nvSpPr>
        <p:spPr>
          <a:xfrm>
            <a:off x="6139815" y="5227955"/>
            <a:ext cx="6052185" cy="1630045"/>
          </a:xfrm>
          <a:prstGeom prst="rect">
            <a:avLst/>
          </a:prstGeom>
          <a:noFill/>
        </p:spPr>
        <p:txBody>
          <a:bodyPr wrap="square" rtlCol="0">
            <a:spAutoFit/>
          </a:bodyPr>
          <a:p>
            <a:r>
              <a:rPr lang="zh-CN" altLang="en-US" sz="2000" b="1"/>
              <a:t>第一段花费很多笔墨去描写爸爸怎么帮助他们包扎甚至去医院，他们在跟爸爸说明情况的时候怎么样的难过，紧张，懊恼，最后做饭的过程写不下了，就一句话搞定。第二段有些人写了很多环境描写，阳光，风，窗外的小鸟，写母亲跟孩子的反应相对少。</a:t>
            </a:r>
            <a:endParaRPr lang="zh-CN" altLang="en-US" sz="2000" b="1"/>
          </a:p>
        </p:txBody>
      </p:sp>
      <p:sp>
        <p:nvSpPr>
          <p:cNvPr id="4" name="爆炸形 2 3"/>
          <p:cNvSpPr/>
          <p:nvPr/>
        </p:nvSpPr>
        <p:spPr>
          <a:xfrm>
            <a:off x="2578735" y="5216525"/>
            <a:ext cx="3230245" cy="1641475"/>
          </a:xfrm>
          <a:prstGeom prst="irregularSeal2">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t>大问题</a:t>
            </a:r>
            <a:endParaRPr lang="zh-CN" altLang="en-US" sz="2000" b="1"/>
          </a:p>
        </p:txBody>
      </p:sp>
      <p:sp>
        <p:nvSpPr>
          <p:cNvPr id="9" name="文本框 8"/>
          <p:cNvSpPr txBox="1"/>
          <p:nvPr/>
        </p:nvSpPr>
        <p:spPr>
          <a:xfrm>
            <a:off x="992505" y="1292860"/>
            <a:ext cx="10206990" cy="521970"/>
          </a:xfrm>
          <a:prstGeom prst="rect">
            <a:avLst/>
          </a:prstGeom>
          <a:noFill/>
        </p:spPr>
        <p:txBody>
          <a:bodyPr wrap="square" rtlCol="0">
            <a:spAutoFit/>
          </a:bodyPr>
          <a:p>
            <a:r>
              <a:rPr lang="zh-CN" altLang="en-US" sz="2800" b="1"/>
              <a:t>有效的句间衔接就是要拒绝简单的词汇、句子的拼凑和堆砌</a:t>
            </a:r>
            <a:endParaRPr lang="en-US" altLang="zh-CN" sz="2800" b="1"/>
          </a:p>
        </p:txBody>
      </p:sp>
      <p:sp>
        <p:nvSpPr>
          <p:cNvPr id="11" name="矩形 10"/>
          <p:cNvSpPr/>
          <p:nvPr/>
        </p:nvSpPr>
        <p:spPr>
          <a:xfrm>
            <a:off x="733425" y="1137285"/>
            <a:ext cx="10754360" cy="515239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有效的句间衔接不一定要通过</a:t>
            </a:r>
            <a:r>
              <a:rPr lang="en-US" altLang="zh-CN" sz="3600"/>
              <a:t>however, but, so</a:t>
            </a:r>
            <a:r>
              <a:rPr lang="zh-CN" altLang="en-US" sz="3600"/>
              <a:t>这样的明确表示逻辑的过渡词，恰当得运用状从、非谓语结构等都可以实现。</a:t>
            </a:r>
            <a:endParaRPr lang="zh-CN" altLang="en-US" sz="3600"/>
          </a:p>
          <a:p>
            <a:pPr algn="just"/>
            <a:r>
              <a:rPr lang="en-US" altLang="zh-CN" sz="3600"/>
              <a:t>The twins </a:t>
            </a:r>
            <a:r>
              <a:rPr lang="en-US" altLang="zh-CN" sz="3600">
                <a:solidFill>
                  <a:srgbClr val="FFC000"/>
                </a:solidFill>
              </a:rPr>
              <a:t>felt depressed</a:t>
            </a:r>
            <a:r>
              <a:rPr lang="en-US" altLang="zh-CN" sz="3600">
                <a:solidFill>
                  <a:schemeClr val="tx1">
                    <a:lumMod val="75000"/>
                    <a:lumOff val="25000"/>
                  </a:schemeClr>
                </a:solidFill>
              </a:rPr>
              <a:t>.</a:t>
            </a:r>
            <a:r>
              <a:rPr lang="en-US" altLang="zh-CN" sz="3600"/>
              <a:t>  Their ather </a:t>
            </a:r>
            <a:r>
              <a:rPr lang="en-US" altLang="zh-CN" sz="3600">
                <a:solidFill>
                  <a:srgbClr val="FFC000"/>
                </a:solidFill>
              </a:rPr>
              <a:t>burst into laughter.</a:t>
            </a:r>
            <a:endParaRPr lang="en-US" altLang="zh-CN" sz="3600">
              <a:solidFill>
                <a:srgbClr val="FFC000"/>
              </a:solidFill>
            </a:endParaRPr>
          </a:p>
          <a:p>
            <a:pPr algn="just"/>
            <a:r>
              <a:rPr lang="en-US" altLang="zh-CN" sz="3600"/>
              <a:t>Seeing the obvious depression in the twins’ eyes, their father burst into laughter uncontroallably before he offered  a hand. </a:t>
            </a:r>
            <a:endParaRPr lang="en-US" altLang="zh-CN" sz="36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f9680d"/>
                                        </p:clrVal>
                                      </p:to>
                                    </p:set>
                                    <p:set>
                                      <p:cBhvr>
                                        <p:cTn id="7" dur="500" fill="hold"/>
                                        <p:tgtEl>
                                          <p:spTgt spid="3">
                                            <p:txEl>
                                              <p:pRg st="1" end="1"/>
                                            </p:txEl>
                                          </p:spTgt>
                                        </p:tgtEl>
                                        <p:attrNameLst>
                                          <p:attrName>fillcolor</p:attrName>
                                        </p:attrNameLst>
                                      </p:cBhvr>
                                      <p:to>
                                        <p:clrVal>
                                          <a:srgbClr val="f9680d"/>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blinds(horizontal)">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blinds(horizontal)">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linds(horizont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nodeType="clickEffect">
                                  <p:stCondLst>
                                    <p:cond delay="0"/>
                                  </p:stCondLst>
                                  <p:iterate type="lt">
                                    <p:tmPct val="4000"/>
                                  </p:iterate>
                                  <p:childTnLst>
                                    <p:set>
                                      <p:cBhvr override="childStyle">
                                        <p:cTn id="50" dur="500" fill="hold"/>
                                        <p:tgtEl>
                                          <p:spTgt spid="3">
                                            <p:txEl>
                                              <p:pRg st="2" end="2"/>
                                            </p:txEl>
                                          </p:spTgt>
                                        </p:tgtEl>
                                        <p:attrNameLst>
                                          <p:attrName>style.color</p:attrName>
                                        </p:attrNameLst>
                                      </p:cBhvr>
                                      <p:to>
                                        <p:clrVal>
                                          <a:schemeClr val="accent2"/>
                                        </p:clrVal>
                                      </p:to>
                                    </p:set>
                                    <p:set>
                                      <p:cBhvr>
                                        <p:cTn id="51" dur="500" fill="hold"/>
                                        <p:tgtEl>
                                          <p:spTgt spid="3">
                                            <p:txEl>
                                              <p:pRg st="2" end="2"/>
                                            </p:txEl>
                                          </p:spTgt>
                                        </p:tgtEl>
                                        <p:attrNameLst>
                                          <p:attrName>fillcolor</p:attrName>
                                        </p:attrNameLst>
                                      </p:cBhvr>
                                      <p:to>
                                        <p:clrVal>
                                          <a:schemeClr val="accent2"/>
                                        </p:clrVal>
                                      </p:to>
                                    </p:set>
                                    <p:set>
                                      <p:cBhvr>
                                        <p:cTn id="52" dur="500" fill="hold"/>
                                        <p:tgtEl>
                                          <p:spTgt spid="3">
                                            <p:txEl>
                                              <p:pRg st="2" end="2"/>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4" grpId="0" bldLvl="0" animBg="1"/>
      <p:bldP spid="4" grpId="1" animBg="1"/>
      <p:bldP spid="9" grpId="0"/>
      <p:bldP spid="9" grpId="1"/>
      <p:bldP spid="11" grpId="0" bldLvl="0" animBg="1"/>
      <p:bldP spid="11" grpId="1" animBg="1"/>
      <p:bldP spid="11" grpId="2"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038860" y="398780"/>
            <a:ext cx="2082165" cy="90551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p>
            <a:pPr algn="ctr"/>
            <a:r>
              <a:rPr lang="zh-CN" altLang="en-US" sz="3600" b="1">
                <a:solidFill>
                  <a:schemeClr val="bg1"/>
                </a:solidFill>
              </a:rPr>
              <a:t>语言</a:t>
            </a:r>
            <a:endParaRPr lang="zh-CN" altLang="en-US" sz="3600" b="1">
              <a:solidFill>
                <a:schemeClr val="bg1"/>
              </a:solidFill>
            </a:endParaRPr>
          </a:p>
        </p:txBody>
      </p:sp>
      <p:sp>
        <p:nvSpPr>
          <p:cNvPr id="3" name="文本框 2"/>
          <p:cNvSpPr txBox="1"/>
          <p:nvPr/>
        </p:nvSpPr>
        <p:spPr>
          <a:xfrm>
            <a:off x="3293110" y="398780"/>
            <a:ext cx="8667750" cy="583565"/>
          </a:xfrm>
          <a:prstGeom prst="rect">
            <a:avLst/>
          </a:prstGeom>
          <a:noFill/>
        </p:spPr>
        <p:txBody>
          <a:bodyPr wrap="square" rtlCol="0">
            <a:spAutoFit/>
          </a:bodyPr>
          <a:p>
            <a:r>
              <a:rPr lang="zh-CN" altLang="en-US" sz="3200" b="1"/>
              <a:t>词汇、句型表达的</a:t>
            </a:r>
            <a:r>
              <a:rPr lang="zh-CN" altLang="en-US" sz="3200" b="1">
                <a:gradFill>
                  <a:gsLst>
                    <a:gs pos="0">
                      <a:srgbClr val="FE4444"/>
                    </a:gs>
                    <a:gs pos="100000">
                      <a:srgbClr val="832B2B"/>
                    </a:gs>
                  </a:gsLst>
                  <a:lin scaled="0"/>
                </a:gradFill>
              </a:rPr>
              <a:t>多样性</a:t>
            </a:r>
            <a:r>
              <a:rPr lang="zh-CN" altLang="en-US" sz="3200" b="1"/>
              <a:t>、</a:t>
            </a:r>
            <a:r>
              <a:rPr lang="zh-CN" altLang="en-US" sz="3200" b="1">
                <a:solidFill>
                  <a:schemeClr val="accent5"/>
                </a:solidFill>
              </a:rPr>
              <a:t>恰当性</a:t>
            </a:r>
            <a:r>
              <a:rPr lang="zh-CN" altLang="en-US" sz="3200" b="1"/>
              <a:t>和</a:t>
            </a:r>
            <a:r>
              <a:rPr lang="zh-CN" altLang="en-US" sz="3200" b="1">
                <a:gradFill>
                  <a:gsLst>
                    <a:gs pos="0">
                      <a:srgbClr val="7B32B2"/>
                    </a:gs>
                    <a:gs pos="100000">
                      <a:srgbClr val="401A5D"/>
                    </a:gs>
                  </a:gsLst>
                  <a:lin scaled="0"/>
                </a:gradFill>
              </a:rPr>
              <a:t>正确性</a:t>
            </a:r>
            <a:endParaRPr lang="zh-CN" altLang="en-US" sz="3200" b="1">
              <a:gradFill>
                <a:gsLst>
                  <a:gs pos="0">
                    <a:srgbClr val="7B32B2"/>
                  </a:gs>
                  <a:gs pos="100000">
                    <a:srgbClr val="401A5D"/>
                  </a:gs>
                </a:gsLst>
                <a:lin scaled="0"/>
              </a:gradFill>
            </a:endParaRPr>
          </a:p>
        </p:txBody>
      </p:sp>
      <p:sp>
        <p:nvSpPr>
          <p:cNvPr id="5" name="文本框 4"/>
          <p:cNvSpPr txBox="1"/>
          <p:nvPr/>
        </p:nvSpPr>
        <p:spPr>
          <a:xfrm>
            <a:off x="2643505" y="1304290"/>
            <a:ext cx="7612380" cy="5354320"/>
          </a:xfrm>
          <a:prstGeom prst="rect">
            <a:avLst/>
          </a:prstGeom>
          <a:noFill/>
        </p:spPr>
        <p:txBody>
          <a:bodyPr wrap="square" rtlCol="0">
            <a:spAutoFit/>
          </a:bodyPr>
          <a:p>
            <a:r>
              <a:rPr lang="zh-CN" altLang="en-US" b="1">
                <a:solidFill>
                  <a:srgbClr val="C00000"/>
                </a:solidFill>
              </a:rPr>
              <a:t>五档</a:t>
            </a:r>
            <a:r>
              <a:rPr lang="en-US" altLang="zh-CN" b="1">
                <a:solidFill>
                  <a:srgbClr val="C00000"/>
                </a:solidFill>
              </a:rPr>
              <a:t> </a:t>
            </a:r>
            <a:r>
              <a:rPr lang="zh-CN" altLang="en-US" b="1">
                <a:solidFill>
                  <a:srgbClr val="C00000"/>
                </a:solidFill>
              </a:rPr>
              <a:t>（</a:t>
            </a:r>
            <a:r>
              <a:rPr lang="en-US" altLang="zh-CN" b="1">
                <a:solidFill>
                  <a:srgbClr val="C00000"/>
                </a:solidFill>
              </a:rPr>
              <a:t>21-25</a:t>
            </a:r>
            <a:r>
              <a:rPr lang="zh-CN" altLang="en-US" b="1">
                <a:solidFill>
                  <a:srgbClr val="C00000"/>
                </a:solidFill>
              </a:rPr>
              <a:t>）</a:t>
            </a:r>
            <a:endParaRPr lang="zh-CN" altLang="en-US" b="1">
              <a:solidFill>
                <a:srgbClr val="C00000"/>
              </a:solidFill>
            </a:endParaRPr>
          </a:p>
          <a:p>
            <a:r>
              <a:rPr lang="en-US" altLang="zh-CN" b="1"/>
              <a:t>--</a:t>
            </a:r>
            <a:r>
              <a:rPr lang="zh-CN" altLang="en-US" b="1"/>
              <a:t>创造了丰富的内容和情节，续写完整，逻辑合理，</a:t>
            </a:r>
            <a:r>
              <a:rPr lang="zh-CN" altLang="en-US" b="1">
                <a:sym typeface="+mn-ea"/>
              </a:rPr>
              <a:t>与原文融洽度高</a:t>
            </a:r>
            <a:endParaRPr lang="zh-CN" altLang="en-US" b="1"/>
          </a:p>
          <a:p>
            <a:r>
              <a:rPr lang="en-US" altLang="zh-CN" b="1"/>
              <a:t>--</a:t>
            </a:r>
            <a:r>
              <a:rPr lang="zh-CN" altLang="en-US" b="1"/>
              <a:t>应用了多样且恰当的词汇和语法，可能有个别错误，但是完全不影响理解</a:t>
            </a:r>
            <a:endParaRPr lang="zh-CN" altLang="en-US" b="1"/>
          </a:p>
          <a:p>
            <a:r>
              <a:rPr lang="en-US" altLang="zh-CN" b="1"/>
              <a:t>--</a:t>
            </a:r>
            <a:r>
              <a:rPr lang="zh-CN" altLang="en-US" b="1"/>
              <a:t>有效得使用句间衔接和上下文过渡</a:t>
            </a:r>
            <a:endParaRPr lang="zh-CN" altLang="en-US" b="1"/>
          </a:p>
          <a:p>
            <a:r>
              <a:rPr lang="zh-CN" altLang="en-US" b="1">
                <a:solidFill>
                  <a:srgbClr val="C00000"/>
                </a:solidFill>
              </a:rPr>
              <a:t>四档（</a:t>
            </a:r>
            <a:r>
              <a:rPr lang="en-US" altLang="zh-CN" b="1">
                <a:solidFill>
                  <a:srgbClr val="C00000"/>
                </a:solidFill>
              </a:rPr>
              <a:t>16-20</a:t>
            </a:r>
            <a:r>
              <a:rPr lang="zh-CN" altLang="en-US" b="1">
                <a:solidFill>
                  <a:srgbClr val="C00000"/>
                </a:solidFill>
              </a:rPr>
              <a:t>）</a:t>
            </a:r>
            <a:endParaRPr lang="zh-CN" altLang="en-US" b="1"/>
          </a:p>
          <a:p>
            <a:r>
              <a:rPr lang="en-US" altLang="zh-CN" b="1"/>
              <a:t>--</a:t>
            </a:r>
            <a:r>
              <a:rPr lang="zh-CN" altLang="en-US" b="1"/>
              <a:t>创造了比较丰富的内容和情节，续写比较完整，与原文融洽度较高，逻辑合理</a:t>
            </a:r>
            <a:endParaRPr lang="zh-CN" altLang="en-US" b="1"/>
          </a:p>
          <a:p>
            <a:r>
              <a:rPr lang="en-US" altLang="zh-CN" b="1"/>
              <a:t>--</a:t>
            </a:r>
            <a:r>
              <a:rPr lang="zh-CN" altLang="en-US" b="1"/>
              <a:t>应用了较为多样且恰当的词汇和语法，有少量错误但是不影响理解。</a:t>
            </a:r>
            <a:endParaRPr lang="zh-CN" altLang="en-US" b="1"/>
          </a:p>
          <a:p>
            <a:r>
              <a:rPr lang="en-US" altLang="zh-CN" b="1"/>
              <a:t>--</a:t>
            </a:r>
            <a:r>
              <a:rPr lang="zh-CN" altLang="en-US" b="1"/>
              <a:t>比较有效得使用句间衔接和上下文过渡</a:t>
            </a:r>
            <a:endParaRPr lang="zh-CN" altLang="en-US" b="1"/>
          </a:p>
          <a:p>
            <a:r>
              <a:rPr lang="zh-CN" altLang="en-US" b="1">
                <a:solidFill>
                  <a:srgbClr val="C00000"/>
                </a:solidFill>
              </a:rPr>
              <a:t>三档</a:t>
            </a:r>
            <a:r>
              <a:rPr lang="en-US" altLang="zh-CN" b="1">
                <a:solidFill>
                  <a:srgbClr val="C00000"/>
                </a:solidFill>
              </a:rPr>
              <a:t> </a:t>
            </a:r>
            <a:r>
              <a:rPr lang="zh-CN" altLang="en-US" b="1">
                <a:solidFill>
                  <a:srgbClr val="C00000"/>
                </a:solidFill>
              </a:rPr>
              <a:t>（</a:t>
            </a:r>
            <a:r>
              <a:rPr lang="en-US" altLang="zh-CN" b="1">
                <a:solidFill>
                  <a:srgbClr val="C00000"/>
                </a:solidFill>
              </a:rPr>
              <a:t>11-15</a:t>
            </a:r>
            <a:r>
              <a:rPr lang="zh-CN" altLang="en-US" b="1">
                <a:solidFill>
                  <a:srgbClr val="C00000"/>
                </a:solidFill>
              </a:rPr>
              <a:t>）</a:t>
            </a:r>
            <a:endParaRPr lang="zh-CN" altLang="en-US" b="1"/>
          </a:p>
          <a:p>
            <a:r>
              <a:rPr lang="en-US" altLang="zh-CN" b="1"/>
              <a:t>--</a:t>
            </a:r>
            <a:r>
              <a:rPr lang="zh-CN" altLang="en-US" b="1"/>
              <a:t>续写基本完整，逻辑基本合理，与原文情节有些许脱节</a:t>
            </a:r>
            <a:endParaRPr lang="zh-CN" altLang="en-US" b="1"/>
          </a:p>
          <a:p>
            <a:r>
              <a:rPr lang="en-US" altLang="zh-CN" b="1"/>
              <a:t>--</a:t>
            </a:r>
            <a:r>
              <a:rPr lang="zh-CN" altLang="en-US" b="1"/>
              <a:t>使用简单的词汇和句型，有少量错误，但是基本不影响理解</a:t>
            </a:r>
            <a:endParaRPr lang="zh-CN" altLang="en-US" b="1"/>
          </a:p>
          <a:p>
            <a:r>
              <a:rPr lang="en-US" altLang="zh-CN" b="1"/>
              <a:t>--</a:t>
            </a:r>
            <a:r>
              <a:rPr lang="zh-CN" altLang="en-US" b="1"/>
              <a:t>使用简单的句间衔接和上下文过渡</a:t>
            </a:r>
            <a:endParaRPr lang="zh-CN" altLang="en-US" b="1"/>
          </a:p>
          <a:p>
            <a:r>
              <a:rPr lang="zh-CN" altLang="en-US" b="1">
                <a:solidFill>
                  <a:srgbClr val="C00000"/>
                </a:solidFill>
              </a:rPr>
              <a:t>二档</a:t>
            </a:r>
            <a:r>
              <a:rPr lang="en-US" altLang="zh-CN" b="1">
                <a:solidFill>
                  <a:srgbClr val="C00000"/>
                </a:solidFill>
              </a:rPr>
              <a:t> </a:t>
            </a:r>
            <a:r>
              <a:rPr lang="zh-CN" altLang="en-US" b="1">
                <a:solidFill>
                  <a:srgbClr val="C00000"/>
                </a:solidFill>
              </a:rPr>
              <a:t>（</a:t>
            </a:r>
            <a:r>
              <a:rPr lang="en-US" altLang="zh-CN" b="1">
                <a:solidFill>
                  <a:srgbClr val="C00000"/>
                </a:solidFill>
              </a:rPr>
              <a:t>6-10</a:t>
            </a:r>
            <a:r>
              <a:rPr lang="zh-CN" altLang="en-US" b="1">
                <a:solidFill>
                  <a:srgbClr val="C00000"/>
                </a:solidFill>
              </a:rPr>
              <a:t>）</a:t>
            </a:r>
            <a:r>
              <a:rPr lang="zh-CN" altLang="en-US" b="1"/>
              <a:t>严重脱节，简单的词汇和句型，有较多错误，几乎没有使用上下文过渡和衔接</a:t>
            </a:r>
            <a:endParaRPr lang="zh-CN" altLang="en-US" b="1"/>
          </a:p>
          <a:p>
            <a:r>
              <a:rPr lang="zh-CN" altLang="en-US" b="1">
                <a:solidFill>
                  <a:srgbClr val="C00000"/>
                </a:solidFill>
              </a:rPr>
              <a:t>一档（</a:t>
            </a:r>
            <a:r>
              <a:rPr lang="en-US" altLang="zh-CN" b="1">
                <a:solidFill>
                  <a:srgbClr val="C00000"/>
                </a:solidFill>
              </a:rPr>
              <a:t>1-5</a:t>
            </a:r>
            <a:r>
              <a:rPr lang="zh-CN" altLang="en-US" b="1">
                <a:solidFill>
                  <a:srgbClr val="C00000"/>
                </a:solidFill>
              </a:rPr>
              <a:t>）</a:t>
            </a:r>
            <a:r>
              <a:rPr lang="zh-CN" altLang="en-US" b="1"/>
              <a:t>使用了简单的词汇和句型，错误非常多，严重影响理解，与原文情节基本无关或逻辑严重不合理，或有部分抄袭</a:t>
            </a:r>
            <a:endParaRPr lang="zh-CN" altLang="en-US" b="1"/>
          </a:p>
          <a:p>
            <a:endParaRPr lang="zh-CN" altLang="en-US" b="1"/>
          </a:p>
        </p:txBody>
      </p:sp>
      <p:cxnSp>
        <p:nvCxnSpPr>
          <p:cNvPr id="6" name="直接连接符 5"/>
          <p:cNvCxnSpPr/>
          <p:nvPr/>
        </p:nvCxnSpPr>
        <p:spPr>
          <a:xfrm flipV="1">
            <a:off x="2974340" y="2158365"/>
            <a:ext cx="6985000" cy="4254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643505" y="3804285"/>
            <a:ext cx="6985000" cy="4254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866390" y="4831715"/>
            <a:ext cx="6231890" cy="3746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78250" y="6022340"/>
            <a:ext cx="5621655" cy="127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975860" y="5450205"/>
            <a:ext cx="3714750" cy="11049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04340" y="757555"/>
            <a:ext cx="9053830" cy="953135"/>
          </a:xfrm>
          <a:prstGeom prst="rect">
            <a:avLst/>
          </a:prstGeom>
          <a:noFill/>
        </p:spPr>
        <p:txBody>
          <a:bodyPr wrap="square" rtlCol="0">
            <a:spAutoFit/>
          </a:bodyPr>
          <a:p>
            <a:r>
              <a:rPr lang="zh-CN" altLang="en-US" sz="2800" b="1"/>
              <a:t>词汇和句型比较丰富才有可能往四档以上打</a:t>
            </a:r>
            <a:endParaRPr lang="zh-CN" altLang="en-US" sz="2800" b="1"/>
          </a:p>
          <a:p>
            <a:r>
              <a:rPr lang="zh-CN" altLang="en-US" sz="2800" b="1"/>
              <a:t>套句可以使用，鼓励学以致用，但是要用的</a:t>
            </a:r>
            <a:r>
              <a:rPr lang="zh-CN" altLang="en-US" sz="2800" b="1">
                <a:solidFill>
                  <a:srgbClr val="C00000"/>
                </a:solidFill>
              </a:rPr>
              <a:t>恰当</a:t>
            </a:r>
            <a:endParaRPr lang="zh-CN" altLang="en-US" sz="2800" b="1">
              <a:solidFill>
                <a:srgbClr val="C00000"/>
              </a:solidFill>
            </a:endParaRPr>
          </a:p>
        </p:txBody>
      </p:sp>
      <p:sp>
        <p:nvSpPr>
          <p:cNvPr id="3" name="文本框 2"/>
          <p:cNvSpPr txBox="1"/>
          <p:nvPr/>
        </p:nvSpPr>
        <p:spPr>
          <a:xfrm>
            <a:off x="2210435" y="1934845"/>
            <a:ext cx="7499985" cy="1198880"/>
          </a:xfrm>
          <a:prstGeom prst="rect">
            <a:avLst/>
          </a:prstGeom>
          <a:noFill/>
        </p:spPr>
        <p:txBody>
          <a:bodyPr wrap="square" rtlCol="0">
            <a:spAutoFit/>
          </a:bodyPr>
          <a:p>
            <a:r>
              <a:rPr lang="zh-CN" altLang="en-US" sz="3600" b="1">
                <a:solidFill>
                  <a:srgbClr val="FF0000"/>
                </a:solidFill>
              </a:rPr>
              <a:t>不在乎大家都用这个表达，但是要注意用的时机、场合、人物身份等</a:t>
            </a:r>
            <a:endParaRPr lang="zh-CN" altLang="en-US" sz="3600" b="1">
              <a:solidFill>
                <a:srgbClr val="FF0000"/>
              </a:solidFill>
            </a:endParaRPr>
          </a:p>
        </p:txBody>
      </p:sp>
      <p:sp>
        <p:nvSpPr>
          <p:cNvPr id="4" name="文本框 3"/>
          <p:cNvSpPr txBox="1"/>
          <p:nvPr/>
        </p:nvSpPr>
        <p:spPr>
          <a:xfrm>
            <a:off x="1704340" y="3168015"/>
            <a:ext cx="6367145" cy="521970"/>
          </a:xfrm>
          <a:prstGeom prst="rect">
            <a:avLst/>
          </a:prstGeom>
          <a:noFill/>
        </p:spPr>
        <p:txBody>
          <a:bodyPr wrap="square" rtlCol="0">
            <a:spAutoFit/>
          </a:bodyPr>
          <a:p>
            <a:r>
              <a:rPr lang="en-US" altLang="zh-CN" sz="2800" b="1"/>
              <a:t>pluck up one’s courage </a:t>
            </a:r>
            <a:endParaRPr lang="en-US" altLang="zh-CN" sz="2800" b="1"/>
          </a:p>
        </p:txBody>
      </p:sp>
      <p:sp>
        <p:nvSpPr>
          <p:cNvPr id="5" name="文本框 4"/>
          <p:cNvSpPr txBox="1"/>
          <p:nvPr/>
        </p:nvSpPr>
        <p:spPr>
          <a:xfrm>
            <a:off x="2545715" y="3698875"/>
            <a:ext cx="6111240" cy="829945"/>
          </a:xfrm>
          <a:prstGeom prst="rect">
            <a:avLst/>
          </a:prstGeom>
          <a:noFill/>
        </p:spPr>
        <p:txBody>
          <a:bodyPr wrap="square" rtlCol="0">
            <a:spAutoFit/>
          </a:bodyPr>
          <a:p>
            <a:r>
              <a:rPr lang="zh-CN" altLang="en-US" sz="2400" b="1"/>
              <a:t>孩子鼓足勇气重新做饭</a:t>
            </a:r>
            <a:endParaRPr lang="zh-CN" altLang="en-US" sz="2400" b="1"/>
          </a:p>
          <a:p>
            <a:r>
              <a:rPr lang="zh-CN" altLang="en-US" sz="2400" b="1"/>
              <a:t>爸爸鼓足勇气帮助他们做饭</a:t>
            </a:r>
            <a:endParaRPr lang="zh-CN" altLang="en-US" sz="2400" b="1"/>
          </a:p>
        </p:txBody>
      </p:sp>
      <p:sp>
        <p:nvSpPr>
          <p:cNvPr id="6" name="文本框 5"/>
          <p:cNvSpPr txBox="1"/>
          <p:nvPr/>
        </p:nvSpPr>
        <p:spPr>
          <a:xfrm>
            <a:off x="2625090" y="4763770"/>
            <a:ext cx="7212330" cy="1383665"/>
          </a:xfrm>
          <a:prstGeom prst="rect">
            <a:avLst/>
          </a:prstGeom>
          <a:noFill/>
        </p:spPr>
        <p:txBody>
          <a:bodyPr wrap="square" rtlCol="0">
            <a:spAutoFit/>
          </a:bodyPr>
          <a:p>
            <a:r>
              <a:rPr lang="zh-CN" altLang="en-US" sz="2800" b="1"/>
              <a:t>爸爸的脸是</a:t>
            </a:r>
            <a:r>
              <a:rPr lang="en-US" altLang="zh-CN" sz="2800" b="1"/>
              <a:t>pink red</a:t>
            </a:r>
            <a:endParaRPr lang="en-US" altLang="zh-CN" sz="2800" b="1"/>
          </a:p>
          <a:p>
            <a:r>
              <a:rPr lang="zh-CN" altLang="en-US" sz="2800" b="1"/>
              <a:t>当爸爸知道了孩子们的计划后</a:t>
            </a:r>
            <a:r>
              <a:rPr lang="en-US" altLang="zh-CN" sz="2800" b="1"/>
              <a:t>couldn’t utter a single word</a:t>
            </a:r>
            <a:endParaRPr lang="en-US" altLang="zh-CN" sz="2800" b="1"/>
          </a:p>
        </p:txBody>
      </p:sp>
      <p:sp>
        <p:nvSpPr>
          <p:cNvPr id="7" name="文本框 6"/>
          <p:cNvSpPr txBox="1"/>
          <p:nvPr/>
        </p:nvSpPr>
        <p:spPr>
          <a:xfrm>
            <a:off x="5580380" y="5866765"/>
            <a:ext cx="6704965" cy="1076325"/>
          </a:xfrm>
          <a:prstGeom prst="rect">
            <a:avLst/>
          </a:prstGeom>
          <a:noFill/>
        </p:spPr>
        <p:txBody>
          <a:bodyPr wrap="square" rtlCol="0">
            <a:spAutoFit/>
          </a:bodyPr>
          <a:p>
            <a:r>
              <a:rPr lang="zh-CN" altLang="en-US" sz="3200" b="1">
                <a:solidFill>
                  <a:srgbClr val="C00000"/>
                </a:solidFill>
              </a:rPr>
              <a:t>同一个意思的不同表达重复堆砌，反复写，导致节奏拖沓，啰嗦</a:t>
            </a:r>
            <a:r>
              <a:rPr lang="en-US" altLang="zh-CN" sz="3200" b="1">
                <a:solidFill>
                  <a:srgbClr val="C00000"/>
                </a:solidFill>
              </a:rPr>
              <a:t> </a:t>
            </a:r>
            <a:endParaRPr lang="en-US" altLang="zh-CN" sz="3200" b="1">
              <a:solidFill>
                <a:srgbClr val="C00000"/>
              </a:solidFill>
            </a:endParaRPr>
          </a:p>
        </p:txBody>
      </p:sp>
      <p:sp>
        <p:nvSpPr>
          <p:cNvPr id="8" name="圆角矩形 7"/>
          <p:cNvSpPr/>
          <p:nvPr/>
        </p:nvSpPr>
        <p:spPr>
          <a:xfrm>
            <a:off x="6595110" y="3497580"/>
            <a:ext cx="5314315" cy="12661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p>
            <a:pPr algn="ctr"/>
            <a:r>
              <a:rPr lang="zh-CN" altLang="en-US" sz="2800"/>
              <a:t>用了恰当的高级的词汇和句型就一定能得高分吗？</a:t>
            </a:r>
            <a:endParaRPr lang="zh-CN" altLang="en-US"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linds(horizont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linds(horizont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1"/>
      <p:bldP spid="3" grpId="0"/>
      <p:bldP spid="3" grpId="1"/>
      <p:bldP spid="7" grpId="0"/>
      <p:bldP spid="7" grpId="1"/>
      <p:bldP spid="8" grpId="0" bldLvl="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3" y="31151"/>
            <a:ext cx="12192000" cy="6975987"/>
          </a:xfrm>
          <a:prstGeom prst="rect">
            <a:avLst/>
          </a:prstGeom>
        </p:spPr>
      </p:pic>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807005" y="-1145563"/>
            <a:ext cx="577991" cy="577991"/>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rot="0">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sp>
        <p:nvSpPr>
          <p:cNvPr id="10" name="TextBox 1"/>
          <p:cNvSpPr txBox="1">
            <a:spLocks noChangeArrowheads="1"/>
          </p:cNvSpPr>
          <p:nvPr/>
        </p:nvSpPr>
        <p:spPr bwMode="auto">
          <a:xfrm>
            <a:off x="2135505" y="2282825"/>
            <a:ext cx="8662035" cy="1198880"/>
          </a:xfrm>
          <a:prstGeom prst="rect">
            <a:avLst/>
          </a:prstGeom>
          <a:noFill/>
          <a:ln w="9525">
            <a:noFill/>
            <a:miter lim="800000"/>
          </a:ln>
        </p:spPr>
        <p:txBody>
          <a:bodyPr wrap="square">
            <a:spAutoFit/>
          </a:bodyPr>
          <a:lstStyle/>
          <a:p>
            <a:pPr algn="ctr"/>
            <a:r>
              <a:rPr lang="zh-CN" altLang="en-US" sz="3600" b="1">
                <a:sym typeface="+mn-ea"/>
              </a:rPr>
              <a:t>高中英语读后续写评分标准分析</a:t>
            </a:r>
            <a:endParaRPr lang="zh-CN" altLang="en-US" sz="3600" b="1"/>
          </a:p>
          <a:p>
            <a:pPr algn="ctr"/>
            <a:r>
              <a:rPr lang="zh-CN" altLang="en-US" sz="3600" b="1">
                <a:sym typeface="+mn-ea"/>
              </a:rPr>
              <a:t>及指导策略分享</a:t>
            </a:r>
            <a:endParaRPr lang="zh-CN" altLang="en-US" sz="36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2" name="图片 11"/>
          <p:cNvPicPr>
            <a:picLocks noChangeAspect="1"/>
          </p:cNvPicPr>
          <p:nvPr/>
        </p:nvPicPr>
        <p:blipFill>
          <a:blip r:embed="rId5"/>
          <a:stretch>
            <a:fillRect/>
          </a:stretch>
        </p:blipFill>
        <p:spPr>
          <a:xfrm>
            <a:off x="9346401" y="4726204"/>
            <a:ext cx="1535545" cy="738909"/>
          </a:xfrm>
          <a:prstGeom prst="rect">
            <a:avLst/>
          </a:prstGeom>
        </p:spPr>
      </p:pic>
      <p:pic>
        <p:nvPicPr>
          <p:cNvPr id="34" name="图片 33"/>
          <p:cNvPicPr>
            <a:picLocks noChangeAspect="1"/>
          </p:cNvPicPr>
          <p:nvPr/>
        </p:nvPicPr>
        <p:blipFill>
          <a:blip r:embed="rId5"/>
          <a:stretch>
            <a:fillRect/>
          </a:stretch>
        </p:blipFill>
        <p:spPr>
          <a:xfrm flipH="1">
            <a:off x="1513758" y="1942486"/>
            <a:ext cx="1222960" cy="588492"/>
          </a:xfrm>
          <a:prstGeom prst="rect">
            <a:avLst/>
          </a:prstGeom>
        </p:spPr>
      </p:pic>
      <p:pic>
        <p:nvPicPr>
          <p:cNvPr id="20" name="图片 19"/>
          <p:cNvPicPr>
            <a:picLocks noChangeAspect="1"/>
          </p:cNvPicPr>
          <p:nvPr/>
        </p:nvPicPr>
        <p:blipFill>
          <a:blip r:embed="rId6"/>
          <a:stretch>
            <a:fillRect/>
          </a:stretch>
        </p:blipFill>
        <p:spPr>
          <a:xfrm>
            <a:off x="8234835" y="4982847"/>
            <a:ext cx="1888953" cy="1767520"/>
          </a:xfrm>
          <a:prstGeom prst="rect">
            <a:avLst/>
          </a:prstGeom>
        </p:spPr>
      </p:pic>
      <p:pic>
        <p:nvPicPr>
          <p:cNvPr id="21" name="图片 20"/>
          <p:cNvPicPr>
            <a:picLocks noChangeAspect="1"/>
          </p:cNvPicPr>
          <p:nvPr/>
        </p:nvPicPr>
        <p:blipFill>
          <a:blip r:embed="rId7"/>
          <a:stretch>
            <a:fillRect/>
          </a:stretch>
        </p:blipFill>
        <p:spPr>
          <a:xfrm>
            <a:off x="10169886" y="5633884"/>
            <a:ext cx="2143223" cy="1373474"/>
          </a:xfrm>
          <a:prstGeom prst="rect">
            <a:avLst/>
          </a:prstGeom>
        </p:spPr>
      </p:pic>
      <p:pic>
        <p:nvPicPr>
          <p:cNvPr id="25" name="图片 24"/>
          <p:cNvPicPr>
            <a:picLocks noChangeAspect="1"/>
          </p:cNvPicPr>
          <p:nvPr/>
        </p:nvPicPr>
        <p:blipFill>
          <a:blip r:embed="rId8"/>
          <a:stretch>
            <a:fillRect/>
          </a:stretch>
        </p:blipFill>
        <p:spPr>
          <a:xfrm>
            <a:off x="10169886" y="805885"/>
            <a:ext cx="627584" cy="1176720"/>
          </a:xfrm>
          <a:prstGeom prst="rect">
            <a:avLst/>
          </a:prstGeom>
        </p:spPr>
      </p:pic>
      <p:pic>
        <p:nvPicPr>
          <p:cNvPr id="26" name="图片 25"/>
          <p:cNvPicPr>
            <a:picLocks noChangeAspect="1"/>
          </p:cNvPicPr>
          <p:nvPr/>
        </p:nvPicPr>
        <p:blipFill>
          <a:blip r:embed="rId9"/>
          <a:stretch>
            <a:fillRect/>
          </a:stretch>
        </p:blipFill>
        <p:spPr>
          <a:xfrm>
            <a:off x="1073980" y="4102640"/>
            <a:ext cx="1473200" cy="2540000"/>
          </a:xfrm>
          <a:prstGeom prst="rect">
            <a:avLst/>
          </a:prstGeom>
        </p:spPr>
      </p:pic>
      <p:grpSp>
        <p:nvGrpSpPr>
          <p:cNvPr id="36" name="组 35"/>
          <p:cNvGrpSpPr/>
          <p:nvPr/>
        </p:nvGrpSpPr>
        <p:grpSpPr>
          <a:xfrm>
            <a:off x="3422650" y="3840480"/>
            <a:ext cx="5551170" cy="723900"/>
            <a:chOff x="3310690" y="3889477"/>
            <a:chExt cx="5368854" cy="723900"/>
          </a:xfrm>
        </p:grpSpPr>
        <p:pic>
          <p:nvPicPr>
            <p:cNvPr id="35" name="图片 34"/>
            <p:cNvPicPr>
              <a:picLocks noChangeAspect="1"/>
            </p:cNvPicPr>
            <p:nvPr/>
          </p:nvPicPr>
          <p:blipFill>
            <a:blip r:embed="rId10"/>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398780"/>
            </a:xfrm>
            <a:prstGeom prst="rect">
              <a:avLst/>
            </a:prstGeom>
            <a:noFill/>
            <a:ln w="9525">
              <a:noFill/>
              <a:miter lim="800000"/>
            </a:ln>
          </p:spPr>
          <p:txBody>
            <a:bodyPr wrap="square">
              <a:spAutoFit/>
            </a:bodyPr>
            <a:lstStyle/>
            <a:p>
              <a:pPr marL="107950">
                <a:lnSpc>
                  <a:spcPts val="2400"/>
                </a:lnSpc>
              </a:pPr>
              <a:r>
                <a:rPr lang="zh-CN" altLang="en-US" b="1" dirty="0">
                  <a:solidFill>
                    <a:schemeClr val="bg1"/>
                  </a:solidFill>
                  <a:latin typeface="思源黑体 CN ExtraLight" panose="020B0200000000000000" pitchFamily="34" charset="-122"/>
                  <a:ea typeface="思源黑体 CN ExtraLight" panose="020B0200000000000000" pitchFamily="34" charset="-122"/>
                </a:rPr>
                <a:t>讲师团成员</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：贺惠芬</a:t>
              </a:r>
              <a:r>
                <a:rPr lang="en-US" altLang="zh-CN" b="1" dirty="0" smtClean="0">
                  <a:solidFill>
                    <a:schemeClr val="bg1"/>
                  </a:solidFill>
                  <a:latin typeface="思源黑体 CN ExtraLight" panose="020B0200000000000000" pitchFamily="34" charset="-122"/>
                  <a:ea typeface="思源黑体 CN ExtraLight" panose="020B0200000000000000" pitchFamily="34" charset="-122"/>
                </a:rPr>
                <a:t>  </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常州市北郊高级中学</a:t>
              </a:r>
              <a:endParaRPr lang="zh-CN" altLang="en-US" b="1" dirty="0" smtClean="0">
                <a:solidFill>
                  <a:schemeClr val="bg1"/>
                </a:solidFill>
                <a:latin typeface="思源黑体 CN ExtraLight" panose="020B0200000000000000" pitchFamily="34" charset="-122"/>
                <a:ea typeface="思源黑体 CN ExtraLight" panose="020B0200000000000000" pitchFamily="34" charset="-122"/>
              </a:endParaRPr>
            </a:p>
          </p:txBody>
        </p:sp>
      </p:grpSp>
      <p:pic>
        <p:nvPicPr>
          <p:cNvPr id="9" name="图片 8"/>
          <p:cNvPicPr>
            <a:picLocks noChangeAspect="1"/>
          </p:cNvPicPr>
          <p:nvPr/>
        </p:nvPicPr>
        <p:blipFill>
          <a:blip r:embed="rId11"/>
          <a:stretch>
            <a:fillRect/>
          </a:stretch>
        </p:blipFill>
        <p:spPr>
          <a:xfrm>
            <a:off x="295910" y="299720"/>
            <a:ext cx="1321435" cy="10166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04210" y="270510"/>
            <a:ext cx="6877050" cy="583565"/>
          </a:xfrm>
          <a:prstGeom prst="rect">
            <a:avLst/>
          </a:prstGeom>
          <a:noFill/>
        </p:spPr>
        <p:txBody>
          <a:bodyPr wrap="square" rtlCol="0">
            <a:spAutoFit/>
          </a:bodyPr>
          <a:p>
            <a:r>
              <a:rPr lang="zh-CN" altLang="en-US" sz="3200" b="1">
                <a:solidFill>
                  <a:schemeClr val="accent5">
                    <a:lumMod val="75000"/>
                  </a:schemeClr>
                </a:solidFill>
              </a:rPr>
              <a:t>语言的正确性至关重要！</a:t>
            </a:r>
            <a:endParaRPr lang="zh-CN" altLang="en-US" sz="3200" b="1">
              <a:solidFill>
                <a:schemeClr val="accent5">
                  <a:lumMod val="75000"/>
                </a:schemeClr>
              </a:solidFill>
            </a:endParaRPr>
          </a:p>
        </p:txBody>
      </p:sp>
      <p:sp>
        <p:nvSpPr>
          <p:cNvPr id="3" name="文本框 2"/>
          <p:cNvSpPr txBox="1"/>
          <p:nvPr/>
        </p:nvSpPr>
        <p:spPr>
          <a:xfrm>
            <a:off x="2047240" y="1802765"/>
            <a:ext cx="9003665" cy="1753235"/>
          </a:xfrm>
          <a:prstGeom prst="rect">
            <a:avLst/>
          </a:prstGeom>
          <a:noFill/>
        </p:spPr>
        <p:txBody>
          <a:bodyPr wrap="square" rtlCol="0">
            <a:spAutoFit/>
          </a:bodyPr>
          <a:p>
            <a:r>
              <a:rPr lang="zh-CN" altLang="en-US" sz="2400">
                <a:solidFill>
                  <a:srgbClr val="C00000"/>
                </a:solidFill>
              </a:rPr>
              <a:t>典型案例：</a:t>
            </a:r>
            <a:endParaRPr lang="zh-CN" altLang="en-US" sz="2400">
              <a:solidFill>
                <a:srgbClr val="C00000"/>
              </a:solidFill>
            </a:endParaRPr>
          </a:p>
          <a:p>
            <a:r>
              <a:rPr lang="zh-CN" altLang="en-US" sz="2800" b="1"/>
              <a:t>一个学生故事内容非常好，用的语句和词汇乍看也非常高级，不是那种特别背的，有用好句的意识，但是：几乎每一句都有错，而且很多都是动词错误。</a:t>
            </a:r>
            <a:endParaRPr lang="zh-CN" altLang="en-US" sz="2800" b="1"/>
          </a:p>
        </p:txBody>
      </p:sp>
      <p:sp>
        <p:nvSpPr>
          <p:cNvPr id="4" name="文本框 3"/>
          <p:cNvSpPr txBox="1"/>
          <p:nvPr/>
        </p:nvSpPr>
        <p:spPr>
          <a:xfrm>
            <a:off x="1812290" y="3850005"/>
            <a:ext cx="7362190" cy="953135"/>
          </a:xfrm>
          <a:prstGeom prst="rect">
            <a:avLst/>
          </a:prstGeom>
          <a:noFill/>
        </p:spPr>
        <p:txBody>
          <a:bodyPr wrap="square" rtlCol="0">
            <a:spAutoFit/>
          </a:bodyPr>
          <a:p>
            <a:r>
              <a:rPr lang="zh-CN" altLang="en-US" sz="2800" b="1"/>
              <a:t>还有一个学生故事内容也不错，用了一些句型，句型和词汇不是很复杂，但是几乎没有错</a:t>
            </a:r>
            <a:endParaRPr lang="zh-CN" altLang="en-US" sz="2800" b="1"/>
          </a:p>
        </p:txBody>
      </p:sp>
      <p:sp>
        <p:nvSpPr>
          <p:cNvPr id="5" name="文本框 4"/>
          <p:cNvSpPr txBox="1"/>
          <p:nvPr/>
        </p:nvSpPr>
        <p:spPr>
          <a:xfrm>
            <a:off x="5047615" y="5288280"/>
            <a:ext cx="4126865" cy="583565"/>
          </a:xfrm>
          <a:prstGeom prst="rect">
            <a:avLst/>
          </a:prstGeom>
          <a:noFill/>
        </p:spPr>
        <p:txBody>
          <a:bodyPr wrap="square" rtlCol="0">
            <a:spAutoFit/>
          </a:bodyPr>
          <a:p>
            <a:r>
              <a:rPr lang="zh-CN" altLang="en-US" sz="3200" b="1">
                <a:solidFill>
                  <a:srgbClr val="C00000"/>
                </a:solidFill>
              </a:rPr>
              <a:t>评分是怎样的呢？</a:t>
            </a:r>
            <a:endParaRPr lang="zh-CN" altLang="en-US" sz="3200" b="1">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96670" y="786765"/>
            <a:ext cx="4095115" cy="583565"/>
          </a:xfrm>
          <a:prstGeom prst="rect">
            <a:avLst/>
          </a:prstGeom>
          <a:noFill/>
        </p:spPr>
        <p:txBody>
          <a:bodyPr wrap="square" rtlCol="0">
            <a:spAutoFit/>
          </a:bodyPr>
          <a:p>
            <a:r>
              <a:rPr lang="zh-CN" altLang="en-US" sz="3200" b="1"/>
              <a:t>错误的类型！</a:t>
            </a:r>
            <a:endParaRPr lang="zh-CN" altLang="en-US" sz="3200" b="1"/>
          </a:p>
        </p:txBody>
      </p:sp>
      <p:sp>
        <p:nvSpPr>
          <p:cNvPr id="3" name="文本框 2"/>
          <p:cNvSpPr txBox="1"/>
          <p:nvPr/>
        </p:nvSpPr>
        <p:spPr>
          <a:xfrm>
            <a:off x="2687955" y="1786890"/>
            <a:ext cx="8783955" cy="2306955"/>
          </a:xfrm>
          <a:prstGeom prst="rect">
            <a:avLst/>
          </a:prstGeom>
          <a:noFill/>
        </p:spPr>
        <p:txBody>
          <a:bodyPr wrap="square" rtlCol="0">
            <a:spAutoFit/>
          </a:bodyPr>
          <a:p>
            <a:r>
              <a:rPr lang="zh-CN" altLang="en-US" sz="3600" b="1"/>
              <a:t>少量的拼写错误或偶然的语序错误</a:t>
            </a:r>
            <a:endParaRPr lang="zh-CN" altLang="en-US" sz="3600" b="1"/>
          </a:p>
          <a:p>
            <a:r>
              <a:rPr lang="zh-CN" altLang="en-US" sz="3600" b="1"/>
              <a:t>搭配或动词错误</a:t>
            </a:r>
            <a:endParaRPr lang="zh-CN" altLang="en-US" sz="3600" b="1"/>
          </a:p>
          <a:p>
            <a:r>
              <a:rPr lang="zh-CN" altLang="en-US" sz="3600" b="1"/>
              <a:t>大量堆砌的词组或单词（没有连接）</a:t>
            </a:r>
            <a:endParaRPr lang="zh-CN" altLang="en-US" sz="3600" b="1"/>
          </a:p>
          <a:p>
            <a:r>
              <a:rPr lang="zh-CN" altLang="en-US" sz="3600" b="1">
                <a:solidFill>
                  <a:srgbClr val="C00000"/>
                </a:solidFill>
              </a:rPr>
              <a:t>非谓语表达的运用错误最典型最可怕最多！</a:t>
            </a:r>
            <a:endParaRPr lang="zh-CN" altLang="en-US" sz="3600" b="1">
              <a:solidFill>
                <a:srgbClr val="C00000"/>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41475" y="895985"/>
            <a:ext cx="10237470" cy="4831080"/>
          </a:xfrm>
          <a:prstGeom prst="rect">
            <a:avLst/>
          </a:prstGeom>
          <a:noFill/>
        </p:spPr>
        <p:txBody>
          <a:bodyPr wrap="square" rtlCol="0">
            <a:spAutoFit/>
          </a:bodyPr>
          <a:p>
            <a:r>
              <a:rPr lang="zh-CN" altLang="en-US" sz="2800" b="1"/>
              <a:t>影响得分的其它因素：</a:t>
            </a:r>
            <a:endParaRPr lang="zh-CN" altLang="en-US" sz="2800" b="1"/>
          </a:p>
          <a:p>
            <a:r>
              <a:rPr lang="en-US" altLang="zh-CN" sz="2800" b="1"/>
              <a:t>1. </a:t>
            </a:r>
            <a:r>
              <a:rPr lang="zh-CN" altLang="en-US" sz="2800" b="1"/>
              <a:t>字数低于</a:t>
            </a:r>
            <a:r>
              <a:rPr lang="en-US" altLang="zh-CN" sz="2800" b="1"/>
              <a:t>120</a:t>
            </a:r>
            <a:r>
              <a:rPr lang="zh-CN" altLang="en-US" sz="2800" b="1"/>
              <a:t>酌情扣分，不设上限</a:t>
            </a:r>
            <a:r>
              <a:rPr lang="en-US" altLang="zh-CN" sz="2800" b="1"/>
              <a:t> </a:t>
            </a:r>
            <a:endParaRPr lang="en-US" altLang="zh-CN" sz="2800" b="1"/>
          </a:p>
          <a:p>
            <a:r>
              <a:rPr lang="en-US" altLang="zh-CN" sz="2800" b="1"/>
              <a:t>2. </a:t>
            </a:r>
            <a:r>
              <a:rPr lang="zh-CN" altLang="en-US" sz="2800" b="1"/>
              <a:t>书写差的酌情扣分，以是否影响理解为依据</a:t>
            </a:r>
            <a:endParaRPr lang="zh-CN" altLang="en-US" sz="2800" b="1"/>
          </a:p>
          <a:p>
            <a:r>
              <a:rPr lang="en-US" altLang="zh-CN" sz="2800" b="1"/>
              <a:t>3. </a:t>
            </a:r>
            <a:r>
              <a:rPr lang="zh-CN" altLang="en-US" sz="2800" b="1"/>
              <a:t>写成全对话形式看内容表达完成度再酌情扣分，原则上不降档，跟高分肯定无缘</a:t>
            </a:r>
            <a:endParaRPr lang="zh-CN" altLang="en-US" sz="2800" b="1"/>
          </a:p>
          <a:p>
            <a:r>
              <a:rPr lang="en-US" altLang="zh-CN" sz="2800" b="1"/>
              <a:t>4. </a:t>
            </a:r>
            <a:r>
              <a:rPr lang="zh-CN" altLang="en-US" sz="2800" b="1"/>
              <a:t>人称问题分情况：如果是</a:t>
            </a:r>
            <a:r>
              <a:rPr lang="en-US" altLang="zh-CN" sz="2800" b="1"/>
              <a:t>he, she</a:t>
            </a:r>
            <a:r>
              <a:rPr lang="zh-CN" altLang="en-US" sz="2800" b="1"/>
              <a:t>搞错了算小问题，几乎可以忽略，但是如果在文章中出现了</a:t>
            </a:r>
            <a:r>
              <a:rPr lang="en-US" altLang="zh-CN" sz="2800" b="1"/>
              <a:t>we</a:t>
            </a:r>
            <a:r>
              <a:rPr lang="zh-CN" altLang="en-US" sz="2800" b="1"/>
              <a:t>这样的，那就属于跟原文不融洽，从第三者</a:t>
            </a:r>
            <a:r>
              <a:rPr lang="en-US" altLang="zh-CN" sz="2800" b="1"/>
              <a:t>/</a:t>
            </a:r>
            <a:r>
              <a:rPr lang="zh-CN" altLang="en-US" sz="2800" b="1"/>
              <a:t>旁观者视角变成当事人视角是不可以的</a:t>
            </a:r>
            <a:endParaRPr lang="zh-CN" altLang="en-US" sz="2800" b="1"/>
          </a:p>
          <a:p>
            <a:endParaRPr lang="en-US" altLang="zh-CN" sz="2800" b="1"/>
          </a:p>
          <a:p>
            <a:endParaRPr lang="zh-CN" altLang="en-US" sz="2800" b="1"/>
          </a:p>
          <a:p>
            <a:endParaRPr lang="zh-CN" altLang="en-US" sz="2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650365" y="436880"/>
            <a:ext cx="4544060" cy="11150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t>读后续写指导策略</a:t>
            </a:r>
            <a:endParaRPr lang="zh-CN" altLang="en-US" sz="3200" b="1"/>
          </a:p>
        </p:txBody>
      </p:sp>
      <p:sp>
        <p:nvSpPr>
          <p:cNvPr id="3" name="文本框 2"/>
          <p:cNvSpPr txBox="1"/>
          <p:nvPr/>
        </p:nvSpPr>
        <p:spPr>
          <a:xfrm>
            <a:off x="2609850" y="1918335"/>
            <a:ext cx="4939030" cy="4399915"/>
          </a:xfrm>
          <a:prstGeom prst="rect">
            <a:avLst/>
          </a:prstGeom>
          <a:noFill/>
        </p:spPr>
        <p:txBody>
          <a:bodyPr wrap="square" rtlCol="0">
            <a:spAutoFit/>
          </a:bodyPr>
          <a:p>
            <a:r>
              <a:rPr lang="en-US" altLang="zh-CN" sz="4000" b="1"/>
              <a:t>1. </a:t>
            </a:r>
            <a:r>
              <a:rPr lang="zh-CN" altLang="en-US" sz="4000" b="1"/>
              <a:t>归纳大意</a:t>
            </a:r>
            <a:endParaRPr lang="en-US" altLang="zh-CN" sz="4000" b="1"/>
          </a:p>
          <a:p>
            <a:r>
              <a:rPr lang="en-US" altLang="zh-CN" sz="4000" b="1"/>
              <a:t>2. </a:t>
            </a:r>
            <a:r>
              <a:rPr lang="zh-CN" altLang="en-US" sz="4000" b="1"/>
              <a:t>首句衔接</a:t>
            </a:r>
            <a:endParaRPr lang="zh-CN" altLang="en-US" sz="4000" b="1"/>
          </a:p>
          <a:p>
            <a:r>
              <a:rPr lang="en-US" altLang="zh-CN" sz="4000" b="1"/>
              <a:t>3.  </a:t>
            </a:r>
            <a:r>
              <a:rPr lang="zh-CN" altLang="en-US" sz="4000" b="1"/>
              <a:t>沉浸</a:t>
            </a:r>
            <a:r>
              <a:rPr lang="en-US" altLang="zh-CN" sz="4000" b="1"/>
              <a:t>  </a:t>
            </a:r>
            <a:r>
              <a:rPr lang="zh-CN" altLang="en-US" sz="4000" b="1"/>
              <a:t>注意</a:t>
            </a:r>
            <a:r>
              <a:rPr lang="en-US" altLang="zh-CN" sz="4000" b="1"/>
              <a:t>   </a:t>
            </a:r>
            <a:endParaRPr lang="en-US" altLang="zh-CN" sz="4000" b="1"/>
          </a:p>
          <a:p>
            <a:r>
              <a:rPr lang="en-US" altLang="zh-CN" sz="4000" b="1"/>
              <a:t>4.  </a:t>
            </a:r>
            <a:r>
              <a:rPr lang="zh-CN" altLang="en-US" sz="4000" b="1"/>
              <a:t>范文导引</a:t>
            </a:r>
            <a:endParaRPr lang="zh-CN" altLang="en-US" sz="4000" b="1"/>
          </a:p>
          <a:p>
            <a:r>
              <a:rPr lang="en-US" altLang="zh-CN" sz="4000" b="1"/>
              <a:t>5. </a:t>
            </a:r>
            <a:r>
              <a:rPr lang="zh-CN" altLang="en-US" sz="4000" b="1"/>
              <a:t>词块积累</a:t>
            </a:r>
            <a:endParaRPr lang="zh-CN" altLang="en-US" sz="4000" b="1"/>
          </a:p>
          <a:p>
            <a:r>
              <a:rPr lang="en-US" altLang="zh-CN" sz="4000" b="1"/>
              <a:t>6. </a:t>
            </a:r>
            <a:r>
              <a:rPr lang="zh-CN" altLang="en-US" sz="4000" b="1"/>
              <a:t>语言纠正</a:t>
            </a:r>
            <a:endParaRPr lang="zh-CN" altLang="en-US" sz="4000" b="1"/>
          </a:p>
          <a:p>
            <a:r>
              <a:rPr lang="en-US" altLang="zh-CN" sz="4000" b="1"/>
              <a:t>7. </a:t>
            </a:r>
            <a:r>
              <a:rPr lang="zh-CN" altLang="en-US" sz="4000" b="1"/>
              <a:t>一稿多写</a:t>
            </a:r>
            <a:r>
              <a:rPr lang="en-US" altLang="zh-CN" sz="4000" b="1"/>
              <a:t>   </a:t>
            </a:r>
            <a:endParaRPr lang="en-US" altLang="zh-CN" sz="4000" b="1"/>
          </a:p>
        </p:txBody>
      </p:sp>
      <p:sp>
        <p:nvSpPr>
          <p:cNvPr id="4" name="文本框 3"/>
          <p:cNvSpPr txBox="1"/>
          <p:nvPr/>
        </p:nvSpPr>
        <p:spPr>
          <a:xfrm>
            <a:off x="7012940" y="354330"/>
            <a:ext cx="4853940" cy="3107690"/>
          </a:xfrm>
          <a:prstGeom prst="rect">
            <a:avLst/>
          </a:prstGeom>
          <a:noFill/>
        </p:spPr>
        <p:txBody>
          <a:bodyPr wrap="square" rtlCol="0">
            <a:spAutoFit/>
          </a:bodyPr>
          <a:p>
            <a:r>
              <a:rPr lang="zh-CN" altLang="en-US" sz="2800" u="sng"/>
              <a:t>The nurses, complaining about working Christmas, turned to sympathy for the homeless family.</a:t>
            </a:r>
            <a:r>
              <a:rPr lang="zh-CN" altLang="en-US" sz="2800" u="sng">
                <a:solidFill>
                  <a:schemeClr val="accent5">
                    <a:lumMod val="75000"/>
                  </a:schemeClr>
                </a:solidFill>
              </a:rPr>
              <a:t> </a:t>
            </a:r>
            <a:r>
              <a:rPr lang="zh-CN" altLang="en-US" sz="2800">
                <a:solidFill>
                  <a:srgbClr val="FF0000"/>
                </a:solidFill>
              </a:rPr>
              <a:t>It was only a split second later that we came up with a brilliant idea of a special Christmas party.</a:t>
            </a:r>
            <a:r>
              <a:rPr lang="zh-CN" altLang="en-US" sz="2800"/>
              <a:t> </a:t>
            </a:r>
            <a:endParaRPr lang="zh-CN" altLang="en-US" sz="2800"/>
          </a:p>
        </p:txBody>
      </p:sp>
      <p:sp>
        <p:nvSpPr>
          <p:cNvPr id="100" name="文本框 99"/>
          <p:cNvSpPr txBox="1"/>
          <p:nvPr/>
        </p:nvSpPr>
        <p:spPr>
          <a:xfrm>
            <a:off x="6464935" y="3764915"/>
            <a:ext cx="5502910" cy="2553335"/>
          </a:xfrm>
          <a:prstGeom prst="rect">
            <a:avLst/>
          </a:prstGeom>
          <a:noFill/>
          <a:ln w="9525">
            <a:noFill/>
          </a:ln>
        </p:spPr>
        <p:txBody>
          <a:bodyPr wrap="square">
            <a:spAutoFit/>
          </a:bodyPr>
          <a:p>
            <a:pPr indent="0"/>
            <a:r>
              <a:rPr lang="en-US" sz="3200" b="1" u="sng">
                <a:latin typeface="Calibri" panose="020F0502020204030204" charset="0"/>
                <a:ea typeface="宋体" panose="02010600030101010101" pitchFamily="2" charset="-122"/>
              </a:rPr>
              <a:t>I was stuck for five or six minutes though it felt much longer.</a:t>
            </a:r>
            <a:r>
              <a:rPr lang="en-US" sz="3200" b="1">
                <a:solidFill>
                  <a:schemeClr val="accent5">
                    <a:lumMod val="75000"/>
                  </a:schemeClr>
                </a:solidFill>
                <a:latin typeface="Calibri" panose="020F0502020204030204" charset="0"/>
                <a:ea typeface="宋体" panose="02010600030101010101" pitchFamily="2" charset="-122"/>
              </a:rPr>
              <a:t> </a:t>
            </a:r>
            <a:r>
              <a:rPr lang="en-US" sz="3200" b="1">
                <a:solidFill>
                  <a:srgbClr val="FF0000"/>
                </a:solidFill>
                <a:latin typeface="Calibri" panose="020F0502020204030204" charset="0"/>
                <a:ea typeface="宋体" panose="02010600030101010101" pitchFamily="2" charset="-122"/>
              </a:rPr>
              <a:t>My heart pounded thunderously against the mounting tension in the air. </a:t>
            </a:r>
            <a:endParaRPr lang="en-US" altLang="en-US" sz="3200" b="1">
              <a:solidFill>
                <a:srgbClr val="FF0000"/>
              </a:solidFill>
              <a:latin typeface="Calibri" panose="020F0502020204030204" charset="0"/>
              <a:ea typeface="宋体" panose="02010600030101010101" pitchFamily="2" charset="-122"/>
            </a:endParaRPr>
          </a:p>
        </p:txBody>
      </p:sp>
      <p:sp>
        <p:nvSpPr>
          <p:cNvPr id="5" name="矩形 4"/>
          <p:cNvSpPr/>
          <p:nvPr/>
        </p:nvSpPr>
        <p:spPr>
          <a:xfrm>
            <a:off x="2374265" y="2100580"/>
            <a:ext cx="8299450" cy="2657475"/>
          </a:xfrm>
          <a:prstGeom prst="rect">
            <a:avLst/>
          </a:prstGeom>
        </p:spPr>
        <p:style>
          <a:lnRef idx="3">
            <a:schemeClr val="lt1"/>
          </a:lnRef>
          <a:fillRef idx="1">
            <a:schemeClr val="accent5"/>
          </a:fillRef>
          <a:effectRef idx="1">
            <a:schemeClr val="accent5"/>
          </a:effectRef>
          <a:fontRef idx="minor">
            <a:schemeClr val="lt1"/>
          </a:fontRef>
        </p:style>
        <p:txBody>
          <a:bodyPr rtlCol="0" anchor="ctr"/>
          <a:p>
            <a:pPr algn="ctr"/>
            <a:r>
              <a:rPr lang="zh-CN" altLang="en-US" sz="2800" b="1"/>
              <a:t>让学生沉浸阅读两个文本，即原文和续写段落，让学生通过反复阅读自己去注意到这个题型的特点和要求，注意到参考范文里的词句表达，然后自己去总结该怎么完成这样一个写作任务，而不是以讲代悟，限制了学生的主动学习。</a:t>
            </a:r>
            <a:endParaRPr lang="zh-CN" altLang="en-US" sz="2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linds(horizontal)">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00" grpId="0"/>
      <p:bldP spid="100" grpId="1"/>
      <p:bldP spid="5" grpId="0" bldLvl="0" animBg="1"/>
      <p:bldP spid="5"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谢谢观看</a:t>
            </a:r>
            <a:endParaRPr lang="zh-CN" altLang="en-US" sz="8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7" name="图片 26"/>
          <p:cNvPicPr>
            <a:picLocks noChangeAspect="1"/>
          </p:cNvPicPr>
          <p:nvPr/>
        </p:nvPicPr>
        <p:blipFill>
          <a:blip r:embed="rId2"/>
          <a:stretch>
            <a:fillRect/>
          </a:stretch>
        </p:blipFill>
        <p:spPr>
          <a:xfrm>
            <a:off x="9346401" y="4726204"/>
            <a:ext cx="1535545" cy="738909"/>
          </a:xfrm>
          <a:prstGeom prst="rect">
            <a:avLst/>
          </a:prstGeom>
        </p:spPr>
      </p:pic>
      <p:pic>
        <p:nvPicPr>
          <p:cNvPr id="28" name="图片 27"/>
          <p:cNvPicPr>
            <a:picLocks noChangeAspect="1"/>
          </p:cNvPicPr>
          <p:nvPr/>
        </p:nvPicPr>
        <p:blipFill>
          <a:blip r:embed="rId2"/>
          <a:stretch>
            <a:fillRect/>
          </a:stretch>
        </p:blipFill>
        <p:spPr>
          <a:xfrm flipH="1">
            <a:off x="1513758" y="1942486"/>
            <a:ext cx="1222960" cy="588492"/>
          </a:xfrm>
          <a:prstGeom prst="rect">
            <a:avLst/>
          </a:prstGeom>
        </p:spPr>
      </p:pic>
      <p:pic>
        <p:nvPicPr>
          <p:cNvPr id="29" name="图片 28"/>
          <p:cNvPicPr>
            <a:picLocks noChangeAspect="1"/>
          </p:cNvPicPr>
          <p:nvPr/>
        </p:nvPicPr>
        <p:blipFill>
          <a:blip r:embed="rId3"/>
          <a:stretch>
            <a:fillRect/>
          </a:stretch>
        </p:blipFill>
        <p:spPr>
          <a:xfrm>
            <a:off x="8234835" y="4982847"/>
            <a:ext cx="1888953" cy="1767520"/>
          </a:xfrm>
          <a:prstGeom prst="rect">
            <a:avLst/>
          </a:prstGeom>
        </p:spPr>
      </p:pic>
      <p:pic>
        <p:nvPicPr>
          <p:cNvPr id="30" name="图片 29"/>
          <p:cNvPicPr>
            <a:picLocks noChangeAspect="1"/>
          </p:cNvPicPr>
          <p:nvPr/>
        </p:nvPicPr>
        <p:blipFill>
          <a:blip r:embed="rId4"/>
          <a:stretch>
            <a:fillRect/>
          </a:stretch>
        </p:blipFill>
        <p:spPr>
          <a:xfrm>
            <a:off x="10169886" y="5633884"/>
            <a:ext cx="2143223" cy="1373474"/>
          </a:xfrm>
          <a:prstGeom prst="rect">
            <a:avLst/>
          </a:prstGeom>
        </p:spPr>
      </p:pic>
      <p:pic>
        <p:nvPicPr>
          <p:cNvPr id="31" name="图片 30"/>
          <p:cNvPicPr>
            <a:picLocks noChangeAspect="1"/>
          </p:cNvPicPr>
          <p:nvPr/>
        </p:nvPicPr>
        <p:blipFill>
          <a:blip r:embed="rId5"/>
          <a:stretch>
            <a:fillRect/>
          </a:stretch>
        </p:blipFill>
        <p:spPr>
          <a:xfrm>
            <a:off x="10169886" y="805885"/>
            <a:ext cx="627584" cy="1176720"/>
          </a:xfrm>
          <a:prstGeom prst="rect">
            <a:avLst/>
          </a:prstGeom>
        </p:spPr>
      </p:pic>
      <p:pic>
        <p:nvPicPr>
          <p:cNvPr id="32" name="图片 31"/>
          <p:cNvPicPr>
            <a:picLocks noChangeAspect="1"/>
          </p:cNvPicPr>
          <p:nvPr/>
        </p:nvPicPr>
        <p:blipFill>
          <a:blip r:embed="rId6"/>
          <a:stretch>
            <a:fillRect/>
          </a:stretch>
        </p:blipFill>
        <p:spPr>
          <a:xfrm>
            <a:off x="1073980" y="4102640"/>
            <a:ext cx="1473200" cy="2540000"/>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rot="0">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7"/>
          <a:stretch>
            <a:fillRect/>
          </a:stretch>
        </p:blipFill>
        <p:spPr>
          <a:xfrm>
            <a:off x="295910" y="299720"/>
            <a:ext cx="1321435" cy="10166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6385" y="200025"/>
            <a:ext cx="9868535" cy="460375"/>
          </a:xfrm>
          <a:prstGeom prst="rect">
            <a:avLst/>
          </a:prstGeom>
          <a:noFill/>
        </p:spPr>
        <p:txBody>
          <a:bodyPr wrap="square" rtlCol="0">
            <a:spAutoFit/>
          </a:bodyPr>
          <a:p>
            <a:r>
              <a:rPr lang="zh-CN" altLang="en-US" sz="2400" b="1" u="sng"/>
              <a:t>基于</a:t>
            </a:r>
            <a:r>
              <a:rPr lang="en-US" altLang="zh-CN" sz="2400" b="1" u="sng"/>
              <a:t>2021</a:t>
            </a:r>
            <a:r>
              <a:rPr lang="zh-CN" altLang="en-US" sz="2400" b="1" u="sng"/>
              <a:t>高考的高中英语读后续写真题的评分标准分析</a:t>
            </a:r>
            <a:endParaRPr lang="zh-CN" altLang="en-US" sz="2400" b="1" u="sng"/>
          </a:p>
        </p:txBody>
      </p:sp>
      <p:sp>
        <p:nvSpPr>
          <p:cNvPr id="100" name="文本框 99"/>
          <p:cNvSpPr txBox="1"/>
          <p:nvPr/>
        </p:nvSpPr>
        <p:spPr>
          <a:xfrm>
            <a:off x="1337945" y="930275"/>
            <a:ext cx="9078595" cy="6185535"/>
          </a:xfrm>
          <a:prstGeom prst="rect">
            <a:avLst/>
          </a:prstGeom>
          <a:noFill/>
          <a:ln w="9525">
            <a:noFill/>
          </a:ln>
        </p:spPr>
        <p:txBody>
          <a:bodyPr wrap="square">
            <a:spAutoFit/>
          </a:bodyPr>
          <a:p>
            <a:pPr indent="0" algn="just"/>
            <a:r>
              <a:rPr lang="en-US" sz="1050" b="0">
                <a:latin typeface="Calibri" panose="020F0502020204030204" charset="0"/>
                <a:ea typeface="宋体" panose="02010600030101010101" pitchFamily="2" charset="-122"/>
                <a:cs typeface="Times New Roman" panose="02020603050405020304" charset="0"/>
              </a:rPr>
              <a:t>                                                                                                                    </a:t>
            </a:r>
            <a:r>
              <a:rPr lang="en-US" b="0">
                <a:latin typeface="Calibri" panose="020F0502020204030204" charset="0"/>
                <a:ea typeface="宋体" panose="02010600030101010101" pitchFamily="2" charset="-122"/>
                <a:cs typeface="Times New Roman" panose="02020603050405020304" charset="0"/>
              </a:rPr>
              <a:t> A MOTHER’S DAY SURPRISE</a:t>
            </a:r>
            <a:r>
              <a:rPr lang="en-US" b="0">
                <a:solidFill>
                  <a:srgbClr val="C00000"/>
                </a:solidFill>
                <a:latin typeface="Calibri" panose="020F0502020204030204" charset="0"/>
                <a:ea typeface="宋体" panose="02010600030101010101" pitchFamily="2" charset="-122"/>
                <a:cs typeface="Times New Roman" panose="02020603050405020304" charset="0"/>
              </a:rPr>
              <a:t>    The twins were filled with </a:t>
            </a:r>
            <a:r>
              <a:rPr lang="en-US" b="0" u="sng">
                <a:solidFill>
                  <a:srgbClr val="C00000"/>
                </a:solidFill>
                <a:latin typeface="Calibri" panose="020F0502020204030204" charset="0"/>
                <a:ea typeface="宋体" panose="02010600030101010101" pitchFamily="2" charset="-122"/>
                <a:cs typeface="Times New Roman" panose="02020603050405020304" charset="0"/>
              </a:rPr>
              <a:t>excitement</a:t>
            </a:r>
            <a:r>
              <a:rPr lang="en-US" b="0">
                <a:solidFill>
                  <a:srgbClr val="C00000"/>
                </a:solidFill>
                <a:latin typeface="Calibri" panose="020F0502020204030204" charset="0"/>
                <a:ea typeface="宋体" panose="02010600030101010101" pitchFamily="2" charset="-122"/>
                <a:cs typeface="Times New Roman" panose="02020603050405020304" charset="0"/>
              </a:rPr>
              <a:t> as they thought of the surprise they were planning for </a:t>
            </a:r>
            <a:r>
              <a:rPr lang="en-US" b="0" u="sng">
                <a:solidFill>
                  <a:srgbClr val="C00000"/>
                </a:solidFill>
                <a:latin typeface="Calibri" panose="020F0502020204030204" charset="0"/>
                <a:ea typeface="宋体" panose="02010600030101010101" pitchFamily="2" charset="-122"/>
                <a:cs typeface="Times New Roman" panose="02020603050405020304" charset="0"/>
              </a:rPr>
              <a:t>Mother’s Day</a:t>
            </a:r>
            <a:r>
              <a:rPr lang="en-US" b="0">
                <a:solidFill>
                  <a:srgbClr val="C00000"/>
                </a:solidFill>
                <a:latin typeface="Calibri" panose="020F0502020204030204" charset="0"/>
                <a:ea typeface="宋体" panose="02010600030101010101" pitchFamily="2" charset="-122"/>
                <a:cs typeface="Times New Roman" panose="02020603050405020304" charset="0"/>
              </a:rPr>
              <a:t>. How </a:t>
            </a:r>
            <a:r>
              <a:rPr lang="en-US" b="0" u="sng">
                <a:solidFill>
                  <a:srgbClr val="C00000"/>
                </a:solidFill>
                <a:latin typeface="Calibri" panose="020F0502020204030204" charset="0"/>
                <a:ea typeface="宋体" panose="02010600030101010101" pitchFamily="2" charset="-122"/>
                <a:cs typeface="Times New Roman" panose="02020603050405020304" charset="0"/>
              </a:rPr>
              <a:t>pleased and proud Mother would be</a:t>
            </a:r>
            <a:r>
              <a:rPr lang="en-US" b="0">
                <a:solidFill>
                  <a:srgbClr val="C00000"/>
                </a:solidFill>
                <a:latin typeface="Calibri" panose="020F0502020204030204" charset="0"/>
                <a:ea typeface="宋体" panose="02010600030101010101" pitchFamily="2" charset="-122"/>
                <a:cs typeface="Times New Roman" panose="02020603050405020304" charset="0"/>
              </a:rPr>
              <a:t> when they brought her </a:t>
            </a:r>
            <a:r>
              <a:rPr lang="en-US" b="0" u="sng">
                <a:solidFill>
                  <a:srgbClr val="C00000"/>
                </a:solidFill>
                <a:latin typeface="Calibri" panose="020F0502020204030204" charset="0"/>
                <a:ea typeface="宋体" panose="02010600030101010101" pitchFamily="2" charset="-122"/>
                <a:cs typeface="Times New Roman" panose="02020603050405020304" charset="0"/>
              </a:rPr>
              <a:t>breakfast in bed</a:t>
            </a:r>
            <a:r>
              <a:rPr lang="en-US" b="0">
                <a:solidFill>
                  <a:srgbClr val="C00000"/>
                </a:solidFill>
                <a:latin typeface="Calibri" panose="020F0502020204030204" charset="0"/>
                <a:ea typeface="宋体" panose="02010600030101010101" pitchFamily="2" charset="-122"/>
                <a:cs typeface="Times New Roman" panose="02020603050405020304" charset="0"/>
              </a:rPr>
              <a:t>.</a:t>
            </a:r>
            <a:r>
              <a:rPr lang="en-US" b="0">
                <a:latin typeface="Calibri" panose="020F0502020204030204" charset="0"/>
                <a:ea typeface="宋体" panose="02010600030101010101" pitchFamily="2" charset="-122"/>
                <a:cs typeface="Times New Roman" panose="02020603050405020304" charset="0"/>
              </a:rPr>
              <a:t> The</a:t>
            </a:r>
            <a:r>
              <a:rPr lang="en-US" b="0">
                <a:solidFill>
                  <a:srgbClr val="C00000"/>
                </a:solidFill>
                <a:latin typeface="Calibri" panose="020F0502020204030204" charset="0"/>
                <a:ea typeface="宋体" panose="02010600030101010101" pitchFamily="2" charset="-122"/>
                <a:cs typeface="Times New Roman" panose="02020603050405020304" charset="0"/>
              </a:rPr>
              <a:t>y </a:t>
            </a:r>
            <a:r>
              <a:rPr lang="en-US" b="0" u="sng">
                <a:solidFill>
                  <a:srgbClr val="C00000"/>
                </a:solidFill>
                <a:latin typeface="Calibri" panose="020F0502020204030204" charset="0"/>
                <a:ea typeface="宋体" panose="02010600030101010101" pitchFamily="2" charset="-122"/>
                <a:cs typeface="Times New Roman" panose="02020603050405020304" charset="0"/>
              </a:rPr>
              <a:t>planned to make French toast and chicken porridge</a:t>
            </a:r>
            <a:r>
              <a:rPr lang="en-US" b="0">
                <a:latin typeface="Calibri" panose="020F0502020204030204" charset="0"/>
                <a:ea typeface="宋体" panose="02010600030101010101" pitchFamily="2" charset="-122"/>
                <a:cs typeface="Times New Roman" panose="02020603050405020304" charset="0"/>
              </a:rPr>
              <a:t>. They had watched their mother in the kitchen. </a:t>
            </a:r>
            <a:r>
              <a:rPr lang="en-US" b="0">
                <a:solidFill>
                  <a:srgbClr val="C00000"/>
                </a:solidFill>
                <a:latin typeface="Calibri" panose="020F0502020204030204" charset="0"/>
                <a:ea typeface="宋体" panose="02010600030101010101" pitchFamily="2" charset="-122"/>
                <a:cs typeface="Times New Roman" panose="02020603050405020304" charset="0"/>
              </a:rPr>
              <a:t>There was nothing to it</a:t>
            </a:r>
            <a:r>
              <a:rPr lang="en-US" b="0">
                <a:latin typeface="Calibri" panose="020F0502020204030204" charset="0"/>
                <a:ea typeface="宋体" panose="02010600030101010101" pitchFamily="2" charset="-122"/>
                <a:cs typeface="Times New Roman" panose="02020603050405020304" charset="0"/>
              </a:rPr>
              <a:t>. Jenna and Jeff knew exactly what to do. </a:t>
            </a:r>
            <a:r>
              <a:rPr lang="en-US" b="0">
                <a:solidFill>
                  <a:srgbClr val="C00000"/>
                </a:solidFill>
                <a:latin typeface="Calibri" panose="020F0502020204030204" charset="0"/>
                <a:ea typeface="宋体" panose="02010600030101010101" pitchFamily="2" charset="-122"/>
                <a:cs typeface="Times New Roman" panose="02020603050405020304" charset="0"/>
              </a:rPr>
              <a:t>    The big day came at last.</a:t>
            </a:r>
            <a:r>
              <a:rPr lang="en-US" b="0">
                <a:latin typeface="Calibri" panose="020F0502020204030204" charset="0"/>
                <a:ea typeface="宋体" panose="02010600030101010101" pitchFamily="2" charset="-122"/>
                <a:cs typeface="Times New Roman" panose="02020603050405020304" charset="0"/>
              </a:rPr>
              <a:t> The alarm rang at 6 a.m. The pair went down the stairs quietly to the kitchen. They decided to boil the porridge first. They put some rice into a pot of water and left it to boil while they made the French toast. Jeff broke two eggs into a plate and added in some milk. Jenny found the bread and put two slices into the egg mixture. Next, Jeff 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     Then Jeff noticed steam shooting out of the pot and the lid starting to shake. The next minute, the porridge boiled over and put out the fire. Jenna panicked. Thankfully, Jeff stayed calm and turned off the gas quickly. </a:t>
            </a:r>
            <a:r>
              <a:rPr lang="en-US" b="0" u="sng">
                <a:solidFill>
                  <a:srgbClr val="C00000"/>
                </a:solidFill>
                <a:latin typeface="Calibri" panose="020F0502020204030204" charset="0"/>
                <a:ea typeface="宋体" panose="02010600030101010101" pitchFamily="2" charset="-122"/>
                <a:cs typeface="Times New Roman" panose="02020603050405020304" charset="0"/>
              </a:rPr>
              <a:t>But </a:t>
            </a:r>
            <a:r>
              <a:rPr lang="en-US" b="0">
                <a:solidFill>
                  <a:srgbClr val="C00000"/>
                </a:solidFill>
                <a:latin typeface="Calibri" panose="020F0502020204030204" charset="0"/>
                <a:ea typeface="宋体" panose="02010600030101010101" pitchFamily="2" charset="-122"/>
                <a:cs typeface="Times New Roman" panose="02020603050405020304" charset="0"/>
              </a:rPr>
              <a:t>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 </a:t>
            </a:r>
            <a:endParaRPr lang="en-US" b="0">
              <a:solidFill>
                <a:srgbClr val="C00000"/>
              </a:solidFill>
              <a:latin typeface="Calibri" panose="020F0502020204030204" charset="0"/>
              <a:ea typeface="宋体" panose="02010600030101010101" pitchFamily="2" charset="-122"/>
              <a:cs typeface="Times New Roman" panose="02020603050405020304" charset="0"/>
            </a:endParaRPr>
          </a:p>
          <a:p>
            <a:pPr indent="0">
              <a:buNone/>
            </a:pPr>
            <a:r>
              <a:rPr lang="en-US">
                <a:solidFill>
                  <a:schemeClr val="tx1"/>
                </a:solidFill>
                <a:latin typeface="Calibri" panose="020F0502020204030204" charset="0"/>
                <a:cs typeface="Calibri" panose="020F0502020204030204" charset="0"/>
                <a:sym typeface="+mn-ea"/>
              </a:rPr>
              <a:t>As the twins looked around them in disappointment, their father appeared. _________  </a:t>
            </a:r>
            <a:endParaRPr lang="en-US" b="0">
              <a:solidFill>
                <a:schemeClr val="tx1"/>
              </a:solidFill>
              <a:latin typeface="Calibri" panose="020F0502020204030204" charset="0"/>
              <a:cs typeface="Calibri" panose="020F0502020204030204" charset="0"/>
            </a:endParaRPr>
          </a:p>
          <a:p>
            <a:pPr indent="0">
              <a:buNone/>
            </a:pPr>
            <a:r>
              <a:rPr lang="en-US">
                <a:solidFill>
                  <a:schemeClr val="tx1"/>
                </a:solidFill>
                <a:latin typeface="Calibri" panose="020F0502020204030204" charset="0"/>
                <a:cs typeface="Calibri" panose="020F0502020204030204" charset="0"/>
                <a:sym typeface="+mn-ea"/>
              </a:rPr>
              <a:t> The twins carried the breakfast upstairs and woke their mother up.  </a:t>
            </a:r>
            <a:r>
              <a:rPr lang="en-US">
                <a:latin typeface="Calibri" panose="020F0502020204030204" charset="0"/>
                <a:cs typeface="Calibri" panose="020F0502020204030204" charset="0"/>
                <a:sym typeface="+mn-ea"/>
              </a:rPr>
              <a:t> _________</a:t>
            </a:r>
            <a:endParaRPr lang="en-US" altLang="en-US" b="0">
              <a:solidFill>
                <a:srgbClr val="C00000"/>
              </a:solidFill>
              <a:latin typeface="Calibri" panose="020F0502020204030204" charset="0"/>
              <a:ea typeface="Calibri" panose="020F0502020204030204" charset="0"/>
              <a:cs typeface="Calibri" panose="020F0502020204030204" charset="0"/>
            </a:endParaRPr>
          </a:p>
          <a:p>
            <a:pPr indent="0" algn="just"/>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87120" y="607060"/>
            <a:ext cx="5567045" cy="583565"/>
          </a:xfrm>
          <a:prstGeom prst="rect">
            <a:avLst/>
          </a:prstGeom>
          <a:noFill/>
        </p:spPr>
        <p:txBody>
          <a:bodyPr wrap="square" rtlCol="0">
            <a:spAutoFit/>
          </a:bodyPr>
          <a:p>
            <a:r>
              <a:rPr lang="zh-CN" altLang="en-US" sz="3200" b="1"/>
              <a:t>读后续写题型极简解读：</a:t>
            </a:r>
            <a:endParaRPr lang="zh-CN" altLang="en-US" sz="3200" b="1"/>
          </a:p>
        </p:txBody>
      </p:sp>
      <p:sp>
        <p:nvSpPr>
          <p:cNvPr id="3" name="椭圆 2"/>
          <p:cNvSpPr/>
          <p:nvPr/>
        </p:nvSpPr>
        <p:spPr>
          <a:xfrm>
            <a:off x="2248535" y="1843405"/>
            <a:ext cx="2459990" cy="17957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4800" b="1"/>
              <a:t>读</a:t>
            </a:r>
            <a:endParaRPr lang="zh-CN" altLang="en-US" sz="4800" b="1"/>
          </a:p>
        </p:txBody>
      </p:sp>
      <p:sp>
        <p:nvSpPr>
          <p:cNvPr id="5" name="椭圆 4"/>
          <p:cNvSpPr/>
          <p:nvPr/>
        </p:nvSpPr>
        <p:spPr>
          <a:xfrm>
            <a:off x="6321425" y="1843405"/>
            <a:ext cx="2459990" cy="1795780"/>
          </a:xfrm>
          <a:prstGeom prst="ellipse">
            <a:avLst/>
          </a:prstGeom>
        </p:spPr>
        <p:style>
          <a:lnRef idx="3">
            <a:schemeClr val="lt1"/>
          </a:lnRef>
          <a:fillRef idx="1">
            <a:schemeClr val="accent6"/>
          </a:fillRef>
          <a:effectRef idx="1">
            <a:schemeClr val="accent6"/>
          </a:effectRef>
          <a:fontRef idx="minor">
            <a:schemeClr val="lt1"/>
          </a:fontRef>
        </p:style>
        <p:txBody>
          <a:bodyPr rtlCol="0" anchor="ctr"/>
          <a:p>
            <a:pPr algn="ctr"/>
            <a:r>
              <a:rPr lang="zh-CN" altLang="en-US" sz="4800" b="1"/>
              <a:t>写</a:t>
            </a:r>
            <a:endParaRPr lang="zh-CN" altLang="en-US" sz="4800" b="1"/>
          </a:p>
        </p:txBody>
      </p:sp>
      <p:cxnSp>
        <p:nvCxnSpPr>
          <p:cNvPr id="6" name="直接箭头连接符 5"/>
          <p:cNvCxnSpPr>
            <a:stCxn id="3" idx="6"/>
            <a:endCxn id="5" idx="2"/>
          </p:cNvCxnSpPr>
          <p:nvPr/>
        </p:nvCxnSpPr>
        <p:spPr>
          <a:xfrm>
            <a:off x="4708525" y="2741295"/>
            <a:ext cx="1612900" cy="0"/>
          </a:xfrm>
          <a:prstGeom prst="straightConnector1">
            <a:avLst/>
          </a:prstGeom>
          <a:ln w="825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499485" y="4291965"/>
            <a:ext cx="6774815" cy="1383665"/>
          </a:xfrm>
          <a:prstGeom prst="rect">
            <a:avLst/>
          </a:prstGeom>
          <a:noFill/>
        </p:spPr>
        <p:txBody>
          <a:bodyPr wrap="square" rtlCol="0">
            <a:spAutoFit/>
          </a:bodyPr>
          <a:p>
            <a:r>
              <a:rPr lang="zh-CN" altLang="en-US" sz="2800" b="1"/>
              <a:t>读是写的基础，要写好续写，首先要读懂、读透，然后要会归纳、会演绎、会用正确优美的语言生动得讲故事。</a:t>
            </a:r>
            <a:endParaRPr lang="zh-CN" altLang="en-US" sz="2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animBg="1"/>
      <p:bldP spid="5" grpId="0" bldLvl="0" animBg="1"/>
      <p:bldP spid="5" grpId="1" animBg="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738505" y="1028700"/>
            <a:ext cx="2459990" cy="17957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5400" b="1"/>
              <a:t>读</a:t>
            </a:r>
            <a:endParaRPr lang="zh-CN" altLang="en-US" sz="5400" b="1"/>
          </a:p>
        </p:txBody>
      </p:sp>
      <p:sp>
        <p:nvSpPr>
          <p:cNvPr id="6" name="文本框 5"/>
          <p:cNvSpPr txBox="1"/>
          <p:nvPr/>
        </p:nvSpPr>
        <p:spPr>
          <a:xfrm>
            <a:off x="3779520" y="1179830"/>
            <a:ext cx="6501765" cy="1198880"/>
          </a:xfrm>
          <a:prstGeom prst="rect">
            <a:avLst/>
          </a:prstGeom>
          <a:noFill/>
        </p:spPr>
        <p:txBody>
          <a:bodyPr wrap="square" rtlCol="0">
            <a:spAutoFit/>
          </a:bodyPr>
          <a:p>
            <a:r>
              <a:rPr lang="en-US" altLang="zh-CN" sz="3600" b="1"/>
              <a:t>What to pick from the given story?</a:t>
            </a:r>
            <a:endParaRPr lang="en-US" altLang="zh-CN" sz="3600" b="1"/>
          </a:p>
        </p:txBody>
      </p:sp>
      <p:sp>
        <p:nvSpPr>
          <p:cNvPr id="2" name="文本框 1"/>
          <p:cNvSpPr txBox="1"/>
          <p:nvPr/>
        </p:nvSpPr>
        <p:spPr>
          <a:xfrm>
            <a:off x="1373505" y="3244850"/>
            <a:ext cx="10818495" cy="1568450"/>
          </a:xfrm>
          <a:prstGeom prst="rect">
            <a:avLst/>
          </a:prstGeom>
          <a:noFill/>
        </p:spPr>
        <p:txBody>
          <a:bodyPr wrap="square" rtlCol="0">
            <a:spAutoFit/>
          </a:bodyPr>
          <a:p>
            <a:pPr algn="ctr"/>
            <a:r>
              <a:rPr lang="zh-CN" altLang="en-US" sz="4800" b="1"/>
              <a:t>故事的基本要素</a:t>
            </a:r>
            <a:r>
              <a:rPr lang="en-US" altLang="zh-CN" sz="4800" b="1"/>
              <a:t> </a:t>
            </a:r>
            <a:endParaRPr lang="en-US" altLang="zh-CN" sz="4800" b="1"/>
          </a:p>
          <a:p>
            <a:pPr algn="ctr"/>
            <a:r>
              <a:rPr lang="en-US" altLang="zh-CN" sz="4800" b="1"/>
              <a:t>who  where  when what  why  how  </a:t>
            </a:r>
            <a:endParaRPr lang="en-US" altLang="zh-CN" sz="4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2-4bf2dd62cd23455550317e63e113be58_720w"/>
          <p:cNvPicPr>
            <a:picLocks noChangeAspect="1"/>
          </p:cNvPicPr>
          <p:nvPr>
            <p:custDataLst>
              <p:tags r:id="rId1"/>
            </p:custDataLst>
          </p:nvPr>
        </p:nvPicPr>
        <p:blipFill>
          <a:blip r:embed="rId2"/>
          <a:stretch>
            <a:fillRect/>
          </a:stretch>
        </p:blipFill>
        <p:spPr>
          <a:xfrm>
            <a:off x="3444240" y="1097280"/>
            <a:ext cx="5770245" cy="3552190"/>
          </a:xfrm>
          <a:prstGeom prst="rect">
            <a:avLst/>
          </a:prstGeom>
        </p:spPr>
      </p:pic>
      <p:sp>
        <p:nvSpPr>
          <p:cNvPr id="5" name="文本框 4"/>
          <p:cNvSpPr txBox="1"/>
          <p:nvPr/>
        </p:nvSpPr>
        <p:spPr>
          <a:xfrm>
            <a:off x="482600" y="492760"/>
            <a:ext cx="2428875" cy="706755"/>
          </a:xfrm>
          <a:prstGeom prst="rect">
            <a:avLst/>
          </a:prstGeom>
          <a:noFill/>
        </p:spPr>
        <p:txBody>
          <a:bodyPr wrap="square" rtlCol="0">
            <a:spAutoFit/>
          </a:bodyPr>
          <a:p>
            <a:r>
              <a:rPr lang="zh-CN" altLang="en-US" sz="4000" b="1" i="1" u="sng"/>
              <a:t>信息梳理</a:t>
            </a:r>
            <a:endParaRPr lang="zh-CN" altLang="en-US" sz="4000" b="1" i="1" u="sng"/>
          </a:p>
        </p:txBody>
      </p:sp>
      <p:sp>
        <p:nvSpPr>
          <p:cNvPr id="6" name="文本框 5"/>
          <p:cNvSpPr txBox="1"/>
          <p:nvPr/>
        </p:nvSpPr>
        <p:spPr>
          <a:xfrm>
            <a:off x="1557020" y="2371725"/>
            <a:ext cx="1354455" cy="1753235"/>
          </a:xfrm>
          <a:prstGeom prst="rect">
            <a:avLst/>
          </a:prstGeom>
          <a:noFill/>
        </p:spPr>
        <p:txBody>
          <a:bodyPr wrap="square" rtlCol="0">
            <a:spAutoFit/>
          </a:bodyPr>
          <a:p>
            <a:r>
              <a:rPr lang="zh-CN" altLang="en-US" sz="3600" b="1"/>
              <a:t>常用演示手法</a:t>
            </a:r>
            <a:endParaRPr lang="zh-CN" altLang="en-US" sz="36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331304" y="1854889"/>
            <a:ext cx="5857461" cy="4903720"/>
          </a:xfrm>
          <a:custGeom>
            <a:avLst/>
            <a:gdLst>
              <a:gd name="connsiteX0" fmla="*/ 0 w 5857461"/>
              <a:gd name="connsiteY0" fmla="*/ 4903720 h 4903720"/>
              <a:gd name="connsiteX1" fmla="*/ 344557 w 5857461"/>
              <a:gd name="connsiteY1" fmla="*/ 4810954 h 4903720"/>
              <a:gd name="connsiteX2" fmla="*/ 516835 w 5857461"/>
              <a:gd name="connsiteY2" fmla="*/ 4771198 h 4903720"/>
              <a:gd name="connsiteX3" fmla="*/ 848139 w 5857461"/>
              <a:gd name="connsiteY3" fmla="*/ 4731441 h 4903720"/>
              <a:gd name="connsiteX4" fmla="*/ 914400 w 5857461"/>
              <a:gd name="connsiteY4" fmla="*/ 4704937 h 4903720"/>
              <a:gd name="connsiteX5" fmla="*/ 954157 w 5857461"/>
              <a:gd name="connsiteY5" fmla="*/ 4718189 h 4903720"/>
              <a:gd name="connsiteX6" fmla="*/ 1113183 w 5857461"/>
              <a:gd name="connsiteY6" fmla="*/ 4651928 h 4903720"/>
              <a:gd name="connsiteX7" fmla="*/ 1285461 w 5857461"/>
              <a:gd name="connsiteY7" fmla="*/ 4612172 h 4903720"/>
              <a:gd name="connsiteX8" fmla="*/ 1524000 w 5857461"/>
              <a:gd name="connsiteY8" fmla="*/ 4572415 h 4903720"/>
              <a:gd name="connsiteX9" fmla="*/ 1630018 w 5857461"/>
              <a:gd name="connsiteY9" fmla="*/ 4545911 h 4903720"/>
              <a:gd name="connsiteX10" fmla="*/ 1736035 w 5857461"/>
              <a:gd name="connsiteY10" fmla="*/ 4519407 h 4903720"/>
              <a:gd name="connsiteX11" fmla="*/ 1895061 w 5857461"/>
              <a:gd name="connsiteY11" fmla="*/ 4439894 h 4903720"/>
              <a:gd name="connsiteX12" fmla="*/ 1987826 w 5857461"/>
              <a:gd name="connsiteY12" fmla="*/ 4400137 h 4903720"/>
              <a:gd name="connsiteX13" fmla="*/ 2067339 w 5857461"/>
              <a:gd name="connsiteY13" fmla="*/ 4360381 h 4903720"/>
              <a:gd name="connsiteX14" fmla="*/ 2133600 w 5857461"/>
              <a:gd name="connsiteY14" fmla="*/ 4333876 h 4903720"/>
              <a:gd name="connsiteX15" fmla="*/ 2266122 w 5857461"/>
              <a:gd name="connsiteY15" fmla="*/ 4267615 h 4903720"/>
              <a:gd name="connsiteX16" fmla="*/ 2504661 w 5857461"/>
              <a:gd name="connsiteY16" fmla="*/ 4201354 h 4903720"/>
              <a:gd name="connsiteX17" fmla="*/ 2623931 w 5857461"/>
              <a:gd name="connsiteY17" fmla="*/ 4121841 h 4903720"/>
              <a:gd name="connsiteX18" fmla="*/ 2663687 w 5857461"/>
              <a:gd name="connsiteY18" fmla="*/ 4095337 h 4903720"/>
              <a:gd name="connsiteX19" fmla="*/ 2690192 w 5857461"/>
              <a:gd name="connsiteY19" fmla="*/ 4068833 h 4903720"/>
              <a:gd name="connsiteX20" fmla="*/ 2729948 w 5857461"/>
              <a:gd name="connsiteY20" fmla="*/ 4042328 h 4903720"/>
              <a:gd name="connsiteX21" fmla="*/ 2915479 w 5857461"/>
              <a:gd name="connsiteY21" fmla="*/ 4029076 h 4903720"/>
              <a:gd name="connsiteX22" fmla="*/ 2994992 w 5857461"/>
              <a:gd name="connsiteY22" fmla="*/ 4002572 h 4903720"/>
              <a:gd name="connsiteX23" fmla="*/ 3127513 w 5857461"/>
              <a:gd name="connsiteY23" fmla="*/ 3976068 h 4903720"/>
              <a:gd name="connsiteX24" fmla="*/ 3207026 w 5857461"/>
              <a:gd name="connsiteY24" fmla="*/ 3909807 h 4903720"/>
              <a:gd name="connsiteX25" fmla="*/ 3246783 w 5857461"/>
              <a:gd name="connsiteY25" fmla="*/ 3870050 h 4903720"/>
              <a:gd name="connsiteX26" fmla="*/ 3392557 w 5857461"/>
              <a:gd name="connsiteY26" fmla="*/ 3777285 h 4903720"/>
              <a:gd name="connsiteX27" fmla="*/ 3432313 w 5857461"/>
              <a:gd name="connsiteY27" fmla="*/ 3764033 h 4903720"/>
              <a:gd name="connsiteX28" fmla="*/ 3472070 w 5857461"/>
              <a:gd name="connsiteY28" fmla="*/ 3697772 h 4903720"/>
              <a:gd name="connsiteX29" fmla="*/ 3511826 w 5857461"/>
              <a:gd name="connsiteY29" fmla="*/ 3671268 h 4903720"/>
              <a:gd name="connsiteX30" fmla="*/ 3538331 w 5857461"/>
              <a:gd name="connsiteY30" fmla="*/ 3631511 h 4903720"/>
              <a:gd name="connsiteX31" fmla="*/ 3551583 w 5857461"/>
              <a:gd name="connsiteY31" fmla="*/ 3591754 h 4903720"/>
              <a:gd name="connsiteX32" fmla="*/ 3591339 w 5857461"/>
              <a:gd name="connsiteY32" fmla="*/ 3565250 h 4903720"/>
              <a:gd name="connsiteX33" fmla="*/ 3631096 w 5857461"/>
              <a:gd name="connsiteY33" fmla="*/ 3512241 h 4903720"/>
              <a:gd name="connsiteX34" fmla="*/ 3684105 w 5857461"/>
              <a:gd name="connsiteY34" fmla="*/ 3432728 h 4903720"/>
              <a:gd name="connsiteX35" fmla="*/ 3710609 w 5857461"/>
              <a:gd name="connsiteY35" fmla="*/ 3339963 h 4903720"/>
              <a:gd name="connsiteX36" fmla="*/ 3737113 w 5857461"/>
              <a:gd name="connsiteY36" fmla="*/ 3300207 h 4903720"/>
              <a:gd name="connsiteX37" fmla="*/ 3763618 w 5857461"/>
              <a:gd name="connsiteY37" fmla="*/ 3180937 h 4903720"/>
              <a:gd name="connsiteX38" fmla="*/ 3776870 w 5857461"/>
              <a:gd name="connsiteY38" fmla="*/ 3141181 h 4903720"/>
              <a:gd name="connsiteX39" fmla="*/ 3803374 w 5857461"/>
              <a:gd name="connsiteY39" fmla="*/ 3114676 h 4903720"/>
              <a:gd name="connsiteX40" fmla="*/ 3829879 w 5857461"/>
              <a:gd name="connsiteY40" fmla="*/ 3021911 h 4903720"/>
              <a:gd name="connsiteX41" fmla="*/ 3869635 w 5857461"/>
              <a:gd name="connsiteY41" fmla="*/ 2995407 h 4903720"/>
              <a:gd name="connsiteX42" fmla="*/ 3882887 w 5857461"/>
              <a:gd name="connsiteY42" fmla="*/ 2955650 h 4903720"/>
              <a:gd name="connsiteX43" fmla="*/ 3856383 w 5857461"/>
              <a:gd name="connsiteY43" fmla="*/ 2730363 h 4903720"/>
              <a:gd name="connsiteX44" fmla="*/ 3803374 w 5857461"/>
              <a:gd name="connsiteY44" fmla="*/ 2664102 h 4903720"/>
              <a:gd name="connsiteX45" fmla="*/ 3790122 w 5857461"/>
              <a:gd name="connsiteY45" fmla="*/ 2624346 h 4903720"/>
              <a:gd name="connsiteX46" fmla="*/ 3710609 w 5857461"/>
              <a:gd name="connsiteY46" fmla="*/ 2584589 h 4903720"/>
              <a:gd name="connsiteX47" fmla="*/ 3631096 w 5857461"/>
              <a:gd name="connsiteY47" fmla="*/ 2465320 h 4903720"/>
              <a:gd name="connsiteX48" fmla="*/ 3604592 w 5857461"/>
              <a:gd name="connsiteY48" fmla="*/ 2425563 h 4903720"/>
              <a:gd name="connsiteX49" fmla="*/ 3564835 w 5857461"/>
              <a:gd name="connsiteY49" fmla="*/ 2399059 h 4903720"/>
              <a:gd name="connsiteX50" fmla="*/ 3538331 w 5857461"/>
              <a:gd name="connsiteY50" fmla="*/ 2359302 h 4903720"/>
              <a:gd name="connsiteX51" fmla="*/ 3511826 w 5857461"/>
              <a:gd name="connsiteY51" fmla="*/ 2306294 h 4903720"/>
              <a:gd name="connsiteX52" fmla="*/ 3366053 w 5857461"/>
              <a:gd name="connsiteY52" fmla="*/ 2293041 h 4903720"/>
              <a:gd name="connsiteX53" fmla="*/ 3352800 w 5857461"/>
              <a:gd name="connsiteY53" fmla="*/ 2226781 h 4903720"/>
              <a:gd name="connsiteX54" fmla="*/ 3326296 w 5857461"/>
              <a:gd name="connsiteY54" fmla="*/ 2147268 h 4903720"/>
              <a:gd name="connsiteX55" fmla="*/ 3339548 w 5857461"/>
              <a:gd name="connsiteY55" fmla="*/ 2054502 h 4903720"/>
              <a:gd name="connsiteX56" fmla="*/ 3419061 w 5857461"/>
              <a:gd name="connsiteY56" fmla="*/ 2027998 h 4903720"/>
              <a:gd name="connsiteX57" fmla="*/ 3670853 w 5857461"/>
              <a:gd name="connsiteY57" fmla="*/ 2107511 h 4903720"/>
              <a:gd name="connsiteX58" fmla="*/ 3856383 w 5857461"/>
              <a:gd name="connsiteY58" fmla="*/ 2187024 h 4903720"/>
              <a:gd name="connsiteX59" fmla="*/ 4002157 w 5857461"/>
              <a:gd name="connsiteY59" fmla="*/ 2226781 h 4903720"/>
              <a:gd name="connsiteX60" fmla="*/ 4161183 w 5857461"/>
              <a:gd name="connsiteY60" fmla="*/ 2293041 h 4903720"/>
              <a:gd name="connsiteX61" fmla="*/ 4280453 w 5857461"/>
              <a:gd name="connsiteY61" fmla="*/ 2332798 h 4903720"/>
              <a:gd name="connsiteX62" fmla="*/ 4320209 w 5857461"/>
              <a:gd name="connsiteY62" fmla="*/ 2306294 h 4903720"/>
              <a:gd name="connsiteX63" fmla="*/ 4386470 w 5857461"/>
              <a:gd name="connsiteY63" fmla="*/ 2319546 h 4903720"/>
              <a:gd name="connsiteX64" fmla="*/ 4426226 w 5857461"/>
              <a:gd name="connsiteY64" fmla="*/ 2332798 h 4903720"/>
              <a:gd name="connsiteX65" fmla="*/ 4505739 w 5857461"/>
              <a:gd name="connsiteY65" fmla="*/ 2346050 h 4903720"/>
              <a:gd name="connsiteX66" fmla="*/ 4545496 w 5857461"/>
              <a:gd name="connsiteY66" fmla="*/ 2359302 h 4903720"/>
              <a:gd name="connsiteX67" fmla="*/ 5115339 w 5857461"/>
              <a:gd name="connsiteY67" fmla="*/ 2372554 h 4903720"/>
              <a:gd name="connsiteX68" fmla="*/ 5155096 w 5857461"/>
              <a:gd name="connsiteY68" fmla="*/ 2359302 h 4903720"/>
              <a:gd name="connsiteX69" fmla="*/ 5194853 w 5857461"/>
              <a:gd name="connsiteY69" fmla="*/ 2332798 h 4903720"/>
              <a:gd name="connsiteX70" fmla="*/ 5314122 w 5857461"/>
              <a:gd name="connsiteY70" fmla="*/ 2306294 h 4903720"/>
              <a:gd name="connsiteX71" fmla="*/ 5420139 w 5857461"/>
              <a:gd name="connsiteY71" fmla="*/ 2279789 h 4903720"/>
              <a:gd name="connsiteX72" fmla="*/ 5565913 w 5857461"/>
              <a:gd name="connsiteY72" fmla="*/ 2226781 h 4903720"/>
              <a:gd name="connsiteX73" fmla="*/ 5605670 w 5857461"/>
              <a:gd name="connsiteY73" fmla="*/ 2187024 h 4903720"/>
              <a:gd name="connsiteX74" fmla="*/ 5645426 w 5857461"/>
              <a:gd name="connsiteY74" fmla="*/ 2173772 h 4903720"/>
              <a:gd name="connsiteX75" fmla="*/ 5671931 w 5857461"/>
              <a:gd name="connsiteY75" fmla="*/ 2134015 h 4903720"/>
              <a:gd name="connsiteX76" fmla="*/ 5764696 w 5857461"/>
              <a:gd name="connsiteY76" fmla="*/ 2027998 h 4903720"/>
              <a:gd name="connsiteX77" fmla="*/ 5830957 w 5857461"/>
              <a:gd name="connsiteY77" fmla="*/ 1868972 h 4903720"/>
              <a:gd name="connsiteX78" fmla="*/ 5817705 w 5857461"/>
              <a:gd name="connsiteY78" fmla="*/ 1789459 h 4903720"/>
              <a:gd name="connsiteX79" fmla="*/ 5844209 w 5857461"/>
              <a:gd name="connsiteY79" fmla="*/ 1762954 h 4903720"/>
              <a:gd name="connsiteX80" fmla="*/ 5857461 w 5857461"/>
              <a:gd name="connsiteY80" fmla="*/ 1723198 h 4903720"/>
              <a:gd name="connsiteX81" fmla="*/ 5844209 w 5857461"/>
              <a:gd name="connsiteY81" fmla="*/ 1603928 h 4903720"/>
              <a:gd name="connsiteX82" fmla="*/ 5830957 w 5857461"/>
              <a:gd name="connsiteY82" fmla="*/ 1564172 h 4903720"/>
              <a:gd name="connsiteX83" fmla="*/ 5817705 w 5857461"/>
              <a:gd name="connsiteY83" fmla="*/ 1511163 h 4903720"/>
              <a:gd name="connsiteX84" fmla="*/ 5804453 w 5857461"/>
              <a:gd name="connsiteY84" fmla="*/ 1418398 h 4903720"/>
              <a:gd name="connsiteX85" fmla="*/ 5777948 w 5857461"/>
              <a:gd name="connsiteY85" fmla="*/ 1338885 h 4903720"/>
              <a:gd name="connsiteX86" fmla="*/ 5817705 w 5857461"/>
              <a:gd name="connsiteY86" fmla="*/ 1325633 h 4903720"/>
              <a:gd name="connsiteX87" fmla="*/ 5777948 w 5857461"/>
              <a:gd name="connsiteY87" fmla="*/ 1246120 h 4903720"/>
              <a:gd name="connsiteX88" fmla="*/ 5764696 w 5857461"/>
              <a:gd name="connsiteY88" fmla="*/ 1206363 h 4903720"/>
              <a:gd name="connsiteX89" fmla="*/ 5764696 w 5857461"/>
              <a:gd name="connsiteY89" fmla="*/ 1113598 h 4903720"/>
              <a:gd name="connsiteX90" fmla="*/ 5685183 w 5857461"/>
              <a:gd name="connsiteY90" fmla="*/ 1020833 h 4903720"/>
              <a:gd name="connsiteX91" fmla="*/ 5605670 w 5857461"/>
              <a:gd name="connsiteY91" fmla="*/ 861807 h 4903720"/>
              <a:gd name="connsiteX92" fmla="*/ 5459896 w 5857461"/>
              <a:gd name="connsiteY92" fmla="*/ 623268 h 4903720"/>
              <a:gd name="connsiteX93" fmla="*/ 5406887 w 5857461"/>
              <a:gd name="connsiteY93" fmla="*/ 570259 h 4903720"/>
              <a:gd name="connsiteX94" fmla="*/ 5393635 w 5857461"/>
              <a:gd name="connsiteY94" fmla="*/ 411233 h 4903720"/>
              <a:gd name="connsiteX95" fmla="*/ 5446644 w 5857461"/>
              <a:gd name="connsiteY95" fmla="*/ 344972 h 4903720"/>
              <a:gd name="connsiteX96" fmla="*/ 5526157 w 5857461"/>
              <a:gd name="connsiteY96" fmla="*/ 252207 h 4903720"/>
              <a:gd name="connsiteX97" fmla="*/ 5579166 w 5857461"/>
              <a:gd name="connsiteY97" fmla="*/ 159441 h 4903720"/>
              <a:gd name="connsiteX98" fmla="*/ 5618922 w 5857461"/>
              <a:gd name="connsiteY98" fmla="*/ 132937 h 4903720"/>
              <a:gd name="connsiteX99" fmla="*/ 5645426 w 5857461"/>
              <a:gd name="connsiteY99" fmla="*/ 93181 h 4903720"/>
              <a:gd name="connsiteX100" fmla="*/ 5698435 w 5857461"/>
              <a:gd name="connsiteY100" fmla="*/ 66676 h 4903720"/>
              <a:gd name="connsiteX101" fmla="*/ 5738192 w 5857461"/>
              <a:gd name="connsiteY101" fmla="*/ 40172 h 4903720"/>
              <a:gd name="connsiteX102" fmla="*/ 5791200 w 5857461"/>
              <a:gd name="connsiteY102" fmla="*/ 415 h 4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57461" h="4903720">
                <a:moveTo>
                  <a:pt x="0" y="4903720"/>
                </a:moveTo>
                <a:cubicBezTo>
                  <a:pt x="153520" y="4842311"/>
                  <a:pt x="48248" y="4880674"/>
                  <a:pt x="344557" y="4810954"/>
                </a:cubicBezTo>
                <a:cubicBezTo>
                  <a:pt x="401926" y="4797456"/>
                  <a:pt x="458103" y="4776092"/>
                  <a:pt x="516835" y="4771198"/>
                </a:cubicBezTo>
                <a:cubicBezTo>
                  <a:pt x="733762" y="4753121"/>
                  <a:pt x="623287" y="4766034"/>
                  <a:pt x="848139" y="4731441"/>
                </a:cubicBezTo>
                <a:cubicBezTo>
                  <a:pt x="870226" y="4722606"/>
                  <a:pt x="890795" y="4707888"/>
                  <a:pt x="914400" y="4704937"/>
                </a:cubicBezTo>
                <a:cubicBezTo>
                  <a:pt x="928261" y="4703204"/>
                  <a:pt x="940273" y="4719732"/>
                  <a:pt x="954157" y="4718189"/>
                </a:cubicBezTo>
                <a:cubicBezTo>
                  <a:pt x="1005185" y="4712519"/>
                  <a:pt x="1068712" y="4672142"/>
                  <a:pt x="1113183" y="4651928"/>
                </a:cubicBezTo>
                <a:cubicBezTo>
                  <a:pt x="1196068" y="4614253"/>
                  <a:pt x="1180456" y="4625298"/>
                  <a:pt x="1285461" y="4612172"/>
                </a:cubicBezTo>
                <a:cubicBezTo>
                  <a:pt x="1363475" y="4534161"/>
                  <a:pt x="1291373" y="4594571"/>
                  <a:pt x="1524000" y="4572415"/>
                </a:cubicBezTo>
                <a:cubicBezTo>
                  <a:pt x="1590418" y="4566089"/>
                  <a:pt x="1577290" y="4560291"/>
                  <a:pt x="1630018" y="4545911"/>
                </a:cubicBezTo>
                <a:cubicBezTo>
                  <a:pt x="1665161" y="4536327"/>
                  <a:pt x="1700696" y="4528242"/>
                  <a:pt x="1736035" y="4519407"/>
                </a:cubicBezTo>
                <a:cubicBezTo>
                  <a:pt x="1789044" y="4492903"/>
                  <a:pt x="1840588" y="4463240"/>
                  <a:pt x="1895061" y="4439894"/>
                </a:cubicBezTo>
                <a:cubicBezTo>
                  <a:pt x="1925983" y="4426642"/>
                  <a:pt x="1957281" y="4414235"/>
                  <a:pt x="1987826" y="4400137"/>
                </a:cubicBezTo>
                <a:cubicBezTo>
                  <a:pt x="2014731" y="4387719"/>
                  <a:pt x="2040362" y="4372643"/>
                  <a:pt x="2067339" y="4360381"/>
                </a:cubicBezTo>
                <a:cubicBezTo>
                  <a:pt x="2088995" y="4350537"/>
                  <a:pt x="2112043" y="4343936"/>
                  <a:pt x="2133600" y="4333876"/>
                </a:cubicBezTo>
                <a:cubicBezTo>
                  <a:pt x="2178355" y="4312990"/>
                  <a:pt x="2218634" y="4281183"/>
                  <a:pt x="2266122" y="4267615"/>
                </a:cubicBezTo>
                <a:cubicBezTo>
                  <a:pt x="2469165" y="4209604"/>
                  <a:pt x="2389255" y="4230208"/>
                  <a:pt x="2504661" y="4201354"/>
                </a:cubicBezTo>
                <a:lnTo>
                  <a:pt x="2623931" y="4121841"/>
                </a:lnTo>
                <a:cubicBezTo>
                  <a:pt x="2637183" y="4113006"/>
                  <a:pt x="2652425" y="4106599"/>
                  <a:pt x="2663687" y="4095337"/>
                </a:cubicBezTo>
                <a:cubicBezTo>
                  <a:pt x="2672522" y="4086502"/>
                  <a:pt x="2680436" y="4076638"/>
                  <a:pt x="2690192" y="4068833"/>
                </a:cubicBezTo>
                <a:cubicBezTo>
                  <a:pt x="2702629" y="4058883"/>
                  <a:pt x="2714263" y="4045096"/>
                  <a:pt x="2729948" y="4042328"/>
                </a:cubicBezTo>
                <a:cubicBezTo>
                  <a:pt x="2791006" y="4031553"/>
                  <a:pt x="2853635" y="4033493"/>
                  <a:pt x="2915479" y="4029076"/>
                </a:cubicBezTo>
                <a:cubicBezTo>
                  <a:pt x="2941983" y="4020241"/>
                  <a:pt x="2967888" y="4009348"/>
                  <a:pt x="2994992" y="4002572"/>
                </a:cubicBezTo>
                <a:cubicBezTo>
                  <a:pt x="3038695" y="3991646"/>
                  <a:pt x="3127513" y="3976068"/>
                  <a:pt x="3127513" y="3976068"/>
                </a:cubicBezTo>
                <a:cubicBezTo>
                  <a:pt x="3196368" y="3907213"/>
                  <a:pt x="3096768" y="4004314"/>
                  <a:pt x="3207026" y="3909807"/>
                </a:cubicBezTo>
                <a:cubicBezTo>
                  <a:pt x="3221256" y="3897610"/>
                  <a:pt x="3231989" y="3881556"/>
                  <a:pt x="3246783" y="3870050"/>
                </a:cubicBezTo>
                <a:cubicBezTo>
                  <a:pt x="3265693" y="3855342"/>
                  <a:pt x="3365314" y="3790906"/>
                  <a:pt x="3392557" y="3777285"/>
                </a:cubicBezTo>
                <a:cubicBezTo>
                  <a:pt x="3405051" y="3771038"/>
                  <a:pt x="3419061" y="3768450"/>
                  <a:pt x="3432313" y="3764033"/>
                </a:cubicBezTo>
                <a:cubicBezTo>
                  <a:pt x="3445565" y="3741946"/>
                  <a:pt x="3455307" y="3717329"/>
                  <a:pt x="3472070" y="3697772"/>
                </a:cubicBezTo>
                <a:cubicBezTo>
                  <a:pt x="3482435" y="3685679"/>
                  <a:pt x="3500564" y="3682530"/>
                  <a:pt x="3511826" y="3671268"/>
                </a:cubicBezTo>
                <a:cubicBezTo>
                  <a:pt x="3523088" y="3660006"/>
                  <a:pt x="3529496" y="3644763"/>
                  <a:pt x="3538331" y="3631511"/>
                </a:cubicBezTo>
                <a:cubicBezTo>
                  <a:pt x="3542748" y="3618259"/>
                  <a:pt x="3542857" y="3602662"/>
                  <a:pt x="3551583" y="3591754"/>
                </a:cubicBezTo>
                <a:cubicBezTo>
                  <a:pt x="3561532" y="3579317"/>
                  <a:pt x="3580077" y="3576512"/>
                  <a:pt x="3591339" y="3565250"/>
                </a:cubicBezTo>
                <a:cubicBezTo>
                  <a:pt x="3606957" y="3549632"/>
                  <a:pt x="3618430" y="3530335"/>
                  <a:pt x="3631096" y="3512241"/>
                </a:cubicBezTo>
                <a:cubicBezTo>
                  <a:pt x="3649363" y="3486145"/>
                  <a:pt x="3684105" y="3432728"/>
                  <a:pt x="3684105" y="3432728"/>
                </a:cubicBezTo>
                <a:cubicBezTo>
                  <a:pt x="3688351" y="3415746"/>
                  <a:pt x="3701104" y="3358973"/>
                  <a:pt x="3710609" y="3339963"/>
                </a:cubicBezTo>
                <a:cubicBezTo>
                  <a:pt x="3717732" y="3325717"/>
                  <a:pt x="3728278" y="3313459"/>
                  <a:pt x="3737113" y="3300207"/>
                </a:cubicBezTo>
                <a:cubicBezTo>
                  <a:pt x="3745948" y="3260450"/>
                  <a:pt x="3753740" y="3220448"/>
                  <a:pt x="3763618" y="3180937"/>
                </a:cubicBezTo>
                <a:cubicBezTo>
                  <a:pt x="3767006" y="3167385"/>
                  <a:pt x="3769683" y="3153159"/>
                  <a:pt x="3776870" y="3141181"/>
                </a:cubicBezTo>
                <a:cubicBezTo>
                  <a:pt x="3783298" y="3130467"/>
                  <a:pt x="3794539" y="3123511"/>
                  <a:pt x="3803374" y="3114676"/>
                </a:cubicBezTo>
                <a:cubicBezTo>
                  <a:pt x="3812209" y="3083754"/>
                  <a:pt x="3814261" y="3050023"/>
                  <a:pt x="3829879" y="3021911"/>
                </a:cubicBezTo>
                <a:cubicBezTo>
                  <a:pt x="3837614" y="3007988"/>
                  <a:pt x="3859686" y="3007844"/>
                  <a:pt x="3869635" y="2995407"/>
                </a:cubicBezTo>
                <a:cubicBezTo>
                  <a:pt x="3878361" y="2984499"/>
                  <a:pt x="3878470" y="2968902"/>
                  <a:pt x="3882887" y="2955650"/>
                </a:cubicBezTo>
                <a:cubicBezTo>
                  <a:pt x="3839998" y="2826982"/>
                  <a:pt x="3915152" y="3063394"/>
                  <a:pt x="3856383" y="2730363"/>
                </a:cubicBezTo>
                <a:cubicBezTo>
                  <a:pt x="3852801" y="2710063"/>
                  <a:pt x="3817722" y="2678450"/>
                  <a:pt x="3803374" y="2664102"/>
                </a:cubicBezTo>
                <a:cubicBezTo>
                  <a:pt x="3798957" y="2650850"/>
                  <a:pt x="3798848" y="2635254"/>
                  <a:pt x="3790122" y="2624346"/>
                </a:cubicBezTo>
                <a:cubicBezTo>
                  <a:pt x="3771437" y="2600990"/>
                  <a:pt x="3736801" y="2593319"/>
                  <a:pt x="3710609" y="2584589"/>
                </a:cubicBezTo>
                <a:lnTo>
                  <a:pt x="3631096" y="2465320"/>
                </a:lnTo>
                <a:cubicBezTo>
                  <a:pt x="3622261" y="2452068"/>
                  <a:pt x="3617844" y="2434398"/>
                  <a:pt x="3604592" y="2425563"/>
                </a:cubicBezTo>
                <a:lnTo>
                  <a:pt x="3564835" y="2399059"/>
                </a:lnTo>
                <a:cubicBezTo>
                  <a:pt x="3556000" y="2385807"/>
                  <a:pt x="3546233" y="2373131"/>
                  <a:pt x="3538331" y="2359302"/>
                </a:cubicBezTo>
                <a:cubicBezTo>
                  <a:pt x="3528530" y="2342150"/>
                  <a:pt x="3530264" y="2313386"/>
                  <a:pt x="3511826" y="2306294"/>
                </a:cubicBezTo>
                <a:cubicBezTo>
                  <a:pt x="3466287" y="2288779"/>
                  <a:pt x="3414644" y="2297459"/>
                  <a:pt x="3366053" y="2293041"/>
                </a:cubicBezTo>
                <a:cubicBezTo>
                  <a:pt x="3361635" y="2270954"/>
                  <a:pt x="3358727" y="2248511"/>
                  <a:pt x="3352800" y="2226781"/>
                </a:cubicBezTo>
                <a:cubicBezTo>
                  <a:pt x="3345449" y="2199827"/>
                  <a:pt x="3326296" y="2147268"/>
                  <a:pt x="3326296" y="2147268"/>
                </a:cubicBezTo>
                <a:cubicBezTo>
                  <a:pt x="3330713" y="2116346"/>
                  <a:pt x="3320371" y="2079158"/>
                  <a:pt x="3339548" y="2054502"/>
                </a:cubicBezTo>
                <a:cubicBezTo>
                  <a:pt x="3356700" y="2032449"/>
                  <a:pt x="3419061" y="2027998"/>
                  <a:pt x="3419061" y="2027998"/>
                </a:cubicBezTo>
                <a:cubicBezTo>
                  <a:pt x="3502992" y="2054502"/>
                  <a:pt x="3589953" y="2072840"/>
                  <a:pt x="3670853" y="2107511"/>
                </a:cubicBezTo>
                <a:cubicBezTo>
                  <a:pt x="3732696" y="2134015"/>
                  <a:pt x="3793077" y="2164234"/>
                  <a:pt x="3856383" y="2187024"/>
                </a:cubicBezTo>
                <a:cubicBezTo>
                  <a:pt x="3903772" y="2204084"/>
                  <a:pt x="3954586" y="2210235"/>
                  <a:pt x="4002157" y="2226781"/>
                </a:cubicBezTo>
                <a:cubicBezTo>
                  <a:pt x="4056396" y="2245647"/>
                  <a:pt x="4107519" y="2272598"/>
                  <a:pt x="4161183" y="2293041"/>
                </a:cubicBezTo>
                <a:cubicBezTo>
                  <a:pt x="4200345" y="2307960"/>
                  <a:pt x="4280453" y="2332798"/>
                  <a:pt x="4280453" y="2332798"/>
                </a:cubicBezTo>
                <a:cubicBezTo>
                  <a:pt x="4293705" y="2323963"/>
                  <a:pt x="4304405" y="2308269"/>
                  <a:pt x="4320209" y="2306294"/>
                </a:cubicBezTo>
                <a:cubicBezTo>
                  <a:pt x="4342559" y="2303500"/>
                  <a:pt x="4364618" y="2314083"/>
                  <a:pt x="4386470" y="2319546"/>
                </a:cubicBezTo>
                <a:cubicBezTo>
                  <a:pt x="4400022" y="2322934"/>
                  <a:pt x="4412590" y="2329768"/>
                  <a:pt x="4426226" y="2332798"/>
                </a:cubicBezTo>
                <a:cubicBezTo>
                  <a:pt x="4452456" y="2338627"/>
                  <a:pt x="4479509" y="2340221"/>
                  <a:pt x="4505739" y="2346050"/>
                </a:cubicBezTo>
                <a:cubicBezTo>
                  <a:pt x="4519376" y="2349080"/>
                  <a:pt x="4531540" y="2358695"/>
                  <a:pt x="4545496" y="2359302"/>
                </a:cubicBezTo>
                <a:cubicBezTo>
                  <a:pt x="4735316" y="2367555"/>
                  <a:pt x="4925391" y="2368137"/>
                  <a:pt x="5115339" y="2372554"/>
                </a:cubicBezTo>
                <a:cubicBezTo>
                  <a:pt x="5128591" y="2368137"/>
                  <a:pt x="5142602" y="2365549"/>
                  <a:pt x="5155096" y="2359302"/>
                </a:cubicBezTo>
                <a:cubicBezTo>
                  <a:pt x="5169342" y="2352179"/>
                  <a:pt x="5179743" y="2337835"/>
                  <a:pt x="5194853" y="2332798"/>
                </a:cubicBezTo>
                <a:cubicBezTo>
                  <a:pt x="5233489" y="2319919"/>
                  <a:pt x="5274479" y="2315622"/>
                  <a:pt x="5314122" y="2306294"/>
                </a:cubicBezTo>
                <a:cubicBezTo>
                  <a:pt x="5349580" y="2297951"/>
                  <a:pt x="5385114" y="2289796"/>
                  <a:pt x="5420139" y="2279789"/>
                </a:cubicBezTo>
                <a:cubicBezTo>
                  <a:pt x="5479694" y="2262773"/>
                  <a:pt x="5509922" y="2249178"/>
                  <a:pt x="5565913" y="2226781"/>
                </a:cubicBezTo>
                <a:cubicBezTo>
                  <a:pt x="5579165" y="2213529"/>
                  <a:pt x="5590076" y="2197420"/>
                  <a:pt x="5605670" y="2187024"/>
                </a:cubicBezTo>
                <a:cubicBezTo>
                  <a:pt x="5617293" y="2179275"/>
                  <a:pt x="5634518" y="2182498"/>
                  <a:pt x="5645426" y="2173772"/>
                </a:cubicBezTo>
                <a:cubicBezTo>
                  <a:pt x="5657863" y="2163822"/>
                  <a:pt x="5661443" y="2146002"/>
                  <a:pt x="5671931" y="2134015"/>
                </a:cubicBezTo>
                <a:cubicBezTo>
                  <a:pt x="5780462" y="2009980"/>
                  <a:pt x="5705055" y="2117460"/>
                  <a:pt x="5764696" y="2027998"/>
                </a:cubicBezTo>
                <a:cubicBezTo>
                  <a:pt x="5809490" y="1893618"/>
                  <a:pt x="5781207" y="1943597"/>
                  <a:pt x="5830957" y="1868972"/>
                </a:cubicBezTo>
                <a:cubicBezTo>
                  <a:pt x="5826540" y="1842468"/>
                  <a:pt x="5814372" y="1816121"/>
                  <a:pt x="5817705" y="1789459"/>
                </a:cubicBezTo>
                <a:cubicBezTo>
                  <a:pt x="5819255" y="1777061"/>
                  <a:pt x="5837781" y="1773668"/>
                  <a:pt x="5844209" y="1762954"/>
                </a:cubicBezTo>
                <a:cubicBezTo>
                  <a:pt x="5851396" y="1750976"/>
                  <a:pt x="5853044" y="1736450"/>
                  <a:pt x="5857461" y="1723198"/>
                </a:cubicBezTo>
                <a:cubicBezTo>
                  <a:pt x="5853044" y="1683441"/>
                  <a:pt x="5850785" y="1643385"/>
                  <a:pt x="5844209" y="1603928"/>
                </a:cubicBezTo>
                <a:cubicBezTo>
                  <a:pt x="5841913" y="1590149"/>
                  <a:pt x="5834794" y="1577603"/>
                  <a:pt x="5830957" y="1564172"/>
                </a:cubicBezTo>
                <a:cubicBezTo>
                  <a:pt x="5825953" y="1546659"/>
                  <a:pt x="5820963" y="1529083"/>
                  <a:pt x="5817705" y="1511163"/>
                </a:cubicBezTo>
                <a:cubicBezTo>
                  <a:pt x="5812117" y="1480431"/>
                  <a:pt x="5811477" y="1448834"/>
                  <a:pt x="5804453" y="1418398"/>
                </a:cubicBezTo>
                <a:cubicBezTo>
                  <a:pt x="5798171" y="1391175"/>
                  <a:pt x="5777948" y="1338885"/>
                  <a:pt x="5777948" y="1338885"/>
                </a:cubicBezTo>
                <a:cubicBezTo>
                  <a:pt x="5791200" y="1334468"/>
                  <a:pt x="5812517" y="1338603"/>
                  <a:pt x="5817705" y="1325633"/>
                </a:cubicBezTo>
                <a:cubicBezTo>
                  <a:pt x="5831662" y="1290741"/>
                  <a:pt x="5796588" y="1264759"/>
                  <a:pt x="5777948" y="1246120"/>
                </a:cubicBezTo>
                <a:cubicBezTo>
                  <a:pt x="5773531" y="1232868"/>
                  <a:pt x="5764696" y="1220332"/>
                  <a:pt x="5764696" y="1206363"/>
                </a:cubicBezTo>
                <a:cubicBezTo>
                  <a:pt x="5764696" y="1152026"/>
                  <a:pt x="5796470" y="1161258"/>
                  <a:pt x="5764696" y="1113598"/>
                </a:cubicBezTo>
                <a:cubicBezTo>
                  <a:pt x="5678893" y="984895"/>
                  <a:pt x="5772043" y="1175251"/>
                  <a:pt x="5685183" y="1020833"/>
                </a:cubicBezTo>
                <a:cubicBezTo>
                  <a:pt x="5656127" y="969179"/>
                  <a:pt x="5635532" y="912999"/>
                  <a:pt x="5605670" y="861807"/>
                </a:cubicBezTo>
                <a:cubicBezTo>
                  <a:pt x="5587154" y="830065"/>
                  <a:pt x="5500075" y="673491"/>
                  <a:pt x="5459896" y="623268"/>
                </a:cubicBezTo>
                <a:cubicBezTo>
                  <a:pt x="5444286" y="603755"/>
                  <a:pt x="5406887" y="570259"/>
                  <a:pt x="5406887" y="570259"/>
                </a:cubicBezTo>
                <a:cubicBezTo>
                  <a:pt x="5381163" y="493086"/>
                  <a:pt x="5366868" y="491536"/>
                  <a:pt x="5393635" y="411233"/>
                </a:cubicBezTo>
                <a:cubicBezTo>
                  <a:pt x="5407762" y="368851"/>
                  <a:pt x="5424023" y="376642"/>
                  <a:pt x="5446644" y="344972"/>
                </a:cubicBezTo>
                <a:cubicBezTo>
                  <a:pt x="5512033" y="253428"/>
                  <a:pt x="5454185" y="300187"/>
                  <a:pt x="5526157" y="252207"/>
                </a:cubicBezTo>
                <a:cubicBezTo>
                  <a:pt x="5541319" y="206718"/>
                  <a:pt x="5539050" y="199557"/>
                  <a:pt x="5579166" y="159441"/>
                </a:cubicBezTo>
                <a:cubicBezTo>
                  <a:pt x="5590428" y="148179"/>
                  <a:pt x="5605670" y="141772"/>
                  <a:pt x="5618922" y="132937"/>
                </a:cubicBezTo>
                <a:cubicBezTo>
                  <a:pt x="5627757" y="119685"/>
                  <a:pt x="5633191" y="103377"/>
                  <a:pt x="5645426" y="93181"/>
                </a:cubicBezTo>
                <a:cubicBezTo>
                  <a:pt x="5660602" y="80534"/>
                  <a:pt x="5681283" y="76477"/>
                  <a:pt x="5698435" y="66676"/>
                </a:cubicBezTo>
                <a:cubicBezTo>
                  <a:pt x="5712264" y="58774"/>
                  <a:pt x="5724940" y="49007"/>
                  <a:pt x="5738192" y="40172"/>
                </a:cubicBezTo>
                <a:cubicBezTo>
                  <a:pt x="5769597" y="-6936"/>
                  <a:pt x="5748769" y="415"/>
                  <a:pt x="5791200" y="415"/>
                </a:cubicBezTo>
              </a:path>
            </a:pathLst>
          </a:cu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8985" y="4269708"/>
            <a:ext cx="1577010" cy="1462196"/>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133" y="3344471"/>
            <a:ext cx="1524000" cy="1014984"/>
          </a:xfrm>
          <a:prstGeom prst="rect">
            <a:avLst/>
          </a:prstGeom>
        </p:spPr>
      </p:pic>
      <p:grpSp>
        <p:nvGrpSpPr>
          <p:cNvPr id="39" name="组合 38"/>
          <p:cNvGrpSpPr/>
          <p:nvPr/>
        </p:nvGrpSpPr>
        <p:grpSpPr>
          <a:xfrm>
            <a:off x="2315133" y="-529775"/>
            <a:ext cx="4317025" cy="5654658"/>
            <a:chOff x="2342761" y="-404670"/>
            <a:chExt cx="4317025" cy="5654658"/>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761" y="-404670"/>
              <a:ext cx="4024520" cy="3428891"/>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173" y="1322375"/>
              <a:ext cx="3927613" cy="3927613"/>
            </a:xfrm>
            <a:prstGeom prst="rect">
              <a:avLst/>
            </a:prstGeom>
          </p:spPr>
        </p:pic>
      </p:gr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898" y="1320263"/>
            <a:ext cx="2984501" cy="1679832"/>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572" y="-130821"/>
            <a:ext cx="2590932" cy="1596014"/>
          </a:xfrm>
          <a:prstGeom prst="rect">
            <a:avLst/>
          </a:prstGeom>
        </p:spPr>
      </p:pic>
      <p:sp>
        <p:nvSpPr>
          <p:cNvPr id="27" name="任意多边形: 形状 26"/>
          <p:cNvSpPr/>
          <p:nvPr/>
        </p:nvSpPr>
        <p:spPr>
          <a:xfrm>
            <a:off x="8904849" y="1772529"/>
            <a:ext cx="1927274" cy="4501662"/>
          </a:xfrm>
          <a:custGeom>
            <a:avLst/>
            <a:gdLst>
              <a:gd name="connsiteX0" fmla="*/ 84406 w 1927274"/>
              <a:gd name="connsiteY0" fmla="*/ 0 h 4501662"/>
              <a:gd name="connsiteX1" fmla="*/ 379828 w 1927274"/>
              <a:gd name="connsiteY1" fmla="*/ 14068 h 4501662"/>
              <a:gd name="connsiteX2" fmla="*/ 422031 w 1927274"/>
              <a:gd name="connsiteY2" fmla="*/ 28136 h 4501662"/>
              <a:gd name="connsiteX3" fmla="*/ 534573 w 1927274"/>
              <a:gd name="connsiteY3" fmla="*/ 42203 h 4501662"/>
              <a:gd name="connsiteX4" fmla="*/ 604911 w 1927274"/>
              <a:gd name="connsiteY4" fmla="*/ 70339 h 4501662"/>
              <a:gd name="connsiteX5" fmla="*/ 689317 w 1927274"/>
              <a:gd name="connsiteY5" fmla="*/ 84406 h 4501662"/>
              <a:gd name="connsiteX6" fmla="*/ 731520 w 1927274"/>
              <a:gd name="connsiteY6" fmla="*/ 112542 h 4501662"/>
              <a:gd name="connsiteX7" fmla="*/ 844062 w 1927274"/>
              <a:gd name="connsiteY7" fmla="*/ 140677 h 4501662"/>
              <a:gd name="connsiteX8" fmla="*/ 970671 w 1927274"/>
              <a:gd name="connsiteY8" fmla="*/ 182880 h 4501662"/>
              <a:gd name="connsiteX9" fmla="*/ 1069145 w 1927274"/>
              <a:gd name="connsiteY9" fmla="*/ 253219 h 4501662"/>
              <a:gd name="connsiteX10" fmla="*/ 1111348 w 1927274"/>
              <a:gd name="connsiteY10" fmla="*/ 267286 h 4501662"/>
              <a:gd name="connsiteX11" fmla="*/ 1167619 w 1927274"/>
              <a:gd name="connsiteY11" fmla="*/ 323557 h 4501662"/>
              <a:gd name="connsiteX12" fmla="*/ 1252025 w 1927274"/>
              <a:gd name="connsiteY12" fmla="*/ 379828 h 4501662"/>
              <a:gd name="connsiteX13" fmla="*/ 1350499 w 1927274"/>
              <a:gd name="connsiteY13" fmla="*/ 464234 h 4501662"/>
              <a:gd name="connsiteX14" fmla="*/ 1378634 w 1927274"/>
              <a:gd name="connsiteY14" fmla="*/ 506437 h 4501662"/>
              <a:gd name="connsiteX15" fmla="*/ 1420837 w 1927274"/>
              <a:gd name="connsiteY15" fmla="*/ 647114 h 4501662"/>
              <a:gd name="connsiteX16" fmla="*/ 1434905 w 1927274"/>
              <a:gd name="connsiteY16" fmla="*/ 689317 h 4501662"/>
              <a:gd name="connsiteX17" fmla="*/ 1448973 w 1927274"/>
              <a:gd name="connsiteY17" fmla="*/ 745588 h 4501662"/>
              <a:gd name="connsiteX18" fmla="*/ 1477108 w 1927274"/>
              <a:gd name="connsiteY18" fmla="*/ 801859 h 4501662"/>
              <a:gd name="connsiteX19" fmla="*/ 1463040 w 1927274"/>
              <a:gd name="connsiteY19" fmla="*/ 1167619 h 4501662"/>
              <a:gd name="connsiteX20" fmla="*/ 1434905 w 1927274"/>
              <a:gd name="connsiteY20" fmla="*/ 1223889 h 4501662"/>
              <a:gd name="connsiteX21" fmla="*/ 1392702 w 1927274"/>
              <a:gd name="connsiteY21" fmla="*/ 1308296 h 4501662"/>
              <a:gd name="connsiteX22" fmla="*/ 1378634 w 1927274"/>
              <a:gd name="connsiteY22" fmla="*/ 1364566 h 4501662"/>
              <a:gd name="connsiteX23" fmla="*/ 1280160 w 1927274"/>
              <a:gd name="connsiteY23" fmla="*/ 1477108 h 4501662"/>
              <a:gd name="connsiteX24" fmla="*/ 1195754 w 1927274"/>
              <a:gd name="connsiteY24" fmla="*/ 1603717 h 4501662"/>
              <a:gd name="connsiteX25" fmla="*/ 1167619 w 1927274"/>
              <a:gd name="connsiteY25" fmla="*/ 1645920 h 4501662"/>
              <a:gd name="connsiteX26" fmla="*/ 1097280 w 1927274"/>
              <a:gd name="connsiteY26" fmla="*/ 1730326 h 4501662"/>
              <a:gd name="connsiteX27" fmla="*/ 1026942 w 1927274"/>
              <a:gd name="connsiteY27" fmla="*/ 1800665 h 4501662"/>
              <a:gd name="connsiteX28" fmla="*/ 956603 w 1927274"/>
              <a:gd name="connsiteY28" fmla="*/ 1885071 h 4501662"/>
              <a:gd name="connsiteX29" fmla="*/ 914400 w 1927274"/>
              <a:gd name="connsiteY29" fmla="*/ 1927274 h 4501662"/>
              <a:gd name="connsiteX30" fmla="*/ 886265 w 1927274"/>
              <a:gd name="connsiteY30" fmla="*/ 1969477 h 4501662"/>
              <a:gd name="connsiteX31" fmla="*/ 844062 w 1927274"/>
              <a:gd name="connsiteY31" fmla="*/ 1983545 h 4501662"/>
              <a:gd name="connsiteX32" fmla="*/ 773723 w 1927274"/>
              <a:gd name="connsiteY32" fmla="*/ 2067951 h 4501662"/>
              <a:gd name="connsiteX33" fmla="*/ 689317 w 1927274"/>
              <a:gd name="connsiteY33" fmla="*/ 2138289 h 4501662"/>
              <a:gd name="connsiteX34" fmla="*/ 618979 w 1927274"/>
              <a:gd name="connsiteY34" fmla="*/ 2208628 h 4501662"/>
              <a:gd name="connsiteX35" fmla="*/ 590843 w 1927274"/>
              <a:gd name="connsiteY35" fmla="*/ 2236763 h 4501662"/>
              <a:gd name="connsiteX36" fmla="*/ 534573 w 1927274"/>
              <a:gd name="connsiteY36" fmla="*/ 2264899 h 4501662"/>
              <a:gd name="connsiteX37" fmla="*/ 506437 w 1927274"/>
              <a:gd name="connsiteY37" fmla="*/ 2293034 h 4501662"/>
              <a:gd name="connsiteX38" fmla="*/ 464234 w 1927274"/>
              <a:gd name="connsiteY38" fmla="*/ 2321169 h 4501662"/>
              <a:gd name="connsiteX39" fmla="*/ 407963 w 1927274"/>
              <a:gd name="connsiteY39" fmla="*/ 2419643 h 4501662"/>
              <a:gd name="connsiteX40" fmla="*/ 323557 w 1927274"/>
              <a:gd name="connsiteY40" fmla="*/ 2504049 h 4501662"/>
              <a:gd name="connsiteX41" fmla="*/ 309489 w 1927274"/>
              <a:gd name="connsiteY41" fmla="*/ 2560320 h 4501662"/>
              <a:gd name="connsiteX42" fmla="*/ 281354 w 1927274"/>
              <a:gd name="connsiteY42" fmla="*/ 2588456 h 4501662"/>
              <a:gd name="connsiteX43" fmla="*/ 239151 w 1927274"/>
              <a:gd name="connsiteY43" fmla="*/ 2672862 h 4501662"/>
              <a:gd name="connsiteX44" fmla="*/ 211016 w 1927274"/>
              <a:gd name="connsiteY44" fmla="*/ 2743200 h 4501662"/>
              <a:gd name="connsiteX45" fmla="*/ 168813 w 1927274"/>
              <a:gd name="connsiteY45" fmla="*/ 2771336 h 4501662"/>
              <a:gd name="connsiteX46" fmla="*/ 140677 w 1927274"/>
              <a:gd name="connsiteY46" fmla="*/ 2883877 h 4501662"/>
              <a:gd name="connsiteX47" fmla="*/ 112542 w 1927274"/>
              <a:gd name="connsiteY47" fmla="*/ 3010486 h 4501662"/>
              <a:gd name="connsiteX48" fmla="*/ 98474 w 1927274"/>
              <a:gd name="connsiteY48" fmla="*/ 3080825 h 4501662"/>
              <a:gd name="connsiteX49" fmla="*/ 84406 w 1927274"/>
              <a:gd name="connsiteY49" fmla="*/ 3123028 h 4501662"/>
              <a:gd name="connsiteX50" fmla="*/ 70339 w 1927274"/>
              <a:gd name="connsiteY50" fmla="*/ 3193366 h 4501662"/>
              <a:gd name="connsiteX51" fmla="*/ 42203 w 1927274"/>
              <a:gd name="connsiteY51" fmla="*/ 3277773 h 4501662"/>
              <a:gd name="connsiteX52" fmla="*/ 28136 w 1927274"/>
              <a:gd name="connsiteY52" fmla="*/ 3376246 h 4501662"/>
              <a:gd name="connsiteX53" fmla="*/ 0 w 1927274"/>
              <a:gd name="connsiteY53" fmla="*/ 3418449 h 4501662"/>
              <a:gd name="connsiteX54" fmla="*/ 70339 w 1927274"/>
              <a:gd name="connsiteY54" fmla="*/ 3559126 h 4501662"/>
              <a:gd name="connsiteX55" fmla="*/ 126609 w 1927274"/>
              <a:gd name="connsiteY55" fmla="*/ 3629465 h 4501662"/>
              <a:gd name="connsiteX56" fmla="*/ 140677 w 1927274"/>
              <a:gd name="connsiteY56" fmla="*/ 3671668 h 4501662"/>
              <a:gd name="connsiteX57" fmla="*/ 239151 w 1927274"/>
              <a:gd name="connsiteY57" fmla="*/ 3756074 h 4501662"/>
              <a:gd name="connsiteX58" fmla="*/ 337625 w 1927274"/>
              <a:gd name="connsiteY58" fmla="*/ 3812345 h 4501662"/>
              <a:gd name="connsiteX59" fmla="*/ 422031 w 1927274"/>
              <a:gd name="connsiteY59" fmla="*/ 3882683 h 4501662"/>
              <a:gd name="connsiteX60" fmla="*/ 534573 w 1927274"/>
              <a:gd name="connsiteY60" fmla="*/ 3938954 h 4501662"/>
              <a:gd name="connsiteX61" fmla="*/ 618979 w 1927274"/>
              <a:gd name="connsiteY61" fmla="*/ 3981157 h 4501662"/>
              <a:gd name="connsiteX62" fmla="*/ 689317 w 1927274"/>
              <a:gd name="connsiteY62" fmla="*/ 4009293 h 4501662"/>
              <a:gd name="connsiteX63" fmla="*/ 858129 w 1927274"/>
              <a:gd name="connsiteY63" fmla="*/ 4093699 h 4501662"/>
              <a:gd name="connsiteX64" fmla="*/ 984739 w 1927274"/>
              <a:gd name="connsiteY64" fmla="*/ 4135902 h 4501662"/>
              <a:gd name="connsiteX65" fmla="*/ 1125416 w 1927274"/>
              <a:gd name="connsiteY65" fmla="*/ 4192173 h 4501662"/>
              <a:gd name="connsiteX66" fmla="*/ 1322363 w 1927274"/>
              <a:gd name="connsiteY66" fmla="*/ 4234376 h 4501662"/>
              <a:gd name="connsiteX67" fmla="*/ 1392702 w 1927274"/>
              <a:gd name="connsiteY67" fmla="*/ 4262511 h 4501662"/>
              <a:gd name="connsiteX68" fmla="*/ 1434905 w 1927274"/>
              <a:gd name="connsiteY68" fmla="*/ 4276579 h 4501662"/>
              <a:gd name="connsiteX69" fmla="*/ 1477108 w 1927274"/>
              <a:gd name="connsiteY69" fmla="*/ 4304714 h 4501662"/>
              <a:gd name="connsiteX70" fmla="*/ 1589649 w 1927274"/>
              <a:gd name="connsiteY70" fmla="*/ 4332849 h 4501662"/>
              <a:gd name="connsiteX71" fmla="*/ 1730326 w 1927274"/>
              <a:gd name="connsiteY71" fmla="*/ 4403188 h 4501662"/>
              <a:gd name="connsiteX72" fmla="*/ 1786597 w 1927274"/>
              <a:gd name="connsiteY72" fmla="*/ 4431323 h 4501662"/>
              <a:gd name="connsiteX73" fmla="*/ 1842868 w 1927274"/>
              <a:gd name="connsiteY73" fmla="*/ 4445391 h 4501662"/>
              <a:gd name="connsiteX74" fmla="*/ 1927274 w 1927274"/>
              <a:gd name="connsiteY74" fmla="*/ 4501662 h 450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27274" h="4501662">
                <a:moveTo>
                  <a:pt x="84406" y="0"/>
                </a:moveTo>
                <a:cubicBezTo>
                  <a:pt x="182880" y="4689"/>
                  <a:pt x="281583" y="5881"/>
                  <a:pt x="379828" y="14068"/>
                </a:cubicBezTo>
                <a:cubicBezTo>
                  <a:pt x="394605" y="15299"/>
                  <a:pt x="407442" y="25483"/>
                  <a:pt x="422031" y="28136"/>
                </a:cubicBezTo>
                <a:cubicBezTo>
                  <a:pt x="459227" y="34899"/>
                  <a:pt x="497059" y="37514"/>
                  <a:pt x="534573" y="42203"/>
                </a:cubicBezTo>
                <a:cubicBezTo>
                  <a:pt x="558019" y="51582"/>
                  <a:pt x="580549" y="63695"/>
                  <a:pt x="604911" y="70339"/>
                </a:cubicBezTo>
                <a:cubicBezTo>
                  <a:pt x="632429" y="77844"/>
                  <a:pt x="662257" y="75386"/>
                  <a:pt x="689317" y="84406"/>
                </a:cubicBezTo>
                <a:cubicBezTo>
                  <a:pt x="705357" y="89753"/>
                  <a:pt x="715631" y="106764"/>
                  <a:pt x="731520" y="112542"/>
                </a:cubicBezTo>
                <a:cubicBezTo>
                  <a:pt x="767860" y="125757"/>
                  <a:pt x="844062" y="140677"/>
                  <a:pt x="844062" y="140677"/>
                </a:cubicBezTo>
                <a:cubicBezTo>
                  <a:pt x="939956" y="204608"/>
                  <a:pt x="819046" y="132338"/>
                  <a:pt x="970671" y="182880"/>
                </a:cubicBezTo>
                <a:cubicBezTo>
                  <a:pt x="983730" y="187233"/>
                  <a:pt x="1066816" y="251888"/>
                  <a:pt x="1069145" y="253219"/>
                </a:cubicBezTo>
                <a:cubicBezTo>
                  <a:pt x="1082020" y="260576"/>
                  <a:pt x="1097280" y="262597"/>
                  <a:pt x="1111348" y="267286"/>
                </a:cubicBezTo>
                <a:cubicBezTo>
                  <a:pt x="1130105" y="286043"/>
                  <a:pt x="1146905" y="306986"/>
                  <a:pt x="1167619" y="323557"/>
                </a:cubicBezTo>
                <a:cubicBezTo>
                  <a:pt x="1194024" y="344681"/>
                  <a:pt x="1228115" y="355918"/>
                  <a:pt x="1252025" y="379828"/>
                </a:cubicBezTo>
                <a:cubicBezTo>
                  <a:pt x="1310807" y="438610"/>
                  <a:pt x="1278312" y="410094"/>
                  <a:pt x="1350499" y="464234"/>
                </a:cubicBezTo>
                <a:cubicBezTo>
                  <a:pt x="1359877" y="478302"/>
                  <a:pt x="1371767" y="490987"/>
                  <a:pt x="1378634" y="506437"/>
                </a:cubicBezTo>
                <a:cubicBezTo>
                  <a:pt x="1405378" y="566611"/>
                  <a:pt x="1404469" y="589826"/>
                  <a:pt x="1420837" y="647114"/>
                </a:cubicBezTo>
                <a:cubicBezTo>
                  <a:pt x="1424911" y="661372"/>
                  <a:pt x="1430831" y="675059"/>
                  <a:pt x="1434905" y="689317"/>
                </a:cubicBezTo>
                <a:cubicBezTo>
                  <a:pt x="1440217" y="707907"/>
                  <a:pt x="1442184" y="727485"/>
                  <a:pt x="1448973" y="745588"/>
                </a:cubicBezTo>
                <a:cubicBezTo>
                  <a:pt x="1456336" y="765224"/>
                  <a:pt x="1467730" y="783102"/>
                  <a:pt x="1477108" y="801859"/>
                </a:cubicBezTo>
                <a:cubicBezTo>
                  <a:pt x="1472419" y="923779"/>
                  <a:pt x="1475180" y="1046214"/>
                  <a:pt x="1463040" y="1167619"/>
                </a:cubicBezTo>
                <a:cubicBezTo>
                  <a:pt x="1460953" y="1188486"/>
                  <a:pt x="1442268" y="1204254"/>
                  <a:pt x="1434905" y="1223889"/>
                </a:cubicBezTo>
                <a:cubicBezTo>
                  <a:pt x="1403793" y="1306855"/>
                  <a:pt x="1443994" y="1257002"/>
                  <a:pt x="1392702" y="1308296"/>
                </a:cubicBezTo>
                <a:cubicBezTo>
                  <a:pt x="1388013" y="1327053"/>
                  <a:pt x="1386250" y="1346795"/>
                  <a:pt x="1378634" y="1364566"/>
                </a:cubicBezTo>
                <a:cubicBezTo>
                  <a:pt x="1353456" y="1423314"/>
                  <a:pt x="1320584" y="1416473"/>
                  <a:pt x="1280160" y="1477108"/>
                </a:cubicBezTo>
                <a:lnTo>
                  <a:pt x="1195754" y="1603717"/>
                </a:lnTo>
                <a:cubicBezTo>
                  <a:pt x="1186376" y="1617785"/>
                  <a:pt x="1179574" y="1633965"/>
                  <a:pt x="1167619" y="1645920"/>
                </a:cubicBezTo>
                <a:cubicBezTo>
                  <a:pt x="998243" y="1815296"/>
                  <a:pt x="1234369" y="1573653"/>
                  <a:pt x="1097280" y="1730326"/>
                </a:cubicBezTo>
                <a:cubicBezTo>
                  <a:pt x="1075445" y="1755280"/>
                  <a:pt x="1048169" y="1775193"/>
                  <a:pt x="1026942" y="1800665"/>
                </a:cubicBezTo>
                <a:cubicBezTo>
                  <a:pt x="1003496" y="1828800"/>
                  <a:pt x="980935" y="1857698"/>
                  <a:pt x="956603" y="1885071"/>
                </a:cubicBezTo>
                <a:cubicBezTo>
                  <a:pt x="943386" y="1899940"/>
                  <a:pt x="927136" y="1911990"/>
                  <a:pt x="914400" y="1927274"/>
                </a:cubicBezTo>
                <a:cubicBezTo>
                  <a:pt x="903576" y="1940262"/>
                  <a:pt x="899467" y="1958915"/>
                  <a:pt x="886265" y="1969477"/>
                </a:cubicBezTo>
                <a:cubicBezTo>
                  <a:pt x="874686" y="1978740"/>
                  <a:pt x="858130" y="1978856"/>
                  <a:pt x="844062" y="1983545"/>
                </a:cubicBezTo>
                <a:cubicBezTo>
                  <a:pt x="720766" y="2106841"/>
                  <a:pt x="871651" y="1950438"/>
                  <a:pt x="773723" y="2067951"/>
                </a:cubicBezTo>
                <a:cubicBezTo>
                  <a:pt x="739873" y="2108570"/>
                  <a:pt x="730815" y="2110624"/>
                  <a:pt x="689317" y="2138289"/>
                </a:cubicBezTo>
                <a:cubicBezTo>
                  <a:pt x="641087" y="2210636"/>
                  <a:pt x="685966" y="2155039"/>
                  <a:pt x="618979" y="2208628"/>
                </a:cubicBezTo>
                <a:cubicBezTo>
                  <a:pt x="608622" y="2216913"/>
                  <a:pt x="601879" y="2229406"/>
                  <a:pt x="590843" y="2236763"/>
                </a:cubicBezTo>
                <a:cubicBezTo>
                  <a:pt x="573394" y="2248396"/>
                  <a:pt x="552022" y="2253266"/>
                  <a:pt x="534573" y="2264899"/>
                </a:cubicBezTo>
                <a:cubicBezTo>
                  <a:pt x="523537" y="2272256"/>
                  <a:pt x="516794" y="2284749"/>
                  <a:pt x="506437" y="2293034"/>
                </a:cubicBezTo>
                <a:cubicBezTo>
                  <a:pt x="493235" y="2303596"/>
                  <a:pt x="478302" y="2311791"/>
                  <a:pt x="464234" y="2321169"/>
                </a:cubicBezTo>
                <a:cubicBezTo>
                  <a:pt x="449675" y="2350287"/>
                  <a:pt x="430690" y="2394075"/>
                  <a:pt x="407963" y="2419643"/>
                </a:cubicBezTo>
                <a:cubicBezTo>
                  <a:pt x="381528" y="2449382"/>
                  <a:pt x="323557" y="2504049"/>
                  <a:pt x="323557" y="2504049"/>
                </a:cubicBezTo>
                <a:cubicBezTo>
                  <a:pt x="318868" y="2522806"/>
                  <a:pt x="318135" y="2543027"/>
                  <a:pt x="309489" y="2560320"/>
                </a:cubicBezTo>
                <a:cubicBezTo>
                  <a:pt x="303558" y="2572183"/>
                  <a:pt x="287285" y="2576593"/>
                  <a:pt x="281354" y="2588456"/>
                </a:cubicBezTo>
                <a:cubicBezTo>
                  <a:pt x="229501" y="2692163"/>
                  <a:pt x="304671" y="2607340"/>
                  <a:pt x="239151" y="2672862"/>
                </a:cubicBezTo>
                <a:cubicBezTo>
                  <a:pt x="229773" y="2696308"/>
                  <a:pt x="225693" y="2722651"/>
                  <a:pt x="211016" y="2743200"/>
                </a:cubicBezTo>
                <a:cubicBezTo>
                  <a:pt x="201189" y="2756958"/>
                  <a:pt x="176374" y="2756214"/>
                  <a:pt x="168813" y="2771336"/>
                </a:cubicBezTo>
                <a:cubicBezTo>
                  <a:pt x="151520" y="2805922"/>
                  <a:pt x="147034" y="2845735"/>
                  <a:pt x="140677" y="2883877"/>
                </a:cubicBezTo>
                <a:cubicBezTo>
                  <a:pt x="101966" y="3116136"/>
                  <a:pt x="147172" y="2871963"/>
                  <a:pt x="112542" y="3010486"/>
                </a:cubicBezTo>
                <a:cubicBezTo>
                  <a:pt x="106743" y="3033683"/>
                  <a:pt x="104273" y="3057628"/>
                  <a:pt x="98474" y="3080825"/>
                </a:cubicBezTo>
                <a:cubicBezTo>
                  <a:pt x="94877" y="3095211"/>
                  <a:pt x="88002" y="3108642"/>
                  <a:pt x="84406" y="3123028"/>
                </a:cubicBezTo>
                <a:cubicBezTo>
                  <a:pt x="78607" y="3146224"/>
                  <a:pt x="76630" y="3170298"/>
                  <a:pt x="70339" y="3193366"/>
                </a:cubicBezTo>
                <a:cubicBezTo>
                  <a:pt x="62536" y="3221979"/>
                  <a:pt x="42203" y="3277773"/>
                  <a:pt x="42203" y="3277773"/>
                </a:cubicBezTo>
                <a:cubicBezTo>
                  <a:pt x="37514" y="3310597"/>
                  <a:pt x="37664" y="3344487"/>
                  <a:pt x="28136" y="3376246"/>
                </a:cubicBezTo>
                <a:cubicBezTo>
                  <a:pt x="23278" y="3392440"/>
                  <a:pt x="0" y="3401542"/>
                  <a:pt x="0" y="3418449"/>
                </a:cubicBezTo>
                <a:cubicBezTo>
                  <a:pt x="0" y="3480389"/>
                  <a:pt x="38446" y="3514475"/>
                  <a:pt x="70339" y="3559126"/>
                </a:cubicBezTo>
                <a:cubicBezTo>
                  <a:pt x="114707" y="3621241"/>
                  <a:pt x="79556" y="3582411"/>
                  <a:pt x="126609" y="3629465"/>
                </a:cubicBezTo>
                <a:cubicBezTo>
                  <a:pt x="131298" y="3643533"/>
                  <a:pt x="132452" y="3659330"/>
                  <a:pt x="140677" y="3671668"/>
                </a:cubicBezTo>
                <a:cubicBezTo>
                  <a:pt x="157119" y="3696331"/>
                  <a:pt x="216862" y="3742144"/>
                  <a:pt x="239151" y="3756074"/>
                </a:cubicBezTo>
                <a:cubicBezTo>
                  <a:pt x="268578" y="3774466"/>
                  <a:pt x="311808" y="3786528"/>
                  <a:pt x="337625" y="3812345"/>
                </a:cubicBezTo>
                <a:cubicBezTo>
                  <a:pt x="414274" y="3888995"/>
                  <a:pt x="341427" y="3855816"/>
                  <a:pt x="422031" y="3882683"/>
                </a:cubicBezTo>
                <a:cubicBezTo>
                  <a:pt x="500058" y="3934702"/>
                  <a:pt x="426412" y="3889790"/>
                  <a:pt x="534573" y="3938954"/>
                </a:cubicBezTo>
                <a:cubicBezTo>
                  <a:pt x="563210" y="3951971"/>
                  <a:pt x="590342" y="3968140"/>
                  <a:pt x="618979" y="3981157"/>
                </a:cubicBezTo>
                <a:cubicBezTo>
                  <a:pt x="641968" y="3991607"/>
                  <a:pt x="666468" y="3998541"/>
                  <a:pt x="689317" y="4009293"/>
                </a:cubicBezTo>
                <a:cubicBezTo>
                  <a:pt x="746241" y="4036081"/>
                  <a:pt x="798445" y="4073804"/>
                  <a:pt x="858129" y="4093699"/>
                </a:cubicBezTo>
                <a:cubicBezTo>
                  <a:pt x="900332" y="4107767"/>
                  <a:pt x="943435" y="4119380"/>
                  <a:pt x="984739" y="4135902"/>
                </a:cubicBezTo>
                <a:cubicBezTo>
                  <a:pt x="1031631" y="4154659"/>
                  <a:pt x="1076032" y="4181591"/>
                  <a:pt x="1125416" y="4192173"/>
                </a:cubicBezTo>
                <a:cubicBezTo>
                  <a:pt x="1191065" y="4206241"/>
                  <a:pt x="1260026" y="4209442"/>
                  <a:pt x="1322363" y="4234376"/>
                </a:cubicBezTo>
                <a:cubicBezTo>
                  <a:pt x="1345809" y="4243754"/>
                  <a:pt x="1369057" y="4253644"/>
                  <a:pt x="1392702" y="4262511"/>
                </a:cubicBezTo>
                <a:cubicBezTo>
                  <a:pt x="1406587" y="4267718"/>
                  <a:pt x="1421642" y="4269947"/>
                  <a:pt x="1434905" y="4276579"/>
                </a:cubicBezTo>
                <a:cubicBezTo>
                  <a:pt x="1450027" y="4284140"/>
                  <a:pt x="1461986" y="4297153"/>
                  <a:pt x="1477108" y="4304714"/>
                </a:cubicBezTo>
                <a:cubicBezTo>
                  <a:pt x="1505949" y="4319135"/>
                  <a:pt x="1562891" y="4327498"/>
                  <a:pt x="1589649" y="4332849"/>
                </a:cubicBezTo>
                <a:lnTo>
                  <a:pt x="1730326" y="4403188"/>
                </a:lnTo>
                <a:cubicBezTo>
                  <a:pt x="1749083" y="4412566"/>
                  <a:pt x="1766252" y="4426237"/>
                  <a:pt x="1786597" y="4431323"/>
                </a:cubicBezTo>
                <a:lnTo>
                  <a:pt x="1842868" y="4445391"/>
                </a:lnTo>
                <a:lnTo>
                  <a:pt x="1927274" y="4501662"/>
                </a:lnTo>
              </a:path>
            </a:pathLst>
          </a:custGeom>
          <a:noFill/>
          <a:ln w="635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8" name="组合 37"/>
          <p:cNvGrpSpPr/>
          <p:nvPr/>
        </p:nvGrpSpPr>
        <p:grpSpPr>
          <a:xfrm>
            <a:off x="286070" y="5053790"/>
            <a:ext cx="4523228" cy="1904365"/>
            <a:chOff x="286070" y="5053790"/>
            <a:chExt cx="4523228" cy="1904365"/>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70" y="5053790"/>
              <a:ext cx="1577010" cy="1356229"/>
            </a:xfrm>
            <a:prstGeom prst="rect">
              <a:avLst/>
            </a:prstGeom>
          </p:spPr>
        </p:pic>
        <p:sp>
          <p:nvSpPr>
            <p:cNvPr id="28" name="椭圆 27"/>
            <p:cNvSpPr/>
            <p:nvPr/>
          </p:nvSpPr>
          <p:spPr>
            <a:xfrm>
              <a:off x="1498920" y="5983430"/>
              <a:ext cx="1928495" cy="9747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Jane</a:t>
              </a:r>
              <a:endParaRPr lang="zh-CN" altLang="en-US" sz="3600" b="1" dirty="0"/>
            </a:p>
          </p:txBody>
        </p:sp>
        <p:sp>
          <p:nvSpPr>
            <p:cNvPr id="29" name="椭圆 28"/>
            <p:cNvSpPr/>
            <p:nvPr/>
          </p:nvSpPr>
          <p:spPr>
            <a:xfrm>
              <a:off x="3172757" y="5667170"/>
              <a:ext cx="1636541" cy="6070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Tom</a:t>
              </a:r>
              <a:endParaRPr lang="zh-CN" altLang="en-US" sz="3600" b="1" dirty="0"/>
            </a:p>
          </p:txBody>
        </p:sp>
      </p:grpSp>
      <p:grpSp>
        <p:nvGrpSpPr>
          <p:cNvPr id="41" name="组合 40"/>
          <p:cNvGrpSpPr/>
          <p:nvPr/>
        </p:nvGrpSpPr>
        <p:grpSpPr>
          <a:xfrm>
            <a:off x="-64770" y="38735"/>
            <a:ext cx="3729990" cy="2730156"/>
            <a:chOff x="-87781" y="36494"/>
            <a:chExt cx="3424969" cy="2730033"/>
          </a:xfrm>
        </p:grpSpPr>
        <p:sp>
          <p:nvSpPr>
            <p:cNvPr id="30" name="椭圆 29"/>
            <p:cNvSpPr/>
            <p:nvPr/>
          </p:nvSpPr>
          <p:spPr>
            <a:xfrm>
              <a:off x="-67353" y="36494"/>
              <a:ext cx="2120348" cy="1736035"/>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t>Step 2</a:t>
              </a:r>
              <a:endParaRPr lang="zh-CN" altLang="en-US" sz="4800" b="1" dirty="0"/>
            </a:p>
          </p:txBody>
        </p:sp>
        <p:sp>
          <p:nvSpPr>
            <p:cNvPr id="32" name="文本框 31"/>
            <p:cNvSpPr txBox="1"/>
            <p:nvPr/>
          </p:nvSpPr>
          <p:spPr>
            <a:xfrm>
              <a:off x="-87781" y="1751843"/>
              <a:ext cx="3424969" cy="1014684"/>
            </a:xfrm>
            <a:prstGeom prst="rect">
              <a:avLst/>
            </a:prstGeom>
            <a:noFill/>
          </p:spPr>
          <p:txBody>
            <a:bodyPr wrap="square" rtlCol="0">
              <a:spAutoFit/>
            </a:bodyPr>
            <a:lstStyle/>
            <a:p>
              <a:r>
                <a:rPr lang="en-US" altLang="zh-CN" sz="6000" b="1" dirty="0"/>
                <a:t>Mapping</a:t>
              </a:r>
              <a:endParaRPr lang="zh-CN" altLang="en-US" sz="6000" b="1" dirty="0"/>
            </a:p>
          </p:txBody>
        </p:sp>
      </p:grpSp>
      <p:grpSp>
        <p:nvGrpSpPr>
          <p:cNvPr id="45" name="组合 44"/>
          <p:cNvGrpSpPr/>
          <p:nvPr/>
        </p:nvGrpSpPr>
        <p:grpSpPr>
          <a:xfrm>
            <a:off x="8904279" y="111465"/>
            <a:ext cx="3550846" cy="2110801"/>
            <a:chOff x="8904279" y="111465"/>
            <a:chExt cx="3550846" cy="2110801"/>
          </a:xfrm>
        </p:grpSpPr>
        <p:sp>
          <p:nvSpPr>
            <p:cNvPr id="33" name="等腰三角形 32"/>
            <p:cNvSpPr/>
            <p:nvPr/>
          </p:nvSpPr>
          <p:spPr>
            <a:xfrm>
              <a:off x="8904279" y="423560"/>
              <a:ext cx="1493451" cy="1798706"/>
            </a:xfrm>
            <a:prstGeom prst="triangle">
              <a:avLst/>
            </a:prstGeom>
            <a:solidFill>
              <a:srgbClr val="AB1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P1</a:t>
              </a:r>
              <a:r>
                <a:rPr lang="en-US" altLang="zh-CN" sz="3600" dirty="0"/>
                <a:t> </a:t>
              </a:r>
              <a:endParaRPr lang="zh-CN" altLang="en-US" sz="3600" dirty="0"/>
            </a:p>
          </p:txBody>
        </p:sp>
        <p:sp>
          <p:nvSpPr>
            <p:cNvPr id="43" name="文本框 42"/>
            <p:cNvSpPr txBox="1"/>
            <p:nvPr/>
          </p:nvSpPr>
          <p:spPr>
            <a:xfrm>
              <a:off x="10207452" y="111465"/>
              <a:ext cx="2247673" cy="1938992"/>
            </a:xfrm>
            <a:prstGeom prst="rect">
              <a:avLst/>
            </a:prstGeom>
            <a:noFill/>
          </p:spPr>
          <p:txBody>
            <a:bodyPr wrap="square" rtlCol="0">
              <a:spAutoFit/>
            </a:bodyPr>
            <a:lstStyle/>
            <a:p>
              <a:r>
                <a:rPr lang="en-US" altLang="zh-CN" sz="2400" b="1" dirty="0"/>
                <a:t>But no more helicopters came and it was getting dark again.</a:t>
              </a:r>
              <a:endParaRPr lang="zh-CN" altLang="en-US" sz="2400" b="1" dirty="0"/>
            </a:p>
          </p:txBody>
        </p:sp>
      </p:grpSp>
      <p:grpSp>
        <p:nvGrpSpPr>
          <p:cNvPr id="46" name="组合 45"/>
          <p:cNvGrpSpPr/>
          <p:nvPr/>
        </p:nvGrpSpPr>
        <p:grpSpPr>
          <a:xfrm>
            <a:off x="8572936" y="3198235"/>
            <a:ext cx="3144545" cy="2469013"/>
            <a:chOff x="8602781" y="3165850"/>
            <a:chExt cx="3144545" cy="2469013"/>
          </a:xfrm>
        </p:grpSpPr>
        <p:sp>
          <p:nvSpPr>
            <p:cNvPr id="34" name="等腰三角形 33"/>
            <p:cNvSpPr/>
            <p:nvPr/>
          </p:nvSpPr>
          <p:spPr>
            <a:xfrm>
              <a:off x="8602781" y="3165850"/>
              <a:ext cx="1493451" cy="1798706"/>
            </a:xfrm>
            <a:prstGeom prst="triangle">
              <a:avLst/>
            </a:prstGeom>
            <a:solidFill>
              <a:srgbClr val="AB1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P2</a:t>
              </a:r>
              <a:endParaRPr lang="zh-CN" altLang="en-US" sz="3600" b="1" dirty="0"/>
            </a:p>
          </p:txBody>
        </p:sp>
        <p:sp>
          <p:nvSpPr>
            <p:cNvPr id="44" name="文本框 43"/>
            <p:cNvSpPr txBox="1"/>
            <p:nvPr/>
          </p:nvSpPr>
          <p:spPr>
            <a:xfrm>
              <a:off x="10096231" y="4065203"/>
              <a:ext cx="1651095" cy="1569660"/>
            </a:xfrm>
            <a:prstGeom prst="rect">
              <a:avLst/>
            </a:prstGeom>
            <a:noFill/>
          </p:spPr>
          <p:txBody>
            <a:bodyPr wrap="square" rtlCol="0">
              <a:spAutoFit/>
            </a:bodyPr>
            <a:lstStyle/>
            <a:p>
              <a:r>
                <a:rPr lang="en-US" altLang="zh-CN" sz="2400" b="1" dirty="0"/>
                <a:t>It was daybreak when Jane woke up.</a:t>
              </a:r>
              <a:endParaRPr lang="zh-CN" altLang="en-US" sz="2400" b="1" dirty="0"/>
            </a:p>
          </p:txBody>
        </p:sp>
      </p:grpSp>
      <p:sp>
        <p:nvSpPr>
          <p:cNvPr id="2" name="文本框 1"/>
          <p:cNvSpPr txBox="1"/>
          <p:nvPr/>
        </p:nvSpPr>
        <p:spPr>
          <a:xfrm>
            <a:off x="5545455" y="5361305"/>
            <a:ext cx="1848485" cy="1568450"/>
          </a:xfrm>
          <a:prstGeom prst="rect">
            <a:avLst/>
          </a:prstGeom>
          <a:noFill/>
        </p:spPr>
        <p:txBody>
          <a:bodyPr wrap="square" rtlCol="0">
            <a:spAutoFit/>
          </a:bodyPr>
          <a:p>
            <a:r>
              <a:rPr lang="zh-CN" altLang="en-US" sz="3200" b="1"/>
              <a:t>可以引起更多兴趣的图示法</a:t>
            </a:r>
            <a:endParaRPr lang="zh-CN" altLang="en-US" sz="3200" b="1"/>
          </a:p>
        </p:txBody>
      </p:sp>
      <p:sp>
        <p:nvSpPr>
          <p:cNvPr id="4" name="文本框 3"/>
          <p:cNvSpPr txBox="1"/>
          <p:nvPr/>
        </p:nvSpPr>
        <p:spPr>
          <a:xfrm>
            <a:off x="7595870" y="5604510"/>
            <a:ext cx="1078865" cy="706755"/>
          </a:xfrm>
          <a:prstGeom prst="rect">
            <a:avLst/>
          </a:prstGeom>
          <a:noFill/>
        </p:spPr>
        <p:txBody>
          <a:bodyPr wrap="square" rtlCol="0">
            <a:spAutoFit/>
          </a:bodyPr>
          <a:p>
            <a:r>
              <a:rPr lang="zh-CN" altLang="en-US" sz="2000" b="1"/>
              <a:t>（图文无关）</a:t>
            </a:r>
            <a:r>
              <a:rPr lang="zh-CN" altLang="en-US"/>
              <a:t>）</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51150" y="288290"/>
            <a:ext cx="8959215" cy="1938020"/>
          </a:xfrm>
          <a:prstGeom prst="rect">
            <a:avLst/>
          </a:prstGeom>
          <a:noFill/>
        </p:spPr>
        <p:txBody>
          <a:bodyPr wrap="square" rtlCol="0">
            <a:spAutoFit/>
          </a:bodyPr>
          <a:p>
            <a:r>
              <a:rPr lang="en-US" altLang="zh-CN" sz="2400" b="1" i="1" u="sng">
                <a:solidFill>
                  <a:srgbClr val="FF0000"/>
                </a:solidFill>
              </a:rPr>
              <a:t>Information 1</a:t>
            </a:r>
            <a:endParaRPr lang="en-US" altLang="zh-CN" sz="2400" b="1" i="1" u="sng">
              <a:solidFill>
                <a:srgbClr val="FF0000"/>
              </a:solidFill>
            </a:endParaRPr>
          </a:p>
          <a:p>
            <a:r>
              <a:rPr lang="en-US" altLang="zh-CN" sz="2400" b="1"/>
              <a:t>Jeff and Jenny</a:t>
            </a:r>
            <a:endParaRPr lang="en-US" altLang="zh-CN" sz="2400" b="1"/>
          </a:p>
          <a:p>
            <a:r>
              <a:rPr lang="en-US" altLang="zh-CN" sz="2400" b="1"/>
              <a:t>planned to make breakfast for  Mom on Mother’s Day </a:t>
            </a:r>
            <a:r>
              <a:rPr lang="zh-CN" altLang="en-US" sz="2400" b="1"/>
              <a:t>（</a:t>
            </a:r>
            <a:r>
              <a:rPr lang="en-US" altLang="zh-CN" sz="2400" b="1"/>
              <a:t>P1)</a:t>
            </a:r>
            <a:endParaRPr lang="en-US" altLang="zh-CN" sz="2400" b="1"/>
          </a:p>
          <a:p>
            <a:r>
              <a:rPr lang="en-US" altLang="zh-CN" sz="2400" b="1"/>
              <a:t>It went smoothly in the beginning (P2) </a:t>
            </a:r>
            <a:endParaRPr lang="en-US" altLang="zh-CN" sz="2400" b="1"/>
          </a:p>
          <a:p>
            <a:r>
              <a:rPr lang="en-US" altLang="zh-CN" sz="2400" b="1"/>
              <a:t>But it turned out a mess (p3)</a:t>
            </a:r>
            <a:endParaRPr lang="en-US" altLang="zh-CN" sz="2400" b="1" u="sng"/>
          </a:p>
        </p:txBody>
      </p:sp>
      <p:sp>
        <p:nvSpPr>
          <p:cNvPr id="2" name="文本框 1"/>
          <p:cNvSpPr txBox="1"/>
          <p:nvPr/>
        </p:nvSpPr>
        <p:spPr>
          <a:xfrm>
            <a:off x="215900" y="118745"/>
            <a:ext cx="2374900" cy="1938020"/>
          </a:xfrm>
          <a:prstGeom prst="rect">
            <a:avLst/>
          </a:prstGeom>
          <a:noFill/>
        </p:spPr>
        <p:txBody>
          <a:bodyPr wrap="square" rtlCol="0">
            <a:spAutoFit/>
          </a:bodyPr>
          <a:p>
            <a:r>
              <a:rPr lang="zh-CN" altLang="en-US" sz="2400" b="1"/>
              <a:t>最简单的关键词列表法或箭头推进演示</a:t>
            </a:r>
            <a:endParaRPr lang="zh-CN" altLang="en-US" sz="2400" b="1"/>
          </a:p>
          <a:p>
            <a:r>
              <a:rPr lang="zh-CN" altLang="en-US" sz="2400" b="1" i="1" u="sng">
                <a:solidFill>
                  <a:srgbClr val="FF0000"/>
                </a:solidFill>
              </a:rPr>
              <a:t>情节的发展过程</a:t>
            </a:r>
            <a:endParaRPr lang="zh-CN" altLang="en-US" sz="2400" b="1" i="1" u="sng">
              <a:solidFill>
                <a:srgbClr val="FF0000"/>
              </a:solidFill>
            </a:endParaRPr>
          </a:p>
          <a:p>
            <a:endParaRPr lang="zh-CN" altLang="en-US" sz="2400" b="1" i="1" u="sng">
              <a:solidFill>
                <a:srgbClr val="FF0000"/>
              </a:solidFill>
            </a:endParaRPr>
          </a:p>
        </p:txBody>
      </p:sp>
      <p:sp>
        <p:nvSpPr>
          <p:cNvPr id="6" name="文本框 5"/>
          <p:cNvSpPr txBox="1"/>
          <p:nvPr/>
        </p:nvSpPr>
        <p:spPr>
          <a:xfrm>
            <a:off x="2398395" y="3146425"/>
            <a:ext cx="5686425" cy="2306955"/>
          </a:xfrm>
          <a:prstGeom prst="rect">
            <a:avLst/>
          </a:prstGeom>
          <a:noFill/>
        </p:spPr>
        <p:txBody>
          <a:bodyPr wrap="square" rtlCol="0">
            <a:spAutoFit/>
          </a:bodyPr>
          <a:p>
            <a:r>
              <a:rPr lang="en-US" altLang="zh-CN" sz="2400" b="1"/>
              <a:t>Information 2</a:t>
            </a:r>
            <a:endParaRPr lang="en-US" altLang="zh-CN" sz="2400" b="1"/>
          </a:p>
          <a:p>
            <a:r>
              <a:rPr lang="en-US" sz="2400" b="1">
                <a:solidFill>
                  <a:srgbClr val="C00000"/>
                </a:solidFill>
                <a:latin typeface="Calibri" panose="020F0502020204030204" charset="0"/>
                <a:ea typeface="宋体" panose="02010600030101010101" pitchFamily="2" charset="-122"/>
                <a:cs typeface="Times New Roman" panose="02020603050405020304" charset="0"/>
                <a:sym typeface="+mn-ea"/>
              </a:rPr>
              <a:t>How </a:t>
            </a:r>
            <a:r>
              <a:rPr lang="en-US" sz="2400" b="1" u="sng">
                <a:solidFill>
                  <a:srgbClr val="C00000"/>
                </a:solidFill>
                <a:latin typeface="Calibri" panose="020F0502020204030204" charset="0"/>
                <a:ea typeface="宋体" panose="02010600030101010101" pitchFamily="2" charset="-122"/>
                <a:cs typeface="Times New Roman" panose="02020603050405020304" charset="0"/>
                <a:sym typeface="+mn-ea"/>
              </a:rPr>
              <a:t>pleased and proud Mother would be</a:t>
            </a:r>
            <a:r>
              <a:rPr lang="en-US" sz="2400" b="1">
                <a:solidFill>
                  <a:srgbClr val="C00000"/>
                </a:solidFill>
                <a:latin typeface="Calibri" panose="020F0502020204030204" charset="0"/>
                <a:ea typeface="宋体" panose="02010600030101010101" pitchFamily="2" charset="-122"/>
                <a:cs typeface="Times New Roman" panose="02020603050405020304" charset="0"/>
                <a:sym typeface="+mn-ea"/>
              </a:rPr>
              <a:t> when they brought her </a:t>
            </a:r>
            <a:r>
              <a:rPr lang="en-US" sz="2400" b="1" u="sng">
                <a:solidFill>
                  <a:srgbClr val="C00000"/>
                </a:solidFill>
                <a:latin typeface="Calibri" panose="020F0502020204030204" charset="0"/>
                <a:ea typeface="宋体" panose="02010600030101010101" pitchFamily="2" charset="-122"/>
                <a:cs typeface="Times New Roman" panose="02020603050405020304" charset="0"/>
                <a:sym typeface="+mn-ea"/>
              </a:rPr>
              <a:t>breakfast in bed</a:t>
            </a:r>
            <a:r>
              <a:rPr lang="en-US" sz="2400" b="1">
                <a:solidFill>
                  <a:srgbClr val="C00000"/>
                </a:solidFill>
                <a:latin typeface="Calibri" panose="020F0502020204030204" charset="0"/>
                <a:ea typeface="宋体" panose="02010600030101010101" pitchFamily="2" charset="-122"/>
                <a:cs typeface="Times New Roman" panose="02020603050405020304" charset="0"/>
                <a:sym typeface="+mn-ea"/>
              </a:rPr>
              <a:t>.</a:t>
            </a:r>
            <a:endParaRPr lang="en-US" altLang="zh-CN" sz="2400" b="1"/>
          </a:p>
          <a:p>
            <a:r>
              <a:rPr lang="zh-CN" altLang="en-US" sz="2400"/>
              <a:t>这篇文章里面开篇提到的情绪有特别意义，给读者或者写作者一个暗示或者提示：为什么妈妈会感到开心且自豪？</a:t>
            </a:r>
            <a:endParaRPr lang="zh-CN" altLang="en-US" sz="2400"/>
          </a:p>
        </p:txBody>
      </p:sp>
      <p:sp>
        <p:nvSpPr>
          <p:cNvPr id="7" name="文本框 6"/>
          <p:cNvSpPr txBox="1"/>
          <p:nvPr/>
        </p:nvSpPr>
        <p:spPr>
          <a:xfrm>
            <a:off x="465455" y="3127375"/>
            <a:ext cx="1495425" cy="1198880"/>
          </a:xfrm>
          <a:prstGeom prst="rect">
            <a:avLst/>
          </a:prstGeom>
          <a:noFill/>
        </p:spPr>
        <p:txBody>
          <a:bodyPr wrap="square" rtlCol="0">
            <a:spAutoFit/>
          </a:bodyPr>
          <a:p>
            <a:r>
              <a:rPr lang="zh-CN" altLang="en-US" sz="2400" b="1">
                <a:solidFill>
                  <a:srgbClr val="FF0000"/>
                </a:solidFill>
              </a:rPr>
              <a:t>注意情绪的变化或发展</a:t>
            </a:r>
            <a:endParaRPr lang="zh-CN" altLang="en-US" sz="2400" b="1">
              <a:solidFill>
                <a:srgbClr val="FF0000"/>
              </a:solidFill>
            </a:endParaRPr>
          </a:p>
        </p:txBody>
      </p:sp>
      <p:sp>
        <p:nvSpPr>
          <p:cNvPr id="8" name="文本框 7"/>
          <p:cNvSpPr txBox="1"/>
          <p:nvPr/>
        </p:nvSpPr>
        <p:spPr>
          <a:xfrm>
            <a:off x="8621395" y="2849880"/>
            <a:ext cx="2614930" cy="2245360"/>
          </a:xfrm>
          <a:prstGeom prst="rect">
            <a:avLst/>
          </a:prstGeom>
          <a:noFill/>
        </p:spPr>
        <p:txBody>
          <a:bodyPr wrap="square" rtlCol="0">
            <a:spAutoFit/>
          </a:bodyPr>
          <a:p>
            <a:r>
              <a:rPr lang="zh-CN" altLang="en-US" sz="2800" b="1"/>
              <a:t>抛出一个问题</a:t>
            </a:r>
            <a:endParaRPr lang="zh-CN" altLang="en-US" sz="2800" b="1"/>
          </a:p>
          <a:p>
            <a:r>
              <a:rPr lang="zh-CN" altLang="en-US" sz="2800" b="1"/>
              <a:t>让写作者去解决一个问题，通常也会伴随着情绪的变化</a:t>
            </a:r>
            <a:endParaRPr lang="zh-CN" altLang="en-US" sz="2800" b="1"/>
          </a:p>
        </p:txBody>
      </p:sp>
      <p:sp>
        <p:nvSpPr>
          <p:cNvPr id="3" name="文本框 2"/>
          <p:cNvSpPr txBox="1"/>
          <p:nvPr/>
        </p:nvSpPr>
        <p:spPr>
          <a:xfrm>
            <a:off x="1026160" y="5661660"/>
            <a:ext cx="9942195" cy="1198880"/>
          </a:xfrm>
          <a:prstGeom prst="rect">
            <a:avLst/>
          </a:prstGeom>
          <a:noFill/>
        </p:spPr>
        <p:txBody>
          <a:bodyPr wrap="square" rtlCol="0">
            <a:spAutoFit/>
          </a:bodyPr>
          <a:p>
            <a:r>
              <a:rPr lang="zh-CN" altLang="en-US" sz="3600" b="1">
                <a:solidFill>
                  <a:srgbClr val="C00000"/>
                </a:solidFill>
                <a:sym typeface="+mn-ea"/>
              </a:rPr>
              <a:t>孩子的成长，懂事儿。</a:t>
            </a:r>
            <a:r>
              <a:rPr lang="en-US" altLang="zh-CN" sz="3600" b="1">
                <a:solidFill>
                  <a:srgbClr val="C00000"/>
                </a:solidFill>
                <a:sym typeface="+mn-ea"/>
              </a:rPr>
              <a:t>growth, grow up</a:t>
            </a:r>
            <a:r>
              <a:rPr lang="zh-CN" altLang="en-US" sz="3600" b="1">
                <a:solidFill>
                  <a:srgbClr val="C00000"/>
                </a:solidFill>
                <a:sym typeface="+mn-ea"/>
              </a:rPr>
              <a:t>这个对于文章最后进行恰当合理的升华非常重要。</a:t>
            </a:r>
            <a:endParaRPr lang="zh-CN" altLang="en-US" sz="3600" b="1">
              <a:solidFill>
                <a:srgbClr val="C00000"/>
              </a:solidFill>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linds(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7" grpId="0"/>
      <p:bldP spid="7"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639445" y="690880"/>
          <a:ext cx="11552555" cy="2454275"/>
        </p:xfrm>
        <a:graphic>
          <a:graphicData uri="http://schemas.openxmlformats.org/drawingml/2006/table">
            <a:tbl>
              <a:tblPr firstRow="1" bandRow="1">
                <a:tableStyleId>{5940675A-B579-460E-94D1-54222C63F5DA}</a:tableStyleId>
              </a:tblPr>
              <a:tblGrid>
                <a:gridCol w="11552555"/>
              </a:tblGrid>
              <a:tr h="2454275">
                <a:tc>
                  <a:txBody>
                    <a:bodyPr/>
                    <a:p>
                      <a:pPr indent="0">
                        <a:buNone/>
                      </a:pPr>
                      <a:r>
                        <a:rPr lang="en-US" sz="4000" b="1">
                          <a:solidFill>
                            <a:schemeClr val="tx1"/>
                          </a:solidFill>
                          <a:latin typeface="Calibri" panose="020F0502020204030204" charset="0"/>
                          <a:cs typeface="Calibri" panose="020F0502020204030204" charset="0"/>
                        </a:rPr>
                        <a:t>As the</a:t>
                      </a:r>
                      <a:r>
                        <a:rPr lang="en-US" sz="4000" b="1">
                          <a:solidFill>
                            <a:srgbClr val="FF0000"/>
                          </a:solidFill>
                          <a:latin typeface="Calibri" panose="020F0502020204030204" charset="0"/>
                          <a:cs typeface="Calibri" panose="020F0502020204030204" charset="0"/>
                        </a:rPr>
                        <a:t> twins</a:t>
                      </a:r>
                      <a:r>
                        <a:rPr lang="en-US" sz="4000" b="1">
                          <a:solidFill>
                            <a:schemeClr val="tx1"/>
                          </a:solidFill>
                          <a:latin typeface="Calibri" panose="020F0502020204030204" charset="0"/>
                          <a:cs typeface="Calibri" panose="020F0502020204030204" charset="0"/>
                        </a:rPr>
                        <a:t> looked around them in </a:t>
                      </a:r>
                      <a:r>
                        <a:rPr lang="en-US" sz="4000" b="1">
                          <a:solidFill>
                            <a:srgbClr val="FF0000"/>
                          </a:solidFill>
                          <a:latin typeface="Calibri" panose="020F0502020204030204" charset="0"/>
                          <a:cs typeface="Calibri" panose="020F0502020204030204" charset="0"/>
                        </a:rPr>
                        <a:t>disappointment,</a:t>
                      </a:r>
                      <a:r>
                        <a:rPr lang="en-US" sz="4000" b="1">
                          <a:solidFill>
                            <a:schemeClr val="tx1"/>
                          </a:solidFill>
                          <a:latin typeface="Calibri" panose="020F0502020204030204" charset="0"/>
                          <a:cs typeface="Calibri" panose="020F0502020204030204" charset="0"/>
                        </a:rPr>
                        <a:t> </a:t>
                      </a:r>
                      <a:r>
                        <a:rPr lang="en-US" sz="4000" b="1">
                          <a:solidFill>
                            <a:srgbClr val="FF0000"/>
                          </a:solidFill>
                          <a:latin typeface="Calibri" panose="020F0502020204030204" charset="0"/>
                          <a:cs typeface="Calibri" panose="020F0502020204030204" charset="0"/>
                        </a:rPr>
                        <a:t>their father appeared</a:t>
                      </a:r>
                      <a:r>
                        <a:rPr lang="en-US" sz="4000" b="1">
                          <a:solidFill>
                            <a:schemeClr val="tx1"/>
                          </a:solidFill>
                          <a:latin typeface="Calibri" panose="020F0502020204030204" charset="0"/>
                          <a:cs typeface="Calibri" panose="020F0502020204030204" charset="0"/>
                        </a:rPr>
                        <a:t>.   ________________</a:t>
                      </a:r>
                      <a:endParaRPr lang="en-US" sz="4000" b="1">
                        <a:solidFill>
                          <a:schemeClr val="tx1"/>
                        </a:solidFill>
                        <a:latin typeface="Calibri" panose="020F0502020204030204" charset="0"/>
                        <a:cs typeface="Calibri" panose="020F0502020204030204" charset="0"/>
                      </a:endParaRPr>
                    </a:p>
                    <a:p>
                      <a:pPr indent="0">
                        <a:buNone/>
                      </a:pPr>
                      <a:r>
                        <a:rPr lang="en-US" sz="4000" b="1">
                          <a:solidFill>
                            <a:schemeClr val="tx1"/>
                          </a:solidFill>
                          <a:latin typeface="Calibri" panose="020F0502020204030204" charset="0"/>
                          <a:cs typeface="Calibri" panose="020F0502020204030204" charset="0"/>
                        </a:rPr>
                        <a:t> T</a:t>
                      </a:r>
                      <a:r>
                        <a:rPr lang="en-US" sz="4000" b="1">
                          <a:solidFill>
                            <a:srgbClr val="FF0000"/>
                          </a:solidFill>
                          <a:latin typeface="Calibri" panose="020F0502020204030204" charset="0"/>
                          <a:cs typeface="Calibri" panose="020F0502020204030204" charset="0"/>
                        </a:rPr>
                        <a:t>he twins carried the breakfast upstairs </a:t>
                      </a:r>
                      <a:r>
                        <a:rPr lang="en-US" sz="4000" b="1">
                          <a:solidFill>
                            <a:schemeClr val="tx1"/>
                          </a:solidFill>
                          <a:latin typeface="Calibri" panose="020F0502020204030204" charset="0"/>
                          <a:cs typeface="Calibri" panose="020F0502020204030204" charset="0"/>
                        </a:rPr>
                        <a:t>and </a:t>
                      </a:r>
                      <a:r>
                        <a:rPr lang="en-US" sz="4000" b="1">
                          <a:solidFill>
                            <a:srgbClr val="FF0000"/>
                          </a:solidFill>
                          <a:latin typeface="Calibri" panose="020F0502020204030204" charset="0"/>
                          <a:cs typeface="Calibri" panose="020F0502020204030204" charset="0"/>
                        </a:rPr>
                        <a:t>woke their mother up</a:t>
                      </a:r>
                      <a:r>
                        <a:rPr lang="en-US" sz="4000" b="1">
                          <a:solidFill>
                            <a:schemeClr val="tx1"/>
                          </a:solidFill>
                          <a:latin typeface="Calibri" panose="020F0502020204030204" charset="0"/>
                          <a:cs typeface="Calibri" panose="020F0502020204030204" charset="0"/>
                        </a:rPr>
                        <a:t>.   __________________________</a:t>
                      </a:r>
                      <a:endParaRPr lang="en-US" altLang="en-US" sz="4000" b="1">
                        <a:solidFill>
                          <a:schemeClr val="tx1"/>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826770" y="3959225"/>
            <a:ext cx="2695575" cy="1753235"/>
          </a:xfrm>
          <a:prstGeom prst="rect">
            <a:avLst/>
          </a:prstGeom>
          <a:noFill/>
        </p:spPr>
        <p:txBody>
          <a:bodyPr wrap="square" rtlCol="0">
            <a:spAutoFit/>
          </a:bodyPr>
          <a:p>
            <a:r>
              <a:rPr lang="en-US" altLang="zh-CN" sz="3600" b="1"/>
              <a:t>What to include in your story?</a:t>
            </a:r>
            <a:endParaRPr lang="en-US" altLang="zh-CN" sz="3600" b="1"/>
          </a:p>
        </p:txBody>
      </p:sp>
      <p:sp>
        <p:nvSpPr>
          <p:cNvPr id="6" name="文本框 5"/>
          <p:cNvSpPr txBox="1"/>
          <p:nvPr/>
        </p:nvSpPr>
        <p:spPr>
          <a:xfrm>
            <a:off x="271780" y="0"/>
            <a:ext cx="3399790" cy="706755"/>
          </a:xfrm>
          <a:prstGeom prst="rect">
            <a:avLst/>
          </a:prstGeom>
          <a:noFill/>
        </p:spPr>
        <p:txBody>
          <a:bodyPr wrap="none" rtlCol="0" anchor="t">
            <a:spAutoFit/>
          </a:bodyPr>
          <a:p>
            <a:r>
              <a:rPr lang="en-US" altLang="zh-CN" sz="4000" b="1" i="1" u="sng">
                <a:gradFill>
                  <a:gsLst>
                    <a:gs pos="0">
                      <a:srgbClr val="FE4444"/>
                    </a:gs>
                    <a:gs pos="100000">
                      <a:srgbClr val="832B2B"/>
                    </a:gs>
                  </a:gsLst>
                  <a:lin scaled="0"/>
                </a:gradFill>
                <a:sym typeface="+mn-ea"/>
              </a:rPr>
              <a:t>Information 3</a:t>
            </a:r>
            <a:endParaRPr lang="en-US" altLang="zh-CN" sz="4000" b="1" i="1" u="sng">
              <a:gradFill>
                <a:gsLst>
                  <a:gs pos="0">
                    <a:srgbClr val="FE4444"/>
                  </a:gs>
                  <a:gs pos="100000">
                    <a:srgbClr val="832B2B"/>
                  </a:gs>
                </a:gsLst>
                <a:lin scaled="0"/>
              </a:gradFill>
              <a:sym typeface="+mn-ea"/>
            </a:endParaRPr>
          </a:p>
        </p:txBody>
      </p:sp>
      <p:sp>
        <p:nvSpPr>
          <p:cNvPr id="7" name="文本框 6"/>
          <p:cNvSpPr txBox="1"/>
          <p:nvPr/>
        </p:nvSpPr>
        <p:spPr>
          <a:xfrm>
            <a:off x="6267450" y="1184275"/>
            <a:ext cx="5673090" cy="583565"/>
          </a:xfrm>
          <a:prstGeom prst="rect">
            <a:avLst/>
          </a:prstGeom>
          <a:noFill/>
        </p:spPr>
        <p:txBody>
          <a:bodyPr wrap="square" rtlCol="0">
            <a:spAutoFit/>
          </a:bodyPr>
          <a:p>
            <a:r>
              <a:rPr lang="zh-CN" altLang="en-US" sz="3200" b="1">
                <a:sym typeface="+mn-ea"/>
              </a:rPr>
              <a:t>有问题的时候，爸爸出现了。</a:t>
            </a:r>
            <a:endParaRPr lang="zh-CN" altLang="en-US" sz="3200" b="1"/>
          </a:p>
        </p:txBody>
      </p:sp>
      <p:sp>
        <p:nvSpPr>
          <p:cNvPr id="8" name="文本框 7"/>
          <p:cNvSpPr txBox="1"/>
          <p:nvPr/>
        </p:nvSpPr>
        <p:spPr>
          <a:xfrm>
            <a:off x="5534025" y="2356485"/>
            <a:ext cx="4839970" cy="953135"/>
          </a:xfrm>
          <a:prstGeom prst="rect">
            <a:avLst/>
          </a:prstGeom>
          <a:noFill/>
        </p:spPr>
        <p:txBody>
          <a:bodyPr wrap="square" rtlCol="0">
            <a:spAutoFit/>
          </a:bodyPr>
          <a:p>
            <a:r>
              <a:rPr lang="zh-CN" altLang="en-US" sz="2800" b="1"/>
              <a:t>故事发生在楼上，妈妈还没起床，但是被他们叫醒了</a:t>
            </a:r>
            <a:endParaRPr lang="zh-CN" altLang="en-US" sz="2800" b="1"/>
          </a:p>
        </p:txBody>
      </p:sp>
      <p:sp>
        <p:nvSpPr>
          <p:cNvPr id="9" name="文本框 8"/>
          <p:cNvSpPr txBox="1"/>
          <p:nvPr/>
        </p:nvSpPr>
        <p:spPr>
          <a:xfrm>
            <a:off x="3671570" y="4375150"/>
            <a:ext cx="8521065" cy="2061210"/>
          </a:xfrm>
          <a:prstGeom prst="rect">
            <a:avLst/>
          </a:prstGeom>
          <a:noFill/>
        </p:spPr>
        <p:txBody>
          <a:bodyPr wrap="square" rtlCol="0">
            <a:spAutoFit/>
          </a:bodyPr>
          <a:p>
            <a:r>
              <a:rPr lang="en-US" altLang="zh-CN" sz="3200" b="1"/>
              <a:t>P1</a:t>
            </a:r>
            <a:r>
              <a:rPr lang="zh-CN" altLang="en-US" sz="3200" b="1"/>
              <a:t>：爸爸帮助解决了问题</a:t>
            </a:r>
            <a:r>
              <a:rPr lang="en-US" altLang="zh-CN" sz="3200" b="1"/>
              <a:t> </a:t>
            </a:r>
            <a:r>
              <a:rPr lang="zh-CN" altLang="en-US" sz="3200" b="1"/>
              <a:t>（了解情况</a:t>
            </a:r>
            <a:r>
              <a:rPr lang="en-US" altLang="zh-CN" sz="3200" b="1"/>
              <a:t>--</a:t>
            </a:r>
            <a:r>
              <a:rPr lang="zh-CN" altLang="en-US" sz="3200" b="1"/>
              <a:t>提供帮助</a:t>
            </a:r>
            <a:r>
              <a:rPr lang="en-US" altLang="zh-CN" sz="3200" b="1"/>
              <a:t>--</a:t>
            </a:r>
            <a:r>
              <a:rPr lang="zh-CN" altLang="en-US" sz="3200" b="1"/>
              <a:t>解决问题）</a:t>
            </a:r>
            <a:endParaRPr lang="zh-CN" altLang="en-US" sz="3200" b="1"/>
          </a:p>
          <a:p>
            <a:r>
              <a:rPr lang="en-US" altLang="zh-CN" sz="3200" b="1"/>
              <a:t>P2</a:t>
            </a:r>
            <a:r>
              <a:rPr lang="zh-CN" altLang="en-US" sz="3200" b="1"/>
              <a:t>：妈妈的反应</a:t>
            </a:r>
            <a:r>
              <a:rPr lang="en-US" altLang="zh-CN" sz="3200" b="1"/>
              <a:t>--</a:t>
            </a:r>
            <a:r>
              <a:rPr lang="zh-CN" altLang="en-US" sz="3200" b="1"/>
              <a:t>孩子们的反应</a:t>
            </a:r>
            <a:r>
              <a:rPr lang="en-US" altLang="zh-CN" sz="3200" b="1"/>
              <a:t>--</a:t>
            </a:r>
            <a:r>
              <a:rPr lang="zh-CN" altLang="en-US" sz="3200" b="1"/>
              <a:t>（享受早饭）</a:t>
            </a:r>
            <a:r>
              <a:rPr lang="en-US" altLang="zh-CN" sz="3200" b="1"/>
              <a:t>--</a:t>
            </a:r>
            <a:r>
              <a:rPr lang="zh-CN" altLang="en-US" sz="3200" b="1" u="sng"/>
              <a:t>感悟</a:t>
            </a:r>
            <a:endParaRPr lang="zh-CN" altLang="en-US" sz="3200" b="1" u="sng"/>
          </a:p>
        </p:txBody>
      </p:sp>
      <p:sp>
        <p:nvSpPr>
          <p:cNvPr id="2" name="圆角矩形 1"/>
          <p:cNvSpPr/>
          <p:nvPr/>
        </p:nvSpPr>
        <p:spPr>
          <a:xfrm>
            <a:off x="2750820" y="3293745"/>
            <a:ext cx="1187450" cy="7346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读</a:t>
            </a:r>
            <a:endParaRPr lang="zh-CN" altLang="en-US" sz="2800" b="1"/>
          </a:p>
        </p:txBody>
      </p:sp>
      <p:grpSp>
        <p:nvGrpSpPr>
          <p:cNvPr id="18" name="组合 17"/>
          <p:cNvGrpSpPr/>
          <p:nvPr/>
        </p:nvGrpSpPr>
        <p:grpSpPr>
          <a:xfrm>
            <a:off x="4187825" y="3354705"/>
            <a:ext cx="1863090" cy="780415"/>
            <a:chOff x="6595" y="5283"/>
            <a:chExt cx="2934" cy="1229"/>
          </a:xfrm>
        </p:grpSpPr>
        <p:sp>
          <p:nvSpPr>
            <p:cNvPr id="4" name="文本框 3"/>
            <p:cNvSpPr txBox="1"/>
            <p:nvPr/>
          </p:nvSpPr>
          <p:spPr>
            <a:xfrm>
              <a:off x="6595" y="5283"/>
              <a:ext cx="1088" cy="1113"/>
            </a:xfrm>
            <a:prstGeom prst="rect">
              <a:avLst/>
            </a:prstGeom>
            <a:noFill/>
          </p:spPr>
          <p:txBody>
            <a:bodyPr wrap="none" rtlCol="0" anchor="t">
              <a:spAutoFit/>
            </a:bodyPr>
            <a:p>
              <a:r>
                <a:rPr lang="zh-CN" altLang="en-US" sz="4000">
                  <a:latin typeface="Arial" panose="020B0604020202020204" pitchFamily="34" charset="0"/>
                  <a:cs typeface="Arial" panose="020B0604020202020204" pitchFamily="34" charset="0"/>
                </a:rPr>
                <a:t>→</a:t>
              </a:r>
              <a:endParaRPr lang="zh-CN" altLang="en-US" sz="4000">
                <a:latin typeface="Arial" panose="020B0604020202020204" pitchFamily="34" charset="0"/>
                <a:cs typeface="Arial" panose="020B0604020202020204" pitchFamily="34" charset="0"/>
              </a:endParaRPr>
            </a:p>
          </p:txBody>
        </p:sp>
        <p:sp>
          <p:nvSpPr>
            <p:cNvPr id="14" name="圆角矩形 13"/>
            <p:cNvSpPr/>
            <p:nvPr/>
          </p:nvSpPr>
          <p:spPr>
            <a:xfrm>
              <a:off x="7659" y="5356"/>
              <a:ext cx="1870" cy="11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写</a:t>
              </a:r>
              <a:endParaRPr lang="zh-CN" altLang="en-US" sz="2800" b="1"/>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blinds(horizontal)">
                                      <p:cBhvr>
                                        <p:cTn id="3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P spid="5" grpId="0"/>
      <p:bldP spid="5" grpId="1"/>
      <p:bldP spid="2" grpId="0" bldLvl="0" animBg="1"/>
      <p:bldP spid="2" grpId="1" animBg="1"/>
    </p:bldLst>
  </p:timing>
</p:sld>
</file>

<file path=ppt/tags/tag1.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BEAUTIFY_FLAG" val="#wm#"/>
  <p:tag name="KSO_WM_TEMPLATE_CATEGORY" val="custom"/>
  <p:tag name="KSO_WM_TEMPLATE_INDEX" val="20205176"/>
</p:tagLst>
</file>

<file path=ppt/tags/tag12.xml><?xml version="1.0" encoding="utf-8"?>
<p:tagLst xmlns:p="http://schemas.openxmlformats.org/presentationml/2006/main">
  <p:tag name="KSO_WM_BEAUTIFY_FLAG" val="#wm#"/>
  <p:tag name="KSO_WM_TEMPLATE_CATEGORY" val="custom"/>
  <p:tag name="KSO_WM_TEMPLATE_INDEX" val="20205176"/>
</p:tagLst>
</file>

<file path=ppt/tags/tag13.xml><?xml version="1.0" encoding="utf-8"?>
<p:tagLst xmlns:p="http://schemas.openxmlformats.org/presentationml/2006/main">
  <p:tag name="KSO_WM_BEAUTIFY_FLAG" val="#wm#"/>
  <p:tag name="KSO_WM_TEMPLATE_CATEGORY" val="custom"/>
  <p:tag name="KSO_WM_TEMPLATE_INDEX" val="20205176"/>
</p:tagLst>
</file>

<file path=ppt/tags/tag14.xml><?xml version="1.0" encoding="utf-8"?>
<p:tagLst xmlns:p="http://schemas.openxmlformats.org/presentationml/2006/main">
  <p:tag name="KSO_WM_BEAUTIFY_FLAG" val="#wm#"/>
  <p:tag name="KSO_WM_TEMPLATE_CATEGORY" val="custom"/>
  <p:tag name="KSO_WM_TEMPLATE_INDEX" val="20205176"/>
</p:tagLst>
</file>

<file path=ppt/tags/tag15.xml><?xml version="1.0" encoding="utf-8"?>
<p:tagLst xmlns:p="http://schemas.openxmlformats.org/presentationml/2006/main">
  <p:tag name="KSO_WM_BEAUTIFY_FLAG" val="#wm#"/>
  <p:tag name="KSO_WM_TEMPLATE_CATEGORY" val="custom"/>
  <p:tag name="KSO_WM_TEMPLATE_INDEX" val="20205176"/>
</p:tagLst>
</file>

<file path=ppt/tags/tag16.xml><?xml version="1.0" encoding="utf-8"?>
<p:tagLst xmlns:p="http://schemas.openxmlformats.org/presentationml/2006/main">
  <p:tag name="KSO_WM_BEAUTIFY_FLAG" val="#wm#"/>
  <p:tag name="KSO_WM_TEMPLATE_CATEGORY" val="custom"/>
  <p:tag name="KSO_WM_TEMPLATE_INDEX" val="20205176"/>
</p:tagLst>
</file>

<file path=ppt/tags/tag17.xml><?xml version="1.0" encoding="utf-8"?>
<p:tagLst xmlns:p="http://schemas.openxmlformats.org/presentationml/2006/main">
  <p:tag name="KSO_WM_BEAUTIFY_FLAG" val="#wm#"/>
  <p:tag name="KSO_WM_TEMPLATE_CATEGORY" val="custom"/>
  <p:tag name="KSO_WM_TEMPLATE_INDEX" val="20205176"/>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BEAUTIFY_FLAG" val="#wm#"/>
  <p:tag name="KSO_WM_TEMPLATE_CATEGORY" val="custom"/>
  <p:tag name="KSO_WM_TEMPLATE_INDEX" val="20205176"/>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M_BEAUTIFY_FLAG" val="#wm#"/>
  <p:tag name="KSO_WM_TEMPLATE_CATEGORY" val="custom"/>
  <p:tag name="KSO_WM_TEMPLATE_INDEX" val="20205176"/>
</p:tagLst>
</file>

<file path=ppt/tags/tag22.xml><?xml version="1.0" encoding="utf-8"?>
<p:tagLst xmlns:p="http://schemas.openxmlformats.org/presentationml/2006/main">
  <p:tag name="KSO_WM_BEAUTIFY_FLAG" val="#wm#"/>
  <p:tag name="KSO_WM_TEMPLATE_CATEGORY" val="custom"/>
  <p:tag name="KSO_WM_TEMPLATE_INDEX" val="20205176"/>
</p:tagLst>
</file>

<file path=ppt/tags/tag23.xml><?xml version="1.0" encoding="utf-8"?>
<p:tagLst xmlns:p="http://schemas.openxmlformats.org/presentationml/2006/main">
  <p:tag name="KSO_WM_BEAUTIFY_FLAG" val="#wm#"/>
  <p:tag name="KSO_WM_TEMPLATE_CATEGORY" val="custom"/>
  <p:tag name="KSO_WM_TEMPLATE_INDEX" val="20205176"/>
</p:tagLst>
</file>

<file path=ppt/tags/tag3.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PLACING_PICTURE_USER_VIEWPORT" val="{&quot;height&quot;:3795,&quot;width&quot;:6165}"/>
</p:tagLst>
</file>

<file path=ppt/tags/tag6.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TABLE_ENDDRAG_ORIGIN_RECT" val="909*217"/>
  <p:tag name="TABLE_ENDDRAG_RECT" val="50*20*909*217"/>
</p:tagLst>
</file>

<file path=ppt/tags/tag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7958</Words>
  <Application>WPS 演示</Application>
  <PresentationFormat>自定义</PresentationFormat>
  <Paragraphs>337</Paragraphs>
  <Slides>24</Slides>
  <Notes>18</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等线</vt:lpstr>
      <vt:lpstr>微软雅黑</vt:lpstr>
      <vt:lpstr>汉仪大黑简</vt:lpstr>
      <vt:lpstr>黑体</vt:lpstr>
      <vt:lpstr>方正大黑体_GBK</vt:lpstr>
      <vt:lpstr>印品黑体</vt:lpstr>
      <vt:lpstr>inpin heiti</vt:lpstr>
      <vt:lpstr>方正清刻本悦宋简体</vt:lpstr>
      <vt:lpstr>思源黑体 CN ExtraLight</vt:lpstr>
      <vt:lpstr>Calibri</vt:lpstr>
      <vt:lpstr>Times New Roman</vt:lpstr>
      <vt:lpstr>Rockwell</vt:lpstr>
      <vt:lpstr>Arial Unicode MS</vt:lpstr>
      <vt:lpstr>Tw Cen MT</vt:lpstr>
      <vt:lpstr>方正姚体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呼呼哈哈</cp:lastModifiedBy>
  <cp:revision>231</cp:revision>
  <dcterms:created xsi:type="dcterms:W3CDTF">2014-07-24T14:51:00Z</dcterms:created>
  <dcterms:modified xsi:type="dcterms:W3CDTF">2021-08-13T06:29:20Z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73E692135C954879AD4580AEC6D3AE60</vt:lpwstr>
  </property>
</Properties>
</file>