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69" r:id="rId4"/>
    <p:sldId id="270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4" r:id="rId13"/>
    <p:sldId id="285" r:id="rId14"/>
    <p:sldId id="289" r:id="rId15"/>
    <p:sldId id="257" r:id="rId16"/>
    <p:sldId id="258" r:id="rId17"/>
    <p:sldId id="259" r:id="rId18"/>
    <p:sldId id="264" r:id="rId19"/>
    <p:sldId id="263" r:id="rId20"/>
    <p:sldId id="290" r:id="rId21"/>
    <p:sldId id="287" r:id="rId22"/>
    <p:sldId id="266" r:id="rId23"/>
    <p:sldId id="288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ADBE9-5049-4C5B-A1F7-BA70ECFCA261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55012-DFE5-4606-A43D-F9DD5EA2DE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5012-DFE5-4606-A43D-F9DD5EA2DE1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62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5012-DFE5-4606-A43D-F9DD5EA2DE1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82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A0A588-966A-419D-AC3A-D86D4CB87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CACB75-DD39-48C9-AA1F-8E60C548B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0CECFE-0A09-47DB-AC88-271B5DAA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DF12-5F18-45A5-B25B-7FF5AD706B74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3CF216-2ED1-4FF5-8AEE-B584085F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71B9A5-5923-46D2-9ECD-AAB8B725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15D4-9AF4-4BEB-824E-13E8EAC52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28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E81CD3-3F77-4C3B-AEE3-DBF41465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E61D7B-2BAB-4845-80DD-0DF74D73E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87F3C2-BA4B-4C1E-9259-965CE9FE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DF12-5F18-45A5-B25B-7FF5AD706B74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2DFC6C-D783-421D-A7F4-E0394291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4F2D4D-E546-41EF-9BAD-F215E716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15D4-9AF4-4BEB-824E-13E8EAC52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84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A723B8-52A1-40D7-84E0-53E8AC9DA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845C18-9581-4F3C-8B85-B92191218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FF91E5-2008-4A9B-BC73-9843D818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DF12-5F18-45A5-B25B-7FF5AD706B74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D7A509-5B48-42E3-9A2B-4C07BE01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67E153-193E-4488-A59B-F27B46EE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15D4-9AF4-4BEB-824E-13E8EAC52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81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BB1FE3-18E6-4FAA-A33B-79AA973B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99089C-3958-4616-BE57-8969339A0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C4BA4D-B855-4BC9-A6DA-01C62011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DF12-5F18-45A5-B25B-7FF5AD706B74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2EED2-E616-4496-9F87-4D76D46D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7313C-9890-499F-A9D4-8D19A3C3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15D4-9AF4-4BEB-824E-13E8EAC52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8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06D154-C605-4CA5-97AB-1986D456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38A28A-F65D-482A-8EF0-348B324D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2949DE-A6A8-4DEA-987E-DC249154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DF12-5F18-45A5-B25B-7FF5AD706B74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B96EDD-866D-4A9D-8F6F-59181F68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DD946D-8497-4B5A-B5A5-37831EB0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15D4-9AF4-4BEB-824E-13E8EAC52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24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97060-195E-475C-B9EC-CD5B45C4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FE7663-5B2C-42B0-A4C4-CB3A6AEE2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465BDB-CE50-4E4E-A159-6B683A427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9A63AB-28F4-4CC4-974F-FEFCD947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DF12-5F18-45A5-B25B-7FF5AD706B74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8D231F-DA27-4109-B15E-1EB3082F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06C5F7-A1C5-4714-91E6-F753C687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15D4-9AF4-4BEB-824E-13E8EAC52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1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711B1-1A7C-41A5-85B6-AC146A80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7F1C89-9C56-4999-9D07-F72056E92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913EBA-4755-4A15-B5B7-D2E1A9BAE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C12386-5066-419A-B7C1-25206D78B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C158ED-FDE4-4153-BE99-5D6A6030E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8EDDF33-6716-4412-BEF3-EFF79A43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DF12-5F18-45A5-B25B-7FF5AD706B74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5901641-674C-43D6-B558-72339F08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6CD973D-6ADB-45EC-9FE3-162F37BB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15D4-9AF4-4BEB-824E-13E8EAC52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9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0AA25B-1CAA-4868-ABC6-92594C2D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CEBD4D1-8AB3-4432-B6D0-E031CCEF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DF12-5F18-45A5-B25B-7FF5AD706B74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F2779BC-14C0-476E-A121-B3180106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092C5B-F380-40FE-B8B6-5B9D4D43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15D4-9AF4-4BEB-824E-13E8EAC52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4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AD1CD3-9D6B-4D89-AF9C-9C0B21CB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DF12-5F18-45A5-B25B-7FF5AD706B74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4DCA1B-318C-48D8-8DBE-FF28B2DF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C45573-90F4-45C6-9BC4-01CEBBB7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15D4-9AF4-4BEB-824E-13E8EAC52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5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2888D-055C-445E-A926-2FD3586E1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DC0892-2EA1-48EA-A0C1-13B6D0ED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E690D2-CEAB-4BE8-BE45-03CF1725D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DCA65C-65E1-46C2-A244-3ABD46FE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DF12-5F18-45A5-B25B-7FF5AD706B74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B85780-8520-4F13-A79A-C0FFD53B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CE835C-6EF9-4DBD-801D-28BB6CD2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15D4-9AF4-4BEB-824E-13E8EAC52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3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6A608-3EFB-46B1-9138-B5A40058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A26EE32-98AC-47B8-8879-D153B5642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2F18CB-3BE2-43CE-9632-17758F98A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32B99A-0ABD-45D9-A80A-2A57889E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DF12-5F18-45A5-B25B-7FF5AD706B74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5FA02D-47BB-4316-88A3-8308CAFE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73DD7C-42CA-40DC-BBD2-6A512EE3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15D4-9AF4-4BEB-824E-13E8EAC52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52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09E728-7D8A-411E-BAE7-E4D5D73E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6DB6F5-E801-455D-974A-055BA9E7E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FB6237-C47E-420C-90B1-C8531494C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7DF12-5F18-45A5-B25B-7FF5AD706B74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7FB9F-0A50-4779-9858-C7A4A4ADC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0CF2F-4D2C-4B58-A717-3F8C091BB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15D4-9AF4-4BEB-824E-13E8EAC52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2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238C8A-1873-4723-B91A-318A3161F7B6}"/>
              </a:ext>
            </a:extLst>
          </p:cNvPr>
          <p:cNvSpPr/>
          <p:nvPr/>
        </p:nvSpPr>
        <p:spPr>
          <a:xfrm>
            <a:off x="0" y="2519680"/>
            <a:ext cx="9144000" cy="265176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D398B1-1439-4C2C-9246-B57B6986E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41"/>
          <a:stretch/>
        </p:blipFill>
        <p:spPr>
          <a:xfrm>
            <a:off x="1541101" y="2519680"/>
            <a:ext cx="6061798" cy="186553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4E21077-329A-4F9F-9365-A18A9CA6458B}"/>
              </a:ext>
            </a:extLst>
          </p:cNvPr>
          <p:cNvSpPr txBox="1"/>
          <p:nvPr/>
        </p:nvSpPr>
        <p:spPr>
          <a:xfrm>
            <a:off x="2712720" y="4547496"/>
            <a:ext cx="371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常州外国语学校  吴辰怡</a:t>
            </a:r>
          </a:p>
        </p:txBody>
      </p:sp>
    </p:spTree>
    <p:extLst>
      <p:ext uri="{BB962C8B-B14F-4D97-AF65-F5344CB8AC3E}">
        <p14:creationId xmlns:p14="http://schemas.microsoft.com/office/powerpoint/2010/main" val="189590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3E021CF-2592-47F3-B7E3-7FBCC95C86E5}"/>
              </a:ext>
            </a:extLst>
          </p:cNvPr>
          <p:cNvSpPr/>
          <p:nvPr/>
        </p:nvSpPr>
        <p:spPr>
          <a:xfrm>
            <a:off x="632506" y="4089485"/>
            <a:ext cx="66420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3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相</a:t>
            </a: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苟富贵，无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相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忘</a:t>
            </a: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相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与步于中庭（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记承天寺夜游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似与游者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相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乐（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小石潭记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03AADD8-9325-491A-A22F-01A9C7DAC0BB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EA1D8E-9136-4808-A0BE-6662E2CB7AFC}"/>
              </a:ext>
            </a:extLst>
          </p:cNvPr>
          <p:cNvSpPr/>
          <p:nvPr/>
        </p:nvSpPr>
        <p:spPr>
          <a:xfrm>
            <a:off x="336942" y="1237541"/>
            <a:ext cx="2709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（四）一词多义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CC341E-3E26-4205-B787-3F55167F7BDC}"/>
              </a:ext>
            </a:extLst>
          </p:cNvPr>
          <p:cNvSpPr/>
          <p:nvPr/>
        </p:nvSpPr>
        <p:spPr>
          <a:xfrm>
            <a:off x="632506" y="1976205"/>
            <a:ext cx="5321254" cy="178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3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</a:t>
            </a: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至陈</a:t>
            </a:r>
            <a:endParaRPr lang="en-US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其两膝相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者（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核舟记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49BFFF2-3C8F-46A7-848F-B54E77ABEE9D}"/>
              </a:ext>
            </a:extLst>
          </p:cNvPr>
          <p:cNvSpPr txBox="1"/>
          <p:nvPr/>
        </p:nvSpPr>
        <p:spPr>
          <a:xfrm>
            <a:off x="6476999" y="2628062"/>
            <a:ext cx="3159760" cy="109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等到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272307-A5F1-40CE-BE53-0249696B283E}"/>
              </a:ext>
            </a:extLst>
          </p:cNvPr>
          <p:cNvSpPr txBox="1"/>
          <p:nvPr/>
        </p:nvSpPr>
        <p:spPr>
          <a:xfrm>
            <a:off x="6746240" y="4781982"/>
            <a:ext cx="31597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相互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共同，一起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动作偏指一方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3AADD8-9325-491A-A22F-01A9C7DAC0BB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EA1D8E-9136-4808-A0BE-6662E2CB7AFC}"/>
              </a:ext>
            </a:extLst>
          </p:cNvPr>
          <p:cNvSpPr/>
          <p:nvPr/>
        </p:nvSpPr>
        <p:spPr>
          <a:xfrm>
            <a:off x="336942" y="1237541"/>
            <a:ext cx="2709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（四）一词多义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CC341E-3E26-4205-B787-3F55167F7BDC}"/>
              </a:ext>
            </a:extLst>
          </p:cNvPr>
          <p:cNvSpPr/>
          <p:nvPr/>
        </p:nvSpPr>
        <p:spPr>
          <a:xfrm>
            <a:off x="632506" y="1976205"/>
            <a:ext cx="532125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3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广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数言欲亡</a:t>
            </a: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扶苏以数谏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5F4F00-DD7C-43F4-8FE8-38BC67574F73}"/>
              </a:ext>
            </a:extLst>
          </p:cNvPr>
          <p:cNvSpPr/>
          <p:nvPr/>
        </p:nvSpPr>
        <p:spPr>
          <a:xfrm>
            <a:off x="632506" y="4302845"/>
            <a:ext cx="725165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3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间</a:t>
            </a: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间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力拉崩倒之声（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口技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间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令吴广之次所旁丛祠中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44218E4-7864-40D3-A578-C48896E77EF8}"/>
              </a:ext>
            </a:extLst>
          </p:cNvPr>
          <p:cNvSpPr txBox="1"/>
          <p:nvPr/>
        </p:nvSpPr>
        <p:spPr>
          <a:xfrm>
            <a:off x="4511040" y="2668702"/>
            <a:ext cx="3159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故意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缘故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2AA9E6-0B1A-42E3-86A7-3FC3EB9B38C8}"/>
              </a:ext>
            </a:extLst>
          </p:cNvPr>
          <p:cNvSpPr txBox="1"/>
          <p:nvPr/>
        </p:nvSpPr>
        <p:spPr>
          <a:xfrm>
            <a:off x="6756400" y="4995342"/>
            <a:ext cx="3159760" cy="109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夹杂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暗中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3AADD8-9325-491A-A22F-01A9C7DAC0BB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EA1D8E-9136-4808-A0BE-6662E2CB7AFC}"/>
              </a:ext>
            </a:extLst>
          </p:cNvPr>
          <p:cNvSpPr/>
          <p:nvPr/>
        </p:nvSpPr>
        <p:spPr>
          <a:xfrm>
            <a:off x="336942" y="1237541"/>
            <a:ext cx="2709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（四）一词多义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CC341E-3E26-4205-B787-3F55167F7BDC}"/>
              </a:ext>
            </a:extLst>
          </p:cNvPr>
          <p:cNvSpPr/>
          <p:nvPr/>
        </p:nvSpPr>
        <p:spPr>
          <a:xfrm>
            <a:off x="632506" y="2372445"/>
            <a:ext cx="664205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3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然</a:t>
            </a: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吴广以为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然</a:t>
            </a: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然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足下卜之鬼乎</a:t>
            </a: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然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者何（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晏子使楚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欣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然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规往（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桃花源记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B9BD0C-1DB6-4CED-B0DB-5246B6A1932B}"/>
              </a:ext>
            </a:extLst>
          </p:cNvPr>
          <p:cNvSpPr txBox="1"/>
          <p:nvPr/>
        </p:nvSpPr>
        <p:spPr>
          <a:xfrm>
            <a:off x="6126480" y="3064942"/>
            <a:ext cx="3159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对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然而，表转折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这样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的样子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2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3AADD8-9325-491A-A22F-01A9C7DAC0BB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EA1D8E-9136-4808-A0BE-6662E2CB7AFC}"/>
              </a:ext>
            </a:extLst>
          </p:cNvPr>
          <p:cNvSpPr/>
          <p:nvPr/>
        </p:nvSpPr>
        <p:spPr>
          <a:xfrm>
            <a:off x="336942" y="1237541"/>
            <a:ext cx="2709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（四）一词多义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CC341E-3E26-4205-B787-3F55167F7BDC}"/>
              </a:ext>
            </a:extLst>
          </p:cNvPr>
          <p:cNvSpPr/>
          <p:nvPr/>
        </p:nvSpPr>
        <p:spPr>
          <a:xfrm>
            <a:off x="632506" y="1976205"/>
            <a:ext cx="532125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3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度</a:t>
            </a: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度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已失期</a:t>
            </a: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先自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度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其足（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郑人买履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5F4F00-DD7C-43F4-8FE8-38BC67574F73}"/>
              </a:ext>
            </a:extLst>
          </p:cNvPr>
          <p:cNvSpPr/>
          <p:nvPr/>
        </p:nvSpPr>
        <p:spPr>
          <a:xfrm>
            <a:off x="632506" y="4262205"/>
            <a:ext cx="64998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3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今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闻无罪</a:t>
            </a: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遇其叱咄（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送东阳马生序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endParaRPr lang="zh-CN" altLang="en-US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C8F2964-37A8-4DCC-BA37-B99DF1C3BC22}"/>
              </a:ext>
            </a:extLst>
          </p:cNvPr>
          <p:cNvSpPr txBox="1"/>
          <p:nvPr/>
        </p:nvSpPr>
        <p:spPr>
          <a:xfrm>
            <a:off x="6466839" y="2628062"/>
            <a:ext cx="3159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估计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测量，用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尺子量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D72E2E-504F-4323-A45C-7E7A1F0384E2}"/>
              </a:ext>
            </a:extLst>
          </p:cNvPr>
          <p:cNvSpPr txBox="1"/>
          <p:nvPr/>
        </p:nvSpPr>
        <p:spPr>
          <a:xfrm>
            <a:off x="6913879" y="4914786"/>
            <a:ext cx="3159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有人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有时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9786DF8-3A81-4DD2-B887-1391A3D0E398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95DC11A-A1D7-466A-BB16-D117428FE3BB}"/>
              </a:ext>
            </a:extLst>
          </p:cNvPr>
          <p:cNvSpPr/>
          <p:nvPr/>
        </p:nvSpPr>
        <p:spPr>
          <a:xfrm>
            <a:off x="336942" y="1237541"/>
            <a:ext cx="2709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（五）重点句子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CDF34E7-07CB-41BC-BF42-F9C8B7FA9008}"/>
              </a:ext>
            </a:extLst>
          </p:cNvPr>
          <p:cNvSpPr/>
          <p:nvPr/>
        </p:nvSpPr>
        <p:spPr>
          <a:xfrm>
            <a:off x="568960" y="2125117"/>
            <a:ext cx="8188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苟富贵，无相忘。</a:t>
            </a: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今亡亦死，举大计亦死；等死，死国可乎？</a:t>
            </a: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今诚以吾众诈自称公子扶苏、项燕，为天下唱，宜多应者。</a:t>
            </a: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王侯将相宁有种乎？</a:t>
            </a:r>
          </a:p>
        </p:txBody>
      </p:sp>
    </p:spTree>
    <p:extLst>
      <p:ext uri="{BB962C8B-B14F-4D97-AF65-F5344CB8AC3E}">
        <p14:creationId xmlns:p14="http://schemas.microsoft.com/office/powerpoint/2010/main" val="27624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09F3AEC-9809-4156-A68D-A8EB542B6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78"/>
          <a:stretch/>
        </p:blipFill>
        <p:spPr>
          <a:xfrm>
            <a:off x="721360" y="593969"/>
            <a:ext cx="7792720" cy="457462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C97EA28-255F-4043-84AC-1ED836AF8BBD}"/>
              </a:ext>
            </a:extLst>
          </p:cNvPr>
          <p:cNvSpPr txBox="1"/>
          <p:nvPr/>
        </p:nvSpPr>
        <p:spPr>
          <a:xfrm>
            <a:off x="2370951" y="434848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世代相承的诸侯王国的兴衰事迹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7847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0DA5705A-B627-4174-BD31-94FF17AA6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32521"/>
              </p:ext>
            </p:extLst>
          </p:nvPr>
        </p:nvGraphicFramePr>
        <p:xfrm>
          <a:off x="91440" y="1010919"/>
          <a:ext cx="8971280" cy="5635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996">
                  <a:extLst>
                    <a:ext uri="{9D8B030D-6E8A-4147-A177-3AD203B41FA5}">
                      <a16:colId xmlns:a16="http://schemas.microsoft.com/office/drawing/2014/main" val="2756430512"/>
                    </a:ext>
                  </a:extLst>
                </a:gridCol>
                <a:gridCol w="3022361">
                  <a:extLst>
                    <a:ext uri="{9D8B030D-6E8A-4147-A177-3AD203B41FA5}">
                      <a16:colId xmlns:a16="http://schemas.microsoft.com/office/drawing/2014/main" val="3691948613"/>
                    </a:ext>
                  </a:extLst>
                </a:gridCol>
                <a:gridCol w="4108923">
                  <a:extLst>
                    <a:ext uri="{9D8B030D-6E8A-4147-A177-3AD203B41FA5}">
                      <a16:colId xmlns:a16="http://schemas.microsoft.com/office/drawing/2014/main" val="1350666370"/>
                    </a:ext>
                  </a:extLst>
                </a:gridCol>
              </a:tblGrid>
              <a:tr h="6553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起义阶段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事件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作用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9855898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决定起义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陈吴合谋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分析形势，制定策略，政治远见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882500"/>
                  </a:ext>
                </a:extLst>
              </a:tr>
              <a:tr h="10088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准备起义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行卜念鬼→鱼腹藏书→篝火狐鸣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289109"/>
                  </a:ext>
                </a:extLst>
              </a:tr>
              <a:tr h="134721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发动起义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激怒将尉→并杀二尉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6001116"/>
                  </a:ext>
                </a:extLst>
              </a:tr>
              <a:tr h="711200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召令徒属→为坛而盟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87774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起义经过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攻城掠地→据陈称王→应者如云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14968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04A3E9AB-2631-4A2E-8837-6DCF8FFCB934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由事显人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67DF3D-5284-4B3F-B34F-38DE8B5CC2EF}"/>
              </a:ext>
            </a:extLst>
          </p:cNvPr>
          <p:cNvSpPr/>
          <p:nvPr/>
        </p:nvSpPr>
        <p:spPr>
          <a:xfrm>
            <a:off x="4970848" y="2702790"/>
            <a:ext cx="4173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营造“受命于天”的氛围，利用封建迷信思想制造舆论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583C749-6402-473F-A641-E8330E7E00AA}"/>
              </a:ext>
            </a:extLst>
          </p:cNvPr>
          <p:cNvSpPr/>
          <p:nvPr/>
        </p:nvSpPr>
        <p:spPr>
          <a:xfrm>
            <a:off x="4970848" y="3665229"/>
            <a:ext cx="4091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周密部署，挑准时机，造成事端，激起戍卒同仇敌忾的反抗心理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6953677-5244-4CF6-8E03-60E39FFAFE1F}"/>
              </a:ext>
            </a:extLst>
          </p:cNvPr>
          <p:cNvSpPr/>
          <p:nvPr/>
        </p:nvSpPr>
        <p:spPr>
          <a:xfrm>
            <a:off x="4970848" y="506629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号召鼓动，激发斗志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B23B0A7-FC93-47F7-9355-79267D3DAE92}"/>
              </a:ext>
            </a:extLst>
          </p:cNvPr>
          <p:cNvSpPr/>
          <p:nvPr/>
        </p:nvSpPr>
        <p:spPr>
          <a:xfrm>
            <a:off x="4970848" y="5865157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起义迅猛，组织领导才能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B4DDAD-034D-4A2F-BBEB-39CB81ABEAB9}"/>
              </a:ext>
            </a:extLst>
          </p:cNvPr>
          <p:cNvSpPr txBox="1"/>
          <p:nvPr/>
        </p:nvSpPr>
        <p:spPr>
          <a:xfrm>
            <a:off x="3058160" y="510976"/>
            <a:ext cx="576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陈胜在起义的每个阶段起到了什么作用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74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A3E9AB-2631-4A2E-8837-6DCF8FFCB934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由言察人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23D7ED-11DF-45CC-810C-B5E1BB757546}"/>
              </a:ext>
            </a:extLst>
          </p:cNvPr>
          <p:cNvSpPr/>
          <p:nvPr/>
        </p:nvSpPr>
        <p:spPr>
          <a:xfrm>
            <a:off x="0" y="1353270"/>
            <a:ext cx="8986520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苟富贵，无相忘。</a:t>
            </a:r>
            <a:r>
              <a:rPr lang="en-US" altLang="zh-CN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“嗟乎，燕雀安知</a:t>
            </a:r>
            <a:r>
              <a:rPr lang="zh-CN" altLang="en-US" sz="26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鸿鹄之志</a:t>
            </a:r>
            <a:r>
              <a:rPr lang="zh-CN" altLang="en-US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哉</a:t>
            </a:r>
            <a:r>
              <a:rPr lang="en-US" altLang="zh-CN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!”</a:t>
            </a: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“今亡亦死，举大计亦死；等死，</a:t>
            </a:r>
            <a:r>
              <a:rPr lang="zh-CN" altLang="en-US" sz="26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死国可乎</a:t>
            </a:r>
            <a:r>
              <a:rPr lang="zh-CN" altLang="en-US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？”</a:t>
            </a:r>
            <a:endParaRPr lang="en-US" altLang="zh-CN" sz="2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天下苦秦久矣。</a:t>
            </a:r>
            <a:r>
              <a:rPr lang="zh-CN" altLang="zh-CN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吾闻二世少子也，不当立，当立者乃公子扶苏。扶苏以数谏故，上使外将兵。今或闻无罪，二世杀之。百姓多闻其贤，未知其死也。项燕为楚将，数有功，爱士卒，楚人怜之。或以为死，或以为亡。</a:t>
            </a:r>
            <a:r>
              <a:rPr lang="zh-CN" altLang="zh-CN" sz="26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今诚以吾众诈自称公子扶苏、项燕，为天下唱，宜多应者</a:t>
            </a:r>
            <a:r>
              <a:rPr lang="zh-CN" altLang="zh-CN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“且壮士不死即已，死即举大名耳，</a:t>
            </a:r>
            <a:r>
              <a:rPr lang="zh-CN" altLang="en-US" sz="26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王侯将相宁有种乎</a:t>
            </a:r>
            <a:r>
              <a:rPr lang="zh-CN" altLang="en-US" sz="2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！”</a:t>
            </a:r>
          </a:p>
          <a:p>
            <a:pPr algn="just">
              <a:lnSpc>
                <a:spcPct val="125000"/>
              </a:lnSpc>
            </a:pPr>
            <a:endParaRPr lang="zh-CN" altLang="en-US" sz="2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endParaRPr lang="zh-CN" altLang="zh-CN" sz="2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33069B-B807-48EB-875F-7ADF3B2E710E}"/>
              </a:ext>
            </a:extLst>
          </p:cNvPr>
          <p:cNvSpPr txBox="1"/>
          <p:nvPr/>
        </p:nvSpPr>
        <p:spPr>
          <a:xfrm>
            <a:off x="3058160" y="510976"/>
            <a:ext cx="576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任意选择一句，分析陈胜的人物形象。</a:t>
            </a:r>
          </a:p>
        </p:txBody>
      </p:sp>
    </p:spTree>
    <p:extLst>
      <p:ext uri="{BB962C8B-B14F-4D97-AF65-F5344CB8AC3E}">
        <p14:creationId xmlns:p14="http://schemas.microsoft.com/office/powerpoint/2010/main" val="3713939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6189435-960C-4515-9F2B-30659D049E02}"/>
              </a:ext>
            </a:extLst>
          </p:cNvPr>
          <p:cNvSpPr/>
          <p:nvPr/>
        </p:nvSpPr>
        <p:spPr>
          <a:xfrm>
            <a:off x="436880" y="881048"/>
            <a:ext cx="8209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秦始皇帝游会稽，渡浙江，梁与籍俱观。</a:t>
            </a:r>
            <a:r>
              <a:rPr lang="zh-CN" altLang="zh-CN" sz="2400" b="1" kern="10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籍曰：</a:t>
            </a:r>
            <a:r>
              <a:rPr lang="zh-CN" altLang="zh-CN" sz="2400" b="1" kern="100" dirty="0">
                <a:solidFill>
                  <a:srgbClr val="FF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“彼可取而代也。”</a:t>
            </a: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zh-CN" sz="24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 algn="r">
              <a:lnSpc>
                <a:spcPct val="125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《史记·项羽本纪》</a:t>
            </a:r>
            <a:endParaRPr lang="en-US" altLang="zh-CN" sz="2400" b="1" kern="100" dirty="0"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altLang="zh-CN" sz="20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翻译</a:t>
            </a:r>
            <a:r>
              <a:rPr lang="en-US" altLang="zh-CN" sz="20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秦始皇游览会稽郡渡浙江时，项梁和项籍一块儿去观看。项籍说：“那个人，我可以取代他！”</a:t>
            </a:r>
            <a:endParaRPr lang="zh-CN" altLang="zh-CN" sz="2000" kern="100" dirty="0"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A835E91-32A1-4CAA-8790-809196CF75E4}"/>
              </a:ext>
            </a:extLst>
          </p:cNvPr>
          <p:cNvSpPr/>
          <p:nvPr/>
        </p:nvSpPr>
        <p:spPr>
          <a:xfrm>
            <a:off x="436880" y="3635621"/>
            <a:ext cx="8209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高祖常繇咸阳，纵观，观秦皇帝，</a:t>
            </a:r>
            <a:r>
              <a:rPr lang="zh-CN" altLang="zh-CN" sz="2400" b="1" kern="10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喟然太息曰：</a:t>
            </a:r>
            <a:r>
              <a:rPr lang="zh-CN" altLang="zh-CN" sz="2400" b="1" kern="100" dirty="0">
                <a:solidFill>
                  <a:srgbClr val="FF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“嗟乎，大丈夫当如此也！”</a:t>
            </a:r>
            <a:endParaRPr lang="zh-CN" altLang="zh-CN" sz="24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 algn="r">
              <a:lnSpc>
                <a:spcPct val="125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《史记·高祖本纪》</a:t>
            </a:r>
            <a:endParaRPr lang="en-US" altLang="zh-CN" sz="2400" b="1" kern="100" dirty="0"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0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翻译</a:t>
            </a:r>
            <a:r>
              <a:rPr lang="en-US" altLang="zh-CN" sz="20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高祖曾经到咸阳去服徭役，有一次秦始皇出巡，允许人们随意观看，他看到了秦始皇，长叹一声说：“唉，大丈夫就应该像这样</a:t>
            </a: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!”</a:t>
            </a:r>
            <a:endParaRPr lang="zh-CN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2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D27052-17B8-42EE-A68F-B083A3761572}"/>
              </a:ext>
            </a:extLst>
          </p:cNvPr>
          <p:cNvSpPr/>
          <p:nvPr/>
        </p:nvSpPr>
        <p:spPr>
          <a:xfrm>
            <a:off x="254000" y="341355"/>
            <a:ext cx="858520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材料一：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“桀、纣失道而汤、武作；周失其道而《春秋》 作；秦失其政而陈涉（胜）发迹，诸侯作难，风起云蒸，卒亡秦族。天下之端自涉发难。</a:t>
            </a: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zh-CN" sz="24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304800" algn="r">
              <a:lnSpc>
                <a:spcPct val="125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《史记·太史公自序》</a:t>
            </a:r>
            <a:endParaRPr lang="en-US" altLang="zh-CN" sz="2400" b="1" kern="100" dirty="0"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【翻译】桀、纣丧失王道而汤、武兴起，周失其王道而《春秋》一书问世。秦失其为政之道，陈涉发起反秦义举，诸侯相继造反，风起云涌，终于灭掉秦国。天下亡秦之端，始于陈涉发难。</a:t>
            </a: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材料二：</a:t>
            </a: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“胜虽已死，其所置遣侯王将相竟亡秦，由涉首事也。高祖时为陈涉置守冢三十家砀</a:t>
            </a:r>
            <a:r>
              <a:rPr lang="zh-CN" altLang="en-US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 err="1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dàng</a:t>
            </a:r>
            <a:r>
              <a:rPr lang="zh-CN" altLang="en-US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，至今血食。”</a:t>
            </a:r>
            <a:endParaRPr lang="zh-CN" altLang="zh-CN" sz="24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25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《史记·陈涉世家》</a:t>
            </a:r>
            <a:endParaRPr lang="en-US" altLang="zh-CN" sz="2400" b="1" kern="100" dirty="0"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【翻译】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陈胜虽然去世，但是他封立派遣的那些王侯将相最终灭掉了秦王朝，而这些都是陈涉首发起义的结果。汉高祖时，专门在砀县安排了三十户人家来看守陈涉的坟墓，一直到汉武帝的时候仍按时杀牲来祭祀他。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872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542870D-0F01-4879-8FB0-AECCDF6BF114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F20DADF-55DD-4261-B93E-8177D53158BC}"/>
              </a:ext>
            </a:extLst>
          </p:cNvPr>
          <p:cNvSpPr/>
          <p:nvPr/>
        </p:nvSpPr>
        <p:spPr>
          <a:xfrm>
            <a:off x="152400" y="1887696"/>
            <a:ext cx="6766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（一）</a:t>
            </a:r>
            <a:r>
              <a:rPr lang="zh-CN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通假字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）发闾左</a:t>
            </a:r>
            <a:r>
              <a:rPr lang="zh-CN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適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戍渔阳九百人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为天下</a:t>
            </a:r>
            <a:r>
              <a:rPr lang="zh-CN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唱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，宜多应者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固</a:t>
            </a:r>
            <a:r>
              <a:rPr lang="zh-CN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怪之矣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将军身</a:t>
            </a:r>
            <a:r>
              <a:rPr lang="zh-CN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被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坚执锐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DB11B0-7B61-4E1E-955F-E540084194C9}"/>
              </a:ext>
            </a:extLst>
          </p:cNvPr>
          <p:cNvSpPr txBox="1"/>
          <p:nvPr/>
        </p:nvSpPr>
        <p:spPr>
          <a:xfrm>
            <a:off x="4856480" y="2590800"/>
            <a:ext cx="440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_____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_____, _________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DD193CA-F27B-4212-8CBC-ED111C7B8B87}"/>
              </a:ext>
            </a:extLst>
          </p:cNvPr>
          <p:cNvSpPr txBox="1"/>
          <p:nvPr/>
        </p:nvSpPr>
        <p:spPr>
          <a:xfrm>
            <a:off x="4856480" y="3288079"/>
            <a:ext cx="440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_____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_____, _________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8DA233-53F0-4036-875F-950ED0837BA0}"/>
              </a:ext>
            </a:extLst>
          </p:cNvPr>
          <p:cNvSpPr txBox="1"/>
          <p:nvPr/>
        </p:nvSpPr>
        <p:spPr>
          <a:xfrm>
            <a:off x="4856480" y="3904078"/>
            <a:ext cx="440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_____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_____, _________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EEDD71-2F02-4845-BF1F-6B7C3BD2636E}"/>
              </a:ext>
            </a:extLst>
          </p:cNvPr>
          <p:cNvSpPr txBox="1"/>
          <p:nvPr/>
        </p:nvSpPr>
        <p:spPr>
          <a:xfrm>
            <a:off x="4856480" y="4547720"/>
            <a:ext cx="440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_____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_____, _________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0863EE-B7DF-49DD-99F1-1E8EFA881AE9}"/>
              </a:ext>
            </a:extLst>
          </p:cNvPr>
          <p:cNvSpPr/>
          <p:nvPr/>
        </p:nvSpPr>
        <p:spPr>
          <a:xfrm>
            <a:off x="4754880" y="4387600"/>
            <a:ext cx="451104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被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 “披”   穿着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1E5DAE7-BE14-4781-847C-74D959A12A5F}"/>
              </a:ext>
            </a:extLst>
          </p:cNvPr>
          <p:cNvSpPr/>
          <p:nvPr/>
        </p:nvSpPr>
        <p:spPr>
          <a:xfrm>
            <a:off x="4736625" y="2428993"/>
            <a:ext cx="3775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適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 “谪”   发配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8152F95-20A7-4413-920D-ECA0F7176781}"/>
              </a:ext>
            </a:extLst>
          </p:cNvPr>
          <p:cNvSpPr/>
          <p:nvPr/>
        </p:nvSpPr>
        <p:spPr>
          <a:xfrm>
            <a:off x="4736625" y="3126818"/>
            <a:ext cx="3775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唱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 “倡”   倡导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A012B4D-29B6-4494-8A6C-1C1809A1EE3B}"/>
              </a:ext>
            </a:extLst>
          </p:cNvPr>
          <p:cNvSpPr/>
          <p:nvPr/>
        </p:nvSpPr>
        <p:spPr>
          <a:xfrm>
            <a:off x="4736625" y="3748845"/>
            <a:ext cx="3775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“以” “已” 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已经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42A5CC7-9961-4C0E-893C-6F0210A297DA}"/>
              </a:ext>
            </a:extLst>
          </p:cNvPr>
          <p:cNvSpPr/>
          <p:nvPr/>
        </p:nvSpPr>
        <p:spPr>
          <a:xfrm>
            <a:off x="254000" y="341355"/>
            <a:ext cx="858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材料一：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“桀、纣失道而汤、武作；周失其道而《春秋》 作；秦失其政而陈涉（胜）发迹，诸侯作难，风起云蒸，卒亡秦族。</a:t>
            </a:r>
            <a:r>
              <a:rPr lang="zh-CN" altLang="zh-CN" sz="2400" b="1" u="sng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天下之端自涉发难。</a:t>
            </a: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zh-CN" sz="24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304800" algn="r">
              <a:lnSpc>
                <a:spcPct val="125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《史记·太史公自序》</a:t>
            </a:r>
            <a:endParaRPr lang="en-US" altLang="zh-CN" sz="2400" b="1" kern="100" dirty="0"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材料二：</a:t>
            </a: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“胜虽已死，其所置遣侯王将相竟亡秦，</a:t>
            </a:r>
            <a:r>
              <a:rPr lang="zh-CN" altLang="zh-CN" sz="2400" b="1" u="sng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由涉首事也</a:t>
            </a: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。高祖时为陈涉置守冢三十家砀</a:t>
            </a:r>
            <a:r>
              <a:rPr lang="zh-CN" altLang="en-US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 err="1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dàng</a:t>
            </a:r>
            <a:r>
              <a:rPr lang="zh-CN" altLang="en-US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，至今血食。”</a:t>
            </a:r>
            <a:endParaRPr lang="zh-CN" altLang="zh-CN" sz="24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25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《史记·陈涉世家》</a:t>
            </a:r>
            <a:endParaRPr lang="en-US" altLang="zh-CN" sz="2400" b="1" kern="100" dirty="0"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403CD9C-15A8-4498-81AE-768286461897}"/>
              </a:ext>
            </a:extLst>
          </p:cNvPr>
          <p:cNvSpPr txBox="1"/>
          <p:nvPr/>
        </p:nvSpPr>
        <p:spPr>
          <a:xfrm>
            <a:off x="579120" y="4482135"/>
            <a:ext cx="793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首倡反秦</a:t>
            </a:r>
          </a:p>
        </p:txBody>
      </p:sp>
    </p:spTree>
    <p:extLst>
      <p:ext uri="{BB962C8B-B14F-4D97-AF65-F5344CB8AC3E}">
        <p14:creationId xmlns:p14="http://schemas.microsoft.com/office/powerpoint/2010/main" val="31054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C3250B-A6B8-4D22-BCBC-099C1FC96B82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良心史官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0B00F8A-2BE5-4D70-B1D8-72997917D4A3}"/>
              </a:ext>
            </a:extLst>
          </p:cNvPr>
          <p:cNvSpPr/>
          <p:nvPr/>
        </p:nvSpPr>
        <p:spPr>
          <a:xfrm>
            <a:off x="843280" y="1561515"/>
            <a:ext cx="767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结合《史记·陈涉世家》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后半篇，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谈谈你对陈胜这个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人物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的看法。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957431-DD49-4516-B2A0-74663E8B8567}"/>
              </a:ext>
            </a:extLst>
          </p:cNvPr>
          <p:cNvSpPr txBox="1"/>
          <p:nvPr/>
        </p:nvSpPr>
        <p:spPr>
          <a:xfrm>
            <a:off x="1899920" y="2748896"/>
            <a:ext cx="55575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格局小，眼光短浅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狂妄自大，心胸狭窄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不念故人，薄情寡义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轻信他人，不善用人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缺乏军事能力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BCCD3FA-231C-44D2-824E-4070BFFEBE3E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良心史官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0307B2-C03A-4F5E-81A1-CC7BE0D340E2}"/>
              </a:ext>
            </a:extLst>
          </p:cNvPr>
          <p:cNvSpPr/>
          <p:nvPr/>
        </p:nvSpPr>
        <p:spPr>
          <a:xfrm>
            <a:off x="843280" y="1561515"/>
            <a:ext cx="767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司马迁对陈胜持什么态度？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F35235-7818-4E23-B436-F37768ED58D8}"/>
              </a:ext>
            </a:extLst>
          </p:cNvPr>
          <p:cNvSpPr txBox="1"/>
          <p:nvPr/>
        </p:nvSpPr>
        <p:spPr>
          <a:xfrm>
            <a:off x="889000" y="2673609"/>
            <a:ext cx="7579360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既赞许陈胜的志、智、勇、谋，肯定其“首倡反秦”的历史功绩，也不掩盖、不避讳陈胜的诸多问题。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EF7B4D-365D-4201-81ED-B68A1D16AFCC}"/>
              </a:ext>
            </a:extLst>
          </p:cNvPr>
          <p:cNvSpPr txBox="1"/>
          <p:nvPr/>
        </p:nvSpPr>
        <p:spPr>
          <a:xfrm>
            <a:off x="2477770" y="4299209"/>
            <a:ext cx="4401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基于史实的客观态度</a:t>
            </a:r>
            <a:endParaRPr lang="en-US" altLang="zh-CN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5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9A93445-6E64-46AC-9577-7139CAFAF613}"/>
              </a:ext>
            </a:extLst>
          </p:cNvPr>
          <p:cNvSpPr/>
          <p:nvPr/>
        </p:nvSpPr>
        <p:spPr>
          <a:xfrm>
            <a:off x="319927" y="689539"/>
            <a:ext cx="8112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“究天人之际，通古今之变，成一家之言。”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D16C47-5306-40C3-B493-22218E7BE8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228"/>
            <a:ext cx="4376278" cy="457321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669E999-382C-4E11-ADCC-634E80D86B4A}"/>
              </a:ext>
            </a:extLst>
          </p:cNvPr>
          <p:cNvSpPr txBox="1"/>
          <p:nvPr/>
        </p:nvSpPr>
        <p:spPr>
          <a:xfrm>
            <a:off x="4670917" y="2122228"/>
            <a:ext cx="30303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字词的前后联系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人物刻画的方法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辩证地分析人物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司马迁史官精神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司马迁记史特点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3829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6AD523B-AE25-4957-9601-75BD874F4704}"/>
              </a:ext>
            </a:extLst>
          </p:cNvPr>
          <p:cNvSpPr/>
          <p:nvPr/>
        </p:nvSpPr>
        <p:spPr>
          <a:xfrm>
            <a:off x="336942" y="1237541"/>
            <a:ext cx="2709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（二）古今异义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A22F9D-0B4B-4A35-B8D7-A02D47C82825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BE640C10-7710-4F60-9752-339DF314C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60404"/>
              </p:ext>
            </p:extLst>
          </p:nvPr>
        </p:nvGraphicFramePr>
        <p:xfrm>
          <a:off x="153230" y="2030299"/>
          <a:ext cx="8837538" cy="3726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2554">
                  <a:extLst>
                    <a:ext uri="{9D8B030D-6E8A-4147-A177-3AD203B41FA5}">
                      <a16:colId xmlns:a16="http://schemas.microsoft.com/office/drawing/2014/main" val="3571770659"/>
                    </a:ext>
                  </a:extLst>
                </a:gridCol>
                <a:gridCol w="2382492">
                  <a:extLst>
                    <a:ext uri="{9D8B030D-6E8A-4147-A177-3AD203B41FA5}">
                      <a16:colId xmlns:a16="http://schemas.microsoft.com/office/drawing/2014/main" val="1513705122"/>
                    </a:ext>
                  </a:extLst>
                </a:gridCol>
                <a:gridCol w="2382492">
                  <a:extLst>
                    <a:ext uri="{9D8B030D-6E8A-4147-A177-3AD203B41FA5}">
                      <a16:colId xmlns:a16="http://schemas.microsoft.com/office/drawing/2014/main" val="1792926464"/>
                    </a:ext>
                  </a:extLst>
                </a:gridCol>
              </a:tblGrid>
              <a:tr h="745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古义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今义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1415402"/>
                  </a:ext>
                </a:extLst>
              </a:tr>
              <a:tr h="745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今</a:t>
                      </a:r>
                      <a:r>
                        <a:rPr lang="zh-CN" sz="20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亡</a:t>
                      </a: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亦死，举大计亦死。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7527148"/>
                  </a:ext>
                </a:extLst>
              </a:tr>
              <a:tr h="745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旦日，卒中</a:t>
                      </a:r>
                      <a:r>
                        <a:rPr lang="zh-CN" altLang="en-US" sz="2000" b="1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往往</a:t>
                      </a: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语，皆指目陈胜。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9725568"/>
                  </a:ext>
                </a:extLst>
              </a:tr>
              <a:tr h="745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等</a:t>
                      </a: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死，死国可乎？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176234"/>
                  </a:ext>
                </a:extLst>
              </a:tr>
              <a:tr h="745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号令召三老、豪杰与皆来</a:t>
                      </a:r>
                      <a:r>
                        <a:rPr lang="zh-CN" altLang="en-US" sz="2000" b="1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会计</a:t>
                      </a: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事。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4827968"/>
                  </a:ext>
                </a:extLst>
              </a:tr>
            </a:tbl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F412A207-0E63-498D-8ACD-E208E7AE3D05}"/>
              </a:ext>
            </a:extLst>
          </p:cNvPr>
          <p:cNvSpPr/>
          <p:nvPr/>
        </p:nvSpPr>
        <p:spPr>
          <a:xfrm>
            <a:off x="5025330" y="292937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逃跑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E5C1B59-15F1-4C8B-8FDD-72547A1C5493}"/>
              </a:ext>
            </a:extLst>
          </p:cNvPr>
          <p:cNvSpPr/>
          <p:nvPr/>
        </p:nvSpPr>
        <p:spPr>
          <a:xfrm>
            <a:off x="7536339" y="2929374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死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A3E03C7-B97B-4D89-970B-0DB7A861084C}"/>
              </a:ext>
            </a:extLst>
          </p:cNvPr>
          <p:cNvSpPr/>
          <p:nvPr/>
        </p:nvSpPr>
        <p:spPr>
          <a:xfrm>
            <a:off x="5025330" y="368121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到处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9882427-2AE7-47D3-B82B-9ADB1C9F5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60" y="3669036"/>
            <a:ext cx="2658799" cy="61135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5B7B6E7C-B125-4A0A-9CF5-7B60E9CD8BF0}"/>
              </a:ext>
            </a:extLst>
          </p:cNvPr>
          <p:cNvSpPr/>
          <p:nvPr/>
        </p:nvSpPr>
        <p:spPr>
          <a:xfrm>
            <a:off x="5025329" y="442289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同样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09AC309-54B5-4935-B8B1-E6BE425CEBC1}"/>
              </a:ext>
            </a:extLst>
          </p:cNvPr>
          <p:cNvSpPr/>
          <p:nvPr/>
        </p:nvSpPr>
        <p:spPr>
          <a:xfrm>
            <a:off x="7382451" y="442289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等待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97DD162-1365-4CDD-A7CC-953DE360BCA4}"/>
              </a:ext>
            </a:extLst>
          </p:cNvPr>
          <p:cNvSpPr/>
          <p:nvPr/>
        </p:nvSpPr>
        <p:spPr>
          <a:xfrm>
            <a:off x="6613008" y="515223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掌管财务的人员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9A50D57-1C63-4513-9020-27B44B90DF05}"/>
              </a:ext>
            </a:extLst>
          </p:cNvPr>
          <p:cNvSpPr/>
          <p:nvPr/>
        </p:nvSpPr>
        <p:spPr>
          <a:xfrm>
            <a:off x="4563663" y="514838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集会、商量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5" grpId="0"/>
      <p:bldP spid="26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3AADD8-9325-491A-A22F-01A9C7DAC0BB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EA1D8E-9136-4808-A0BE-6662E2CB7AFC}"/>
              </a:ext>
            </a:extLst>
          </p:cNvPr>
          <p:cNvSpPr/>
          <p:nvPr/>
        </p:nvSpPr>
        <p:spPr>
          <a:xfrm>
            <a:off x="336942" y="1237541"/>
            <a:ext cx="2709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（三）词类活用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3CA482-F2FF-4334-9197-961F22CCCE44}"/>
              </a:ext>
            </a:extLst>
          </p:cNvPr>
          <p:cNvSpPr/>
          <p:nvPr/>
        </p:nvSpPr>
        <p:spPr>
          <a:xfrm>
            <a:off x="3325505" y="216095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名</a:t>
            </a:r>
            <a:r>
              <a:rPr lang="zh-CN" altLang="en-US" sz="3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词</a:t>
            </a:r>
            <a:r>
              <a:rPr lang="zh-CN" altLang="zh-CN" sz="3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作动</a:t>
            </a:r>
            <a:r>
              <a:rPr lang="zh-CN" altLang="en-US" sz="3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词</a:t>
            </a:r>
            <a:endParaRPr lang="zh-CN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3A84BA-F7FA-4BB2-8DED-C45C995D6791}"/>
              </a:ext>
            </a:extLst>
          </p:cNvPr>
          <p:cNvSpPr/>
          <p:nvPr/>
        </p:nvSpPr>
        <p:spPr>
          <a:xfrm>
            <a:off x="1088782" y="2971076"/>
            <a:ext cx="3483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陈胜</a:t>
            </a: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王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置人所</a:t>
            </a: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罾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鱼腹中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夜</a:t>
            </a: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篝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火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尉果</a:t>
            </a: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笞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广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8D2469-9055-4A0E-9ECC-4C65FA1E0D08}"/>
              </a:ext>
            </a:extLst>
          </p:cNvPr>
          <p:cNvSpPr/>
          <p:nvPr/>
        </p:nvSpPr>
        <p:spPr>
          <a:xfrm>
            <a:off x="4898782" y="2971076"/>
            <a:ext cx="3483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王：称王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罾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：用网捕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篝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：用笼子罩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笞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：用竹板打</a:t>
            </a:r>
            <a:endParaRPr lang="zh-CN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6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3AADD8-9325-491A-A22F-01A9C7DAC0BB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EA1D8E-9136-4808-A0BE-6662E2CB7AFC}"/>
              </a:ext>
            </a:extLst>
          </p:cNvPr>
          <p:cNvSpPr/>
          <p:nvPr/>
        </p:nvSpPr>
        <p:spPr>
          <a:xfrm>
            <a:off x="336942" y="1237541"/>
            <a:ext cx="2709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（三）词类活用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3CA482-F2FF-4334-9197-961F22CCCE44}"/>
              </a:ext>
            </a:extLst>
          </p:cNvPr>
          <p:cNvSpPr/>
          <p:nvPr/>
        </p:nvSpPr>
        <p:spPr>
          <a:xfrm>
            <a:off x="3325505" y="216095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名</a:t>
            </a:r>
            <a:r>
              <a:rPr lang="zh-CN" altLang="en-US" sz="3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词</a:t>
            </a:r>
            <a:r>
              <a:rPr lang="zh-CN" altLang="zh-CN" sz="3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zh-CN" altLang="en-US" sz="3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状语</a:t>
            </a:r>
            <a:endParaRPr lang="zh-CN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3A84BA-F7FA-4BB2-8DED-C45C995D6791}"/>
              </a:ext>
            </a:extLst>
          </p:cNvPr>
          <p:cNvSpPr/>
          <p:nvPr/>
        </p:nvSpPr>
        <p:spPr>
          <a:xfrm>
            <a:off x="1088782" y="2971076"/>
            <a:ext cx="3483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狐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鸣呼曰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丹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书帛曰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8D2469-9055-4A0E-9ECC-4C65FA1E0D08}"/>
              </a:ext>
            </a:extLst>
          </p:cNvPr>
          <p:cNvSpPr/>
          <p:nvPr/>
        </p:nvSpPr>
        <p:spPr>
          <a:xfrm>
            <a:off x="4898782" y="2971076"/>
            <a:ext cx="3483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狐：像狐狸一样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丹：用丹砂</a:t>
            </a:r>
            <a:endParaRPr lang="zh-CN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3AADD8-9325-491A-A22F-01A9C7DAC0BB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EA1D8E-9136-4808-A0BE-6662E2CB7AFC}"/>
              </a:ext>
            </a:extLst>
          </p:cNvPr>
          <p:cNvSpPr/>
          <p:nvPr/>
        </p:nvSpPr>
        <p:spPr>
          <a:xfrm>
            <a:off x="336942" y="1237541"/>
            <a:ext cx="2709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（三）词类活用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3CA482-F2FF-4334-9197-961F22CCCE44}"/>
              </a:ext>
            </a:extLst>
          </p:cNvPr>
          <p:cNvSpPr/>
          <p:nvPr/>
        </p:nvSpPr>
        <p:spPr>
          <a:xfrm>
            <a:off x="3094673" y="216095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形容词作名词</a:t>
            </a:r>
            <a:endParaRPr lang="zh-CN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3A84BA-F7FA-4BB2-8DED-C45C995D6791}"/>
              </a:ext>
            </a:extLst>
          </p:cNvPr>
          <p:cNvSpPr/>
          <p:nvPr/>
        </p:nvSpPr>
        <p:spPr>
          <a:xfrm>
            <a:off x="1088782" y="2971076"/>
            <a:ext cx="3483218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将军身被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坚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执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锐</a:t>
            </a:r>
            <a:endParaRPr lang="zh-CN" altLang="en-US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8D2469-9055-4A0E-9ECC-4C65FA1E0D08}"/>
              </a:ext>
            </a:extLst>
          </p:cNvPr>
          <p:cNvSpPr/>
          <p:nvPr/>
        </p:nvSpPr>
        <p:spPr>
          <a:xfrm>
            <a:off x="4898782" y="2971076"/>
            <a:ext cx="3968492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坚：铠甲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锐：武器</a:t>
            </a:r>
            <a:endParaRPr lang="zh-CN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3AADD8-9325-491A-A22F-01A9C7DAC0BB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EA1D8E-9136-4808-A0BE-6662E2CB7AFC}"/>
              </a:ext>
            </a:extLst>
          </p:cNvPr>
          <p:cNvSpPr/>
          <p:nvPr/>
        </p:nvSpPr>
        <p:spPr>
          <a:xfrm>
            <a:off x="336942" y="1237541"/>
            <a:ext cx="2709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（三）词类活用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3CA482-F2FF-4334-9197-961F22CCCE44}"/>
              </a:ext>
            </a:extLst>
          </p:cNvPr>
          <p:cNvSpPr/>
          <p:nvPr/>
        </p:nvSpPr>
        <p:spPr>
          <a:xfrm>
            <a:off x="3556337" y="216095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使动用法</a:t>
            </a:r>
            <a:endParaRPr lang="zh-CN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3A84BA-F7FA-4BB2-8DED-C45C995D6791}"/>
              </a:ext>
            </a:extLst>
          </p:cNvPr>
          <p:cNvSpPr/>
          <p:nvPr/>
        </p:nvSpPr>
        <p:spPr>
          <a:xfrm>
            <a:off x="1088782" y="2971076"/>
            <a:ext cx="3483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忿恚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8D2469-9055-4A0E-9ECC-4C65FA1E0D08}"/>
              </a:ext>
            </a:extLst>
          </p:cNvPr>
          <p:cNvSpPr/>
          <p:nvPr/>
        </p:nvSpPr>
        <p:spPr>
          <a:xfrm>
            <a:off x="4898782" y="2971076"/>
            <a:ext cx="3968492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忿恚：使</a:t>
            </a:r>
            <a:r>
              <a:rPr lang="en-US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愤怒</a:t>
            </a:r>
            <a:endParaRPr lang="zh-CN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3AADD8-9325-491A-A22F-01A9C7DAC0BB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EA1D8E-9136-4808-A0BE-6662E2CB7AFC}"/>
              </a:ext>
            </a:extLst>
          </p:cNvPr>
          <p:cNvSpPr/>
          <p:nvPr/>
        </p:nvSpPr>
        <p:spPr>
          <a:xfrm>
            <a:off x="336942" y="1237541"/>
            <a:ext cx="2709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（三）词类活用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3CA482-F2FF-4334-9197-961F22CCCE44}"/>
              </a:ext>
            </a:extLst>
          </p:cNvPr>
          <p:cNvSpPr/>
          <p:nvPr/>
        </p:nvSpPr>
        <p:spPr>
          <a:xfrm>
            <a:off x="3556336" y="216095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意动用法</a:t>
            </a:r>
            <a:endParaRPr lang="zh-CN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3A84BA-F7FA-4BB2-8DED-C45C995D6791}"/>
              </a:ext>
            </a:extLst>
          </p:cNvPr>
          <p:cNvSpPr/>
          <p:nvPr/>
        </p:nvSpPr>
        <p:spPr>
          <a:xfrm>
            <a:off x="1088782" y="2971076"/>
            <a:ext cx="3483218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固以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怪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之矣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8D2469-9055-4A0E-9ECC-4C65FA1E0D08}"/>
              </a:ext>
            </a:extLst>
          </p:cNvPr>
          <p:cNvSpPr/>
          <p:nvPr/>
        </p:nvSpPr>
        <p:spPr>
          <a:xfrm>
            <a:off x="4898782" y="2971076"/>
            <a:ext cx="3968492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怪：对</a:t>
            </a:r>
            <a:r>
              <a:rPr lang="en-US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感到奇怪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（以</a:t>
            </a:r>
            <a:r>
              <a:rPr lang="en-US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为怪）</a:t>
            </a:r>
            <a:endParaRPr lang="zh-CN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3AADD8-9325-491A-A22F-01A9C7DAC0BB}"/>
              </a:ext>
            </a:extLst>
          </p:cNvPr>
          <p:cNvSpPr txBox="1"/>
          <p:nvPr/>
        </p:nvSpPr>
        <p:spPr>
          <a:xfrm>
            <a:off x="0" y="203200"/>
            <a:ext cx="338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EA1D8E-9136-4808-A0BE-6662E2CB7AFC}"/>
              </a:ext>
            </a:extLst>
          </p:cNvPr>
          <p:cNvSpPr/>
          <p:nvPr/>
        </p:nvSpPr>
        <p:spPr>
          <a:xfrm>
            <a:off x="336942" y="1237541"/>
            <a:ext cx="2709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（四）一字多义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CC341E-3E26-4205-B787-3F55167F7BDC}"/>
              </a:ext>
            </a:extLst>
          </p:cNvPr>
          <p:cNvSpPr/>
          <p:nvPr/>
        </p:nvSpPr>
        <p:spPr>
          <a:xfrm>
            <a:off x="632507" y="1976205"/>
            <a:ext cx="4258702" cy="178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3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会</a:t>
            </a: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会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天大雨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与皆来</a:t>
            </a: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会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计事</a:t>
            </a:r>
            <a:endParaRPr lang="zh-CN" altLang="en-US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5F4F00-DD7C-43F4-8FE8-38BC67574F73}"/>
              </a:ext>
            </a:extLst>
          </p:cNvPr>
          <p:cNvSpPr/>
          <p:nvPr/>
        </p:nvSpPr>
        <p:spPr>
          <a:xfrm>
            <a:off x="632506" y="4262205"/>
            <a:ext cx="546349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3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书</a:t>
            </a: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乃丹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书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帛</a:t>
            </a: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得鱼腹中</a:t>
            </a: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书</a:t>
            </a:r>
          </a:p>
          <a:p>
            <a:pPr marL="457200" indent="-4572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endParaRPr lang="zh-CN" altLang="en-US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8986C9-3C52-461C-9B6D-E46DE236D4E3}"/>
              </a:ext>
            </a:extLst>
          </p:cNvPr>
          <p:cNvSpPr txBox="1"/>
          <p:nvPr/>
        </p:nvSpPr>
        <p:spPr>
          <a:xfrm>
            <a:off x="4516119" y="2668702"/>
            <a:ext cx="3159760" cy="109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恰逢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集会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BA5023-9B52-4918-B7EE-ADE423AAEAB5}"/>
              </a:ext>
            </a:extLst>
          </p:cNvPr>
          <p:cNvSpPr txBox="1"/>
          <p:nvPr/>
        </p:nvSpPr>
        <p:spPr>
          <a:xfrm>
            <a:off x="4516119" y="4954702"/>
            <a:ext cx="3159760" cy="109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写</a:t>
            </a:r>
            <a:endParaRPr lang="en-US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（绸条上的）字</a:t>
            </a:r>
          </a:p>
        </p:txBody>
      </p:sp>
    </p:spTree>
    <p:extLst>
      <p:ext uri="{BB962C8B-B14F-4D97-AF65-F5344CB8AC3E}">
        <p14:creationId xmlns:p14="http://schemas.microsoft.com/office/powerpoint/2010/main" val="19182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1459</Words>
  <Application>Microsoft Office PowerPoint</Application>
  <PresentationFormat>全屏显示(4:3)</PresentationFormat>
  <Paragraphs>200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黑体</vt:lpstr>
      <vt:lpstr>楷体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helen wu</dc:creator>
  <cp:lastModifiedBy>helen wu</cp:lastModifiedBy>
  <cp:revision>207</cp:revision>
  <dcterms:created xsi:type="dcterms:W3CDTF">2017-09-29T01:46:05Z</dcterms:created>
  <dcterms:modified xsi:type="dcterms:W3CDTF">2017-10-19T00:28:50Z</dcterms:modified>
</cp:coreProperties>
</file>