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16" r:id="rId2"/>
    <p:sldId id="265" r:id="rId3"/>
    <p:sldId id="317" r:id="rId4"/>
    <p:sldId id="318"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584A7"/>
    <a:srgbClr val="50A0B0"/>
    <a:srgbClr val="0000FF"/>
    <a:srgbClr val="27A7B4"/>
    <a:srgbClr val="334247"/>
    <a:srgbClr val="6C7D82"/>
    <a:srgbClr val="5D8391"/>
    <a:srgbClr val="4088B1"/>
    <a:srgbClr val="536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20" autoAdjust="0"/>
    <p:restoredTop sz="94660"/>
  </p:normalViewPr>
  <p:slideViewPr>
    <p:cSldViewPr snapToGrid="0" showGuides="1">
      <p:cViewPr>
        <p:scale>
          <a:sx n="73" d="100"/>
          <a:sy n="73" d="100"/>
        </p:scale>
        <p:origin x="-378" y="-72"/>
      </p:cViewPr>
      <p:guideLst>
        <p:guide orient="horz" pos="2160"/>
        <p:guide pos="9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4AE2D-A19E-7D43-BD25-B5C0171990C1}" type="datetimeFigureOut">
              <a:rPr kumimoji="1" lang="zh-CN" altLang="en-US" smtClean="0"/>
              <a:t>2021/8/12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84D29-5D5F-624A-8335-AB82C84FBF79}" type="slidenum">
              <a:rPr kumimoji="1" lang="zh-CN" altLang="en-US" smtClean="0"/>
              <a:t>‹#›</a:t>
            </a:fld>
            <a:endParaRPr kumimoji="1" lang="zh-CN" altLang="en-US"/>
          </a:p>
        </p:txBody>
      </p:sp>
    </p:spTree>
    <p:extLst>
      <p:ext uri="{BB962C8B-B14F-4D97-AF65-F5344CB8AC3E}">
        <p14:creationId xmlns:p14="http://schemas.microsoft.com/office/powerpoint/2010/main" val="332133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C92757-3C02-4CF6-8429-49BD51920F96}" type="datetimeFigureOut">
              <a:rPr lang="en-US" smtClean="0"/>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C92757-3C02-4CF6-8429-49BD51920F96}"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2757-3C02-4CF6-8429-49BD51920F96}"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2757-3C02-4CF6-8429-49BD51920F96}" type="datetimeFigureOut">
              <a:rPr lang="en-US" smtClean="0"/>
              <a:t>8/12/2021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9C29A-129B-40A3-AD09-217224EAB3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png"/><Relationship Id="rId4" Type="http://schemas.openxmlformats.org/officeDocument/2006/relationships/image" Target="../media/image3.tiff"/><Relationship Id="rId9" Type="http://schemas.openxmlformats.org/officeDocument/2006/relationships/image" Target="../media/image8.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nvSpPr>
        <p:spPr>
          <a:xfrm rot="7376178">
            <a:off x="10284955" y="5526620"/>
            <a:ext cx="2815404" cy="648879"/>
          </a:xfrm>
          <a:custGeom>
            <a:avLst/>
            <a:gdLst>
              <a:gd name="connsiteX0" fmla="*/ 2395042 w 2815404"/>
              <a:gd name="connsiteY0" fmla="*/ 0 h 648879"/>
              <a:gd name="connsiteX1" fmla="*/ 2815404 w 2815404"/>
              <a:gd name="connsiteY1" fmla="*/ 648879 h 648879"/>
              <a:gd name="connsiteX2" fmla="*/ 0 w 2815404"/>
              <a:gd name="connsiteY2" fmla="*/ 648879 h 648879"/>
              <a:gd name="connsiteX3" fmla="*/ 1001622 w 2815404"/>
              <a:gd name="connsiteY3" fmla="*/ 0 h 648879"/>
            </a:gdLst>
            <a:ahLst/>
            <a:cxnLst>
              <a:cxn ang="0">
                <a:pos x="connsiteX0" y="connsiteY0"/>
              </a:cxn>
              <a:cxn ang="0">
                <a:pos x="connsiteX1" y="connsiteY1"/>
              </a:cxn>
              <a:cxn ang="0">
                <a:pos x="connsiteX2" y="connsiteY2"/>
              </a:cxn>
              <a:cxn ang="0">
                <a:pos x="connsiteX3" y="connsiteY3"/>
              </a:cxn>
            </a:cxnLst>
            <a:rect l="l" t="t" r="r" b="b"/>
            <a:pathLst>
              <a:path w="2815404" h="648879">
                <a:moveTo>
                  <a:pt x="2395042" y="0"/>
                </a:moveTo>
                <a:lnTo>
                  <a:pt x="2815404" y="648879"/>
                </a:lnTo>
                <a:lnTo>
                  <a:pt x="0" y="648879"/>
                </a:lnTo>
                <a:lnTo>
                  <a:pt x="1001622" y="0"/>
                </a:lnTo>
                <a:close/>
              </a:path>
            </a:pathLst>
          </a:custGeom>
          <a:solidFill>
            <a:srgbClr val="02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rot="21420000" flipH="1">
            <a:off x="11028614" y="3619723"/>
            <a:ext cx="1634130" cy="2249488"/>
          </a:xfrm>
          <a:prstGeom prst="line">
            <a:avLst/>
          </a:prstGeom>
          <a:ln>
            <a:solidFill>
              <a:srgbClr val="0275BC"/>
            </a:solidFill>
          </a:ln>
        </p:spPr>
        <p:style>
          <a:lnRef idx="1">
            <a:schemeClr val="accent1"/>
          </a:lnRef>
          <a:fillRef idx="0">
            <a:schemeClr val="accent1"/>
          </a:fillRef>
          <a:effectRef idx="0">
            <a:schemeClr val="accent1"/>
          </a:effectRef>
          <a:fontRef idx="minor">
            <a:schemeClr val="tx1"/>
          </a:fontRef>
        </p:style>
      </p:cxnSp>
      <p:sp>
        <p:nvSpPr>
          <p:cNvPr id="19" name="任意多边形: 形状 18"/>
          <p:cNvSpPr/>
          <p:nvPr/>
        </p:nvSpPr>
        <p:spPr>
          <a:xfrm>
            <a:off x="0" y="4903498"/>
            <a:ext cx="1687606" cy="1954503"/>
          </a:xfrm>
          <a:custGeom>
            <a:avLst/>
            <a:gdLst>
              <a:gd name="connsiteX0" fmla="*/ 0 w 1687606"/>
              <a:gd name="connsiteY0" fmla="*/ 0 h 1954503"/>
              <a:gd name="connsiteX1" fmla="*/ 1687606 w 1687606"/>
              <a:gd name="connsiteY1" fmla="*/ 1687606 h 1954503"/>
              <a:gd name="connsiteX2" fmla="*/ 1678893 w 1687606"/>
              <a:gd name="connsiteY2" fmla="*/ 1860154 h 1954503"/>
              <a:gd name="connsiteX3" fmla="*/ 1664494 w 1687606"/>
              <a:gd name="connsiteY3" fmla="*/ 1954503 h 1954503"/>
              <a:gd name="connsiteX4" fmla="*/ 796599 w 1687606"/>
              <a:gd name="connsiteY4" fmla="*/ 1954503 h 1954503"/>
              <a:gd name="connsiteX5" fmla="*/ 826660 w 1687606"/>
              <a:gd name="connsiteY5" fmla="*/ 1857662 h 1954503"/>
              <a:gd name="connsiteX6" fmla="*/ 843803 w 1687606"/>
              <a:gd name="connsiteY6" fmla="*/ 1687606 h 1954503"/>
              <a:gd name="connsiteX7" fmla="*/ 0 w 1687606"/>
              <a:gd name="connsiteY7" fmla="*/ 843803 h 195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606" h="1954503">
                <a:moveTo>
                  <a:pt x="0" y="0"/>
                </a:moveTo>
                <a:cubicBezTo>
                  <a:pt x="932039" y="0"/>
                  <a:pt x="1687606" y="755567"/>
                  <a:pt x="1687606" y="1687606"/>
                </a:cubicBezTo>
                <a:cubicBezTo>
                  <a:pt x="1687606" y="1745859"/>
                  <a:pt x="1684655" y="1803422"/>
                  <a:pt x="1678893" y="1860154"/>
                </a:cubicBezTo>
                <a:lnTo>
                  <a:pt x="1664494" y="1954503"/>
                </a:lnTo>
                <a:lnTo>
                  <a:pt x="796599" y="1954503"/>
                </a:lnTo>
                <a:lnTo>
                  <a:pt x="826660" y="1857662"/>
                </a:lnTo>
                <a:cubicBezTo>
                  <a:pt x="837900" y="1802733"/>
                  <a:pt x="843803" y="1745859"/>
                  <a:pt x="843803" y="1687606"/>
                </a:cubicBezTo>
                <a:cubicBezTo>
                  <a:pt x="843803" y="1221586"/>
                  <a:pt x="466020" y="843803"/>
                  <a:pt x="0" y="8438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53" name="组合 52"/>
          <p:cNvGrpSpPr/>
          <p:nvPr/>
        </p:nvGrpSpPr>
        <p:grpSpPr>
          <a:xfrm>
            <a:off x="626745" y="2105660"/>
            <a:ext cx="1153160" cy="1153160"/>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7" name="组合 46"/>
          <p:cNvGrpSpPr/>
          <p:nvPr/>
        </p:nvGrpSpPr>
        <p:grpSpPr>
          <a:xfrm>
            <a:off x="2930525" y="3392805"/>
            <a:ext cx="1153160" cy="1153160"/>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7" name="组合 6"/>
          <p:cNvGrpSpPr/>
          <p:nvPr/>
        </p:nvGrpSpPr>
        <p:grpSpPr>
          <a:xfrm>
            <a:off x="1889760" y="3843020"/>
            <a:ext cx="1436370" cy="1436370"/>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1" name="组合 40"/>
          <p:cNvGrpSpPr/>
          <p:nvPr/>
        </p:nvGrpSpPr>
        <p:grpSpPr>
          <a:xfrm>
            <a:off x="869950" y="1708785"/>
            <a:ext cx="3010535" cy="3010535"/>
            <a:chOff x="304800" y="673100"/>
            <a:chExt cx="4000500" cy="4000500"/>
          </a:xfrm>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4" name="椭圆 4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57" name="组合 56"/>
          <p:cNvGrpSpPr/>
          <p:nvPr/>
        </p:nvGrpSpPr>
        <p:grpSpPr>
          <a:xfrm>
            <a:off x="3918585" y="1877060"/>
            <a:ext cx="501015" cy="501015"/>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9" name="组合 8"/>
          <p:cNvGrpSpPr/>
          <p:nvPr/>
        </p:nvGrpSpPr>
        <p:grpSpPr>
          <a:xfrm>
            <a:off x="5147310" y="5120005"/>
            <a:ext cx="5035550" cy="956310"/>
            <a:chOff x="7019" y="7493"/>
            <a:chExt cx="2589" cy="480"/>
          </a:xfrm>
        </p:grpSpPr>
        <p:grpSp>
          <p:nvGrpSpPr>
            <p:cNvPr id="64" name="组合 63"/>
            <p:cNvGrpSpPr/>
            <p:nvPr/>
          </p:nvGrpSpPr>
          <p:grpSpPr>
            <a:xfrm>
              <a:off x="8431" y="7493"/>
              <a:ext cx="481" cy="481"/>
              <a:chOff x="5196486" y="5946187"/>
              <a:chExt cx="305647" cy="305644"/>
            </a:xfrm>
          </p:grpSpPr>
          <p:grpSp>
            <p:nvGrpSpPr>
              <p:cNvPr id="65"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69" name="组合 68"/>
            <p:cNvGrpSpPr/>
            <p:nvPr/>
          </p:nvGrpSpPr>
          <p:grpSpPr>
            <a:xfrm>
              <a:off x="9128" y="7493"/>
              <a:ext cx="481" cy="481"/>
              <a:chOff x="5638883" y="5946187"/>
              <a:chExt cx="305647" cy="305644"/>
            </a:xfrm>
          </p:grpSpPr>
          <p:grpSp>
            <p:nvGrpSpPr>
              <p:cNvPr id="7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7019" y="7493"/>
              <a:ext cx="481" cy="481"/>
              <a:chOff x="4299766" y="5946187"/>
              <a:chExt cx="305647" cy="305644"/>
            </a:xfrm>
          </p:grpSpPr>
          <p:grpSp>
            <p:nvGrpSpPr>
              <p:cNvPr id="75"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79" name="组合 78"/>
            <p:cNvGrpSpPr/>
            <p:nvPr/>
          </p:nvGrpSpPr>
          <p:grpSpPr>
            <a:xfrm>
              <a:off x="7713" y="7493"/>
              <a:ext cx="481" cy="481"/>
              <a:chOff x="4740390" y="5946187"/>
              <a:chExt cx="305647" cy="305644"/>
            </a:xfrm>
          </p:grpSpPr>
          <p:grpSp>
            <p:nvGrpSpPr>
              <p:cNvPr id="80"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cxnSp>
        <p:nvCxnSpPr>
          <p:cNvPr id="84" name="直接连接符 83"/>
          <p:cNvCxnSpPr/>
          <p:nvPr/>
        </p:nvCxnSpPr>
        <p:spPr>
          <a:xfrm flipV="1">
            <a:off x="4457065" y="4119880"/>
            <a:ext cx="6358255" cy="20955"/>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2" name="副标题 91"/>
          <p:cNvSpPr>
            <a:spLocks noGrp="1"/>
          </p:cNvSpPr>
          <p:nvPr>
            <p:custDataLst>
              <p:tags r:id="rId1"/>
            </p:custDataLst>
          </p:nvPr>
        </p:nvSpPr>
        <p:spPr>
          <a:xfrm>
            <a:off x="4457065" y="1988820"/>
            <a:ext cx="6407785" cy="2664460"/>
          </a:xfrm>
          <a:prstGeom prst="rect">
            <a:avLst/>
          </a:prstGeom>
        </p:spPr>
        <p:txBody>
          <a:bodyPr vert="horz" lIns="90000" tIns="46800" rIns="90000" bIns="4680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sz="5400" b="1">
                <a:solidFill>
                  <a:srgbClr val="0584A7"/>
                </a:solidFill>
                <a:latin typeface="微软雅黑" panose="020B0503020204020204" pitchFamily="34" charset="-122"/>
                <a:cs typeface="汉仪大黑简" panose="02010609000101010101" charset="-122"/>
              </a:rPr>
              <a:t>常州市新高考</a:t>
            </a:r>
          </a:p>
          <a:p>
            <a:pPr algn="ctr">
              <a:lnSpc>
                <a:spcPct val="100000"/>
              </a:lnSpc>
            </a:pPr>
            <a:r>
              <a:rPr sz="5400" b="1">
                <a:solidFill>
                  <a:srgbClr val="0584A7"/>
                </a:solidFill>
                <a:latin typeface="微软雅黑" panose="020B0503020204020204" pitchFamily="34" charset="-122"/>
                <a:cs typeface="汉仪大黑简" panose="02010609000101010101" charset="-122"/>
              </a:rPr>
              <a:t>线上研修活动</a:t>
            </a:r>
          </a:p>
        </p:txBody>
      </p:sp>
      <p:sp>
        <p:nvSpPr>
          <p:cNvPr id="12" name="文本框 11"/>
          <p:cNvSpPr txBox="1"/>
          <p:nvPr/>
        </p:nvSpPr>
        <p:spPr>
          <a:xfrm>
            <a:off x="1064792" y="2660015"/>
            <a:ext cx="2993724" cy="1322070"/>
          </a:xfrm>
          <a:prstGeom prst="rect">
            <a:avLst/>
          </a:prstGeom>
          <a:noFill/>
        </p:spPr>
        <p:txBody>
          <a:bodyPr wrap="square" rtlCol="0">
            <a:spAutoFit/>
          </a:bodyPr>
          <a:lstStyle/>
          <a:p>
            <a:r>
              <a:rPr lang="en-US" altLang="zh-CN" sz="8000" b="1" dirty="0">
                <a:gradFill>
                  <a:gsLst>
                    <a:gs pos="0">
                      <a:srgbClr val="007BD3"/>
                    </a:gs>
                    <a:gs pos="100000">
                      <a:srgbClr val="034373"/>
                    </a:gs>
                  </a:gsLst>
                  <a:lin scaled="0"/>
                </a:gradFill>
                <a:latin typeface="方正大黑体_GBK" panose="02010600010101010101" charset="-122"/>
                <a:ea typeface="方正大黑体_GBK" panose="02010600010101010101" charset="-122"/>
              </a:rPr>
              <a:t>2021</a:t>
            </a:r>
          </a:p>
        </p:txBody>
      </p:sp>
      <p:grpSp>
        <p:nvGrpSpPr>
          <p:cNvPr id="14" name="组合 13"/>
          <p:cNvGrpSpPr/>
          <p:nvPr/>
        </p:nvGrpSpPr>
        <p:grpSpPr>
          <a:xfrm>
            <a:off x="5080" y="0"/>
            <a:ext cx="12186920" cy="864235"/>
            <a:chOff x="8" y="-5"/>
            <a:chExt cx="19192" cy="1361"/>
          </a:xfrm>
        </p:grpSpPr>
        <p:sp>
          <p:nvSpPr>
            <p:cNvPr id="20" name="矩形 19"/>
            <p:cNvSpPr/>
            <p:nvPr/>
          </p:nvSpPr>
          <p:spPr>
            <a:xfrm>
              <a:off x="8" y="-5"/>
              <a:ext cx="19192" cy="1361"/>
            </a:xfrm>
            <a:prstGeom prst="rect">
              <a:avLst/>
            </a:prstGeom>
            <a:solidFill>
              <a:srgbClr val="7DC5F7"/>
            </a:solidFill>
            <a:ln>
              <a:solidFill>
                <a:srgbClr val="77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a:srcRect t="2856" r="1049"/>
            <a:stretch>
              <a:fillRect/>
            </a:stretch>
          </p:blipFill>
          <p:spPr>
            <a:xfrm>
              <a:off x="9579" y="0"/>
              <a:ext cx="9621" cy="1355"/>
            </a:xfrm>
            <a:prstGeom prst="rect">
              <a:avLst/>
            </a:prstGeom>
          </p:spPr>
        </p:pic>
        <p:sp>
          <p:nvSpPr>
            <p:cNvPr id="22" name="文本框 21"/>
            <p:cNvSpPr txBox="1"/>
            <p:nvPr/>
          </p:nvSpPr>
          <p:spPr>
            <a:xfrm>
              <a:off x="103" y="132"/>
              <a:ext cx="6559" cy="1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000" b="1" i="0" u="none" strike="noStrike" kern="1200" cap="none" spc="0" normalizeH="0" baseline="0" noProof="0" dirty="0">
                <a:ln>
                  <a:noFill/>
                </a:ln>
                <a:gradFill>
                  <a:gsLst>
                    <a:gs pos="0">
                      <a:srgbClr val="007BD3"/>
                    </a:gs>
                    <a:gs pos="100000">
                      <a:srgbClr val="034373"/>
                    </a:gs>
                  </a:gsLst>
                  <a:lin scaled="0"/>
                </a:gra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三</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、主题内容</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pic>
        <p:nvPicPr>
          <p:cNvPr id="6" name="Picture 6" descr="C:\Users\www\AppData\Roaming\Tencent\Users\745711887\QQ\WinTemp\RichOle\R}QF_5VH`A`@BK94K[J]])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16101"/>
            <a:ext cx="5246442" cy="3446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www\AppData\Roaming\Tencent\Users\745711887\QQ\WinTemp\RichOle\W464M4TDLTUADK049(_I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846" y="1916101"/>
            <a:ext cx="5232104" cy="3446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82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三</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、主题内容</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5" name="内容占位符 2"/>
          <p:cNvSpPr txBox="1">
            <a:spLocks/>
          </p:cNvSpPr>
          <p:nvPr/>
        </p:nvSpPr>
        <p:spPr>
          <a:xfrm>
            <a:off x="457200" y="2393138"/>
            <a:ext cx="11247120" cy="3429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600" b="1" dirty="0">
                <a:latin typeface="华文行楷" panose="02010800040101010101" pitchFamily="2" charset="-122"/>
                <a:ea typeface="华文行楷" panose="02010800040101010101" pitchFamily="2" charset="-122"/>
              </a:rPr>
              <a:t>该文章的语篇类型为</a:t>
            </a:r>
            <a:r>
              <a:rPr lang="zh-CN" altLang="en-US" sz="3600" b="1" dirty="0">
                <a:solidFill>
                  <a:srgbClr val="FF3399"/>
                </a:solidFill>
                <a:latin typeface="华文行楷" panose="02010800040101010101" pitchFamily="2" charset="-122"/>
                <a:ea typeface="华文行楷" panose="02010800040101010101" pitchFamily="2" charset="-122"/>
              </a:rPr>
              <a:t>记叙文</a:t>
            </a:r>
            <a:r>
              <a:rPr lang="zh-CN" altLang="en-US" sz="3600" b="1" dirty="0">
                <a:latin typeface="华文行楷" panose="02010800040101010101" pitchFamily="2" charset="-122"/>
                <a:ea typeface="华文行楷" panose="02010800040101010101" pitchFamily="2" charset="-122"/>
              </a:rPr>
              <a:t>，主题语境是“</a:t>
            </a:r>
            <a:r>
              <a:rPr lang="zh-CN" altLang="en-US" sz="3600" b="1" dirty="0">
                <a:solidFill>
                  <a:srgbClr val="FF3399"/>
                </a:solidFill>
                <a:latin typeface="华文行楷" panose="02010800040101010101" pitchFamily="2" charset="-122"/>
                <a:ea typeface="华文行楷" panose="02010800040101010101" pitchFamily="2" charset="-122"/>
              </a:rPr>
              <a:t>人与自我</a:t>
            </a:r>
            <a:r>
              <a:rPr lang="zh-CN" altLang="en-US" sz="3600" b="1" dirty="0">
                <a:latin typeface="华文行楷" panose="02010800040101010101" pitchFamily="2" charset="-122"/>
                <a:ea typeface="华文行楷" panose="02010800040101010101" pitchFamily="2" charset="-122"/>
              </a:rPr>
              <a:t>”，讲述的是作者利用春假在一家烘焙工厂打工的“个人经历”，这段经历让作者意识到要重视自己的劳动所得，并尊重那些工作的人。</a:t>
            </a:r>
            <a:endParaRPr lang="zh-CN" altLang="en-US" sz="36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761793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199" y="137862"/>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三</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、主题内容</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4" name="内容占位符 2"/>
          <p:cNvSpPr txBox="1">
            <a:spLocks/>
          </p:cNvSpPr>
          <p:nvPr/>
        </p:nvSpPr>
        <p:spPr>
          <a:xfrm>
            <a:off x="457198" y="778892"/>
            <a:ext cx="11495315" cy="37095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600" b="1" dirty="0">
                <a:latin typeface="华文行楷" panose="02010800040101010101" pitchFamily="2" charset="-122"/>
                <a:ea typeface="华文行楷" panose="02010800040101010101" pitchFamily="2" charset="-122"/>
              </a:rPr>
              <a:t>文章结构清晰明了。</a:t>
            </a:r>
            <a:endParaRPr lang="en-US" altLang="zh-CN" sz="3600" b="1" dirty="0">
              <a:latin typeface="华文行楷" panose="02010800040101010101" pitchFamily="2" charset="-122"/>
              <a:ea typeface="华文行楷" panose="02010800040101010101" pitchFamily="2" charset="-122"/>
            </a:endParaRPr>
          </a:p>
          <a:p>
            <a:r>
              <a:rPr lang="zh-CN" altLang="en-US" sz="3600" b="1" dirty="0">
                <a:solidFill>
                  <a:srgbClr val="FF3399"/>
                </a:solidFill>
                <a:latin typeface="华文行楷" panose="02010800040101010101" pitchFamily="2" charset="-122"/>
                <a:ea typeface="华文行楷" panose="02010800040101010101" pitchFamily="2" charset="-122"/>
              </a:rPr>
              <a:t>第一段</a:t>
            </a:r>
            <a:r>
              <a:rPr lang="zh-CN" altLang="en-US" sz="3600" b="1" dirty="0">
                <a:latin typeface="华文行楷" panose="02010800040101010101" pitchFamily="2" charset="-122"/>
                <a:ea typeface="华文行楷" panose="02010800040101010101" pitchFamily="2" charset="-122"/>
              </a:rPr>
              <a:t>用来</a:t>
            </a:r>
            <a:r>
              <a:rPr lang="zh-CN" altLang="en-US" sz="3600" b="1" dirty="0">
                <a:solidFill>
                  <a:srgbClr val="FF3399"/>
                </a:solidFill>
                <a:latin typeface="华文行楷" panose="02010800040101010101" pitchFamily="2" charset="-122"/>
                <a:ea typeface="华文行楷" panose="02010800040101010101" pitchFamily="2" charset="-122"/>
              </a:rPr>
              <a:t>引入话题</a:t>
            </a:r>
            <a:r>
              <a:rPr lang="zh-CN" altLang="en-US" sz="3600" b="1" dirty="0">
                <a:latin typeface="华文行楷" panose="02010800040101010101" pitchFamily="2" charset="-122"/>
                <a:ea typeface="华文行楷" panose="02010800040101010101" pitchFamily="2" charset="-122"/>
              </a:rPr>
              <a:t>：作者读中学时在一家烘焙工厂工作了三天。</a:t>
            </a:r>
            <a:endParaRPr lang="en-US" altLang="zh-CN" sz="3600" b="1" dirty="0">
              <a:latin typeface="华文行楷" panose="02010800040101010101" pitchFamily="2" charset="-122"/>
              <a:ea typeface="华文行楷" panose="02010800040101010101" pitchFamily="2" charset="-122"/>
            </a:endParaRPr>
          </a:p>
          <a:p>
            <a:r>
              <a:rPr lang="zh-CN" altLang="en-US" sz="3600" b="1" dirty="0">
                <a:solidFill>
                  <a:srgbClr val="FF3399"/>
                </a:solidFill>
                <a:latin typeface="华文行楷" panose="02010800040101010101" pitchFamily="2" charset="-122"/>
                <a:ea typeface="华文行楷" panose="02010800040101010101" pitchFamily="2" charset="-122"/>
              </a:rPr>
              <a:t>第二段</a:t>
            </a:r>
            <a:r>
              <a:rPr lang="zh-CN" altLang="en-US" sz="3600" b="1" dirty="0">
                <a:latin typeface="华文行楷" panose="02010800040101010101" pitchFamily="2" charset="-122"/>
                <a:ea typeface="华文行楷" panose="02010800040101010101" pitchFamily="2" charset="-122"/>
              </a:rPr>
              <a:t>讲述的是作者去打工的</a:t>
            </a:r>
            <a:r>
              <a:rPr lang="zh-CN" altLang="en-US" sz="3600" b="1" dirty="0">
                <a:solidFill>
                  <a:srgbClr val="FF3399"/>
                </a:solidFill>
                <a:latin typeface="华文行楷" panose="02010800040101010101" pitchFamily="2" charset="-122"/>
                <a:ea typeface="华文行楷" panose="02010800040101010101" pitchFamily="2" charset="-122"/>
              </a:rPr>
              <a:t>起因</a:t>
            </a:r>
            <a:r>
              <a:rPr lang="zh-CN" altLang="en-US" sz="3600" b="1" dirty="0">
                <a:latin typeface="华文行楷" panose="02010800040101010101" pitchFamily="2" charset="-122"/>
                <a:ea typeface="华文行楷" panose="02010800040101010101" pitchFamily="2" charset="-122"/>
              </a:rPr>
              <a:t>：春假期间，好友</a:t>
            </a:r>
            <a:r>
              <a:rPr lang="en-US" altLang="zh-CN" sz="3600" b="1" dirty="0">
                <a:latin typeface="华文行楷" panose="02010800040101010101" pitchFamily="2" charset="-122"/>
                <a:ea typeface="华文行楷" panose="02010800040101010101" pitchFamily="2" charset="-122"/>
              </a:rPr>
              <a:t>Betsy</a:t>
            </a:r>
            <a:r>
              <a:rPr lang="zh-CN" altLang="en-US" sz="3600" b="1" dirty="0">
                <a:latin typeface="华文行楷" panose="02010800040101010101" pitchFamily="2" charset="-122"/>
                <a:ea typeface="华文行楷" panose="02010800040101010101" pitchFamily="2" charset="-122"/>
              </a:rPr>
              <a:t>的父亲所在的工厂需要临时工，作者的父母亲同意其去打工，并联系了</a:t>
            </a:r>
            <a:r>
              <a:rPr lang="en-US" altLang="zh-CN" sz="3600" b="1" dirty="0">
                <a:latin typeface="华文行楷" panose="02010800040101010101" pitchFamily="2" charset="-122"/>
                <a:ea typeface="华文行楷" panose="02010800040101010101" pitchFamily="2" charset="-122"/>
              </a:rPr>
              <a:t>Betsy</a:t>
            </a:r>
            <a:r>
              <a:rPr lang="zh-CN" altLang="en-US" sz="3600" b="1" dirty="0">
                <a:latin typeface="华文行楷" panose="02010800040101010101" pitchFamily="2" charset="-122"/>
                <a:ea typeface="华文行楷" panose="02010800040101010101" pitchFamily="2" charset="-122"/>
              </a:rPr>
              <a:t>的父亲。</a:t>
            </a:r>
            <a:endParaRPr lang="en-US" altLang="zh-CN" sz="3600" b="1" dirty="0">
              <a:latin typeface="华文行楷" panose="02010800040101010101" pitchFamily="2" charset="-122"/>
              <a:ea typeface="华文行楷" panose="02010800040101010101" pitchFamily="2" charset="-122"/>
            </a:endParaRPr>
          </a:p>
          <a:p>
            <a:r>
              <a:rPr lang="zh-CN" altLang="en-US" sz="3600" b="1" dirty="0">
                <a:solidFill>
                  <a:srgbClr val="FF3399"/>
                </a:solidFill>
                <a:latin typeface="华文行楷" panose="02010800040101010101" pitchFamily="2" charset="-122"/>
                <a:ea typeface="华文行楷" panose="02010800040101010101" pitchFamily="2" charset="-122"/>
              </a:rPr>
              <a:t>第三段</a:t>
            </a:r>
            <a:r>
              <a:rPr lang="zh-CN" altLang="en-US" sz="3600" b="1" dirty="0">
                <a:latin typeface="华文行楷" panose="02010800040101010101" pitchFamily="2" charset="-122"/>
                <a:ea typeface="华文行楷" panose="02010800040101010101" pitchFamily="2" charset="-122"/>
              </a:rPr>
              <a:t>着墨于打工的</a:t>
            </a:r>
            <a:r>
              <a:rPr lang="zh-CN" altLang="en-US" sz="3600" b="1" dirty="0">
                <a:solidFill>
                  <a:srgbClr val="FF3399"/>
                </a:solidFill>
                <a:latin typeface="华文行楷" panose="02010800040101010101" pitchFamily="2" charset="-122"/>
                <a:ea typeface="华文行楷" panose="02010800040101010101" pitchFamily="2" charset="-122"/>
              </a:rPr>
              <a:t>过程</a:t>
            </a:r>
            <a:r>
              <a:rPr lang="zh-CN" altLang="en-US" sz="3600" b="1" dirty="0">
                <a:latin typeface="华文行楷" panose="02010800040101010101" pitchFamily="2" charset="-122"/>
                <a:ea typeface="华文行楷" panose="02010800040101010101" pitchFamily="2" charset="-122"/>
              </a:rPr>
              <a:t>，即作者在工厂工作的情景及其感受。</a:t>
            </a:r>
            <a:endParaRPr lang="en-US" altLang="zh-CN" sz="3600" b="1" dirty="0">
              <a:latin typeface="华文行楷" panose="02010800040101010101" pitchFamily="2" charset="-122"/>
              <a:ea typeface="华文行楷" panose="02010800040101010101" pitchFamily="2" charset="-122"/>
            </a:endParaRPr>
          </a:p>
          <a:p>
            <a:r>
              <a:rPr lang="zh-CN" altLang="en-US" sz="3600" b="1" dirty="0">
                <a:solidFill>
                  <a:srgbClr val="FF3399"/>
                </a:solidFill>
                <a:latin typeface="华文行楷" panose="02010800040101010101" pitchFamily="2" charset="-122"/>
                <a:ea typeface="华文行楷" panose="02010800040101010101" pitchFamily="2" charset="-122"/>
              </a:rPr>
              <a:t>最后一段</a:t>
            </a:r>
            <a:r>
              <a:rPr lang="zh-CN" altLang="en-US" sz="3600" b="1" dirty="0">
                <a:latin typeface="华文行楷" panose="02010800040101010101" pitchFamily="2" charset="-122"/>
                <a:ea typeface="华文行楷" panose="02010800040101010101" pitchFamily="2" charset="-122"/>
              </a:rPr>
              <a:t>是</a:t>
            </a:r>
            <a:r>
              <a:rPr lang="zh-CN" altLang="en-US" sz="3600" b="1" dirty="0">
                <a:solidFill>
                  <a:srgbClr val="FF3399"/>
                </a:solidFill>
                <a:latin typeface="华文行楷" panose="02010800040101010101" pitchFamily="2" charset="-122"/>
                <a:ea typeface="华文行楷" panose="02010800040101010101" pitchFamily="2" charset="-122"/>
              </a:rPr>
              <a:t>结果</a:t>
            </a:r>
            <a:r>
              <a:rPr lang="zh-CN" altLang="en-US" sz="3600" b="1" dirty="0">
                <a:latin typeface="华文行楷" panose="02010800040101010101" pitchFamily="2" charset="-122"/>
                <a:ea typeface="华文行楷" panose="02010800040101010101" pitchFamily="2" charset="-122"/>
              </a:rPr>
              <a:t>。作者的经历得到了父亲的理解。父亲与作者分享自己童年时的相似经历，并告诉作者要重视自己的劳动所得，并尊重那些工作的人。</a:t>
            </a:r>
            <a:endParaRPr lang="zh-CN" altLang="en-US" sz="36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187995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四</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、实施成效</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5" name="内容占位符 2"/>
          <p:cNvSpPr txBox="1">
            <a:spLocks/>
          </p:cNvSpPr>
          <p:nvPr/>
        </p:nvSpPr>
        <p:spPr>
          <a:xfrm>
            <a:off x="222069" y="1883687"/>
            <a:ext cx="11482251" cy="342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4632" indent="0">
              <a:spcBef>
                <a:spcPct val="0"/>
              </a:spcBef>
              <a:buNone/>
            </a:pPr>
            <a:r>
              <a:rPr lang="en-US" altLang="zh-CN" sz="3600" b="1" dirty="0">
                <a:latin typeface="华文行楷" panose="02010800040101010101" pitchFamily="2" charset="-122"/>
                <a:ea typeface="华文行楷" panose="02010800040101010101" pitchFamily="2" charset="-122"/>
              </a:rPr>
              <a:t>2021</a:t>
            </a:r>
            <a:r>
              <a:rPr lang="zh-CN" altLang="en-US" sz="3600" b="1" dirty="0">
                <a:latin typeface="华文行楷" panose="02010800040101010101" pitchFamily="2" charset="-122"/>
                <a:ea typeface="华文行楷" panose="02010800040101010101" pitchFamily="2" charset="-122"/>
              </a:rPr>
              <a:t>年普通高等学校招生全国统一考试</a:t>
            </a:r>
            <a:r>
              <a:rPr lang="en-US" altLang="zh-CN" sz="3600" b="1" dirty="0">
                <a:latin typeface="华文行楷" panose="02010800040101010101" pitchFamily="2" charset="-122"/>
                <a:ea typeface="华文行楷" panose="02010800040101010101" pitchFamily="2" charset="-122"/>
              </a:rPr>
              <a:t>·</a:t>
            </a:r>
            <a:r>
              <a:rPr lang="zh-CN" altLang="en-US" sz="3600" b="1" dirty="0">
                <a:latin typeface="华文行楷" panose="02010800040101010101" pitchFamily="2" charset="-122"/>
                <a:ea typeface="华文行楷" panose="02010800040101010101" pitchFamily="2" charset="-122"/>
              </a:rPr>
              <a:t>新高考</a:t>
            </a:r>
            <a:r>
              <a:rPr lang="en-US" altLang="zh-CN" sz="3600" b="1" dirty="0">
                <a:latin typeface="华文行楷" panose="02010800040101010101" pitchFamily="2" charset="-122"/>
                <a:ea typeface="华文行楷" panose="02010800040101010101" pitchFamily="2" charset="-122"/>
              </a:rPr>
              <a:t>I</a:t>
            </a:r>
            <a:r>
              <a:rPr lang="zh-CN" altLang="en-US" sz="3600" b="1" dirty="0">
                <a:latin typeface="华文行楷" panose="02010800040101010101" pitchFamily="2" charset="-122"/>
                <a:ea typeface="华文行楷" panose="02010800040101010101" pitchFamily="2" charset="-122"/>
              </a:rPr>
              <a:t>卷（江苏卷）的高考完形填空题的特点很鲜明，具体可概括为以下三点</a:t>
            </a:r>
            <a:r>
              <a:rPr lang="zh-CN" altLang="en-US" sz="3600" b="1" dirty="0" smtClean="0">
                <a:latin typeface="华文行楷" panose="02010800040101010101" pitchFamily="2" charset="-122"/>
                <a:ea typeface="华文行楷" panose="02010800040101010101" pitchFamily="2" charset="-122"/>
              </a:rPr>
              <a:t>。</a:t>
            </a:r>
            <a:endParaRPr lang="en-US" altLang="zh-CN" sz="3600" b="1" dirty="0" smtClean="0">
              <a:latin typeface="华文行楷" panose="02010800040101010101" pitchFamily="2" charset="-122"/>
              <a:ea typeface="华文行楷" panose="02010800040101010101" pitchFamily="2" charset="-122"/>
            </a:endParaRPr>
          </a:p>
          <a:p>
            <a:pPr marL="484632" indent="0">
              <a:spcBef>
                <a:spcPct val="0"/>
              </a:spcBef>
              <a:buNone/>
            </a:pPr>
            <a:endParaRPr lang="en-US" altLang="zh-CN" sz="3600" dirty="0">
              <a:latin typeface="华文行楷" panose="02010800040101010101" pitchFamily="2" charset="-122"/>
              <a:ea typeface="华文行楷" panose="02010800040101010101" pitchFamily="2" charset="-122"/>
            </a:endParaRPr>
          </a:p>
          <a:p>
            <a:pPr marL="484632" indent="0">
              <a:spcBef>
                <a:spcPct val="0"/>
              </a:spcBef>
              <a:buNone/>
            </a:pPr>
            <a:r>
              <a:rPr lang="zh-CN"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（一）设空变少</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（二）文化内涵渗透</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（三）核心素养落地</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516159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四</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、实施成效</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3" name="矩形 2"/>
          <p:cNvSpPr/>
          <p:nvPr/>
        </p:nvSpPr>
        <p:spPr>
          <a:xfrm>
            <a:off x="261257" y="2063319"/>
            <a:ext cx="11495314" cy="2640723"/>
          </a:xfrm>
          <a:prstGeom prst="rect">
            <a:avLst/>
          </a:prstGeom>
        </p:spPr>
        <p:txBody>
          <a:bodyPr wrap="square">
            <a:spAutoFit/>
          </a:bodyPr>
          <a:lstStyle/>
          <a:p>
            <a:pPr marL="484632" indent="0">
              <a:spcBef>
                <a:spcPct val="0"/>
              </a:spcBef>
              <a:buNone/>
            </a:pPr>
            <a:r>
              <a:rPr lang="zh-CN"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（一）设空变少</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a:lnSpc>
                <a:spcPct val="90000"/>
              </a:lnSpc>
              <a:spcBef>
                <a:spcPct val="0"/>
              </a:spcBef>
            </a:pPr>
            <a:r>
              <a:rPr lang="en-US" altLang="zh-CN" sz="3600" dirty="0" smtClean="0">
                <a:latin typeface="华文行楷" panose="02010800040101010101" pitchFamily="2" charset="-122"/>
                <a:ea typeface="华文行楷" panose="02010800040101010101" pitchFamily="2" charset="-122"/>
              </a:rPr>
              <a:t>        </a:t>
            </a:r>
            <a:r>
              <a:rPr lang="zh-CN" altLang="zh-CN" sz="3600" b="1" dirty="0" smtClean="0">
                <a:latin typeface="华文行楷" panose="02010800040101010101" pitchFamily="2" charset="-122"/>
                <a:ea typeface="华文行楷" panose="02010800040101010101" pitchFamily="2" charset="-122"/>
              </a:rPr>
              <a:t>以往</a:t>
            </a:r>
            <a:r>
              <a:rPr lang="zh-CN" altLang="zh-CN" sz="3600" b="1" dirty="0">
                <a:latin typeface="华文行楷" panose="02010800040101010101" pitchFamily="2" charset="-122"/>
                <a:ea typeface="华文行楷" panose="02010800040101010101" pitchFamily="2" charset="-122"/>
              </a:rPr>
              <a:t>江苏自主命题的高考英语卷完形填空共设</a:t>
            </a:r>
            <a:r>
              <a:rPr lang="en-US" altLang="zh-CN" sz="3600" b="1" dirty="0">
                <a:solidFill>
                  <a:srgbClr val="FF3399"/>
                </a:solidFill>
                <a:latin typeface="华文行楷" panose="02010800040101010101" pitchFamily="2" charset="-122"/>
                <a:ea typeface="华文行楷" panose="02010800040101010101" pitchFamily="2" charset="-122"/>
              </a:rPr>
              <a:t>20</a:t>
            </a:r>
            <a:r>
              <a:rPr lang="zh-CN" altLang="zh-CN" sz="3600" b="1" dirty="0">
                <a:latin typeface="华文行楷" panose="02010800040101010101" pitchFamily="2" charset="-122"/>
                <a:ea typeface="华文行楷" panose="02010800040101010101" pitchFamily="2" charset="-122"/>
              </a:rPr>
              <a:t>个空，每个空</a:t>
            </a:r>
            <a:r>
              <a:rPr lang="en-US" altLang="zh-CN" sz="3600" b="1" dirty="0">
                <a:latin typeface="华文行楷" panose="02010800040101010101" pitchFamily="2" charset="-122"/>
                <a:ea typeface="华文行楷" panose="02010800040101010101" pitchFamily="2" charset="-122"/>
              </a:rPr>
              <a:t>1</a:t>
            </a:r>
            <a:r>
              <a:rPr lang="zh-CN" altLang="zh-CN" sz="3600" b="1" dirty="0">
                <a:latin typeface="华文行楷" panose="02010800040101010101" pitchFamily="2" charset="-122"/>
                <a:ea typeface="华文行楷" panose="02010800040101010101" pitchFamily="2" charset="-122"/>
              </a:rPr>
              <a:t>分，总分</a:t>
            </a:r>
            <a:r>
              <a:rPr lang="en-US" altLang="zh-CN" sz="3600" b="1" dirty="0">
                <a:solidFill>
                  <a:srgbClr val="FF3399"/>
                </a:solidFill>
                <a:latin typeface="华文行楷" panose="02010800040101010101" pitchFamily="2" charset="-122"/>
                <a:ea typeface="华文行楷" panose="02010800040101010101" pitchFamily="2" charset="-122"/>
              </a:rPr>
              <a:t>20</a:t>
            </a:r>
            <a:r>
              <a:rPr lang="zh-CN" altLang="zh-CN" sz="3600" b="1" dirty="0">
                <a:solidFill>
                  <a:srgbClr val="FF3399"/>
                </a:solidFill>
                <a:latin typeface="华文行楷" panose="02010800040101010101" pitchFamily="2" charset="-122"/>
                <a:ea typeface="华文行楷" panose="02010800040101010101" pitchFamily="2" charset="-122"/>
              </a:rPr>
              <a:t>分</a:t>
            </a:r>
            <a:r>
              <a:rPr lang="zh-CN" altLang="zh-CN" sz="3600" b="1" dirty="0">
                <a:latin typeface="华文行楷" panose="02010800040101010101" pitchFamily="2" charset="-122"/>
                <a:ea typeface="华文行楷" panose="02010800040101010101" pitchFamily="2" charset="-122"/>
              </a:rPr>
              <a:t>。而今年的</a:t>
            </a:r>
            <a:r>
              <a:rPr lang="zh-CN" altLang="en-US" sz="3600" b="1" dirty="0">
                <a:latin typeface="华文行楷" panose="02010800040101010101" pitchFamily="2" charset="-122"/>
                <a:ea typeface="华文行楷" panose="02010800040101010101" pitchFamily="2" charset="-122"/>
              </a:rPr>
              <a:t>新高考</a:t>
            </a:r>
            <a:r>
              <a:rPr lang="zh-CN" altLang="zh-CN" sz="3600" b="1" dirty="0">
                <a:latin typeface="华文行楷" panose="02010800040101010101" pitchFamily="2" charset="-122"/>
                <a:ea typeface="华文行楷" panose="02010800040101010101" pitchFamily="2" charset="-122"/>
              </a:rPr>
              <a:t>完形填空共设置了</a:t>
            </a:r>
            <a:r>
              <a:rPr lang="en-US" altLang="zh-CN" sz="3600" b="1" dirty="0">
                <a:solidFill>
                  <a:srgbClr val="FF3399"/>
                </a:solidFill>
                <a:latin typeface="华文行楷" panose="02010800040101010101" pitchFamily="2" charset="-122"/>
                <a:ea typeface="华文行楷" panose="02010800040101010101" pitchFamily="2" charset="-122"/>
              </a:rPr>
              <a:t>15</a:t>
            </a:r>
            <a:r>
              <a:rPr lang="zh-CN" altLang="zh-CN" sz="3600" b="1" dirty="0">
                <a:latin typeface="华文行楷" panose="02010800040101010101" pitchFamily="2" charset="-122"/>
                <a:ea typeface="华文行楷" panose="02010800040101010101" pitchFamily="2" charset="-122"/>
              </a:rPr>
              <a:t>个空，每个空</a:t>
            </a:r>
            <a:r>
              <a:rPr lang="en-US" altLang="zh-CN" sz="3600" b="1" dirty="0">
                <a:latin typeface="华文行楷" panose="02010800040101010101" pitchFamily="2" charset="-122"/>
                <a:ea typeface="华文行楷" panose="02010800040101010101" pitchFamily="2" charset="-122"/>
              </a:rPr>
              <a:t>1</a:t>
            </a:r>
            <a:r>
              <a:rPr lang="zh-CN" altLang="zh-CN" sz="3600" b="1" dirty="0">
                <a:latin typeface="华文行楷" panose="02010800040101010101" pitchFamily="2" charset="-122"/>
                <a:ea typeface="华文行楷" panose="02010800040101010101" pitchFamily="2" charset="-122"/>
              </a:rPr>
              <a:t>分，总分</a:t>
            </a:r>
            <a:r>
              <a:rPr lang="en-US" altLang="zh-CN" sz="3600" b="1" dirty="0">
                <a:solidFill>
                  <a:srgbClr val="FF3399"/>
                </a:solidFill>
                <a:latin typeface="华文行楷" panose="02010800040101010101" pitchFamily="2" charset="-122"/>
                <a:ea typeface="华文行楷" panose="02010800040101010101" pitchFamily="2" charset="-122"/>
              </a:rPr>
              <a:t>15</a:t>
            </a:r>
            <a:r>
              <a:rPr lang="zh-CN" altLang="zh-CN" sz="3600" b="1" dirty="0">
                <a:solidFill>
                  <a:srgbClr val="FF3399"/>
                </a:solidFill>
                <a:latin typeface="华文行楷" panose="02010800040101010101" pitchFamily="2" charset="-122"/>
                <a:ea typeface="华文行楷" panose="02010800040101010101" pitchFamily="2" charset="-122"/>
              </a:rPr>
              <a:t>分</a:t>
            </a:r>
            <a:r>
              <a:rPr lang="zh-CN" altLang="zh-CN" sz="3600" b="1" dirty="0">
                <a:latin typeface="华文行楷" panose="02010800040101010101" pitchFamily="2" charset="-122"/>
                <a:ea typeface="华文行楷" panose="02010800040101010101" pitchFamily="2" charset="-122"/>
              </a:rPr>
              <a:t>。相比之下，全国</a:t>
            </a:r>
            <a:r>
              <a:rPr lang="en-US" altLang="zh-CN" sz="3600" b="1" dirty="0">
                <a:latin typeface="华文行楷" panose="02010800040101010101" pitchFamily="2" charset="-122"/>
                <a:ea typeface="华文行楷" panose="02010800040101010101" pitchFamily="2" charset="-122"/>
              </a:rPr>
              <a:t>I</a:t>
            </a:r>
            <a:r>
              <a:rPr lang="zh-CN" altLang="zh-CN" sz="3600" b="1" dirty="0">
                <a:latin typeface="华文行楷" panose="02010800040101010101" pitchFamily="2" charset="-122"/>
                <a:ea typeface="华文行楷" panose="02010800040101010101" pitchFamily="2" charset="-122"/>
              </a:rPr>
              <a:t>卷的完形填空设空变少，总分分值变少。</a:t>
            </a:r>
          </a:p>
        </p:txBody>
      </p:sp>
    </p:spTree>
    <p:extLst>
      <p:ext uri="{BB962C8B-B14F-4D97-AF65-F5344CB8AC3E}">
        <p14:creationId xmlns:p14="http://schemas.microsoft.com/office/powerpoint/2010/main" val="186895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156573"/>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四</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、实施成效</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3" name="矩形 2"/>
          <p:cNvSpPr/>
          <p:nvPr/>
        </p:nvSpPr>
        <p:spPr>
          <a:xfrm>
            <a:off x="0" y="2026685"/>
            <a:ext cx="11861074" cy="4708981"/>
          </a:xfrm>
          <a:prstGeom prst="rect">
            <a:avLst/>
          </a:prstGeom>
        </p:spPr>
        <p:txBody>
          <a:bodyPr wrap="square">
            <a:spAutoFit/>
          </a:bodyPr>
          <a:lstStyle/>
          <a:p>
            <a:pPr marL="484632" indent="0">
              <a:spcBef>
                <a:spcPct val="0"/>
              </a:spcBef>
              <a:buNone/>
            </a:pPr>
            <a:r>
              <a:rPr lang="zh-CN" altLang="en-US" sz="36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a:t>
            </a: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二）文化内涵渗透</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r>
              <a:rPr lang="zh-CN" altLang="en-US" sz="3200" b="1" dirty="0" smtClean="0">
                <a:latin typeface="华文行楷" panose="02010800040101010101" pitchFamily="2" charset="-122"/>
                <a:ea typeface="华文行楷" panose="02010800040101010101" pitchFamily="2" charset="-122"/>
              </a:rPr>
              <a:t>        文章</a:t>
            </a:r>
            <a:r>
              <a:rPr lang="zh-CN" altLang="en-US" sz="3200" b="1" dirty="0">
                <a:latin typeface="华文行楷" panose="02010800040101010101" pitchFamily="2" charset="-122"/>
                <a:ea typeface="华文行楷" panose="02010800040101010101" pitchFamily="2" charset="-122"/>
              </a:rPr>
              <a:t>内容中潜移默化地渗透了一些文化内涵。譬如作者打工的时候恰逢复活节，他们工作的地方做得是小兔子（</a:t>
            </a:r>
            <a:r>
              <a:rPr lang="en-US" altLang="zh-CN" sz="3200" b="1" dirty="0">
                <a:latin typeface="华文行楷" panose="02010800040101010101" pitchFamily="2" charset="-122"/>
                <a:ea typeface="华文行楷" panose="02010800040101010101" pitchFamily="2" charset="-122"/>
              </a:rPr>
              <a:t>bunny</a:t>
            </a:r>
            <a:r>
              <a:rPr lang="zh-CN" altLang="en-US" sz="3200" b="1" dirty="0">
                <a:latin typeface="华文行楷" panose="02010800040101010101" pitchFamily="2" charset="-122"/>
                <a:ea typeface="华文行楷" panose="02010800040101010101" pitchFamily="2" charset="-122"/>
              </a:rPr>
              <a:t>）形状的蛋糕。兔子和彩蛋是复活节（基督教纪念耶稣被钉十字架受死后第三日复活的节日。）重要的物象，由于兔子繁殖能力很强，象征着生命的春天的复苏和新生命的诞生，在</a:t>
            </a:r>
            <a:r>
              <a:rPr lang="en-US" altLang="zh-CN" sz="3200" b="1" dirty="0" err="1">
                <a:latin typeface="华文行楷" panose="02010800040101010101" pitchFamily="2" charset="-122"/>
                <a:ea typeface="华文行楷" panose="02010800040101010101" pitchFamily="2" charset="-122"/>
              </a:rPr>
              <a:t>Zootopia</a:t>
            </a:r>
            <a:r>
              <a:rPr lang="zh-CN" altLang="en-US" sz="3200" b="1" dirty="0">
                <a:latin typeface="华文行楷" panose="02010800040101010101" pitchFamily="2" charset="-122"/>
                <a:ea typeface="华文行楷" panose="02010800040101010101" pitchFamily="2" charset="-122"/>
              </a:rPr>
              <a:t>里，朱迪一家老小目送她去警校时可见一斑。因此，在复活节，小兔子蛋糕肯定很有人气。这里的小细节既增加了文章的</a:t>
            </a:r>
            <a:r>
              <a:rPr lang="zh-CN" altLang="en-US" sz="3600" b="1" dirty="0">
                <a:solidFill>
                  <a:srgbClr val="FF3399"/>
                </a:solidFill>
                <a:latin typeface="华文行楷" panose="02010800040101010101" pitchFamily="2" charset="-122"/>
                <a:ea typeface="华文行楷" panose="02010800040101010101" pitchFamily="2" charset="-122"/>
              </a:rPr>
              <a:t>趣味性</a:t>
            </a:r>
            <a:r>
              <a:rPr lang="zh-CN" altLang="en-US" sz="3600" b="1" dirty="0">
                <a:latin typeface="华文行楷" panose="02010800040101010101" pitchFamily="2" charset="-122"/>
                <a:ea typeface="华文行楷" panose="02010800040101010101" pitchFamily="2" charset="-122"/>
              </a:rPr>
              <a:t>和</a:t>
            </a:r>
            <a:r>
              <a:rPr lang="zh-CN" altLang="en-US" sz="3600" b="1" dirty="0">
                <a:solidFill>
                  <a:srgbClr val="FF3399"/>
                </a:solidFill>
                <a:latin typeface="华文行楷" panose="02010800040101010101" pitchFamily="2" charset="-122"/>
                <a:ea typeface="华文行楷" panose="02010800040101010101" pitchFamily="2" charset="-122"/>
              </a:rPr>
              <a:t>可读性</a:t>
            </a:r>
            <a:r>
              <a:rPr lang="zh-CN" altLang="en-US" sz="3200" b="1" dirty="0">
                <a:latin typeface="华文行楷" panose="02010800040101010101" pitchFamily="2" charset="-122"/>
                <a:ea typeface="华文行楷" panose="02010800040101010101" pitchFamily="2" charset="-122"/>
              </a:rPr>
              <a:t>，同时也渗透了复活节的文化内涵。</a:t>
            </a:r>
            <a:endParaRPr lang="zh-CN" altLang="zh-CN" sz="3200" b="1" dirty="0">
              <a:latin typeface="华文行楷" panose="02010800040101010101" pitchFamily="2" charset="-122"/>
              <a:ea typeface="华文行楷" panose="02010800040101010101" pitchFamily="2"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456" y="156573"/>
            <a:ext cx="4278936" cy="216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txBox="1">
            <a:spLocks/>
          </p:cNvSpPr>
          <p:nvPr/>
        </p:nvSpPr>
        <p:spPr>
          <a:xfrm>
            <a:off x="9374586" y="379821"/>
            <a:ext cx="2251357" cy="1646864"/>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Font typeface="Wingdings 2"/>
              <a:buNone/>
            </a:pPr>
            <a:r>
              <a:rPr lang="en-US" altLang="zh-CN" sz="3600" b="1" dirty="0" smtClean="0">
                <a:latin typeface="华文行楷" panose="02010800040101010101" pitchFamily="2" charset="-122"/>
                <a:ea typeface="华文行楷" panose="02010800040101010101" pitchFamily="2" charset="-122"/>
              </a:rPr>
              <a:t>Rabbits </a:t>
            </a:r>
          </a:p>
          <a:p>
            <a:pPr marL="484632" indent="0">
              <a:spcBef>
                <a:spcPct val="0"/>
              </a:spcBef>
              <a:buFont typeface="Wingdings 2"/>
              <a:buNone/>
            </a:pPr>
            <a:r>
              <a:rPr lang="en-US" altLang="zh-CN" sz="3600" b="1" dirty="0" smtClean="0">
                <a:latin typeface="华文行楷" panose="02010800040101010101" pitchFamily="2" charset="-122"/>
                <a:ea typeface="华文行楷" panose="02010800040101010101" pitchFamily="2" charset="-122"/>
              </a:rPr>
              <a:t>multiply </a:t>
            </a:r>
          </a:p>
          <a:p>
            <a:pPr marL="484632" indent="0">
              <a:spcBef>
                <a:spcPct val="0"/>
              </a:spcBef>
              <a:buFont typeface="Wingdings 2"/>
              <a:buNone/>
            </a:pPr>
            <a:r>
              <a:rPr lang="en-US" altLang="zh-CN" sz="3600" b="1" dirty="0" smtClean="0">
                <a:latin typeface="华文行楷" panose="02010800040101010101" pitchFamily="2" charset="-122"/>
                <a:ea typeface="华文行楷" panose="02010800040101010101" pitchFamily="2" charset="-122"/>
              </a:rPr>
              <a:t>quickly</a:t>
            </a:r>
            <a:r>
              <a:rPr lang="en-US" altLang="zh-CN" sz="3200" b="1" dirty="0">
                <a:latin typeface="华文行楷" panose="02010800040101010101" pitchFamily="2" charset="-122"/>
                <a:ea typeface="华文行楷" panose="02010800040101010101" pitchFamily="2" charset="-122"/>
              </a:rPr>
              <a:t>.</a:t>
            </a:r>
            <a:endParaRPr lang="zh-CN" altLang="zh-CN" sz="32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195484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四</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、实施成效</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4" name="内容占位符 2"/>
          <p:cNvSpPr txBox="1">
            <a:spLocks/>
          </p:cNvSpPr>
          <p:nvPr/>
        </p:nvSpPr>
        <p:spPr>
          <a:xfrm>
            <a:off x="45895" y="1473345"/>
            <a:ext cx="6812106" cy="370951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4632" indent="0">
              <a:spcBef>
                <a:spcPct val="0"/>
              </a:spcBef>
              <a:buFont typeface="Arial" panose="020B0604020202020204" pitchFamily="34" charset="0"/>
              <a:buNone/>
            </a:pPr>
            <a:r>
              <a:rPr lang="zh-CN" altLang="zh-CN" sz="40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a:t>
            </a:r>
            <a:r>
              <a:rPr lang="zh-CN" altLang="en-US" sz="40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三</a:t>
            </a:r>
            <a:r>
              <a:rPr lang="zh-CN" altLang="zh-CN" sz="40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a:t>
            </a:r>
            <a:r>
              <a:rPr lang="zh-CN" altLang="en-US" sz="40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核心素养落地</a:t>
            </a:r>
            <a:endParaRPr lang="en-US" altLang="zh-CN" sz="40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endParaRPr>
          </a:p>
          <a:p>
            <a:pPr marL="484632" indent="0">
              <a:spcBef>
                <a:spcPct val="0"/>
              </a:spcBef>
              <a:buFont typeface="Arial" panose="020B0604020202020204" pitchFamily="34" charset="0"/>
              <a:buNone/>
            </a:pPr>
            <a:r>
              <a:rPr lang="zh-CN" altLang="en-US" sz="3600" b="1" dirty="0" smtClean="0">
                <a:latin typeface="华文行楷" panose="02010800040101010101" pitchFamily="2" charset="-122"/>
                <a:ea typeface="华文行楷" panose="02010800040101010101" pitchFamily="2" charset="-122"/>
              </a:rPr>
              <a:t>        该文章在讲述作者利用假期打工的经历，有助于考生</a:t>
            </a:r>
            <a:r>
              <a:rPr lang="zh-CN" altLang="en-US" sz="3600" b="1" dirty="0">
                <a:solidFill>
                  <a:srgbClr val="FF3399"/>
                </a:solidFill>
                <a:latin typeface="华文行楷" panose="02010800040101010101" pitchFamily="2" charset="-122"/>
                <a:ea typeface="华文行楷" panose="02010800040101010101" pitchFamily="2" charset="-122"/>
              </a:rPr>
              <a:t>了解</a:t>
            </a:r>
            <a:r>
              <a:rPr lang="zh-CN" altLang="en-US" sz="3600" b="1" dirty="0" smtClean="0">
                <a:latin typeface="华文行楷" panose="02010800040101010101" pitchFamily="2" charset="-122"/>
                <a:ea typeface="华文行楷" panose="02010800040101010101" pitchFamily="2" charset="-122"/>
              </a:rPr>
              <a:t>工作的艰辛以及工作的</a:t>
            </a:r>
            <a:r>
              <a:rPr lang="zh-CN" altLang="en-US" sz="3600" b="1" dirty="0">
                <a:solidFill>
                  <a:srgbClr val="FF3399"/>
                </a:solidFill>
                <a:latin typeface="华文行楷" panose="02010800040101010101" pitchFamily="2" charset="-122"/>
                <a:ea typeface="华文行楷" panose="02010800040101010101" pitchFamily="2" charset="-122"/>
              </a:rPr>
              <a:t>意义</a:t>
            </a:r>
            <a:r>
              <a:rPr lang="zh-CN" altLang="en-US" sz="3600" b="1" dirty="0" smtClean="0">
                <a:latin typeface="华文行楷" panose="02010800040101010101" pitchFamily="2" charset="-122"/>
                <a:ea typeface="华文行楷" panose="02010800040101010101" pitchFamily="2" charset="-122"/>
              </a:rPr>
              <a:t>与</a:t>
            </a:r>
            <a:r>
              <a:rPr lang="zh-CN" altLang="en-US" sz="3600" b="1" dirty="0">
                <a:solidFill>
                  <a:srgbClr val="FF3399"/>
                </a:solidFill>
                <a:latin typeface="华文行楷" panose="02010800040101010101" pitchFamily="2" charset="-122"/>
                <a:ea typeface="华文行楷" panose="02010800040101010101" pitchFamily="2" charset="-122"/>
              </a:rPr>
              <a:t>价值</a:t>
            </a:r>
            <a:r>
              <a:rPr lang="zh-CN" altLang="en-US" sz="3600" b="1" dirty="0" smtClean="0">
                <a:latin typeface="华文行楷" panose="02010800040101010101" pitchFamily="2" charset="-122"/>
                <a:ea typeface="华文行楷" panose="02010800040101010101" pitchFamily="2" charset="-122"/>
              </a:rPr>
              <a:t>，激励考生</a:t>
            </a:r>
            <a:r>
              <a:rPr lang="zh-CN" altLang="en-US" sz="3600" b="1" dirty="0">
                <a:solidFill>
                  <a:srgbClr val="FF3399"/>
                </a:solidFill>
                <a:latin typeface="华文行楷" panose="02010800040101010101" pitchFamily="2" charset="-122"/>
                <a:ea typeface="华文行楷" panose="02010800040101010101" pitchFamily="2" charset="-122"/>
              </a:rPr>
              <a:t>珍惜</a:t>
            </a:r>
            <a:r>
              <a:rPr lang="zh-CN" altLang="en-US" sz="3600" b="1" dirty="0" smtClean="0">
                <a:latin typeface="华文行楷" panose="02010800040101010101" pitchFamily="2" charset="-122"/>
                <a:ea typeface="华文行楷" panose="02010800040101010101" pitchFamily="2" charset="-122"/>
              </a:rPr>
              <a:t>工作、</a:t>
            </a:r>
            <a:r>
              <a:rPr lang="zh-CN" altLang="en-US" sz="3600" b="1" dirty="0">
                <a:solidFill>
                  <a:srgbClr val="FF3399"/>
                </a:solidFill>
                <a:latin typeface="华文行楷" panose="02010800040101010101" pitchFamily="2" charset="-122"/>
                <a:ea typeface="华文行楷" panose="02010800040101010101" pitchFamily="2" charset="-122"/>
              </a:rPr>
              <a:t>热爱</a:t>
            </a:r>
            <a:r>
              <a:rPr lang="zh-CN" altLang="en-US" sz="3600" b="1" dirty="0" smtClean="0">
                <a:latin typeface="华文行楷" panose="02010800040101010101" pitchFamily="2" charset="-122"/>
                <a:ea typeface="华文行楷" panose="02010800040101010101" pitchFamily="2" charset="-122"/>
              </a:rPr>
              <a:t>工作并</a:t>
            </a:r>
            <a:r>
              <a:rPr lang="zh-CN" altLang="en-US" sz="3600" b="1" dirty="0">
                <a:solidFill>
                  <a:srgbClr val="FF3399"/>
                </a:solidFill>
                <a:latin typeface="华文行楷" panose="02010800040101010101" pitchFamily="2" charset="-122"/>
                <a:ea typeface="华文行楷" panose="02010800040101010101" pitchFamily="2" charset="-122"/>
              </a:rPr>
              <a:t>尊重</a:t>
            </a:r>
            <a:r>
              <a:rPr lang="zh-CN" altLang="en-US" sz="3600" b="1" dirty="0" smtClean="0">
                <a:latin typeface="华文行楷" panose="02010800040101010101" pitchFamily="2" charset="-122"/>
                <a:ea typeface="华文行楷" panose="02010800040101010101" pitchFamily="2" charset="-122"/>
              </a:rPr>
              <a:t>他人的工作，注重自身</a:t>
            </a:r>
            <a:r>
              <a:rPr lang="zh-CN" altLang="en-US" sz="3600" b="1" dirty="0">
                <a:solidFill>
                  <a:srgbClr val="FF3399"/>
                </a:solidFill>
                <a:latin typeface="华文行楷" panose="02010800040101010101" pitchFamily="2" charset="-122"/>
                <a:ea typeface="华文行楷" panose="02010800040101010101" pitchFamily="2" charset="-122"/>
              </a:rPr>
              <a:t>良好品格</a:t>
            </a:r>
            <a:r>
              <a:rPr lang="zh-CN" altLang="en-US" sz="3600" b="1" dirty="0" smtClean="0">
                <a:latin typeface="华文行楷" panose="02010800040101010101" pitchFamily="2" charset="-122"/>
                <a:ea typeface="华文行楷" panose="02010800040101010101" pitchFamily="2" charset="-122"/>
              </a:rPr>
              <a:t>的塑造和培养。</a:t>
            </a:r>
            <a:endParaRPr lang="en-US" altLang="zh-CN" sz="3600" b="1" dirty="0" smtClean="0">
              <a:latin typeface="华文行楷" panose="02010800040101010101" pitchFamily="2" charset="-122"/>
              <a:ea typeface="华文行楷" panose="02010800040101010101" pitchFamily="2"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1855350"/>
            <a:ext cx="5203438" cy="273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内容占位符 2"/>
          <p:cNvSpPr txBox="1">
            <a:spLocks/>
          </p:cNvSpPr>
          <p:nvPr/>
        </p:nvSpPr>
        <p:spPr>
          <a:xfrm>
            <a:off x="45895" y="5182861"/>
            <a:ext cx="12106917" cy="1380464"/>
          </a:xfrm>
          <a:prstGeom prst="rect">
            <a:avLst/>
          </a:prstGeom>
        </p:spPr>
        <p:txBody>
          <a:bodyPr vert="horz" anchor="t">
            <a:normAutofit fontScale="92500"/>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Font typeface="Wingdings 2"/>
              <a:buNone/>
            </a:pPr>
            <a:r>
              <a:rPr lang="zh-CN" altLang="en-US" sz="3600" b="1" dirty="0">
                <a:latin typeface="华文行楷" panose="02010800040101010101" pitchFamily="2" charset="-122"/>
                <a:ea typeface="华文行楷" panose="02010800040101010101" pitchFamily="2" charset="-122"/>
              </a:rPr>
              <a:t>      文章的落脚点放在了“劳动教育”上，培养学生正确的劳动观，培养学生的关键能力，使得英语学科核心素养得以落地</a:t>
            </a:r>
            <a:r>
              <a:rPr lang="zh-CN" altLang="zh-CN" sz="3600" b="1" dirty="0">
                <a:latin typeface="华文行楷" panose="02010800040101010101" pitchFamily="2" charset="-122"/>
                <a:ea typeface="华文行楷" panose="02010800040101010101" pitchFamily="2" charset="-122"/>
              </a:rPr>
              <a:t>。</a:t>
            </a:r>
            <a:endParaRPr lang="zh-CN" altLang="zh-CN" sz="36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690447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五</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、启迪与思考</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3" name="矩形 2"/>
          <p:cNvSpPr/>
          <p:nvPr/>
        </p:nvSpPr>
        <p:spPr>
          <a:xfrm>
            <a:off x="261257" y="1706482"/>
            <a:ext cx="11495314" cy="5576911"/>
          </a:xfrm>
          <a:prstGeom prst="rect">
            <a:avLst/>
          </a:prstGeom>
        </p:spPr>
        <p:txBody>
          <a:bodyPr wrap="square">
            <a:spAutoFit/>
          </a:bodyPr>
          <a:lstStyle/>
          <a:p>
            <a:pPr marL="484632" indent="0">
              <a:spcBef>
                <a:spcPct val="0"/>
              </a:spcBef>
              <a:buNone/>
            </a:pPr>
            <a:r>
              <a:rPr lang="zh-CN" altLang="en-US" sz="3600" b="1" dirty="0" smtClean="0">
                <a:latin typeface="华文行楷" panose="02010800040101010101" pitchFamily="2" charset="-122"/>
                <a:ea typeface="华文行楷" panose="02010800040101010101" pitchFamily="2" charset="-122"/>
              </a:rPr>
              <a:t>       整体而言</a:t>
            </a:r>
            <a:r>
              <a:rPr lang="zh-CN" altLang="en-US" sz="3600" b="1" dirty="0">
                <a:latin typeface="华文行楷" panose="02010800040101010101" pitchFamily="2" charset="-122"/>
                <a:ea typeface="华文行楷" panose="02010800040101010101" pitchFamily="2" charset="-122"/>
              </a:rPr>
              <a:t>，基于格式塔理论所设置的该完形填空题集</a:t>
            </a:r>
            <a:r>
              <a:rPr lang="zh-CN" altLang="en-US" sz="3600" b="1" dirty="0">
                <a:solidFill>
                  <a:srgbClr val="FF3399"/>
                </a:solidFill>
                <a:latin typeface="华文行楷" panose="02010800040101010101" pitchFamily="2" charset="-122"/>
                <a:ea typeface="华文行楷" panose="02010800040101010101" pitchFamily="2" charset="-122"/>
              </a:rPr>
              <a:t>趣味性</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文化性</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教育性</a:t>
            </a:r>
            <a:r>
              <a:rPr lang="zh-CN" altLang="en-US" sz="3600" b="1" dirty="0">
                <a:latin typeface="华文行楷" panose="02010800040101010101" pitchFamily="2" charset="-122"/>
                <a:ea typeface="华文行楷" panose="02010800040101010101" pitchFamily="2" charset="-122"/>
              </a:rPr>
              <a:t>于一身，</a:t>
            </a:r>
            <a:r>
              <a:rPr lang="en-US" altLang="zh-CN" sz="3600" b="1" dirty="0">
                <a:latin typeface="华文行楷" panose="02010800040101010101" pitchFamily="2" charset="-122"/>
                <a:ea typeface="华文行楷" panose="02010800040101010101" pitchFamily="2" charset="-122"/>
              </a:rPr>
              <a:t>15</a:t>
            </a:r>
            <a:r>
              <a:rPr lang="zh-CN" altLang="en-US" sz="3600" b="1" dirty="0">
                <a:latin typeface="华文行楷" panose="02010800040101010101" pitchFamily="2" charset="-122"/>
                <a:ea typeface="华文行楷" panose="02010800040101010101" pitchFamily="2" charset="-122"/>
              </a:rPr>
              <a:t>个空设置巧妙，对于今后的英语完形填空教学具有重要的启迪作用。</a:t>
            </a:r>
            <a:endParaRPr lang="en-US" altLang="zh-CN" sz="3600" b="1" dirty="0">
              <a:latin typeface="华文行楷" panose="02010800040101010101" pitchFamily="2" charset="-122"/>
              <a:ea typeface="华文行楷" panose="02010800040101010101" pitchFamily="2" charset="-122"/>
            </a:endParaRPr>
          </a:p>
          <a:p>
            <a:pPr marL="484632" indent="0">
              <a:spcBef>
                <a:spcPct val="0"/>
              </a:spcBef>
              <a:buNone/>
            </a:pP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（一）注重语境衔接</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（二）注重文化底蕴</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（三）落实核心素养</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a:lnSpc>
                <a:spcPct val="90000"/>
              </a:lnSpc>
              <a:spcBef>
                <a:spcPct val="0"/>
              </a:spcBef>
            </a:pPr>
            <a:endParaRPr lang="zh-CN" altLang="zh-CN" sz="36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209554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五</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、启迪与思考</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4" name="内容占位符 2"/>
          <p:cNvSpPr txBox="1">
            <a:spLocks/>
          </p:cNvSpPr>
          <p:nvPr/>
        </p:nvSpPr>
        <p:spPr>
          <a:xfrm>
            <a:off x="457199" y="1674707"/>
            <a:ext cx="11299371" cy="37095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4632" indent="0">
              <a:spcBef>
                <a:spcPct val="0"/>
              </a:spcBef>
              <a:buFont typeface="Arial" panose="020B0604020202020204" pitchFamily="34" charset="0"/>
              <a:buNone/>
            </a:pPr>
            <a:r>
              <a:rPr lang="zh-CN" altLang="en-US" sz="36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（一）注重语境衔接</a:t>
            </a:r>
            <a:endParaRPr lang="en-US" altLang="zh-CN" sz="36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endParaRPr>
          </a:p>
          <a:p>
            <a:pPr marL="484632" indent="0">
              <a:spcBef>
                <a:spcPct val="0"/>
              </a:spcBef>
              <a:buFont typeface="Arial" panose="020B0604020202020204" pitchFamily="34" charset="0"/>
              <a:buNone/>
            </a:pPr>
            <a:endParaRPr lang="en-US" altLang="zh-CN" sz="36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endParaRPr>
          </a:p>
          <a:p>
            <a:pPr marL="484632" indent="0">
              <a:spcBef>
                <a:spcPct val="0"/>
              </a:spcBef>
              <a:buFont typeface="Arial" panose="020B0604020202020204" pitchFamily="34" charset="0"/>
              <a:buNone/>
            </a:pPr>
            <a:r>
              <a:rPr lang="zh-CN" altLang="en-US" sz="3600" b="1" dirty="0" smtClean="0">
                <a:latin typeface="华文行楷" panose="02010800040101010101" pitchFamily="2" charset="-122"/>
                <a:ea typeface="华文行楷" panose="02010800040101010101" pitchFamily="2" charset="-122"/>
              </a:rPr>
              <a:t>      格式塔心理学倡导一种自然倾向来填补空缺，在英语完形填空题型上来看，重点落在了对</a:t>
            </a:r>
            <a:r>
              <a:rPr lang="zh-CN" altLang="en-US" sz="3600" b="1" dirty="0">
                <a:solidFill>
                  <a:srgbClr val="FF3399"/>
                </a:solidFill>
                <a:latin typeface="华文行楷" panose="02010800040101010101" pitchFamily="2" charset="-122"/>
                <a:ea typeface="华文行楷" panose="02010800040101010101" pitchFamily="2" charset="-122"/>
              </a:rPr>
              <a:t>语境衔接</a:t>
            </a:r>
            <a:r>
              <a:rPr lang="zh-CN" altLang="en-US" sz="3600" b="1" dirty="0" smtClean="0">
                <a:latin typeface="华文行楷" panose="02010800040101010101" pitchFamily="2" charset="-122"/>
                <a:ea typeface="华文行楷" panose="02010800040101010101" pitchFamily="2" charset="-122"/>
              </a:rPr>
              <a:t>的把握。譬如文章中的第</a:t>
            </a:r>
            <a:r>
              <a:rPr lang="en-US" altLang="zh-CN" sz="3600" b="1" dirty="0" smtClean="0">
                <a:latin typeface="华文行楷" panose="02010800040101010101" pitchFamily="2" charset="-122"/>
                <a:ea typeface="华文行楷" panose="02010800040101010101" pitchFamily="2" charset="-122"/>
              </a:rPr>
              <a:t>43</a:t>
            </a:r>
            <a:r>
              <a:rPr lang="zh-CN" altLang="en-US" sz="3600" b="1" dirty="0" smtClean="0">
                <a:latin typeface="华文行楷" panose="02010800040101010101" pitchFamily="2" charset="-122"/>
                <a:ea typeface="华文行楷" panose="02010800040101010101" pitchFamily="2" charset="-122"/>
              </a:rPr>
              <a:t>题，由于上文提及“</a:t>
            </a:r>
            <a:r>
              <a:rPr lang="en-US" altLang="zh-CN" sz="3600" b="1" dirty="0" smtClean="0">
                <a:latin typeface="华文行楷" panose="02010800040101010101" pitchFamily="2" charset="-122"/>
                <a:ea typeface="华文行楷" panose="02010800040101010101" pitchFamily="2" charset="-122"/>
              </a:rPr>
              <a:t>for three days”</a:t>
            </a:r>
            <a:r>
              <a:rPr lang="zh-CN" altLang="en-US" sz="3600" b="1" dirty="0" smtClean="0">
                <a:latin typeface="华文行楷" panose="02010800040101010101" pitchFamily="2" charset="-122"/>
                <a:ea typeface="华文行楷" panose="02010800040101010101" pitchFamily="2" charset="-122"/>
              </a:rPr>
              <a:t>，下文有“</a:t>
            </a:r>
            <a:r>
              <a:rPr lang="en-US" altLang="zh-CN" sz="3600" b="1" dirty="0" smtClean="0">
                <a:latin typeface="华文行楷" panose="02010800040101010101" pitchFamily="2" charset="-122"/>
                <a:ea typeface="华文行楷" panose="02010800040101010101" pitchFamily="2" charset="-122"/>
              </a:rPr>
              <a:t>during our spring break”</a:t>
            </a:r>
            <a:r>
              <a:rPr lang="zh-CN" altLang="en-US" sz="3600" b="1" dirty="0" smtClean="0">
                <a:latin typeface="华文行楷" panose="02010800040101010101" pitchFamily="2" charset="-122"/>
                <a:ea typeface="华文行楷" panose="02010800040101010101" pitchFamily="2" charset="-122"/>
              </a:rPr>
              <a:t>，所以工厂在春假期间需要找孩子临时帮忙，故选择“</a:t>
            </a:r>
            <a:r>
              <a:rPr lang="en-US" altLang="zh-CN" sz="3600" b="1" dirty="0" smtClean="0">
                <a:latin typeface="华文行楷" panose="02010800040101010101" pitchFamily="2" charset="-122"/>
                <a:ea typeface="华文行楷" panose="02010800040101010101" pitchFamily="2" charset="-122"/>
              </a:rPr>
              <a:t>temporary”</a:t>
            </a:r>
            <a:r>
              <a:rPr lang="zh-CN" altLang="en-US" sz="3600" b="1" dirty="0" smtClean="0">
                <a:latin typeface="华文行楷" panose="02010800040101010101" pitchFamily="2" charset="-122"/>
                <a:ea typeface="华文行楷" panose="02010800040101010101" pitchFamily="2" charset="-122"/>
              </a:rPr>
              <a:t>。</a:t>
            </a:r>
            <a:endParaRPr lang="en-US" altLang="zh-CN" sz="3600" b="1" dirty="0" smtClean="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181296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五</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、启迪与思考</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4" name="内容占位符 2"/>
          <p:cNvSpPr txBox="1">
            <a:spLocks/>
          </p:cNvSpPr>
          <p:nvPr/>
        </p:nvSpPr>
        <p:spPr>
          <a:xfrm>
            <a:off x="457199" y="1674707"/>
            <a:ext cx="11299371" cy="37095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4632" indent="0">
              <a:spcBef>
                <a:spcPct val="0"/>
              </a:spcBef>
              <a:buNone/>
            </a:pPr>
            <a:r>
              <a:rPr lang="zh-CN" altLang="en-US" sz="36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a:t>
            </a: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二）</a:t>
            </a: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注重文化底蕴</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r>
              <a:rPr lang="zh-CN" altLang="en-US" sz="3600" dirty="0">
                <a:latin typeface="华文行楷" panose="02010800040101010101" pitchFamily="2" charset="-122"/>
                <a:ea typeface="华文行楷" panose="02010800040101010101" pitchFamily="2" charset="-122"/>
              </a:rPr>
              <a:t>      </a:t>
            </a:r>
            <a:r>
              <a:rPr lang="zh-CN" altLang="en-US" sz="3600" b="1" dirty="0">
                <a:latin typeface="华文行楷" panose="02010800040101010101" pitchFamily="2" charset="-122"/>
                <a:ea typeface="华文行楷" panose="02010800040101010101" pitchFamily="2" charset="-122"/>
              </a:rPr>
              <a:t>英语教师在平时出题时，应该更多地关注文本所承载的</a:t>
            </a:r>
            <a:r>
              <a:rPr lang="zh-CN" altLang="en-US" sz="3600" b="1" dirty="0">
                <a:solidFill>
                  <a:srgbClr val="FF3399"/>
                </a:solidFill>
                <a:latin typeface="华文行楷" panose="02010800040101010101" pitchFamily="2" charset="-122"/>
                <a:ea typeface="华文行楷" panose="02010800040101010101" pitchFamily="2" charset="-122"/>
              </a:rPr>
              <a:t>文化内涵</a:t>
            </a:r>
            <a:r>
              <a:rPr lang="zh-CN" altLang="en-US" sz="3600" b="1" dirty="0">
                <a:latin typeface="华文行楷" panose="02010800040101010101" pitchFamily="2" charset="-122"/>
                <a:ea typeface="华文行楷" panose="02010800040101010101" pitchFamily="2" charset="-122"/>
              </a:rPr>
              <a:t>，在潜移默化中增加学生的文化背景，培养其国际视野（</a:t>
            </a:r>
            <a:r>
              <a:rPr lang="en-US" altLang="zh-CN" sz="3600" b="1" dirty="0">
                <a:latin typeface="华文行楷" panose="02010800040101010101" pitchFamily="2" charset="-122"/>
                <a:ea typeface="华文行楷" panose="02010800040101010101" pitchFamily="2" charset="-122"/>
              </a:rPr>
              <a:t>global vision</a:t>
            </a:r>
            <a:r>
              <a:rPr lang="zh-CN" altLang="en-US" sz="3600" b="1" dirty="0">
                <a:latin typeface="华文行楷" panose="02010800040101010101" pitchFamily="2" charset="-122"/>
                <a:ea typeface="华文行楷" panose="02010800040101010101" pitchFamily="2" charset="-122"/>
              </a:rPr>
              <a:t>）和多元文化</a:t>
            </a:r>
            <a:r>
              <a:rPr lang="en-US" altLang="zh-CN" sz="3600" b="1" dirty="0">
                <a:latin typeface="华文行楷" panose="02010800040101010101" pitchFamily="2" charset="-122"/>
                <a:ea typeface="华文行楷" panose="02010800040101010101" pitchFamily="2" charset="-122"/>
              </a:rPr>
              <a:t>(diverse culture)</a:t>
            </a:r>
            <a:r>
              <a:rPr lang="zh-CN" altLang="en-US" sz="3600" b="1" dirty="0">
                <a:latin typeface="华文行楷" panose="02010800040101010101" pitchFamily="2" charset="-122"/>
                <a:ea typeface="华文行楷" panose="02010800040101010101" pitchFamily="2" charset="-122"/>
              </a:rPr>
              <a:t>意识，这不仅仅是为了考试得分，更为了让学生成为世界公民。</a:t>
            </a:r>
            <a:endParaRPr lang="en-US" altLang="zh-CN" sz="3600" b="1" dirty="0">
              <a:latin typeface="华文行楷" panose="02010800040101010101" pitchFamily="2" charset="-122"/>
              <a:ea typeface="华文行楷" panose="02010800040101010101" pitchFamily="2" charset="-122"/>
            </a:endParaRPr>
          </a:p>
          <a:p>
            <a:pPr marL="484632" indent="0">
              <a:spcBef>
                <a:spcPct val="0"/>
              </a:spcBef>
              <a:buFont typeface="Arial" panose="020B0604020202020204" pitchFamily="34" charset="0"/>
              <a:buNone/>
            </a:pPr>
            <a:endParaRPr lang="en-US" altLang="zh-CN" sz="3600" b="1" dirty="0" smtClean="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4166629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17" name="六边形 16"/>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sp>
        <p:nvSpPr>
          <p:cNvPr id="10" name="TextBox 1"/>
          <p:cNvSpPr txBox="1">
            <a:spLocks noChangeArrowheads="1"/>
          </p:cNvSpPr>
          <p:nvPr/>
        </p:nvSpPr>
        <p:spPr bwMode="auto">
          <a:xfrm>
            <a:off x="1765299" y="1939270"/>
            <a:ext cx="8662035" cy="1754326"/>
          </a:xfrm>
          <a:prstGeom prst="rect">
            <a:avLst/>
          </a:prstGeom>
          <a:noFill/>
          <a:ln w="9525">
            <a:noFill/>
            <a:miter lim="800000"/>
          </a:ln>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格式塔理论视角</a:t>
            </a:r>
            <a:r>
              <a:rPr lang="zh-CN" altLang="en-US" sz="36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下</a:t>
            </a:r>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2021</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年普通高等学校招生全国统一考试</a:t>
            </a:r>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新高考</a:t>
            </a:r>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I</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卷（江苏卷）完形</a:t>
            </a:r>
            <a:r>
              <a:rPr lang="zh-CN" altLang="en-US" sz="36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填空案例分析</a:t>
            </a:r>
            <a:endParaRPr lang="zh-CN" altLang="en-US" sz="36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2" name="图片 11"/>
          <p:cNvPicPr>
            <a:picLocks noChangeAspect="1"/>
          </p:cNvPicPr>
          <p:nvPr/>
        </p:nvPicPr>
        <p:blipFill>
          <a:blip r:embed="rId4"/>
          <a:stretch>
            <a:fillRect/>
          </a:stretch>
        </p:blipFill>
        <p:spPr>
          <a:xfrm>
            <a:off x="9346401" y="4726204"/>
            <a:ext cx="1535545" cy="738909"/>
          </a:xfrm>
          <a:prstGeom prst="rect">
            <a:avLst/>
          </a:prstGeom>
        </p:spPr>
      </p:pic>
      <p:pic>
        <p:nvPicPr>
          <p:cNvPr id="34" name="图片 33"/>
          <p:cNvPicPr>
            <a:picLocks noChangeAspect="1"/>
          </p:cNvPicPr>
          <p:nvPr/>
        </p:nvPicPr>
        <p:blipFill>
          <a:blip r:embed="rId4"/>
          <a:stretch>
            <a:fillRect/>
          </a:stretch>
        </p:blipFill>
        <p:spPr>
          <a:xfrm flipH="1">
            <a:off x="1736724" y="1316355"/>
            <a:ext cx="1222960" cy="588492"/>
          </a:xfrm>
          <a:prstGeom prst="rect">
            <a:avLst/>
          </a:prstGeom>
        </p:spPr>
      </p:pic>
      <p:pic>
        <p:nvPicPr>
          <p:cNvPr id="20" name="图片 19"/>
          <p:cNvPicPr>
            <a:picLocks noChangeAspect="1"/>
          </p:cNvPicPr>
          <p:nvPr/>
        </p:nvPicPr>
        <p:blipFill>
          <a:blip r:embed="rId5"/>
          <a:stretch>
            <a:fillRect/>
          </a:stretch>
        </p:blipFill>
        <p:spPr>
          <a:xfrm>
            <a:off x="8234835" y="4982847"/>
            <a:ext cx="1888953" cy="1767520"/>
          </a:xfrm>
          <a:prstGeom prst="rect">
            <a:avLst/>
          </a:prstGeom>
        </p:spPr>
      </p:pic>
      <p:pic>
        <p:nvPicPr>
          <p:cNvPr id="21" name="图片 20"/>
          <p:cNvPicPr>
            <a:picLocks noChangeAspect="1"/>
          </p:cNvPicPr>
          <p:nvPr/>
        </p:nvPicPr>
        <p:blipFill>
          <a:blip r:embed="rId6"/>
          <a:stretch>
            <a:fillRect/>
          </a:stretch>
        </p:blipFill>
        <p:spPr>
          <a:xfrm>
            <a:off x="10169886" y="5633884"/>
            <a:ext cx="2143223" cy="1373474"/>
          </a:xfrm>
          <a:prstGeom prst="rect">
            <a:avLst/>
          </a:prstGeom>
        </p:spPr>
      </p:pic>
      <p:pic>
        <p:nvPicPr>
          <p:cNvPr id="25" name="图片 24"/>
          <p:cNvPicPr>
            <a:picLocks noChangeAspect="1"/>
          </p:cNvPicPr>
          <p:nvPr/>
        </p:nvPicPr>
        <p:blipFill>
          <a:blip r:embed="rId7"/>
          <a:stretch>
            <a:fillRect/>
          </a:stretch>
        </p:blipFill>
        <p:spPr>
          <a:xfrm>
            <a:off x="10169886" y="805885"/>
            <a:ext cx="627584" cy="1176720"/>
          </a:xfrm>
          <a:prstGeom prst="rect">
            <a:avLst/>
          </a:prstGeom>
        </p:spPr>
      </p:pic>
      <p:pic>
        <p:nvPicPr>
          <p:cNvPr id="26" name="图片 25"/>
          <p:cNvPicPr>
            <a:picLocks noChangeAspect="1"/>
          </p:cNvPicPr>
          <p:nvPr/>
        </p:nvPicPr>
        <p:blipFill>
          <a:blip r:embed="rId8"/>
          <a:stretch>
            <a:fillRect/>
          </a:stretch>
        </p:blipFill>
        <p:spPr>
          <a:xfrm>
            <a:off x="1073980" y="4102640"/>
            <a:ext cx="1473200" cy="2540000"/>
          </a:xfrm>
          <a:prstGeom prst="rect">
            <a:avLst/>
          </a:prstGeom>
        </p:spPr>
      </p:pic>
      <p:grpSp>
        <p:nvGrpSpPr>
          <p:cNvPr id="36" name="组 35"/>
          <p:cNvGrpSpPr/>
          <p:nvPr/>
        </p:nvGrpSpPr>
        <p:grpSpPr>
          <a:xfrm>
            <a:off x="3422650" y="3840480"/>
            <a:ext cx="5551170" cy="723900"/>
            <a:chOff x="3310690" y="3889477"/>
            <a:chExt cx="5368854" cy="723900"/>
          </a:xfrm>
        </p:grpSpPr>
        <p:pic>
          <p:nvPicPr>
            <p:cNvPr id="35" name="图片 34"/>
            <p:cNvPicPr>
              <a:picLocks noChangeAspect="1"/>
            </p:cNvPicPr>
            <p:nvPr/>
          </p:nvPicPr>
          <p:blipFill>
            <a:blip r:embed="rId9"/>
            <a:stretch>
              <a:fillRect/>
            </a:stretch>
          </p:blipFill>
          <p:spPr>
            <a:xfrm>
              <a:off x="3310690" y="3889477"/>
              <a:ext cx="5368854" cy="723900"/>
            </a:xfrm>
            <a:prstGeom prst="rect">
              <a:avLst/>
            </a:prstGeom>
          </p:spPr>
        </p:pic>
        <p:sp>
          <p:nvSpPr>
            <p:cNvPr id="27" name="TextBox 1"/>
            <p:cNvSpPr txBox="1">
              <a:spLocks noChangeArrowheads="1"/>
            </p:cNvSpPr>
            <p:nvPr/>
          </p:nvSpPr>
          <p:spPr bwMode="auto">
            <a:xfrm>
              <a:off x="3769795" y="4052037"/>
              <a:ext cx="4558030" cy="378630"/>
            </a:xfrm>
            <a:prstGeom prst="rect">
              <a:avLst/>
            </a:prstGeom>
            <a:noFill/>
            <a:ln w="9525">
              <a:noFill/>
              <a:miter lim="800000"/>
            </a:ln>
          </p:spPr>
          <p:txBody>
            <a:bodyPr wrap="square">
              <a:spAutoFit/>
            </a:bodyPr>
            <a:lstStyle/>
            <a:p>
              <a:pPr marL="107950">
                <a:lnSpc>
                  <a:spcPts val="2400"/>
                </a:lnSpc>
              </a:pPr>
              <a:r>
                <a:rPr lang="zh-CN" altLang="en-US" b="1" dirty="0">
                  <a:solidFill>
                    <a:schemeClr val="bg1"/>
                  </a:solidFill>
                  <a:latin typeface="思源黑体 CN ExtraLight" panose="020B0200000000000000" pitchFamily="34" charset="-122"/>
                  <a:ea typeface="思源黑体 CN ExtraLight" panose="020B0200000000000000" pitchFamily="34" charset="-122"/>
                </a:rPr>
                <a:t>讲师团成员</a:t>
              </a:r>
              <a:r>
                <a:rPr lang="zh-CN" altLang="en-US" b="1" dirty="0" smtClean="0">
                  <a:solidFill>
                    <a:schemeClr val="bg1"/>
                  </a:solidFill>
                  <a:latin typeface="思源黑体 CN ExtraLight" panose="020B0200000000000000" pitchFamily="34" charset="-122"/>
                  <a:ea typeface="思源黑体 CN ExtraLight" panose="020B0200000000000000" pitchFamily="34" charset="-122"/>
                </a:rPr>
                <a:t>：</a:t>
              </a:r>
              <a:r>
                <a:rPr lang="zh-CN" altLang="en-US" b="1" dirty="0" smtClean="0">
                  <a:solidFill>
                    <a:schemeClr val="bg1"/>
                  </a:solidFill>
                  <a:latin typeface="思源黑体 CN ExtraLight" panose="020B0200000000000000" pitchFamily="34" charset="-122"/>
                  <a:ea typeface="思源黑体 CN ExtraLight" panose="020B0200000000000000" pitchFamily="34" charset="-122"/>
                </a:rPr>
                <a:t>刘</a:t>
              </a:r>
              <a:r>
                <a:rPr lang="zh-CN" altLang="en-US" b="1" dirty="0">
                  <a:solidFill>
                    <a:schemeClr val="bg1"/>
                  </a:solidFill>
                  <a:latin typeface="思源黑体 CN ExtraLight" panose="020B0200000000000000" pitchFamily="34" charset="-122"/>
                  <a:ea typeface="思源黑体 CN ExtraLight" panose="020B0200000000000000" pitchFamily="34" charset="-122"/>
                </a:rPr>
                <a:t>鹏辉  江苏省前黄高级中学</a:t>
              </a:r>
              <a:endParaRPr lang="zh-CN" altLang="en-US" b="1" dirty="0">
                <a:solidFill>
                  <a:schemeClr val="bg1"/>
                </a:solidFill>
                <a:latin typeface="思源黑体 CN ExtraLight" panose="020B0200000000000000" pitchFamily="34" charset="-122"/>
                <a:ea typeface="思源黑体 CN ExtraLight" panose="020B0200000000000000" pitchFamily="34" charset="-122"/>
              </a:endParaRPr>
            </a:p>
          </p:txBody>
        </p:sp>
      </p:grpSp>
      <p:pic>
        <p:nvPicPr>
          <p:cNvPr id="9" name="图片 8"/>
          <p:cNvPicPr>
            <a:picLocks noChangeAspect="1"/>
          </p:cNvPicPr>
          <p:nvPr/>
        </p:nvPicPr>
        <p:blipFill>
          <a:blip r:embed="rId10"/>
          <a:stretch>
            <a:fillRect/>
          </a:stretch>
        </p:blipFill>
        <p:spPr>
          <a:xfrm>
            <a:off x="295910" y="299720"/>
            <a:ext cx="1321435" cy="1016635"/>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五</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、启迪与思考</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4" name="内容占位符 2"/>
          <p:cNvSpPr txBox="1">
            <a:spLocks/>
          </p:cNvSpPr>
          <p:nvPr/>
        </p:nvSpPr>
        <p:spPr>
          <a:xfrm>
            <a:off x="457199" y="1674707"/>
            <a:ext cx="11299371" cy="37095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4632" indent="0">
              <a:spcBef>
                <a:spcPct val="0"/>
              </a:spcBef>
              <a:buNone/>
            </a:pPr>
            <a:r>
              <a:rPr lang="zh-CN" altLang="en-US" sz="36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a:t>
            </a:r>
            <a:r>
              <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三）落实核心素养</a:t>
            </a: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endParaRPr lang="en-US" altLang="zh-CN"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a:p>
            <a:pPr marL="484632" indent="0">
              <a:spcBef>
                <a:spcPct val="0"/>
              </a:spcBef>
              <a:buNone/>
            </a:pPr>
            <a:r>
              <a:rPr lang="zh-CN" altLang="en-US" sz="3600" dirty="0">
                <a:latin typeface="华文行楷" panose="02010800040101010101" pitchFamily="2" charset="-122"/>
                <a:ea typeface="华文行楷" panose="02010800040101010101" pitchFamily="2" charset="-122"/>
              </a:rPr>
              <a:t>    </a:t>
            </a:r>
            <a:r>
              <a:rPr lang="zh-CN" altLang="en-US" sz="3600" b="1" dirty="0">
                <a:latin typeface="华文行楷" panose="02010800040101010101" pitchFamily="2" charset="-122"/>
                <a:ea typeface="华文行楷" panose="02010800040101010101" pitchFamily="2" charset="-122"/>
              </a:rPr>
              <a:t>英语教师在完形填空题型的设置上应利用文本培养学生</a:t>
            </a:r>
            <a:r>
              <a:rPr lang="zh-CN" altLang="en-US" sz="3600" b="1" dirty="0">
                <a:solidFill>
                  <a:srgbClr val="FF3399"/>
                </a:solidFill>
                <a:latin typeface="华文行楷" panose="02010800040101010101" pitchFamily="2" charset="-122"/>
                <a:ea typeface="华文行楷" panose="02010800040101010101" pitchFamily="2" charset="-122"/>
              </a:rPr>
              <a:t>语言能力</a:t>
            </a:r>
            <a:r>
              <a:rPr lang="zh-CN" altLang="en-US" sz="3600" b="1" dirty="0">
                <a:latin typeface="华文行楷" panose="02010800040101010101" pitchFamily="2" charset="-122"/>
                <a:ea typeface="华文行楷" panose="02010800040101010101" pitchFamily="2" charset="-122"/>
              </a:rPr>
              <a:t>和</a:t>
            </a:r>
            <a:r>
              <a:rPr lang="zh-CN" altLang="en-US" sz="3600" b="1" dirty="0">
                <a:solidFill>
                  <a:srgbClr val="FF3399"/>
                </a:solidFill>
                <a:latin typeface="华文行楷" panose="02010800040101010101" pitchFamily="2" charset="-122"/>
                <a:ea typeface="华文行楷" panose="02010800040101010101" pitchFamily="2" charset="-122"/>
              </a:rPr>
              <a:t>文化意识</a:t>
            </a:r>
            <a:r>
              <a:rPr lang="zh-CN" altLang="en-US" sz="3600" b="1" dirty="0">
                <a:latin typeface="华文行楷" panose="02010800040101010101" pitchFamily="2" charset="-122"/>
                <a:ea typeface="华文行楷" panose="02010800040101010101" pitchFamily="2" charset="-122"/>
              </a:rPr>
              <a:t>，锻炼</a:t>
            </a:r>
            <a:r>
              <a:rPr lang="zh-CN" altLang="en-US" sz="3600" b="1" dirty="0">
                <a:solidFill>
                  <a:srgbClr val="FF3399"/>
                </a:solidFill>
                <a:latin typeface="华文行楷" panose="02010800040101010101" pitchFamily="2" charset="-122"/>
                <a:ea typeface="华文行楷" panose="02010800040101010101" pitchFamily="2" charset="-122"/>
              </a:rPr>
              <a:t>思维品质</a:t>
            </a:r>
            <a:r>
              <a:rPr lang="en-US" altLang="zh-CN" sz="3600" b="1" dirty="0">
                <a:latin typeface="华文行楷" panose="02010800040101010101" pitchFamily="2" charset="-122"/>
                <a:ea typeface="华文行楷" panose="02010800040101010101" pitchFamily="2" charset="-122"/>
              </a:rPr>
              <a:t>,</a:t>
            </a:r>
            <a:r>
              <a:rPr lang="zh-CN" altLang="en-US" sz="3600" b="1" dirty="0">
                <a:latin typeface="华文行楷" panose="02010800040101010101" pitchFamily="2" charset="-122"/>
                <a:ea typeface="华文行楷" panose="02010800040101010101" pitchFamily="2" charset="-122"/>
              </a:rPr>
              <a:t>提高</a:t>
            </a:r>
            <a:r>
              <a:rPr lang="zh-CN" altLang="en-US" sz="3600" b="1" dirty="0">
                <a:solidFill>
                  <a:srgbClr val="FF3399"/>
                </a:solidFill>
                <a:latin typeface="华文行楷" panose="02010800040101010101" pitchFamily="2" charset="-122"/>
                <a:ea typeface="华文行楷" panose="02010800040101010101" pitchFamily="2" charset="-122"/>
              </a:rPr>
              <a:t>学习能力</a:t>
            </a:r>
            <a:r>
              <a:rPr lang="zh-CN" altLang="en-US" sz="3600" b="1" dirty="0">
                <a:latin typeface="华文行楷" panose="02010800040101010101" pitchFamily="2" charset="-122"/>
                <a:ea typeface="华文行楷" panose="02010800040101010101" pitchFamily="2" charset="-122"/>
              </a:rPr>
              <a:t>，使得核心素养落地生根。</a:t>
            </a:r>
            <a:endParaRPr lang="en-US" altLang="zh-CN" sz="3600" b="1" dirty="0">
              <a:latin typeface="华文行楷" panose="02010800040101010101" pitchFamily="2" charset="-122"/>
              <a:ea typeface="华文行楷" panose="02010800040101010101" pitchFamily="2" charset="-122"/>
            </a:endParaRPr>
          </a:p>
          <a:p>
            <a:pPr marL="484632" indent="0">
              <a:spcBef>
                <a:spcPct val="0"/>
              </a:spcBef>
              <a:buNone/>
            </a:pPr>
            <a:endParaRPr lang="en-US" altLang="zh-CN" sz="3600" b="1" dirty="0">
              <a:latin typeface="华文行楷" panose="02010800040101010101" pitchFamily="2" charset="-122"/>
              <a:ea typeface="华文行楷" panose="02010800040101010101" pitchFamily="2" charset="-122"/>
            </a:endParaRPr>
          </a:p>
          <a:p>
            <a:pPr marL="484632" indent="0">
              <a:spcBef>
                <a:spcPct val="0"/>
              </a:spcBef>
              <a:buFont typeface="Arial" panose="020B0604020202020204" pitchFamily="34" charset="0"/>
              <a:buNone/>
            </a:pPr>
            <a:endParaRPr lang="en-US" altLang="zh-CN" sz="3600" b="1" dirty="0" smtClean="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735520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六</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、小结</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5" name="内容占位符 2"/>
          <p:cNvSpPr txBox="1">
            <a:spLocks/>
          </p:cNvSpPr>
          <p:nvPr/>
        </p:nvSpPr>
        <p:spPr>
          <a:xfrm>
            <a:off x="195942" y="1264687"/>
            <a:ext cx="5418734" cy="2497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4632" indent="0">
              <a:spcBef>
                <a:spcPct val="0"/>
              </a:spcBef>
              <a:buFont typeface="Arial" panose="020B0604020202020204" pitchFamily="34" charset="0"/>
              <a:buNone/>
            </a:pPr>
            <a:r>
              <a:rPr lang="en-US" altLang="zh-CN" sz="3600" dirty="0" smtClean="0">
                <a:ln w="6350">
                  <a:solidFill>
                    <a:schemeClr val="accent1">
                      <a:shade val="43000"/>
                    </a:schemeClr>
                  </a:solidFill>
                </a:ln>
                <a:solidFill>
                  <a:schemeClr val="accent1">
                    <a:tint val="83000"/>
                    <a:satMod val="150000"/>
                  </a:schemeClr>
                </a:solidFill>
                <a:latin typeface="Cooper Black" panose="0208090404030B020404" pitchFamily="18" charset="0"/>
                <a:ea typeface="华文行楷" panose="02010800040101010101" pitchFamily="2" charset="-122"/>
                <a:cs typeface="+mj-cs"/>
              </a:rPr>
              <a:t>core competences: </a:t>
            </a:r>
          </a:p>
          <a:p>
            <a:pPr marL="484632" indent="0">
              <a:spcBef>
                <a:spcPct val="0"/>
              </a:spcBef>
              <a:buFont typeface="Arial" panose="020B0604020202020204" pitchFamily="34" charset="0"/>
              <a:buNone/>
            </a:pPr>
            <a:r>
              <a:rPr lang="en-US" altLang="zh-CN" sz="3200" dirty="0" smtClean="0">
                <a:latin typeface="Cooper Black" panose="0208090404030B020404" pitchFamily="18" charset="0"/>
                <a:ea typeface="华文行楷" panose="02010800040101010101" pitchFamily="2" charset="-122"/>
              </a:rPr>
              <a:t>1. linguistic ability</a:t>
            </a:r>
          </a:p>
          <a:p>
            <a:pPr marL="484632" indent="0">
              <a:spcBef>
                <a:spcPct val="0"/>
              </a:spcBef>
              <a:buFont typeface="Arial" panose="020B0604020202020204" pitchFamily="34" charset="0"/>
              <a:buNone/>
            </a:pPr>
            <a:r>
              <a:rPr lang="en-US" altLang="zh-CN" sz="3200" dirty="0" smtClean="0">
                <a:latin typeface="Cooper Black" panose="0208090404030B020404" pitchFamily="18" charset="0"/>
                <a:ea typeface="华文行楷" panose="02010800040101010101" pitchFamily="2" charset="-122"/>
              </a:rPr>
              <a:t>2. thinking ability</a:t>
            </a:r>
          </a:p>
          <a:p>
            <a:pPr marL="484632" indent="0">
              <a:spcBef>
                <a:spcPct val="0"/>
              </a:spcBef>
              <a:buFont typeface="Arial" panose="020B0604020202020204" pitchFamily="34" charset="0"/>
              <a:buNone/>
            </a:pPr>
            <a:r>
              <a:rPr lang="en-US" altLang="zh-CN" sz="3200" dirty="0" smtClean="0">
                <a:latin typeface="Cooper Black" panose="0208090404030B020404" pitchFamily="18" charset="0"/>
                <a:ea typeface="华文行楷" panose="02010800040101010101" pitchFamily="2" charset="-122"/>
              </a:rPr>
              <a:t>3. cultural character</a:t>
            </a:r>
          </a:p>
          <a:p>
            <a:pPr marL="484632" indent="0">
              <a:spcBef>
                <a:spcPct val="0"/>
              </a:spcBef>
              <a:buFont typeface="Arial" panose="020B0604020202020204" pitchFamily="34" charset="0"/>
              <a:buNone/>
            </a:pPr>
            <a:r>
              <a:rPr lang="en-US" altLang="zh-CN" sz="3200" dirty="0" smtClean="0">
                <a:latin typeface="Cooper Black" panose="0208090404030B020404" pitchFamily="18" charset="0"/>
                <a:ea typeface="华文行楷" panose="02010800040101010101" pitchFamily="2" charset="-122"/>
              </a:rPr>
              <a:t>4. learning ability</a:t>
            </a:r>
          </a:p>
          <a:p>
            <a:pPr marL="484632" indent="0">
              <a:spcBef>
                <a:spcPct val="0"/>
              </a:spcBef>
              <a:buFont typeface="Arial" panose="020B0604020202020204" pitchFamily="34" charset="0"/>
              <a:buNone/>
            </a:pPr>
            <a:endParaRPr lang="en-US" altLang="zh-CN" dirty="0" smtClean="0">
              <a:solidFill>
                <a:srgbClr val="FF7C80"/>
              </a:solidFill>
              <a:latin typeface="Cooper Black" panose="0208090404030B020404" pitchFamily="18" charset="0"/>
              <a:ea typeface="华文行楷" panose="02010800040101010101" pitchFamily="2" charset="-122"/>
            </a:endParaRPr>
          </a:p>
          <a:p>
            <a:pPr marL="484632" indent="0">
              <a:spcBef>
                <a:spcPct val="0"/>
              </a:spcBef>
              <a:buFont typeface="Arial" panose="020B0604020202020204" pitchFamily="34" charset="0"/>
              <a:buNone/>
            </a:pPr>
            <a:endParaRPr lang="en-US" altLang="zh-CN" dirty="0" smtClean="0">
              <a:latin typeface="华文行楷" panose="02010800040101010101" pitchFamily="2" charset="-122"/>
              <a:ea typeface="华文行楷" panose="02010800040101010101" pitchFamily="2" charset="-122"/>
            </a:endParaRPr>
          </a:p>
        </p:txBody>
      </p:sp>
      <p:sp>
        <p:nvSpPr>
          <p:cNvPr id="6" name="内容占位符 2"/>
          <p:cNvSpPr txBox="1">
            <a:spLocks/>
          </p:cNvSpPr>
          <p:nvPr/>
        </p:nvSpPr>
        <p:spPr>
          <a:xfrm>
            <a:off x="4389120" y="1813980"/>
            <a:ext cx="2664296"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Font typeface="Wingdings 2"/>
              <a:buNone/>
            </a:pPr>
            <a:r>
              <a:rPr lang="en-US" altLang="zh-CN" sz="2400" b="1" dirty="0">
                <a:solidFill>
                  <a:srgbClr val="FF3399"/>
                </a:solidFill>
                <a:latin typeface="Cooper Black" panose="0208090404030B020404" pitchFamily="18" charset="0"/>
                <a:ea typeface="华文行楷" panose="02010800040101010101" pitchFamily="2" charset="-122"/>
              </a:rPr>
              <a:t>L</a:t>
            </a:r>
            <a:r>
              <a:rPr lang="en-US" altLang="zh-CN" sz="2400" dirty="0" smtClean="0">
                <a:latin typeface="Cooper Black" panose="0208090404030B020404" pitchFamily="18" charset="0"/>
                <a:ea typeface="华文行楷" panose="02010800040101010101" pitchFamily="2" charset="-122"/>
              </a:rPr>
              <a:t>inguistic</a:t>
            </a:r>
            <a:endParaRPr lang="en-US" altLang="zh-CN" sz="2800" dirty="0" smtClean="0">
              <a:latin typeface="Cooper Black" panose="0208090404030B020404" pitchFamily="18" charset="0"/>
              <a:ea typeface="华文行楷" panose="02010800040101010101" pitchFamily="2" charset="-122"/>
            </a:endParaRPr>
          </a:p>
        </p:txBody>
      </p:sp>
      <p:sp>
        <p:nvSpPr>
          <p:cNvPr id="7" name="内容占位符 2"/>
          <p:cNvSpPr txBox="1">
            <a:spLocks/>
          </p:cNvSpPr>
          <p:nvPr/>
        </p:nvSpPr>
        <p:spPr>
          <a:xfrm>
            <a:off x="4045652" y="2235631"/>
            <a:ext cx="2664296"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C</a:t>
            </a:r>
            <a:r>
              <a:rPr lang="en-US" altLang="zh-CN" sz="2400" dirty="0" smtClean="0">
                <a:latin typeface="Cooper Black" panose="0208090404030B020404" pitchFamily="18" charset="0"/>
                <a:ea typeface="华文行楷" panose="02010800040101010101" pitchFamily="2" charset="-122"/>
              </a:rPr>
              <a:t>ritical</a:t>
            </a:r>
            <a:endParaRPr lang="en-US" altLang="zh-CN" sz="2800" dirty="0" smtClean="0">
              <a:latin typeface="Cooper Black" panose="0208090404030B020404" pitchFamily="18" charset="0"/>
              <a:ea typeface="华文行楷" panose="02010800040101010101" pitchFamily="2" charset="-122"/>
            </a:endParaRPr>
          </a:p>
        </p:txBody>
      </p:sp>
      <p:sp>
        <p:nvSpPr>
          <p:cNvPr id="8" name="内容占位符 2"/>
          <p:cNvSpPr txBox="1">
            <a:spLocks/>
          </p:cNvSpPr>
          <p:nvPr/>
        </p:nvSpPr>
        <p:spPr>
          <a:xfrm>
            <a:off x="5377800" y="2235631"/>
            <a:ext cx="2664296"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C</a:t>
            </a:r>
            <a:r>
              <a:rPr lang="en-US" altLang="zh-CN" sz="2400" dirty="0">
                <a:latin typeface="Cooper Black" panose="0208090404030B020404" pitchFamily="18" charset="0"/>
                <a:ea typeface="华文行楷" panose="02010800040101010101" pitchFamily="2" charset="-122"/>
              </a:rPr>
              <a:t>ontextual</a:t>
            </a:r>
            <a:endParaRPr lang="en-US" altLang="zh-CN" sz="2800" dirty="0" smtClean="0">
              <a:latin typeface="Cooper Black" panose="0208090404030B020404" pitchFamily="18" charset="0"/>
              <a:ea typeface="华文行楷" panose="02010800040101010101" pitchFamily="2" charset="-122"/>
            </a:endParaRPr>
          </a:p>
        </p:txBody>
      </p:sp>
      <p:sp>
        <p:nvSpPr>
          <p:cNvPr id="9" name="内容占位符 2"/>
          <p:cNvSpPr txBox="1">
            <a:spLocks/>
          </p:cNvSpPr>
          <p:nvPr/>
        </p:nvSpPr>
        <p:spPr>
          <a:xfrm>
            <a:off x="7226742" y="2249751"/>
            <a:ext cx="1944216"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L</a:t>
            </a:r>
            <a:r>
              <a:rPr lang="en-US" altLang="zh-CN" sz="2400" dirty="0">
                <a:latin typeface="Cooper Black" panose="0208090404030B020404" pitchFamily="18" charset="0"/>
                <a:ea typeface="华文行楷" panose="02010800040101010101" pitchFamily="2" charset="-122"/>
              </a:rPr>
              <a:t>o</a:t>
            </a:r>
            <a:r>
              <a:rPr lang="en-US" altLang="zh-CN" sz="2400" dirty="0" smtClean="0">
                <a:latin typeface="Cooper Black" panose="0208090404030B020404" pitchFamily="18" charset="0"/>
                <a:ea typeface="华文行楷" panose="02010800040101010101" pitchFamily="2" charset="-122"/>
              </a:rPr>
              <a:t>gic</a:t>
            </a:r>
            <a:endParaRPr lang="en-US" altLang="zh-CN" sz="2800" dirty="0" smtClean="0">
              <a:latin typeface="Cooper Black" panose="0208090404030B020404" pitchFamily="18" charset="0"/>
              <a:ea typeface="华文行楷" panose="02010800040101010101" pitchFamily="2" charset="-122"/>
            </a:endParaRPr>
          </a:p>
        </p:txBody>
      </p:sp>
      <p:sp>
        <p:nvSpPr>
          <p:cNvPr id="10" name="内容占位符 2"/>
          <p:cNvSpPr txBox="1">
            <a:spLocks/>
          </p:cNvSpPr>
          <p:nvPr/>
        </p:nvSpPr>
        <p:spPr>
          <a:xfrm>
            <a:off x="8198850" y="2249751"/>
            <a:ext cx="2664296"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O</a:t>
            </a:r>
            <a:r>
              <a:rPr lang="en-US" altLang="zh-CN" sz="2400" dirty="0" smtClean="0">
                <a:latin typeface="Cooper Black" panose="0208090404030B020404" pitchFamily="18" charset="0"/>
                <a:ea typeface="华文行楷" panose="02010800040101010101" pitchFamily="2" charset="-122"/>
              </a:rPr>
              <a:t>rganized</a:t>
            </a:r>
            <a:endParaRPr lang="en-US" altLang="zh-CN" sz="2800" dirty="0" smtClean="0">
              <a:latin typeface="Cooper Black" panose="0208090404030B020404" pitchFamily="18" charset="0"/>
              <a:ea typeface="华文行楷" panose="02010800040101010101" pitchFamily="2" charset="-122"/>
            </a:endParaRPr>
          </a:p>
        </p:txBody>
      </p:sp>
      <p:sp>
        <p:nvSpPr>
          <p:cNvPr id="11" name="内容占位符 2"/>
          <p:cNvSpPr txBox="1">
            <a:spLocks/>
          </p:cNvSpPr>
          <p:nvPr/>
        </p:nvSpPr>
        <p:spPr>
          <a:xfrm>
            <a:off x="9845131" y="2249751"/>
            <a:ext cx="2664296"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E</a:t>
            </a:r>
            <a:r>
              <a:rPr lang="en-US" altLang="zh-CN" sz="2400" dirty="0" smtClean="0">
                <a:latin typeface="Cooper Black" panose="0208090404030B020404" pitchFamily="18" charset="0"/>
                <a:ea typeface="华文行楷" panose="02010800040101010101" pitchFamily="2" charset="-122"/>
              </a:rPr>
              <a:t>choing</a:t>
            </a:r>
            <a:endParaRPr lang="en-US" altLang="zh-CN" sz="2800" dirty="0" smtClean="0">
              <a:latin typeface="Cooper Black" panose="0208090404030B020404" pitchFamily="18" charset="0"/>
              <a:ea typeface="华文行楷" panose="02010800040101010101" pitchFamily="2" charset="-122"/>
            </a:endParaRPr>
          </a:p>
        </p:txBody>
      </p:sp>
      <p:sp>
        <p:nvSpPr>
          <p:cNvPr id="12" name="内容占位符 2"/>
          <p:cNvSpPr txBox="1">
            <a:spLocks/>
          </p:cNvSpPr>
          <p:nvPr/>
        </p:nvSpPr>
        <p:spPr>
          <a:xfrm>
            <a:off x="7684891" y="1822903"/>
            <a:ext cx="4320480"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C</a:t>
            </a:r>
            <a:r>
              <a:rPr lang="en-US" altLang="zh-CN" sz="2400" dirty="0" smtClean="0">
                <a:latin typeface="Cooper Black" panose="0208090404030B020404" pitchFamily="18" charset="0"/>
                <a:ea typeface="华文行楷" panose="02010800040101010101" pitchFamily="2" charset="-122"/>
              </a:rPr>
              <a:t>ohesion &amp; </a:t>
            </a:r>
            <a:r>
              <a:rPr lang="en-US" altLang="zh-CN" sz="2400" b="1" dirty="0">
                <a:solidFill>
                  <a:srgbClr val="FF3399"/>
                </a:solidFill>
                <a:latin typeface="Cooper Black" panose="0208090404030B020404" pitchFamily="18" charset="0"/>
                <a:ea typeface="华文行楷" panose="02010800040101010101" pitchFamily="2" charset="-122"/>
              </a:rPr>
              <a:t>C</a:t>
            </a:r>
            <a:r>
              <a:rPr lang="en-US" altLang="zh-CN" sz="2400" dirty="0" smtClean="0">
                <a:latin typeface="Cooper Black" panose="0208090404030B020404" pitchFamily="18" charset="0"/>
                <a:ea typeface="华文行楷" panose="02010800040101010101" pitchFamily="2" charset="-122"/>
              </a:rPr>
              <a:t>oherence</a:t>
            </a:r>
            <a:endParaRPr lang="en-US" altLang="zh-CN" sz="2800" dirty="0" smtClean="0">
              <a:latin typeface="Cooper Black" panose="0208090404030B020404" pitchFamily="18" charset="0"/>
              <a:ea typeface="华文行楷" panose="02010800040101010101" pitchFamily="2" charset="-122"/>
            </a:endParaRPr>
          </a:p>
        </p:txBody>
      </p:sp>
      <p:sp>
        <p:nvSpPr>
          <p:cNvPr id="13" name="内容占位符 2"/>
          <p:cNvSpPr txBox="1">
            <a:spLocks/>
          </p:cNvSpPr>
          <p:nvPr/>
        </p:nvSpPr>
        <p:spPr>
          <a:xfrm>
            <a:off x="4648025" y="2699717"/>
            <a:ext cx="2664296"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C</a:t>
            </a:r>
            <a:r>
              <a:rPr lang="en-US" altLang="zh-CN" sz="2400" dirty="0" smtClean="0">
                <a:latin typeface="Cooper Black" panose="0208090404030B020404" pitchFamily="18" charset="0"/>
                <a:ea typeface="华文行楷" panose="02010800040101010101" pitchFamily="2" charset="-122"/>
              </a:rPr>
              <a:t>ultural</a:t>
            </a:r>
            <a:endParaRPr lang="en-US" altLang="zh-CN" sz="2800" dirty="0" smtClean="0">
              <a:latin typeface="Cooper Black" panose="0208090404030B020404" pitchFamily="18" charset="0"/>
              <a:ea typeface="华文行楷" panose="02010800040101010101" pitchFamily="2" charset="-122"/>
            </a:endParaRPr>
          </a:p>
        </p:txBody>
      </p:sp>
      <p:sp>
        <p:nvSpPr>
          <p:cNvPr id="14" name="内容占位符 2"/>
          <p:cNvSpPr txBox="1">
            <a:spLocks/>
          </p:cNvSpPr>
          <p:nvPr/>
        </p:nvSpPr>
        <p:spPr>
          <a:xfrm>
            <a:off x="4123502" y="3183913"/>
            <a:ext cx="3400030"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L</a:t>
            </a:r>
            <a:r>
              <a:rPr lang="en-US" altLang="zh-CN" sz="2400" dirty="0" smtClean="0">
                <a:latin typeface="Cooper Black" panose="0208090404030B020404" pitchFamily="18" charset="0"/>
                <a:ea typeface="华文行楷" panose="02010800040101010101" pitchFamily="2" charset="-122"/>
              </a:rPr>
              <a:t>earning styles</a:t>
            </a:r>
            <a:endParaRPr lang="en-US" altLang="zh-CN" sz="2800" dirty="0" smtClean="0">
              <a:latin typeface="Cooper Black" panose="0208090404030B020404" pitchFamily="18" charset="0"/>
              <a:ea typeface="华文行楷" panose="02010800040101010101" pitchFamily="2" charset="-122"/>
            </a:endParaRPr>
          </a:p>
        </p:txBody>
      </p:sp>
      <p:sp>
        <p:nvSpPr>
          <p:cNvPr id="15" name="内容占位符 2"/>
          <p:cNvSpPr txBox="1">
            <a:spLocks/>
          </p:cNvSpPr>
          <p:nvPr/>
        </p:nvSpPr>
        <p:spPr>
          <a:xfrm>
            <a:off x="6654818" y="3206576"/>
            <a:ext cx="3068167" cy="555526"/>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400" b="1" dirty="0">
                <a:solidFill>
                  <a:srgbClr val="FF3399"/>
                </a:solidFill>
                <a:latin typeface="Cooper Black" panose="0208090404030B020404" pitchFamily="18" charset="0"/>
                <a:ea typeface="华文行楷" panose="02010800040101010101" pitchFamily="2" charset="-122"/>
              </a:rPr>
              <a:t>Z</a:t>
            </a:r>
            <a:r>
              <a:rPr lang="en-US" altLang="zh-CN" sz="2400" dirty="0" smtClean="0">
                <a:latin typeface="Cooper Black" panose="0208090404030B020404" pitchFamily="18" charset="0"/>
                <a:ea typeface="华文行楷" panose="02010800040101010101" pitchFamily="2" charset="-122"/>
              </a:rPr>
              <a:t>ealous</a:t>
            </a:r>
            <a:endParaRPr lang="en-US" altLang="zh-CN" sz="2800" dirty="0" smtClean="0">
              <a:latin typeface="Cooper Black" panose="0208090404030B020404" pitchFamily="18" charset="0"/>
              <a:ea typeface="华文行楷" panose="02010800040101010101" pitchFamily="2" charset="-122"/>
            </a:endParaRPr>
          </a:p>
        </p:txBody>
      </p:sp>
      <p:sp>
        <p:nvSpPr>
          <p:cNvPr id="16" name="内容占位符 2"/>
          <p:cNvSpPr txBox="1">
            <a:spLocks/>
          </p:cNvSpPr>
          <p:nvPr/>
        </p:nvSpPr>
        <p:spPr>
          <a:xfrm>
            <a:off x="3207865" y="4189839"/>
            <a:ext cx="8208912" cy="18207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t">
            <a:normAutofit fontScale="92500" lnSpcReduction="10000"/>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None/>
            </a:pPr>
            <a:r>
              <a:rPr lang="en-US" altLang="zh-CN" sz="2600" b="1" dirty="0">
                <a:solidFill>
                  <a:srgbClr val="FF3399"/>
                </a:solidFill>
                <a:latin typeface="Cooper Black" panose="0208090404030B020404" pitchFamily="18" charset="0"/>
                <a:ea typeface="华文行楷" panose="02010800040101010101" pitchFamily="2" charset="-122"/>
              </a:rPr>
              <a:t>C</a:t>
            </a:r>
            <a:r>
              <a:rPr lang="en-US" altLang="zh-CN" sz="2400" dirty="0" smtClean="0">
                <a:latin typeface="Cooper Black" panose="0208090404030B020404" pitchFamily="18" charset="0"/>
                <a:ea typeface="华文行楷" panose="02010800040101010101" pitchFamily="2" charset="-122"/>
              </a:rPr>
              <a:t>ultural/</a:t>
            </a:r>
            <a:r>
              <a:rPr lang="en-US" altLang="zh-CN" sz="2600" b="1" dirty="0">
                <a:solidFill>
                  <a:srgbClr val="FF3399"/>
                </a:solidFill>
                <a:latin typeface="Cooper Black" panose="0208090404030B020404" pitchFamily="18" charset="0"/>
                <a:ea typeface="华文行楷" panose="02010800040101010101" pitchFamily="2" charset="-122"/>
              </a:rPr>
              <a:t>C</a:t>
            </a:r>
            <a:r>
              <a:rPr lang="en-US" altLang="zh-CN" sz="2400" dirty="0" smtClean="0">
                <a:latin typeface="Cooper Black" panose="0208090404030B020404" pitchFamily="18" charset="0"/>
                <a:ea typeface="华文行楷" panose="02010800040101010101" pitchFamily="2" charset="-122"/>
              </a:rPr>
              <a:t>ontextual/</a:t>
            </a:r>
            <a:r>
              <a:rPr lang="en-US" altLang="zh-CN" sz="2600" b="1" dirty="0">
                <a:solidFill>
                  <a:srgbClr val="FF3399"/>
                </a:solidFill>
                <a:latin typeface="Cooper Black" panose="0208090404030B020404" pitchFamily="18" charset="0"/>
                <a:ea typeface="华文行楷" panose="02010800040101010101" pitchFamily="2" charset="-122"/>
              </a:rPr>
              <a:t>C</a:t>
            </a:r>
            <a:r>
              <a:rPr lang="en-US" altLang="zh-CN" sz="2400" dirty="0" smtClean="0">
                <a:latin typeface="Cooper Black" panose="0208090404030B020404" pitchFamily="18" charset="0"/>
                <a:ea typeface="华文行楷" panose="02010800040101010101" pitchFamily="2" charset="-122"/>
              </a:rPr>
              <a:t>ritical/</a:t>
            </a:r>
            <a:r>
              <a:rPr lang="en-US" altLang="zh-CN" sz="2600" b="1" dirty="0">
                <a:solidFill>
                  <a:srgbClr val="FF3399"/>
                </a:solidFill>
                <a:latin typeface="Cooper Black" panose="0208090404030B020404" pitchFamily="18" charset="0"/>
                <a:ea typeface="华文行楷" panose="02010800040101010101" pitchFamily="2" charset="-122"/>
              </a:rPr>
              <a:t>C</a:t>
            </a:r>
            <a:r>
              <a:rPr lang="en-US" altLang="zh-CN" sz="2400" dirty="0">
                <a:latin typeface="Cooper Black" panose="0208090404030B020404" pitchFamily="18" charset="0"/>
                <a:ea typeface="华文行楷" panose="02010800040101010101" pitchFamily="2" charset="-122"/>
              </a:rPr>
              <a:t>ohesion &amp; </a:t>
            </a:r>
            <a:r>
              <a:rPr lang="en-US" altLang="zh-CN" sz="2600" b="1" dirty="0">
                <a:solidFill>
                  <a:srgbClr val="FF3399"/>
                </a:solidFill>
                <a:latin typeface="Cooper Black" panose="0208090404030B020404" pitchFamily="18" charset="0"/>
                <a:ea typeface="华文行楷" panose="02010800040101010101" pitchFamily="2" charset="-122"/>
              </a:rPr>
              <a:t>C</a:t>
            </a:r>
            <a:r>
              <a:rPr lang="en-US" altLang="zh-CN" sz="2400" dirty="0" smtClean="0">
                <a:latin typeface="Cooper Black" panose="0208090404030B020404" pitchFamily="18" charset="0"/>
                <a:ea typeface="华文行楷" panose="02010800040101010101" pitchFamily="2" charset="-122"/>
              </a:rPr>
              <a:t>oherence</a:t>
            </a:r>
          </a:p>
          <a:p>
            <a:pPr marL="484632" indent="0">
              <a:spcBef>
                <a:spcPct val="0"/>
              </a:spcBef>
              <a:buFont typeface="Wingdings 2"/>
              <a:buNone/>
            </a:pPr>
            <a:r>
              <a:rPr lang="en-US" altLang="zh-CN" sz="2600" b="1" dirty="0">
                <a:solidFill>
                  <a:srgbClr val="FF3399"/>
                </a:solidFill>
                <a:latin typeface="Cooper Black" panose="0208090404030B020404" pitchFamily="18" charset="0"/>
                <a:ea typeface="华文行楷" panose="02010800040101010101" pitchFamily="2" charset="-122"/>
              </a:rPr>
              <a:t>L</a:t>
            </a:r>
            <a:r>
              <a:rPr lang="en-US" altLang="zh-CN" sz="2400" dirty="0" smtClean="0">
                <a:latin typeface="Cooper Black" panose="0208090404030B020404" pitchFamily="18" charset="0"/>
                <a:ea typeface="华文行楷" panose="02010800040101010101" pitchFamily="2" charset="-122"/>
              </a:rPr>
              <a:t>inguistic/</a:t>
            </a:r>
            <a:r>
              <a:rPr lang="en-US" altLang="zh-CN" sz="2600" b="1" dirty="0">
                <a:solidFill>
                  <a:srgbClr val="FF3399"/>
                </a:solidFill>
                <a:latin typeface="Cooper Black" panose="0208090404030B020404" pitchFamily="18" charset="0"/>
                <a:ea typeface="华文行楷" panose="02010800040101010101" pitchFamily="2" charset="-122"/>
              </a:rPr>
              <a:t>L</a:t>
            </a:r>
            <a:r>
              <a:rPr lang="en-US" altLang="zh-CN" sz="2400" dirty="0" smtClean="0">
                <a:latin typeface="Cooper Black" panose="0208090404030B020404" pitchFamily="18" charset="0"/>
                <a:ea typeface="华文行楷" panose="02010800040101010101" pitchFamily="2" charset="-122"/>
              </a:rPr>
              <a:t>ogic/</a:t>
            </a:r>
            <a:r>
              <a:rPr lang="en-US" altLang="zh-CN" sz="2600" b="1" dirty="0">
                <a:solidFill>
                  <a:srgbClr val="FF3399"/>
                </a:solidFill>
                <a:latin typeface="Cooper Black" panose="0208090404030B020404" pitchFamily="18" charset="0"/>
                <a:ea typeface="华文行楷" panose="02010800040101010101" pitchFamily="2" charset="-122"/>
              </a:rPr>
              <a:t>L</a:t>
            </a:r>
            <a:r>
              <a:rPr lang="en-US" altLang="zh-CN" sz="2400" dirty="0" smtClean="0">
                <a:latin typeface="Cooper Black" panose="0208090404030B020404" pitchFamily="18" charset="0"/>
                <a:ea typeface="华文行楷" panose="02010800040101010101" pitchFamily="2" charset="-122"/>
              </a:rPr>
              <a:t>earning styles </a:t>
            </a:r>
          </a:p>
          <a:p>
            <a:pPr marL="484632" indent="0">
              <a:spcBef>
                <a:spcPct val="0"/>
              </a:spcBef>
              <a:buFont typeface="Wingdings 2"/>
              <a:buNone/>
            </a:pPr>
            <a:r>
              <a:rPr lang="en-US" altLang="zh-CN" sz="2600" b="1" dirty="0">
                <a:solidFill>
                  <a:srgbClr val="FF3399"/>
                </a:solidFill>
                <a:latin typeface="Cooper Black" panose="0208090404030B020404" pitchFamily="18" charset="0"/>
                <a:ea typeface="华文行楷" panose="02010800040101010101" pitchFamily="2" charset="-122"/>
              </a:rPr>
              <a:t>O</a:t>
            </a:r>
            <a:r>
              <a:rPr lang="en-US" altLang="zh-CN" sz="2400" dirty="0" smtClean="0">
                <a:latin typeface="Cooper Black" panose="0208090404030B020404" pitchFamily="18" charset="0"/>
                <a:ea typeface="华文行楷" panose="02010800040101010101" pitchFamily="2" charset="-122"/>
              </a:rPr>
              <a:t>rganized </a:t>
            </a:r>
          </a:p>
          <a:p>
            <a:pPr marL="484632" indent="0">
              <a:spcBef>
                <a:spcPct val="0"/>
              </a:spcBef>
              <a:buNone/>
            </a:pPr>
            <a:r>
              <a:rPr lang="en-US" altLang="zh-CN" sz="2600" b="1" dirty="0">
                <a:solidFill>
                  <a:srgbClr val="FF3399"/>
                </a:solidFill>
                <a:latin typeface="Cooper Black" panose="0208090404030B020404" pitchFamily="18" charset="0"/>
                <a:ea typeface="华文行楷" panose="02010800040101010101" pitchFamily="2" charset="-122"/>
              </a:rPr>
              <a:t>Z</a:t>
            </a:r>
            <a:r>
              <a:rPr lang="en-US" altLang="zh-CN" sz="2400" dirty="0" smtClean="0">
                <a:latin typeface="Cooper Black" panose="0208090404030B020404" pitchFamily="18" charset="0"/>
                <a:ea typeface="华文行楷" panose="02010800040101010101" pitchFamily="2" charset="-122"/>
              </a:rPr>
              <a:t>ealous </a:t>
            </a:r>
          </a:p>
          <a:p>
            <a:pPr marL="484632" indent="0">
              <a:spcBef>
                <a:spcPct val="0"/>
              </a:spcBef>
              <a:buNone/>
            </a:pPr>
            <a:r>
              <a:rPr lang="en-US" altLang="zh-CN" sz="2600" b="1" dirty="0">
                <a:solidFill>
                  <a:srgbClr val="FF3399"/>
                </a:solidFill>
                <a:latin typeface="Cooper Black" panose="0208090404030B020404" pitchFamily="18" charset="0"/>
                <a:ea typeface="华文行楷" panose="02010800040101010101" pitchFamily="2" charset="-122"/>
              </a:rPr>
              <a:t>E</a:t>
            </a:r>
            <a:r>
              <a:rPr lang="en-US" altLang="zh-CN" sz="2400" dirty="0" smtClean="0">
                <a:latin typeface="Cooper Black" panose="0208090404030B020404" pitchFamily="18" charset="0"/>
                <a:ea typeface="华文行楷" panose="02010800040101010101" pitchFamily="2" charset="-122"/>
              </a:rPr>
              <a:t>choing </a:t>
            </a:r>
            <a:endParaRPr lang="en-US" altLang="zh-CN" sz="2400" dirty="0">
              <a:latin typeface="Cooper Black" panose="0208090404030B020404" pitchFamily="18" charset="0"/>
              <a:ea typeface="华文行楷" panose="02010800040101010101" pitchFamily="2" charset="-122"/>
            </a:endParaRPr>
          </a:p>
          <a:p>
            <a:pPr marL="484632" indent="0">
              <a:spcBef>
                <a:spcPct val="0"/>
              </a:spcBef>
              <a:buFont typeface="Wingdings 2"/>
              <a:buNone/>
            </a:pPr>
            <a:endParaRPr lang="en-US" altLang="zh-CN" sz="2800" dirty="0" smtClean="0">
              <a:latin typeface="Cooper Black" panose="0208090404030B020404" pitchFamily="18" charset="0"/>
              <a:ea typeface="华文行楷" panose="02010800040101010101" pitchFamily="2" charset="-122"/>
            </a:endParaRPr>
          </a:p>
        </p:txBody>
      </p:sp>
      <p:sp>
        <p:nvSpPr>
          <p:cNvPr id="17" name="内容占位符 2"/>
          <p:cNvSpPr txBox="1">
            <a:spLocks/>
          </p:cNvSpPr>
          <p:nvPr/>
        </p:nvSpPr>
        <p:spPr>
          <a:xfrm>
            <a:off x="817077" y="4814841"/>
            <a:ext cx="2088232" cy="884634"/>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484632" indent="0">
              <a:spcBef>
                <a:spcPct val="0"/>
              </a:spcBef>
              <a:buFont typeface="Wingdings 2"/>
              <a:buNone/>
            </a:pPr>
            <a:r>
              <a:rPr lang="en-US" altLang="zh-CN" dirty="0">
                <a:ln w="6350">
                  <a:solidFill>
                    <a:schemeClr val="accent1">
                      <a:shade val="43000"/>
                    </a:schemeClr>
                  </a:solidFill>
                </a:ln>
                <a:solidFill>
                  <a:schemeClr val="accent1">
                    <a:tint val="83000"/>
                    <a:satMod val="150000"/>
                  </a:schemeClr>
                </a:solidFill>
                <a:latin typeface="Cooper Black" panose="0208090404030B020404" pitchFamily="18" charset="0"/>
                <a:ea typeface="华文行楷" panose="02010800040101010101" pitchFamily="2" charset="-122"/>
                <a:cs typeface="+mj-cs"/>
              </a:rPr>
              <a:t>CLOZE</a:t>
            </a:r>
          </a:p>
        </p:txBody>
      </p:sp>
    </p:spTree>
    <p:extLst>
      <p:ext uri="{BB962C8B-B14F-4D97-AF65-F5344CB8AC3E}">
        <p14:creationId xmlns:p14="http://schemas.microsoft.com/office/powerpoint/2010/main" val="1498794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 calcmode="lin" valueType="num">
                                      <p:cBhvr additive="base">
                                        <p:cTn id="6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 calcmode="lin" valueType="num">
                                      <p:cBhvr additive="base">
                                        <p:cTn id="7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additive="base">
                                        <p:cTn id="7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xEl>
                                              <p:pRg st="0" end="0"/>
                                            </p:txEl>
                                          </p:spTgt>
                                        </p:tgtEl>
                                        <p:attrNameLst>
                                          <p:attrName>style.visibility</p:attrName>
                                        </p:attrNameLst>
                                      </p:cBhvr>
                                      <p:to>
                                        <p:strVal val="visible"/>
                                      </p:to>
                                    </p:set>
                                    <p:anim calcmode="lin" valueType="num">
                                      <p:cBhvr additive="base">
                                        <p:cTn id="8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xEl>
                                              <p:pRg st="0" end="0"/>
                                            </p:txEl>
                                          </p:spTgt>
                                        </p:tgtEl>
                                        <p:attrNameLst>
                                          <p:attrName>style.visibility</p:attrName>
                                        </p:attrNameLst>
                                      </p:cBhvr>
                                      <p:to>
                                        <p:strVal val="visible"/>
                                      </p:to>
                                    </p:set>
                                    <p:anim calcmode="lin" valueType="num">
                                      <p:cBhvr additive="base">
                                        <p:cTn id="9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xEl>
                                              <p:pRg st="0" end="0"/>
                                            </p:txEl>
                                          </p:spTgt>
                                        </p:tgtEl>
                                        <p:attrNameLst>
                                          <p:attrName>style.visibility</p:attrName>
                                        </p:attrNameLst>
                                      </p:cBhvr>
                                      <p:to>
                                        <p:strVal val="visible"/>
                                      </p:to>
                                    </p:set>
                                    <p:anim calcmode="lin" valueType="num">
                                      <p:cBhvr additive="base">
                                        <p:cTn id="9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bg/>
                                          </p:spTgt>
                                        </p:tgtEl>
                                        <p:attrNameLst>
                                          <p:attrName>style.visibility</p:attrName>
                                        </p:attrNameLst>
                                      </p:cBhvr>
                                      <p:to>
                                        <p:strVal val="visible"/>
                                      </p:to>
                                    </p:set>
                                    <p:anim calcmode="lin" valueType="num">
                                      <p:cBhvr additive="base">
                                        <p:cTn id="103"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6">
                                            <p:txEl>
                                              <p:pRg st="0" end="0"/>
                                            </p:txEl>
                                          </p:spTgt>
                                        </p:tgtEl>
                                        <p:attrNameLst>
                                          <p:attrName>style.visibility</p:attrName>
                                        </p:attrNameLst>
                                      </p:cBhvr>
                                      <p:to>
                                        <p:strVal val="visible"/>
                                      </p:to>
                                    </p:set>
                                    <p:anim calcmode="lin" valueType="num">
                                      <p:cBhvr additive="base">
                                        <p:cTn id="10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6">
                                            <p:txEl>
                                              <p:pRg st="1" end="1"/>
                                            </p:txEl>
                                          </p:spTgt>
                                        </p:tgtEl>
                                        <p:attrNameLst>
                                          <p:attrName>style.visibility</p:attrName>
                                        </p:attrNameLst>
                                      </p:cBhvr>
                                      <p:to>
                                        <p:strVal val="visible"/>
                                      </p:to>
                                    </p:set>
                                    <p:anim calcmode="lin" valueType="num">
                                      <p:cBhvr additive="base">
                                        <p:cTn id="11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6">
                                            <p:txEl>
                                              <p:pRg st="2" end="2"/>
                                            </p:txEl>
                                          </p:spTgt>
                                        </p:tgtEl>
                                        <p:attrNameLst>
                                          <p:attrName>style.visibility</p:attrName>
                                        </p:attrNameLst>
                                      </p:cBhvr>
                                      <p:to>
                                        <p:strVal val="visible"/>
                                      </p:to>
                                    </p:set>
                                    <p:anim calcmode="lin" valueType="num">
                                      <p:cBhvr additive="base">
                                        <p:cTn id="12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6">
                                            <p:txEl>
                                              <p:pRg st="3" end="3"/>
                                            </p:txEl>
                                          </p:spTgt>
                                        </p:tgtEl>
                                        <p:attrNameLst>
                                          <p:attrName>style.visibility</p:attrName>
                                        </p:attrNameLst>
                                      </p:cBhvr>
                                      <p:to>
                                        <p:strVal val="visible"/>
                                      </p:to>
                                    </p:set>
                                    <p:anim calcmode="lin" valueType="num">
                                      <p:cBhvr additive="base">
                                        <p:cTn id="12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6">
                                            <p:txEl>
                                              <p:pRg st="4" end="4"/>
                                            </p:txEl>
                                          </p:spTgt>
                                        </p:tgtEl>
                                        <p:attrNameLst>
                                          <p:attrName>style.visibility</p:attrName>
                                        </p:attrNameLst>
                                      </p:cBhvr>
                                      <p:to>
                                        <p:strVal val="visible"/>
                                      </p:to>
                                    </p:set>
                                    <p:anim calcmode="lin" valueType="num">
                                      <p:cBhvr additive="base">
                                        <p:cTn id="13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7">
                                            <p:txEl>
                                              <p:pRg st="0" end="0"/>
                                            </p:txEl>
                                          </p:spTgt>
                                        </p:tgtEl>
                                        <p:attrNameLst>
                                          <p:attrName>style.visibility</p:attrName>
                                        </p:attrNameLst>
                                      </p:cBhvr>
                                      <p:to>
                                        <p:strVal val="visible"/>
                                      </p:to>
                                    </p:set>
                                    <p:anim calcmode="lin" valueType="num">
                                      <p:cBhvr additive="base">
                                        <p:cTn id="13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P spid="7" grpId="0" build="p"/>
      <p:bldP spid="8" grpId="0" build="p"/>
      <p:bldP spid="9" grpId="0" build="p"/>
      <p:bldP spid="10" grpId="0" build="p"/>
      <p:bldP spid="11" grpId="0" build="p"/>
      <p:bldP spid="12" grpId="0" build="p"/>
      <p:bldP spid="13" grpId="0" build="p"/>
      <p:bldP spid="14" grpId="0" build="p"/>
      <p:bldP spid="15" grpId="0" build="p"/>
      <p:bldP spid="16" grpId="0" build="p" animBg="1"/>
      <p:bldP spid="1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sp>
        <p:nvSpPr>
          <p:cNvPr id="26" name="TextBox 1"/>
          <p:cNvSpPr txBox="1">
            <a:spLocks noChangeArrowheads="1"/>
          </p:cNvSpPr>
          <p:nvPr/>
        </p:nvSpPr>
        <p:spPr bwMode="auto">
          <a:xfrm>
            <a:off x="3627826" y="2530978"/>
            <a:ext cx="4991584" cy="1322070"/>
          </a:xfrm>
          <a:prstGeom prst="rect">
            <a:avLst/>
          </a:prstGeom>
          <a:noFill/>
          <a:ln w="9525">
            <a:noFill/>
            <a:miter lim="800000"/>
          </a:ln>
        </p:spPr>
        <p:txBody>
          <a:bodyPr wrap="square">
            <a:spAutoFit/>
          </a:bodyPr>
          <a:lstStyle/>
          <a:p>
            <a:pPr algn="dist"/>
            <a:r>
              <a:rPr lang="zh-CN" altLang="en-US" sz="8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谢谢观看</a:t>
            </a:r>
          </a:p>
        </p:txBody>
      </p:sp>
      <p:pic>
        <p:nvPicPr>
          <p:cNvPr id="27" name="图片 26"/>
          <p:cNvPicPr>
            <a:picLocks noChangeAspect="1"/>
          </p:cNvPicPr>
          <p:nvPr/>
        </p:nvPicPr>
        <p:blipFill>
          <a:blip r:embed="rId4"/>
          <a:stretch>
            <a:fillRect/>
          </a:stretch>
        </p:blipFill>
        <p:spPr>
          <a:xfrm>
            <a:off x="9346401" y="4726204"/>
            <a:ext cx="1535545" cy="738909"/>
          </a:xfrm>
          <a:prstGeom prst="rect">
            <a:avLst/>
          </a:prstGeom>
        </p:spPr>
      </p:pic>
      <p:pic>
        <p:nvPicPr>
          <p:cNvPr id="28" name="图片 27"/>
          <p:cNvPicPr>
            <a:picLocks noChangeAspect="1"/>
          </p:cNvPicPr>
          <p:nvPr/>
        </p:nvPicPr>
        <p:blipFill>
          <a:blip r:embed="rId4"/>
          <a:stretch>
            <a:fillRect/>
          </a:stretch>
        </p:blipFill>
        <p:spPr>
          <a:xfrm flipH="1">
            <a:off x="1513758" y="1942486"/>
            <a:ext cx="1222960" cy="588492"/>
          </a:xfrm>
          <a:prstGeom prst="rect">
            <a:avLst/>
          </a:prstGeom>
        </p:spPr>
      </p:pic>
      <p:pic>
        <p:nvPicPr>
          <p:cNvPr id="29" name="图片 28"/>
          <p:cNvPicPr>
            <a:picLocks noChangeAspect="1"/>
          </p:cNvPicPr>
          <p:nvPr/>
        </p:nvPicPr>
        <p:blipFill>
          <a:blip r:embed="rId5"/>
          <a:stretch>
            <a:fillRect/>
          </a:stretch>
        </p:blipFill>
        <p:spPr>
          <a:xfrm>
            <a:off x="8234835" y="4982847"/>
            <a:ext cx="1888953" cy="1767520"/>
          </a:xfrm>
          <a:prstGeom prst="rect">
            <a:avLst/>
          </a:prstGeom>
        </p:spPr>
      </p:pic>
      <p:pic>
        <p:nvPicPr>
          <p:cNvPr id="30" name="图片 29"/>
          <p:cNvPicPr>
            <a:picLocks noChangeAspect="1"/>
          </p:cNvPicPr>
          <p:nvPr/>
        </p:nvPicPr>
        <p:blipFill>
          <a:blip r:embed="rId6"/>
          <a:stretch>
            <a:fillRect/>
          </a:stretch>
        </p:blipFill>
        <p:spPr>
          <a:xfrm>
            <a:off x="10169886" y="5633884"/>
            <a:ext cx="2143223" cy="1373474"/>
          </a:xfrm>
          <a:prstGeom prst="rect">
            <a:avLst/>
          </a:prstGeom>
        </p:spPr>
      </p:pic>
      <p:pic>
        <p:nvPicPr>
          <p:cNvPr id="31" name="图片 30"/>
          <p:cNvPicPr>
            <a:picLocks noChangeAspect="1"/>
          </p:cNvPicPr>
          <p:nvPr/>
        </p:nvPicPr>
        <p:blipFill>
          <a:blip r:embed="rId7"/>
          <a:stretch>
            <a:fillRect/>
          </a:stretch>
        </p:blipFill>
        <p:spPr>
          <a:xfrm>
            <a:off x="10169886" y="805885"/>
            <a:ext cx="627584" cy="1176720"/>
          </a:xfrm>
          <a:prstGeom prst="rect">
            <a:avLst/>
          </a:prstGeom>
        </p:spPr>
      </p:pic>
      <p:pic>
        <p:nvPicPr>
          <p:cNvPr id="32" name="图片 31"/>
          <p:cNvPicPr>
            <a:picLocks noChangeAspect="1"/>
          </p:cNvPicPr>
          <p:nvPr/>
        </p:nvPicPr>
        <p:blipFill>
          <a:blip r:embed="rId8"/>
          <a:stretch>
            <a:fillRect/>
          </a:stretch>
        </p:blipFill>
        <p:spPr>
          <a:xfrm>
            <a:off x="1073980" y="4102640"/>
            <a:ext cx="1473200" cy="2540000"/>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2" name="六边形 1"/>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pic>
        <p:nvPicPr>
          <p:cNvPr id="9" name="图片 8"/>
          <p:cNvPicPr>
            <a:picLocks noChangeAspect="1"/>
          </p:cNvPicPr>
          <p:nvPr/>
        </p:nvPicPr>
        <p:blipFill>
          <a:blip r:embed="rId9"/>
          <a:stretch>
            <a:fillRect/>
          </a:stretch>
        </p:blipFill>
        <p:spPr>
          <a:xfrm>
            <a:off x="295910" y="299720"/>
            <a:ext cx="1321435" cy="1016635"/>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357" y="852950"/>
            <a:ext cx="2801063" cy="252028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173" y="852950"/>
            <a:ext cx="2592288" cy="253906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317" y="852950"/>
            <a:ext cx="2290661" cy="2520280"/>
          </a:xfrm>
          <a:prstGeom prst="rect">
            <a:avLst/>
          </a:prstGeom>
        </p:spPr>
      </p:pic>
      <p:sp>
        <p:nvSpPr>
          <p:cNvPr id="5" name="内容占位符 2"/>
          <p:cNvSpPr txBox="1">
            <a:spLocks/>
          </p:cNvSpPr>
          <p:nvPr/>
        </p:nvSpPr>
        <p:spPr>
          <a:xfrm>
            <a:off x="8512344" y="3838411"/>
            <a:ext cx="3235486" cy="655588"/>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buFont typeface="Wingdings 2"/>
              <a:buNone/>
            </a:pPr>
            <a:r>
              <a:rPr lang="en-US" altLang="zh-CN" sz="3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Zodiac Puzzle 500 </a:t>
            </a:r>
            <a:r>
              <a:rPr lang="en-US" altLang="zh-CN" sz="3200" dirty="0" err="1">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ps</a:t>
            </a:r>
            <a:endParaRPr lang="zh-CN" altLang="en-US" sz="3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endParaRPr>
          </a:p>
        </p:txBody>
      </p:sp>
      <p:sp>
        <p:nvSpPr>
          <p:cNvPr id="6" name="内容占位符 2"/>
          <p:cNvSpPr txBox="1">
            <a:spLocks/>
          </p:cNvSpPr>
          <p:nvPr/>
        </p:nvSpPr>
        <p:spPr>
          <a:xfrm>
            <a:off x="3860420" y="5034546"/>
            <a:ext cx="5874215" cy="655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buFont typeface="Arial" panose="020B0604020202020204" pitchFamily="34" charset="0"/>
              <a:buNone/>
            </a:pPr>
            <a:r>
              <a:rPr lang="en-US" altLang="zh-CN" sz="3600" b="1" dirty="0" smtClean="0">
                <a:latin typeface="华文行楷" panose="02010800040101010101" pitchFamily="2" charset="-122"/>
                <a:ea typeface="华文行楷" panose="02010800040101010101" pitchFamily="2" charset="-122"/>
              </a:rPr>
              <a:t>1+1&gt;2 </a:t>
            </a:r>
            <a:r>
              <a:rPr lang="zh-CN" altLang="en-US" sz="3600" b="1" dirty="0" smtClean="0">
                <a:latin typeface="华文行楷" panose="02010800040101010101" pitchFamily="2" charset="-122"/>
                <a:ea typeface="华文行楷" panose="02010800040101010101" pitchFamily="2" charset="-122"/>
              </a:rPr>
              <a:t>（整体大于部分之和）</a:t>
            </a:r>
            <a:endParaRPr lang="zh-CN" altLang="en-US" sz="36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a:spLocks/>
          </p:cNvSpPr>
          <p:nvPr/>
        </p:nvSpPr>
        <p:spPr>
          <a:xfrm>
            <a:off x="1294788" y="676976"/>
            <a:ext cx="9601200" cy="655588"/>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lgn="just">
              <a:buNone/>
            </a:pPr>
            <a:r>
              <a:rPr lang="en-US" altLang="zh-CN" dirty="0" smtClean="0">
                <a:latin typeface="华文行楷" panose="02010800040101010101" pitchFamily="2" charset="-122"/>
                <a:ea typeface="华文行楷" panose="02010800040101010101" pitchFamily="2" charset="-122"/>
              </a:rPr>
              <a:t>    </a:t>
            </a:r>
            <a:r>
              <a:rPr lang="en-US" altLang="zh-CN" sz="3600" b="1" dirty="0" smtClean="0">
                <a:latin typeface="华文行楷" panose="02010800040101010101" pitchFamily="2" charset="-122"/>
                <a:ea typeface="华文行楷" panose="02010800040101010101" pitchFamily="2" charset="-122"/>
              </a:rPr>
              <a:t>After its master died, </a:t>
            </a:r>
            <a:r>
              <a:rPr lang="en-US" altLang="zh-CN" sz="4000" b="1" dirty="0" err="1">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Hachi</a:t>
            </a:r>
            <a:r>
              <a:rPr lang="en-US" altLang="zh-CN" sz="3600" b="1" dirty="0" smtClean="0">
                <a:latin typeface="华文行楷" panose="02010800040101010101" pitchFamily="2" charset="-122"/>
                <a:ea typeface="华文行楷" panose="02010800040101010101" pitchFamily="2" charset="-122"/>
              </a:rPr>
              <a:t> became a ______ dog.</a:t>
            </a:r>
          </a:p>
          <a:p>
            <a:pPr marL="64008" indent="0" algn="just">
              <a:buNone/>
            </a:pPr>
            <a:r>
              <a:rPr lang="en-US" altLang="zh-CN" sz="3600" b="1" dirty="0" smtClean="0">
                <a:latin typeface="华文行楷" panose="02010800040101010101" pitchFamily="2" charset="-122"/>
                <a:ea typeface="华文行楷" panose="02010800040101010101" pitchFamily="2" charset="-122"/>
              </a:rPr>
              <a:t>          A. purple    B. green    C. blue    D. pink</a:t>
            </a:r>
            <a:endParaRPr lang="zh-CN" altLang="en-US" sz="3600" b="1" dirty="0">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357" y="2695034"/>
            <a:ext cx="3470633" cy="3470633"/>
          </a:xfrm>
          <a:prstGeom prst="rect">
            <a:avLst/>
          </a:prstGeom>
        </p:spPr>
      </p:pic>
      <p:sp>
        <p:nvSpPr>
          <p:cNvPr id="9" name="内容占位符 2"/>
          <p:cNvSpPr txBox="1">
            <a:spLocks/>
          </p:cNvSpPr>
          <p:nvPr/>
        </p:nvSpPr>
        <p:spPr>
          <a:xfrm>
            <a:off x="6095388" y="1377560"/>
            <a:ext cx="1368152" cy="655588"/>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lgn="just">
              <a:buNone/>
            </a:pPr>
            <a:r>
              <a:rPr lang="en-US" altLang="zh-CN" sz="3600" dirty="0" smtClean="0">
                <a:solidFill>
                  <a:srgbClr val="FF0000"/>
                </a:solidFill>
                <a:latin typeface="华文行楷" panose="02010800040101010101" pitchFamily="2" charset="-122"/>
                <a:ea typeface="华文行楷" panose="02010800040101010101" pitchFamily="2" charset="-122"/>
              </a:rPr>
              <a:t>C. blue</a:t>
            </a:r>
            <a:endParaRPr lang="zh-CN" altLang="en-US" sz="3600" dirty="0">
              <a:solidFill>
                <a:srgbClr val="FF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346316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4319054" y="259978"/>
            <a:ext cx="3453346" cy="655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Font typeface="Arial" panose="020B0604020202020204" pitchFamily="34" charset="0"/>
              <a:buNone/>
            </a:pPr>
            <a:r>
              <a:rPr lang="zh-CN" altLang="en-US" sz="36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格式塔心理学</a:t>
            </a:r>
            <a:endPar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66" y="3092326"/>
            <a:ext cx="6344140" cy="3034154"/>
          </a:xfrm>
          <a:prstGeom prst="rect">
            <a:avLst/>
          </a:prstGeom>
        </p:spPr>
      </p:pic>
      <p:sp>
        <p:nvSpPr>
          <p:cNvPr id="4" name="内容占位符 2"/>
          <p:cNvSpPr txBox="1">
            <a:spLocks/>
          </p:cNvSpPr>
          <p:nvPr/>
        </p:nvSpPr>
        <p:spPr>
          <a:xfrm>
            <a:off x="251520" y="915566"/>
            <a:ext cx="11570366" cy="655588"/>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lgn="just">
              <a:buNone/>
            </a:pPr>
            <a:r>
              <a:rPr lang="zh-CN" altLang="en-US" dirty="0">
                <a:latin typeface="华文行楷" panose="02010800040101010101" pitchFamily="2" charset="-122"/>
                <a:ea typeface="华文行楷" panose="02010800040101010101" pitchFamily="2" charset="-122"/>
              </a:rPr>
              <a:t> </a:t>
            </a:r>
            <a:r>
              <a:rPr lang="zh-CN" altLang="en-US" dirty="0" smtClean="0">
                <a:latin typeface="华文行楷" panose="02010800040101010101" pitchFamily="2" charset="-122"/>
                <a:ea typeface="华文行楷" panose="02010800040101010101" pitchFamily="2" charset="-122"/>
              </a:rPr>
              <a:t>   </a:t>
            </a:r>
            <a:r>
              <a:rPr lang="zh-CN" altLang="en-US" sz="3600" dirty="0" smtClean="0">
                <a:latin typeface="华文行楷" panose="02010800040101010101" pitchFamily="2" charset="-122"/>
                <a:ea typeface="华文行楷" panose="02010800040101010101" pitchFamily="2" charset="-122"/>
              </a:rPr>
              <a:t>韦特海默</a:t>
            </a:r>
            <a:r>
              <a:rPr lang="zh-CN" altLang="en-US" sz="3600" dirty="0">
                <a:latin typeface="华文行楷" panose="02010800040101010101" pitchFamily="2" charset="-122"/>
                <a:ea typeface="华文行楷" panose="02010800040101010101" pitchFamily="2" charset="-122"/>
              </a:rPr>
              <a:t>于</a:t>
            </a:r>
            <a:r>
              <a:rPr lang="en-US" altLang="zh-CN" sz="3600" dirty="0">
                <a:latin typeface="华文行楷" panose="02010800040101010101" pitchFamily="2" charset="-122"/>
                <a:ea typeface="华文行楷" panose="02010800040101010101" pitchFamily="2" charset="-122"/>
              </a:rPr>
              <a:t>1912</a:t>
            </a:r>
            <a:r>
              <a:rPr lang="zh-CN" altLang="en-US" sz="3600" dirty="0">
                <a:latin typeface="华文行楷" panose="02010800040101010101" pitchFamily="2" charset="-122"/>
                <a:ea typeface="华文行楷" panose="02010800040101010101" pitchFamily="2" charset="-122"/>
              </a:rPr>
              <a:t>年发表的论文</a:t>
            </a:r>
            <a:r>
              <a:rPr lang="en-US" altLang="zh-CN" sz="3600" dirty="0">
                <a:latin typeface="华文行楷" panose="02010800040101010101" pitchFamily="2" charset="-122"/>
                <a:ea typeface="华文行楷" panose="02010800040101010101" pitchFamily="2" charset="-122"/>
              </a:rPr>
              <a:t>《</a:t>
            </a:r>
            <a:r>
              <a:rPr lang="zh-CN" altLang="en-US" sz="3600" dirty="0">
                <a:latin typeface="华文行楷" panose="02010800040101010101" pitchFamily="2" charset="-122"/>
                <a:ea typeface="华文行楷" panose="02010800040101010101" pitchFamily="2" charset="-122"/>
              </a:rPr>
              <a:t>视见运动的</a:t>
            </a:r>
            <a:r>
              <a:rPr lang="zh-CN" altLang="en-US" sz="3600" dirty="0" smtClean="0">
                <a:latin typeface="华文行楷" panose="02010800040101010101" pitchFamily="2" charset="-122"/>
                <a:ea typeface="华文行楷" panose="02010800040101010101" pitchFamily="2" charset="-122"/>
              </a:rPr>
              <a:t>实验研究</a:t>
            </a:r>
            <a:r>
              <a:rPr lang="en-US" altLang="zh-CN" sz="3600" dirty="0" smtClean="0">
                <a:latin typeface="华文行楷" panose="02010800040101010101" pitchFamily="2" charset="-122"/>
                <a:ea typeface="华文行楷" panose="02010800040101010101" pitchFamily="2" charset="-122"/>
              </a:rPr>
              <a:t>》</a:t>
            </a:r>
            <a:r>
              <a:rPr lang="zh-CN" altLang="en-US" sz="3600" dirty="0" smtClean="0">
                <a:latin typeface="华文行楷" panose="02010800040101010101" pitchFamily="2" charset="-122"/>
                <a:ea typeface="华文行楷" panose="02010800040101010101" pitchFamily="2" charset="-122"/>
              </a:rPr>
              <a:t>提出</a:t>
            </a:r>
            <a:r>
              <a:rPr lang="zh-CN" altLang="en-US" sz="3600" dirty="0">
                <a:latin typeface="华文行楷" panose="02010800040101010101" pitchFamily="2" charset="-122"/>
                <a:ea typeface="华文行楷" panose="02010800040101010101" pitchFamily="2" charset="-122"/>
              </a:rPr>
              <a:t>了格式塔心理学的</a:t>
            </a:r>
            <a:r>
              <a:rPr lang="zh-CN" altLang="en-US" sz="3600" dirty="0" smtClean="0">
                <a:latin typeface="华文行楷" panose="02010800040101010101" pitchFamily="2" charset="-122"/>
                <a:ea typeface="华文行楷" panose="02010800040101010101" pitchFamily="2" charset="-122"/>
              </a:rPr>
              <a:t>基本观点，</a:t>
            </a:r>
            <a:r>
              <a:rPr lang="zh-CN" altLang="en-US" sz="3600" dirty="0">
                <a:latin typeface="华文行楷" panose="02010800040101010101" pitchFamily="2" charset="-122"/>
                <a:ea typeface="华文行楷" panose="02010800040101010101" pitchFamily="2" charset="-122"/>
              </a:rPr>
              <a:t>标志着格式塔心理学的创建。</a:t>
            </a:r>
          </a:p>
        </p:txBody>
      </p:sp>
      <p:sp>
        <p:nvSpPr>
          <p:cNvPr id="5" name="内容占位符 2"/>
          <p:cNvSpPr txBox="1">
            <a:spLocks/>
          </p:cNvSpPr>
          <p:nvPr/>
        </p:nvSpPr>
        <p:spPr>
          <a:xfrm>
            <a:off x="7589521" y="3793490"/>
            <a:ext cx="4101736" cy="655588"/>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lgn="ctr">
              <a:buNone/>
            </a:pPr>
            <a:r>
              <a:rPr lang="zh-CN" altLang="en-US" sz="36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rPr>
              <a:t>格式塔心理学研究“三剑客”</a:t>
            </a:r>
            <a:endParaRPr lang="zh-CN" altLang="en-US" sz="36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cs typeface="+mj-cs"/>
            </a:endParaRPr>
          </a:p>
        </p:txBody>
      </p:sp>
    </p:spTree>
    <p:extLst>
      <p:ext uri="{BB962C8B-B14F-4D97-AF65-F5344CB8AC3E}">
        <p14:creationId xmlns:p14="http://schemas.microsoft.com/office/powerpoint/2010/main" val="125360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一、理论背景</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3" name="内容占位符 2"/>
          <p:cNvSpPr txBox="1">
            <a:spLocks/>
          </p:cNvSpPr>
          <p:nvPr/>
        </p:nvSpPr>
        <p:spPr>
          <a:xfrm>
            <a:off x="457200" y="1729081"/>
            <a:ext cx="11155680" cy="342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600" b="1" dirty="0" smtClean="0">
                <a:latin typeface="华文行楷" panose="02010800040101010101" pitchFamily="2" charset="-122"/>
                <a:ea typeface="华文行楷" panose="02010800040101010101" pitchFamily="2" charset="-122"/>
              </a:rPr>
              <a:t>“</a:t>
            </a:r>
            <a:r>
              <a:rPr lang="zh-CN" altLang="zh-CN" sz="3600" b="1" dirty="0" smtClean="0">
                <a:latin typeface="华文行楷" panose="02010800040101010101" pitchFamily="2" charset="-122"/>
                <a:ea typeface="华文行楷" panose="02010800040101010101" pitchFamily="2" charset="-122"/>
              </a:rPr>
              <a:t>格式塔</a:t>
            </a:r>
            <a:r>
              <a:rPr lang="zh-CN" altLang="en-US" sz="3600" b="1" dirty="0" smtClean="0">
                <a:latin typeface="华文行楷" panose="02010800040101010101" pitchFamily="2" charset="-122"/>
                <a:ea typeface="华文行楷" panose="02010800040101010101" pitchFamily="2" charset="-122"/>
              </a:rPr>
              <a:t>”</a:t>
            </a:r>
            <a:r>
              <a:rPr lang="zh-CN" altLang="zh-CN" sz="3600" b="1" dirty="0" smtClean="0">
                <a:latin typeface="华文行楷" panose="02010800040101010101" pitchFamily="2" charset="-122"/>
                <a:ea typeface="华文行楷" panose="02010800040101010101" pitchFamily="2" charset="-122"/>
              </a:rPr>
              <a:t>来自德语“</a:t>
            </a:r>
            <a:r>
              <a:rPr lang="en-US" altLang="zh-CN" sz="3600" b="1" dirty="0" smtClean="0">
                <a:latin typeface="华文行楷" panose="02010800040101010101" pitchFamily="2" charset="-122"/>
                <a:ea typeface="华文行楷" panose="02010800040101010101" pitchFamily="2" charset="-122"/>
              </a:rPr>
              <a:t>Gestalt</a:t>
            </a:r>
            <a:r>
              <a:rPr lang="zh-CN" altLang="zh-CN" sz="3600" b="1" dirty="0" smtClean="0">
                <a:latin typeface="华文行楷" panose="02010800040101010101" pitchFamily="2" charset="-122"/>
                <a:ea typeface="华文行楷" panose="02010800040101010101" pitchFamily="2" charset="-122"/>
              </a:rPr>
              <a:t>”，指“完形”</a:t>
            </a:r>
            <a:r>
              <a:rPr lang="zh-CN" altLang="en-US" sz="3600" b="1" dirty="0" smtClean="0">
                <a:latin typeface="华文行楷" panose="02010800040101010101" pitchFamily="2" charset="-122"/>
                <a:ea typeface="华文行楷" panose="02010800040101010101" pitchFamily="2" charset="-122"/>
              </a:rPr>
              <a:t> ，即整体组织、整体形态。因此，“格式塔心理学”又被称为“完形心理学”。</a:t>
            </a:r>
            <a:endParaRPr lang="en-US" altLang="zh-CN" sz="3600" b="1" dirty="0" smtClean="0">
              <a:latin typeface="华文行楷" panose="02010800040101010101" pitchFamily="2" charset="-122"/>
              <a:ea typeface="华文行楷" panose="02010800040101010101" pitchFamily="2" charset="-122"/>
            </a:endParaRPr>
          </a:p>
          <a:p>
            <a:r>
              <a:rPr lang="zh-CN" altLang="zh-CN" sz="3600" b="1" dirty="0" smtClean="0">
                <a:latin typeface="华文行楷" panose="02010800040101010101" pitchFamily="2" charset="-122"/>
                <a:ea typeface="华文行楷" panose="02010800040101010101" pitchFamily="2" charset="-122"/>
              </a:rPr>
              <a:t>格式塔心理学主张人基于已有经验将缺损的结构看成一个完整体，并下意识地将形状中的空缺填补好。人对于不完整的语言现象具有这种补全心理</a:t>
            </a:r>
            <a:r>
              <a:rPr lang="zh-CN" altLang="en-US" sz="3600" b="1" dirty="0" smtClean="0">
                <a:latin typeface="华文行楷" panose="02010800040101010101" pitchFamily="2" charset="-122"/>
                <a:ea typeface="华文行楷" panose="02010800040101010101" pitchFamily="2" charset="-122"/>
              </a:rPr>
              <a:t>。</a:t>
            </a:r>
            <a:endParaRPr lang="en-US" altLang="zh-CN" sz="3600" b="1" dirty="0" smtClean="0">
              <a:latin typeface="华文行楷" panose="02010800040101010101" pitchFamily="2" charset="-122"/>
              <a:ea typeface="华文行楷" panose="02010800040101010101" pitchFamily="2" charset="-122"/>
            </a:endParaRPr>
          </a:p>
          <a:p>
            <a:r>
              <a:rPr lang="zh-CN" altLang="en-US" sz="3600" b="1" dirty="0" smtClean="0">
                <a:latin typeface="华文行楷" panose="02010800040101010101" pitchFamily="2" charset="-122"/>
                <a:ea typeface="华文行楷" panose="02010800040101010101" pitchFamily="2" charset="-122"/>
              </a:rPr>
              <a:t>让无数学子垂泪的</a:t>
            </a:r>
            <a:r>
              <a:rPr lang="zh-CN" altLang="zh-CN" sz="3600" b="1" dirty="0" smtClean="0">
                <a:latin typeface="华文行楷" panose="02010800040101010101" pitchFamily="2" charset="-122"/>
                <a:ea typeface="华文行楷" panose="02010800040101010101" pitchFamily="2" charset="-122"/>
              </a:rPr>
              <a:t>完形填空</a:t>
            </a:r>
            <a:r>
              <a:rPr lang="zh-CN" altLang="en-US" sz="3600" b="1" dirty="0" smtClean="0">
                <a:latin typeface="华文行楷" panose="02010800040101010101" pitchFamily="2" charset="-122"/>
                <a:ea typeface="华文行楷" panose="02010800040101010101" pitchFamily="2" charset="-122"/>
              </a:rPr>
              <a:t>（</a:t>
            </a:r>
            <a:r>
              <a:rPr lang="en-US" altLang="zh-CN" sz="3600" b="1" dirty="0" smtClean="0">
                <a:latin typeface="华文行楷" panose="02010800040101010101" pitchFamily="2" charset="-122"/>
                <a:ea typeface="华文行楷" panose="02010800040101010101" pitchFamily="2" charset="-122"/>
              </a:rPr>
              <a:t>Cloze</a:t>
            </a:r>
            <a:r>
              <a:rPr lang="zh-CN" altLang="en-US" sz="3600" b="1" dirty="0" smtClean="0">
                <a:latin typeface="华文行楷" panose="02010800040101010101" pitchFamily="2" charset="-122"/>
                <a:ea typeface="华文行楷" panose="02010800040101010101" pitchFamily="2" charset="-122"/>
              </a:rPr>
              <a:t>）便</a:t>
            </a:r>
            <a:r>
              <a:rPr lang="zh-CN" altLang="zh-CN" sz="3600" b="1" dirty="0" smtClean="0">
                <a:latin typeface="华文行楷" panose="02010800040101010101" pitchFamily="2" charset="-122"/>
                <a:ea typeface="华文行楷" panose="02010800040101010101" pitchFamily="2" charset="-122"/>
              </a:rPr>
              <a:t>发轫于上个世纪二、三十年代的格式塔心理学（</a:t>
            </a:r>
            <a:r>
              <a:rPr lang="en-US" altLang="zh-CN" sz="3600" b="1" dirty="0" smtClean="0">
                <a:latin typeface="华文行楷" panose="02010800040101010101" pitchFamily="2" charset="-122"/>
                <a:ea typeface="华文行楷" panose="02010800040101010101" pitchFamily="2" charset="-122"/>
              </a:rPr>
              <a:t>Gestalt Psychology</a:t>
            </a:r>
            <a:r>
              <a:rPr lang="zh-CN" altLang="zh-CN" sz="3600" b="1" dirty="0" smtClean="0">
                <a:latin typeface="华文行楷" panose="02010800040101010101" pitchFamily="2" charset="-122"/>
                <a:ea typeface="华文行楷" panose="02010800040101010101" pitchFamily="2" charset="-122"/>
              </a:rPr>
              <a:t>）。</a:t>
            </a:r>
            <a:endParaRPr lang="zh-CN" altLang="en-US" sz="36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25360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二</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、背景介绍</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3" name="内容占位符 2"/>
          <p:cNvSpPr txBox="1">
            <a:spLocks/>
          </p:cNvSpPr>
          <p:nvPr/>
        </p:nvSpPr>
        <p:spPr>
          <a:xfrm>
            <a:off x="457200" y="2538979"/>
            <a:ext cx="11155680" cy="342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b="1" dirty="0">
                <a:latin typeface="华文行楷" panose="02010800040101010101" pitchFamily="2" charset="-122"/>
                <a:ea typeface="华文行楷" panose="02010800040101010101" pitchFamily="2" charset="-122"/>
              </a:rPr>
              <a:t>2021</a:t>
            </a:r>
            <a:r>
              <a:rPr lang="zh-CN" altLang="en-US" sz="3600" b="1" dirty="0">
                <a:latin typeface="华文行楷" panose="02010800040101010101" pitchFamily="2" charset="-122"/>
                <a:ea typeface="华文行楷" panose="02010800040101010101" pitchFamily="2" charset="-122"/>
              </a:rPr>
              <a:t>年是江苏高考改革元年，所采用的全国卷与以往江苏卷不同。江苏英语教师必须对新高考进行研究。新高考英语卷注重对考生英语学科核心素养的考查，即</a:t>
            </a:r>
            <a:r>
              <a:rPr lang="zh-CN" altLang="en-US" sz="3600" b="1" dirty="0">
                <a:solidFill>
                  <a:srgbClr val="FF3399"/>
                </a:solidFill>
                <a:latin typeface="华文行楷" panose="02010800040101010101" pitchFamily="2" charset="-122"/>
                <a:ea typeface="华文行楷" panose="02010800040101010101" pitchFamily="2" charset="-122"/>
              </a:rPr>
              <a:t>语言能力</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文化意识</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思维品质</a:t>
            </a:r>
            <a:r>
              <a:rPr lang="zh-CN" altLang="en-US" sz="3600" b="1" dirty="0">
                <a:latin typeface="华文行楷" panose="02010800040101010101" pitchFamily="2" charset="-122"/>
                <a:ea typeface="华文行楷" panose="02010800040101010101" pitchFamily="2" charset="-122"/>
              </a:rPr>
              <a:t>和</a:t>
            </a:r>
            <a:r>
              <a:rPr lang="zh-CN" altLang="en-US" sz="3600" b="1" dirty="0">
                <a:solidFill>
                  <a:srgbClr val="FF3399"/>
                </a:solidFill>
                <a:latin typeface="华文行楷" panose="02010800040101010101" pitchFamily="2" charset="-122"/>
                <a:ea typeface="华文行楷" panose="02010800040101010101" pitchFamily="2" charset="-122"/>
              </a:rPr>
              <a:t>学习能力</a:t>
            </a:r>
            <a:r>
              <a:rPr lang="zh-CN" altLang="en-US" sz="3600" b="1" dirty="0">
                <a:latin typeface="华文行楷" panose="02010800040101010101" pitchFamily="2" charset="-122"/>
                <a:ea typeface="华文行楷" panose="02010800040101010101" pitchFamily="2" charset="-122"/>
              </a:rPr>
              <a:t>四个方面（梅德明，王蔷，</a:t>
            </a:r>
            <a:r>
              <a:rPr lang="en-US" altLang="zh-CN" sz="3600" b="1" dirty="0">
                <a:latin typeface="华文行楷" panose="02010800040101010101" pitchFamily="2" charset="-122"/>
                <a:ea typeface="华文行楷" panose="02010800040101010101" pitchFamily="2" charset="-122"/>
              </a:rPr>
              <a:t>2018</a:t>
            </a:r>
            <a:r>
              <a:rPr lang="zh-CN" altLang="en-US" sz="3600" b="1" dirty="0">
                <a:latin typeface="华文行楷" panose="02010800040101010101" pitchFamily="2" charset="-122"/>
                <a:ea typeface="华文行楷" panose="02010800040101010101" pitchFamily="2" charset="-122"/>
              </a:rPr>
              <a:t>）。今天，我想以今年的完形填空高考题为例，探究其内涵，总结教学应对策略。</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439" y="477124"/>
            <a:ext cx="1746561" cy="164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761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三</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、主题内容</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sp>
        <p:nvSpPr>
          <p:cNvPr id="3" name="内容占位符 2"/>
          <p:cNvSpPr txBox="1">
            <a:spLocks/>
          </p:cNvSpPr>
          <p:nvPr/>
        </p:nvSpPr>
        <p:spPr>
          <a:xfrm>
            <a:off x="457200" y="1729081"/>
            <a:ext cx="11155680" cy="342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b="1" dirty="0">
                <a:latin typeface="华文行楷" panose="02010800040101010101" pitchFamily="2" charset="-122"/>
                <a:ea typeface="华文行楷" panose="02010800040101010101" pitchFamily="2" charset="-122"/>
              </a:rPr>
              <a:t>2021</a:t>
            </a:r>
            <a:r>
              <a:rPr lang="zh-CN" altLang="en-US" sz="3600" b="1" dirty="0">
                <a:latin typeface="华文行楷" panose="02010800040101010101" pitchFamily="2" charset="-122"/>
                <a:ea typeface="华文行楷" panose="02010800040101010101" pitchFamily="2" charset="-122"/>
              </a:rPr>
              <a:t>年江苏高考英语卷采用全国</a:t>
            </a:r>
            <a:r>
              <a:rPr lang="en-US" altLang="zh-CN" sz="3600" b="1" dirty="0">
                <a:latin typeface="华文行楷" panose="02010800040101010101" pitchFamily="2" charset="-122"/>
                <a:ea typeface="华文行楷" panose="02010800040101010101" pitchFamily="2" charset="-122"/>
              </a:rPr>
              <a:t>I</a:t>
            </a:r>
            <a:r>
              <a:rPr lang="zh-CN" altLang="en-US" sz="3600" b="1" dirty="0">
                <a:latin typeface="华文行楷" panose="02010800040101010101" pitchFamily="2" charset="-122"/>
                <a:ea typeface="华文行楷" panose="02010800040101010101" pitchFamily="2" charset="-122"/>
              </a:rPr>
              <a:t>卷。该完形（文章节选自</a:t>
            </a:r>
            <a:r>
              <a:rPr lang="en-US" altLang="zh-CN" sz="3600" b="1" dirty="0">
                <a:latin typeface="华文行楷" panose="02010800040101010101" pitchFamily="2" charset="-122"/>
                <a:ea typeface="华文行楷" panose="02010800040101010101" pitchFamily="2" charset="-122"/>
              </a:rPr>
              <a:t>http//:www.rd.com</a:t>
            </a:r>
            <a:r>
              <a:rPr lang="zh-CN" altLang="en-US" sz="3600" b="1" dirty="0">
                <a:latin typeface="华文行楷" panose="02010800040101010101" pitchFamily="2" charset="-122"/>
                <a:ea typeface="华文行楷" panose="02010800040101010101" pitchFamily="2" charset="-122"/>
              </a:rPr>
              <a:t>，原文标题是“</a:t>
            </a:r>
            <a:r>
              <a:rPr lang="en-US" altLang="zh-CN" sz="3600" b="1" dirty="0">
                <a:latin typeface="华文行楷" panose="02010800040101010101" pitchFamily="2" charset="-122"/>
                <a:ea typeface="华文行楷" panose="02010800040101010101" pitchFamily="2" charset="-122"/>
              </a:rPr>
              <a:t>Editor’s note: Bunnies on the line”《</a:t>
            </a:r>
            <a:r>
              <a:rPr lang="zh-CN" altLang="en-US" sz="3600" b="1" dirty="0">
                <a:latin typeface="华文行楷" panose="02010800040101010101" pitchFamily="2" charset="-122"/>
                <a:ea typeface="华文行楷" panose="02010800040101010101" pitchFamily="2" charset="-122"/>
              </a:rPr>
              <a:t>编者按：流水线上的小兔子</a:t>
            </a:r>
            <a:r>
              <a:rPr lang="en-US" altLang="zh-CN" sz="3600" b="1" dirty="0">
                <a:latin typeface="华文行楷" panose="02010800040101010101" pitchFamily="2" charset="-122"/>
                <a:ea typeface="华文行楷" panose="02010800040101010101" pitchFamily="2" charset="-122"/>
              </a:rPr>
              <a:t>》</a:t>
            </a:r>
            <a:r>
              <a:rPr lang="zh-CN" altLang="en-US" sz="3600" b="1" dirty="0">
                <a:latin typeface="华文行楷" panose="02010800040101010101" pitchFamily="2" charset="-122"/>
                <a:ea typeface="华文行楷" panose="02010800040101010101" pitchFamily="2" charset="-122"/>
              </a:rPr>
              <a:t>）在一篇</a:t>
            </a:r>
            <a:r>
              <a:rPr lang="en-US" altLang="zh-CN" sz="3600" b="1" dirty="0">
                <a:latin typeface="华文行楷" panose="02010800040101010101" pitchFamily="2" charset="-122"/>
                <a:ea typeface="华文行楷" panose="02010800040101010101" pitchFamily="2" charset="-122"/>
              </a:rPr>
              <a:t>218</a:t>
            </a:r>
            <a:r>
              <a:rPr lang="zh-CN" altLang="en-US" sz="3600" b="1" dirty="0">
                <a:latin typeface="华文行楷" panose="02010800040101010101" pitchFamily="2" charset="-122"/>
                <a:ea typeface="华文行楷" panose="02010800040101010101" pitchFamily="2" charset="-122"/>
              </a:rPr>
              <a:t>个单词的短文中留出</a:t>
            </a:r>
            <a:r>
              <a:rPr lang="en-US" altLang="zh-CN" sz="3600" b="1" dirty="0">
                <a:solidFill>
                  <a:srgbClr val="FF3399"/>
                </a:solidFill>
                <a:latin typeface="华文行楷" panose="02010800040101010101" pitchFamily="2" charset="-122"/>
                <a:ea typeface="华文行楷" panose="02010800040101010101" pitchFamily="2" charset="-122"/>
              </a:rPr>
              <a:t>15</a:t>
            </a:r>
            <a:r>
              <a:rPr lang="zh-CN" altLang="en-US" sz="3600" b="1" dirty="0">
                <a:latin typeface="华文行楷" panose="02010800040101010101" pitchFamily="2" charset="-122"/>
                <a:ea typeface="华文行楷" panose="02010800040101010101" pitchFamily="2" charset="-122"/>
              </a:rPr>
              <a:t>个空，要求考生从每小题所给的四个选项中选出最佳选项，使补齐后的短文</a:t>
            </a:r>
            <a:r>
              <a:rPr lang="zh-CN" altLang="en-US" sz="3600" b="1" dirty="0">
                <a:solidFill>
                  <a:srgbClr val="FF3399"/>
                </a:solidFill>
                <a:latin typeface="华文行楷" panose="02010800040101010101" pitchFamily="2" charset="-122"/>
                <a:ea typeface="华文行楷" panose="02010800040101010101" pitchFamily="2" charset="-122"/>
              </a:rPr>
              <a:t>意思通顺</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前后连贯</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结构完整</a:t>
            </a:r>
            <a:r>
              <a:rPr lang="zh-CN" altLang="en-US" sz="3600" b="1" dirty="0">
                <a:latin typeface="华文行楷" panose="02010800040101010101" pitchFamily="2" charset="-122"/>
                <a:ea typeface="华文行楷" panose="02010800040101010101" pitchFamily="2" charset="-122"/>
              </a:rPr>
              <a:t>。该题考查考生是否能在掌握文章主旨大意和正确理解语篇内在逻辑关系的基础上，准确运用</a:t>
            </a:r>
            <a:r>
              <a:rPr lang="zh-CN" altLang="en-US" sz="3600" b="1" dirty="0">
                <a:solidFill>
                  <a:srgbClr val="FF3399"/>
                </a:solidFill>
                <a:latin typeface="华文行楷" panose="02010800040101010101" pitchFamily="2" charset="-122"/>
                <a:ea typeface="华文行楷" panose="02010800040101010101" pitchFamily="2" charset="-122"/>
              </a:rPr>
              <a:t>动词</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名词</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形容词</a:t>
            </a:r>
            <a:r>
              <a:rPr lang="zh-CN" altLang="en-US" sz="3600" b="1" dirty="0">
                <a:latin typeface="华文行楷" panose="02010800040101010101" pitchFamily="2" charset="-122"/>
                <a:ea typeface="华文行楷" panose="02010800040101010101" pitchFamily="2" charset="-122"/>
              </a:rPr>
              <a:t>、</a:t>
            </a:r>
            <a:r>
              <a:rPr lang="zh-CN" altLang="en-US" sz="3600" b="1" dirty="0">
                <a:solidFill>
                  <a:srgbClr val="FF3399"/>
                </a:solidFill>
                <a:latin typeface="华文行楷" panose="02010800040101010101" pitchFamily="2" charset="-122"/>
                <a:ea typeface="华文行楷" panose="02010800040101010101" pitchFamily="2" charset="-122"/>
              </a:rPr>
              <a:t>副词</a:t>
            </a:r>
            <a:r>
              <a:rPr lang="zh-CN" altLang="en-US" sz="3600" b="1" dirty="0">
                <a:latin typeface="华文行楷" panose="02010800040101010101" pitchFamily="2" charset="-122"/>
                <a:ea typeface="华文行楷" panose="02010800040101010101" pitchFamily="2" charset="-122"/>
              </a:rPr>
              <a:t>等的能力。</a:t>
            </a:r>
          </a:p>
        </p:txBody>
      </p:sp>
    </p:spTree>
    <p:extLst>
      <p:ext uri="{BB962C8B-B14F-4D97-AF65-F5344CB8AC3E}">
        <p14:creationId xmlns:p14="http://schemas.microsoft.com/office/powerpoint/2010/main" val="325822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631695"/>
            <a:ext cx="8229600" cy="10492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4008">
              <a:spcBef>
                <a:spcPts val="1000"/>
              </a:spcBef>
            </a:pPr>
            <a:r>
              <a:rPr lang="zh-CN" altLang="en-US" sz="4200" dirty="0" smtClean="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三</a:t>
            </a:r>
            <a:r>
              <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rPr>
              <a:t>、主题内容</a:t>
            </a:r>
            <a:endParaRPr lang="zh-CN" altLang="en-US" sz="4200" dirty="0">
              <a:ln w="6350">
                <a:solidFill>
                  <a:schemeClr val="accent1">
                    <a:shade val="43000"/>
                  </a:schemeClr>
                </a:solidFill>
              </a:ln>
              <a:solidFill>
                <a:schemeClr val="accent1">
                  <a:tint val="83000"/>
                  <a:satMod val="150000"/>
                </a:schemeClr>
              </a:solidFill>
              <a:latin typeface="华文行楷" panose="02010800040101010101" pitchFamily="2" charset="-122"/>
              <a:ea typeface="华文行楷" panose="02010800040101010101"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814088061"/>
              </p:ext>
            </p:extLst>
          </p:nvPr>
        </p:nvGraphicFramePr>
        <p:xfrm>
          <a:off x="496389" y="1846646"/>
          <a:ext cx="5476706" cy="3190915"/>
        </p:xfrm>
        <a:graphic>
          <a:graphicData uri="http://schemas.openxmlformats.org/drawingml/2006/table">
            <a:tbl>
              <a:tblPr firstRow="1" bandRow="1">
                <a:tableStyleId>{5C22544A-7EE6-4342-B048-85BDC9FD1C3A}</a:tableStyleId>
              </a:tblPr>
              <a:tblGrid>
                <a:gridCol w="3752409"/>
                <a:gridCol w="1724297"/>
              </a:tblGrid>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考查词性（</a:t>
                      </a: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2021</a:t>
                      </a: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江苏卷）</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marR="0"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考查个数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动词</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indent="0" algn="ctr" rtl="0" eaLnBrk="1" latinLnBrk="0" hangingPunct="1">
                        <a:spcBef>
                          <a:spcPct val="20000"/>
                        </a:spcBef>
                        <a:buClr>
                          <a:schemeClr val="accent1"/>
                        </a:buClr>
                        <a:buSzPct val="80000"/>
                        <a:buFont typeface="Wingdings 2"/>
                        <a:buNone/>
                      </a:pP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8</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动词短语</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indent="0" algn="ctr" rtl="0" eaLnBrk="1" latinLnBrk="0" hangingPunct="1">
                        <a:spcBef>
                          <a:spcPct val="20000"/>
                        </a:spcBef>
                        <a:buClr>
                          <a:schemeClr val="accent1"/>
                        </a:buClr>
                        <a:buSzPct val="80000"/>
                        <a:buFont typeface="Wingdings 2"/>
                        <a:buNone/>
                      </a:pP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1</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名词</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indent="0" algn="ctr" rtl="0" eaLnBrk="1" latinLnBrk="0" hangingPunct="1">
                        <a:spcBef>
                          <a:spcPct val="20000"/>
                        </a:spcBef>
                        <a:buClr>
                          <a:schemeClr val="accent1"/>
                        </a:buClr>
                        <a:buSzPct val="80000"/>
                        <a:buFont typeface="Wingdings 2"/>
                        <a:buNone/>
                      </a:pP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4</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形容词</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indent="0" algn="ctr" rtl="0" eaLnBrk="1" latinLnBrk="0" hangingPunct="1">
                        <a:spcBef>
                          <a:spcPct val="20000"/>
                        </a:spcBef>
                        <a:buClr>
                          <a:schemeClr val="accent1"/>
                        </a:buClr>
                        <a:buSzPct val="80000"/>
                        <a:buFont typeface="Wingdings 2"/>
                        <a:buNone/>
                      </a:pP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2</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4292776244"/>
              </p:ext>
            </p:extLst>
          </p:nvPr>
        </p:nvGraphicFramePr>
        <p:xfrm>
          <a:off x="6361612" y="1863848"/>
          <a:ext cx="5590901" cy="3190915"/>
        </p:xfrm>
        <a:graphic>
          <a:graphicData uri="http://schemas.openxmlformats.org/drawingml/2006/table">
            <a:tbl>
              <a:tblPr firstRow="1" bandRow="1">
                <a:tableStyleId>{5C22544A-7EE6-4342-B048-85BDC9FD1C3A}</a:tableStyleId>
              </a:tblPr>
              <a:tblGrid>
                <a:gridCol w="3823693"/>
                <a:gridCol w="1767208"/>
              </a:tblGrid>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考查词性（</a:t>
                      </a: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2020</a:t>
                      </a: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山东卷）</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marR="0"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考查个数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名词</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indent="0" algn="ctr" rtl="0" eaLnBrk="1" latinLnBrk="0" hangingPunct="1">
                        <a:spcBef>
                          <a:spcPct val="20000"/>
                        </a:spcBef>
                        <a:buClr>
                          <a:schemeClr val="accent1"/>
                        </a:buClr>
                        <a:buSzPct val="80000"/>
                        <a:buFont typeface="Wingdings 2"/>
                        <a:buNone/>
                      </a:pP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7</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动词</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indent="0" algn="ctr" rtl="0" eaLnBrk="1" latinLnBrk="0" hangingPunct="1">
                        <a:spcBef>
                          <a:spcPct val="20000"/>
                        </a:spcBef>
                        <a:buClr>
                          <a:schemeClr val="accent1"/>
                        </a:buClr>
                        <a:buSzPct val="80000"/>
                        <a:buFont typeface="Wingdings 2"/>
                        <a:buNone/>
                      </a:pP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5</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形容词</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indent="0" algn="ctr" rtl="0" eaLnBrk="1" latinLnBrk="0" hangingPunct="1">
                        <a:spcBef>
                          <a:spcPct val="20000"/>
                        </a:spcBef>
                        <a:buClr>
                          <a:schemeClr val="accent1"/>
                        </a:buClr>
                        <a:buSzPct val="80000"/>
                        <a:buFont typeface="Wingdings 2"/>
                        <a:buNone/>
                      </a:pP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2</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183">
                <a:tc>
                  <a:txBody>
                    <a:bodyPr/>
                    <a:lstStyle/>
                    <a:p>
                      <a:pPr marL="64008" indent="0" algn="ctr" rtl="0" eaLnBrk="1" latinLnBrk="0" hangingPunct="1">
                        <a:spcBef>
                          <a:spcPct val="20000"/>
                        </a:spcBef>
                        <a:buClr>
                          <a:schemeClr val="accent1"/>
                        </a:buClr>
                        <a:buSzPct val="80000"/>
                        <a:buFont typeface="Wingdings 2"/>
                        <a:buNone/>
                      </a:pPr>
                      <a:r>
                        <a:rPr kumimoji="0" lang="zh-CN" altLang="en-US" sz="2800" b="1" kern="1200" dirty="0" smtClean="0">
                          <a:solidFill>
                            <a:schemeClr val="tx1"/>
                          </a:solidFill>
                          <a:latin typeface="华文行楷" panose="02010800040101010101" pitchFamily="2" charset="-122"/>
                          <a:ea typeface="华文行楷" panose="02010800040101010101" pitchFamily="2" charset="-122"/>
                          <a:cs typeface="+mn-cs"/>
                        </a:rPr>
                        <a:t>副词</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008" indent="0" algn="ctr" rtl="0" eaLnBrk="1" latinLnBrk="0" hangingPunct="1">
                        <a:spcBef>
                          <a:spcPct val="20000"/>
                        </a:spcBef>
                        <a:buClr>
                          <a:schemeClr val="accent1"/>
                        </a:buClr>
                        <a:buSzPct val="80000"/>
                        <a:buFont typeface="Wingdings 2"/>
                        <a:buNone/>
                      </a:pPr>
                      <a:r>
                        <a:rPr kumimoji="0" lang="en-US" altLang="zh-CN" sz="2800" b="1" kern="1200" dirty="0" smtClean="0">
                          <a:solidFill>
                            <a:schemeClr val="tx1"/>
                          </a:solidFill>
                          <a:latin typeface="华文行楷" panose="02010800040101010101" pitchFamily="2" charset="-122"/>
                          <a:ea typeface="华文行楷" panose="02010800040101010101" pitchFamily="2" charset="-122"/>
                          <a:cs typeface="+mn-cs"/>
                        </a:rPr>
                        <a:t>1</a:t>
                      </a:r>
                      <a:endParaRPr kumimoji="0" lang="zh-CN" altLang="en-US" sz="2800" b="1" kern="1200" dirty="0">
                        <a:solidFill>
                          <a:schemeClr val="tx1"/>
                        </a:solidFill>
                        <a:latin typeface="华文行楷" panose="02010800040101010101" pitchFamily="2" charset="-122"/>
                        <a:ea typeface="华文行楷" panose="020108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3687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pencil">
      <a:dk1>
        <a:srgbClr val="000000"/>
      </a:dk1>
      <a:lt1>
        <a:sysClr val="window" lastClr="FFFFFF"/>
      </a:lt1>
      <a:dk2>
        <a:srgbClr val="5E5E5E"/>
      </a:dk2>
      <a:lt2>
        <a:srgbClr val="DDDDDD"/>
      </a:lt2>
      <a:accent1>
        <a:srgbClr val="418AB3"/>
      </a:accent1>
      <a:accent2>
        <a:srgbClr val="567646"/>
      </a:accent2>
      <a:accent3>
        <a:srgbClr val="F69200"/>
      </a:accent3>
      <a:accent4>
        <a:srgbClr val="FCE610"/>
      </a:accent4>
      <a:accent5>
        <a:srgbClr val="1F9A0E"/>
      </a:accent5>
      <a:accent6>
        <a:srgbClr val="C92521"/>
      </a:accent6>
      <a:hlink>
        <a:srgbClr val="F59E00"/>
      </a:hlink>
      <a:folHlink>
        <a:srgbClr val="B2B2B2"/>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1328</Words>
  <Application>Microsoft Office PowerPoint</Application>
  <PresentationFormat>自定义</PresentationFormat>
  <Paragraphs>118</Paragraphs>
  <Slides>22</Slides>
  <Notes>2</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dc:creator>
  <cp:lastModifiedBy>www</cp:lastModifiedBy>
  <cp:revision>197</cp:revision>
  <dcterms:created xsi:type="dcterms:W3CDTF">2014-07-24T14:51:00Z</dcterms:created>
  <dcterms:modified xsi:type="dcterms:W3CDTF">2021-08-12T14:04:01Z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