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61" r:id="rId3"/>
    <p:sldId id="262" r:id="rId4"/>
    <p:sldId id="259" r:id="rId5"/>
    <p:sldId id="277" r:id="rId6"/>
    <p:sldId id="275" r:id="rId7"/>
    <p:sldId id="264" r:id="rId8"/>
    <p:sldId id="279" r:id="rId9"/>
    <p:sldId id="278" r:id="rId10"/>
    <p:sldId id="283" r:id="rId11"/>
    <p:sldId id="280" r:id="rId12"/>
    <p:sldId id="281" r:id="rId13"/>
    <p:sldId id="269" r:id="rId14"/>
    <p:sldId id="267" r:id="rId15"/>
    <p:sldId id="271" r:id="rId16"/>
    <p:sldId id="273" r:id="rId17"/>
    <p:sldId id="282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08F91-9960-46E0-954B-D5A6459E226A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53F10-7D7D-43BF-B5AD-0C40A8C89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53F10-7D7D-43BF-B5AD-0C40A8C89B5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53F10-7D7D-43BF-B5AD-0C40A8C89B5D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0034" y="2000240"/>
            <a:ext cx="4429156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1.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他身穿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金闪闪的战袍</a:t>
            </a:r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头戴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金冠</a:t>
            </a:r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手持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从东海龙宫掠来的金箍棒</a:t>
            </a:r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显出一副威武霸气的样子。一对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火眼金睛炯炯有神</a:t>
            </a:r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透露出铲除一切妖魔的决心。浑身透露出一种天不怕、地不怕的精神。 </a:t>
            </a: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14546" y="285728"/>
            <a:ext cx="42947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8000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华文隶书" pitchFamily="2" charset="-122"/>
                <a:ea typeface="华文隶书" pitchFamily="2" charset="-122"/>
              </a:rPr>
              <a:t>见字如面</a:t>
            </a:r>
            <a:endParaRPr lang="zh-CN" altLang="en-US" sz="8000" cap="all" spc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4338" name="Picture 2" descr="https://timgsa.baidu.com/timg?image&amp;quality=80&amp;size=b9999_10000&amp;sec=1493147523857&amp;di=a950e7d85d37072ef101a56d4e812fd9&amp;imgtype=0&amp;src=http%3A%2F%2Fimage.kejixun.com%2F2016%2F1102%2F20161102114202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785926"/>
            <a:ext cx="3638027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 smtClean="0">
                <a:solidFill>
                  <a:srgbClr val="00B050"/>
                </a:solidFill>
                <a:latin typeface="微软雅黑" pitchFamily="34" charset="-122"/>
                <a:ea typeface="微软雅黑" pitchFamily="34" charset="-122"/>
              </a:rPr>
              <a:t>我来评一评</a:t>
            </a:r>
            <a:endParaRPr lang="zh-CN" altLang="en-US" sz="5400" dirty="0">
              <a:solidFill>
                <a:srgbClr val="00B05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785926"/>
            <a:ext cx="77153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1.</a:t>
            </a:r>
            <a:r>
              <a:rPr lang="zh-CN" altLang="en-US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有没有抓住人物的特点？</a:t>
            </a:r>
            <a:endParaRPr lang="en-US" altLang="zh-CN" sz="4000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r>
              <a:rPr lang="en-US" altLang="zh-CN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2.</a:t>
            </a:r>
            <a:r>
              <a:rPr lang="zh-CN" altLang="en-US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有没有表现爷爷对孩子的爱？</a:t>
            </a:r>
            <a:endParaRPr lang="en-US" altLang="zh-CN" sz="4000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r>
              <a:rPr lang="en-US" altLang="zh-CN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3.</a:t>
            </a:r>
            <a:r>
              <a:rPr lang="zh-CN" altLang="en-US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语言怎么样？</a:t>
            </a:r>
            <a:endParaRPr lang="en-US" altLang="zh-CN" sz="4000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500042"/>
            <a:ext cx="871540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材料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：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   父亲走入院中，正侍弄花草的母亲拦下了他。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   俯身，弯腰。母亲开始为父亲系鞋带！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夏日的微风掠过香樟翠绿的树梢，屏息的游丝中是菊花茶淡淡的香。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   母亲的长发柔顺地在脸旁垂下，嘴角微抿，画出一道温柔的弧线。纤细却并不白皙的手指在父亲的鞋带中穿梭回复。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夏日的阳光像一层薄纱，在父亲的侧脸上打出一层光影泯灭的圆圈。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   父亲低着头，像个犯错的小孩。柔和的目光像一潭深邃的湖水，仿佛隔了千年，恒久不变地穿过那些空气中氤氲的阳光与浮尘，望着母亲。四目交错的瞬间，相视一笑，没有声音，没有语言，只有灿若夏光的笑容。                             学生习作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《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夏日的精彩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》</a:t>
            </a:r>
            <a:endParaRPr kumimoji="0" lang="en-US" altLang="zh-CN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 bwMode="auto">
          <a:xfrm>
            <a:off x="3286116" y="2786058"/>
            <a:ext cx="4214842" cy="1071570"/>
          </a:xfrm>
          <a:prstGeom prst="wedgeRoundRectCallout">
            <a:avLst>
              <a:gd name="adj1" fmla="val -45570"/>
              <a:gd name="adj2" fmla="val -126197"/>
              <a:gd name="adj3" fmla="val 16667"/>
            </a:avLst>
          </a:prstGeom>
          <a:solidFill>
            <a:srgbClr val="FFFF0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4000" b="1" dirty="0" smtClean="0">
                <a:solidFill>
                  <a:schemeClr val="tx1"/>
                </a:solidFill>
              </a:rPr>
              <a:t>可不可以删掉？</a:t>
            </a:r>
            <a:endParaRPr lang="zh-CN" altLang="en-US" sz="4000" b="1" dirty="0">
              <a:solidFill>
                <a:schemeClr val="tx1"/>
              </a:solidFill>
            </a:endParaRPr>
          </a:p>
        </p:txBody>
      </p:sp>
      <p:sp>
        <p:nvSpPr>
          <p:cNvPr id="6" name="圆角矩形标注 5"/>
          <p:cNvSpPr/>
          <p:nvPr/>
        </p:nvSpPr>
        <p:spPr bwMode="auto">
          <a:xfrm>
            <a:off x="1714480" y="4214818"/>
            <a:ext cx="4214842" cy="1500198"/>
          </a:xfrm>
          <a:prstGeom prst="wedgeRoundRectCallout">
            <a:avLst>
              <a:gd name="adj1" fmla="val -45570"/>
              <a:gd name="adj2" fmla="val -126197"/>
              <a:gd name="adj3" fmla="val 16667"/>
            </a:avLst>
          </a:prstGeom>
          <a:solidFill>
            <a:schemeClr val="bg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4000" b="1" dirty="0">
              <a:solidFill>
                <a:schemeClr val="tx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857356" y="4357694"/>
            <a:ext cx="392909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如果删除这几句，缺少了温暖温馨温情的氛围，削弱了父亲和母亲之间看似不经意间的动作涌动着的浓浓深情。</a:t>
            </a:r>
            <a:endParaRPr kumimoji="0" lang="zh-CN" sz="4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8" name="文本框 6"/>
          <p:cNvSpPr txBox="1">
            <a:spLocks noChangeArrowheads="1"/>
          </p:cNvSpPr>
          <p:nvPr/>
        </p:nvSpPr>
        <p:spPr bwMode="auto">
          <a:xfrm>
            <a:off x="4143372" y="0"/>
            <a:ext cx="447556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chemeClr val="accent1"/>
                </a:solidFill>
                <a:latin typeface="华文隶书" pitchFamily="2" charset="-122"/>
                <a:ea typeface="华文隶书" pitchFamily="2" charset="-122"/>
              </a:rPr>
              <a:t>学生习作欣赏</a:t>
            </a:r>
            <a:endParaRPr lang="zh-CN" altLang="en-US" sz="5400" b="1" dirty="0">
              <a:solidFill>
                <a:schemeClr val="accent1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348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2910" y="2214554"/>
            <a:ext cx="7858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  叙述事情的时候，恰当的位置宕开一笔，点染几句写景的句子，能够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营造意境氛围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，也是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以景衬情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突显主题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。一般在文章</a:t>
            </a:r>
            <a:r>
              <a:rPr lang="zh-CN" altLang="en-US" sz="3200" u="sng" dirty="0" smtClean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开头、结尾处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200" u="sng" dirty="0" smtClean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情境转换处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穿插景物描写。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00B050"/>
                </a:solidFill>
                <a:latin typeface="华文隶书" pitchFamily="2" charset="-122"/>
                <a:ea typeface="华文隶书" pitchFamily="2" charset="-122"/>
              </a:rPr>
              <a:t>穿插景物描写，营造意境氛围</a:t>
            </a:r>
            <a:endParaRPr lang="zh-CN" altLang="en-US" sz="4800" dirty="0">
              <a:solidFill>
                <a:srgbClr val="00B05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85786" y="285728"/>
            <a:ext cx="2964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00B050"/>
                </a:solidFill>
              </a:rPr>
              <a:t>【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实战演练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】</a:t>
            </a:r>
            <a:endParaRPr lang="zh-CN" altLang="en-US" sz="3600" b="1" dirty="0">
              <a:solidFill>
                <a:srgbClr val="00B05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282" y="1071546"/>
            <a:ext cx="8643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/>
              <a:t>        </a:t>
            </a:r>
            <a:r>
              <a:rPr lang="zh-CN" altLang="en-US" sz="2800" b="1" dirty="0" smtClean="0"/>
              <a:t>下面请同学们发挥想象力，运用想象和联想，借鉴材料</a:t>
            </a:r>
            <a:r>
              <a:rPr lang="en-US" sz="2800" b="1" dirty="0" smtClean="0"/>
              <a:t>2</a:t>
            </a:r>
            <a:r>
              <a:rPr lang="zh-CN" altLang="en-US" sz="2800" b="1" dirty="0" smtClean="0"/>
              <a:t>在恰当的位置给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离别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穿插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符合情境</a:t>
            </a:r>
            <a:r>
              <a:rPr lang="zh-CN" altLang="en-US" sz="2800" b="1" dirty="0" smtClean="0"/>
              <a:t>的景物描写，</a:t>
            </a:r>
            <a:r>
              <a:rPr lang="en-US" sz="2800" b="1" dirty="0" smtClean="0"/>
              <a:t>30</a:t>
            </a:r>
            <a:r>
              <a:rPr lang="zh-CN" altLang="en-US" sz="2800" b="1" dirty="0" smtClean="0"/>
              <a:t>字左右。</a:t>
            </a:r>
            <a:endParaRPr lang="zh-CN" alt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43240" y="2786058"/>
            <a:ext cx="26432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要求：</a:t>
            </a:r>
            <a:endParaRPr lang="en-US" altLang="zh-CN" sz="4000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r>
              <a:rPr lang="en-US" altLang="zh-CN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1.</a:t>
            </a:r>
            <a:r>
              <a:rPr lang="zh-CN" altLang="en-US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符合情境</a:t>
            </a:r>
            <a:endParaRPr lang="en-US" altLang="zh-CN" sz="4000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r>
              <a:rPr lang="en-US" altLang="zh-CN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2.</a:t>
            </a:r>
            <a:r>
              <a:rPr lang="zh-CN" altLang="en-US" sz="4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借景抒情</a:t>
            </a:r>
            <a:endParaRPr lang="en-US" altLang="zh-CN" sz="4000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4348" y="642918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          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00034" y="714356"/>
            <a:ext cx="8358246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那就是白杨树，西北极普通的一种树，然而实在是不平凡的一种树。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                                                                                          ----《</a:t>
            </a:r>
            <a:r>
              <a:rPr lang="zh-CN" altLang="en-US" sz="2400" b="1" dirty="0" smtClean="0"/>
              <a:t>白杨礼赞</a:t>
            </a:r>
            <a:r>
              <a:rPr lang="en-US" altLang="zh-CN" sz="2400" b="1" dirty="0" smtClean="0"/>
              <a:t>》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500034" y="2285992"/>
            <a:ext cx="8358246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花和人都会遇到各种各样的不幸</a:t>
            </a:r>
            <a:r>
              <a:rPr lang="en-US" altLang="zh-CN" sz="2400" b="1" dirty="0" smtClean="0"/>
              <a:t>,</a:t>
            </a:r>
            <a:r>
              <a:rPr lang="zh-CN" altLang="en-US" sz="2400" b="1" dirty="0" smtClean="0"/>
              <a:t>但是生命的长河是永无止境的。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                                                                                      ----《</a:t>
            </a:r>
            <a:r>
              <a:rPr lang="zh-CN" altLang="en-US" sz="2400" b="1" dirty="0" smtClean="0"/>
              <a:t>紫藤萝瀑布</a:t>
            </a:r>
            <a:r>
              <a:rPr lang="en-US" altLang="zh-CN" sz="2400" b="1" dirty="0" smtClean="0"/>
              <a:t>》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357158" y="4071942"/>
            <a:ext cx="8429684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我的母亲只是一个平凡的母亲，但是我觉得她的可爱的性格，她的努力的精神，她的能干的才具，都埋没在封建社会的一个家族里，都葬送在没有什么意义的事务上，否则她一定可以成为社会上一个更有贡献的分子。</a:t>
            </a:r>
            <a:r>
              <a:rPr lang="en-US" altLang="zh-CN" sz="2400" b="1" dirty="0" smtClean="0"/>
              <a:t>                                                                                                ---- 《</a:t>
            </a:r>
            <a:r>
              <a:rPr lang="zh-CN" altLang="en-US" sz="2400" b="1" dirty="0" smtClean="0"/>
              <a:t>我的母亲</a:t>
            </a:r>
            <a:r>
              <a:rPr lang="en-US" altLang="zh-CN" sz="2400" b="1" dirty="0" smtClean="0"/>
              <a:t>》    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57224" y="2000240"/>
            <a:ext cx="735811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kumimoji="1" lang="zh-CN" altLang="en-US" sz="3600" dirty="0">
                <a:solidFill>
                  <a:schemeClr val="bg1"/>
                </a:solidFill>
                <a:latin typeface="Times New Roman" pitchFamily="18" charset="0"/>
              </a:rPr>
              <a:t>         </a:t>
            </a:r>
            <a:r>
              <a:rPr kumimoji="1" lang="zh-CN" altLang="en-US" sz="3600" b="1" dirty="0">
                <a:latin typeface="Times New Roman" pitchFamily="18" charset="0"/>
                <a:ea typeface="黑体" pitchFamily="49" charset="-122"/>
              </a:rPr>
              <a:t>一篇记叙文，适当地穿插抒情议论，是一种极好的点染，会使</a:t>
            </a:r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情感得到渲染，主旨得以明确，主题得到升华</a:t>
            </a:r>
            <a:r>
              <a:rPr kumimoji="1" lang="zh-CN" altLang="en-US" sz="36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。起到画龙点睛的作用。</a:t>
            </a:r>
            <a:endParaRPr kumimoji="1" lang="en-US" altLang="zh-CN" sz="3600" b="1" dirty="0">
              <a:solidFill>
                <a:srgbClr val="FF00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00B050"/>
                </a:solidFill>
                <a:latin typeface="华文隶书" pitchFamily="2" charset="-122"/>
                <a:ea typeface="华文隶书" pitchFamily="2" charset="-122"/>
              </a:rPr>
              <a:t>穿插议论抒情，升华思想感情</a:t>
            </a:r>
            <a:endParaRPr lang="zh-CN" altLang="en-US" sz="4800" dirty="0">
              <a:solidFill>
                <a:srgbClr val="00B05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85786" y="428604"/>
            <a:ext cx="2964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00B050"/>
                </a:solidFill>
              </a:rPr>
              <a:t>【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实战演练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】</a:t>
            </a:r>
            <a:endParaRPr lang="zh-CN" altLang="en-US" sz="3600" b="1" dirty="0">
              <a:solidFill>
                <a:srgbClr val="00B05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282" y="1428736"/>
            <a:ext cx="8643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       “黯然销魂者，唯离别而已矣。”请同学们借鉴材料</a:t>
            </a:r>
            <a:r>
              <a:rPr lang="en-US" sz="3200" b="1" dirty="0" smtClean="0"/>
              <a:t>3</a:t>
            </a:r>
            <a:r>
              <a:rPr lang="zh-CN" altLang="en-US" sz="3200" b="1" dirty="0" smtClean="0"/>
              <a:t>，结合自己的生活体验在文章合适的地方插入适当的议论抒情。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4348" y="1500174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  文章不过就是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真实地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充分地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表达自我的一种方式，当我们心底的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真情实感爆发了喷涌了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，当我们的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文字个性化了细节化了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的时候，我们笔下的文字就很容易打动人心。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57158" y="1714488"/>
            <a:ext cx="4429156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2.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两弯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似蹙（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c ù)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非蹙罥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(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ju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àn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)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烟眉</a:t>
            </a:r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一双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似喜非喜含情目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。态生两靥</a:t>
            </a: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(y è)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之愁</a:t>
            </a:r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娇袭一身之病。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泪光点点</a:t>
            </a:r>
            <a:r>
              <a:rPr 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娇喘微微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。闲静时如姣花照水</a:t>
            </a:r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行动处似弱柳扶风。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心较比干多一窍</a:t>
            </a:r>
            <a:r>
              <a:rPr 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病如西子胜三分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18434" name="Picture 2" descr="https://timgsa.baidu.com/timg?image&amp;quality=80&amp;size=b9999_10000&amp;sec=1492025464197&amp;di=cf934da67a3d523ac80a95a988674b3e&amp;imgtype=0&amp;src=http%3A%2F%2Fi.cqnews.net%2Fnews%2Fattachement%2Fjpg%2Fsite82%2F20140310%2Fa41f7284c13d1487cb463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857364"/>
            <a:ext cx="3786214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矩形 6"/>
          <p:cNvSpPr/>
          <p:nvPr/>
        </p:nvSpPr>
        <p:spPr>
          <a:xfrm>
            <a:off x="2500298" y="285728"/>
            <a:ext cx="42883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8000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华文隶书" pitchFamily="2" charset="-122"/>
                <a:ea typeface="华文隶书" pitchFamily="2" charset="-122"/>
              </a:rPr>
              <a:t>见字如面</a:t>
            </a:r>
            <a:endParaRPr lang="zh-CN" altLang="en-US" sz="8000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5720" y="1500174"/>
            <a:ext cx="4786346" cy="452431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华文楷体" pitchFamily="2" charset="-122"/>
                <a:ea typeface="华文楷体" pitchFamily="2" charset="-122"/>
              </a:rPr>
              <a:t>3.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他的面孔黄里带白，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瘦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得教人担心，好像大病新愈的人，但是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精神很好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，没有一点颓唐的样子。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头发约莫一寸长，显然好久没剪了，却一根一根精神抖擞地直竖着。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胡须很打眼，好像浓墨写的隶体“一”字。</a:t>
            </a:r>
            <a:endParaRPr lang="zh-CN" altLang="en-US" sz="32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85984" y="214290"/>
            <a:ext cx="42883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8000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华文隶书" pitchFamily="2" charset="-122"/>
                <a:ea typeface="华文隶书" pitchFamily="2" charset="-122"/>
              </a:rPr>
              <a:t>见字如面</a:t>
            </a:r>
            <a:endParaRPr lang="zh-CN" altLang="en-US" sz="8000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2292" name="Picture 4" descr="https://ss0.bdstatic.com/94oJfD_bAAcT8t7mm9GUKT-xh_/timg?image&amp;quality=100&amp;size=b4000_4000&amp;sec=1493169077&amp;di=84374542e5a2d374da6e5bae1a728995&amp;src=http://a3.att.hudong.com/43/82/01300000111661120874822754341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00174"/>
            <a:ext cx="3500430" cy="4375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714348" y="1071546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姚体" pitchFamily="2" charset="-122"/>
                <a:ea typeface="方正姚体" pitchFamily="2" charset="-122"/>
                <a:cs typeface="+mj-cs"/>
              </a:rPr>
              <a:t>于细微处见精神</a:t>
            </a:r>
            <a:endParaRPr kumimoji="0" lang="zh-CN" altLang="en-US" sz="7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姚体" pitchFamily="2" charset="-122"/>
              <a:ea typeface="方正姚体" pitchFamily="2" charset="-122"/>
              <a:cs typeface="+mj-cs"/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500034" y="2928934"/>
            <a:ext cx="8286808" cy="97156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--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巧用穿插，让文章立体起来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itchFamily="2" charset="-122"/>
              <a:ea typeface="华文行楷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7158" y="1714488"/>
            <a:ext cx="828680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         </a:t>
            </a:r>
            <a:r>
              <a:rPr lang="zh-CN" alt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高尔基说，写人物要</a:t>
            </a:r>
            <a:r>
              <a:rPr lang="zh-CN" altLang="en-US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多行动</a:t>
            </a:r>
            <a:r>
              <a:rPr lang="zh-CN" alt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少说话</a:t>
            </a:r>
            <a:r>
              <a:rPr lang="zh-CN" alt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60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42910" y="1269762"/>
            <a:ext cx="814393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4000" b="1" dirty="0" smtClean="0"/>
              <a:t>材料</a:t>
            </a:r>
            <a:r>
              <a:rPr lang="en-US" sz="4000" b="1" dirty="0" smtClean="0"/>
              <a:t>1</a:t>
            </a:r>
            <a:r>
              <a:rPr lang="zh-CN" altLang="en-US" sz="4000" b="1" dirty="0" smtClean="0"/>
              <a:t>：我看见他戴着黑布小帽，穿着黑布大马褂，深青布棉袍，蹒跚地走到铁道边，慢慢探身下去，尚不大难。可是他穿过铁道，要爬上那边月台，就不容易了。他用两手攀着上面 ，两脚再向上缩；他肥胖的身子向左微倾</a:t>
            </a:r>
            <a:r>
              <a:rPr lang="en-US" sz="4000" b="1" dirty="0" smtClean="0"/>
              <a:t>,</a:t>
            </a:r>
            <a:r>
              <a:rPr lang="zh-CN" altLang="en-US" sz="4000" b="1" dirty="0" smtClean="0"/>
              <a:t>显出努力的样子。</a:t>
            </a:r>
            <a:r>
              <a:rPr lang="en-US" sz="4000" b="1" dirty="0" smtClean="0"/>
              <a:t>               </a:t>
            </a:r>
            <a:endParaRPr lang="zh-CN" altLang="en-US" sz="4000" b="1" dirty="0" smtClean="0"/>
          </a:p>
          <a:p>
            <a:r>
              <a:rPr lang="en-US" sz="4000" b="1" dirty="0" smtClean="0"/>
              <a:t>                                  </a:t>
            </a:r>
            <a:r>
              <a:rPr lang="zh-CN" altLang="en-US" sz="4000" b="1" dirty="0" smtClean="0"/>
              <a:t>朱自清</a:t>
            </a:r>
            <a:r>
              <a:rPr lang="en-US" sz="4000" b="1" dirty="0" smtClean="0"/>
              <a:t>--</a:t>
            </a:r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背影</a:t>
            </a:r>
            <a:r>
              <a:rPr lang="en-US" altLang="zh-CN" sz="4000" b="1" dirty="0" smtClean="0"/>
              <a:t>》</a:t>
            </a:r>
            <a:endParaRPr lang="zh-CN" altLang="en-US" sz="4000" b="1" dirty="0"/>
          </a:p>
        </p:txBody>
      </p:sp>
      <p:sp>
        <p:nvSpPr>
          <p:cNvPr id="34819" name="文本框 6"/>
          <p:cNvSpPr txBox="1">
            <a:spLocks noChangeArrowheads="1"/>
          </p:cNvSpPr>
          <p:nvPr/>
        </p:nvSpPr>
        <p:spPr bwMode="auto">
          <a:xfrm>
            <a:off x="0" y="179389"/>
            <a:ext cx="376118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accent1"/>
                </a:solidFill>
                <a:latin typeface="华文隶书" pitchFamily="2" charset="-122"/>
                <a:ea typeface="华文隶书" pitchFamily="2" charset="-122"/>
              </a:rPr>
              <a:t>名家欣赏</a:t>
            </a:r>
          </a:p>
        </p:txBody>
      </p:sp>
      <p:sp>
        <p:nvSpPr>
          <p:cNvPr id="9" name="矩形 8"/>
          <p:cNvSpPr/>
          <p:nvPr/>
        </p:nvSpPr>
        <p:spPr>
          <a:xfrm>
            <a:off x="436960" y="296864"/>
            <a:ext cx="3103959" cy="763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圆角矩形 4"/>
          <p:cNvSpPr/>
          <p:nvPr/>
        </p:nvSpPr>
        <p:spPr bwMode="auto">
          <a:xfrm>
            <a:off x="7358082" y="3143248"/>
            <a:ext cx="642942" cy="495300"/>
          </a:xfrm>
          <a:prstGeom prst="roundRect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圆角矩形 5"/>
          <p:cNvSpPr/>
          <p:nvPr/>
        </p:nvSpPr>
        <p:spPr bwMode="auto">
          <a:xfrm>
            <a:off x="714348" y="4357694"/>
            <a:ext cx="2143140" cy="495300"/>
          </a:xfrm>
          <a:prstGeom prst="roundRect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圆角矩形 6"/>
          <p:cNvSpPr/>
          <p:nvPr/>
        </p:nvSpPr>
        <p:spPr bwMode="auto">
          <a:xfrm>
            <a:off x="4500562" y="4357694"/>
            <a:ext cx="1928826" cy="495300"/>
          </a:xfrm>
          <a:prstGeom prst="roundRect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圆角矩形 7"/>
          <p:cNvSpPr/>
          <p:nvPr/>
        </p:nvSpPr>
        <p:spPr bwMode="auto">
          <a:xfrm>
            <a:off x="2357422" y="5000636"/>
            <a:ext cx="2000264" cy="495300"/>
          </a:xfrm>
          <a:prstGeom prst="roundRect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 spd="slow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0034" y="0"/>
            <a:ext cx="2964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00B050"/>
                </a:solidFill>
              </a:rPr>
              <a:t>【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动作分解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】</a:t>
            </a:r>
            <a:endParaRPr lang="zh-CN" altLang="en-US" sz="3600" b="1" dirty="0">
              <a:solidFill>
                <a:srgbClr val="00B05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357158" y="1785926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                                离别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           那天晚上，天下着小雨，我正收拾着东西想要外出，爷爷见我匆忙的样子，凑到跟前担心地说：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"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在下雨，就不要出去了。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"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我没有回答他，只是硬着头皮收拾着东西，急匆匆出了门。我在小区楼下扶自行车，一转身就看到了爷爷，他关心的递上雨衣，说：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"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在下雨，骑自行车小心点。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"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我的心头一热，小声地回答了一句，就匆匆地走了。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          哪知，这就是我和爷爷的最后一面。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1472" y="714356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         </a:t>
            </a:r>
            <a:r>
              <a:rPr lang="zh-CN" altLang="en-US" sz="2400" b="1" dirty="0" smtClean="0"/>
              <a:t>我们也来像朱自清先生学习，将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离别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中爷爷递上雨衣的动作进行分解，可以分解成几个小动作呢？</a:t>
            </a:r>
            <a:endParaRPr lang="zh-CN" altLang="en-US" sz="2400" b="1" dirty="0"/>
          </a:p>
        </p:txBody>
      </p:sp>
      <p:sp>
        <p:nvSpPr>
          <p:cNvPr id="9" name="椭圆 8"/>
          <p:cNvSpPr/>
          <p:nvPr/>
        </p:nvSpPr>
        <p:spPr>
          <a:xfrm>
            <a:off x="3500430" y="4286256"/>
            <a:ext cx="1571636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14282" y="4286256"/>
            <a:ext cx="2333076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1.</a:t>
            </a:r>
            <a:r>
              <a:rPr lang="zh-CN" altLang="en-US" sz="3200" b="1" dirty="0" smtClean="0"/>
              <a:t>跑下楼梯</a:t>
            </a:r>
            <a:endParaRPr lang="zh-CN" altLang="en-US" sz="3200" b="1" dirty="0"/>
          </a:p>
        </p:txBody>
      </p:sp>
      <p:sp>
        <p:nvSpPr>
          <p:cNvPr id="15" name="右箭头 14"/>
          <p:cNvSpPr/>
          <p:nvPr/>
        </p:nvSpPr>
        <p:spPr>
          <a:xfrm>
            <a:off x="2643174" y="4429132"/>
            <a:ext cx="642942" cy="28575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箭头 15"/>
          <p:cNvSpPr/>
          <p:nvPr/>
        </p:nvSpPr>
        <p:spPr>
          <a:xfrm rot="5400000">
            <a:off x="3929058" y="3786190"/>
            <a:ext cx="642942" cy="28575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786050" y="2928934"/>
            <a:ext cx="3071834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2.</a:t>
            </a:r>
            <a:r>
              <a:rPr lang="zh-CN" altLang="en-US" sz="3200" b="1" dirty="0" smtClean="0"/>
              <a:t>到我跟前停下</a:t>
            </a:r>
            <a:endParaRPr lang="zh-CN" altLang="en-US" sz="3200" b="1" dirty="0"/>
          </a:p>
        </p:txBody>
      </p:sp>
      <p:sp>
        <p:nvSpPr>
          <p:cNvPr id="18" name="右箭头 17"/>
          <p:cNvSpPr/>
          <p:nvPr/>
        </p:nvSpPr>
        <p:spPr>
          <a:xfrm rot="10550797">
            <a:off x="5224446" y="4380602"/>
            <a:ext cx="642942" cy="28575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072198" y="4143380"/>
            <a:ext cx="2286016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3.</a:t>
            </a:r>
            <a:r>
              <a:rPr lang="zh-CN" altLang="en-US" sz="3200" b="1" dirty="0" smtClean="0"/>
              <a:t>抬起手臂</a:t>
            </a:r>
            <a:endParaRPr lang="zh-CN" altLang="en-US" sz="3200" b="1" dirty="0"/>
          </a:p>
        </p:txBody>
      </p:sp>
      <p:sp>
        <p:nvSpPr>
          <p:cNvPr id="20" name="右箭头 19"/>
          <p:cNvSpPr/>
          <p:nvPr/>
        </p:nvSpPr>
        <p:spPr>
          <a:xfrm rot="16200000">
            <a:off x="3964777" y="5250669"/>
            <a:ext cx="642942" cy="28575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2357422" y="5786454"/>
            <a:ext cx="428628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4.</a:t>
            </a:r>
            <a:r>
              <a:rPr lang="zh-CN" altLang="en-US" sz="3200" b="1" dirty="0" smtClean="0"/>
              <a:t>向前微倾，递上雨衣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42910" y="857232"/>
            <a:ext cx="81439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         </a:t>
            </a:r>
            <a:r>
              <a:rPr lang="zh-CN" altLang="en-US" sz="3200" b="1" dirty="0" smtClean="0"/>
              <a:t>如果要给爷爷来一个特写镜头。你们此时最想放大爷爷身体的什么部位？</a:t>
            </a:r>
            <a:endParaRPr lang="zh-CN" altLang="en-US" sz="3200" b="1" dirty="0"/>
          </a:p>
        </p:txBody>
      </p:sp>
      <p:sp>
        <p:nvSpPr>
          <p:cNvPr id="6" name="矩形 5"/>
          <p:cNvSpPr/>
          <p:nvPr/>
        </p:nvSpPr>
        <p:spPr>
          <a:xfrm>
            <a:off x="2071670" y="2643182"/>
            <a:ext cx="54292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手、面部、腰部等等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14282" y="1500174"/>
            <a:ext cx="8643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         </a:t>
            </a:r>
            <a:r>
              <a:rPr lang="en-US" altLang="zh-CN" sz="4400" b="1" dirty="0" smtClean="0">
                <a:latin typeface="华文楷体" pitchFamily="2" charset="-122"/>
                <a:ea typeface="华文楷体" pitchFamily="2" charset="-122"/>
              </a:rPr>
              <a:t>1.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请在合适的位置给</a:t>
            </a:r>
            <a:r>
              <a:rPr lang="en-US" altLang="zh-CN" sz="4400" b="1" dirty="0" smtClean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离别</a:t>
            </a:r>
            <a:r>
              <a:rPr lang="en-US" altLang="zh-CN" sz="4400" b="1" dirty="0" smtClean="0"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这段文字穿插一些肖像描写，力求</a:t>
            </a:r>
            <a:r>
              <a:rPr lang="zh-CN" altLang="en-US" sz="4400" b="1" u="sng" dirty="0" smtClean="0">
                <a:solidFill>
                  <a:srgbClr val="00B0F0"/>
                </a:solidFill>
                <a:latin typeface="华文楷体" pitchFamily="2" charset="-122"/>
                <a:ea typeface="华文楷体" pitchFamily="2" charset="-122"/>
              </a:rPr>
              <a:t>体现人物的特点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，</a:t>
            </a:r>
            <a:r>
              <a:rPr lang="en-US" sz="4400" b="1" dirty="0" smtClean="0">
                <a:latin typeface="华文楷体" pitchFamily="2" charset="-122"/>
                <a:ea typeface="华文楷体" pitchFamily="2" charset="-122"/>
              </a:rPr>
              <a:t>30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字左右。</a:t>
            </a:r>
          </a:p>
          <a:p>
            <a:pPr lvl="0"/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         </a:t>
            </a:r>
            <a:r>
              <a:rPr lang="en-US" altLang="zh-CN" sz="4400" b="1" dirty="0" smtClean="0"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请借鉴材料</a:t>
            </a:r>
            <a:r>
              <a:rPr lang="en-US" sz="4400" b="1" dirty="0" smtClean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将</a:t>
            </a:r>
            <a:r>
              <a:rPr lang="en-US" altLang="zh-CN" sz="4400" b="1" dirty="0" smtClean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离别</a:t>
            </a:r>
            <a:r>
              <a:rPr lang="en-US" altLang="zh-CN" sz="4400" b="1" dirty="0" smtClean="0"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中爷爷递雨衣的动作细致分解，力求</a:t>
            </a:r>
            <a:r>
              <a:rPr lang="zh-CN" altLang="en-US" sz="4400" b="1" u="sng" dirty="0" smtClean="0">
                <a:solidFill>
                  <a:srgbClr val="00B0F0"/>
                </a:solidFill>
                <a:latin typeface="华文楷体" pitchFamily="2" charset="-122"/>
                <a:ea typeface="华文楷体" pitchFamily="2" charset="-122"/>
              </a:rPr>
              <a:t>体现爷爷对孩子的爱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，</a:t>
            </a:r>
            <a:r>
              <a:rPr lang="en-US" sz="4400" b="1" dirty="0" smtClean="0">
                <a:latin typeface="华文楷体" pitchFamily="2" charset="-122"/>
                <a:ea typeface="华文楷体" pitchFamily="2" charset="-122"/>
              </a:rPr>
              <a:t>30</a:t>
            </a:r>
            <a:r>
              <a:rPr lang="zh-CN" altLang="en-US" sz="4400" b="1" dirty="0" smtClean="0">
                <a:latin typeface="华文楷体" pitchFamily="2" charset="-122"/>
                <a:ea typeface="华文楷体" pitchFamily="2" charset="-122"/>
              </a:rPr>
              <a:t>字左右。</a:t>
            </a:r>
          </a:p>
          <a:p>
            <a:pPr>
              <a:buNone/>
            </a:pPr>
            <a:endParaRPr lang="zh-CN" altLang="en-US" sz="2400" b="1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00B050"/>
                </a:solidFill>
                <a:latin typeface="华文隶书" pitchFamily="2" charset="-122"/>
                <a:ea typeface="华文隶书" pitchFamily="2" charset="-122"/>
              </a:rPr>
              <a:t>穿插肖像动作，丰富人物形象</a:t>
            </a:r>
            <a:endParaRPr lang="zh-CN" altLang="en-US" sz="4800" dirty="0">
              <a:solidFill>
                <a:srgbClr val="00B05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3270</TotalTime>
  <Words>1198</Words>
  <PresentationFormat>全屏显示(4:3)</PresentationFormat>
  <Paragraphs>58</Paragraphs>
  <Slides>17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穿插肖像动作，丰富人物形象</vt:lpstr>
      <vt:lpstr>我来评一评</vt:lpstr>
      <vt:lpstr>幻灯片 11</vt:lpstr>
      <vt:lpstr>穿插景物描写，营造意境氛围</vt:lpstr>
      <vt:lpstr>幻灯片 13</vt:lpstr>
      <vt:lpstr>幻灯片 14</vt:lpstr>
      <vt:lpstr>穿插议论抒情，升华思想感情</vt:lpstr>
      <vt:lpstr>幻灯片 16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庭院深深话离别</dc:title>
  <dc:creator>andymin</dc:creator>
  <cp:lastModifiedBy>andymin</cp:lastModifiedBy>
  <cp:revision>10</cp:revision>
  <dcterms:created xsi:type="dcterms:W3CDTF">2017-04-04T16:16:07Z</dcterms:created>
  <dcterms:modified xsi:type="dcterms:W3CDTF">2017-05-03T01:44:01Z</dcterms:modified>
</cp:coreProperties>
</file>