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4"/>
  </p:notesMasterIdLst>
  <p:handoutMasterIdLst>
    <p:handoutMasterId r:id="rId85"/>
  </p:handoutMasterIdLst>
  <p:sldIdLst>
    <p:sldId id="256" r:id="rId2"/>
    <p:sldId id="257" r:id="rId3"/>
    <p:sldId id="258" r:id="rId4"/>
    <p:sldId id="276" r:id="rId5"/>
    <p:sldId id="295" r:id="rId6"/>
    <p:sldId id="299" r:id="rId7"/>
    <p:sldId id="300" r:id="rId8"/>
    <p:sldId id="301" r:id="rId9"/>
    <p:sldId id="296" r:id="rId10"/>
    <p:sldId id="302" r:id="rId11"/>
    <p:sldId id="305" r:id="rId12"/>
    <p:sldId id="306" r:id="rId13"/>
    <p:sldId id="329" r:id="rId14"/>
    <p:sldId id="363" r:id="rId15"/>
    <p:sldId id="313" r:id="rId16"/>
    <p:sldId id="315" r:id="rId17"/>
    <p:sldId id="310" r:id="rId18"/>
    <p:sldId id="364" r:id="rId19"/>
    <p:sldId id="312" r:id="rId20"/>
    <p:sldId id="309" r:id="rId21"/>
    <p:sldId id="298" r:id="rId22"/>
    <p:sldId id="316" r:id="rId23"/>
    <p:sldId id="317" r:id="rId24"/>
    <p:sldId id="318" r:id="rId25"/>
    <p:sldId id="319" r:id="rId26"/>
    <p:sldId id="321" r:id="rId27"/>
    <p:sldId id="322" r:id="rId28"/>
    <p:sldId id="325" r:id="rId29"/>
    <p:sldId id="324" r:id="rId30"/>
    <p:sldId id="326" r:id="rId31"/>
    <p:sldId id="327" r:id="rId32"/>
    <p:sldId id="328" r:id="rId33"/>
    <p:sldId id="331" r:id="rId34"/>
    <p:sldId id="383" r:id="rId35"/>
    <p:sldId id="384" r:id="rId36"/>
    <p:sldId id="387" r:id="rId37"/>
    <p:sldId id="385" r:id="rId38"/>
    <p:sldId id="332" r:id="rId39"/>
    <p:sldId id="344" r:id="rId40"/>
    <p:sldId id="278" r:id="rId41"/>
    <p:sldId id="341" r:id="rId42"/>
    <p:sldId id="342" r:id="rId43"/>
    <p:sldId id="343" r:id="rId44"/>
    <p:sldId id="340" r:id="rId45"/>
    <p:sldId id="345" r:id="rId46"/>
    <p:sldId id="334" r:id="rId47"/>
    <p:sldId id="338" r:id="rId48"/>
    <p:sldId id="336" r:id="rId49"/>
    <p:sldId id="382" r:id="rId50"/>
    <p:sldId id="346" r:id="rId51"/>
    <p:sldId id="365" r:id="rId52"/>
    <p:sldId id="369" r:id="rId53"/>
    <p:sldId id="366" r:id="rId54"/>
    <p:sldId id="349" r:id="rId55"/>
    <p:sldId id="350" r:id="rId56"/>
    <p:sldId id="351" r:id="rId57"/>
    <p:sldId id="290" r:id="rId58"/>
    <p:sldId id="352" r:id="rId59"/>
    <p:sldId id="367" r:id="rId60"/>
    <p:sldId id="353" r:id="rId61"/>
    <p:sldId id="376" r:id="rId62"/>
    <p:sldId id="374" r:id="rId63"/>
    <p:sldId id="368" r:id="rId64"/>
    <p:sldId id="370" r:id="rId65"/>
    <p:sldId id="354" r:id="rId66"/>
    <p:sldId id="378" r:id="rId67"/>
    <p:sldId id="377" r:id="rId68"/>
    <p:sldId id="379" r:id="rId69"/>
    <p:sldId id="381" r:id="rId70"/>
    <p:sldId id="356" r:id="rId71"/>
    <p:sldId id="355" r:id="rId72"/>
    <p:sldId id="357" r:id="rId73"/>
    <p:sldId id="358" r:id="rId74"/>
    <p:sldId id="359" r:id="rId75"/>
    <p:sldId id="360" r:id="rId76"/>
    <p:sldId id="259" r:id="rId77"/>
    <p:sldId id="265" r:id="rId78"/>
    <p:sldId id="371" r:id="rId79"/>
    <p:sldId id="389" r:id="rId80"/>
    <p:sldId id="388" r:id="rId81"/>
    <p:sldId id="362" r:id="rId82"/>
    <p:sldId id="386" r:id="rId8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6"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3394"/>
    </p:cViewPr>
  </p:sorterViewPr>
  <p:notesViewPr>
    <p:cSldViewPr>
      <p:cViewPr varScale="1">
        <p:scale>
          <a:sx n="54" d="100"/>
          <a:sy n="54" d="100"/>
        </p:scale>
        <p:origin x="-190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E5CF7D2-A020-4618-A07C-E7235C0DF2B2}" type="datetimeFigureOut">
              <a:rPr lang="zh-CN" altLang="en-US"/>
              <a:pPr>
                <a:defRPr/>
              </a:pPr>
              <a:t>2011/11/17</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B71C233-D881-4839-A721-12EC13CF31A2}" type="slidenum">
              <a:rPr lang="zh-CN" altLang="en-US"/>
              <a:pPr>
                <a:defRPr/>
              </a:pPr>
              <a:t>‹#›</a:t>
            </a:fld>
            <a:endParaRPr lang="zh-CN" altLang="en-US"/>
          </a:p>
        </p:txBody>
      </p:sp>
    </p:spTree>
    <p:extLst>
      <p:ext uri="{BB962C8B-B14F-4D97-AF65-F5344CB8AC3E}">
        <p14:creationId xmlns:p14="http://schemas.microsoft.com/office/powerpoint/2010/main" val="3743403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C8FDE614-9EDE-4996-9320-7AC04E42ECC8}" type="datetimeFigureOut">
              <a:rPr lang="zh-CN" altLang="en-US"/>
              <a:pPr>
                <a:defRPr/>
              </a:pPr>
              <a:t>2011/11/17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65402087-A5E6-43CB-AEE7-A1F080EFFF68}" type="slidenum">
              <a:rPr lang="zh-CN" altLang="en-US"/>
              <a:pPr>
                <a:defRPr/>
              </a:pPr>
              <a:t>‹#›</a:t>
            </a:fld>
            <a:endParaRPr lang="zh-CN" altLang="en-US"/>
          </a:p>
        </p:txBody>
      </p:sp>
    </p:spTree>
    <p:extLst>
      <p:ext uri="{BB962C8B-B14F-4D97-AF65-F5344CB8AC3E}">
        <p14:creationId xmlns:p14="http://schemas.microsoft.com/office/powerpoint/2010/main" val="24473088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如不同时期政策的主变化对社会发展的影响，经济史、人类文明的传承与传播、全球化、国家兴衰、人民生活等。</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9</a:t>
            </a:fld>
            <a:endParaRPr lang="zh-CN" altLang="en-US"/>
          </a:p>
        </p:txBody>
      </p:sp>
    </p:spTree>
    <p:extLst>
      <p:ext uri="{BB962C8B-B14F-4D97-AF65-F5344CB8AC3E}">
        <p14:creationId xmlns:p14="http://schemas.microsoft.com/office/powerpoint/2010/main" val="3521087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一轮尽量争取在明年的</a:t>
            </a:r>
            <a:r>
              <a:rPr lang="en-US" altLang="zh-CN" dirty="0" smtClean="0"/>
              <a:t>2</a:t>
            </a:r>
            <a:r>
              <a:rPr lang="zh-CN" altLang="en-US" dirty="0" smtClean="0"/>
              <a:t>月底前完成，</a:t>
            </a:r>
            <a:r>
              <a:rPr lang="en-US" altLang="zh-CN" dirty="0" smtClean="0"/>
              <a:t>3</a:t>
            </a:r>
            <a:r>
              <a:rPr lang="zh-CN" altLang="en-US" dirty="0" smtClean="0"/>
              <a:t>月为二轮专题复习，专题不宜过多，以</a:t>
            </a:r>
            <a:r>
              <a:rPr lang="en-US" altLang="zh-CN" dirty="0" smtClean="0"/>
              <a:t>6-10</a:t>
            </a:r>
            <a:r>
              <a:rPr lang="zh-CN" altLang="en-US" dirty="0" smtClean="0"/>
              <a:t>为宜，具体还得根据各校的情况，专题必须关注社会热点话题、民族关系、人类文明的转型、不同时期全球化的影响等。</a:t>
            </a:r>
            <a:r>
              <a:rPr lang="en-US" altLang="zh-CN" dirty="0" smtClean="0"/>
              <a:t>4-5</a:t>
            </a:r>
            <a:r>
              <a:rPr lang="zh-CN" altLang="en-US" dirty="0" smtClean="0"/>
              <a:t>月回归教材。将时间还给学生，形成以教材知识为主的知识体系。</a:t>
            </a:r>
            <a:r>
              <a:rPr lang="en-US" altLang="zh-CN" dirty="0" smtClean="0"/>
              <a:t>5</a:t>
            </a:r>
            <a:r>
              <a:rPr lang="zh-CN" altLang="en-US" dirty="0" smtClean="0"/>
              <a:t>月下旬开始，针对性的限时训练，目的是在限定的时间内强化学生的答题速度和强化学生的解题技巧，追踪最新的高考动态。</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49</a:t>
            </a:fld>
            <a:endParaRPr lang="zh-CN" altLang="en-US"/>
          </a:p>
        </p:txBody>
      </p:sp>
    </p:spTree>
    <p:extLst>
      <p:ext uri="{BB962C8B-B14F-4D97-AF65-F5344CB8AC3E}">
        <p14:creationId xmlns:p14="http://schemas.microsoft.com/office/powerpoint/2010/main" val="3977651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从生产力与生产关系、经济基础与上层建筑、社会存在与社会意识三对关系三对关系入手命题。</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60</a:t>
            </a:fld>
            <a:endParaRPr lang="zh-CN" altLang="en-US"/>
          </a:p>
        </p:txBody>
      </p:sp>
    </p:spTree>
    <p:extLst>
      <p:ext uri="{BB962C8B-B14F-4D97-AF65-F5344CB8AC3E}">
        <p14:creationId xmlns:p14="http://schemas.microsoft.com/office/powerpoint/2010/main" val="1787578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61</a:t>
            </a:fld>
            <a:endParaRPr lang="zh-CN" altLang="en-US"/>
          </a:p>
        </p:txBody>
      </p:sp>
    </p:spTree>
    <p:extLst>
      <p:ext uri="{BB962C8B-B14F-4D97-AF65-F5344CB8AC3E}">
        <p14:creationId xmlns:p14="http://schemas.microsoft.com/office/powerpoint/2010/main" val="2544192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全球史观中的两条主线：生产力的发展和世界各地区的交往。即生产力推动全球化的发展，人类交往形式的演变、人类交往的影响等为切入点，考查学生对相关历史事件的认识理解。</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62</a:t>
            </a:fld>
            <a:endParaRPr lang="zh-CN" altLang="en-US"/>
          </a:p>
        </p:txBody>
      </p:sp>
    </p:spTree>
    <p:extLst>
      <p:ext uri="{BB962C8B-B14F-4D97-AF65-F5344CB8AC3E}">
        <p14:creationId xmlns:p14="http://schemas.microsoft.com/office/powerpoint/2010/main" val="3946245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全球史观强调当代历史研究的本质特征在于它的全球性，要用</a:t>
            </a:r>
            <a:r>
              <a:rPr lang="en-US" altLang="zh-CN" dirty="0" smtClean="0"/>
              <a:t>“</a:t>
            </a:r>
            <a:r>
              <a:rPr lang="zh-CN" altLang="en-US" dirty="0" smtClean="0"/>
              <a:t>全球性眼光</a:t>
            </a:r>
            <a:r>
              <a:rPr lang="en-US" altLang="zh-CN" dirty="0" smtClean="0"/>
              <a:t>”</a:t>
            </a:r>
            <a:r>
              <a:rPr lang="zh-CN" altLang="en-US" dirty="0" smtClean="0"/>
              <a:t>和</a:t>
            </a:r>
            <a:r>
              <a:rPr lang="en-US" altLang="zh-CN" dirty="0" smtClean="0"/>
              <a:t>“</a:t>
            </a:r>
            <a:r>
              <a:rPr lang="zh-CN" altLang="en-US" dirty="0" smtClean="0"/>
              <a:t>总体历史眼光</a:t>
            </a:r>
            <a:r>
              <a:rPr lang="en-US" altLang="zh-CN" dirty="0" smtClean="0"/>
              <a:t>”</a:t>
            </a:r>
            <a:r>
              <a:rPr lang="zh-CN" altLang="en-US" dirty="0" smtClean="0"/>
              <a:t>来研究历史，以此突破和批判</a:t>
            </a:r>
            <a:r>
              <a:rPr lang="en-US" altLang="zh-CN" dirty="0" smtClean="0"/>
              <a:t>“</a:t>
            </a:r>
            <a:r>
              <a:rPr lang="zh-CN" altLang="en-US" dirty="0" smtClean="0"/>
              <a:t>中心论</a:t>
            </a:r>
            <a:r>
              <a:rPr lang="en-US" altLang="zh-CN" dirty="0" smtClean="0"/>
              <a:t>”</a:t>
            </a:r>
            <a:r>
              <a:rPr lang="zh-CN" altLang="en-US" dirty="0" smtClean="0"/>
              <a:t>或</a:t>
            </a:r>
            <a:r>
              <a:rPr lang="en-US" altLang="zh-CN" dirty="0" smtClean="0"/>
              <a:t>“</a:t>
            </a:r>
            <a:r>
              <a:rPr lang="zh-CN" altLang="en-US" dirty="0" smtClean="0"/>
              <a:t>中心主义</a:t>
            </a:r>
            <a:r>
              <a:rPr lang="en-US" altLang="zh-CN" dirty="0" smtClean="0"/>
              <a:t>”（</a:t>
            </a:r>
            <a:r>
              <a:rPr lang="zh-CN" altLang="en-US" dirty="0" smtClean="0"/>
              <a:t>种族的、文化的、地区的），回归文明的多样性，尊重文明的多元性。高考中一些试题以此为切入点，引导考生在多元角度下思考现实问题、理解历史问题。如江苏第</a:t>
            </a:r>
            <a:r>
              <a:rPr lang="en-US" altLang="zh-CN" dirty="0" smtClean="0"/>
              <a:t>24</a:t>
            </a:r>
            <a:r>
              <a:rPr lang="zh-CN" altLang="en-US" dirty="0" smtClean="0"/>
              <a:t>选做</a:t>
            </a:r>
            <a:r>
              <a:rPr lang="en-US" altLang="zh-CN" dirty="0" smtClean="0"/>
              <a:t>C</a:t>
            </a:r>
            <a:r>
              <a:rPr lang="zh-CN" altLang="en-US" dirty="0" smtClean="0"/>
              <a:t>涉及非洲在历史上的地位及其评价问题。 </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63</a:t>
            </a:fld>
            <a:endParaRPr lang="zh-CN" altLang="en-US"/>
          </a:p>
        </p:txBody>
      </p:sp>
    </p:spTree>
    <p:extLst>
      <p:ext uri="{BB962C8B-B14F-4D97-AF65-F5344CB8AC3E}">
        <p14:creationId xmlns:p14="http://schemas.microsoft.com/office/powerpoint/2010/main" val="1974216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65</a:t>
            </a:fld>
            <a:endParaRPr lang="zh-CN" altLang="en-US"/>
          </a:p>
        </p:txBody>
      </p:sp>
    </p:spTree>
    <p:extLst>
      <p:ext uri="{BB962C8B-B14F-4D97-AF65-F5344CB8AC3E}">
        <p14:creationId xmlns:p14="http://schemas.microsoft.com/office/powerpoint/2010/main" val="3629559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要确立史观意识，利用这些理论，重新构建高中历史知识，</a:t>
            </a:r>
            <a:r>
              <a:rPr lang="zh-CN" altLang="en-US" dirty="0" smtClean="0">
                <a:solidFill>
                  <a:srgbClr val="FF0000"/>
                </a:solidFill>
              </a:rPr>
              <a:t>多角度认识历史。</a:t>
            </a:r>
            <a:r>
              <a:rPr lang="zh-CN" altLang="en-US" dirty="0" smtClean="0"/>
              <a:t>如</a:t>
            </a:r>
            <a:r>
              <a:rPr lang="en-US" altLang="zh-CN" dirty="0" smtClean="0"/>
              <a:t>“</a:t>
            </a:r>
            <a:r>
              <a:rPr lang="zh-CN" altLang="en-US" dirty="0" smtClean="0"/>
              <a:t>全球史观</a:t>
            </a:r>
            <a:r>
              <a:rPr lang="en-US" altLang="zh-CN" dirty="0" smtClean="0"/>
              <a:t>”</a:t>
            </a:r>
            <a:r>
              <a:rPr lang="zh-CN" altLang="en-US" dirty="0" smtClean="0"/>
              <a:t>下的</a:t>
            </a:r>
            <a:r>
              <a:rPr lang="en-US" altLang="zh-CN" dirty="0" smtClean="0"/>
              <a:t>“</a:t>
            </a:r>
            <a:r>
              <a:rPr lang="zh-CN" altLang="en-US" dirty="0" smtClean="0"/>
              <a:t>世界与中国</a:t>
            </a:r>
            <a:r>
              <a:rPr lang="en-US" altLang="zh-CN" dirty="0" smtClean="0"/>
              <a:t>”</a:t>
            </a:r>
            <a:r>
              <a:rPr lang="zh-CN" altLang="en-US" dirty="0" smtClean="0"/>
              <a:t>关系专题：  </a:t>
            </a:r>
            <a:r>
              <a:rPr lang="en-US" altLang="zh-CN" dirty="0" smtClean="0"/>
              <a:t>……</a:t>
            </a:r>
            <a:r>
              <a:rPr lang="zh-CN" altLang="en-US" dirty="0" smtClean="0"/>
              <a:t> 不同史观各有侧重，但并不是孤立的，而是相互联系的，应根据其特点有针对性地选择恰当的视角指导学生建构知识体系，启发学生思考历史问题。</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66</a:t>
            </a:fld>
            <a:endParaRPr lang="zh-CN" altLang="en-US"/>
          </a:p>
        </p:txBody>
      </p:sp>
    </p:spTree>
    <p:extLst>
      <p:ext uri="{BB962C8B-B14F-4D97-AF65-F5344CB8AC3E}">
        <p14:creationId xmlns:p14="http://schemas.microsoft.com/office/powerpoint/2010/main" val="19742164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从全球化的影响层面来着手。关注世界发展命运，倡导人类公共意识。全球化是一把双刃剑，给人类带来利好的同时，也带来灾难。诸如生态恶化，资源危机、贫富差距、恐怖主义、病毒传播等，直接影响着整个人类的生存和发展。对这些问题的解决不可能只靠个别国家或组织，而要靠各个国家之间相互的协调和合作，靠人类的共同努力才能得到有效的控制。显然，解决这些问题的前提是，人们要具有全球意识和全球视野，懂得人类共同利益之所在，在这样的大背景下，高考以</a:t>
            </a:r>
            <a:r>
              <a:rPr lang="en-US" altLang="zh-CN" dirty="0" smtClean="0"/>
              <a:t>“</a:t>
            </a:r>
            <a:r>
              <a:rPr lang="zh-CN" altLang="en-US" dirty="0" smtClean="0"/>
              <a:t>关心人类发展</a:t>
            </a:r>
            <a:r>
              <a:rPr lang="en-US" altLang="zh-CN" dirty="0" smtClean="0"/>
              <a:t>”</a:t>
            </a:r>
            <a:r>
              <a:rPr lang="zh-CN" altLang="en-US" dirty="0" smtClean="0"/>
              <a:t>为主题，以</a:t>
            </a:r>
            <a:r>
              <a:rPr lang="en-US" altLang="zh-CN" dirty="0" smtClean="0"/>
              <a:t>“</a:t>
            </a:r>
            <a:r>
              <a:rPr lang="zh-CN" altLang="en-US" dirty="0" smtClean="0"/>
              <a:t>制度公约</a:t>
            </a:r>
            <a:r>
              <a:rPr lang="en-US" altLang="zh-CN" dirty="0" smtClean="0"/>
              <a:t>”、“</a:t>
            </a:r>
            <a:r>
              <a:rPr lang="zh-CN" altLang="en-US" dirty="0" smtClean="0"/>
              <a:t>国际协议</a:t>
            </a:r>
            <a:r>
              <a:rPr lang="en-US" altLang="zh-CN" dirty="0" smtClean="0"/>
              <a:t>”、“</a:t>
            </a:r>
            <a:r>
              <a:rPr lang="zh-CN" altLang="en-US" dirty="0" smtClean="0"/>
              <a:t>联合行动</a:t>
            </a:r>
            <a:r>
              <a:rPr lang="en-US" altLang="zh-CN" dirty="0" smtClean="0"/>
              <a:t>”“</a:t>
            </a:r>
            <a:r>
              <a:rPr lang="zh-CN" altLang="en-US" dirty="0" smtClean="0"/>
              <a:t>跨国合作</a:t>
            </a:r>
            <a:r>
              <a:rPr lang="en-US" altLang="zh-CN" dirty="0" smtClean="0"/>
              <a:t>”“</a:t>
            </a:r>
            <a:r>
              <a:rPr lang="zh-CN" altLang="en-US" dirty="0" smtClean="0"/>
              <a:t>解决条件</a:t>
            </a:r>
            <a:r>
              <a:rPr lang="en-US" altLang="zh-CN" dirty="0" smtClean="0"/>
              <a:t>”</a:t>
            </a:r>
            <a:r>
              <a:rPr lang="zh-CN" altLang="en-US" dirty="0" smtClean="0"/>
              <a:t>等为题眼，进行试题命制，引导考生在全局视野中思考历史问题。</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67</a:t>
            </a:fld>
            <a:endParaRPr lang="zh-CN" altLang="en-US"/>
          </a:p>
        </p:txBody>
      </p:sp>
    </p:spTree>
    <p:extLst>
      <p:ext uri="{BB962C8B-B14F-4D97-AF65-F5344CB8AC3E}">
        <p14:creationId xmlns:p14="http://schemas.microsoft.com/office/powerpoint/2010/main" val="39462458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新材料、新情境从何而来？从近年高考试题材料来源来看，经典名著是重要的来源之一。 面这组数据就是一个佐证；</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68</a:t>
            </a:fld>
            <a:endParaRPr lang="zh-CN" altLang="en-US"/>
          </a:p>
        </p:txBody>
      </p:sp>
    </p:spTree>
    <p:extLst>
      <p:ext uri="{BB962C8B-B14F-4D97-AF65-F5344CB8AC3E}">
        <p14:creationId xmlns:p14="http://schemas.microsoft.com/office/powerpoint/2010/main" val="1974216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黄牧航教授认为，历史教育应该注重公民意识的培养，特别是高考试题的命制视角上，要</a:t>
            </a:r>
            <a:r>
              <a:rPr lang="en-US" altLang="zh-CN" dirty="0" smtClean="0"/>
              <a:t>“</a:t>
            </a:r>
            <a:r>
              <a:rPr lang="zh-CN" altLang="en-US" dirty="0" smtClean="0"/>
              <a:t>立足于公民教育的历史课程是一门以社会生活为研究对象，以人文社会科学知识为基础、培养公民的基本资质的综合性课程</a:t>
            </a:r>
            <a:r>
              <a:rPr lang="en-US" altLang="zh-CN" dirty="0" smtClean="0"/>
              <a:t>”。</a:t>
            </a:r>
            <a:r>
              <a:rPr lang="zh-CN" altLang="en-US" dirty="0" smtClean="0"/>
              <a:t>因而新课程教学着与传统历史教学有着很大的区别，更多地注重时代性和现实性的思考，更多地注重价值观和人生观的引导，更多地注重课程内容的综合性和分析问题的综合性。</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70</a:t>
            </a:fld>
            <a:endParaRPr lang="zh-CN" altLang="en-US"/>
          </a:p>
        </p:txBody>
      </p:sp>
    </p:spTree>
    <p:extLst>
      <p:ext uri="{BB962C8B-B14F-4D97-AF65-F5344CB8AC3E}">
        <p14:creationId xmlns:p14="http://schemas.microsoft.com/office/powerpoint/2010/main" val="1828887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b="1" dirty="0" smtClean="0"/>
              <a:t>如第</a:t>
            </a:r>
            <a:r>
              <a:rPr lang="en-US" altLang="zh-CN" sz="1200" b="1" dirty="0" smtClean="0"/>
              <a:t>7</a:t>
            </a:r>
            <a:r>
              <a:rPr lang="zh-CN" altLang="zh-CN" sz="1200" b="1" dirty="0" smtClean="0"/>
              <a:t>题从民国的同升和帽庄的广告题、第</a:t>
            </a:r>
            <a:r>
              <a:rPr lang="en-US" altLang="zh-CN" sz="1200" b="1" dirty="0" smtClean="0"/>
              <a:t>17</a:t>
            </a:r>
            <a:r>
              <a:rPr lang="zh-CN" altLang="zh-CN" sz="1200" b="1" dirty="0" smtClean="0"/>
              <a:t>下周的新闻图片、第</a:t>
            </a:r>
            <a:r>
              <a:rPr lang="en-US" altLang="zh-CN" sz="1200" b="1" dirty="0" smtClean="0"/>
              <a:t>21</a:t>
            </a:r>
            <a:r>
              <a:rPr lang="zh-CN" altLang="zh-CN" sz="1200" b="1" dirty="0" smtClean="0"/>
              <a:t>的社会习俗、社会教化，第</a:t>
            </a:r>
            <a:r>
              <a:rPr lang="en-US" altLang="zh-CN" sz="1200" b="1" dirty="0" smtClean="0"/>
              <a:t>22</a:t>
            </a:r>
            <a:r>
              <a:rPr lang="zh-CN" altLang="zh-CN" sz="1200" b="1" dirty="0" smtClean="0"/>
              <a:t>题的社会变迁史等</a:t>
            </a:r>
            <a:r>
              <a:rPr lang="zh-CN" altLang="en-US" sz="1200" b="1" dirty="0" smtClean="0"/>
              <a:t>。</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17</a:t>
            </a:fld>
            <a:endParaRPr lang="zh-CN" altLang="en-US"/>
          </a:p>
        </p:txBody>
      </p:sp>
    </p:spTree>
    <p:extLst>
      <p:ext uri="{BB962C8B-B14F-4D97-AF65-F5344CB8AC3E}">
        <p14:creationId xmlns:p14="http://schemas.microsoft.com/office/powerpoint/2010/main" val="13579194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历史试题不回避热点，紧紧围绕周年事件（辛亥革命）、热点话题展开，所以，我们在教学中要重视具有普遍共识的相关知识点。如</a:t>
            </a:r>
            <a:r>
              <a:rPr lang="en-US" altLang="zh-CN" dirty="0" smtClean="0"/>
              <a:t>2006</a:t>
            </a:r>
            <a:r>
              <a:rPr lang="zh-CN" altLang="en-US" dirty="0" smtClean="0"/>
              <a:t>年取消农业税、</a:t>
            </a:r>
            <a:r>
              <a:rPr lang="en-US" altLang="zh-CN" dirty="0" smtClean="0"/>
              <a:t>2007</a:t>
            </a:r>
            <a:r>
              <a:rPr lang="zh-CN" altLang="en-US" dirty="0" smtClean="0"/>
              <a:t>年开始进行的农村医保建设，</a:t>
            </a:r>
            <a:r>
              <a:rPr lang="en-US" altLang="zh-CN" dirty="0" smtClean="0"/>
              <a:t>2008</a:t>
            </a:r>
            <a:r>
              <a:rPr lang="zh-CN" altLang="en-US" dirty="0" smtClean="0"/>
              <a:t>年、</a:t>
            </a:r>
            <a:r>
              <a:rPr lang="en-US" altLang="zh-CN" dirty="0" smtClean="0"/>
              <a:t>2009</a:t>
            </a:r>
            <a:r>
              <a:rPr lang="zh-CN" altLang="en-US" dirty="0" smtClean="0"/>
              <a:t>年金融危机对人们工作与生活的影响等。要很好地引导学生把热点话题与社会活动相结合，既体现了新课程的理念，也更好地引导学生去认识世界政治、经济、文化的发展现状。培养学生的全球意识，社会主义的道德标准、价值取向、人生价值证券标准等。当然一些问题要摆脱单一的思维视角，引导学生开放性地从政治、经济、文化、社会各方面综合性地思考，引导学生多角度的思维能力和多元的认知表述能力。</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71</a:t>
            </a:fld>
            <a:endParaRPr lang="zh-CN" altLang="en-US"/>
          </a:p>
        </p:txBody>
      </p:sp>
    </p:spTree>
    <p:extLst>
      <p:ext uri="{BB962C8B-B14F-4D97-AF65-F5344CB8AC3E}">
        <p14:creationId xmlns:p14="http://schemas.microsoft.com/office/powerpoint/2010/main" val="3670740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引入拉登被美国击毙的时事新闻和世界许多国家对恐怖主义的态度，引导学生得出反恐斗争有赖于国际社会的合作，恐怖主义依然是国际社会的公敌的认识，引导学生关注社会、关注时事，学以致用。</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72</a:t>
            </a:fld>
            <a:endParaRPr lang="zh-CN" altLang="en-US"/>
          </a:p>
        </p:txBody>
      </p:sp>
    </p:spTree>
    <p:extLst>
      <p:ext uri="{BB962C8B-B14F-4D97-AF65-F5344CB8AC3E}">
        <p14:creationId xmlns:p14="http://schemas.microsoft.com/office/powerpoint/2010/main" val="29333059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zh-CN" altLang="en-US" dirty="0" smtClean="0"/>
              <a:t>从社会史视角分析辛亥革命对底层社会的影响，折射出社会改革的艰难。</a:t>
            </a:r>
          </a:p>
        </p:txBody>
      </p:sp>
      <p:sp>
        <p:nvSpPr>
          <p:cNvPr id="7578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242A1BD3-F7B2-4A52-86A1-19182719C372}" type="slidenum">
              <a:rPr lang="zh-CN" altLang="en-US"/>
              <a:pPr eaLnBrk="1" hangingPunct="1"/>
              <a:t>73</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要求考一就日本大地震后，政府对东京电力公司实施监管，结合材料对政府发展中作用的认识，引导考生得出政府有必要对经济实行干预，但干预的方式要因势而变。该题突出陬</a:t>
            </a:r>
            <a:r>
              <a:rPr lang="zh-CN" altLang="en-US" baseline="0" dirty="0" smtClean="0"/>
              <a:t> 历史教育的社会功能，引导考生在广阔的视野中更加深刻地了解时事，关注世界，树立国际意识和全球意识，进而提高历史意识，历史洞察力和历史使命感，这启发我们的历史教学不能只关注课本，还要关注社会；不能只看到历史课本知识，还要看到历史对现实社会的借鉴价值；把历史知识和现实问题有机联系起来，把历史知识转变为历史智慧，这才是历史学习的真正意义和目的。</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74</a:t>
            </a:fld>
            <a:endParaRPr lang="zh-CN" altLang="en-US"/>
          </a:p>
        </p:txBody>
      </p:sp>
    </p:spTree>
    <p:extLst>
      <p:ext uri="{BB962C8B-B14F-4D97-AF65-F5344CB8AC3E}">
        <p14:creationId xmlns:p14="http://schemas.microsoft.com/office/powerpoint/2010/main" val="864218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政府提高工业品价格，降低农产品价格的方法，抑制农民的消费。</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19</a:t>
            </a:fld>
            <a:endParaRPr lang="zh-CN" altLang="en-US"/>
          </a:p>
        </p:txBody>
      </p:sp>
    </p:spTree>
    <p:extLst>
      <p:ext uri="{BB962C8B-B14F-4D97-AF65-F5344CB8AC3E}">
        <p14:creationId xmlns:p14="http://schemas.microsoft.com/office/powerpoint/2010/main" val="149196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zh-CN" altLang="zh-CN" sz="1200" b="1" dirty="0" smtClean="0"/>
              <a:t>该问突出了新课程的“探究性”“开放性”理念，利于考查“过程与方法”层面的能力，对考生的理解能力、思维和语言表达能力等级综合能力进行全面考查。</a:t>
            </a:r>
            <a:endParaRPr lang="en-US" altLang="zh-CN" sz="1600" b="1" dirty="0" smtClean="0">
              <a:solidFill>
                <a:srgbClr val="C00000"/>
              </a:solidFill>
            </a:endParaRPr>
          </a:p>
          <a:p>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20</a:t>
            </a:fld>
            <a:endParaRPr lang="zh-CN" altLang="en-US"/>
          </a:p>
        </p:txBody>
      </p:sp>
    </p:spTree>
    <p:extLst>
      <p:ext uri="{BB962C8B-B14F-4D97-AF65-F5344CB8AC3E}">
        <p14:creationId xmlns:p14="http://schemas.microsoft.com/office/powerpoint/2010/main" val="3922494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本题从考查目标看</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33</a:t>
            </a:fld>
            <a:endParaRPr lang="zh-CN" altLang="en-US"/>
          </a:p>
        </p:txBody>
      </p:sp>
    </p:spTree>
    <p:extLst>
      <p:ext uri="{BB962C8B-B14F-4D97-AF65-F5344CB8AC3E}">
        <p14:creationId xmlns:p14="http://schemas.microsoft.com/office/powerpoint/2010/main" val="3975901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一轮尽量争取在明年的</a:t>
            </a:r>
            <a:r>
              <a:rPr lang="en-US" altLang="zh-CN" dirty="0" smtClean="0"/>
              <a:t>2</a:t>
            </a:r>
            <a:r>
              <a:rPr lang="zh-CN" altLang="en-US" dirty="0" smtClean="0"/>
              <a:t>月底前完成，</a:t>
            </a:r>
            <a:r>
              <a:rPr lang="en-US" altLang="zh-CN" dirty="0" smtClean="0"/>
              <a:t>3</a:t>
            </a:r>
            <a:r>
              <a:rPr lang="zh-CN" altLang="en-US" dirty="0" smtClean="0"/>
              <a:t>月</a:t>
            </a:r>
            <a:r>
              <a:rPr lang="en-US" altLang="zh-CN" dirty="0" smtClean="0"/>
              <a:t>-5</a:t>
            </a:r>
            <a:r>
              <a:rPr lang="zh-CN" altLang="en-US" dirty="0" smtClean="0"/>
              <a:t>月为二轮专题复习，专题不宜过多，以</a:t>
            </a:r>
            <a:r>
              <a:rPr lang="en-US" altLang="zh-CN" dirty="0" smtClean="0"/>
              <a:t>6-10</a:t>
            </a:r>
            <a:r>
              <a:rPr lang="zh-CN" altLang="en-US" dirty="0" smtClean="0"/>
              <a:t>为宜，具体还得根据各校的情况，专题必须关注社会热点话题、民族关系、人类文明的转型、不同时期全球化的影响等。同时回归教材。形成以教材知识为主的知识体系。在二轮复习中就带着针对性的限时训练，目的是在限定的时间内强化学生的答题速度和逐步提高学生的解题技巧。</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39</a:t>
            </a:fld>
            <a:endParaRPr lang="zh-CN" altLang="en-US"/>
          </a:p>
        </p:txBody>
      </p:sp>
    </p:spTree>
    <p:extLst>
      <p:ext uri="{BB962C8B-B14F-4D97-AF65-F5344CB8AC3E}">
        <p14:creationId xmlns:p14="http://schemas.microsoft.com/office/powerpoint/2010/main" val="3977651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zh-CN" altLang="zh-CN" sz="1200" kern="1200" dirty="0" smtClean="0">
                <a:solidFill>
                  <a:schemeClr val="tx1"/>
                </a:solidFill>
                <a:effectLst/>
                <a:latin typeface="+mn-lt"/>
                <a:ea typeface="+mn-ea"/>
                <a:cs typeface="+mn-cs"/>
              </a:rPr>
              <a:t>【解析】：直到</a:t>
            </a:r>
            <a:r>
              <a:rPr lang="en-US" altLang="zh-CN" sz="1200" kern="1200" dirty="0" smtClean="0">
                <a:solidFill>
                  <a:schemeClr val="tx1"/>
                </a:solidFill>
                <a:effectLst/>
                <a:latin typeface="+mn-lt"/>
                <a:ea typeface="+mn-ea"/>
                <a:cs typeface="+mn-cs"/>
              </a:rPr>
              <a:t>20</a:t>
            </a:r>
            <a:r>
              <a:rPr lang="zh-CN" altLang="zh-CN" sz="1200" kern="1200" dirty="0" smtClean="0">
                <a:solidFill>
                  <a:schemeClr val="tx1"/>
                </a:solidFill>
                <a:effectLst/>
                <a:latin typeface="+mn-lt"/>
                <a:ea typeface="+mn-ea"/>
                <a:cs typeface="+mn-cs"/>
              </a:rPr>
              <a:t>世纪初（题中</a:t>
            </a:r>
            <a:r>
              <a:rPr lang="en-US" altLang="zh-CN" sz="1200" kern="1200" dirty="0" smtClean="0">
                <a:solidFill>
                  <a:schemeClr val="tx1"/>
                </a:solidFill>
                <a:effectLst/>
                <a:latin typeface="+mn-lt"/>
                <a:ea typeface="+mn-ea"/>
                <a:cs typeface="+mn-cs"/>
              </a:rPr>
              <a:t>1913</a:t>
            </a:r>
            <a:r>
              <a:rPr lang="zh-CN" altLang="zh-CN" sz="1200" kern="1200" dirty="0" smtClean="0">
                <a:solidFill>
                  <a:schemeClr val="tx1"/>
                </a:solidFill>
                <a:effectLst/>
                <a:latin typeface="+mn-lt"/>
                <a:ea typeface="+mn-ea"/>
                <a:cs typeface="+mn-cs"/>
              </a:rPr>
              <a:t>年），由于经济尤其是资本主义工商业发展的差别，美国人均</a:t>
            </a:r>
            <a:r>
              <a:rPr lang="en-US" altLang="zh-CN" sz="1200" kern="1200" dirty="0" smtClean="0">
                <a:solidFill>
                  <a:schemeClr val="tx1"/>
                </a:solidFill>
                <a:effectLst/>
                <a:latin typeface="+mn-lt"/>
                <a:ea typeface="+mn-ea"/>
                <a:cs typeface="+mn-cs"/>
              </a:rPr>
              <a:t>GDP</a:t>
            </a:r>
            <a:r>
              <a:rPr lang="zh-CN" altLang="zh-CN" sz="1200" kern="1200" dirty="0" smtClean="0">
                <a:solidFill>
                  <a:schemeClr val="tx1"/>
                </a:solidFill>
                <a:effectLst/>
                <a:latin typeface="+mn-lt"/>
                <a:ea typeface="+mn-ea"/>
                <a:cs typeface="+mn-cs"/>
              </a:rPr>
              <a:t>应超过英国，应是曲线①；西、荷应低于英国，是曲线③、④；剩下只能是英国的曲线②。</a:t>
            </a:r>
          </a:p>
          <a:p>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42</a:t>
            </a:fld>
            <a:endParaRPr lang="zh-CN" altLang="en-US"/>
          </a:p>
        </p:txBody>
      </p:sp>
    </p:spTree>
    <p:extLst>
      <p:ext uri="{BB962C8B-B14F-4D97-AF65-F5344CB8AC3E}">
        <p14:creationId xmlns:p14="http://schemas.microsoft.com/office/powerpoint/2010/main" val="4045641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61-62</a:t>
            </a:r>
            <a:r>
              <a:rPr lang="zh-CN" altLang="en-US" dirty="0" smtClean="0"/>
              <a:t>年下降是由于</a:t>
            </a:r>
            <a:r>
              <a:rPr lang="en-US" altLang="zh-CN" dirty="0" smtClean="0"/>
              <a:t>“</a:t>
            </a:r>
            <a:r>
              <a:rPr lang="zh-CN" altLang="en-US" dirty="0" smtClean="0"/>
              <a:t>大跃进</a:t>
            </a:r>
            <a:r>
              <a:rPr lang="en-US" altLang="zh-CN" dirty="0" smtClean="0"/>
              <a:t>”“</a:t>
            </a:r>
            <a:r>
              <a:rPr lang="zh-CN" altLang="en-US" dirty="0" smtClean="0"/>
              <a:t>人民公社化</a:t>
            </a:r>
            <a:r>
              <a:rPr lang="en-US" altLang="zh-CN" dirty="0" smtClean="0"/>
              <a:t>”，63-65</a:t>
            </a:r>
            <a:r>
              <a:rPr lang="zh-CN" altLang="en-US" dirty="0" smtClean="0"/>
              <a:t>年度升是由于经济政策的八字方针</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43</a:t>
            </a:fld>
            <a:endParaRPr lang="zh-CN" altLang="en-US"/>
          </a:p>
        </p:txBody>
      </p:sp>
    </p:spTree>
    <p:extLst>
      <p:ext uri="{BB962C8B-B14F-4D97-AF65-F5344CB8AC3E}">
        <p14:creationId xmlns:p14="http://schemas.microsoft.com/office/powerpoint/2010/main" val="3416670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b="1" dirty="0" smtClean="0"/>
              <a:t>历史是时间的学科，</a:t>
            </a:r>
            <a:r>
              <a:rPr lang="zh-CN" altLang="en-US" sz="1200" b="1" dirty="0" smtClean="0"/>
              <a:t>新教材采用的是“中外全编”的形式，其用意是帮助学生建立横向联系、比较的大时序观，扩展学生全球性的历史视野。但学生实际的学习状态是</a:t>
            </a:r>
            <a:r>
              <a:rPr lang="en-US" altLang="zh-CN" sz="1200" b="1" dirty="0" smtClean="0"/>
              <a:t>——</a:t>
            </a:r>
            <a:r>
              <a:rPr lang="zh-CN" altLang="en-US" sz="1200" b="1" dirty="0" smtClean="0"/>
              <a:t>中国史仍然是中国史，世界史仍然是世界史。</a:t>
            </a:r>
            <a:endParaRPr lang="zh-CN" altLang="en-US" dirty="0"/>
          </a:p>
        </p:txBody>
      </p:sp>
      <p:sp>
        <p:nvSpPr>
          <p:cNvPr id="4" name="灯片编号占位符 3"/>
          <p:cNvSpPr>
            <a:spLocks noGrp="1"/>
          </p:cNvSpPr>
          <p:nvPr>
            <p:ph type="sldNum" sz="quarter" idx="10"/>
          </p:nvPr>
        </p:nvSpPr>
        <p:spPr/>
        <p:txBody>
          <a:bodyPr/>
          <a:lstStyle/>
          <a:p>
            <a:pPr>
              <a:defRPr/>
            </a:pPr>
            <a:fld id="{65402087-A5E6-43CB-AEE7-A1F080EFFF68}" type="slidenum">
              <a:rPr lang="zh-CN" altLang="en-US" smtClean="0"/>
              <a:pPr>
                <a:defRPr/>
              </a:pPr>
              <a:t>44</a:t>
            </a:fld>
            <a:endParaRPr lang="zh-CN" altLang="en-US"/>
          </a:p>
        </p:txBody>
      </p:sp>
    </p:spTree>
    <p:extLst>
      <p:ext uri="{BB962C8B-B14F-4D97-AF65-F5344CB8AC3E}">
        <p14:creationId xmlns:p14="http://schemas.microsoft.com/office/powerpoint/2010/main" val="3604265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6" name="Rectangle 6"/>
          <p:cNvSpPr>
            <a:spLocks noGrp="1" noChangeArrowheads="1"/>
          </p:cNvSpPr>
          <p:nvPr>
            <p:ph type="sldNum" sz="quarter" idx="12"/>
          </p:nvPr>
        </p:nvSpPr>
        <p:spPr>
          <a:ln/>
        </p:spPr>
        <p:txBody>
          <a:bodyPr/>
          <a:lstStyle>
            <a:lvl1pPr>
              <a:defRPr/>
            </a:lvl1pPr>
          </a:lstStyle>
          <a:p>
            <a:pPr>
              <a:defRPr/>
            </a:pPr>
            <a:fld id="{16997AEE-4863-40E4-AF48-9CA316534AA4}" type="slidenum">
              <a:rPr lang="en-US" altLang="zh-CN"/>
              <a:pPr>
                <a:defRPr/>
              </a:pPr>
              <a:t>‹#›</a:t>
            </a:fld>
            <a:endParaRPr lang="en-US" altLang="zh-CN" dirty="0"/>
          </a:p>
        </p:txBody>
      </p:sp>
    </p:spTree>
    <p:extLst>
      <p:ext uri="{BB962C8B-B14F-4D97-AF65-F5344CB8AC3E}">
        <p14:creationId xmlns:p14="http://schemas.microsoft.com/office/powerpoint/2010/main" val="3837367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6" name="Rectangle 6"/>
          <p:cNvSpPr>
            <a:spLocks noGrp="1" noChangeArrowheads="1"/>
          </p:cNvSpPr>
          <p:nvPr>
            <p:ph type="sldNum" sz="quarter" idx="12"/>
          </p:nvPr>
        </p:nvSpPr>
        <p:spPr>
          <a:ln/>
        </p:spPr>
        <p:txBody>
          <a:bodyPr/>
          <a:lstStyle>
            <a:lvl1pPr>
              <a:defRPr/>
            </a:lvl1pPr>
          </a:lstStyle>
          <a:p>
            <a:pPr>
              <a:defRPr/>
            </a:pPr>
            <a:fld id="{08207069-9134-434E-8184-0DC7E7741D4E}" type="slidenum">
              <a:rPr lang="en-US" altLang="zh-CN"/>
              <a:pPr>
                <a:defRPr/>
              </a:pPr>
              <a:t>‹#›</a:t>
            </a:fld>
            <a:endParaRPr lang="en-US" altLang="zh-CN" dirty="0"/>
          </a:p>
        </p:txBody>
      </p:sp>
    </p:spTree>
    <p:extLst>
      <p:ext uri="{BB962C8B-B14F-4D97-AF65-F5344CB8AC3E}">
        <p14:creationId xmlns:p14="http://schemas.microsoft.com/office/powerpoint/2010/main" val="3086865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6" name="Rectangle 6"/>
          <p:cNvSpPr>
            <a:spLocks noGrp="1" noChangeArrowheads="1"/>
          </p:cNvSpPr>
          <p:nvPr>
            <p:ph type="sldNum" sz="quarter" idx="12"/>
          </p:nvPr>
        </p:nvSpPr>
        <p:spPr>
          <a:ln/>
        </p:spPr>
        <p:txBody>
          <a:bodyPr/>
          <a:lstStyle>
            <a:lvl1pPr>
              <a:defRPr/>
            </a:lvl1pPr>
          </a:lstStyle>
          <a:p>
            <a:pPr>
              <a:defRPr/>
            </a:pPr>
            <a:fld id="{8DB60487-F6E4-4F68-98CD-238F74B284C8}" type="slidenum">
              <a:rPr lang="en-US" altLang="zh-CN"/>
              <a:pPr>
                <a:defRPr/>
              </a:pPr>
              <a:t>‹#›</a:t>
            </a:fld>
            <a:endParaRPr lang="en-US" altLang="zh-CN" dirty="0"/>
          </a:p>
        </p:txBody>
      </p:sp>
    </p:spTree>
    <p:extLst>
      <p:ext uri="{BB962C8B-B14F-4D97-AF65-F5344CB8AC3E}">
        <p14:creationId xmlns:p14="http://schemas.microsoft.com/office/powerpoint/2010/main" val="126782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6" name="Rectangle 6"/>
          <p:cNvSpPr>
            <a:spLocks noGrp="1" noChangeArrowheads="1"/>
          </p:cNvSpPr>
          <p:nvPr>
            <p:ph type="sldNum" sz="quarter" idx="12"/>
          </p:nvPr>
        </p:nvSpPr>
        <p:spPr>
          <a:ln/>
        </p:spPr>
        <p:txBody>
          <a:bodyPr/>
          <a:lstStyle>
            <a:lvl1pPr>
              <a:defRPr/>
            </a:lvl1pPr>
          </a:lstStyle>
          <a:p>
            <a:pPr>
              <a:defRPr/>
            </a:pPr>
            <a:fld id="{575499F6-6663-44CB-B72B-487EAC619C4C}" type="slidenum">
              <a:rPr lang="en-US" altLang="zh-CN"/>
              <a:pPr>
                <a:defRPr/>
              </a:pPr>
              <a:t>‹#›</a:t>
            </a:fld>
            <a:endParaRPr lang="en-US" altLang="zh-CN" dirty="0"/>
          </a:p>
        </p:txBody>
      </p:sp>
    </p:spTree>
    <p:extLst>
      <p:ext uri="{BB962C8B-B14F-4D97-AF65-F5344CB8AC3E}">
        <p14:creationId xmlns:p14="http://schemas.microsoft.com/office/powerpoint/2010/main" val="2954931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6" name="Rectangle 6"/>
          <p:cNvSpPr>
            <a:spLocks noGrp="1" noChangeArrowheads="1"/>
          </p:cNvSpPr>
          <p:nvPr>
            <p:ph type="sldNum" sz="quarter" idx="12"/>
          </p:nvPr>
        </p:nvSpPr>
        <p:spPr>
          <a:ln/>
        </p:spPr>
        <p:txBody>
          <a:bodyPr/>
          <a:lstStyle>
            <a:lvl1pPr>
              <a:defRPr/>
            </a:lvl1pPr>
          </a:lstStyle>
          <a:p>
            <a:pPr>
              <a:defRPr/>
            </a:pPr>
            <a:fld id="{864508F7-AB13-4892-8B92-537B68629DE6}" type="slidenum">
              <a:rPr lang="en-US" altLang="zh-CN"/>
              <a:pPr>
                <a:defRPr/>
              </a:pPr>
              <a:t>‹#›</a:t>
            </a:fld>
            <a:endParaRPr lang="en-US" altLang="zh-CN" dirty="0"/>
          </a:p>
        </p:txBody>
      </p:sp>
    </p:spTree>
    <p:extLst>
      <p:ext uri="{BB962C8B-B14F-4D97-AF65-F5344CB8AC3E}">
        <p14:creationId xmlns:p14="http://schemas.microsoft.com/office/powerpoint/2010/main" val="4250011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7" name="Rectangle 6"/>
          <p:cNvSpPr>
            <a:spLocks noGrp="1" noChangeArrowheads="1"/>
          </p:cNvSpPr>
          <p:nvPr>
            <p:ph type="sldNum" sz="quarter" idx="12"/>
          </p:nvPr>
        </p:nvSpPr>
        <p:spPr>
          <a:ln/>
        </p:spPr>
        <p:txBody>
          <a:bodyPr/>
          <a:lstStyle>
            <a:lvl1pPr>
              <a:defRPr/>
            </a:lvl1pPr>
          </a:lstStyle>
          <a:p>
            <a:pPr>
              <a:defRPr/>
            </a:pPr>
            <a:fld id="{A4AD63BD-8D07-48F5-99DB-FE6DC5F8D2A7}" type="slidenum">
              <a:rPr lang="en-US" altLang="zh-CN"/>
              <a:pPr>
                <a:defRPr/>
              </a:pPr>
              <a:t>‹#›</a:t>
            </a:fld>
            <a:endParaRPr lang="en-US" altLang="zh-CN" dirty="0"/>
          </a:p>
        </p:txBody>
      </p:sp>
    </p:spTree>
    <p:extLst>
      <p:ext uri="{BB962C8B-B14F-4D97-AF65-F5344CB8AC3E}">
        <p14:creationId xmlns:p14="http://schemas.microsoft.com/office/powerpoint/2010/main" val="2983333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9" name="Rectangle 6"/>
          <p:cNvSpPr>
            <a:spLocks noGrp="1" noChangeArrowheads="1"/>
          </p:cNvSpPr>
          <p:nvPr>
            <p:ph type="sldNum" sz="quarter" idx="12"/>
          </p:nvPr>
        </p:nvSpPr>
        <p:spPr>
          <a:ln/>
        </p:spPr>
        <p:txBody>
          <a:bodyPr/>
          <a:lstStyle>
            <a:lvl1pPr>
              <a:defRPr/>
            </a:lvl1pPr>
          </a:lstStyle>
          <a:p>
            <a:pPr>
              <a:defRPr/>
            </a:pPr>
            <a:fld id="{00700501-687D-4BD8-AB26-24D0FB9E2833}" type="slidenum">
              <a:rPr lang="en-US" altLang="zh-CN"/>
              <a:pPr>
                <a:defRPr/>
              </a:pPr>
              <a:t>‹#›</a:t>
            </a:fld>
            <a:endParaRPr lang="en-US" altLang="zh-CN" dirty="0"/>
          </a:p>
        </p:txBody>
      </p:sp>
    </p:spTree>
    <p:extLst>
      <p:ext uri="{BB962C8B-B14F-4D97-AF65-F5344CB8AC3E}">
        <p14:creationId xmlns:p14="http://schemas.microsoft.com/office/powerpoint/2010/main" val="201547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pPr>
              <a:defRPr/>
            </a:pPr>
            <a:fld id="{5D2FE99B-2DC8-4204-A46B-A3D0A8A6B7C9}" type="slidenum">
              <a:rPr lang="en-US" altLang="zh-CN"/>
              <a:pPr>
                <a:defRPr/>
              </a:pPr>
              <a:t>‹#›</a:t>
            </a:fld>
            <a:endParaRPr lang="en-US" altLang="zh-CN" dirty="0"/>
          </a:p>
        </p:txBody>
      </p:sp>
    </p:spTree>
    <p:extLst>
      <p:ext uri="{BB962C8B-B14F-4D97-AF65-F5344CB8AC3E}">
        <p14:creationId xmlns:p14="http://schemas.microsoft.com/office/powerpoint/2010/main" val="2952540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4" name="Rectangle 6"/>
          <p:cNvSpPr>
            <a:spLocks noGrp="1" noChangeArrowheads="1"/>
          </p:cNvSpPr>
          <p:nvPr>
            <p:ph type="sldNum" sz="quarter" idx="12"/>
          </p:nvPr>
        </p:nvSpPr>
        <p:spPr>
          <a:ln/>
        </p:spPr>
        <p:txBody>
          <a:bodyPr/>
          <a:lstStyle>
            <a:lvl1pPr>
              <a:defRPr/>
            </a:lvl1pPr>
          </a:lstStyle>
          <a:p>
            <a:pPr>
              <a:defRPr/>
            </a:pPr>
            <a:fld id="{2209CE2F-575C-4622-8585-5FAD768436F8}" type="slidenum">
              <a:rPr lang="en-US" altLang="zh-CN"/>
              <a:pPr>
                <a:defRPr/>
              </a:pPr>
              <a:t>‹#›</a:t>
            </a:fld>
            <a:endParaRPr lang="en-US" altLang="zh-CN" dirty="0"/>
          </a:p>
        </p:txBody>
      </p:sp>
    </p:spTree>
    <p:extLst>
      <p:ext uri="{BB962C8B-B14F-4D97-AF65-F5344CB8AC3E}">
        <p14:creationId xmlns:p14="http://schemas.microsoft.com/office/powerpoint/2010/main" val="3394884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7" name="Rectangle 6"/>
          <p:cNvSpPr>
            <a:spLocks noGrp="1" noChangeArrowheads="1"/>
          </p:cNvSpPr>
          <p:nvPr>
            <p:ph type="sldNum" sz="quarter" idx="12"/>
          </p:nvPr>
        </p:nvSpPr>
        <p:spPr>
          <a:ln/>
        </p:spPr>
        <p:txBody>
          <a:bodyPr/>
          <a:lstStyle>
            <a:lvl1pPr>
              <a:defRPr/>
            </a:lvl1pPr>
          </a:lstStyle>
          <a:p>
            <a:pPr>
              <a:defRPr/>
            </a:pPr>
            <a:fld id="{9B21C2D1-D9D8-4F3A-87D7-14718C47B0B7}" type="slidenum">
              <a:rPr lang="en-US" altLang="zh-CN"/>
              <a:pPr>
                <a:defRPr/>
              </a:pPr>
              <a:t>‹#›</a:t>
            </a:fld>
            <a:endParaRPr lang="en-US" altLang="zh-CN" dirty="0"/>
          </a:p>
        </p:txBody>
      </p:sp>
    </p:spTree>
    <p:extLst>
      <p:ext uri="{BB962C8B-B14F-4D97-AF65-F5344CB8AC3E}">
        <p14:creationId xmlns:p14="http://schemas.microsoft.com/office/powerpoint/2010/main" val="3404236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dirty="0"/>
          </a:p>
        </p:txBody>
      </p:sp>
      <p:sp>
        <p:nvSpPr>
          <p:cNvPr id="7" name="Rectangle 6"/>
          <p:cNvSpPr>
            <a:spLocks noGrp="1" noChangeArrowheads="1"/>
          </p:cNvSpPr>
          <p:nvPr>
            <p:ph type="sldNum" sz="quarter" idx="12"/>
          </p:nvPr>
        </p:nvSpPr>
        <p:spPr>
          <a:ln/>
        </p:spPr>
        <p:txBody>
          <a:bodyPr/>
          <a:lstStyle>
            <a:lvl1pPr>
              <a:defRPr/>
            </a:lvl1pPr>
          </a:lstStyle>
          <a:p>
            <a:pPr>
              <a:defRPr/>
            </a:pPr>
            <a:fld id="{8CD736A7-1D9C-43CD-9810-58C2F982BA0D}" type="slidenum">
              <a:rPr lang="en-US" altLang="zh-CN"/>
              <a:pPr>
                <a:defRPr/>
              </a:pPr>
              <a:t>‹#›</a:t>
            </a:fld>
            <a:endParaRPr lang="en-US" altLang="zh-CN" dirty="0"/>
          </a:p>
        </p:txBody>
      </p:sp>
    </p:spTree>
    <p:extLst>
      <p:ext uri="{BB962C8B-B14F-4D97-AF65-F5344CB8AC3E}">
        <p14:creationId xmlns:p14="http://schemas.microsoft.com/office/powerpoint/2010/main" val="1321406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ltLang="zh-CN"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ltLang="zh-CN"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2D5BA6DB-A6F5-466C-92C8-186C453A148C}" type="slidenum">
              <a:rPr lang="en-US" altLang="zh-CN"/>
              <a:pPr>
                <a:defRPr/>
              </a:pPr>
              <a:t>‹#›</a:t>
            </a:fld>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ea typeface="宋体" pitchFamily="2" charset="-122"/>
        </a:defRPr>
      </a:lvl2pPr>
      <a:lvl3pPr algn="ctr" rtl="0" eaLnBrk="0" fontAlgn="base" hangingPunct="0">
        <a:spcBef>
          <a:spcPct val="0"/>
        </a:spcBef>
        <a:spcAft>
          <a:spcPct val="0"/>
        </a:spcAft>
        <a:defRPr sz="4400">
          <a:solidFill>
            <a:schemeClr val="tx2"/>
          </a:solidFill>
          <a:latin typeface="Arial" pitchFamily="34" charset="0"/>
          <a:ea typeface="宋体" pitchFamily="2" charset="-122"/>
        </a:defRPr>
      </a:lvl3pPr>
      <a:lvl4pPr algn="ctr" rtl="0" eaLnBrk="0" fontAlgn="base" hangingPunct="0">
        <a:spcBef>
          <a:spcPct val="0"/>
        </a:spcBef>
        <a:spcAft>
          <a:spcPct val="0"/>
        </a:spcAft>
        <a:defRPr sz="4400">
          <a:solidFill>
            <a:schemeClr val="tx2"/>
          </a:solidFill>
          <a:latin typeface="Arial" pitchFamily="34" charset="0"/>
          <a:ea typeface="宋体" pitchFamily="2" charset="-122"/>
        </a:defRPr>
      </a:lvl4pPr>
      <a:lvl5pPr algn="ctr" rtl="0" eaLnBrk="0" fontAlgn="base" hangingPunct="0">
        <a:spcBef>
          <a:spcPct val="0"/>
        </a:spcBef>
        <a:spcAft>
          <a:spcPct val="0"/>
        </a:spcAft>
        <a:defRPr sz="4400">
          <a:solidFill>
            <a:schemeClr val="tx2"/>
          </a:solidFill>
          <a:latin typeface="Arial" pitchFamily="34" charset="0"/>
          <a:ea typeface="宋体" pitchFamily="2" charset="-122"/>
        </a:defRPr>
      </a:lvl5pPr>
      <a:lvl6pPr marL="457200" algn="ctr" rtl="0" fontAlgn="base">
        <a:spcBef>
          <a:spcPct val="0"/>
        </a:spcBef>
        <a:spcAft>
          <a:spcPct val="0"/>
        </a:spcAft>
        <a:defRPr sz="4400">
          <a:solidFill>
            <a:schemeClr val="tx2"/>
          </a:solidFill>
          <a:latin typeface="Arial" pitchFamily="34" charset="0"/>
          <a:ea typeface="宋体" pitchFamily="2" charset="-122"/>
        </a:defRPr>
      </a:lvl6pPr>
      <a:lvl7pPr marL="914400" algn="ctr" rtl="0" fontAlgn="base">
        <a:spcBef>
          <a:spcPct val="0"/>
        </a:spcBef>
        <a:spcAft>
          <a:spcPct val="0"/>
        </a:spcAft>
        <a:defRPr sz="4400">
          <a:solidFill>
            <a:schemeClr val="tx2"/>
          </a:solidFill>
          <a:latin typeface="Arial" pitchFamily="34" charset="0"/>
          <a:ea typeface="宋体" pitchFamily="2" charset="-122"/>
        </a:defRPr>
      </a:lvl7pPr>
      <a:lvl8pPr marL="1371600" algn="ctr" rtl="0" fontAlgn="base">
        <a:spcBef>
          <a:spcPct val="0"/>
        </a:spcBef>
        <a:spcAft>
          <a:spcPct val="0"/>
        </a:spcAft>
        <a:defRPr sz="4400">
          <a:solidFill>
            <a:schemeClr val="tx2"/>
          </a:solidFill>
          <a:latin typeface="Arial" pitchFamily="34" charset="0"/>
          <a:ea typeface="宋体" pitchFamily="2" charset="-122"/>
        </a:defRPr>
      </a:lvl8pPr>
      <a:lvl9pPr marL="1828800" algn="ctr" rtl="0" fontAlgn="base">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slide" Target="slide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xuchunfeng6161@yahoo.com.cn"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3.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5.png"/></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rot="287754">
            <a:off x="1258888" y="1125538"/>
            <a:ext cx="7023100" cy="2808287"/>
          </a:xfrm>
          <a:prstGeom prst="rect">
            <a:avLst/>
          </a:prstGeom>
          <a:extLst>
            <a:ext uri="{AF507438-7753-43E0-B8FC-AC1667EBCBE1}">
              <a14:hiddenEffects xmlns:a14="http://schemas.microsoft.com/office/drawing/2010/main">
                <a:effectLst/>
              </a14:hiddenEffects>
            </a:ext>
          </a:extLst>
        </p:spPr>
        <p:txBody>
          <a:bodyPr wrap="none" fromWordArt="1">
            <a:prstTxWarp prst="textSlantUp">
              <a:avLst>
                <a:gd name="adj" fmla="val 55556"/>
              </a:avLst>
            </a:prstTxWarp>
          </a:bodyPr>
          <a:lstStyle/>
          <a:p>
            <a:pPr algn="ctr">
              <a:defRPr/>
            </a:pPr>
            <a:r>
              <a:rPr lang="zh-CN" altLang="en-US" sz="6000" kern="10" dirty="0" smtClean="0">
                <a:ln w="9525">
                  <a:solidFill>
                    <a:srgbClr val="000000"/>
                  </a:solidFill>
                  <a:round/>
                  <a:headEnd/>
                  <a:tailEnd/>
                </a:ln>
                <a:solidFill>
                  <a:srgbClr val="000000"/>
                </a:solidFill>
                <a:latin typeface="华文行楷"/>
                <a:ea typeface="华文行楷"/>
              </a:rPr>
              <a:t>大家下午</a:t>
            </a:r>
            <a:r>
              <a:rPr lang="zh-CN" altLang="en-US" sz="6000" kern="10" dirty="0">
                <a:ln w="9525">
                  <a:solidFill>
                    <a:srgbClr val="000000"/>
                  </a:solidFill>
                  <a:round/>
                  <a:headEnd/>
                  <a:tailEnd/>
                </a:ln>
                <a:solidFill>
                  <a:srgbClr val="000000"/>
                </a:solidFill>
                <a:latin typeface="华文行楷"/>
                <a:ea typeface="华文行楷"/>
              </a:rPr>
              <a:t>好</a:t>
            </a:r>
            <a:r>
              <a:rPr lang="en-US" altLang="zh-CN" sz="6000" kern="10" dirty="0">
                <a:ln w="9525">
                  <a:solidFill>
                    <a:srgbClr val="000000"/>
                  </a:solidFill>
                  <a:round/>
                  <a:headEnd/>
                  <a:tailEnd/>
                </a:ln>
                <a:solidFill>
                  <a:srgbClr val="000000"/>
                </a:solidFill>
                <a:latin typeface="华文行楷"/>
                <a:ea typeface="华文行楷"/>
              </a:rPr>
              <a:t>!</a:t>
            </a:r>
            <a:endParaRPr lang="zh-CN" altLang="en-US" sz="6000" kern="10" dirty="0">
              <a:ln w="9525">
                <a:solidFill>
                  <a:srgbClr val="000000"/>
                </a:solidFill>
                <a:round/>
                <a:headEnd/>
                <a:tailEnd/>
              </a:ln>
              <a:solidFill>
                <a:srgbClr val="000000"/>
              </a:solidFill>
              <a:latin typeface="华文行楷"/>
              <a:ea typeface="华文行楷"/>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3338" y="1196975"/>
            <a:ext cx="8785225" cy="5400675"/>
          </a:xfrm>
        </p:spPr>
        <p:txBody>
          <a:bodyPr/>
          <a:lstStyle/>
          <a:p>
            <a:pPr>
              <a:defRPr/>
            </a:pPr>
            <a:r>
              <a:rPr lang="zh-CN" altLang="en-US" sz="2800" b="1" dirty="0" smtClean="0"/>
              <a:t>      从试题呈现来看，选择题的安排仍基本保持了从古代史到中国近代史、中国</a:t>
            </a:r>
            <a:r>
              <a:rPr lang="zh-CN" altLang="en-US" sz="2800" b="1" dirty="0"/>
              <a:t>现代史再到世界史试题的做法，确保了</a:t>
            </a:r>
            <a:r>
              <a:rPr lang="zh-CN" altLang="en-US" sz="2800" b="1" dirty="0" smtClean="0"/>
              <a:t>时间顺序上的连贯性，有利于学生的思考和答题；</a:t>
            </a:r>
            <a:endParaRPr lang="en-US" altLang="zh-CN" sz="2800" b="1" dirty="0" smtClean="0"/>
          </a:p>
          <a:p>
            <a:pPr>
              <a:defRPr/>
            </a:pPr>
            <a:r>
              <a:rPr lang="en-US" altLang="zh-CN" sz="2800" b="1" dirty="0"/>
              <a:t> </a:t>
            </a:r>
            <a:r>
              <a:rPr lang="en-US" altLang="zh-CN" sz="2800" b="1" dirty="0" smtClean="0"/>
              <a:t>    </a:t>
            </a:r>
            <a:r>
              <a:rPr lang="zh-CN" altLang="en-US" sz="2800" b="1" dirty="0" smtClean="0"/>
              <a:t>非选择题注重不同时期知识的横向比较和纵向联系，强调古今贯通，综合考察考生运用知识回答问题的能力。着力重构</a:t>
            </a:r>
            <a:r>
              <a:rPr lang="zh-CN" altLang="en-US" sz="2800" b="1" dirty="0"/>
              <a:t>知识</a:t>
            </a:r>
            <a:r>
              <a:rPr lang="zh-CN" altLang="en-US" sz="2800" b="1" dirty="0" smtClean="0"/>
              <a:t>体系，弥补教材割裂历史的时序性的</a:t>
            </a:r>
            <a:r>
              <a:rPr lang="zh-CN" altLang="en-US" sz="2800" b="1" dirty="0"/>
              <a:t>缺陷，呈现历史阶段发展</a:t>
            </a:r>
            <a:r>
              <a:rPr lang="zh-CN" altLang="en-US" sz="2800" b="1" dirty="0" smtClean="0"/>
              <a:t>线索。</a:t>
            </a:r>
          </a:p>
          <a:p>
            <a:pPr>
              <a:defRPr/>
            </a:pPr>
            <a:r>
              <a:rPr lang="zh-CN" altLang="en-US" sz="2800" b="1" dirty="0" smtClean="0">
                <a:solidFill>
                  <a:srgbClr val="C00000"/>
                </a:solidFill>
              </a:rPr>
              <a:t>     部分试题本身突出时间的重要性：</a:t>
            </a:r>
            <a:r>
              <a:rPr lang="zh-CN" altLang="en-US" sz="2800" b="1" dirty="0" smtClean="0"/>
              <a:t>如：</a:t>
            </a:r>
            <a:r>
              <a:rPr lang="zh-CN" altLang="zh-CN" sz="2800" b="1" dirty="0" smtClean="0"/>
              <a:t>第</a:t>
            </a:r>
            <a:r>
              <a:rPr lang="en-US" altLang="zh-CN" sz="2800" b="1" dirty="0" smtClean="0"/>
              <a:t>3</a:t>
            </a:r>
            <a:r>
              <a:rPr lang="zh-CN" altLang="zh-CN" sz="2800" b="1" dirty="0"/>
              <a:t>、</a:t>
            </a:r>
            <a:r>
              <a:rPr lang="en-US" altLang="zh-CN" sz="2800" b="1" dirty="0"/>
              <a:t>5</a:t>
            </a:r>
            <a:r>
              <a:rPr lang="zh-CN" altLang="zh-CN" sz="2800" b="1" dirty="0"/>
              <a:t>、</a:t>
            </a:r>
            <a:r>
              <a:rPr lang="en-US" altLang="zh-CN" sz="2800" b="1" dirty="0"/>
              <a:t>8</a:t>
            </a:r>
            <a:r>
              <a:rPr lang="zh-CN" altLang="zh-CN" sz="2800" b="1" dirty="0"/>
              <a:t>、</a:t>
            </a:r>
            <a:r>
              <a:rPr lang="en-US" altLang="zh-CN" sz="2800" b="1" dirty="0"/>
              <a:t>10</a:t>
            </a:r>
            <a:r>
              <a:rPr lang="zh-CN" altLang="zh-CN" sz="2800" b="1" dirty="0"/>
              <a:t>、</a:t>
            </a:r>
            <a:r>
              <a:rPr lang="en-US" altLang="zh-CN" sz="2800" b="1" dirty="0"/>
              <a:t>11</a:t>
            </a:r>
            <a:r>
              <a:rPr lang="zh-CN" altLang="zh-CN" sz="2800" b="1" dirty="0"/>
              <a:t>、</a:t>
            </a:r>
            <a:r>
              <a:rPr lang="en-US" altLang="zh-CN" sz="2800" b="1" dirty="0"/>
              <a:t>16</a:t>
            </a:r>
            <a:r>
              <a:rPr lang="zh-CN" altLang="zh-CN" sz="2800" b="1" dirty="0"/>
              <a:t>题，第</a:t>
            </a:r>
            <a:r>
              <a:rPr lang="en-US" altLang="zh-CN" sz="2800" b="1" dirty="0"/>
              <a:t>23</a:t>
            </a:r>
            <a:r>
              <a:rPr lang="zh-CN" altLang="zh-CN" sz="2800" b="1" dirty="0"/>
              <a:t>题，第</a:t>
            </a:r>
            <a:r>
              <a:rPr lang="en-US" altLang="zh-CN" sz="2800" b="1" dirty="0"/>
              <a:t>24</a:t>
            </a:r>
            <a:r>
              <a:rPr lang="zh-CN" altLang="zh-CN" sz="2800" b="1" dirty="0"/>
              <a:t>题的（</a:t>
            </a:r>
            <a:r>
              <a:rPr lang="en-US" altLang="zh-CN" sz="2800" b="1" dirty="0"/>
              <a:t>A</a:t>
            </a:r>
            <a:r>
              <a:rPr lang="zh-CN" altLang="zh-CN" sz="2800" b="1" dirty="0"/>
              <a:t>）（</a:t>
            </a:r>
            <a:r>
              <a:rPr lang="en-US" altLang="zh-CN" sz="2800" b="1" dirty="0"/>
              <a:t>B</a:t>
            </a:r>
            <a:r>
              <a:rPr lang="zh-CN" altLang="zh-CN" sz="2800" b="1" dirty="0"/>
              <a:t>）两题</a:t>
            </a:r>
            <a:r>
              <a:rPr lang="zh-CN" altLang="zh-CN" sz="2800" b="1" dirty="0" smtClean="0"/>
              <a:t>，</a:t>
            </a:r>
            <a:r>
              <a:rPr lang="zh-CN" altLang="zh-CN" sz="2800" b="1" dirty="0" smtClean="0">
                <a:solidFill>
                  <a:srgbClr val="C00000"/>
                </a:solidFill>
              </a:rPr>
              <a:t>涉及</a:t>
            </a:r>
            <a:r>
              <a:rPr lang="zh-CN" altLang="zh-CN" sz="2800" b="1" dirty="0">
                <a:solidFill>
                  <a:srgbClr val="C00000"/>
                </a:solidFill>
              </a:rPr>
              <a:t>的分值</a:t>
            </a:r>
            <a:r>
              <a:rPr lang="en-US" altLang="zh-CN" sz="2800" b="1" dirty="0">
                <a:solidFill>
                  <a:srgbClr val="C00000"/>
                </a:solidFill>
              </a:rPr>
              <a:t>38</a:t>
            </a:r>
            <a:r>
              <a:rPr lang="zh-CN" altLang="zh-CN" sz="2800" b="1" dirty="0">
                <a:solidFill>
                  <a:srgbClr val="C00000"/>
                </a:solidFill>
              </a:rPr>
              <a:t>分左右。</a:t>
            </a:r>
          </a:p>
          <a:p>
            <a:pPr marL="0" indent="0" eaLnBrk="1" hangingPunct="1">
              <a:buFontTx/>
              <a:buNone/>
              <a:defRPr/>
            </a:pPr>
            <a:endParaRPr lang="en-US" altLang="zh-CN" sz="3600" b="1" dirty="0" smtClean="0">
              <a:solidFill>
                <a:srgbClr val="C00000"/>
              </a:solidFill>
            </a:endParaRPr>
          </a:p>
        </p:txBody>
      </p:sp>
      <p:sp>
        <p:nvSpPr>
          <p:cNvPr id="11267" name="Rectangle 2"/>
          <p:cNvSpPr txBox="1">
            <a:spLocks noChangeArrowheads="1"/>
          </p:cNvSpPr>
          <p:nvPr/>
        </p:nvSpPr>
        <p:spPr bwMode="auto">
          <a:xfrm rot="10800000" flipV="1">
            <a:off x="457200" y="458788"/>
            <a:ext cx="8291513"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4400" dirty="0" smtClean="0">
                <a:solidFill>
                  <a:schemeClr val="tx2"/>
                </a:solidFill>
                <a:ea typeface="华文行楷" pitchFamily="2" charset="-122"/>
              </a:rPr>
              <a:t>2、</a:t>
            </a:r>
            <a:r>
              <a:rPr lang="zh-CN" altLang="en-US" sz="4400" dirty="0" smtClean="0">
                <a:solidFill>
                  <a:schemeClr val="tx2"/>
                </a:solidFill>
                <a:ea typeface="华文行楷" pitchFamily="2" charset="-122"/>
              </a:rPr>
              <a:t>重视</a:t>
            </a:r>
            <a:r>
              <a:rPr lang="zh-CN" altLang="en-US" sz="4400" dirty="0">
                <a:solidFill>
                  <a:schemeClr val="tx2"/>
                </a:solidFill>
                <a:ea typeface="华文行楷" pitchFamily="2" charset="-122"/>
              </a:rPr>
              <a:t>历史的时序性</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p:txBody>
          <a:bodyPr/>
          <a:lstStyle/>
          <a:p>
            <a:pPr marL="0" indent="0" eaLnBrk="1" hangingPunct="1">
              <a:buFontTx/>
              <a:buNone/>
            </a:pPr>
            <a:endParaRPr lang="en-US" altLang="zh-CN" sz="3600" dirty="0" smtClean="0"/>
          </a:p>
        </p:txBody>
      </p:sp>
      <p:grpSp>
        <p:nvGrpSpPr>
          <p:cNvPr id="12292" name="Group 4"/>
          <p:cNvGrpSpPr>
            <a:grpSpLocks/>
          </p:cNvGrpSpPr>
          <p:nvPr/>
        </p:nvGrpSpPr>
        <p:grpSpPr bwMode="auto">
          <a:xfrm>
            <a:off x="827088" y="1966913"/>
            <a:ext cx="2305050" cy="2686050"/>
            <a:chOff x="295" y="1117"/>
            <a:chExt cx="1361" cy="1315"/>
          </a:xfrm>
        </p:grpSpPr>
        <p:pic>
          <p:nvPicPr>
            <p:cNvPr id="12299" name="Picture 5" descr="练习1">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descr="信纸">
              <a:hlinkClick r:id="rId4" action="ppaction://hlinksldjump"/>
            </p:cNvPr>
            <p:cNvSpPr>
              <a:spLocks noChangeArrowheads="1"/>
            </p:cNvSpPr>
            <p:nvPr/>
          </p:nvSpPr>
          <p:spPr bwMode="auto">
            <a:xfrm>
              <a:off x="295" y="1434"/>
              <a:ext cx="1361" cy="351"/>
            </a:xfrm>
            <a:prstGeom prst="rect">
              <a:avLst/>
            </a:prstGeom>
            <a:noFill/>
            <a:ln>
              <a:noFill/>
            </a:ln>
            <a:effectLst/>
            <a:extLst>
              <a:ext uri="{909E8E84-426E-40DD-AFC4-6F175D3DCCD1}">
                <a14:hiddenFill xmlns:a14="http://schemas.microsoft.com/office/drawing/2010/main">
                  <a:blipFill dpi="0" rotWithShape="0">
                    <a:blip r:embed="rId5"/>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12293" name="Group 4"/>
          <p:cNvGrpSpPr>
            <a:grpSpLocks/>
          </p:cNvGrpSpPr>
          <p:nvPr/>
        </p:nvGrpSpPr>
        <p:grpSpPr bwMode="auto">
          <a:xfrm>
            <a:off x="5749925" y="2084388"/>
            <a:ext cx="2305050" cy="2686050"/>
            <a:chOff x="295" y="1117"/>
            <a:chExt cx="1361" cy="1315"/>
          </a:xfrm>
        </p:grpSpPr>
        <p:pic>
          <p:nvPicPr>
            <p:cNvPr id="12297" name="Picture 5" descr="练习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6" descr="信纸">
              <a:hlinkClick r:id="rId4" action="ppaction://hlinksldjump"/>
            </p:cNvPr>
            <p:cNvSpPr>
              <a:spLocks noChangeArrowheads="1"/>
            </p:cNvSpPr>
            <p:nvPr/>
          </p:nvSpPr>
          <p:spPr bwMode="auto">
            <a:xfrm>
              <a:off x="295" y="1434"/>
              <a:ext cx="1361" cy="286"/>
            </a:xfrm>
            <a:prstGeom prst="rect">
              <a:avLst/>
            </a:prstGeom>
            <a:noFill/>
            <a:ln>
              <a:noFill/>
            </a:ln>
            <a:effectLst/>
            <a:extLst>
              <a:ext uri="{909E8E84-426E-40DD-AFC4-6F175D3DCCD1}">
                <a14:hiddenFill xmlns:a14="http://schemas.microsoft.com/office/drawing/2010/main">
                  <a:blipFill dpi="0" rotWithShape="0">
                    <a:blip r:embed="rId5"/>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3</a:t>
              </a:r>
            </a:p>
          </p:txBody>
        </p:sp>
      </p:grpSp>
      <p:grpSp>
        <p:nvGrpSpPr>
          <p:cNvPr id="12294" name="Group 4"/>
          <p:cNvGrpSpPr>
            <a:grpSpLocks/>
          </p:cNvGrpSpPr>
          <p:nvPr/>
        </p:nvGrpSpPr>
        <p:grpSpPr bwMode="auto">
          <a:xfrm>
            <a:off x="3284538" y="2101850"/>
            <a:ext cx="2303462" cy="2686050"/>
            <a:chOff x="295" y="1117"/>
            <a:chExt cx="1361" cy="1315"/>
          </a:xfrm>
        </p:grpSpPr>
        <p:pic>
          <p:nvPicPr>
            <p:cNvPr id="12295" name="Picture 5" descr="练习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6" descr="信纸">
              <a:hlinkClick r:id="rId4" action="ppaction://hlinksldjump"/>
            </p:cNvPr>
            <p:cNvSpPr>
              <a:spLocks noChangeArrowheads="1"/>
            </p:cNvSpPr>
            <p:nvPr/>
          </p:nvSpPr>
          <p:spPr bwMode="auto">
            <a:xfrm>
              <a:off x="295" y="1434"/>
              <a:ext cx="1361" cy="286"/>
            </a:xfrm>
            <a:prstGeom prst="rect">
              <a:avLst/>
            </a:prstGeom>
            <a:noFill/>
            <a:ln>
              <a:noFill/>
            </a:ln>
            <a:effectLst/>
            <a:extLst>
              <a:ext uri="{909E8E84-426E-40DD-AFC4-6F175D3DCCD1}">
                <a14:hiddenFill xmlns:a14="http://schemas.microsoft.com/office/drawing/2010/main">
                  <a:blipFill dpi="0" rotWithShape="0">
                    <a:blip r:embed="rId5"/>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sp>
        <p:nvSpPr>
          <p:cNvPr id="2" name="标题 1"/>
          <p:cNvSpPr>
            <a:spLocks noGrp="1"/>
          </p:cNvSpPr>
          <p:nvPr>
            <p:ph type="title"/>
          </p:nvPr>
        </p:nvSpPr>
        <p:spPr/>
        <p:txBody>
          <a:bodyPr/>
          <a:lstStyle/>
          <a:p>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3"/>
          <p:cNvGrpSpPr>
            <a:grpSpLocks/>
          </p:cNvGrpSpPr>
          <p:nvPr/>
        </p:nvGrpSpPr>
        <p:grpSpPr bwMode="auto">
          <a:xfrm>
            <a:off x="-369888" y="209550"/>
            <a:ext cx="1512888" cy="1511300"/>
            <a:chOff x="295" y="1112"/>
            <a:chExt cx="1361" cy="1315"/>
          </a:xfrm>
        </p:grpSpPr>
        <p:pic>
          <p:nvPicPr>
            <p:cNvPr id="13319"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13315" name="Group 51"/>
          <p:cNvGrpSpPr>
            <a:grpSpLocks/>
          </p:cNvGrpSpPr>
          <p:nvPr/>
        </p:nvGrpSpPr>
        <p:grpSpPr bwMode="auto">
          <a:xfrm>
            <a:off x="682625" y="549275"/>
            <a:ext cx="8383588" cy="4895850"/>
            <a:chOff x="573" y="74"/>
            <a:chExt cx="5029" cy="2130"/>
          </a:xfrm>
        </p:grpSpPr>
        <p:pic>
          <p:nvPicPr>
            <p:cNvPr id="13317"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 y="74"/>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48"/>
            <p:cNvSpPr>
              <a:spLocks noChangeArrowheads="1"/>
            </p:cNvSpPr>
            <p:nvPr/>
          </p:nvSpPr>
          <p:spPr bwMode="auto">
            <a:xfrm>
              <a:off x="793" y="168"/>
              <a:ext cx="4618" cy="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ts val="3500"/>
                </a:lnSpc>
              </a:pPr>
              <a:r>
                <a:rPr lang="en-US" altLang="zh-CN" sz="2400" b="1" dirty="0"/>
                <a:t>5</a:t>
              </a:r>
              <a:r>
                <a:rPr lang="zh-CN" altLang="zh-CN" sz="2400" b="1" dirty="0"/>
                <a:t>．某思想家在</a:t>
              </a:r>
              <a:r>
                <a:rPr lang="en-US" altLang="zh-CN" sz="2400" b="1" dirty="0"/>
                <a:t>20</a:t>
              </a:r>
              <a:r>
                <a:rPr lang="zh-CN" altLang="zh-CN" sz="2400" b="1" dirty="0"/>
                <a:t>世纪初大声疾呼：“吾宁忍过去国粹之消亡，而不忍现在及将来之民族，不适世界之生存而归削灭也。……其不能善变而与之俱进者，将见其不适环境之争存，而退归天然淘汰已耳！”从中可见，该思想家主张</a:t>
              </a:r>
            </a:p>
            <a:p>
              <a:pPr>
                <a:lnSpc>
                  <a:spcPts val="3500"/>
                </a:lnSpc>
              </a:pPr>
              <a:r>
                <a:rPr lang="en-US" altLang="zh-CN" sz="2400" b="1" dirty="0"/>
                <a:t>A</a:t>
              </a:r>
              <a:r>
                <a:rPr lang="zh-CN" altLang="zh-CN" sz="2400" b="1" dirty="0"/>
                <a:t>．打破保守观念，为新文化营造空间</a:t>
              </a:r>
              <a:r>
                <a:rPr lang="en-US" altLang="zh-CN" sz="2400" b="1" dirty="0"/>
                <a:t>       </a:t>
              </a:r>
            </a:p>
            <a:p>
              <a:pPr>
                <a:lnSpc>
                  <a:spcPts val="3500"/>
                </a:lnSpc>
              </a:pPr>
              <a:r>
                <a:rPr lang="en-US" altLang="zh-CN" sz="2400" b="1" dirty="0"/>
                <a:t>B</a:t>
              </a:r>
              <a:r>
                <a:rPr lang="zh-CN" altLang="zh-CN" sz="2400" b="1" dirty="0"/>
                <a:t>．剔除传统糟粕，重建儒家信仰</a:t>
              </a:r>
            </a:p>
            <a:p>
              <a:pPr>
                <a:lnSpc>
                  <a:spcPts val="3500"/>
                </a:lnSpc>
              </a:pPr>
              <a:r>
                <a:rPr lang="en-US" altLang="zh-CN" sz="2400" b="1" dirty="0"/>
                <a:t>C</a:t>
              </a:r>
              <a:r>
                <a:rPr lang="zh-CN" altLang="zh-CN" sz="2400" b="1" dirty="0"/>
                <a:t>．宣扬改革理念，为康梁变法造声势</a:t>
              </a:r>
              <a:r>
                <a:rPr lang="en-US" altLang="zh-CN" sz="2400" b="1" dirty="0"/>
                <a:t>       </a:t>
              </a:r>
            </a:p>
            <a:p>
              <a:pPr>
                <a:lnSpc>
                  <a:spcPts val="3500"/>
                </a:lnSpc>
              </a:pPr>
              <a:r>
                <a:rPr lang="en-US" altLang="zh-CN" sz="2400" b="1" dirty="0"/>
                <a:t>D</a:t>
              </a:r>
              <a:r>
                <a:rPr lang="zh-CN" altLang="zh-CN" sz="2400" b="1" dirty="0"/>
                <a:t>．遵循进化理论，任凭自然选择</a:t>
              </a:r>
            </a:p>
          </p:txBody>
        </p:sp>
      </p:grpSp>
      <p:sp>
        <p:nvSpPr>
          <p:cNvPr id="3" name="矩形 2"/>
          <p:cNvSpPr/>
          <p:nvPr/>
        </p:nvSpPr>
        <p:spPr>
          <a:xfrm>
            <a:off x="3127467" y="837630"/>
            <a:ext cx="1296144" cy="43113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zh-CN" sz="2000" b="1" dirty="0" smtClean="0">
                <a:solidFill>
                  <a:srgbClr val="FF0000"/>
                </a:solidFill>
              </a:rPr>
              <a:t>20</a:t>
            </a:r>
            <a:r>
              <a:rPr lang="zh-CN" altLang="en-US" sz="2000" b="1" dirty="0" smtClean="0">
                <a:solidFill>
                  <a:srgbClr val="FF0000"/>
                </a:solidFill>
              </a:rPr>
              <a:t>世纪初</a:t>
            </a:r>
            <a:endParaRPr lang="zh-CN" altLang="en-US" sz="2000" b="1" dirty="0">
              <a:solidFill>
                <a:srgbClr val="FF0000"/>
              </a:solidFill>
            </a:endParaRPr>
          </a:p>
        </p:txBody>
      </p:sp>
      <p:grpSp>
        <p:nvGrpSpPr>
          <p:cNvPr id="10" name="组合 9"/>
          <p:cNvGrpSpPr/>
          <p:nvPr/>
        </p:nvGrpSpPr>
        <p:grpSpPr>
          <a:xfrm>
            <a:off x="1043608" y="2947365"/>
            <a:ext cx="606648" cy="553643"/>
            <a:chOff x="1619672" y="1844824"/>
            <a:chExt cx="606648" cy="553643"/>
          </a:xfrm>
        </p:grpSpPr>
        <p:cxnSp>
          <p:nvCxnSpPr>
            <p:cNvPr id="11" name="直接连接符 10"/>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3"/>
          <p:cNvGrpSpPr>
            <a:grpSpLocks/>
          </p:cNvGrpSpPr>
          <p:nvPr/>
        </p:nvGrpSpPr>
        <p:grpSpPr bwMode="auto">
          <a:xfrm>
            <a:off x="-252413" y="839788"/>
            <a:ext cx="1512888" cy="1511300"/>
            <a:chOff x="295" y="1112"/>
            <a:chExt cx="1361" cy="1315"/>
          </a:xfrm>
        </p:grpSpPr>
        <p:pic>
          <p:nvPicPr>
            <p:cNvPr id="14343"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grpSp>
        <p:nvGrpSpPr>
          <p:cNvPr id="14339" name="Group 51"/>
          <p:cNvGrpSpPr>
            <a:grpSpLocks/>
          </p:cNvGrpSpPr>
          <p:nvPr/>
        </p:nvGrpSpPr>
        <p:grpSpPr bwMode="auto">
          <a:xfrm>
            <a:off x="755650" y="476250"/>
            <a:ext cx="8324850" cy="3952875"/>
            <a:chOff x="608" y="-22"/>
            <a:chExt cx="5003" cy="1749"/>
          </a:xfrm>
        </p:grpSpPr>
        <p:pic>
          <p:nvPicPr>
            <p:cNvPr id="14341"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 y="-22"/>
              <a:ext cx="5003" cy="1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Rectangle 48"/>
            <p:cNvSpPr>
              <a:spLocks noChangeArrowheads="1"/>
            </p:cNvSpPr>
            <p:nvPr/>
          </p:nvSpPr>
          <p:spPr bwMode="auto">
            <a:xfrm>
              <a:off x="1015" y="74"/>
              <a:ext cx="4320" cy="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dirty="0"/>
                <a:t>10</a:t>
              </a:r>
              <a:r>
                <a:rPr lang="zh-CN" altLang="zh-CN" sz="2800" b="1" dirty="0"/>
                <a:t>．日内瓦会议后，毛泽东就外交问题指出：“关门关不住，不能关，而且必须走出去。”这里，“必须走出去”的战略意义在于</a:t>
              </a:r>
            </a:p>
            <a:p>
              <a:r>
                <a:rPr lang="en-US" altLang="zh-CN" sz="2800" b="1" dirty="0"/>
                <a:t>A</a:t>
              </a:r>
              <a:r>
                <a:rPr lang="zh-CN" altLang="zh-CN" sz="2800" b="1" dirty="0"/>
                <a:t>．缓和中苏关系恶化的局面</a:t>
              </a:r>
              <a:endParaRPr lang="en-US" altLang="zh-CN" sz="2800" b="1" dirty="0"/>
            </a:p>
            <a:p>
              <a:r>
                <a:rPr lang="en-US" altLang="zh-CN" sz="2800" b="1" dirty="0"/>
                <a:t>B</a:t>
              </a:r>
              <a:r>
                <a:rPr lang="zh-CN" altLang="zh-CN" sz="2800" b="1" dirty="0"/>
                <a:t>．行使安理会常任理事国的权力</a:t>
              </a:r>
            </a:p>
            <a:p>
              <a:r>
                <a:rPr lang="en-US" altLang="zh-CN" sz="2800" b="1" dirty="0"/>
                <a:t>C</a:t>
              </a:r>
              <a:r>
                <a:rPr lang="zh-CN" altLang="zh-CN" sz="2800" b="1" dirty="0"/>
                <a:t>．重建中美间战略伙伴关系</a:t>
              </a:r>
              <a:r>
                <a:rPr lang="en-US" altLang="zh-CN" sz="2800" b="1" dirty="0"/>
                <a:t>              </a:t>
              </a:r>
            </a:p>
            <a:p>
              <a:r>
                <a:rPr lang="en-US" altLang="zh-CN" sz="2800" b="1" dirty="0"/>
                <a:t>D</a:t>
              </a:r>
              <a:r>
                <a:rPr lang="zh-CN" altLang="zh-CN" sz="2800" b="1" dirty="0"/>
                <a:t>．发挥在国际关系中应有的作用</a:t>
              </a:r>
            </a:p>
          </p:txBody>
        </p:sp>
      </p:grpSp>
      <p:sp>
        <p:nvSpPr>
          <p:cNvPr id="2" name="矩形 1"/>
          <p:cNvSpPr/>
          <p:nvPr/>
        </p:nvSpPr>
        <p:spPr>
          <a:xfrm>
            <a:off x="2195736" y="582617"/>
            <a:ext cx="2376264" cy="62493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400" b="1" dirty="0" smtClean="0">
                <a:solidFill>
                  <a:srgbClr val="FF0000"/>
                </a:solidFill>
              </a:rPr>
              <a:t>日内瓦会议后</a:t>
            </a:r>
            <a:endParaRPr lang="zh-CN" altLang="en-US" sz="2400" b="1" dirty="0">
              <a:solidFill>
                <a:srgbClr val="FF0000"/>
              </a:solidFill>
            </a:endParaRPr>
          </a:p>
        </p:txBody>
      </p:sp>
      <p:grpSp>
        <p:nvGrpSpPr>
          <p:cNvPr id="10" name="组合 9"/>
          <p:cNvGrpSpPr/>
          <p:nvPr/>
        </p:nvGrpSpPr>
        <p:grpSpPr>
          <a:xfrm>
            <a:off x="1403648" y="3235397"/>
            <a:ext cx="606648" cy="553643"/>
            <a:chOff x="1619672" y="1844824"/>
            <a:chExt cx="606648" cy="553643"/>
          </a:xfrm>
        </p:grpSpPr>
        <p:cxnSp>
          <p:nvCxnSpPr>
            <p:cNvPr id="11" name="直接连接符 10"/>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Group 3"/>
          <p:cNvGrpSpPr>
            <a:grpSpLocks/>
          </p:cNvGrpSpPr>
          <p:nvPr/>
        </p:nvGrpSpPr>
        <p:grpSpPr bwMode="auto">
          <a:xfrm>
            <a:off x="-369888" y="209550"/>
            <a:ext cx="1512888" cy="1511300"/>
            <a:chOff x="295" y="1112"/>
            <a:chExt cx="1361" cy="1315"/>
          </a:xfrm>
        </p:grpSpPr>
        <p:pic>
          <p:nvPicPr>
            <p:cNvPr id="35847"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35843" name="Group 51"/>
          <p:cNvGrpSpPr>
            <a:grpSpLocks/>
          </p:cNvGrpSpPr>
          <p:nvPr/>
        </p:nvGrpSpPr>
        <p:grpSpPr bwMode="auto">
          <a:xfrm>
            <a:off x="682625" y="549275"/>
            <a:ext cx="8383588" cy="4895850"/>
            <a:chOff x="573" y="74"/>
            <a:chExt cx="5029" cy="2130"/>
          </a:xfrm>
        </p:grpSpPr>
        <p:pic>
          <p:nvPicPr>
            <p:cNvPr id="35845"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 y="74"/>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Rectangle 48"/>
            <p:cNvSpPr>
              <a:spLocks noChangeArrowheads="1"/>
            </p:cNvSpPr>
            <p:nvPr/>
          </p:nvSpPr>
          <p:spPr bwMode="auto">
            <a:xfrm>
              <a:off x="793" y="168"/>
              <a:ext cx="4618" cy="1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t>8</a:t>
              </a:r>
              <a:r>
                <a:rPr lang="zh-CN" altLang="zh-CN" sz="2400" b="1" dirty="0"/>
                <a:t>．</a:t>
              </a:r>
              <a:r>
                <a:rPr lang="en-US" altLang="zh-CN" sz="2400" b="1" dirty="0"/>
                <a:t>1938</a:t>
              </a:r>
              <a:r>
                <a:rPr lang="zh-CN" altLang="zh-CN" sz="2400" b="1" dirty="0"/>
                <a:t>年</a:t>
              </a:r>
              <a:r>
                <a:rPr lang="en-US" altLang="zh-CN" sz="2400" b="1" dirty="0"/>
                <a:t>4</a:t>
              </a:r>
              <a:r>
                <a:rPr lang="zh-CN" altLang="zh-CN" sz="2400" b="1" dirty="0"/>
                <a:t>月，中国飞行员陈怀民在武汉空战中与日军飞行员高桥宪一同归于尽。随后，陈怀民的妹妹致信高桥的妻子美惠子：陈怀民猛撞高桥的飞机，不是发泄对高桥的私仇，而是代表着两种不同力量之间的较量。同时表示，她们一家对美惠子没有怨恨，希望有一天能够友爱地握手。此事</a:t>
              </a:r>
            </a:p>
            <a:p>
              <a:r>
                <a:rPr lang="zh-CN" altLang="zh-CN" sz="2400" b="1" dirty="0"/>
                <a:t>①发生于抗日战争的相持阶段</a:t>
              </a:r>
              <a:r>
                <a:rPr lang="en-US" altLang="zh-CN" sz="2400" b="1" dirty="0"/>
                <a:t>              </a:t>
              </a:r>
            </a:p>
            <a:p>
              <a:r>
                <a:rPr lang="zh-CN" altLang="zh-CN" sz="2400" b="1" dirty="0"/>
                <a:t>②反映了正面战场的英勇抗战</a:t>
              </a:r>
            </a:p>
            <a:p>
              <a:r>
                <a:rPr lang="zh-CN" altLang="zh-CN" sz="2400" b="1" dirty="0"/>
                <a:t>③说明两国人民深受战争之害</a:t>
              </a:r>
              <a:r>
                <a:rPr lang="en-US" altLang="zh-CN" sz="2400" b="1" dirty="0"/>
                <a:t>              </a:t>
              </a:r>
            </a:p>
            <a:p>
              <a:r>
                <a:rPr lang="zh-CN" altLang="zh-CN" sz="2400" b="1" dirty="0"/>
                <a:t>④展现了中国人民的博大胸怀</a:t>
              </a:r>
            </a:p>
            <a:p>
              <a:r>
                <a:rPr lang="en-US" altLang="zh-CN" sz="2400" b="1" dirty="0"/>
                <a:t>A</a:t>
              </a:r>
              <a:r>
                <a:rPr lang="zh-CN" altLang="zh-CN" sz="2400" b="1" dirty="0"/>
                <a:t>．③④</a:t>
              </a:r>
              <a:r>
                <a:rPr lang="en-US" altLang="zh-CN" sz="2400" b="1" dirty="0"/>
                <a:t>     B</a:t>
              </a:r>
              <a:r>
                <a:rPr lang="zh-CN" altLang="zh-CN" sz="2400" b="1" dirty="0"/>
                <a:t>．①③④</a:t>
              </a:r>
              <a:r>
                <a:rPr lang="en-US" altLang="zh-CN" sz="2400" b="1" dirty="0"/>
                <a:t>     C</a:t>
              </a:r>
              <a:r>
                <a:rPr lang="zh-CN" altLang="zh-CN" sz="2400" b="1" dirty="0"/>
                <a:t>．②③④</a:t>
              </a:r>
              <a:r>
                <a:rPr lang="en-US" altLang="zh-CN" sz="2400" b="1" dirty="0"/>
                <a:t>       D</a:t>
              </a:r>
              <a:r>
                <a:rPr lang="zh-CN" altLang="zh-CN" sz="2400" b="1" dirty="0"/>
                <a:t>．①②③④</a:t>
              </a:r>
              <a:endParaRPr lang="zh-CN" altLang="zh-CN" sz="2400" b="1" dirty="0">
                <a:solidFill>
                  <a:srgbClr val="C00000"/>
                </a:solidFill>
              </a:endParaRPr>
            </a:p>
          </p:txBody>
        </p:sp>
      </p:grpSp>
      <p:sp>
        <p:nvSpPr>
          <p:cNvPr id="2" name="矩形 1"/>
          <p:cNvSpPr/>
          <p:nvPr/>
        </p:nvSpPr>
        <p:spPr>
          <a:xfrm>
            <a:off x="1619672" y="749635"/>
            <a:ext cx="1800200" cy="43113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zh-CN" sz="2000" b="1" dirty="0" smtClean="0">
                <a:solidFill>
                  <a:srgbClr val="FF0000"/>
                </a:solidFill>
              </a:rPr>
              <a:t>1938</a:t>
            </a:r>
            <a:r>
              <a:rPr lang="zh-CN" altLang="en-US" sz="2000" b="1" dirty="0" smtClean="0">
                <a:solidFill>
                  <a:srgbClr val="FF0000"/>
                </a:solidFill>
              </a:rPr>
              <a:t>年</a:t>
            </a:r>
            <a:r>
              <a:rPr lang="en-US" altLang="zh-CN" sz="2000" b="1" dirty="0" smtClean="0">
                <a:solidFill>
                  <a:srgbClr val="FF0000"/>
                </a:solidFill>
              </a:rPr>
              <a:t>4</a:t>
            </a:r>
            <a:r>
              <a:rPr lang="zh-CN" altLang="en-US" sz="2000" b="1" dirty="0">
                <a:solidFill>
                  <a:srgbClr val="FF0000"/>
                </a:solidFill>
              </a:rPr>
              <a:t>月</a:t>
            </a:r>
          </a:p>
        </p:txBody>
      </p:sp>
      <p:sp>
        <p:nvSpPr>
          <p:cNvPr id="10" name="矩形 9"/>
          <p:cNvSpPr/>
          <p:nvPr/>
        </p:nvSpPr>
        <p:spPr>
          <a:xfrm>
            <a:off x="3923928" y="2985516"/>
            <a:ext cx="1677801" cy="43113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400" b="1" dirty="0" smtClean="0">
                <a:solidFill>
                  <a:srgbClr val="FF0000"/>
                </a:solidFill>
              </a:rPr>
              <a:t>相持阶段</a:t>
            </a:r>
            <a:endParaRPr lang="zh-CN" altLang="en-US" sz="2400" b="1" dirty="0">
              <a:solidFill>
                <a:srgbClr val="FF0000"/>
              </a:solidFill>
            </a:endParaRPr>
          </a:p>
        </p:txBody>
      </p:sp>
      <p:grpSp>
        <p:nvGrpSpPr>
          <p:cNvPr id="11" name="组合 10"/>
          <p:cNvGrpSpPr/>
          <p:nvPr/>
        </p:nvGrpSpPr>
        <p:grpSpPr>
          <a:xfrm>
            <a:off x="4427984" y="4387525"/>
            <a:ext cx="606648" cy="553643"/>
            <a:chOff x="1619672" y="1844824"/>
            <a:chExt cx="606648" cy="553643"/>
          </a:xfrm>
        </p:grpSpPr>
        <p:cxnSp>
          <p:nvCxnSpPr>
            <p:cNvPr id="12" name="直接连接符 11"/>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9383101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33338" y="1196975"/>
            <a:ext cx="8785225" cy="5400675"/>
          </a:xfrm>
        </p:spPr>
        <p:txBody>
          <a:bodyPr/>
          <a:lstStyle/>
          <a:p>
            <a:r>
              <a:rPr lang="zh-CN" altLang="en-US" sz="2800" b="1" smtClean="0"/>
              <a:t>      </a:t>
            </a:r>
            <a:endParaRPr lang="en-US" altLang="zh-CN" sz="2800" b="1" dirty="0" smtClean="0"/>
          </a:p>
        </p:txBody>
      </p:sp>
      <p:sp>
        <p:nvSpPr>
          <p:cNvPr id="19459" name="Rectangle 2"/>
          <p:cNvSpPr txBox="1">
            <a:spLocks noChangeArrowheads="1"/>
          </p:cNvSpPr>
          <p:nvPr/>
        </p:nvSpPr>
        <p:spPr bwMode="auto">
          <a:xfrm rot="10800000" flipV="1">
            <a:off x="251519" y="2133600"/>
            <a:ext cx="8579743"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4400" dirty="0" smtClean="0">
                <a:solidFill>
                  <a:schemeClr val="tx2"/>
                </a:solidFill>
                <a:ea typeface="华文行楷" pitchFamily="2" charset="-122"/>
              </a:rPr>
              <a:t>3、</a:t>
            </a:r>
            <a:r>
              <a:rPr lang="zh-CN" altLang="en-US" sz="4400" dirty="0" smtClean="0">
                <a:solidFill>
                  <a:schemeClr val="tx2"/>
                </a:solidFill>
                <a:ea typeface="华文行楷" pitchFamily="2" charset="-122"/>
              </a:rPr>
              <a:t>关注社会现实、体现学科价值</a:t>
            </a:r>
            <a:endParaRPr lang="zh-CN" altLang="en-US" sz="4400" dirty="0">
              <a:solidFill>
                <a:schemeClr val="tx2"/>
              </a:solidFill>
              <a:ea typeface="华文行楷"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7" name="Group 51"/>
          <p:cNvGrpSpPr>
            <a:grpSpLocks/>
          </p:cNvGrpSpPr>
          <p:nvPr/>
        </p:nvGrpSpPr>
        <p:grpSpPr bwMode="auto">
          <a:xfrm>
            <a:off x="682625" y="549275"/>
            <a:ext cx="8383588" cy="4895850"/>
            <a:chOff x="573" y="74"/>
            <a:chExt cx="5029" cy="2130"/>
          </a:xfrm>
        </p:grpSpPr>
        <p:pic>
          <p:nvPicPr>
            <p:cNvPr id="21508" name="Picture 49" descr="框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 y="74"/>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Rectangle 48"/>
            <p:cNvSpPr>
              <a:spLocks noChangeArrowheads="1"/>
            </p:cNvSpPr>
            <p:nvPr/>
          </p:nvSpPr>
          <p:spPr bwMode="auto">
            <a:xfrm>
              <a:off x="793" y="168"/>
              <a:ext cx="4618" cy="1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dirty="0"/>
                <a:t>19</a:t>
              </a:r>
              <a:r>
                <a:rPr lang="zh-CN" altLang="zh-CN" sz="2800" b="1" dirty="0"/>
                <a:t>．</a:t>
              </a:r>
              <a:r>
                <a:rPr lang="en-US" altLang="zh-CN" sz="2800" b="1" dirty="0"/>
                <a:t>2011</a:t>
              </a:r>
              <a:r>
                <a:rPr lang="zh-CN" altLang="zh-CN" sz="2800" b="1" dirty="0"/>
                <a:t>年</a:t>
              </a:r>
              <a:r>
                <a:rPr lang="en-US" altLang="zh-CN" sz="2800" b="1" dirty="0"/>
                <a:t>5</a:t>
              </a:r>
              <a:r>
                <a:rPr lang="zh-CN" altLang="zh-CN" sz="2800" b="1" dirty="0"/>
                <a:t>月</a:t>
              </a:r>
              <a:r>
                <a:rPr lang="en-US" altLang="zh-CN" sz="2800" b="1" dirty="0"/>
                <a:t>1</a:t>
              </a:r>
              <a:r>
                <a:rPr lang="zh-CN" altLang="zh-CN" sz="2800" b="1" dirty="0"/>
                <a:t>日深夜，“基地”组织领导人本·拉登在巴基斯坦被美军击毙。许多国家发表声明，对此表示支持，并强调世界各国应共同打击恐怖主义。由此可以看出</a:t>
              </a:r>
            </a:p>
            <a:p>
              <a:r>
                <a:rPr lang="zh-CN" altLang="zh-CN" sz="2800" b="1" dirty="0"/>
                <a:t>①反恐斗争有赖于国际社会的合作</a:t>
              </a:r>
              <a:r>
                <a:rPr lang="en-US" altLang="zh-CN" sz="2800" b="1" dirty="0"/>
                <a:t>          </a:t>
              </a:r>
            </a:p>
            <a:p>
              <a:r>
                <a:rPr lang="zh-CN" altLang="zh-CN" sz="2800" b="1" dirty="0"/>
                <a:t>②恐怖主义成为全球化的主要障碍</a:t>
              </a:r>
            </a:p>
            <a:p>
              <a:r>
                <a:rPr lang="zh-CN" altLang="zh-CN" sz="2800" b="1" dirty="0"/>
                <a:t>③恐怖主义滋生的土壤由此被铲除</a:t>
              </a:r>
              <a:r>
                <a:rPr lang="en-US" altLang="zh-CN" sz="2800" b="1" dirty="0"/>
                <a:t>          </a:t>
              </a:r>
            </a:p>
            <a:p>
              <a:r>
                <a:rPr lang="zh-CN" altLang="zh-CN" sz="2800" b="1" dirty="0"/>
                <a:t>④恐怖主义依然是国际社会的公敌</a:t>
              </a:r>
            </a:p>
            <a:p>
              <a:r>
                <a:rPr lang="en-US" altLang="zh-CN" sz="2800" b="1" dirty="0"/>
                <a:t>A</a:t>
              </a:r>
              <a:r>
                <a:rPr lang="zh-CN" altLang="zh-CN" sz="2800" b="1" dirty="0"/>
                <a:t>．①④</a:t>
              </a:r>
              <a:r>
                <a:rPr lang="en-US" altLang="zh-CN" sz="2800" b="1" dirty="0"/>
                <a:t>     </a:t>
              </a:r>
              <a:r>
                <a:rPr lang="en-US" altLang="zh-CN" sz="2800" b="1" dirty="0" smtClean="0"/>
                <a:t> </a:t>
              </a:r>
              <a:r>
                <a:rPr lang="en-US" altLang="zh-CN" sz="2800" b="1" dirty="0"/>
                <a:t>B</a:t>
              </a:r>
              <a:r>
                <a:rPr lang="zh-CN" altLang="zh-CN" sz="2800" b="1" dirty="0"/>
                <a:t>．①②</a:t>
              </a:r>
              <a:r>
                <a:rPr lang="en-US" altLang="zh-CN" sz="2800" b="1" dirty="0"/>
                <a:t>      </a:t>
              </a:r>
              <a:r>
                <a:rPr lang="en-US" altLang="zh-CN" sz="2800" b="1" dirty="0" smtClean="0"/>
                <a:t>C</a:t>
              </a:r>
              <a:r>
                <a:rPr lang="zh-CN" altLang="zh-CN" sz="2800" b="1" dirty="0"/>
                <a:t>．①③</a:t>
              </a:r>
              <a:r>
                <a:rPr lang="en-US" altLang="zh-CN" sz="2800" b="1" dirty="0"/>
                <a:t>      </a:t>
              </a:r>
              <a:r>
                <a:rPr lang="en-US" altLang="zh-CN" sz="2800" b="1" dirty="0" smtClean="0"/>
                <a:t>  </a:t>
              </a:r>
              <a:r>
                <a:rPr lang="en-US" altLang="zh-CN" sz="2800" b="1" dirty="0"/>
                <a:t>D</a:t>
              </a:r>
              <a:r>
                <a:rPr lang="zh-CN" altLang="zh-CN" sz="2800" b="1" dirty="0"/>
                <a:t>．②④</a:t>
              </a:r>
            </a:p>
          </p:txBody>
        </p:sp>
      </p:grpSp>
      <p:grpSp>
        <p:nvGrpSpPr>
          <p:cNvPr id="8" name="组合 7"/>
          <p:cNvGrpSpPr/>
          <p:nvPr/>
        </p:nvGrpSpPr>
        <p:grpSpPr>
          <a:xfrm>
            <a:off x="4901456" y="4171501"/>
            <a:ext cx="606648" cy="553643"/>
            <a:chOff x="1619672" y="1844824"/>
            <a:chExt cx="606648" cy="553643"/>
          </a:xfrm>
        </p:grpSpPr>
        <p:cxnSp>
          <p:nvCxnSpPr>
            <p:cNvPr id="9" name="直接连接符 8"/>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19855" y="980728"/>
            <a:ext cx="8785225" cy="5400675"/>
          </a:xfrm>
        </p:spPr>
        <p:txBody>
          <a:bodyPr/>
          <a:lstStyle/>
          <a:p>
            <a:r>
              <a:rPr lang="zh-CN" altLang="en-US" sz="2800" b="1" dirty="0" smtClean="0"/>
              <a:t>      近年高考中强调史观意识，尤其是唯物史观、文明史</a:t>
            </a:r>
            <a:r>
              <a:rPr lang="zh-CN" altLang="en-US" sz="2800" b="1" dirty="0"/>
              <a:t>观、全球</a:t>
            </a:r>
            <a:r>
              <a:rPr lang="zh-CN" altLang="en-US" sz="2800" b="1" dirty="0" smtClean="0"/>
              <a:t>史观和</a:t>
            </a:r>
            <a:r>
              <a:rPr lang="zh-CN" altLang="en-US" sz="2800" b="1" dirty="0"/>
              <a:t>社会史观</a:t>
            </a:r>
            <a:r>
              <a:rPr lang="zh-CN" altLang="en-US" sz="2800" b="1" dirty="0" smtClean="0"/>
              <a:t>等。</a:t>
            </a:r>
            <a:endParaRPr lang="en-US" altLang="zh-CN" sz="2800" b="1" dirty="0" smtClean="0"/>
          </a:p>
          <a:p>
            <a:r>
              <a:rPr lang="en-US" altLang="zh-CN" sz="2800" b="1" dirty="0" smtClean="0"/>
              <a:t>      </a:t>
            </a:r>
            <a:r>
              <a:rPr lang="zh-CN" altLang="zh-CN" sz="2800" b="1" dirty="0" smtClean="0"/>
              <a:t>从</a:t>
            </a:r>
            <a:r>
              <a:rPr lang="zh-CN" altLang="zh-CN" sz="2800" b="1" dirty="0" smtClean="0">
                <a:solidFill>
                  <a:srgbClr val="FF0000"/>
                </a:solidFill>
              </a:rPr>
              <a:t>社会史</a:t>
            </a:r>
            <a:r>
              <a:rPr lang="zh-CN" altLang="en-US" sz="2800" b="1" dirty="0" smtClean="0">
                <a:solidFill>
                  <a:srgbClr val="FF0000"/>
                </a:solidFill>
              </a:rPr>
              <a:t>观</a:t>
            </a:r>
            <a:r>
              <a:rPr lang="zh-CN" altLang="zh-CN" sz="2800" b="1" dirty="0" smtClean="0"/>
              <a:t>角度命题，是近年江苏省高考历史的一大亮点，题目鲜活灵动，使学生一定程度上感受到历史离自己并不遥远。</a:t>
            </a:r>
            <a:r>
              <a:rPr lang="zh-CN" altLang="en-US" sz="2800" b="1" dirty="0" smtClean="0"/>
              <a:t>（第</a:t>
            </a:r>
            <a:r>
              <a:rPr lang="en-US" altLang="zh-CN" sz="2800" b="1" dirty="0" smtClean="0"/>
              <a:t>7、17、21</a:t>
            </a:r>
            <a:r>
              <a:rPr lang="zh-CN" altLang="en-US" sz="2800" b="1" dirty="0" smtClean="0"/>
              <a:t>题）</a:t>
            </a:r>
            <a:endParaRPr lang="en-US" altLang="zh-CN" sz="2800" b="1" dirty="0" smtClean="0"/>
          </a:p>
          <a:p>
            <a:r>
              <a:rPr lang="zh-CN" altLang="en-US" sz="2800" b="1" dirty="0"/>
              <a:t> </a:t>
            </a:r>
            <a:r>
              <a:rPr lang="zh-CN" altLang="en-US" sz="2800" b="1" dirty="0" smtClean="0"/>
              <a:t>     </a:t>
            </a:r>
            <a:r>
              <a:rPr lang="zh-CN" altLang="zh-CN" sz="2800" b="1" dirty="0" smtClean="0"/>
              <a:t>从</a:t>
            </a:r>
            <a:r>
              <a:rPr lang="zh-CN" altLang="zh-CN" sz="2800" b="1" dirty="0" smtClean="0">
                <a:solidFill>
                  <a:srgbClr val="FF0000"/>
                </a:solidFill>
              </a:rPr>
              <a:t>全球史观</a:t>
            </a:r>
            <a:r>
              <a:rPr lang="zh-CN" altLang="zh-CN" sz="2800" b="1" dirty="0" smtClean="0"/>
              <a:t>命题，如第</a:t>
            </a:r>
            <a:r>
              <a:rPr lang="en-US" altLang="zh-CN" sz="2800" b="1" dirty="0" smtClean="0"/>
              <a:t>8</a:t>
            </a:r>
            <a:r>
              <a:rPr lang="zh-CN" altLang="zh-CN" sz="2800" b="1" dirty="0" smtClean="0"/>
              <a:t>题从中日两国人民的视角看待中日战争，而不单单是中国人民的抗战，摆脱了狭隘的民族主义。第</a:t>
            </a:r>
            <a:r>
              <a:rPr lang="en-US" altLang="zh-CN" sz="2800" b="1" dirty="0" smtClean="0"/>
              <a:t>18</a:t>
            </a:r>
            <a:r>
              <a:rPr lang="zh-CN" altLang="zh-CN" sz="2800" b="1" dirty="0" smtClean="0"/>
              <a:t>题、第</a:t>
            </a:r>
            <a:r>
              <a:rPr lang="en-US" altLang="zh-CN" sz="2800" b="1" dirty="0" smtClean="0"/>
              <a:t>19</a:t>
            </a:r>
            <a:r>
              <a:rPr lang="zh-CN" altLang="zh-CN" sz="2800" b="1" dirty="0" smtClean="0"/>
              <a:t>题的全球化及全球化中的恐怖主义问题等。</a:t>
            </a:r>
            <a:endParaRPr lang="en-US" altLang="zh-CN" sz="2800" b="1" dirty="0" smtClean="0"/>
          </a:p>
        </p:txBody>
      </p:sp>
      <p:sp>
        <p:nvSpPr>
          <p:cNvPr id="18435" name="Rectangle 2"/>
          <p:cNvSpPr txBox="1">
            <a:spLocks noChangeArrowheads="1"/>
          </p:cNvSpPr>
          <p:nvPr/>
        </p:nvSpPr>
        <p:spPr bwMode="auto">
          <a:xfrm rot="10800000" flipV="1">
            <a:off x="457200" y="425450"/>
            <a:ext cx="8291513"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4400" dirty="0" smtClean="0">
                <a:solidFill>
                  <a:schemeClr val="tx2"/>
                </a:solidFill>
                <a:ea typeface="华文行楷" pitchFamily="2" charset="-122"/>
              </a:rPr>
              <a:t>4、</a:t>
            </a:r>
            <a:r>
              <a:rPr lang="zh-CN" altLang="en-US" sz="4400" dirty="0" smtClean="0">
                <a:solidFill>
                  <a:schemeClr val="tx2"/>
                </a:solidFill>
                <a:ea typeface="华文行楷" pitchFamily="2" charset="-122"/>
              </a:rPr>
              <a:t>重视</a:t>
            </a:r>
            <a:r>
              <a:rPr lang="zh-CN" altLang="en-US" sz="4400" dirty="0">
                <a:solidFill>
                  <a:schemeClr val="tx2"/>
                </a:solidFill>
                <a:ea typeface="华文行楷" pitchFamily="2" charset="-122"/>
              </a:rPr>
              <a:t>史观</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210343" y="1628800"/>
            <a:ext cx="8785225" cy="5400675"/>
          </a:xfrm>
        </p:spPr>
        <p:txBody>
          <a:bodyPr/>
          <a:lstStyle/>
          <a:p>
            <a:r>
              <a:rPr lang="zh-CN" altLang="en-US" sz="2800" dirty="0" smtClean="0"/>
              <a:t>        </a:t>
            </a:r>
            <a:r>
              <a:rPr lang="zh-CN" altLang="en-US" sz="3600" b="1" dirty="0" smtClean="0"/>
              <a:t>新的材料、情境与信息 （</a:t>
            </a:r>
            <a:r>
              <a:rPr lang="en-US" altLang="zh-CN" sz="3600" b="1" dirty="0" smtClean="0"/>
              <a:t>19/20）</a:t>
            </a:r>
          </a:p>
          <a:p>
            <a:r>
              <a:rPr lang="en-US" altLang="zh-CN" sz="3600" b="1" dirty="0"/>
              <a:t> </a:t>
            </a:r>
            <a:r>
              <a:rPr lang="en-US" altLang="zh-CN" sz="3600" b="1" dirty="0" smtClean="0"/>
              <a:t>     </a:t>
            </a:r>
            <a:r>
              <a:rPr lang="zh-CN" altLang="en-US" sz="3600" b="1" dirty="0" smtClean="0"/>
              <a:t>知识由专题向主题转变，突出纵横联系的综合性 （ </a:t>
            </a:r>
            <a:r>
              <a:rPr lang="en-US" altLang="zh-CN" sz="3600" b="1" dirty="0" smtClean="0"/>
              <a:t>3/5）</a:t>
            </a:r>
          </a:p>
          <a:p>
            <a:r>
              <a:rPr lang="en-US" altLang="zh-CN" sz="3600" b="1" dirty="0"/>
              <a:t> </a:t>
            </a:r>
            <a:r>
              <a:rPr lang="en-US" altLang="zh-CN" sz="3600" b="1" dirty="0" smtClean="0"/>
              <a:t>     </a:t>
            </a:r>
            <a:r>
              <a:rPr lang="zh-CN" altLang="en-US" sz="3600" b="1" dirty="0" smtClean="0"/>
              <a:t>能力要求的综合性趋势</a:t>
            </a:r>
            <a:endParaRPr lang="en-US" altLang="zh-CN" sz="3600" b="1" dirty="0" smtClean="0"/>
          </a:p>
        </p:txBody>
      </p:sp>
      <p:sp>
        <p:nvSpPr>
          <p:cNvPr id="16387" name="Rectangle 2"/>
          <p:cNvSpPr txBox="1">
            <a:spLocks noChangeArrowheads="1"/>
          </p:cNvSpPr>
          <p:nvPr/>
        </p:nvSpPr>
        <p:spPr bwMode="auto">
          <a:xfrm rot="10800000" flipV="1">
            <a:off x="457200" y="628004"/>
            <a:ext cx="8291513"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4400" dirty="0" smtClean="0">
                <a:solidFill>
                  <a:schemeClr val="tx2"/>
                </a:solidFill>
                <a:ea typeface="华文行楷" pitchFamily="2" charset="-122"/>
              </a:rPr>
              <a:t>5、</a:t>
            </a:r>
            <a:r>
              <a:rPr lang="zh-CN" altLang="en-US" sz="4400" dirty="0" smtClean="0">
                <a:solidFill>
                  <a:schemeClr val="tx2"/>
                </a:solidFill>
                <a:ea typeface="华文行楷" pitchFamily="2" charset="-122"/>
              </a:rPr>
              <a:t>重视学生素养和学科思维</a:t>
            </a:r>
            <a:endParaRPr lang="zh-CN" altLang="en-US" sz="4400" dirty="0">
              <a:solidFill>
                <a:schemeClr val="tx2"/>
              </a:solidFill>
              <a:ea typeface="华文行楷" pitchFamily="2" charset="-122"/>
            </a:endParaRPr>
          </a:p>
        </p:txBody>
      </p:sp>
    </p:spTree>
    <p:extLst>
      <p:ext uri="{BB962C8B-B14F-4D97-AF65-F5344CB8AC3E}">
        <p14:creationId xmlns:p14="http://schemas.microsoft.com/office/powerpoint/2010/main" val="1475150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1" name="Group 51"/>
          <p:cNvGrpSpPr>
            <a:grpSpLocks/>
          </p:cNvGrpSpPr>
          <p:nvPr/>
        </p:nvGrpSpPr>
        <p:grpSpPr bwMode="auto">
          <a:xfrm>
            <a:off x="388391" y="192439"/>
            <a:ext cx="8383588" cy="5115367"/>
            <a:chOff x="573" y="-179"/>
            <a:chExt cx="5029" cy="3689"/>
          </a:xfrm>
        </p:grpSpPr>
        <p:pic>
          <p:nvPicPr>
            <p:cNvPr id="17415" name="Picture 49" descr="框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 y="-179"/>
              <a:ext cx="5029" cy="3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Rectangle 48"/>
            <p:cNvSpPr>
              <a:spLocks noChangeArrowheads="1"/>
            </p:cNvSpPr>
            <p:nvPr/>
          </p:nvSpPr>
          <p:spPr bwMode="auto">
            <a:xfrm>
              <a:off x="793" y="25"/>
              <a:ext cx="4618" cy="3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dirty="0"/>
                <a:t>16</a:t>
              </a:r>
              <a:r>
                <a:rPr lang="zh-CN" altLang="zh-CN" sz="2800" b="1" dirty="0"/>
                <a:t>．在苏联，</a:t>
              </a:r>
              <a:r>
                <a:rPr lang="en-US" altLang="zh-CN" sz="2800" b="1" dirty="0"/>
                <a:t>1928</a:t>
              </a:r>
              <a:r>
                <a:rPr lang="zh-CN" altLang="zh-CN" sz="2800" b="1" dirty="0"/>
                <a:t>年</a:t>
              </a:r>
              <a:r>
                <a:rPr lang="en-US" altLang="zh-CN" sz="2800" b="1" dirty="0"/>
                <a:t>1</a:t>
              </a:r>
              <a:r>
                <a:rPr lang="zh-CN" altLang="zh-CN" sz="2800" b="1" dirty="0"/>
                <a:t>公担稞麦可分别交换</a:t>
              </a:r>
              <a:r>
                <a:rPr lang="en-US" altLang="zh-CN" sz="2800" b="1" dirty="0"/>
                <a:t>35</a:t>
              </a:r>
              <a:r>
                <a:rPr lang="zh-CN" altLang="zh-CN" sz="2800" b="1" dirty="0"/>
                <a:t>米印花布、</a:t>
              </a:r>
              <a:r>
                <a:rPr lang="en-US" altLang="zh-CN" sz="2800" b="1" dirty="0"/>
                <a:t>75</a:t>
              </a:r>
              <a:r>
                <a:rPr lang="zh-CN" altLang="zh-CN" sz="2800" b="1" dirty="0"/>
                <a:t>公斤砂糖，到</a:t>
              </a:r>
              <a:r>
                <a:rPr lang="en-US" altLang="zh-CN" sz="2800" b="1" dirty="0"/>
                <a:t>1952</a:t>
              </a:r>
              <a:r>
                <a:rPr lang="zh-CN" altLang="zh-CN" sz="2800" b="1" dirty="0"/>
                <a:t>年只能分别交换</a:t>
              </a:r>
              <a:r>
                <a:rPr lang="en-US" altLang="zh-CN" sz="2800" b="1" dirty="0"/>
                <a:t>1</a:t>
              </a:r>
              <a:r>
                <a:rPr lang="zh-CN" altLang="zh-CN" sz="2800" b="1" dirty="0"/>
                <a:t>．</a:t>
              </a:r>
              <a:r>
                <a:rPr lang="en-US" altLang="zh-CN" sz="2800" b="1" dirty="0"/>
                <a:t>5</a:t>
              </a:r>
              <a:r>
                <a:rPr lang="zh-CN" altLang="zh-CN" sz="2800" b="1" dirty="0"/>
                <a:t>米印花布、</a:t>
              </a:r>
              <a:r>
                <a:rPr lang="en-US" altLang="zh-CN" sz="2800" b="1" dirty="0"/>
                <a:t>0</a:t>
              </a:r>
              <a:r>
                <a:rPr lang="zh-CN" altLang="zh-CN" sz="2800" b="1" dirty="0"/>
                <a:t>．</a:t>
              </a:r>
              <a:r>
                <a:rPr lang="en-US" altLang="zh-CN" sz="2800" b="1" dirty="0"/>
                <a:t>9</a:t>
              </a:r>
              <a:r>
                <a:rPr lang="zh-CN" altLang="zh-CN" sz="2800" b="1" dirty="0"/>
                <a:t>公斤砂糖；</a:t>
              </a:r>
              <a:r>
                <a:rPr lang="en-US" altLang="zh-CN" sz="2800" b="1" dirty="0"/>
                <a:t>1953</a:t>
              </a:r>
              <a:r>
                <a:rPr lang="zh-CN" altLang="zh-CN" sz="2800" b="1" dirty="0"/>
                <a:t>年，谷物的义务交售价格仅为成本的</a:t>
              </a:r>
              <a:r>
                <a:rPr lang="en-US" altLang="zh-CN" sz="2800" b="1" dirty="0"/>
                <a:t>10%</a:t>
              </a:r>
              <a:r>
                <a:rPr lang="zh-CN" altLang="zh-CN" sz="2800" b="1" dirty="0"/>
                <a:t>，牛肉价格为成本的</a:t>
              </a:r>
              <a:r>
                <a:rPr lang="en-US" altLang="zh-CN" sz="2800" b="1" dirty="0"/>
                <a:t>5%</a:t>
              </a:r>
              <a:r>
                <a:rPr lang="zh-CN" altLang="zh-CN" sz="2800" b="1" dirty="0"/>
                <a:t>，</a:t>
              </a:r>
              <a:r>
                <a:rPr lang="en-US" altLang="zh-CN" sz="2800" b="1" dirty="0"/>
                <a:t>-</a:t>
              </a:r>
              <a:r>
                <a:rPr lang="zh-CN" altLang="zh-CN" sz="2800" b="1" dirty="0"/>
                <a:t>猪肉价格为成本的</a:t>
              </a:r>
              <a:r>
                <a:rPr lang="en-US" altLang="zh-CN" sz="2800" b="1" dirty="0"/>
                <a:t>6%</a:t>
              </a:r>
              <a:r>
                <a:rPr lang="zh-CN" altLang="zh-CN" sz="2800" b="1" dirty="0"/>
                <a:t>。这段材料反映出这一时期的苏联</a:t>
              </a:r>
            </a:p>
            <a:p>
              <a:r>
                <a:rPr lang="en-US" altLang="zh-CN" sz="2800" b="1" dirty="0"/>
                <a:t>A</a:t>
              </a:r>
              <a:r>
                <a:rPr lang="zh-CN" altLang="zh-CN" sz="2800" b="1" dirty="0"/>
                <a:t>．农副产品质量差、价格低</a:t>
              </a:r>
            </a:p>
            <a:p>
              <a:r>
                <a:rPr lang="en-US" altLang="zh-CN" sz="2800" b="1" dirty="0"/>
                <a:t>B</a:t>
              </a:r>
              <a:r>
                <a:rPr lang="zh-CN" altLang="zh-CN" sz="2800" b="1" dirty="0"/>
                <a:t>．农产品过剩造成价格下滑</a:t>
              </a:r>
              <a:endParaRPr lang="en-US" altLang="zh-CN" sz="2800" b="1" dirty="0"/>
            </a:p>
            <a:p>
              <a:r>
                <a:rPr lang="en-US" altLang="zh-CN" sz="2800" b="1" dirty="0"/>
                <a:t>C</a:t>
              </a:r>
              <a:r>
                <a:rPr lang="zh-CN" altLang="zh-CN" sz="2800" b="1" dirty="0"/>
                <a:t>．市场经济体制尚不够完善</a:t>
              </a:r>
              <a:endParaRPr lang="en-US" altLang="zh-CN" sz="2800" b="1" dirty="0"/>
            </a:p>
            <a:p>
              <a:r>
                <a:rPr lang="en-US" altLang="zh-CN" sz="2800" b="1" dirty="0"/>
                <a:t>D</a:t>
              </a:r>
              <a:r>
                <a:rPr lang="zh-CN" altLang="zh-CN" sz="2800" b="1" dirty="0"/>
                <a:t>．工业化牺牲了农民的利益</a:t>
              </a:r>
              <a:endParaRPr lang="en-US" altLang="zh-CN" sz="2800" b="1" dirty="0"/>
            </a:p>
            <a:p>
              <a:endParaRPr lang="zh-CN" altLang="zh-CN" sz="2800" b="1" dirty="0">
                <a:solidFill>
                  <a:srgbClr val="C00000"/>
                </a:solidFill>
              </a:endParaRPr>
            </a:p>
          </p:txBody>
        </p:sp>
      </p:grpSp>
      <p:sp>
        <p:nvSpPr>
          <p:cNvPr id="4" name="矩形 3"/>
          <p:cNvSpPr>
            <a:spLocks noChangeArrowheads="1"/>
          </p:cNvSpPr>
          <p:nvPr/>
        </p:nvSpPr>
        <p:spPr bwMode="auto">
          <a:xfrm>
            <a:off x="1223963" y="5015418"/>
            <a:ext cx="79200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3200" b="1" dirty="0" smtClean="0">
                <a:solidFill>
                  <a:srgbClr val="FF0000"/>
                </a:solidFill>
                <a:latin typeface="华文新魏" pitchFamily="2" charset="-122"/>
                <a:ea typeface="华文新魏" pitchFamily="2" charset="-122"/>
              </a:rPr>
              <a:t>-----“</a:t>
            </a:r>
            <a:r>
              <a:rPr lang="zh-CN" altLang="en-US" sz="3200" b="1" dirty="0" smtClean="0">
                <a:solidFill>
                  <a:srgbClr val="FF0000"/>
                </a:solidFill>
                <a:latin typeface="华文新魏" pitchFamily="2" charset="-122"/>
                <a:ea typeface="华文新魏" pitchFamily="2" charset="-122"/>
              </a:rPr>
              <a:t>农民为工业化交纳的贡税。</a:t>
            </a:r>
            <a:r>
              <a:rPr lang="en-US" altLang="zh-CN" sz="3200" b="1" dirty="0" smtClean="0">
                <a:solidFill>
                  <a:srgbClr val="FF0000"/>
                </a:solidFill>
                <a:latin typeface="华文新魏" pitchFamily="2" charset="-122"/>
                <a:ea typeface="华文新魏" pitchFamily="2" charset="-122"/>
              </a:rPr>
              <a:t>”</a:t>
            </a:r>
            <a:endParaRPr lang="en-US" altLang="zh-CN" sz="3200" b="1" dirty="0">
              <a:solidFill>
                <a:srgbClr val="FF0000"/>
              </a:solidFill>
              <a:latin typeface="华文新魏" pitchFamily="2" charset="-122"/>
              <a:ea typeface="华文新魏" pitchFamily="2" charset="-122"/>
            </a:endParaRPr>
          </a:p>
        </p:txBody>
      </p:sp>
      <p:sp>
        <p:nvSpPr>
          <p:cNvPr id="5" name="TextBox 4"/>
          <p:cNvSpPr txBox="1">
            <a:spLocks noChangeArrowheads="1"/>
          </p:cNvSpPr>
          <p:nvPr/>
        </p:nvSpPr>
        <p:spPr bwMode="auto">
          <a:xfrm>
            <a:off x="3527426" y="5512929"/>
            <a:ext cx="55387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3600" b="1" dirty="0">
                <a:solidFill>
                  <a:srgbClr val="FF0000"/>
                </a:solidFill>
              </a:rPr>
              <a:t>实证意识</a:t>
            </a:r>
          </a:p>
        </p:txBody>
      </p:sp>
      <p:grpSp>
        <p:nvGrpSpPr>
          <p:cNvPr id="8" name="组合 7"/>
          <p:cNvGrpSpPr/>
          <p:nvPr/>
        </p:nvGrpSpPr>
        <p:grpSpPr>
          <a:xfrm>
            <a:off x="755576" y="4315517"/>
            <a:ext cx="606648" cy="553643"/>
            <a:chOff x="1619672" y="1844824"/>
            <a:chExt cx="606648" cy="553643"/>
          </a:xfrm>
        </p:grpSpPr>
        <p:cxnSp>
          <p:nvCxnSpPr>
            <p:cNvPr id="9" name="直接连接符 8"/>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2771775" y="3357563"/>
            <a:ext cx="5081588" cy="222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dirty="0">
                <a:latin typeface="楷体_GB2312" pitchFamily="49" charset="-122"/>
                <a:ea typeface="楷体_GB2312" pitchFamily="49" charset="-122"/>
              </a:rPr>
              <a:t>江苏省华罗庚中学   许春凤</a:t>
            </a:r>
          </a:p>
          <a:p>
            <a:pPr eaLnBrk="1" hangingPunct="1"/>
            <a:endParaRPr lang="zh-CN" altLang="en-US" sz="2800" b="1" dirty="0">
              <a:latin typeface="Times New Roman" pitchFamily="18" charset="0"/>
            </a:endParaRPr>
          </a:p>
          <a:p>
            <a:pPr eaLnBrk="1" hangingPunct="1"/>
            <a:r>
              <a:rPr lang="en-US" altLang="zh-CN" sz="2800" b="1" dirty="0">
                <a:latin typeface="Times New Roman" pitchFamily="18" charset="0"/>
                <a:hlinkClick r:id="rId2"/>
              </a:rPr>
              <a:t>xuchunfeng6161@yahoo.com.cn</a:t>
            </a:r>
            <a:endParaRPr lang="en-US" altLang="zh-CN" sz="2800" b="1" dirty="0">
              <a:latin typeface="Times New Roman" pitchFamily="18" charset="0"/>
            </a:endParaRPr>
          </a:p>
          <a:p>
            <a:pPr eaLnBrk="1" hangingPunct="1"/>
            <a:r>
              <a:rPr lang="en-US" altLang="zh-CN" sz="2800" b="1" dirty="0">
                <a:latin typeface="Times New Roman" pitchFamily="18" charset="0"/>
              </a:rPr>
              <a:t>             </a:t>
            </a:r>
          </a:p>
          <a:p>
            <a:pPr eaLnBrk="1" hangingPunct="1"/>
            <a:r>
              <a:rPr lang="en-US" altLang="zh-CN" sz="2800" b="1" dirty="0">
                <a:latin typeface="Times New Roman" pitchFamily="18" charset="0"/>
              </a:rPr>
              <a:t> 2011</a:t>
            </a:r>
            <a:r>
              <a:rPr lang="zh-CN" altLang="en-US" sz="2800" b="1" dirty="0">
                <a:latin typeface="Times New Roman" pitchFamily="18" charset="0"/>
              </a:rPr>
              <a:t>年</a:t>
            </a:r>
            <a:r>
              <a:rPr lang="en-US" altLang="zh-CN" sz="2800" b="1" dirty="0">
                <a:latin typeface="Times New Roman" pitchFamily="18" charset="0"/>
              </a:rPr>
              <a:t>11</a:t>
            </a:r>
            <a:r>
              <a:rPr lang="zh-CN" altLang="en-US" sz="2800" b="1" dirty="0" smtClean="0">
                <a:latin typeface="Times New Roman" pitchFamily="18" charset="0"/>
              </a:rPr>
              <a:t>月</a:t>
            </a:r>
            <a:r>
              <a:rPr lang="en-US" altLang="zh-CN" sz="2800" b="1" dirty="0" smtClean="0">
                <a:latin typeface="Times New Roman" pitchFamily="18" charset="0"/>
              </a:rPr>
              <a:t>17</a:t>
            </a:r>
            <a:r>
              <a:rPr lang="zh-CN" altLang="en-US" sz="2800" b="1" dirty="0" smtClean="0">
                <a:latin typeface="Times New Roman" pitchFamily="18" charset="0"/>
              </a:rPr>
              <a:t>日</a:t>
            </a:r>
            <a:endParaRPr lang="zh-CN" altLang="en-US" sz="2800" b="1" dirty="0">
              <a:latin typeface="Times New Roman" pitchFamily="18" charset="0"/>
            </a:endParaRPr>
          </a:p>
        </p:txBody>
      </p:sp>
      <p:sp>
        <p:nvSpPr>
          <p:cNvPr id="3075" name="TextBox 1"/>
          <p:cNvSpPr txBox="1">
            <a:spLocks noChangeArrowheads="1"/>
          </p:cNvSpPr>
          <p:nvPr/>
        </p:nvSpPr>
        <p:spPr bwMode="auto">
          <a:xfrm>
            <a:off x="323528" y="1539875"/>
            <a:ext cx="8568953" cy="68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lnSpc>
                <a:spcPts val="4600"/>
              </a:lnSpc>
            </a:pPr>
            <a:r>
              <a:rPr lang="zh-CN" altLang="en-US" sz="3200" dirty="0" smtClean="0">
                <a:latin typeface="华文琥珀" pitchFamily="2" charset="-122"/>
                <a:ea typeface="华文琥珀" pitchFamily="2" charset="-122"/>
              </a:rPr>
              <a:t>从高</a:t>
            </a:r>
            <a:r>
              <a:rPr lang="zh-CN" altLang="en-US" sz="3200" dirty="0">
                <a:latin typeface="华文琥珀" pitchFamily="2" charset="-122"/>
                <a:ea typeface="华文琥珀" pitchFamily="2" charset="-122"/>
              </a:rPr>
              <a:t>考卷</a:t>
            </a:r>
            <a:r>
              <a:rPr lang="zh-CN" altLang="en-US" sz="3200" dirty="0" smtClean="0">
                <a:latin typeface="华文琥珀" pitchFamily="2" charset="-122"/>
                <a:ea typeface="华文琥珀" pitchFamily="2" charset="-122"/>
              </a:rPr>
              <a:t>的特点和</a:t>
            </a:r>
            <a:r>
              <a:rPr lang="en-US" altLang="zh-CN" sz="3200" dirty="0" smtClean="0">
                <a:latin typeface="华文琥珀" pitchFamily="2" charset="-122"/>
                <a:ea typeface="华文琥珀" pitchFamily="2" charset="-122"/>
              </a:rPr>
              <a:t>2012</a:t>
            </a:r>
            <a:r>
              <a:rPr lang="zh-CN" altLang="en-US" sz="3200" dirty="0" smtClean="0">
                <a:latin typeface="华文琥珀" pitchFamily="2" charset="-122"/>
                <a:ea typeface="华文琥珀" pitchFamily="2" charset="-122"/>
              </a:rPr>
              <a:t>年考试说明谈高三教学</a:t>
            </a:r>
            <a:endParaRPr lang="zh-CN" altLang="en-US" sz="3200" dirty="0">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33338" y="692697"/>
            <a:ext cx="8785225" cy="5904954"/>
          </a:xfrm>
        </p:spPr>
        <p:txBody>
          <a:bodyPr/>
          <a:lstStyle/>
          <a:p>
            <a:r>
              <a:rPr lang="zh-CN" altLang="zh-CN" sz="2800" b="1" dirty="0" smtClean="0"/>
              <a:t>如</a:t>
            </a:r>
            <a:r>
              <a:rPr lang="zh-CN" altLang="en-US" sz="2800" b="1" dirty="0" smtClean="0"/>
              <a:t>：</a:t>
            </a:r>
            <a:r>
              <a:rPr lang="zh-CN" altLang="zh-CN" sz="2800" b="1" dirty="0" smtClean="0"/>
              <a:t>第</a:t>
            </a:r>
            <a:r>
              <a:rPr lang="en-US" altLang="zh-CN" sz="2800" b="1" dirty="0" smtClean="0"/>
              <a:t>22</a:t>
            </a:r>
            <a:r>
              <a:rPr lang="zh-CN" altLang="zh-CN" sz="2800" b="1" dirty="0"/>
              <a:t>题第（</a:t>
            </a:r>
            <a:r>
              <a:rPr lang="en-US" altLang="zh-CN" sz="2800" b="1" dirty="0"/>
              <a:t>3</a:t>
            </a:r>
            <a:r>
              <a:rPr lang="zh-CN" altLang="zh-CN" sz="2800" b="1" dirty="0"/>
              <a:t>）问：</a:t>
            </a:r>
            <a:r>
              <a:rPr lang="zh-CN" altLang="zh-CN" sz="2800" b="1" dirty="0">
                <a:solidFill>
                  <a:srgbClr val="C00000"/>
                </a:solidFill>
                <a:latin typeface="华文楷体" pitchFamily="2" charset="-122"/>
                <a:ea typeface="华文楷体" pitchFamily="2" charset="-122"/>
              </a:rPr>
              <a:t>“运用上述材料，结合所学知识，论证陈旭麓先生提出的观点。”要求考生：“观点理解准确；史论结合；逻辑严密；表达清楚；</a:t>
            </a:r>
            <a:r>
              <a:rPr lang="en-US" altLang="zh-CN" sz="2800" b="1" dirty="0">
                <a:solidFill>
                  <a:srgbClr val="C00000"/>
                </a:solidFill>
                <a:latin typeface="华文楷体" pitchFamily="2" charset="-122"/>
                <a:ea typeface="华文楷体" pitchFamily="2" charset="-122"/>
              </a:rPr>
              <a:t>200</a:t>
            </a:r>
            <a:r>
              <a:rPr lang="zh-CN" altLang="zh-CN" sz="2800" b="1" dirty="0">
                <a:solidFill>
                  <a:srgbClr val="C00000"/>
                </a:solidFill>
                <a:latin typeface="华文楷体" pitchFamily="2" charset="-122"/>
                <a:ea typeface="华文楷体" pitchFamily="2" charset="-122"/>
              </a:rPr>
              <a:t>字左右。”</a:t>
            </a:r>
            <a:endParaRPr lang="en-US" altLang="zh-CN" sz="2800" b="1" dirty="0">
              <a:solidFill>
                <a:srgbClr val="C00000"/>
              </a:solidFill>
            </a:endParaRPr>
          </a:p>
          <a:p>
            <a:r>
              <a:rPr lang="zh-CN" altLang="en-US" b="1" dirty="0"/>
              <a:t> </a:t>
            </a:r>
            <a:r>
              <a:rPr lang="zh-CN" altLang="en-US" b="1" dirty="0" smtClean="0"/>
              <a:t>    </a:t>
            </a:r>
            <a:r>
              <a:rPr lang="zh-CN" altLang="zh-CN" b="1" dirty="0" smtClean="0"/>
              <a:t>与</a:t>
            </a:r>
            <a:r>
              <a:rPr lang="en-US" altLang="zh-CN" b="1" dirty="0" smtClean="0"/>
              <a:t>2010</a:t>
            </a:r>
            <a:r>
              <a:rPr lang="zh-CN" altLang="zh-CN" b="1" dirty="0" smtClean="0"/>
              <a:t>年相比，</a:t>
            </a:r>
            <a:r>
              <a:rPr lang="zh-CN" altLang="en-US" b="1" dirty="0" smtClean="0"/>
              <a:t>考试目标中的</a:t>
            </a:r>
            <a:r>
              <a:rPr lang="zh-CN" altLang="zh-CN" b="1" dirty="0" smtClean="0"/>
              <a:t>四个方面考核目标和要求都有涉及，</a:t>
            </a:r>
            <a:r>
              <a:rPr lang="zh-CN" altLang="en-US" b="1" dirty="0" smtClean="0"/>
              <a:t>其中：</a:t>
            </a:r>
            <a:r>
              <a:rPr lang="zh-CN" altLang="zh-CN" b="1" dirty="0" smtClean="0"/>
              <a:t>对</a:t>
            </a:r>
            <a:r>
              <a:rPr lang="zh-CN" altLang="zh-CN" b="1" dirty="0" smtClean="0">
                <a:solidFill>
                  <a:srgbClr val="FF0000"/>
                </a:solidFill>
              </a:rPr>
              <a:t>获取和解读信息</a:t>
            </a:r>
            <a:r>
              <a:rPr lang="zh-CN" altLang="zh-CN" b="1" dirty="0" smtClean="0"/>
              <a:t>及</a:t>
            </a:r>
            <a:r>
              <a:rPr lang="zh-CN" altLang="zh-CN" b="1" dirty="0">
                <a:solidFill>
                  <a:srgbClr val="FF0000"/>
                </a:solidFill>
              </a:rPr>
              <a:t>调动和运用知识</a:t>
            </a:r>
            <a:r>
              <a:rPr lang="zh-CN" altLang="zh-CN" b="1" dirty="0" smtClean="0"/>
              <a:t>的能力考查较多，对</a:t>
            </a:r>
            <a:r>
              <a:rPr lang="zh-CN" altLang="en-US" b="1" dirty="0" smtClean="0">
                <a:solidFill>
                  <a:srgbClr val="FF0000"/>
                </a:solidFill>
              </a:rPr>
              <a:t>描述</a:t>
            </a:r>
            <a:r>
              <a:rPr lang="zh-CN" altLang="en-US" b="1" dirty="0">
                <a:solidFill>
                  <a:srgbClr val="FF0000"/>
                </a:solidFill>
              </a:rPr>
              <a:t>和解释</a:t>
            </a:r>
            <a:r>
              <a:rPr lang="zh-CN" altLang="en-US" b="1" dirty="0" smtClean="0">
                <a:solidFill>
                  <a:srgbClr val="FF0000"/>
                </a:solidFill>
              </a:rPr>
              <a:t>事物</a:t>
            </a:r>
            <a:r>
              <a:rPr lang="zh-CN" altLang="zh-CN" b="1" dirty="0" smtClean="0"/>
              <a:t>要求很高，而且，第一次系统考查</a:t>
            </a:r>
            <a:r>
              <a:rPr lang="zh-CN" altLang="zh-CN" b="1" dirty="0">
                <a:solidFill>
                  <a:srgbClr val="FF0000"/>
                </a:solidFill>
              </a:rPr>
              <a:t>论证和探讨问题</a:t>
            </a:r>
            <a:r>
              <a:rPr lang="zh-CN" altLang="zh-CN" b="1" dirty="0" smtClean="0"/>
              <a:t>的能力。</a:t>
            </a:r>
            <a:endParaRPr lang="en-US" altLang="zh-CN" b="1" dirty="0" smtClean="0"/>
          </a:p>
          <a:p>
            <a:r>
              <a:rPr lang="en-US" altLang="zh-CN" b="1" dirty="0" smtClean="0"/>
              <a:t>       </a:t>
            </a:r>
            <a:endParaRPr lang="en-US" altLang="zh-CN" b="1" dirty="0" smtClean="0">
              <a:solidFill>
                <a:srgbClr val="C0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l" eaLnBrk="1" hangingPunct="1"/>
            <a:r>
              <a:rPr lang="zh-CN" altLang="en-US" dirty="0" smtClean="0">
                <a:ea typeface="华文行楷" pitchFamily="2" charset="-122"/>
              </a:rPr>
              <a:t>（二）命题技术</a:t>
            </a:r>
          </a:p>
        </p:txBody>
      </p:sp>
      <p:sp>
        <p:nvSpPr>
          <p:cNvPr id="22531" name="Rectangle 3"/>
          <p:cNvSpPr>
            <a:spLocks noGrp="1" noChangeArrowheads="1"/>
          </p:cNvSpPr>
          <p:nvPr>
            <p:ph type="body" idx="1"/>
          </p:nvPr>
        </p:nvSpPr>
        <p:spPr/>
        <p:txBody>
          <a:bodyPr/>
          <a:lstStyle/>
          <a:p>
            <a:pPr marL="0" indent="0" eaLnBrk="1" hangingPunct="1">
              <a:buFontTx/>
              <a:buNone/>
            </a:pPr>
            <a:r>
              <a:rPr lang="en-US" altLang="zh-CN" sz="3600" b="1" dirty="0" smtClean="0"/>
              <a:t>1、</a:t>
            </a:r>
            <a:r>
              <a:rPr lang="zh-CN" altLang="en-US" sz="3600" b="1" dirty="0" smtClean="0"/>
              <a:t>依托情境</a:t>
            </a:r>
            <a:r>
              <a:rPr lang="en-US" altLang="zh-CN" sz="3600" b="1" dirty="0" smtClean="0"/>
              <a:t>,</a:t>
            </a:r>
            <a:r>
              <a:rPr lang="zh-CN" altLang="en-US" sz="3600" b="1" dirty="0" smtClean="0"/>
              <a:t>小切口</a:t>
            </a:r>
            <a:r>
              <a:rPr lang="en-US" altLang="zh-CN" sz="3600" b="1" dirty="0" smtClean="0"/>
              <a:t>.</a:t>
            </a:r>
          </a:p>
          <a:p>
            <a:pPr marL="0" indent="0" eaLnBrk="1" hangingPunct="1">
              <a:buFontTx/>
              <a:buNone/>
            </a:pPr>
            <a:r>
              <a:rPr lang="en-US" altLang="zh-CN" sz="3600" b="1" dirty="0" smtClean="0"/>
              <a:t>2、</a:t>
            </a:r>
            <a:r>
              <a:rPr lang="zh-CN" altLang="en-US" sz="3600" b="1" dirty="0" smtClean="0"/>
              <a:t>注意大视野，纵横的历史线索</a:t>
            </a:r>
            <a:endParaRPr lang="en-US" altLang="zh-CN" sz="3600" b="1" dirty="0" smtClean="0"/>
          </a:p>
          <a:p>
            <a:pPr marL="0" indent="0" eaLnBrk="1" hangingPunct="1">
              <a:buFontTx/>
              <a:buNone/>
            </a:pPr>
            <a:r>
              <a:rPr lang="en-US" altLang="zh-CN" sz="3600" b="1" dirty="0" smtClean="0"/>
              <a:t>3、</a:t>
            </a:r>
            <a:r>
              <a:rPr lang="zh-CN" altLang="en-US" sz="3600" b="1" dirty="0" smtClean="0"/>
              <a:t>以突出主题的方式，综合性考察</a:t>
            </a:r>
            <a:endParaRPr lang="en-US" altLang="zh-CN" sz="3600" b="1" dirty="0" smtClean="0"/>
          </a:p>
          <a:p>
            <a:pPr marL="0" indent="0" eaLnBrk="1" hangingPunct="1">
              <a:buFontTx/>
              <a:buNone/>
            </a:pPr>
            <a:r>
              <a:rPr lang="en-US" altLang="zh-CN" sz="3600" b="1" dirty="0" smtClean="0"/>
              <a:t>4、</a:t>
            </a:r>
            <a:r>
              <a:rPr lang="zh-CN" altLang="en-US" sz="3600" b="1" dirty="0" smtClean="0"/>
              <a:t>从体现三维目标总体要求出发</a:t>
            </a:r>
            <a:endParaRPr lang="en-US" altLang="zh-CN" sz="3600"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zh-CN" dirty="0" smtClean="0">
                <a:ea typeface="华文行楷" pitchFamily="2" charset="-122"/>
              </a:rPr>
              <a:t>1、</a:t>
            </a:r>
            <a:r>
              <a:rPr lang="zh-CN" altLang="en-US" dirty="0" smtClean="0">
                <a:ea typeface="华文行楷" pitchFamily="2" charset="-122"/>
              </a:rPr>
              <a:t>依托情境，知识与能力并重</a:t>
            </a:r>
          </a:p>
        </p:txBody>
      </p:sp>
      <p:sp>
        <p:nvSpPr>
          <p:cNvPr id="23555" name="Rectangle 3"/>
          <p:cNvSpPr>
            <a:spLocks noGrp="1" noChangeArrowheads="1"/>
          </p:cNvSpPr>
          <p:nvPr>
            <p:ph type="body" idx="1"/>
          </p:nvPr>
        </p:nvSpPr>
        <p:spPr/>
        <p:txBody>
          <a:bodyPr/>
          <a:lstStyle/>
          <a:p>
            <a:pPr marL="0" indent="0" eaLnBrk="1" hangingPunct="1">
              <a:buFontTx/>
              <a:buNone/>
            </a:pPr>
            <a:endParaRPr lang="en-US" altLang="zh-CN" sz="3600" dirty="0" smtClean="0"/>
          </a:p>
        </p:txBody>
      </p:sp>
      <p:grpSp>
        <p:nvGrpSpPr>
          <p:cNvPr id="23556" name="Group 4"/>
          <p:cNvGrpSpPr>
            <a:grpSpLocks/>
          </p:cNvGrpSpPr>
          <p:nvPr/>
        </p:nvGrpSpPr>
        <p:grpSpPr bwMode="auto">
          <a:xfrm>
            <a:off x="827088" y="1966913"/>
            <a:ext cx="2305050" cy="2686050"/>
            <a:chOff x="295" y="1117"/>
            <a:chExt cx="1361" cy="1315"/>
          </a:xfrm>
        </p:grpSpPr>
        <p:pic>
          <p:nvPicPr>
            <p:cNvPr id="23563" name="Picture 5" descr="练习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descr="信纸">
              <a:hlinkClick r:id="rId3" action="ppaction://hlinksldjump"/>
            </p:cNvPr>
            <p:cNvSpPr>
              <a:spLocks noChangeArrowheads="1"/>
            </p:cNvSpPr>
            <p:nvPr/>
          </p:nvSpPr>
          <p:spPr bwMode="auto">
            <a:xfrm>
              <a:off x="295" y="1434"/>
              <a:ext cx="1361" cy="351"/>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23557" name="Group 4"/>
          <p:cNvGrpSpPr>
            <a:grpSpLocks/>
          </p:cNvGrpSpPr>
          <p:nvPr/>
        </p:nvGrpSpPr>
        <p:grpSpPr bwMode="auto">
          <a:xfrm>
            <a:off x="5749925" y="2084388"/>
            <a:ext cx="2305050" cy="2686050"/>
            <a:chOff x="295" y="1117"/>
            <a:chExt cx="1361" cy="1315"/>
          </a:xfrm>
        </p:grpSpPr>
        <p:pic>
          <p:nvPicPr>
            <p:cNvPr id="23561" name="Picture 5" descr="练习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6" descr="信纸">
              <a:hlinkClick r:id="rId3" action="ppaction://hlinksldjump"/>
            </p:cNvPr>
            <p:cNvSpPr>
              <a:spLocks noChangeArrowheads="1"/>
            </p:cNvSpPr>
            <p:nvPr/>
          </p:nvSpPr>
          <p:spPr bwMode="auto">
            <a:xfrm>
              <a:off x="295" y="1434"/>
              <a:ext cx="1361" cy="286"/>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3</a:t>
              </a:r>
            </a:p>
          </p:txBody>
        </p:sp>
      </p:grpSp>
      <p:grpSp>
        <p:nvGrpSpPr>
          <p:cNvPr id="23558" name="Group 4"/>
          <p:cNvGrpSpPr>
            <a:grpSpLocks/>
          </p:cNvGrpSpPr>
          <p:nvPr/>
        </p:nvGrpSpPr>
        <p:grpSpPr bwMode="auto">
          <a:xfrm>
            <a:off x="3284538" y="2101850"/>
            <a:ext cx="2303462" cy="2686050"/>
            <a:chOff x="295" y="1117"/>
            <a:chExt cx="1361" cy="1315"/>
          </a:xfrm>
        </p:grpSpPr>
        <p:pic>
          <p:nvPicPr>
            <p:cNvPr id="23559" name="Picture 5" descr="练习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6" descr="信纸">
              <a:hlinkClick r:id="rId3" action="ppaction://hlinksldjump"/>
            </p:cNvPr>
            <p:cNvSpPr>
              <a:spLocks noChangeArrowheads="1"/>
            </p:cNvSpPr>
            <p:nvPr/>
          </p:nvSpPr>
          <p:spPr bwMode="auto">
            <a:xfrm>
              <a:off x="295" y="1434"/>
              <a:ext cx="1361" cy="286"/>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3"/>
          <p:cNvGrpSpPr>
            <a:grpSpLocks/>
          </p:cNvGrpSpPr>
          <p:nvPr/>
        </p:nvGrpSpPr>
        <p:grpSpPr bwMode="auto">
          <a:xfrm>
            <a:off x="-252413" y="839788"/>
            <a:ext cx="1512888" cy="1511300"/>
            <a:chOff x="295" y="1112"/>
            <a:chExt cx="1361" cy="1315"/>
          </a:xfrm>
        </p:grpSpPr>
        <p:pic>
          <p:nvPicPr>
            <p:cNvPr id="25615"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25603" name="Group 51"/>
          <p:cNvGrpSpPr>
            <a:grpSpLocks/>
          </p:cNvGrpSpPr>
          <p:nvPr/>
        </p:nvGrpSpPr>
        <p:grpSpPr bwMode="auto">
          <a:xfrm>
            <a:off x="900113" y="404539"/>
            <a:ext cx="8166100" cy="2306583"/>
            <a:chOff x="703" y="11"/>
            <a:chExt cx="4899" cy="1015"/>
          </a:xfrm>
        </p:grpSpPr>
        <p:pic>
          <p:nvPicPr>
            <p:cNvPr id="25613"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 y="11"/>
              <a:ext cx="4899" cy="1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4" name="Rectangle 48"/>
            <p:cNvSpPr>
              <a:spLocks noChangeArrowheads="1"/>
            </p:cNvSpPr>
            <p:nvPr/>
          </p:nvSpPr>
          <p:spPr bwMode="auto">
            <a:xfrm>
              <a:off x="835" y="11"/>
              <a:ext cx="4763" cy="1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zh-CN" sz="2400" b="1" dirty="0"/>
                <a:t>1</a:t>
              </a:r>
              <a:r>
                <a:rPr lang="zh-CN" altLang="zh-CN" sz="2400" b="1" dirty="0"/>
                <a:t>．明朝张瀚称：“善为国者，令有无相济，农末适均，则百工之事，皆足为农资，而不为农病。顾低昂轻重之权，在人主操之尔。”这段话反映的经济主张是</a:t>
              </a:r>
              <a:endParaRPr lang="en-US" altLang="zh-CN" sz="2400" b="1" dirty="0"/>
            </a:p>
            <a:p>
              <a:pPr algn="just"/>
              <a:r>
                <a:rPr lang="en-US" altLang="zh-CN" sz="2400" b="1" dirty="0"/>
                <a:t>      A</a:t>
              </a:r>
              <a:r>
                <a:rPr lang="zh-CN" altLang="zh-CN" sz="2400" b="1" dirty="0"/>
                <a:t>．农业仅赖百工</a:t>
              </a:r>
              <a:r>
                <a:rPr lang="en-US" altLang="zh-CN" sz="2400" b="1" dirty="0"/>
                <a:t>    </a:t>
              </a:r>
              <a:r>
                <a:rPr lang="zh-CN" altLang="en-US" sz="2400" b="1" dirty="0"/>
                <a:t>       </a:t>
              </a:r>
              <a:r>
                <a:rPr lang="en-US" altLang="zh-CN" sz="2400" b="1" dirty="0"/>
                <a:t>B</a:t>
              </a:r>
              <a:r>
                <a:rPr lang="zh-CN" altLang="zh-CN" sz="2400" b="1" dirty="0"/>
                <a:t>．百工亦为本业</a:t>
              </a:r>
              <a:r>
                <a:rPr lang="en-US" altLang="zh-CN" sz="2400" b="1" dirty="0"/>
                <a:t>     </a:t>
              </a:r>
            </a:p>
            <a:p>
              <a:pPr algn="just"/>
              <a:r>
                <a:rPr lang="en-US" altLang="zh-CN" sz="2400" b="1" dirty="0"/>
                <a:t>      C</a:t>
              </a:r>
              <a:r>
                <a:rPr lang="zh-CN" altLang="zh-CN" sz="2400" b="1" dirty="0"/>
                <a:t>．农工比重适当</a:t>
              </a:r>
              <a:r>
                <a:rPr lang="en-US" altLang="zh-CN" sz="2400" b="1" dirty="0"/>
                <a:t>           D</a:t>
              </a:r>
              <a:r>
                <a:rPr lang="zh-CN" altLang="zh-CN" sz="2400" b="1" dirty="0"/>
                <a:t>．农工任其消长</a:t>
              </a:r>
            </a:p>
            <a:p>
              <a:pPr algn="just"/>
              <a:endParaRPr lang="zh-CN" altLang="zh-CN" sz="2400" dirty="0"/>
            </a:p>
          </p:txBody>
        </p:sp>
      </p:grpSp>
      <p:grpSp>
        <p:nvGrpSpPr>
          <p:cNvPr id="25604" name="Group 52"/>
          <p:cNvGrpSpPr>
            <a:grpSpLocks/>
          </p:cNvGrpSpPr>
          <p:nvPr/>
        </p:nvGrpSpPr>
        <p:grpSpPr bwMode="auto">
          <a:xfrm>
            <a:off x="-252413" y="3716338"/>
            <a:ext cx="1512888" cy="1511300"/>
            <a:chOff x="295" y="1117"/>
            <a:chExt cx="1361" cy="1315"/>
          </a:xfrm>
        </p:grpSpPr>
        <p:pic>
          <p:nvPicPr>
            <p:cNvPr id="25611" name="Picture 53"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82" name="Rectangle 54" descr="信纸"/>
            <p:cNvSpPr>
              <a:spLocks noChangeArrowheads="1"/>
            </p:cNvSpPr>
            <p:nvPr/>
          </p:nvSpPr>
          <p:spPr bwMode="auto">
            <a:xfrm>
              <a:off x="295" y="1433"/>
              <a:ext cx="1361" cy="452"/>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pic>
        <p:nvPicPr>
          <p:cNvPr id="25605" name="Picture 56"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3276600"/>
            <a:ext cx="8166100" cy="288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Rectangle 57"/>
          <p:cNvSpPr>
            <a:spLocks noChangeArrowheads="1"/>
          </p:cNvSpPr>
          <p:nvPr/>
        </p:nvSpPr>
        <p:spPr bwMode="auto">
          <a:xfrm>
            <a:off x="1298575" y="3308350"/>
            <a:ext cx="7594600" cy="267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t>3</a:t>
            </a:r>
            <a:r>
              <a:rPr lang="zh-CN" altLang="zh-CN" sz="2400" b="1" dirty="0"/>
              <a:t>．据《与公肃甥书》记载：“忆昔时邸报，至（明）崇祯十一年方有活板（版），自此以前，并是写本。”对“活版”理解正确的是</a:t>
            </a:r>
          </a:p>
          <a:p>
            <a:r>
              <a:rPr lang="zh-CN" altLang="en-US" sz="2400" b="1" dirty="0"/>
              <a:t>       </a:t>
            </a:r>
            <a:r>
              <a:rPr lang="en-US" altLang="zh-CN" sz="2400" b="1" dirty="0"/>
              <a:t>A</a:t>
            </a:r>
            <a:r>
              <a:rPr lang="zh-CN" altLang="zh-CN" sz="2400" b="1" dirty="0"/>
              <a:t>．活版技术从明代开始使用</a:t>
            </a:r>
            <a:r>
              <a:rPr lang="en-US" altLang="zh-CN" sz="2400" b="1" dirty="0"/>
              <a:t>               </a:t>
            </a:r>
          </a:p>
          <a:p>
            <a:r>
              <a:rPr lang="en-US" altLang="zh-CN" sz="2400" b="1" dirty="0"/>
              <a:t>       B</a:t>
            </a:r>
            <a:r>
              <a:rPr lang="zh-CN" altLang="zh-CN" sz="2400" b="1" dirty="0"/>
              <a:t>．活版之前信息传递均用手抄</a:t>
            </a:r>
          </a:p>
          <a:p>
            <a:r>
              <a:rPr lang="en-US" altLang="zh-CN" sz="2400" b="1" dirty="0"/>
              <a:t>       C</a:t>
            </a:r>
            <a:r>
              <a:rPr lang="zh-CN" altLang="zh-CN" sz="2400" b="1" dirty="0"/>
              <a:t>．活版最早使用的是木活字</a:t>
            </a:r>
            <a:r>
              <a:rPr lang="en-US" altLang="zh-CN" sz="2400" b="1" dirty="0"/>
              <a:t>               </a:t>
            </a:r>
          </a:p>
          <a:p>
            <a:r>
              <a:rPr lang="en-US" altLang="zh-CN" sz="2400" b="1" dirty="0"/>
              <a:t>       D</a:t>
            </a:r>
            <a:r>
              <a:rPr lang="zh-CN" altLang="zh-CN" sz="2400" b="1" dirty="0"/>
              <a:t>．活版在四大发明中出现最晚</a:t>
            </a:r>
          </a:p>
        </p:txBody>
      </p:sp>
      <p:sp>
        <p:nvSpPr>
          <p:cNvPr id="2" name="TextBox 1"/>
          <p:cNvSpPr txBox="1">
            <a:spLocks noChangeArrowheads="1"/>
          </p:cNvSpPr>
          <p:nvPr/>
        </p:nvSpPr>
        <p:spPr bwMode="auto">
          <a:xfrm>
            <a:off x="2339975" y="2736850"/>
            <a:ext cx="62642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2800" dirty="0">
                <a:solidFill>
                  <a:srgbClr val="FF0000"/>
                </a:solidFill>
                <a:latin typeface="华文行楷" pitchFamily="2" charset="-122"/>
                <a:ea typeface="华文行楷" pitchFamily="2" charset="-122"/>
              </a:rPr>
              <a:t>--</a:t>
            </a:r>
            <a:r>
              <a:rPr lang="zh-CN" altLang="en-US" sz="2800">
                <a:solidFill>
                  <a:srgbClr val="FF0000"/>
                </a:solidFill>
                <a:latin typeface="华文行楷" pitchFamily="2" charset="-122"/>
                <a:ea typeface="华文行楷" pitchFamily="2" charset="-122"/>
              </a:rPr>
              <a:t>最大限度获取有效信息，并合理解读</a:t>
            </a:r>
          </a:p>
        </p:txBody>
      </p:sp>
      <p:sp>
        <p:nvSpPr>
          <p:cNvPr id="17" name="TextBox 16"/>
          <p:cNvSpPr txBox="1">
            <a:spLocks noChangeArrowheads="1"/>
          </p:cNvSpPr>
          <p:nvPr/>
        </p:nvSpPr>
        <p:spPr bwMode="auto">
          <a:xfrm>
            <a:off x="1589088" y="6165850"/>
            <a:ext cx="75549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2800" dirty="0">
                <a:solidFill>
                  <a:srgbClr val="FF0000"/>
                </a:solidFill>
                <a:latin typeface="华文行楷" pitchFamily="2" charset="-122"/>
                <a:ea typeface="华文行楷" pitchFamily="2" charset="-122"/>
              </a:rPr>
              <a:t>--</a:t>
            </a:r>
            <a:r>
              <a:rPr lang="zh-CN" altLang="en-US" sz="2800">
                <a:solidFill>
                  <a:srgbClr val="FF0000"/>
                </a:solidFill>
                <a:latin typeface="华文行楷" pitchFamily="2" charset="-122"/>
                <a:ea typeface="华文行楷" pitchFamily="2" charset="-122"/>
              </a:rPr>
              <a:t>对有效信息合理解读，辨别事物和历史解释</a:t>
            </a:r>
          </a:p>
        </p:txBody>
      </p:sp>
      <p:cxnSp>
        <p:nvCxnSpPr>
          <p:cNvPr id="8" name="直接连接符 7"/>
          <p:cNvCxnSpPr/>
          <p:nvPr/>
        </p:nvCxnSpPr>
        <p:spPr>
          <a:xfrm>
            <a:off x="2555776" y="4797152"/>
            <a:ext cx="3312368"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24" name="直接连接符 23"/>
          <p:cNvCxnSpPr/>
          <p:nvPr/>
        </p:nvCxnSpPr>
        <p:spPr>
          <a:xfrm>
            <a:off x="2555776" y="5986463"/>
            <a:ext cx="3672408"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25" name="直接连接符 24"/>
          <p:cNvCxnSpPr/>
          <p:nvPr/>
        </p:nvCxnSpPr>
        <p:spPr>
          <a:xfrm>
            <a:off x="2555776" y="5517232"/>
            <a:ext cx="3312368"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nvGrpSpPr>
          <p:cNvPr id="18" name="组合 17"/>
          <p:cNvGrpSpPr/>
          <p:nvPr/>
        </p:nvGrpSpPr>
        <p:grpSpPr>
          <a:xfrm>
            <a:off x="1619672" y="1844824"/>
            <a:ext cx="606648" cy="553643"/>
            <a:chOff x="1619672" y="1844824"/>
            <a:chExt cx="606648" cy="553643"/>
          </a:xfrm>
        </p:grpSpPr>
        <p:cxnSp>
          <p:nvCxnSpPr>
            <p:cNvPr id="4" name="直接连接符 3"/>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a:off x="1868736" y="5434324"/>
            <a:ext cx="606648" cy="553643"/>
            <a:chOff x="1619672" y="1844824"/>
            <a:chExt cx="606648" cy="553643"/>
          </a:xfrm>
        </p:grpSpPr>
        <p:cxnSp>
          <p:nvCxnSpPr>
            <p:cNvPr id="35" name="直接连接符 34"/>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strVal val="#ppt_x"/>
                                          </p:val>
                                        </p:tav>
                                        <p:tav tm="100000">
                                          <p:val>
                                            <p:strVal val="#ppt_x"/>
                                          </p:val>
                                        </p:tav>
                                      </p:tavLst>
                                    </p:anim>
                                    <p:anim calcmode="lin" valueType="num">
                                      <p:cBhvr>
                                        <p:cTn id="2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1000"/>
                                        <p:tgtEl>
                                          <p:spTgt spid="25"/>
                                        </p:tgtEl>
                                      </p:cBhvr>
                                    </p:animEffect>
                                    <p:anim calcmode="lin" valueType="num">
                                      <p:cBhvr>
                                        <p:cTn id="26" dur="1000" fill="hold"/>
                                        <p:tgtEl>
                                          <p:spTgt spid="25"/>
                                        </p:tgtEl>
                                        <p:attrNameLst>
                                          <p:attrName>ppt_x</p:attrName>
                                        </p:attrNameLst>
                                      </p:cBhvr>
                                      <p:tavLst>
                                        <p:tav tm="0">
                                          <p:val>
                                            <p:strVal val="#ppt_x"/>
                                          </p:val>
                                        </p:tav>
                                        <p:tav tm="100000">
                                          <p:val>
                                            <p:strVal val="#ppt_x"/>
                                          </p:val>
                                        </p:tav>
                                      </p:tavLst>
                                    </p:anim>
                                    <p:anim calcmode="lin" valueType="num">
                                      <p:cBhvr>
                                        <p:cTn id="27"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1000"/>
                                        <p:tgtEl>
                                          <p:spTgt spid="24"/>
                                        </p:tgtEl>
                                      </p:cBhvr>
                                    </p:animEffect>
                                    <p:anim calcmode="lin" valueType="num">
                                      <p:cBhvr>
                                        <p:cTn id="33" dur="1000" fill="hold"/>
                                        <p:tgtEl>
                                          <p:spTgt spid="24"/>
                                        </p:tgtEl>
                                        <p:attrNameLst>
                                          <p:attrName>ppt_x</p:attrName>
                                        </p:attrNameLst>
                                      </p:cBhvr>
                                      <p:tavLst>
                                        <p:tav tm="0">
                                          <p:val>
                                            <p:strVal val="#ppt_x"/>
                                          </p:val>
                                        </p:tav>
                                        <p:tav tm="100000">
                                          <p:val>
                                            <p:strVal val="#ppt_x"/>
                                          </p:val>
                                        </p:tav>
                                      </p:tavLst>
                                    </p:anim>
                                    <p:anim calcmode="lin" valueType="num">
                                      <p:cBhvr>
                                        <p:cTn id="3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fade">
                                      <p:cBhvr>
                                        <p:cTn id="39" dur="500"/>
                                        <p:tgtEl>
                                          <p:spTgt spid="34"/>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additive="base">
                                        <p:cTn id="44" dur="500" fill="hold"/>
                                        <p:tgtEl>
                                          <p:spTgt spid="17"/>
                                        </p:tgtEl>
                                        <p:attrNameLst>
                                          <p:attrName>ppt_x</p:attrName>
                                        </p:attrNameLst>
                                      </p:cBhvr>
                                      <p:tavLst>
                                        <p:tav tm="0">
                                          <p:val>
                                            <p:strVal val="1+#ppt_w/2"/>
                                          </p:val>
                                        </p:tav>
                                        <p:tav tm="100000">
                                          <p:val>
                                            <p:strVal val="#ppt_x"/>
                                          </p:val>
                                        </p:tav>
                                      </p:tavLst>
                                    </p:anim>
                                    <p:anim calcmode="lin" valueType="num">
                                      <p:cBhvr additive="base">
                                        <p:cTn id="45"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3"/>
          <p:cNvGrpSpPr>
            <a:grpSpLocks/>
          </p:cNvGrpSpPr>
          <p:nvPr/>
        </p:nvGrpSpPr>
        <p:grpSpPr bwMode="auto">
          <a:xfrm>
            <a:off x="-369888" y="209550"/>
            <a:ext cx="1512888" cy="1511300"/>
            <a:chOff x="295" y="1112"/>
            <a:chExt cx="1361" cy="1315"/>
          </a:xfrm>
        </p:grpSpPr>
        <p:pic>
          <p:nvPicPr>
            <p:cNvPr id="24585"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3</a:t>
              </a:r>
            </a:p>
          </p:txBody>
        </p:sp>
      </p:grpSp>
      <p:grpSp>
        <p:nvGrpSpPr>
          <p:cNvPr id="24579" name="Group 51"/>
          <p:cNvGrpSpPr>
            <a:grpSpLocks/>
          </p:cNvGrpSpPr>
          <p:nvPr/>
        </p:nvGrpSpPr>
        <p:grpSpPr bwMode="auto">
          <a:xfrm>
            <a:off x="682625" y="549275"/>
            <a:ext cx="8383588" cy="4948238"/>
            <a:chOff x="573" y="74"/>
            <a:chExt cx="5029" cy="2153"/>
          </a:xfrm>
        </p:grpSpPr>
        <p:pic>
          <p:nvPicPr>
            <p:cNvPr id="24583"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 y="74"/>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6" name="Rectangle 48"/>
            <p:cNvSpPr>
              <a:spLocks noChangeArrowheads="1"/>
            </p:cNvSpPr>
            <p:nvPr/>
          </p:nvSpPr>
          <p:spPr bwMode="auto">
            <a:xfrm>
              <a:off x="793" y="168"/>
              <a:ext cx="4618" cy="2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ts val="3700"/>
                </a:lnSpc>
                <a:defRPr/>
              </a:pPr>
              <a:r>
                <a:rPr lang="en-US" altLang="zh-CN" sz="2400" b="1" dirty="0"/>
                <a:t>6</a:t>
              </a:r>
              <a:r>
                <a:rPr lang="zh-CN" altLang="zh-CN" sz="2400" b="1" dirty="0"/>
                <a:t>．辛亥革命爆发后，美国某报报道：“如果中国成功地按美国政府的模式建立起一个联邦共和国，由在欧美留过学的具有西方观念的人任领导，日本将不再是东方最西化的国家。”此后建立的中华民国临时政府与该报道的设想相符的是</a:t>
              </a:r>
            </a:p>
            <a:p>
              <a:pPr>
                <a:lnSpc>
                  <a:spcPts val="3700"/>
                </a:lnSpc>
                <a:defRPr/>
              </a:pPr>
              <a:r>
                <a:rPr lang="en-US" altLang="zh-CN" sz="2400" b="1" dirty="0"/>
                <a:t>A</a:t>
              </a:r>
              <a:r>
                <a:rPr lang="zh-CN" altLang="zh-CN" sz="2400" b="1" dirty="0"/>
                <a:t>．临时政府基本按照美国政体原则架构</a:t>
              </a:r>
              <a:r>
                <a:rPr lang="en-US" altLang="zh-CN" sz="2400" b="1" dirty="0"/>
                <a:t>     </a:t>
              </a:r>
            </a:p>
            <a:p>
              <a:pPr>
                <a:lnSpc>
                  <a:spcPts val="3700"/>
                </a:lnSpc>
                <a:defRPr/>
              </a:pPr>
              <a:r>
                <a:rPr lang="en-US" altLang="zh-CN" sz="2400" b="1" dirty="0"/>
                <a:t>B</a:t>
              </a:r>
              <a:r>
                <a:rPr lang="zh-CN" altLang="zh-CN" sz="2400" b="1" dirty="0"/>
                <a:t>．革命成功后建立了一个联邦共和国</a:t>
              </a:r>
            </a:p>
            <a:p>
              <a:pPr>
                <a:lnSpc>
                  <a:spcPts val="3700"/>
                </a:lnSpc>
                <a:defRPr/>
              </a:pPr>
              <a:r>
                <a:rPr lang="en-US" altLang="zh-CN" sz="2400" b="1" dirty="0">
                  <a:solidFill>
                    <a:schemeClr val="tx1">
                      <a:lumMod val="95000"/>
                      <a:lumOff val="5000"/>
                    </a:schemeClr>
                  </a:solidFill>
                </a:rPr>
                <a:t>C</a:t>
              </a:r>
              <a:r>
                <a:rPr lang="zh-CN" altLang="zh-CN" sz="2400" b="1" dirty="0">
                  <a:solidFill>
                    <a:schemeClr val="tx1">
                      <a:lumMod val="95000"/>
                      <a:lumOff val="5000"/>
                    </a:schemeClr>
                  </a:solidFill>
                </a:rPr>
                <a:t>．中国超过日本成为亚洲最西化的国家</a:t>
              </a:r>
              <a:r>
                <a:rPr lang="en-US" altLang="zh-CN" sz="2400" b="1" dirty="0">
                  <a:solidFill>
                    <a:schemeClr val="tx1">
                      <a:lumMod val="95000"/>
                      <a:lumOff val="5000"/>
                    </a:schemeClr>
                  </a:solidFill>
                </a:rPr>
                <a:t> </a:t>
              </a:r>
              <a:r>
                <a:rPr lang="en-US" altLang="zh-CN" sz="2400" b="1" dirty="0">
                  <a:solidFill>
                    <a:srgbClr val="C00000"/>
                  </a:solidFill>
                </a:rPr>
                <a:t>  </a:t>
              </a:r>
              <a:r>
                <a:rPr lang="en-US" altLang="zh-CN" sz="2400" b="1" dirty="0" smtClean="0">
                  <a:solidFill>
                    <a:srgbClr val="C00000"/>
                  </a:solidFill>
                </a:rPr>
                <a:t> </a:t>
              </a:r>
              <a:endParaRPr lang="en-US" altLang="zh-CN" sz="2400" b="1" dirty="0">
                <a:solidFill>
                  <a:srgbClr val="C00000"/>
                </a:solidFill>
              </a:endParaRPr>
            </a:p>
            <a:p>
              <a:pPr>
                <a:lnSpc>
                  <a:spcPts val="3700"/>
                </a:lnSpc>
                <a:defRPr/>
              </a:pPr>
              <a:r>
                <a:rPr lang="en-US" altLang="zh-CN" sz="2400" b="1" dirty="0"/>
                <a:t>D</a:t>
              </a:r>
              <a:r>
                <a:rPr lang="zh-CN" altLang="zh-CN" sz="2400" b="1" dirty="0"/>
                <a:t>．民国临时大总统都有西方民主观念</a:t>
              </a:r>
            </a:p>
            <a:p>
              <a:pPr algn="just">
                <a:defRPr/>
              </a:pPr>
              <a:endParaRPr lang="zh-CN" altLang="zh-CN" sz="2400" dirty="0"/>
            </a:p>
          </p:txBody>
        </p:sp>
      </p:grpSp>
      <p:sp>
        <p:nvSpPr>
          <p:cNvPr id="9" name="TextBox 8"/>
          <p:cNvSpPr txBox="1">
            <a:spLocks noChangeArrowheads="1"/>
          </p:cNvSpPr>
          <p:nvPr/>
        </p:nvSpPr>
        <p:spPr bwMode="auto">
          <a:xfrm>
            <a:off x="1143000" y="5357813"/>
            <a:ext cx="76041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2800" dirty="0">
                <a:solidFill>
                  <a:srgbClr val="FF0000"/>
                </a:solidFill>
                <a:latin typeface="华文行楷" pitchFamily="2" charset="-122"/>
                <a:ea typeface="华文行楷" pitchFamily="2" charset="-122"/>
              </a:rPr>
              <a:t>----</a:t>
            </a:r>
            <a:r>
              <a:rPr lang="zh-CN" altLang="en-US" sz="2800">
                <a:solidFill>
                  <a:srgbClr val="FF0000"/>
                </a:solidFill>
                <a:latin typeface="华文行楷" pitchFamily="2" charset="-122"/>
                <a:ea typeface="华文行楷" pitchFamily="2" charset="-122"/>
              </a:rPr>
              <a:t>获取有效信息，理解辨别历史事实，</a:t>
            </a:r>
          </a:p>
        </p:txBody>
      </p:sp>
      <p:sp>
        <p:nvSpPr>
          <p:cNvPr id="2" name="椭圆形标注 1"/>
          <p:cNvSpPr/>
          <p:nvPr/>
        </p:nvSpPr>
        <p:spPr>
          <a:xfrm>
            <a:off x="4572000" y="577850"/>
            <a:ext cx="4175125" cy="2554288"/>
          </a:xfrm>
          <a:prstGeom prst="wedgeEllipseCallout">
            <a:avLst>
              <a:gd name="adj1" fmla="val -38907"/>
              <a:gd name="adj2" fmla="val 75002"/>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3200" dirty="0">
                <a:solidFill>
                  <a:srgbClr val="FF0000"/>
                </a:solidFill>
              </a:rPr>
              <a:t>小切口，考察基础知识与</a:t>
            </a:r>
            <a:endParaRPr lang="en-US" altLang="zh-CN" sz="3200" dirty="0">
              <a:solidFill>
                <a:srgbClr val="FF0000"/>
              </a:solidFill>
            </a:endParaRPr>
          </a:p>
          <a:p>
            <a:pPr algn="ctr">
              <a:defRPr/>
            </a:pPr>
            <a:r>
              <a:rPr lang="zh-CN" altLang="en-US" sz="3200" dirty="0">
                <a:solidFill>
                  <a:srgbClr val="FF0000"/>
                </a:solidFill>
              </a:rPr>
              <a:t>基本能力</a:t>
            </a:r>
          </a:p>
        </p:txBody>
      </p:sp>
      <p:grpSp>
        <p:nvGrpSpPr>
          <p:cNvPr id="11" name="组合 10"/>
          <p:cNvGrpSpPr/>
          <p:nvPr/>
        </p:nvGrpSpPr>
        <p:grpSpPr>
          <a:xfrm>
            <a:off x="1013024" y="3091381"/>
            <a:ext cx="606648" cy="553643"/>
            <a:chOff x="1619672" y="1844824"/>
            <a:chExt cx="606648" cy="553643"/>
          </a:xfrm>
        </p:grpSpPr>
        <p:cxnSp>
          <p:nvCxnSpPr>
            <p:cNvPr id="12" name="直接连接符 11"/>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3"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1+#ppt_w/2"/>
                                          </p:val>
                                        </p:tav>
                                        <p:tav tm="100000">
                                          <p:val>
                                            <p:strVal val="#ppt_x"/>
                                          </p:val>
                                        </p:tav>
                                      </p:tavLst>
                                    </p:anim>
                                    <p:anim calcmode="lin" valueType="num">
                                      <p:cBhvr additive="base">
                                        <p:cTn id="19"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zh-CN" dirty="0" smtClean="0">
                <a:ea typeface="华文行楷" pitchFamily="2" charset="-122"/>
              </a:rPr>
              <a:t>2、</a:t>
            </a:r>
            <a:r>
              <a:rPr lang="zh-CN" altLang="en-US" dirty="0" smtClean="0">
                <a:ea typeface="华文行楷" pitchFamily="2" charset="-122"/>
              </a:rPr>
              <a:t>宏观视野，纵观的历史线索</a:t>
            </a:r>
          </a:p>
        </p:txBody>
      </p:sp>
      <p:sp>
        <p:nvSpPr>
          <p:cNvPr id="26627" name="Rectangle 3"/>
          <p:cNvSpPr>
            <a:spLocks noGrp="1" noChangeArrowheads="1"/>
          </p:cNvSpPr>
          <p:nvPr>
            <p:ph type="body" idx="1"/>
          </p:nvPr>
        </p:nvSpPr>
        <p:spPr/>
        <p:txBody>
          <a:bodyPr/>
          <a:lstStyle/>
          <a:p>
            <a:pPr marL="0" indent="0" eaLnBrk="1" hangingPunct="1">
              <a:buFontTx/>
              <a:buNone/>
            </a:pPr>
            <a:endParaRPr lang="en-US" altLang="zh-CN" sz="3600" dirty="0" smtClean="0"/>
          </a:p>
        </p:txBody>
      </p:sp>
      <p:grpSp>
        <p:nvGrpSpPr>
          <p:cNvPr id="26628" name="Group 4"/>
          <p:cNvGrpSpPr>
            <a:grpSpLocks/>
          </p:cNvGrpSpPr>
          <p:nvPr/>
        </p:nvGrpSpPr>
        <p:grpSpPr bwMode="auto">
          <a:xfrm>
            <a:off x="1296711" y="2142671"/>
            <a:ext cx="2305050" cy="2686050"/>
            <a:chOff x="295" y="1117"/>
            <a:chExt cx="1361" cy="1315"/>
          </a:xfrm>
        </p:grpSpPr>
        <p:pic>
          <p:nvPicPr>
            <p:cNvPr id="26635" name="Picture 5" descr="练习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descr="信纸">
              <a:hlinkClick r:id="rId3" action="ppaction://hlinksldjump"/>
            </p:cNvPr>
            <p:cNvSpPr>
              <a:spLocks noChangeArrowheads="1"/>
            </p:cNvSpPr>
            <p:nvPr/>
          </p:nvSpPr>
          <p:spPr bwMode="auto">
            <a:xfrm>
              <a:off x="295" y="1434"/>
              <a:ext cx="1361" cy="351"/>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26630" name="Group 4"/>
          <p:cNvGrpSpPr>
            <a:grpSpLocks/>
          </p:cNvGrpSpPr>
          <p:nvPr/>
        </p:nvGrpSpPr>
        <p:grpSpPr bwMode="auto">
          <a:xfrm>
            <a:off x="4533586" y="2142671"/>
            <a:ext cx="2303462" cy="2686050"/>
            <a:chOff x="295" y="1117"/>
            <a:chExt cx="1361" cy="1315"/>
          </a:xfrm>
        </p:grpSpPr>
        <p:pic>
          <p:nvPicPr>
            <p:cNvPr id="26631" name="Picture 5" descr="练习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6" descr="信纸">
              <a:hlinkClick r:id="rId3" action="ppaction://hlinksldjump"/>
            </p:cNvPr>
            <p:cNvSpPr>
              <a:spLocks noChangeArrowheads="1"/>
            </p:cNvSpPr>
            <p:nvPr/>
          </p:nvSpPr>
          <p:spPr bwMode="auto">
            <a:xfrm>
              <a:off x="295" y="1434"/>
              <a:ext cx="1361" cy="286"/>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3"/>
          <p:cNvGrpSpPr>
            <a:grpSpLocks/>
          </p:cNvGrpSpPr>
          <p:nvPr/>
        </p:nvGrpSpPr>
        <p:grpSpPr bwMode="auto">
          <a:xfrm>
            <a:off x="-369888" y="209550"/>
            <a:ext cx="1512888" cy="1511300"/>
            <a:chOff x="295" y="1112"/>
            <a:chExt cx="1361" cy="1315"/>
          </a:xfrm>
        </p:grpSpPr>
        <p:pic>
          <p:nvPicPr>
            <p:cNvPr id="28680"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smtClean="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28675" name="Group 51"/>
          <p:cNvGrpSpPr>
            <a:grpSpLocks/>
          </p:cNvGrpSpPr>
          <p:nvPr/>
        </p:nvGrpSpPr>
        <p:grpSpPr bwMode="auto">
          <a:xfrm>
            <a:off x="682625" y="549275"/>
            <a:ext cx="8383588" cy="5110163"/>
            <a:chOff x="573" y="74"/>
            <a:chExt cx="5029" cy="2223"/>
          </a:xfrm>
        </p:grpSpPr>
        <p:pic>
          <p:nvPicPr>
            <p:cNvPr id="28678"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 y="74"/>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Rectangle 48"/>
            <p:cNvSpPr>
              <a:spLocks noChangeArrowheads="1"/>
            </p:cNvSpPr>
            <p:nvPr/>
          </p:nvSpPr>
          <p:spPr bwMode="auto">
            <a:xfrm>
              <a:off x="793" y="168"/>
              <a:ext cx="4618" cy="2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t>11</a:t>
              </a:r>
              <a:r>
                <a:rPr lang="zh-CN" altLang="zh-CN" sz="2400" b="1" dirty="0"/>
                <a:t>．下列图片可以反映建国后土地制度的变迁，在这一过程中，最主要的改变是</a:t>
              </a:r>
            </a:p>
            <a:p>
              <a:endParaRPr lang="en-US" altLang="zh-CN" sz="2400" b="1" dirty="0"/>
            </a:p>
            <a:p>
              <a:endParaRPr lang="en-US" altLang="zh-CN" sz="2400" b="1" dirty="0"/>
            </a:p>
            <a:p>
              <a:endParaRPr lang="en-US" altLang="zh-CN" sz="2400" b="1" dirty="0"/>
            </a:p>
            <a:p>
              <a:endParaRPr lang="en-US" altLang="zh-CN" sz="2400" b="1" dirty="0"/>
            </a:p>
            <a:p>
              <a:endParaRPr lang="en-US" altLang="zh-CN" sz="2400" b="1" dirty="0"/>
            </a:p>
            <a:p>
              <a:endParaRPr lang="en-US" altLang="zh-CN" sz="2400" b="1" dirty="0"/>
            </a:p>
            <a:p>
              <a:r>
                <a:rPr lang="en-US" altLang="zh-CN" sz="2400" b="1" dirty="0"/>
                <a:t>   </a:t>
              </a:r>
            </a:p>
            <a:p>
              <a:endParaRPr lang="en-US" altLang="zh-CN" sz="2400" b="1" dirty="0"/>
            </a:p>
            <a:p>
              <a:r>
                <a:rPr lang="en-US" altLang="zh-CN" sz="2400" b="1" dirty="0"/>
                <a:t>   A</a:t>
              </a:r>
              <a:r>
                <a:rPr lang="zh-CN" altLang="zh-CN" sz="2400" b="1" dirty="0"/>
                <a:t>．土地的使用权</a:t>
              </a:r>
              <a:r>
                <a:rPr lang="en-US" altLang="zh-CN" sz="2400" b="1" dirty="0"/>
                <a:t>            B</a:t>
              </a:r>
              <a:r>
                <a:rPr lang="zh-CN" altLang="zh-CN" sz="2400" b="1" dirty="0"/>
                <a:t>．土地的用途</a:t>
              </a:r>
              <a:r>
                <a:rPr lang="en-US" altLang="zh-CN" sz="2400" b="1" dirty="0"/>
                <a:t>       </a:t>
              </a:r>
            </a:p>
            <a:p>
              <a:r>
                <a:rPr lang="en-US" altLang="zh-CN" sz="2400" b="1" dirty="0"/>
                <a:t>   C</a:t>
              </a:r>
              <a:r>
                <a:rPr lang="zh-CN" altLang="zh-CN" sz="2400" b="1" dirty="0"/>
                <a:t>．土地的所有权</a:t>
              </a:r>
              <a:r>
                <a:rPr lang="en-US" altLang="zh-CN" sz="2400" b="1" dirty="0"/>
                <a:t>            D</a:t>
              </a:r>
              <a:r>
                <a:rPr lang="zh-CN" altLang="zh-CN" sz="2400" b="1" dirty="0"/>
                <a:t>．土地的规模</a:t>
              </a:r>
            </a:p>
            <a:p>
              <a:endParaRPr lang="zh-CN" altLang="zh-CN" sz="2400" b="1" dirty="0">
                <a:solidFill>
                  <a:srgbClr val="C00000"/>
                </a:solidFill>
              </a:endParaRPr>
            </a:p>
          </p:txBody>
        </p:sp>
      </p:grpSp>
      <p:pic>
        <p:nvPicPr>
          <p:cNvPr id="2867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5688" y="1660525"/>
            <a:ext cx="7272337" cy="270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 name="组合 9"/>
          <p:cNvGrpSpPr/>
          <p:nvPr/>
        </p:nvGrpSpPr>
        <p:grpSpPr>
          <a:xfrm>
            <a:off x="1229048" y="4387525"/>
            <a:ext cx="606648" cy="553643"/>
            <a:chOff x="1619672" y="1844824"/>
            <a:chExt cx="606648" cy="553643"/>
          </a:xfrm>
        </p:grpSpPr>
        <p:cxnSp>
          <p:nvCxnSpPr>
            <p:cNvPr id="11" name="直接连接符 10"/>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8" name="Group 3"/>
          <p:cNvGrpSpPr>
            <a:grpSpLocks/>
          </p:cNvGrpSpPr>
          <p:nvPr/>
        </p:nvGrpSpPr>
        <p:grpSpPr bwMode="auto">
          <a:xfrm>
            <a:off x="-369888" y="209550"/>
            <a:ext cx="1512888" cy="1511300"/>
            <a:chOff x="295" y="1112"/>
            <a:chExt cx="1361" cy="1315"/>
          </a:xfrm>
        </p:grpSpPr>
        <p:pic>
          <p:nvPicPr>
            <p:cNvPr id="29702"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smtClean="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grpSp>
        <p:nvGrpSpPr>
          <p:cNvPr id="29699" name="Group 51"/>
          <p:cNvGrpSpPr>
            <a:grpSpLocks/>
          </p:cNvGrpSpPr>
          <p:nvPr/>
        </p:nvGrpSpPr>
        <p:grpSpPr bwMode="auto">
          <a:xfrm>
            <a:off x="682625" y="549275"/>
            <a:ext cx="8461939" cy="6217499"/>
            <a:chOff x="573" y="74"/>
            <a:chExt cx="5076" cy="2705"/>
          </a:xfrm>
        </p:grpSpPr>
        <p:pic>
          <p:nvPicPr>
            <p:cNvPr id="29700"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 y="74"/>
              <a:ext cx="5029" cy="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Rectangle 48"/>
            <p:cNvSpPr>
              <a:spLocks noChangeArrowheads="1"/>
            </p:cNvSpPr>
            <p:nvPr/>
          </p:nvSpPr>
          <p:spPr bwMode="auto">
            <a:xfrm>
              <a:off x="793" y="168"/>
              <a:ext cx="4856" cy="2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ltLang="zh-CN" sz="2400" b="1" dirty="0"/>
            </a:p>
            <a:p>
              <a:endParaRPr lang="en-US" altLang="zh-CN" sz="2400" b="1" dirty="0" smtClean="0"/>
            </a:p>
            <a:p>
              <a:endParaRPr lang="en-US" altLang="zh-CN" sz="2400" b="1" dirty="0"/>
            </a:p>
            <a:p>
              <a:endParaRPr lang="en-US" altLang="zh-CN" sz="2400" b="1" dirty="0" smtClean="0"/>
            </a:p>
            <a:p>
              <a:endParaRPr lang="en-US" altLang="zh-CN" sz="2400" b="1" dirty="0"/>
            </a:p>
            <a:p>
              <a:r>
                <a:rPr lang="zh-CN" altLang="zh-CN" sz="2400" b="1" dirty="0" smtClean="0"/>
                <a:t>（</a:t>
              </a:r>
              <a:r>
                <a:rPr lang="en-US" altLang="zh-CN" sz="2400" b="1" dirty="0"/>
                <a:t>1</a:t>
              </a:r>
              <a:r>
                <a:rPr lang="zh-CN" altLang="zh-CN" sz="2400" b="1" dirty="0"/>
                <a:t>）依据材料一，概括马克思主义经典作家所构建的未来社会的基本特征。（</a:t>
              </a:r>
              <a:r>
                <a:rPr lang="en-US" altLang="zh-CN" sz="2400" b="1" dirty="0"/>
                <a:t>3</a:t>
              </a:r>
              <a:r>
                <a:rPr lang="zh-CN" altLang="zh-CN" sz="2400" b="1" dirty="0"/>
                <a:t>分）</a:t>
              </a:r>
            </a:p>
            <a:p>
              <a:r>
                <a:rPr lang="zh-CN" altLang="zh-CN" sz="2400" b="1" dirty="0"/>
                <a:t>（</a:t>
              </a:r>
              <a:r>
                <a:rPr lang="en-US" altLang="zh-CN" sz="2400" b="1" dirty="0"/>
                <a:t>2</a:t>
              </a:r>
              <a:r>
                <a:rPr lang="zh-CN" altLang="zh-CN" sz="2400" b="1" dirty="0"/>
                <a:t>）依据材料二，结合所学知识，概括</a:t>
              </a:r>
              <a:r>
                <a:rPr lang="en-US" altLang="zh-CN" sz="2400" b="1" dirty="0"/>
                <a:t>20</a:t>
              </a:r>
              <a:r>
                <a:rPr lang="zh-CN" altLang="zh-CN" sz="2400" b="1" dirty="0"/>
                <a:t>世纪</a:t>
              </a:r>
              <a:r>
                <a:rPr lang="en-US" altLang="zh-CN" sz="2400" b="1" dirty="0"/>
                <a:t>50</a:t>
              </a:r>
              <a:r>
                <a:rPr lang="zh-CN" altLang="zh-CN" sz="2400" b="1" dirty="0"/>
                <a:t>年代毛泽东如何将马克思主义经典作家对未来社会的构想付诸实践？（</a:t>
              </a:r>
              <a:r>
                <a:rPr lang="en-US" altLang="zh-CN" sz="2400" b="1" dirty="0"/>
                <a:t>2</a:t>
              </a:r>
              <a:r>
                <a:rPr lang="zh-CN" altLang="zh-CN" sz="2400" b="1" dirty="0"/>
                <a:t>分）</a:t>
              </a:r>
            </a:p>
            <a:p>
              <a:r>
                <a:rPr lang="zh-CN" altLang="zh-CN" sz="2400" b="1" dirty="0"/>
                <a:t>（</a:t>
              </a:r>
              <a:r>
                <a:rPr lang="en-US" altLang="zh-CN" sz="2400" b="1" dirty="0"/>
                <a:t>3</a:t>
              </a:r>
              <a:r>
                <a:rPr lang="zh-CN" altLang="zh-CN" sz="2400" b="1" dirty="0"/>
                <a:t>）依据材料三，概括邓小平是如何发展与完善社会主义道路的？（</a:t>
              </a:r>
              <a:r>
                <a:rPr lang="en-US" altLang="zh-CN" sz="2400" b="1" dirty="0"/>
                <a:t>3</a:t>
              </a:r>
              <a:r>
                <a:rPr lang="zh-CN" altLang="zh-CN" sz="2400" b="1" dirty="0"/>
                <a:t>分）</a:t>
              </a:r>
            </a:p>
            <a:p>
              <a:r>
                <a:rPr lang="zh-CN" altLang="zh-CN" sz="2400" b="1" dirty="0"/>
                <a:t>（</a:t>
              </a:r>
              <a:r>
                <a:rPr lang="en-US" altLang="zh-CN" sz="2400" b="1" dirty="0"/>
                <a:t>4</a:t>
              </a:r>
              <a:r>
                <a:rPr lang="zh-CN" altLang="zh-CN" sz="2400" b="1" dirty="0"/>
                <a:t>）综合上述材料，请就经典理论与科学实践之间的关系谈谈你的认识。（</a:t>
              </a:r>
              <a:r>
                <a:rPr lang="en-US" altLang="zh-CN" sz="2400" b="1" dirty="0"/>
                <a:t>2</a:t>
              </a:r>
              <a:r>
                <a:rPr lang="zh-CN" altLang="zh-CN" sz="2400" b="1" dirty="0"/>
                <a:t>分）</a:t>
              </a:r>
            </a:p>
            <a:p>
              <a:r>
                <a:rPr lang="en-US" altLang="zh-CN" sz="2400" dirty="0"/>
                <a:t> </a:t>
              </a:r>
              <a:endParaRPr lang="zh-CN" altLang="zh-CN" sz="2400" dirty="0"/>
            </a:p>
            <a:p>
              <a:endParaRPr lang="zh-CN" altLang="zh-CN" sz="2400" b="1" dirty="0">
                <a:solidFill>
                  <a:srgbClr val="C00000"/>
                </a:solidFill>
              </a:endParaRPr>
            </a:p>
          </p:txBody>
        </p:sp>
      </p:grpSp>
      <p:sp>
        <p:nvSpPr>
          <p:cNvPr id="2" name="矩形 1"/>
          <p:cNvSpPr/>
          <p:nvPr/>
        </p:nvSpPr>
        <p:spPr>
          <a:xfrm>
            <a:off x="1010181" y="593812"/>
            <a:ext cx="7992888" cy="2062103"/>
          </a:xfrm>
          <a:prstGeom prst="rect">
            <a:avLst/>
          </a:prstGeom>
        </p:spPr>
        <p:txBody>
          <a:bodyPr wrap="square">
            <a:spAutoFit/>
          </a:bodyPr>
          <a:lstStyle/>
          <a:p>
            <a:r>
              <a:rPr lang="zh-CN" altLang="en-US" sz="3200" b="1" dirty="0" smtClean="0">
                <a:solidFill>
                  <a:srgbClr val="FF0000"/>
                </a:solidFill>
                <a:latin typeface="华文新魏" pitchFamily="2" charset="-122"/>
                <a:ea typeface="华文新魏" pitchFamily="2" charset="-122"/>
              </a:rPr>
              <a:t>  </a:t>
            </a:r>
            <a:r>
              <a:rPr lang="en-US" altLang="zh-CN" sz="3200" b="1" dirty="0" smtClean="0">
                <a:latin typeface="华文新魏" pitchFamily="2" charset="-122"/>
                <a:ea typeface="华文新魏" pitchFamily="2" charset="-122"/>
              </a:rPr>
              <a:t>24.（B）</a:t>
            </a:r>
            <a:r>
              <a:rPr lang="zh-CN" altLang="zh-CN" sz="3200" b="1" dirty="0" smtClean="0">
                <a:solidFill>
                  <a:srgbClr val="FF0000"/>
                </a:solidFill>
                <a:latin typeface="华文新魏" pitchFamily="2" charset="-122"/>
                <a:ea typeface="华文新魏" pitchFamily="2" charset="-122"/>
              </a:rPr>
              <a:t>早</a:t>
            </a:r>
            <a:r>
              <a:rPr lang="zh-CN" altLang="zh-CN" sz="3200" b="1" dirty="0">
                <a:solidFill>
                  <a:srgbClr val="FF0000"/>
                </a:solidFill>
                <a:latin typeface="华文新魏" pitchFamily="2" charset="-122"/>
                <a:ea typeface="华文新魏" pitchFamily="2" charset="-122"/>
              </a:rPr>
              <a:t>在</a:t>
            </a:r>
            <a:r>
              <a:rPr lang="en-US" altLang="zh-CN" sz="3200" b="1" dirty="0">
                <a:solidFill>
                  <a:srgbClr val="FF0000"/>
                </a:solidFill>
                <a:latin typeface="华文新魏" pitchFamily="2" charset="-122"/>
                <a:ea typeface="华文新魏" pitchFamily="2" charset="-122"/>
              </a:rPr>
              <a:t>19</a:t>
            </a:r>
            <a:r>
              <a:rPr lang="zh-CN" altLang="zh-CN" sz="3200" b="1" dirty="0">
                <a:solidFill>
                  <a:srgbClr val="FF0000"/>
                </a:solidFill>
                <a:latin typeface="华文新魏" pitchFamily="2" charset="-122"/>
                <a:ea typeface="华文新魏" pitchFamily="2" charset="-122"/>
              </a:rPr>
              <a:t>世纪中叶，马克思主义经典作家就对未来社会提出构想。中国共产党领导人则将马克思主义与中国实践相结合，探索出一条具有中国特色的社会主义道路</a:t>
            </a:r>
            <a:r>
              <a:rPr lang="zh-CN" altLang="zh-CN" sz="3200" b="1" dirty="0" smtClean="0">
                <a:solidFill>
                  <a:srgbClr val="FF0000"/>
                </a:solidFill>
                <a:latin typeface="华文新魏" pitchFamily="2" charset="-122"/>
                <a:ea typeface="华文新魏" pitchFamily="2" charset="-122"/>
              </a:rPr>
              <a:t>。</a:t>
            </a:r>
            <a:endParaRPr lang="zh-CN" altLang="en-US" sz="3200" b="1" dirty="0">
              <a:solidFill>
                <a:srgbClr val="FF0000"/>
              </a:solidFill>
              <a:latin typeface="华文新魏" pitchFamily="2" charset="-122"/>
              <a:ea typeface="华文新魏" pitchFamily="2"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9699"/>
                                        </p:tgtEl>
                                        <p:attrNameLst>
                                          <p:attrName>style.visibility</p:attrName>
                                        </p:attrNameLst>
                                      </p:cBhvr>
                                      <p:to>
                                        <p:strVal val="visible"/>
                                      </p:to>
                                    </p:set>
                                    <p:animEffect transition="in" filter="barn(inVertical)">
                                      <p:cBhvr>
                                        <p:cTn id="12" dur="5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9512" y="274638"/>
            <a:ext cx="8507288" cy="1143000"/>
          </a:xfrm>
        </p:spPr>
        <p:txBody>
          <a:bodyPr/>
          <a:lstStyle/>
          <a:p>
            <a:pPr eaLnBrk="1" hangingPunct="1"/>
            <a:r>
              <a:rPr lang="en-US" altLang="zh-CN" dirty="0" smtClean="0">
                <a:ea typeface="华文行楷" pitchFamily="2" charset="-122"/>
              </a:rPr>
              <a:t>3、</a:t>
            </a:r>
            <a:r>
              <a:rPr lang="zh-CN" altLang="en-US" dirty="0" smtClean="0">
                <a:ea typeface="华文行楷" pitchFamily="2" charset="-122"/>
              </a:rPr>
              <a:t>主题性问题呈现，综合性考察</a:t>
            </a:r>
          </a:p>
        </p:txBody>
      </p:sp>
      <p:sp>
        <p:nvSpPr>
          <p:cNvPr id="30723" name="Rectangle 3"/>
          <p:cNvSpPr>
            <a:spLocks noGrp="1" noChangeArrowheads="1"/>
          </p:cNvSpPr>
          <p:nvPr>
            <p:ph type="body" idx="1"/>
          </p:nvPr>
        </p:nvSpPr>
        <p:spPr/>
        <p:txBody>
          <a:bodyPr/>
          <a:lstStyle/>
          <a:p>
            <a:pPr marL="0" indent="0" eaLnBrk="1" hangingPunct="1">
              <a:buFontTx/>
              <a:buNone/>
            </a:pPr>
            <a:endParaRPr lang="en-US" altLang="zh-CN" sz="3600" dirty="0" smtClean="0"/>
          </a:p>
        </p:txBody>
      </p:sp>
      <p:grpSp>
        <p:nvGrpSpPr>
          <p:cNvPr id="30724" name="Group 4"/>
          <p:cNvGrpSpPr>
            <a:grpSpLocks/>
          </p:cNvGrpSpPr>
          <p:nvPr/>
        </p:nvGrpSpPr>
        <p:grpSpPr bwMode="auto">
          <a:xfrm>
            <a:off x="1402854" y="2183110"/>
            <a:ext cx="2305050" cy="2686050"/>
            <a:chOff x="295" y="1117"/>
            <a:chExt cx="1361" cy="1315"/>
          </a:xfrm>
        </p:grpSpPr>
        <p:pic>
          <p:nvPicPr>
            <p:cNvPr id="30731" name="Picture 5" descr="练习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descr="信纸">
              <a:hlinkClick r:id="rId3" action="ppaction://hlinksldjump"/>
            </p:cNvPr>
            <p:cNvSpPr>
              <a:spLocks noChangeArrowheads="1"/>
            </p:cNvSpPr>
            <p:nvPr/>
          </p:nvSpPr>
          <p:spPr bwMode="auto">
            <a:xfrm>
              <a:off x="295" y="1434"/>
              <a:ext cx="1361" cy="351"/>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30726" name="Group 4"/>
          <p:cNvGrpSpPr>
            <a:grpSpLocks/>
          </p:cNvGrpSpPr>
          <p:nvPr/>
        </p:nvGrpSpPr>
        <p:grpSpPr bwMode="auto">
          <a:xfrm>
            <a:off x="5364882" y="2101850"/>
            <a:ext cx="2303462" cy="2686050"/>
            <a:chOff x="295" y="1117"/>
            <a:chExt cx="1361" cy="1315"/>
          </a:xfrm>
        </p:grpSpPr>
        <p:pic>
          <p:nvPicPr>
            <p:cNvPr id="30727" name="Picture 5" descr="练习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6" descr="信纸">
              <a:hlinkClick r:id="rId3" action="ppaction://hlinksldjump"/>
            </p:cNvPr>
            <p:cNvSpPr>
              <a:spLocks noChangeArrowheads="1"/>
            </p:cNvSpPr>
            <p:nvPr/>
          </p:nvSpPr>
          <p:spPr bwMode="auto">
            <a:xfrm>
              <a:off x="295" y="1434"/>
              <a:ext cx="1361" cy="286"/>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3"/>
          <p:cNvGrpSpPr>
            <a:grpSpLocks/>
          </p:cNvGrpSpPr>
          <p:nvPr/>
        </p:nvGrpSpPr>
        <p:grpSpPr bwMode="auto">
          <a:xfrm>
            <a:off x="-369888" y="209550"/>
            <a:ext cx="1512888" cy="1511300"/>
            <a:chOff x="295" y="1112"/>
            <a:chExt cx="1361" cy="1315"/>
          </a:xfrm>
        </p:grpSpPr>
        <p:pic>
          <p:nvPicPr>
            <p:cNvPr id="32778"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smtClean="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32771" name="Group 51"/>
          <p:cNvGrpSpPr>
            <a:grpSpLocks/>
          </p:cNvGrpSpPr>
          <p:nvPr/>
        </p:nvGrpSpPr>
        <p:grpSpPr bwMode="auto">
          <a:xfrm>
            <a:off x="682625" y="375134"/>
            <a:ext cx="8383588" cy="5646153"/>
            <a:chOff x="573" y="74"/>
            <a:chExt cx="5029" cy="2223"/>
          </a:xfrm>
        </p:grpSpPr>
        <p:pic>
          <p:nvPicPr>
            <p:cNvPr id="32776"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 y="74"/>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7" name="Rectangle 48"/>
            <p:cNvSpPr>
              <a:spLocks noChangeArrowheads="1"/>
            </p:cNvSpPr>
            <p:nvPr/>
          </p:nvSpPr>
          <p:spPr bwMode="auto">
            <a:xfrm>
              <a:off x="793" y="168"/>
              <a:ext cx="4618" cy="2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zh-CN" sz="2400" b="1" dirty="0" smtClean="0"/>
            </a:p>
            <a:p>
              <a:endParaRPr lang="en-US" altLang="zh-CN" sz="2400" b="1" dirty="0"/>
            </a:p>
            <a:p>
              <a:endParaRPr lang="en-US" altLang="zh-CN" sz="2400" b="1" dirty="0" smtClean="0"/>
            </a:p>
            <a:p>
              <a:r>
                <a:rPr lang="zh-CN" altLang="zh-CN" sz="2400" b="1" dirty="0" smtClean="0"/>
                <a:t>（</a:t>
              </a:r>
              <a:r>
                <a:rPr lang="en-US" altLang="zh-CN" sz="2400" b="1" dirty="0"/>
                <a:t>1</a:t>
              </a:r>
              <a:r>
                <a:rPr lang="zh-CN" altLang="zh-CN" sz="2400" b="1" dirty="0"/>
                <a:t>）依据材料一，结合所学知识，概括英国工业革命的原因。（</a:t>
              </a:r>
              <a:r>
                <a:rPr lang="en-US" altLang="zh-CN" sz="2400" b="1" dirty="0"/>
                <a:t>5</a:t>
              </a:r>
              <a:r>
                <a:rPr lang="zh-CN" altLang="zh-CN" sz="2400" b="1" dirty="0"/>
                <a:t>分）</a:t>
              </a:r>
            </a:p>
            <a:p>
              <a:r>
                <a:rPr lang="zh-CN" altLang="zh-CN" sz="2400" b="1" dirty="0"/>
                <a:t>（</a:t>
              </a:r>
              <a:r>
                <a:rPr lang="en-US" altLang="zh-CN" sz="2400" b="1" dirty="0"/>
                <a:t>2</a:t>
              </a:r>
              <a:r>
                <a:rPr lang="zh-CN" altLang="zh-CN" sz="2400" b="1" dirty="0"/>
                <a:t>）材料二中“保守主义的政治”是如何建立的？依据材料三，结合所学知识，概括该时期保守主义政治的特征。（</a:t>
              </a:r>
              <a:r>
                <a:rPr lang="en-US" altLang="zh-CN" sz="2400" b="1" dirty="0"/>
                <a:t>4</a:t>
              </a:r>
              <a:r>
                <a:rPr lang="zh-CN" altLang="zh-CN" sz="2400" b="1" dirty="0"/>
                <a:t>分）</a:t>
              </a:r>
            </a:p>
            <a:p>
              <a:r>
                <a:rPr lang="zh-CN" altLang="zh-CN" sz="2400" b="1" dirty="0"/>
                <a:t>（</a:t>
              </a:r>
              <a:r>
                <a:rPr lang="en-US" altLang="zh-CN" sz="2400" b="1" dirty="0"/>
                <a:t>3</a:t>
              </a:r>
              <a:r>
                <a:rPr lang="zh-CN" altLang="zh-CN" sz="2400" b="1" dirty="0"/>
                <a:t>）材料四中“一次新的斗争”指什么？依据材料四，概括这次斗争的原因。（</a:t>
              </a:r>
              <a:r>
                <a:rPr lang="en-US" altLang="zh-CN" sz="2400" b="1" dirty="0"/>
                <a:t>4</a:t>
              </a:r>
              <a:r>
                <a:rPr lang="zh-CN" altLang="zh-CN" sz="2400" b="1" dirty="0"/>
                <a:t>分）</a:t>
              </a:r>
            </a:p>
            <a:p>
              <a:r>
                <a:rPr lang="zh-CN" altLang="zh-CN" sz="2400" b="1" dirty="0"/>
                <a:t>（</a:t>
              </a:r>
              <a:r>
                <a:rPr lang="en-US" altLang="zh-CN" sz="2400" b="1" dirty="0"/>
                <a:t>4</a:t>
              </a:r>
              <a:r>
                <a:rPr lang="zh-CN" altLang="zh-CN" sz="2400" b="1" dirty="0"/>
                <a:t>）综合上述材料，谈谈现代化各要素之间的关系。（</a:t>
              </a:r>
              <a:r>
                <a:rPr lang="en-US" altLang="zh-CN" sz="2400" b="1" dirty="0"/>
                <a:t>2</a:t>
              </a:r>
              <a:r>
                <a:rPr lang="zh-CN" altLang="zh-CN" sz="2400" b="1" dirty="0"/>
                <a:t>分）</a:t>
              </a:r>
              <a:r>
                <a:rPr lang="en-US" altLang="zh-CN" sz="2400" dirty="0"/>
                <a:t> </a:t>
              </a:r>
              <a:endParaRPr lang="zh-CN" altLang="zh-CN" sz="2400" dirty="0"/>
            </a:p>
            <a:p>
              <a:endParaRPr lang="zh-CN" altLang="zh-CN" sz="2400" b="1" dirty="0">
                <a:solidFill>
                  <a:srgbClr val="C00000"/>
                </a:solidFill>
              </a:endParaRPr>
            </a:p>
          </p:txBody>
        </p:sp>
      </p:grpSp>
      <p:sp>
        <p:nvSpPr>
          <p:cNvPr id="9" name="圆角矩形标注 8"/>
          <p:cNvSpPr/>
          <p:nvPr/>
        </p:nvSpPr>
        <p:spPr>
          <a:xfrm>
            <a:off x="4275758" y="1556792"/>
            <a:ext cx="4398706" cy="812733"/>
          </a:xfrm>
          <a:prstGeom prst="wedgeRoundRectCallout">
            <a:avLst>
              <a:gd name="adj1" fmla="val -52531"/>
              <a:gd name="adj2" fmla="val 75804"/>
              <a:gd name="adj3" fmla="val 1666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2800" b="1" dirty="0">
                <a:solidFill>
                  <a:srgbClr val="FF0000"/>
                </a:solidFill>
              </a:rPr>
              <a:t>运用所学知识分析问题、解释历史事物的特征</a:t>
            </a:r>
          </a:p>
        </p:txBody>
      </p:sp>
      <p:sp>
        <p:nvSpPr>
          <p:cNvPr id="10" name="圆角矩形标注 9"/>
          <p:cNvSpPr/>
          <p:nvPr/>
        </p:nvSpPr>
        <p:spPr>
          <a:xfrm>
            <a:off x="4329400" y="2369525"/>
            <a:ext cx="4398707" cy="966482"/>
          </a:xfrm>
          <a:prstGeom prst="wedgeRoundRectCallout">
            <a:avLst>
              <a:gd name="adj1" fmla="val -51966"/>
              <a:gd name="adj2" fmla="val 78714"/>
              <a:gd name="adj3" fmla="val 1666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2800" b="1" dirty="0">
                <a:solidFill>
                  <a:srgbClr val="FF0000"/>
                </a:solidFill>
              </a:rPr>
              <a:t>运用所学知识分析问题、对有效信息完整解读</a:t>
            </a:r>
          </a:p>
        </p:txBody>
      </p:sp>
      <p:sp>
        <p:nvSpPr>
          <p:cNvPr id="11" name="圆角矩形标注 10"/>
          <p:cNvSpPr/>
          <p:nvPr/>
        </p:nvSpPr>
        <p:spPr>
          <a:xfrm>
            <a:off x="4319029" y="3386784"/>
            <a:ext cx="4743555" cy="762296"/>
          </a:xfrm>
          <a:prstGeom prst="wedgeRoundRectCallout">
            <a:avLst>
              <a:gd name="adj1" fmla="val -52199"/>
              <a:gd name="adj2" fmla="val 83596"/>
              <a:gd name="adj3" fmla="val 1666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2800" b="1" dirty="0">
                <a:solidFill>
                  <a:srgbClr val="FF0000"/>
                </a:solidFill>
              </a:rPr>
              <a:t>从宏观上归纳、分析</a:t>
            </a:r>
            <a:r>
              <a:rPr lang="zh-CN" altLang="en-US" sz="2800" b="1" dirty="0" smtClean="0">
                <a:solidFill>
                  <a:srgbClr val="FF0000"/>
                </a:solidFill>
              </a:rPr>
              <a:t>和阐</a:t>
            </a:r>
            <a:r>
              <a:rPr lang="zh-CN" altLang="en-US" sz="2800" b="1" dirty="0">
                <a:solidFill>
                  <a:srgbClr val="FF0000"/>
                </a:solidFill>
              </a:rPr>
              <a:t>释</a:t>
            </a:r>
          </a:p>
        </p:txBody>
      </p:sp>
      <p:sp>
        <p:nvSpPr>
          <p:cNvPr id="3" name="矩形 2"/>
          <p:cNvSpPr/>
          <p:nvPr/>
        </p:nvSpPr>
        <p:spPr>
          <a:xfrm>
            <a:off x="1021542" y="405444"/>
            <a:ext cx="8041042" cy="1384995"/>
          </a:xfrm>
          <a:prstGeom prst="rect">
            <a:avLst/>
          </a:prstGeom>
        </p:spPr>
        <p:txBody>
          <a:bodyPr wrap="square">
            <a:spAutoFit/>
          </a:bodyPr>
          <a:lstStyle/>
          <a:p>
            <a:r>
              <a:rPr lang="en-US" altLang="zh-CN" sz="2800" b="1" dirty="0"/>
              <a:t>23</a:t>
            </a:r>
            <a:r>
              <a:rPr lang="zh-CN" altLang="zh-CN" sz="2800" b="1" dirty="0" smtClean="0"/>
              <a:t>．</a:t>
            </a:r>
            <a:r>
              <a:rPr lang="zh-CN" altLang="zh-CN" sz="2800" b="1" dirty="0" smtClean="0">
                <a:solidFill>
                  <a:srgbClr val="FF0000"/>
                </a:solidFill>
              </a:rPr>
              <a:t>近代</a:t>
            </a:r>
            <a:r>
              <a:rPr lang="zh-CN" altLang="zh-CN" sz="2800" b="1" dirty="0">
                <a:solidFill>
                  <a:srgbClr val="FF0000"/>
                </a:solidFill>
              </a:rPr>
              <a:t>世界史上，英国在政治变革与经济发展方面远远走在其他国家前列，由此成为现代化潮流的“领头羊”。</a:t>
            </a:r>
            <a:endParaRPr lang="zh-CN" altLang="en-US" sz="2800" b="1" dirty="0">
              <a:solidFill>
                <a:srgbClr val="FF000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1+#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627313" y="404813"/>
            <a:ext cx="3024187" cy="76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r>
              <a:rPr lang="zh-CN" altLang="en-US" sz="4400" b="1">
                <a:solidFill>
                  <a:srgbClr val="000000"/>
                </a:solidFill>
                <a:latin typeface="黑体" pitchFamily="49" charset="-122"/>
                <a:ea typeface="黑体" pitchFamily="49" charset="-122"/>
              </a:rPr>
              <a:t>提  纲</a:t>
            </a:r>
          </a:p>
        </p:txBody>
      </p:sp>
      <p:sp>
        <p:nvSpPr>
          <p:cNvPr id="4099" name="Text Box 3"/>
          <p:cNvSpPr txBox="1">
            <a:spLocks noChangeArrowheads="1"/>
          </p:cNvSpPr>
          <p:nvPr/>
        </p:nvSpPr>
        <p:spPr bwMode="auto">
          <a:xfrm>
            <a:off x="1187624" y="1340768"/>
            <a:ext cx="8748539"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lnSpc>
                <a:spcPct val="150000"/>
              </a:lnSpc>
            </a:pPr>
            <a:r>
              <a:rPr lang="zh-CN" altLang="en-US" sz="3200" b="1" dirty="0" smtClean="0">
                <a:solidFill>
                  <a:srgbClr val="000000"/>
                </a:solidFill>
                <a:latin typeface="Times New Roman" pitchFamily="18" charset="0"/>
                <a:ea typeface="黑体" pitchFamily="49" charset="-122"/>
              </a:rPr>
              <a:t>一、</a:t>
            </a:r>
            <a:r>
              <a:rPr lang="en-US" altLang="zh-CN" sz="3200" b="1" dirty="0" smtClean="0">
                <a:solidFill>
                  <a:srgbClr val="000000"/>
                </a:solidFill>
                <a:latin typeface="Times New Roman" pitchFamily="18" charset="0"/>
                <a:ea typeface="黑体" pitchFamily="49" charset="-122"/>
              </a:rPr>
              <a:t>2011</a:t>
            </a:r>
            <a:r>
              <a:rPr lang="zh-CN" altLang="en-US" sz="3200" b="1" dirty="0" smtClean="0">
                <a:solidFill>
                  <a:srgbClr val="000000"/>
                </a:solidFill>
                <a:latin typeface="Times New Roman" pitchFamily="18" charset="0"/>
                <a:ea typeface="黑体" pitchFamily="49" charset="-122"/>
              </a:rPr>
              <a:t>年江苏省高考历史试卷的特点</a:t>
            </a:r>
            <a:endParaRPr lang="en-US" altLang="zh-CN" sz="3200" b="1" dirty="0" smtClean="0">
              <a:solidFill>
                <a:srgbClr val="000000"/>
              </a:solidFill>
              <a:latin typeface="Times New Roman" pitchFamily="18" charset="0"/>
              <a:ea typeface="黑体" pitchFamily="49" charset="-122"/>
            </a:endParaRPr>
          </a:p>
          <a:p>
            <a:pPr eaLnBrk="1" hangingPunct="1">
              <a:lnSpc>
                <a:spcPct val="150000"/>
              </a:lnSpc>
            </a:pPr>
            <a:r>
              <a:rPr lang="zh-CN" altLang="en-US" sz="3200" b="1" dirty="0" smtClean="0">
                <a:solidFill>
                  <a:srgbClr val="000000"/>
                </a:solidFill>
                <a:latin typeface="Times New Roman" pitchFamily="18" charset="0"/>
                <a:ea typeface="黑体" pitchFamily="49" charset="-122"/>
              </a:rPr>
              <a:t>（一）命题</a:t>
            </a:r>
            <a:r>
              <a:rPr lang="zh-CN" altLang="en-US" sz="3200" b="1" dirty="0">
                <a:solidFill>
                  <a:srgbClr val="000000"/>
                </a:solidFill>
                <a:latin typeface="Times New Roman" pitchFamily="18" charset="0"/>
                <a:ea typeface="黑体" pitchFamily="49" charset="-122"/>
              </a:rPr>
              <a:t>理念</a:t>
            </a:r>
          </a:p>
          <a:p>
            <a:pPr eaLnBrk="1" hangingPunct="1">
              <a:lnSpc>
                <a:spcPct val="150000"/>
              </a:lnSpc>
            </a:pPr>
            <a:r>
              <a:rPr lang="zh-CN" altLang="en-US" sz="3200" b="1" dirty="0" smtClean="0">
                <a:solidFill>
                  <a:srgbClr val="000000"/>
                </a:solidFill>
                <a:latin typeface="Times New Roman" pitchFamily="18" charset="0"/>
                <a:ea typeface="黑体" pitchFamily="49" charset="-122"/>
              </a:rPr>
              <a:t>（二）命题</a:t>
            </a:r>
            <a:r>
              <a:rPr lang="zh-CN" altLang="en-US" sz="3200" b="1" dirty="0">
                <a:solidFill>
                  <a:srgbClr val="000000"/>
                </a:solidFill>
                <a:latin typeface="Times New Roman" pitchFamily="18" charset="0"/>
                <a:ea typeface="黑体" pitchFamily="49" charset="-122"/>
              </a:rPr>
              <a:t>技术</a:t>
            </a:r>
          </a:p>
          <a:p>
            <a:pPr eaLnBrk="1" hangingPunct="1">
              <a:lnSpc>
                <a:spcPct val="150000"/>
              </a:lnSpc>
            </a:pPr>
            <a:r>
              <a:rPr lang="zh-CN" altLang="en-US" sz="3200" b="1" dirty="0" smtClean="0">
                <a:solidFill>
                  <a:srgbClr val="000000"/>
                </a:solidFill>
                <a:latin typeface="Times New Roman" pitchFamily="18" charset="0"/>
                <a:ea typeface="黑体" pitchFamily="49" charset="-122"/>
              </a:rPr>
              <a:t>二、</a:t>
            </a:r>
            <a:r>
              <a:rPr lang="en-US" altLang="zh-CN" sz="3200" b="1" dirty="0" smtClean="0">
                <a:solidFill>
                  <a:srgbClr val="000000"/>
                </a:solidFill>
                <a:latin typeface="Times New Roman" pitchFamily="18" charset="0"/>
                <a:ea typeface="黑体" pitchFamily="49" charset="-122"/>
              </a:rPr>
              <a:t>2012</a:t>
            </a:r>
            <a:r>
              <a:rPr lang="zh-CN" altLang="en-US" sz="3200" b="1" dirty="0" smtClean="0">
                <a:solidFill>
                  <a:srgbClr val="000000"/>
                </a:solidFill>
                <a:latin typeface="Times New Roman" pitchFamily="18" charset="0"/>
                <a:ea typeface="黑体" pitchFamily="49" charset="-122"/>
              </a:rPr>
              <a:t>年考试说明的变化</a:t>
            </a:r>
            <a:endParaRPr lang="en-US" altLang="zh-CN" sz="3200" b="1" dirty="0" smtClean="0">
              <a:solidFill>
                <a:srgbClr val="000000"/>
              </a:solidFill>
              <a:latin typeface="Times New Roman" pitchFamily="18" charset="0"/>
              <a:ea typeface="黑体" pitchFamily="49" charset="-122"/>
            </a:endParaRPr>
          </a:p>
          <a:p>
            <a:pPr eaLnBrk="1" hangingPunct="1">
              <a:lnSpc>
                <a:spcPct val="150000"/>
              </a:lnSpc>
            </a:pPr>
            <a:r>
              <a:rPr lang="zh-CN" altLang="en-US" sz="3200" b="1" dirty="0" smtClean="0">
                <a:solidFill>
                  <a:srgbClr val="000000"/>
                </a:solidFill>
                <a:latin typeface="Times New Roman" pitchFamily="18" charset="0"/>
                <a:ea typeface="黑体" pitchFamily="49" charset="-122"/>
              </a:rPr>
              <a:t>三</a:t>
            </a:r>
            <a:r>
              <a:rPr lang="zh-CN" altLang="en-US" sz="3200" b="1" dirty="0">
                <a:solidFill>
                  <a:srgbClr val="000000"/>
                </a:solidFill>
                <a:latin typeface="Times New Roman" pitchFamily="18" charset="0"/>
                <a:ea typeface="黑体" pitchFamily="49" charset="-122"/>
              </a:rPr>
              <a:t>、教学建议</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3"/>
          <p:cNvGrpSpPr>
            <a:grpSpLocks/>
          </p:cNvGrpSpPr>
          <p:nvPr/>
        </p:nvGrpSpPr>
        <p:grpSpPr bwMode="auto">
          <a:xfrm>
            <a:off x="-369888" y="209550"/>
            <a:ext cx="1512888" cy="1511300"/>
            <a:chOff x="295" y="1112"/>
            <a:chExt cx="1361" cy="1315"/>
          </a:xfrm>
        </p:grpSpPr>
        <p:pic>
          <p:nvPicPr>
            <p:cNvPr id="33801"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grpSp>
        <p:nvGrpSpPr>
          <p:cNvPr id="33795" name="Group 51"/>
          <p:cNvGrpSpPr>
            <a:grpSpLocks/>
          </p:cNvGrpSpPr>
          <p:nvPr/>
        </p:nvGrpSpPr>
        <p:grpSpPr bwMode="auto">
          <a:xfrm>
            <a:off x="682625" y="549274"/>
            <a:ext cx="8383588" cy="5904061"/>
            <a:chOff x="573" y="74"/>
            <a:chExt cx="5029" cy="2384"/>
          </a:xfrm>
        </p:grpSpPr>
        <p:pic>
          <p:nvPicPr>
            <p:cNvPr id="33799"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 y="74"/>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0" name="Rectangle 48"/>
            <p:cNvSpPr>
              <a:spLocks noChangeArrowheads="1"/>
            </p:cNvSpPr>
            <p:nvPr/>
          </p:nvSpPr>
          <p:spPr bwMode="auto">
            <a:xfrm>
              <a:off x="793" y="168"/>
              <a:ext cx="4618" cy="2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t>24(A)</a:t>
              </a:r>
              <a:r>
                <a:rPr lang="zh-CN" altLang="zh-CN" sz="2400" b="1" dirty="0" smtClean="0"/>
                <a:t>．</a:t>
              </a:r>
              <a:r>
                <a:rPr lang="en-US" altLang="zh-CN" sz="2400" b="1" dirty="0">
                  <a:solidFill>
                    <a:srgbClr val="FF0000"/>
                  </a:solidFill>
                </a:rPr>
                <a:t>19</a:t>
              </a:r>
              <a:r>
                <a:rPr lang="zh-CN" altLang="zh-CN" sz="2400" b="1" dirty="0">
                  <a:solidFill>
                    <a:srgbClr val="FF0000"/>
                  </a:solidFill>
                </a:rPr>
                <a:t>世纪中后期，日本政府大力推行殖产兴业政策，迅速走上资本主义发展道路。</a:t>
              </a:r>
              <a:endParaRPr lang="zh-CN" altLang="en-US" sz="2400" b="1" dirty="0">
                <a:solidFill>
                  <a:srgbClr val="FF0000"/>
                </a:solidFill>
              </a:endParaRPr>
            </a:p>
            <a:p>
              <a:endParaRPr lang="en-US" altLang="zh-CN" sz="2400" b="1" dirty="0"/>
            </a:p>
            <a:p>
              <a:r>
                <a:rPr lang="zh-CN" altLang="zh-CN" sz="2400" b="1" dirty="0" smtClean="0"/>
                <a:t>（</a:t>
              </a:r>
              <a:r>
                <a:rPr lang="en-US" altLang="zh-CN" sz="2400" b="1" dirty="0"/>
                <a:t>1</a:t>
              </a:r>
              <a:r>
                <a:rPr lang="zh-CN" altLang="zh-CN" sz="2400" b="1" dirty="0"/>
                <a:t>）依据材料一，概括明治维新之初政府殖产兴业的方式及原因。（</a:t>
              </a:r>
              <a:r>
                <a:rPr lang="en-US" altLang="zh-CN" sz="2400" b="1" dirty="0"/>
                <a:t>3</a:t>
              </a:r>
              <a:r>
                <a:rPr lang="zh-CN" altLang="zh-CN" sz="2400" b="1" dirty="0"/>
                <a:t>分）</a:t>
              </a:r>
            </a:p>
            <a:p>
              <a:endParaRPr lang="en-US" altLang="zh-CN" sz="2400" b="1" dirty="0" smtClean="0"/>
            </a:p>
            <a:p>
              <a:r>
                <a:rPr lang="zh-CN" altLang="zh-CN" sz="2400" b="1" dirty="0" smtClean="0"/>
                <a:t>（</a:t>
              </a:r>
              <a:r>
                <a:rPr lang="en-US" altLang="zh-CN" sz="2400" b="1" dirty="0"/>
                <a:t>2</a:t>
              </a:r>
              <a:r>
                <a:rPr lang="zh-CN" altLang="zh-CN" sz="2400" b="1" dirty="0"/>
                <a:t>）</a:t>
              </a:r>
              <a:r>
                <a:rPr lang="en-US" altLang="zh-CN" sz="2400" b="1" dirty="0"/>
                <a:t>19</a:t>
              </a:r>
              <a:r>
                <a:rPr lang="zh-CN" altLang="zh-CN" sz="2400" b="1" dirty="0"/>
                <a:t>世纪</a:t>
              </a:r>
              <a:r>
                <a:rPr lang="en-US" altLang="zh-CN" sz="2400" b="1" dirty="0"/>
                <a:t>80</a:t>
              </a:r>
              <a:r>
                <a:rPr lang="zh-CN" altLang="zh-CN" sz="2400" b="1" dirty="0"/>
                <a:t>年代，日本殖产兴业的方式发生了怎样的变化？依据材料二、三，概括这种变化的原因。（</a:t>
              </a:r>
              <a:r>
                <a:rPr lang="en-US" altLang="zh-CN" sz="2400" b="1" dirty="0"/>
                <a:t>5</a:t>
              </a:r>
              <a:r>
                <a:rPr lang="zh-CN" altLang="zh-CN" sz="2400" b="1" dirty="0"/>
                <a:t>分）</a:t>
              </a:r>
            </a:p>
            <a:p>
              <a:endParaRPr lang="en-US" altLang="zh-CN" sz="2400" b="1" dirty="0" smtClean="0"/>
            </a:p>
            <a:p>
              <a:r>
                <a:rPr lang="zh-CN" altLang="zh-CN" sz="2400" b="1" dirty="0" smtClean="0"/>
                <a:t>（</a:t>
              </a:r>
              <a:r>
                <a:rPr lang="en-US" altLang="zh-CN" sz="2400" b="1" dirty="0"/>
                <a:t>3</a:t>
              </a:r>
              <a:r>
                <a:rPr lang="zh-CN" altLang="zh-CN" sz="2400" b="1" dirty="0"/>
                <a:t>）日本大地震引发福岛核泄露事故以后，政府对东京电力公司实施了监管。据此并综合上述材料，请就政府在经济发展中的作用谈谈你的认识。（</a:t>
              </a:r>
              <a:r>
                <a:rPr lang="en-US" altLang="zh-CN" sz="2400" b="1" dirty="0"/>
                <a:t>2</a:t>
              </a:r>
              <a:r>
                <a:rPr lang="zh-CN" altLang="zh-CN" sz="2400" b="1" dirty="0"/>
                <a:t>分）</a:t>
              </a:r>
            </a:p>
            <a:p>
              <a:r>
                <a:rPr lang="en-US" altLang="zh-CN" sz="2400" b="1" dirty="0"/>
                <a:t> </a:t>
              </a:r>
              <a:endParaRPr lang="zh-CN" altLang="zh-CN" sz="2400" b="1" dirty="0">
                <a:solidFill>
                  <a:srgbClr val="C00000"/>
                </a:solidFill>
              </a:endParaRPr>
            </a:p>
          </p:txBody>
        </p:sp>
      </p:grpSp>
      <p:sp>
        <p:nvSpPr>
          <p:cNvPr id="2" name="圆角矩形标注 1"/>
          <p:cNvSpPr/>
          <p:nvPr/>
        </p:nvSpPr>
        <p:spPr>
          <a:xfrm>
            <a:off x="3563888" y="671367"/>
            <a:ext cx="4392885" cy="922114"/>
          </a:xfrm>
          <a:prstGeom prst="wedgeRoundRectCallout">
            <a:avLst>
              <a:gd name="adj1" fmla="val -58789"/>
              <a:gd name="adj2" fmla="val 96577"/>
              <a:gd name="adj3" fmla="val 1666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2800" b="1" dirty="0">
                <a:solidFill>
                  <a:srgbClr val="FF0000"/>
                </a:solidFill>
              </a:rPr>
              <a:t>提取材料中的有效信息，并进行整理、分析</a:t>
            </a:r>
          </a:p>
        </p:txBody>
      </p:sp>
      <p:sp>
        <p:nvSpPr>
          <p:cNvPr id="9" name="圆角矩形标注 8"/>
          <p:cNvSpPr/>
          <p:nvPr/>
        </p:nvSpPr>
        <p:spPr>
          <a:xfrm>
            <a:off x="4294614" y="1720850"/>
            <a:ext cx="4032250" cy="1230312"/>
          </a:xfrm>
          <a:prstGeom prst="wedgeRoundRectCallout">
            <a:avLst>
              <a:gd name="adj1" fmla="val -65433"/>
              <a:gd name="adj2" fmla="val 62425"/>
              <a:gd name="adj3" fmla="val 1666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2800" b="1" dirty="0">
                <a:solidFill>
                  <a:srgbClr val="FF0000"/>
                </a:solidFill>
              </a:rPr>
              <a:t>提取信息，分析问题</a:t>
            </a:r>
          </a:p>
        </p:txBody>
      </p:sp>
      <p:sp>
        <p:nvSpPr>
          <p:cNvPr id="11" name="圆角矩形标注 10"/>
          <p:cNvSpPr/>
          <p:nvPr/>
        </p:nvSpPr>
        <p:spPr>
          <a:xfrm>
            <a:off x="4572000" y="3343697"/>
            <a:ext cx="4032250" cy="1125538"/>
          </a:xfrm>
          <a:prstGeom prst="wedgeRoundRectCallout">
            <a:avLst>
              <a:gd name="adj1" fmla="val -70114"/>
              <a:gd name="adj2" fmla="val 62081"/>
              <a:gd name="adj3" fmla="val 1666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2800" b="1" dirty="0">
                <a:solidFill>
                  <a:srgbClr val="FF0000"/>
                </a:solidFill>
              </a:rPr>
              <a:t>从宏观上归纳、分析和论证</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1+#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zh-CN" dirty="0" smtClean="0">
                <a:ea typeface="华文行楷" pitchFamily="2" charset="-122"/>
              </a:rPr>
              <a:t>4、</a:t>
            </a:r>
            <a:r>
              <a:rPr lang="zh-CN" altLang="en-US" dirty="0" smtClean="0">
                <a:ea typeface="华文行楷" pitchFamily="2" charset="-122"/>
              </a:rPr>
              <a:t>从三维目标的总体要求出发</a:t>
            </a:r>
          </a:p>
        </p:txBody>
      </p:sp>
      <p:sp>
        <p:nvSpPr>
          <p:cNvPr id="34819" name="Rectangle 3"/>
          <p:cNvSpPr>
            <a:spLocks noGrp="1" noChangeArrowheads="1"/>
          </p:cNvSpPr>
          <p:nvPr>
            <p:ph type="body" idx="1"/>
          </p:nvPr>
        </p:nvSpPr>
        <p:spPr/>
        <p:txBody>
          <a:bodyPr/>
          <a:lstStyle/>
          <a:p>
            <a:pPr marL="0" indent="0" eaLnBrk="1" hangingPunct="1">
              <a:buFontTx/>
              <a:buNone/>
            </a:pPr>
            <a:endParaRPr lang="en-US" altLang="zh-CN" sz="3600" dirty="0" smtClean="0"/>
          </a:p>
        </p:txBody>
      </p:sp>
      <p:grpSp>
        <p:nvGrpSpPr>
          <p:cNvPr id="34820" name="Group 4"/>
          <p:cNvGrpSpPr>
            <a:grpSpLocks/>
          </p:cNvGrpSpPr>
          <p:nvPr/>
        </p:nvGrpSpPr>
        <p:grpSpPr bwMode="auto">
          <a:xfrm>
            <a:off x="1186830" y="1966913"/>
            <a:ext cx="2305050" cy="2686050"/>
            <a:chOff x="295" y="1117"/>
            <a:chExt cx="1361" cy="1315"/>
          </a:xfrm>
        </p:grpSpPr>
        <p:pic>
          <p:nvPicPr>
            <p:cNvPr id="34827" name="Picture 5" descr="练习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descr="信纸">
              <a:hlinkClick r:id="rId3" action="ppaction://hlinksldjump"/>
            </p:cNvPr>
            <p:cNvSpPr>
              <a:spLocks noChangeArrowheads="1"/>
            </p:cNvSpPr>
            <p:nvPr/>
          </p:nvSpPr>
          <p:spPr bwMode="auto">
            <a:xfrm>
              <a:off x="295" y="1434"/>
              <a:ext cx="1361" cy="351"/>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34822" name="Group 4"/>
          <p:cNvGrpSpPr>
            <a:grpSpLocks/>
          </p:cNvGrpSpPr>
          <p:nvPr/>
        </p:nvGrpSpPr>
        <p:grpSpPr bwMode="auto">
          <a:xfrm>
            <a:off x="4860826" y="2101850"/>
            <a:ext cx="2303462" cy="2686050"/>
            <a:chOff x="295" y="1117"/>
            <a:chExt cx="1361" cy="1315"/>
          </a:xfrm>
        </p:grpSpPr>
        <p:pic>
          <p:nvPicPr>
            <p:cNvPr id="34823" name="Picture 5" descr="练习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 y="1117"/>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6" descr="信纸">
              <a:hlinkClick r:id="rId3" action="ppaction://hlinksldjump"/>
            </p:cNvPr>
            <p:cNvSpPr>
              <a:spLocks noChangeArrowheads="1"/>
            </p:cNvSpPr>
            <p:nvPr/>
          </p:nvSpPr>
          <p:spPr bwMode="auto">
            <a:xfrm>
              <a:off x="295" y="1434"/>
              <a:ext cx="1361" cy="286"/>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32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32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Group 3"/>
          <p:cNvGrpSpPr>
            <a:grpSpLocks/>
          </p:cNvGrpSpPr>
          <p:nvPr/>
        </p:nvGrpSpPr>
        <p:grpSpPr bwMode="auto">
          <a:xfrm>
            <a:off x="-369888" y="209550"/>
            <a:ext cx="1512888" cy="1511300"/>
            <a:chOff x="295" y="1112"/>
            <a:chExt cx="1361" cy="1315"/>
          </a:xfrm>
        </p:grpSpPr>
        <p:pic>
          <p:nvPicPr>
            <p:cNvPr id="35847"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35843" name="Group 51"/>
          <p:cNvGrpSpPr>
            <a:grpSpLocks/>
          </p:cNvGrpSpPr>
          <p:nvPr/>
        </p:nvGrpSpPr>
        <p:grpSpPr bwMode="auto">
          <a:xfrm>
            <a:off x="682625" y="549275"/>
            <a:ext cx="8383588" cy="4895850"/>
            <a:chOff x="573" y="74"/>
            <a:chExt cx="5029" cy="2130"/>
          </a:xfrm>
        </p:grpSpPr>
        <p:pic>
          <p:nvPicPr>
            <p:cNvPr id="35845"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 y="74"/>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Rectangle 48"/>
            <p:cNvSpPr>
              <a:spLocks noChangeArrowheads="1"/>
            </p:cNvSpPr>
            <p:nvPr/>
          </p:nvSpPr>
          <p:spPr bwMode="auto">
            <a:xfrm>
              <a:off x="793" y="168"/>
              <a:ext cx="4618" cy="1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t>8</a:t>
              </a:r>
              <a:r>
                <a:rPr lang="zh-CN" altLang="zh-CN" sz="2400" b="1" dirty="0"/>
                <a:t>．</a:t>
              </a:r>
              <a:r>
                <a:rPr lang="en-US" altLang="zh-CN" sz="2400" b="1" dirty="0">
                  <a:solidFill>
                    <a:srgbClr val="00B050"/>
                  </a:solidFill>
                </a:rPr>
                <a:t>1938</a:t>
              </a:r>
              <a:r>
                <a:rPr lang="zh-CN" altLang="zh-CN" sz="2400" b="1" dirty="0">
                  <a:solidFill>
                    <a:srgbClr val="00B050"/>
                  </a:solidFill>
                </a:rPr>
                <a:t>年</a:t>
              </a:r>
              <a:r>
                <a:rPr lang="en-US" altLang="zh-CN" sz="2400" b="1" dirty="0">
                  <a:solidFill>
                    <a:srgbClr val="00B050"/>
                  </a:solidFill>
                </a:rPr>
                <a:t>4</a:t>
              </a:r>
              <a:r>
                <a:rPr lang="zh-CN" altLang="zh-CN" sz="2400" b="1" dirty="0">
                  <a:solidFill>
                    <a:srgbClr val="00B050"/>
                  </a:solidFill>
                </a:rPr>
                <a:t>月，</a:t>
              </a:r>
              <a:r>
                <a:rPr lang="zh-CN" altLang="zh-CN" sz="2400" b="1" dirty="0"/>
                <a:t>中国飞行员陈怀民在</a:t>
              </a:r>
              <a:r>
                <a:rPr lang="zh-CN" altLang="zh-CN" sz="2400" b="1" dirty="0">
                  <a:solidFill>
                    <a:srgbClr val="7030A0"/>
                  </a:solidFill>
                </a:rPr>
                <a:t>武汉空战</a:t>
              </a:r>
              <a:r>
                <a:rPr lang="zh-CN" altLang="zh-CN" sz="2400" b="1" dirty="0"/>
                <a:t>中与日军飞行员高桥宪一同归于尽。随后，陈怀民的妹妹致信高桥的妻子美惠子：陈怀民猛撞高桥的飞机，不是发泄对高桥的私仇，而是代表着两种不同力量之间的较量。同时表示，她们一家对美惠子没有怨恨，</a:t>
              </a:r>
              <a:r>
                <a:rPr lang="zh-CN" altLang="zh-CN" sz="2400" b="1" dirty="0">
                  <a:solidFill>
                    <a:srgbClr val="FF0000"/>
                  </a:solidFill>
                </a:rPr>
                <a:t>希望有一天能够友爱地握手</a:t>
              </a:r>
              <a:r>
                <a:rPr lang="zh-CN" altLang="zh-CN" sz="2400" b="1" dirty="0"/>
                <a:t>。此事</a:t>
              </a:r>
            </a:p>
            <a:p>
              <a:r>
                <a:rPr lang="zh-CN" altLang="zh-CN" sz="2400" b="1" dirty="0"/>
                <a:t>①发生于抗日战争的</a:t>
              </a:r>
              <a:r>
                <a:rPr lang="zh-CN" altLang="zh-CN" sz="2400" b="1" dirty="0">
                  <a:solidFill>
                    <a:srgbClr val="00B050"/>
                  </a:solidFill>
                </a:rPr>
                <a:t>相持阶段</a:t>
              </a:r>
              <a:r>
                <a:rPr lang="en-US" altLang="zh-CN" sz="2400" b="1" dirty="0"/>
                <a:t>              </a:t>
              </a:r>
            </a:p>
            <a:p>
              <a:r>
                <a:rPr lang="zh-CN" altLang="zh-CN" sz="2400" b="1" dirty="0"/>
                <a:t>②反映了</a:t>
              </a:r>
              <a:r>
                <a:rPr lang="zh-CN" altLang="zh-CN" sz="2400" b="1" dirty="0">
                  <a:solidFill>
                    <a:srgbClr val="7030A0"/>
                  </a:solidFill>
                </a:rPr>
                <a:t>正面战场</a:t>
              </a:r>
              <a:r>
                <a:rPr lang="zh-CN" altLang="zh-CN" sz="2400" b="1" dirty="0"/>
                <a:t>的英勇抗战</a:t>
              </a:r>
            </a:p>
            <a:p>
              <a:r>
                <a:rPr lang="zh-CN" altLang="zh-CN" sz="2400" b="1" dirty="0"/>
                <a:t>③说明两国人民深受战争之害</a:t>
              </a:r>
              <a:r>
                <a:rPr lang="en-US" altLang="zh-CN" sz="2400" b="1" dirty="0"/>
                <a:t>              </a:t>
              </a:r>
            </a:p>
            <a:p>
              <a:r>
                <a:rPr lang="zh-CN" altLang="zh-CN" sz="2400" b="1" dirty="0"/>
                <a:t>④展现了中国人民的</a:t>
              </a:r>
              <a:r>
                <a:rPr lang="zh-CN" altLang="zh-CN" sz="2400" b="1" dirty="0">
                  <a:solidFill>
                    <a:srgbClr val="FF0000"/>
                  </a:solidFill>
                </a:rPr>
                <a:t>博大胸怀</a:t>
              </a:r>
            </a:p>
            <a:p>
              <a:r>
                <a:rPr lang="en-US" altLang="zh-CN" sz="2400" b="1" dirty="0"/>
                <a:t>A</a:t>
              </a:r>
              <a:r>
                <a:rPr lang="zh-CN" altLang="zh-CN" sz="2400" b="1" dirty="0"/>
                <a:t>．③④</a:t>
              </a:r>
              <a:r>
                <a:rPr lang="en-US" altLang="zh-CN" sz="2400" b="1" dirty="0"/>
                <a:t>     B</a:t>
              </a:r>
              <a:r>
                <a:rPr lang="zh-CN" altLang="zh-CN" sz="2400" b="1" dirty="0"/>
                <a:t>．①③④</a:t>
              </a:r>
              <a:r>
                <a:rPr lang="en-US" altLang="zh-CN" sz="2400" b="1" dirty="0"/>
                <a:t>     C</a:t>
              </a:r>
              <a:r>
                <a:rPr lang="zh-CN" altLang="zh-CN" sz="2400" b="1" dirty="0"/>
                <a:t>．②③④</a:t>
              </a:r>
              <a:r>
                <a:rPr lang="en-US" altLang="zh-CN" sz="2400" b="1" dirty="0"/>
                <a:t>       D</a:t>
              </a:r>
              <a:r>
                <a:rPr lang="zh-CN" altLang="zh-CN" sz="2400" b="1" dirty="0"/>
                <a:t>．①②③④</a:t>
              </a:r>
              <a:endParaRPr lang="zh-CN" altLang="zh-CN" sz="2400" b="1" dirty="0">
                <a:solidFill>
                  <a:srgbClr val="C00000"/>
                </a:solidFill>
              </a:endParaRPr>
            </a:p>
          </p:txBody>
        </p:sp>
      </p:grpSp>
      <p:grpSp>
        <p:nvGrpSpPr>
          <p:cNvPr id="9" name="组合 8"/>
          <p:cNvGrpSpPr/>
          <p:nvPr/>
        </p:nvGrpSpPr>
        <p:grpSpPr>
          <a:xfrm>
            <a:off x="4427984" y="4387525"/>
            <a:ext cx="606648" cy="553643"/>
            <a:chOff x="1619672" y="1844824"/>
            <a:chExt cx="606648" cy="553643"/>
          </a:xfrm>
        </p:grpSpPr>
        <p:cxnSp>
          <p:nvCxnSpPr>
            <p:cNvPr id="10" name="直接连接符 9"/>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3"/>
          <p:cNvGrpSpPr>
            <a:grpSpLocks/>
          </p:cNvGrpSpPr>
          <p:nvPr/>
        </p:nvGrpSpPr>
        <p:grpSpPr bwMode="auto">
          <a:xfrm>
            <a:off x="-369888" y="209550"/>
            <a:ext cx="1512888" cy="1511300"/>
            <a:chOff x="295" y="1112"/>
            <a:chExt cx="1361" cy="1315"/>
          </a:xfrm>
        </p:grpSpPr>
        <p:pic>
          <p:nvPicPr>
            <p:cNvPr id="37897" name="Picture 4" descr="练习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smtClean="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grpSp>
        <p:nvGrpSpPr>
          <p:cNvPr id="37891" name="Group 51"/>
          <p:cNvGrpSpPr>
            <a:grpSpLocks/>
          </p:cNvGrpSpPr>
          <p:nvPr/>
        </p:nvGrpSpPr>
        <p:grpSpPr bwMode="auto">
          <a:xfrm>
            <a:off x="682625" y="549275"/>
            <a:ext cx="8383588" cy="4895850"/>
            <a:chOff x="573" y="74"/>
            <a:chExt cx="5029" cy="2130"/>
          </a:xfrm>
        </p:grpSpPr>
        <p:pic>
          <p:nvPicPr>
            <p:cNvPr id="37895" name="Picture 49" descr="框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3" y="74"/>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6" name="Rectangle 48"/>
            <p:cNvSpPr>
              <a:spLocks noChangeArrowheads="1"/>
            </p:cNvSpPr>
            <p:nvPr/>
          </p:nvSpPr>
          <p:spPr bwMode="auto">
            <a:xfrm>
              <a:off x="793" y="168"/>
              <a:ext cx="4618" cy="1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t>22</a:t>
              </a:r>
              <a:r>
                <a:rPr lang="zh-CN" altLang="zh-CN" sz="2400" b="1" dirty="0"/>
                <a:t>．</a:t>
              </a:r>
              <a:endParaRPr lang="en-US" altLang="zh-CN" sz="2400" b="1" dirty="0"/>
            </a:p>
            <a:p>
              <a:r>
                <a:rPr lang="zh-CN" altLang="zh-CN" sz="2400" b="1" dirty="0"/>
                <a:t>（</a:t>
              </a:r>
              <a:r>
                <a:rPr lang="en-US" altLang="zh-CN" sz="2400" b="1" dirty="0"/>
                <a:t>1</a:t>
              </a:r>
              <a:r>
                <a:rPr lang="zh-CN" altLang="zh-CN" sz="2400" b="1" dirty="0"/>
                <a:t>）依据材料一，结合所学知识，概述近代中国自然经济瓦解的经济因素。（</a:t>
              </a:r>
              <a:r>
                <a:rPr lang="en-US" altLang="zh-CN" sz="2400" b="1" dirty="0"/>
                <a:t>3</a:t>
              </a:r>
              <a:r>
                <a:rPr lang="zh-CN" altLang="zh-CN" sz="2400" b="1" dirty="0"/>
                <a:t>分）</a:t>
              </a:r>
            </a:p>
            <a:p>
              <a:endParaRPr lang="en-US" altLang="zh-CN" sz="2400" b="1" dirty="0" smtClean="0"/>
            </a:p>
            <a:p>
              <a:r>
                <a:rPr lang="zh-CN" altLang="zh-CN" sz="2400" b="1" dirty="0" smtClean="0"/>
                <a:t>（</a:t>
              </a:r>
              <a:r>
                <a:rPr lang="en-US" altLang="zh-CN" sz="2400" b="1" dirty="0"/>
                <a:t>2</a:t>
              </a:r>
              <a:r>
                <a:rPr lang="zh-CN" altLang="zh-CN" sz="2400" b="1" dirty="0"/>
                <a:t>）依据上述材料，指出在近代变迁过程中乡民们“迷惘和阵痛”的表现。（</a:t>
              </a:r>
              <a:r>
                <a:rPr lang="en-US" altLang="zh-CN" sz="2400" b="1" dirty="0"/>
                <a:t>4</a:t>
              </a:r>
              <a:r>
                <a:rPr lang="zh-CN" altLang="zh-CN" sz="2400" b="1" dirty="0"/>
                <a:t>分）</a:t>
              </a:r>
            </a:p>
            <a:p>
              <a:endParaRPr lang="en-US" altLang="zh-CN" sz="2400" b="1" dirty="0" smtClean="0"/>
            </a:p>
            <a:p>
              <a:r>
                <a:rPr lang="zh-CN" altLang="zh-CN" sz="2400" b="1" dirty="0" smtClean="0"/>
                <a:t>（</a:t>
              </a:r>
              <a:r>
                <a:rPr lang="en-US" altLang="zh-CN" sz="2400" b="1" dirty="0"/>
                <a:t>3</a:t>
              </a:r>
              <a:r>
                <a:rPr lang="zh-CN" altLang="zh-CN" sz="2400" b="1" dirty="0"/>
                <a:t>）运用上述材料，结合所学知识，论证陈旭麓先生提出的观点。（</a:t>
              </a:r>
              <a:r>
                <a:rPr lang="en-US" altLang="zh-CN" sz="2400" b="1" dirty="0"/>
                <a:t>6</a:t>
              </a:r>
              <a:r>
                <a:rPr lang="zh-CN" altLang="zh-CN" sz="2400" b="1" dirty="0"/>
                <a:t>分）</a:t>
              </a:r>
            </a:p>
            <a:p>
              <a:r>
                <a:rPr lang="en-US" altLang="zh-CN" sz="2400" b="1" dirty="0"/>
                <a:t>     </a:t>
              </a:r>
              <a:r>
                <a:rPr lang="zh-CN" altLang="zh-CN" sz="2400" b="1" dirty="0"/>
                <a:t>（要求：观点理解准确；史论结合；逻辑严密；表述清楚；</a:t>
              </a:r>
              <a:r>
                <a:rPr lang="en-US" altLang="zh-CN" sz="2400" b="1" dirty="0"/>
                <a:t>200</a:t>
              </a:r>
              <a:r>
                <a:rPr lang="zh-CN" altLang="zh-CN" sz="2400" b="1" dirty="0"/>
                <a:t>字左右。）</a:t>
              </a:r>
              <a:endParaRPr lang="zh-CN" altLang="zh-CN" sz="2400" b="1" dirty="0">
                <a:solidFill>
                  <a:srgbClr val="C00000"/>
                </a:solidFill>
              </a:endParaRPr>
            </a:p>
          </p:txBody>
        </p:sp>
      </p:grpSp>
      <p:sp>
        <p:nvSpPr>
          <p:cNvPr id="10" name="圆角矩形标注 9"/>
          <p:cNvSpPr/>
          <p:nvPr/>
        </p:nvSpPr>
        <p:spPr>
          <a:xfrm>
            <a:off x="3419475" y="20638"/>
            <a:ext cx="4032250" cy="1125537"/>
          </a:xfrm>
          <a:prstGeom prst="wedgeRoundRectCallout">
            <a:avLst>
              <a:gd name="adj1" fmla="val -62195"/>
              <a:gd name="adj2" fmla="val 87873"/>
              <a:gd name="adj3" fmla="val 1666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2800" b="1" dirty="0">
                <a:solidFill>
                  <a:srgbClr val="FF0000"/>
                </a:solidFill>
              </a:rPr>
              <a:t>提取材料有效信息，</a:t>
            </a:r>
            <a:endParaRPr lang="en-US" altLang="zh-CN" sz="2800" b="1" dirty="0">
              <a:solidFill>
                <a:srgbClr val="FF0000"/>
              </a:solidFill>
            </a:endParaRPr>
          </a:p>
          <a:p>
            <a:pPr algn="ctr">
              <a:defRPr/>
            </a:pPr>
            <a:r>
              <a:rPr lang="zh-CN" altLang="en-US" sz="2800" b="1" dirty="0">
                <a:solidFill>
                  <a:srgbClr val="FF0000"/>
                </a:solidFill>
              </a:rPr>
              <a:t>运用所学知识分析问题</a:t>
            </a:r>
          </a:p>
        </p:txBody>
      </p:sp>
      <p:sp>
        <p:nvSpPr>
          <p:cNvPr id="11" name="圆角矩形标注 10"/>
          <p:cNvSpPr/>
          <p:nvPr/>
        </p:nvSpPr>
        <p:spPr>
          <a:xfrm>
            <a:off x="4252254" y="1160236"/>
            <a:ext cx="4032250" cy="1125537"/>
          </a:xfrm>
          <a:prstGeom prst="wedgeRoundRectCallout">
            <a:avLst>
              <a:gd name="adj1" fmla="val -83791"/>
              <a:gd name="adj2" fmla="val 62081"/>
              <a:gd name="adj3" fmla="val 1666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2800" b="1" dirty="0">
                <a:solidFill>
                  <a:srgbClr val="FF0000"/>
                </a:solidFill>
              </a:rPr>
              <a:t>阅读、提炼、分析、概括、综合材料信息</a:t>
            </a:r>
          </a:p>
        </p:txBody>
      </p:sp>
      <p:sp>
        <p:nvSpPr>
          <p:cNvPr id="12" name="圆角矩形标注 11"/>
          <p:cNvSpPr/>
          <p:nvPr/>
        </p:nvSpPr>
        <p:spPr>
          <a:xfrm>
            <a:off x="4269942" y="4425950"/>
            <a:ext cx="4334505" cy="1441450"/>
          </a:xfrm>
          <a:prstGeom prst="wedgeRoundRectCallout">
            <a:avLst>
              <a:gd name="adj1" fmla="val -75062"/>
              <a:gd name="adj2" fmla="val -42956"/>
              <a:gd name="adj3" fmla="val 16667"/>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2800" b="1" dirty="0">
                <a:solidFill>
                  <a:srgbClr val="FF0000"/>
                </a:solidFill>
              </a:rPr>
              <a:t>运用所学知识分析问题、辨析、评论，揭示本质，形成正确的价值观</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7544" y="116632"/>
            <a:ext cx="8229600" cy="1143000"/>
          </a:xfrm>
        </p:spPr>
        <p:txBody>
          <a:bodyPr/>
          <a:lstStyle/>
          <a:p>
            <a:pPr algn="l" eaLnBrk="1" hangingPunct="1"/>
            <a:r>
              <a:rPr lang="zh-CN" altLang="en-US" dirty="0" smtClean="0">
                <a:ea typeface="华文行楷" pitchFamily="2" charset="-122"/>
              </a:rPr>
              <a:t>二、</a:t>
            </a:r>
            <a:r>
              <a:rPr lang="en-US" altLang="zh-CN" dirty="0" smtClean="0">
                <a:ea typeface="华文行楷" pitchFamily="2" charset="-122"/>
              </a:rPr>
              <a:t>2012</a:t>
            </a:r>
            <a:r>
              <a:rPr lang="zh-CN" altLang="en-US" dirty="0" smtClean="0">
                <a:ea typeface="华文行楷" pitchFamily="2" charset="-122"/>
              </a:rPr>
              <a:t>年考试说明的不变与变</a:t>
            </a:r>
          </a:p>
        </p:txBody>
      </p:sp>
      <p:sp>
        <p:nvSpPr>
          <p:cNvPr id="38915" name="Rectangle 3"/>
          <p:cNvSpPr>
            <a:spLocks noGrp="1" noChangeArrowheads="1"/>
          </p:cNvSpPr>
          <p:nvPr>
            <p:ph type="body" idx="1"/>
          </p:nvPr>
        </p:nvSpPr>
        <p:spPr>
          <a:xfrm>
            <a:off x="179512" y="980728"/>
            <a:ext cx="8964488" cy="4525963"/>
          </a:xfrm>
        </p:spPr>
        <p:txBody>
          <a:bodyPr/>
          <a:lstStyle/>
          <a:p>
            <a:pPr marL="0" indent="0" eaLnBrk="1" hangingPunct="1">
              <a:buFontTx/>
              <a:buNone/>
            </a:pPr>
            <a:r>
              <a:rPr lang="en-US" altLang="zh-CN" b="1" dirty="0" smtClean="0"/>
              <a:t>(</a:t>
            </a:r>
            <a:r>
              <a:rPr lang="zh-CN" altLang="en-US" b="1" dirty="0" smtClean="0"/>
              <a:t>一</a:t>
            </a:r>
            <a:r>
              <a:rPr lang="en-US" altLang="zh-CN" b="1" dirty="0" smtClean="0"/>
              <a:t>)</a:t>
            </a:r>
            <a:r>
              <a:rPr lang="zh-CN" altLang="en-US" b="1" dirty="0" smtClean="0"/>
              <a:t>不变：</a:t>
            </a:r>
            <a:r>
              <a:rPr lang="zh-CN" altLang="en-US" dirty="0">
                <a:solidFill>
                  <a:schemeClr val="tx2"/>
                </a:solidFill>
                <a:latin typeface="+mj-lt"/>
                <a:ea typeface="华文行楷" pitchFamily="2" charset="-122"/>
                <a:cs typeface="+mj-cs"/>
              </a:rPr>
              <a:t>命题的指导思想</a:t>
            </a:r>
            <a:endParaRPr lang="en-US" altLang="zh-CN" dirty="0">
              <a:solidFill>
                <a:schemeClr val="tx2"/>
              </a:solidFill>
              <a:latin typeface="+mj-lt"/>
              <a:ea typeface="华文行楷" pitchFamily="2" charset="-122"/>
              <a:cs typeface="+mj-cs"/>
            </a:endParaRPr>
          </a:p>
          <a:p>
            <a:pPr marL="0" indent="0" eaLnBrk="1" hangingPunct="1">
              <a:buFontTx/>
              <a:buNone/>
            </a:pPr>
            <a:r>
              <a:rPr lang="en-US" altLang="zh-CN" b="1" dirty="0"/>
              <a:t> </a:t>
            </a:r>
            <a:r>
              <a:rPr lang="en-US" altLang="zh-CN" b="1" dirty="0" smtClean="0"/>
              <a:t>                </a:t>
            </a:r>
            <a:r>
              <a:rPr lang="zh-CN" altLang="en-US" dirty="0">
                <a:solidFill>
                  <a:schemeClr val="tx2"/>
                </a:solidFill>
                <a:latin typeface="+mj-lt"/>
                <a:ea typeface="华文行楷" pitchFamily="2" charset="-122"/>
                <a:cs typeface="+mj-cs"/>
              </a:rPr>
              <a:t>考试内容及要求</a:t>
            </a:r>
            <a:endParaRPr lang="en-US" altLang="zh-CN" dirty="0">
              <a:solidFill>
                <a:schemeClr val="tx2"/>
              </a:solidFill>
              <a:latin typeface="+mj-lt"/>
              <a:ea typeface="华文行楷" pitchFamily="2" charset="-122"/>
              <a:cs typeface="+mj-cs"/>
            </a:endParaRPr>
          </a:p>
          <a:p>
            <a:pPr marL="0" indent="0" eaLnBrk="1" hangingPunct="1">
              <a:buFontTx/>
              <a:buNone/>
            </a:pPr>
            <a:r>
              <a:rPr lang="zh-CN" altLang="en-US" sz="2000" b="1" dirty="0"/>
              <a:t> </a:t>
            </a:r>
            <a:r>
              <a:rPr lang="zh-CN" altLang="en-US" sz="2000" b="1" dirty="0" smtClean="0"/>
              <a:t>                        </a:t>
            </a:r>
            <a:r>
              <a:rPr lang="zh-CN" altLang="en-US" sz="2400" b="1" dirty="0" smtClean="0">
                <a:latin typeface="+mn-ea"/>
              </a:rPr>
              <a:t>（考核目标与要求、考试范围、知识呈现的顺序）</a:t>
            </a:r>
            <a:endParaRPr lang="en-US" altLang="zh-CN" sz="2400" b="1" dirty="0" smtClean="0">
              <a:latin typeface="+mn-ea"/>
            </a:endParaRPr>
          </a:p>
          <a:p>
            <a:pPr marL="0" indent="0" eaLnBrk="1" hangingPunct="1">
              <a:buFontTx/>
              <a:buNone/>
            </a:pPr>
            <a:r>
              <a:rPr lang="en-US" altLang="zh-CN" sz="3600" b="1" dirty="0"/>
              <a:t> </a:t>
            </a:r>
            <a:r>
              <a:rPr lang="en-US" altLang="zh-CN" sz="3600" b="1" dirty="0" smtClean="0"/>
              <a:t>              </a:t>
            </a:r>
            <a:r>
              <a:rPr lang="zh-CN" altLang="en-US" dirty="0">
                <a:solidFill>
                  <a:schemeClr val="tx2"/>
                </a:solidFill>
                <a:latin typeface="+mj-lt"/>
                <a:ea typeface="华文行楷" pitchFamily="2" charset="-122"/>
                <a:cs typeface="+mj-cs"/>
              </a:rPr>
              <a:t>考试的形式及试卷</a:t>
            </a:r>
            <a:r>
              <a:rPr lang="zh-CN" altLang="en-US" dirty="0" smtClean="0">
                <a:solidFill>
                  <a:schemeClr val="tx2"/>
                </a:solidFill>
                <a:latin typeface="+mj-lt"/>
                <a:ea typeface="华文行楷" pitchFamily="2" charset="-122"/>
                <a:cs typeface="+mj-cs"/>
              </a:rPr>
              <a:t>结构</a:t>
            </a:r>
            <a:endParaRPr lang="en-US" altLang="zh-CN" b="1" dirty="0" smtClean="0"/>
          </a:p>
          <a:p>
            <a:pPr marL="0" indent="0" eaLnBrk="1" hangingPunct="1">
              <a:buFontTx/>
              <a:buNone/>
            </a:pPr>
            <a:r>
              <a:rPr lang="en-US" altLang="zh-CN" b="1" dirty="0"/>
              <a:t> </a:t>
            </a:r>
            <a:r>
              <a:rPr lang="en-US" altLang="zh-CN" b="1" dirty="0" smtClean="0"/>
              <a:t>               </a:t>
            </a:r>
            <a:r>
              <a:rPr lang="zh-CN" altLang="en-US" dirty="0">
                <a:solidFill>
                  <a:schemeClr val="tx2"/>
                </a:solidFill>
                <a:latin typeface="+mj-lt"/>
                <a:ea typeface="华文行楷" pitchFamily="2" charset="-122"/>
                <a:cs typeface="+mj-cs"/>
              </a:rPr>
              <a:t>典型示例的结构不变</a:t>
            </a:r>
            <a:endParaRPr lang="en-US" altLang="zh-CN" dirty="0">
              <a:solidFill>
                <a:schemeClr val="tx2"/>
              </a:solidFill>
              <a:latin typeface="+mj-lt"/>
              <a:ea typeface="华文行楷" pitchFamily="2" charset="-122"/>
              <a:cs typeface="+mj-cs"/>
            </a:endParaRPr>
          </a:p>
          <a:p>
            <a:pPr marL="0" indent="0" eaLnBrk="1" hangingPunct="1">
              <a:buFontTx/>
              <a:buNone/>
            </a:pPr>
            <a:r>
              <a:rPr lang="en-US" altLang="zh-CN" b="1" dirty="0"/>
              <a:t> </a:t>
            </a:r>
            <a:r>
              <a:rPr lang="en-US" altLang="zh-CN" b="1" dirty="0" smtClean="0"/>
              <a:t>              </a:t>
            </a:r>
            <a:r>
              <a:rPr lang="zh-CN" altLang="en-US" sz="2400" b="1" dirty="0">
                <a:latin typeface="+mn-ea"/>
              </a:rPr>
              <a:t>（必做题</a:t>
            </a:r>
            <a:r>
              <a:rPr lang="en-US" altLang="zh-CN" sz="2400" b="1" dirty="0">
                <a:latin typeface="+mn-ea"/>
              </a:rPr>
              <a:t>20+4，</a:t>
            </a:r>
            <a:r>
              <a:rPr lang="zh-CN" altLang="en-US" sz="2400" b="1" dirty="0">
                <a:latin typeface="+mn-ea"/>
              </a:rPr>
              <a:t>选做题</a:t>
            </a:r>
            <a:r>
              <a:rPr lang="en-US" altLang="zh-CN" sz="2400" b="1" dirty="0">
                <a:latin typeface="+mn-ea"/>
              </a:rPr>
              <a:t>2</a:t>
            </a:r>
            <a:r>
              <a:rPr lang="zh-CN" altLang="en-US" sz="2400" b="1" dirty="0">
                <a:latin typeface="+mn-ea"/>
              </a:rPr>
              <a:t>道）</a:t>
            </a:r>
            <a:r>
              <a:rPr lang="en-US" altLang="zh-CN" sz="2400" b="1" dirty="0">
                <a:latin typeface="+mn-ea"/>
              </a:rPr>
              <a:t>  </a:t>
            </a:r>
          </a:p>
        </p:txBody>
      </p:sp>
    </p:spTree>
    <p:extLst>
      <p:ext uri="{BB962C8B-B14F-4D97-AF65-F5344CB8AC3E}">
        <p14:creationId xmlns:p14="http://schemas.microsoft.com/office/powerpoint/2010/main" val="2478057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3568" y="980728"/>
            <a:ext cx="8157592" cy="5472608"/>
          </a:xfrm>
        </p:spPr>
        <p:txBody>
          <a:bodyPr/>
          <a:lstStyle/>
          <a:p>
            <a:pPr algn="l" eaLnBrk="1" hangingPunct="1"/>
            <a:r>
              <a:rPr lang="en-US" altLang="zh-CN" b="1" dirty="0"/>
              <a:t/>
            </a:r>
            <a:br>
              <a:rPr lang="en-US" altLang="zh-CN" b="1" dirty="0"/>
            </a:br>
            <a:r>
              <a:rPr lang="en-US" altLang="zh-CN" b="1" dirty="0" smtClean="0"/>
              <a:t/>
            </a:r>
            <a:br>
              <a:rPr lang="en-US" altLang="zh-CN" b="1" dirty="0" smtClean="0"/>
            </a:br>
            <a:r>
              <a:rPr lang="en-US" altLang="zh-CN" sz="3200" b="1" dirty="0"/>
              <a:t>(</a:t>
            </a:r>
            <a:r>
              <a:rPr lang="zh-CN" altLang="en-US" sz="3200" b="1" dirty="0"/>
              <a:t>二</a:t>
            </a:r>
            <a:r>
              <a:rPr lang="en-US" altLang="zh-CN" sz="3200" b="1" dirty="0"/>
              <a:t>)</a:t>
            </a:r>
            <a:r>
              <a:rPr lang="zh-CN" altLang="en-US" sz="3200" b="1" dirty="0"/>
              <a:t>变</a:t>
            </a:r>
            <a:r>
              <a:rPr lang="zh-CN" altLang="en-US" sz="3200" b="1" dirty="0" smtClean="0"/>
              <a:t>：</a:t>
            </a:r>
            <a:r>
              <a:rPr lang="en-US" altLang="zh-CN" sz="3200" b="1" dirty="0" smtClean="0"/>
              <a:t/>
            </a:r>
            <a:br>
              <a:rPr lang="en-US" altLang="zh-CN" sz="3200" b="1" dirty="0" smtClean="0"/>
            </a:br>
            <a:r>
              <a:rPr lang="en-US" altLang="zh-CN" sz="3200" dirty="0">
                <a:ea typeface="华文行楷" pitchFamily="2" charset="-122"/>
              </a:rPr>
              <a:t>1、</a:t>
            </a:r>
            <a:r>
              <a:rPr lang="zh-CN" altLang="en-US" sz="3200" dirty="0">
                <a:ea typeface="华文行楷" pitchFamily="2" charset="-122"/>
              </a:rPr>
              <a:t>考试内容的知识点：</a:t>
            </a:r>
            <a:r>
              <a:rPr lang="zh-CN" altLang="en-US" sz="3200" b="1" dirty="0" smtClean="0"/>
              <a:t>有</a:t>
            </a:r>
            <a:r>
              <a:rPr lang="en-US" altLang="zh-CN" sz="3200" b="1" dirty="0"/>
              <a:t>15</a:t>
            </a:r>
            <a:r>
              <a:rPr lang="zh-CN" altLang="en-US" sz="3200" b="1" dirty="0"/>
              <a:t>处细微的变化。重视事物的发生过程和原因分析：</a:t>
            </a:r>
            <a:r>
              <a:rPr lang="en-US" altLang="zh-CN" sz="3200" b="1" dirty="0"/>
              <a:t> </a:t>
            </a:r>
            <a:r>
              <a:rPr lang="zh-CN" altLang="en-US" sz="3200" b="1" dirty="0"/>
              <a:t>在古代商业中增加了：春秋战国以来的古代商业，删除了主要商业城市与著名商帮、文艺复兴和宗教改革的兴起，启蒙运动的发生，新文化运动的发生。</a:t>
            </a:r>
            <a:r>
              <a:rPr lang="en-US" altLang="zh-CN" sz="3200" b="1" dirty="0"/>
              <a:t/>
            </a:r>
            <a:br>
              <a:rPr lang="en-US" altLang="zh-CN" sz="3200" b="1" dirty="0"/>
            </a:br>
            <a:r>
              <a:rPr lang="en-US" altLang="zh-CN" sz="3200" dirty="0" smtClean="0">
                <a:ea typeface="华文行楷" pitchFamily="2" charset="-122"/>
              </a:rPr>
              <a:t>2、</a:t>
            </a:r>
            <a:r>
              <a:rPr lang="zh-CN" altLang="en-US" sz="3200" dirty="0" smtClean="0">
                <a:ea typeface="华文行楷" pitchFamily="2" charset="-122"/>
              </a:rPr>
              <a:t>典型题示例部分：</a:t>
            </a:r>
            <a:r>
              <a:rPr lang="en-US" altLang="zh-CN" sz="3200" dirty="0" smtClean="0">
                <a:ea typeface="华文行楷" pitchFamily="2" charset="-122"/>
              </a:rPr>
              <a:t/>
            </a:r>
            <a:br>
              <a:rPr lang="en-US" altLang="zh-CN" sz="3200" dirty="0" smtClean="0">
                <a:ea typeface="华文行楷" pitchFamily="2" charset="-122"/>
              </a:rPr>
            </a:br>
            <a:r>
              <a:rPr lang="zh-CN" altLang="en-US" sz="3200" b="1" dirty="0" smtClean="0"/>
              <a:t>第一、选择题中把</a:t>
            </a:r>
            <a:r>
              <a:rPr lang="zh-CN" altLang="en-US" sz="3200" b="1" dirty="0"/>
              <a:t>原先的部分主观例题改为情境</a:t>
            </a:r>
            <a:r>
              <a:rPr lang="zh-CN" altLang="en-US" sz="3200" b="1" dirty="0" smtClean="0"/>
              <a:t>题。</a:t>
            </a:r>
            <a:r>
              <a:rPr lang="zh-CN" altLang="en-US" sz="3200" b="1" dirty="0"/>
              <a:t>如：第</a:t>
            </a:r>
            <a:r>
              <a:rPr lang="en-US" altLang="zh-CN" sz="3200" b="1" dirty="0"/>
              <a:t>2、5、7、20</a:t>
            </a:r>
            <a:r>
              <a:rPr lang="zh-CN" altLang="en-US" sz="3200" b="1" dirty="0"/>
              <a:t>题。</a:t>
            </a:r>
            <a:r>
              <a:rPr lang="en-US" altLang="zh-CN" sz="3200" b="1" dirty="0"/>
              <a:t/>
            </a:r>
            <a:br>
              <a:rPr lang="en-US" altLang="zh-CN" sz="3200" b="1" dirty="0"/>
            </a:br>
            <a:r>
              <a:rPr lang="zh-CN" altLang="en-US" sz="3200" b="1" dirty="0"/>
              <a:t> </a:t>
            </a:r>
            <a:r>
              <a:rPr lang="zh-CN" altLang="en-US" sz="3200" b="1" dirty="0" smtClean="0"/>
              <a:t>      留用</a:t>
            </a:r>
            <a:r>
              <a:rPr lang="zh-CN" altLang="en-US" sz="3200" b="1" dirty="0"/>
              <a:t>的主观性例题大多是对历史概念的辨别、比较。如第</a:t>
            </a:r>
            <a:r>
              <a:rPr lang="en-US" altLang="zh-CN" sz="3200" b="1" dirty="0"/>
              <a:t>8、12、13、16、18</a:t>
            </a:r>
            <a:r>
              <a:rPr lang="zh-CN" altLang="en-US" sz="3200" b="1" dirty="0"/>
              <a:t>题。</a:t>
            </a:r>
            <a:r>
              <a:rPr lang="en-US" altLang="zh-CN" sz="3200" b="1" dirty="0"/>
              <a:t/>
            </a:r>
            <a:br>
              <a:rPr lang="en-US" altLang="zh-CN" sz="3200" b="1" dirty="0"/>
            </a:br>
            <a:r>
              <a:rPr lang="en-US" altLang="zh-CN" sz="3200" b="1" dirty="0"/>
              <a:t/>
            </a:r>
            <a:br>
              <a:rPr lang="en-US" altLang="zh-CN" sz="3200" b="1" dirty="0"/>
            </a:br>
            <a:r>
              <a:rPr lang="zh-CN" altLang="en-US" sz="3200" dirty="0">
                <a:ea typeface="华文行楷" pitchFamily="2" charset="-122"/>
              </a:rPr>
              <a:t/>
            </a:r>
            <a:br>
              <a:rPr lang="zh-CN" altLang="en-US" sz="3200" dirty="0">
                <a:ea typeface="华文行楷" pitchFamily="2" charset="-122"/>
              </a:rPr>
            </a:br>
            <a:r>
              <a:rPr lang="en-US" altLang="zh-CN" sz="3200" b="1" dirty="0" smtClean="0"/>
              <a:t/>
            </a:r>
            <a:br>
              <a:rPr lang="en-US" altLang="zh-CN" sz="3200" b="1" dirty="0" smtClean="0"/>
            </a:br>
            <a:endParaRPr lang="zh-CN" altLang="en-US" sz="3200" dirty="0" smtClean="0">
              <a:ea typeface="华文行楷" pitchFamily="2" charset="-122"/>
            </a:endParaRPr>
          </a:p>
        </p:txBody>
      </p:sp>
    </p:spTree>
    <p:extLst>
      <p:ext uri="{BB962C8B-B14F-4D97-AF65-F5344CB8AC3E}">
        <p14:creationId xmlns:p14="http://schemas.microsoft.com/office/powerpoint/2010/main" val="24780571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eaLnBrk="1" hangingPunct="1"/>
            <a:r>
              <a:rPr lang="zh-CN" altLang="en-US" sz="3200" b="1" dirty="0"/>
              <a:t>第二</a:t>
            </a:r>
            <a:r>
              <a:rPr lang="zh-CN" altLang="en-US" sz="3200" b="1" dirty="0" smtClean="0"/>
              <a:t>、非选择题改用了三题：</a:t>
            </a:r>
            <a:r>
              <a:rPr lang="en-US" altLang="zh-CN" sz="3200" b="1" dirty="0" smtClean="0"/>
              <a:t/>
            </a:r>
            <a:br>
              <a:rPr lang="en-US" altLang="zh-CN" sz="3200" b="1" dirty="0" smtClean="0"/>
            </a:br>
            <a:endParaRPr lang="zh-CN" altLang="en-US" sz="3200" b="1" dirty="0"/>
          </a:p>
        </p:txBody>
      </p:sp>
      <p:sp>
        <p:nvSpPr>
          <p:cNvPr id="38915" name="Rectangle 3"/>
          <p:cNvSpPr>
            <a:spLocks noGrp="1" noChangeArrowheads="1"/>
          </p:cNvSpPr>
          <p:nvPr>
            <p:ph type="body" idx="1"/>
          </p:nvPr>
        </p:nvSpPr>
        <p:spPr>
          <a:xfrm>
            <a:off x="457200" y="1600200"/>
            <a:ext cx="8686800" cy="4525963"/>
          </a:xfrm>
        </p:spPr>
        <p:txBody>
          <a:bodyPr/>
          <a:lstStyle/>
          <a:p>
            <a:pPr marL="0" indent="0" eaLnBrk="1" hangingPunct="1">
              <a:buFontTx/>
              <a:buNone/>
            </a:pPr>
            <a:r>
              <a:rPr lang="en-US" altLang="zh-CN" sz="3600" b="1" dirty="0" smtClean="0"/>
              <a:t>22</a:t>
            </a:r>
            <a:r>
              <a:rPr lang="zh-CN" altLang="en-US" sz="3600" b="1" dirty="0" smtClean="0"/>
              <a:t>题：</a:t>
            </a:r>
            <a:r>
              <a:rPr lang="en-US" altLang="zh-CN" sz="3600" b="1" dirty="0" smtClean="0"/>
              <a:t>2011</a:t>
            </a:r>
            <a:r>
              <a:rPr lang="zh-CN" altLang="en-US" sz="3600" b="1" dirty="0" smtClean="0"/>
              <a:t>年江苏高考第</a:t>
            </a:r>
            <a:r>
              <a:rPr lang="en-US" altLang="zh-CN" sz="3600" b="1" dirty="0" smtClean="0"/>
              <a:t>22</a:t>
            </a:r>
            <a:r>
              <a:rPr lang="zh-CN" altLang="en-US" sz="3600" b="1" dirty="0" smtClean="0"/>
              <a:t>题，</a:t>
            </a:r>
            <a:endParaRPr lang="en-US" altLang="zh-CN" sz="3600" b="1" dirty="0" smtClean="0"/>
          </a:p>
          <a:p>
            <a:pPr marL="0" indent="0" eaLnBrk="1" hangingPunct="1">
              <a:buFontTx/>
              <a:buNone/>
            </a:pPr>
            <a:r>
              <a:rPr lang="en-US" altLang="zh-CN" sz="3600" b="1" dirty="0" smtClean="0"/>
              <a:t>23</a:t>
            </a:r>
            <a:r>
              <a:rPr lang="zh-CN" altLang="en-US" sz="3600" b="1" dirty="0" smtClean="0"/>
              <a:t>题：</a:t>
            </a:r>
            <a:r>
              <a:rPr lang="en-US" altLang="zh-CN" sz="3600" b="1" dirty="0" smtClean="0"/>
              <a:t>2010</a:t>
            </a:r>
            <a:r>
              <a:rPr lang="zh-CN" altLang="en-US" sz="3600" b="1" dirty="0" smtClean="0"/>
              <a:t>年江苏高考第</a:t>
            </a:r>
            <a:r>
              <a:rPr lang="en-US" altLang="zh-CN" sz="3600" b="1" dirty="0" smtClean="0"/>
              <a:t>22</a:t>
            </a:r>
            <a:r>
              <a:rPr lang="zh-CN" altLang="en-US" sz="3600" b="1" dirty="0" smtClean="0"/>
              <a:t>题，</a:t>
            </a:r>
            <a:endParaRPr lang="en-US" altLang="zh-CN" sz="3600" b="1" dirty="0" smtClean="0"/>
          </a:p>
          <a:p>
            <a:pPr marL="0" indent="0" eaLnBrk="1" hangingPunct="1">
              <a:buFontTx/>
              <a:buNone/>
            </a:pPr>
            <a:r>
              <a:rPr lang="en-US" altLang="zh-CN" sz="3600" b="1" dirty="0" smtClean="0"/>
              <a:t>24</a:t>
            </a:r>
            <a:r>
              <a:rPr lang="zh-CN" altLang="en-US" sz="3600" b="1" dirty="0" smtClean="0"/>
              <a:t>题：</a:t>
            </a:r>
            <a:r>
              <a:rPr lang="en-US" altLang="zh-CN" sz="3600" b="1" dirty="0" smtClean="0"/>
              <a:t>2011</a:t>
            </a:r>
            <a:r>
              <a:rPr lang="zh-CN" altLang="en-US" sz="3600" b="1" dirty="0" smtClean="0"/>
              <a:t>年全国新课程高考第</a:t>
            </a:r>
            <a:r>
              <a:rPr lang="en-US" altLang="zh-CN" sz="3600" b="1" dirty="0" smtClean="0"/>
              <a:t>41</a:t>
            </a:r>
            <a:r>
              <a:rPr lang="zh-CN" altLang="en-US" sz="3600" b="1" dirty="0" smtClean="0"/>
              <a:t>题</a:t>
            </a:r>
            <a:endParaRPr lang="en-US" altLang="zh-CN" sz="3600" b="1" dirty="0" smtClean="0"/>
          </a:p>
          <a:p>
            <a:pPr marL="0" indent="0" eaLnBrk="1" hangingPunct="1">
              <a:buFontTx/>
              <a:buNone/>
            </a:pPr>
            <a:endParaRPr lang="en-US" altLang="zh-CN" sz="3600" b="1" dirty="0" smtClean="0"/>
          </a:p>
        </p:txBody>
      </p:sp>
    </p:spTree>
    <p:extLst>
      <p:ext uri="{BB962C8B-B14F-4D97-AF65-F5344CB8AC3E}">
        <p14:creationId xmlns:p14="http://schemas.microsoft.com/office/powerpoint/2010/main" val="21375096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eaLnBrk="1" hangingPunct="1"/>
            <a:r>
              <a:rPr lang="zh-CN" altLang="en-US" sz="3200" b="1" dirty="0"/>
              <a:t>第二</a:t>
            </a:r>
            <a:r>
              <a:rPr lang="zh-CN" altLang="en-US" sz="3200" b="1" dirty="0" smtClean="0"/>
              <a:t>、非选择题改用了三题：</a:t>
            </a:r>
            <a:r>
              <a:rPr lang="en-US" altLang="zh-CN" sz="3200" b="1" dirty="0" smtClean="0"/>
              <a:t/>
            </a:r>
            <a:br>
              <a:rPr lang="en-US" altLang="zh-CN" sz="3200" b="1" dirty="0" smtClean="0"/>
            </a:br>
            <a:endParaRPr lang="zh-CN" altLang="en-US" sz="3200" b="1" dirty="0"/>
          </a:p>
        </p:txBody>
      </p:sp>
      <p:sp>
        <p:nvSpPr>
          <p:cNvPr id="38915" name="Rectangle 3"/>
          <p:cNvSpPr>
            <a:spLocks noGrp="1" noChangeArrowheads="1"/>
          </p:cNvSpPr>
          <p:nvPr>
            <p:ph type="body" idx="1"/>
          </p:nvPr>
        </p:nvSpPr>
        <p:spPr>
          <a:xfrm>
            <a:off x="457200" y="1600200"/>
            <a:ext cx="8686800" cy="4525963"/>
          </a:xfrm>
        </p:spPr>
        <p:txBody>
          <a:bodyPr/>
          <a:lstStyle/>
          <a:p>
            <a:pPr marL="0" indent="0" eaLnBrk="1" hangingPunct="1">
              <a:buFontTx/>
              <a:buNone/>
            </a:pPr>
            <a:r>
              <a:rPr lang="en-US" altLang="zh-CN" sz="3600" b="1" dirty="0" smtClean="0"/>
              <a:t>22</a:t>
            </a:r>
            <a:r>
              <a:rPr lang="zh-CN" altLang="en-US" sz="3600" b="1" dirty="0" smtClean="0"/>
              <a:t>题：</a:t>
            </a:r>
            <a:r>
              <a:rPr lang="en-US" altLang="zh-CN" sz="3600" b="1" dirty="0" smtClean="0"/>
              <a:t>2011</a:t>
            </a:r>
            <a:r>
              <a:rPr lang="zh-CN" altLang="en-US" sz="3600" b="1" dirty="0" smtClean="0"/>
              <a:t>年江苏高考第</a:t>
            </a:r>
            <a:r>
              <a:rPr lang="en-US" altLang="zh-CN" sz="3600" b="1" dirty="0" smtClean="0"/>
              <a:t>22</a:t>
            </a:r>
            <a:r>
              <a:rPr lang="zh-CN" altLang="en-US" sz="3600" b="1" dirty="0" smtClean="0"/>
              <a:t>题，</a:t>
            </a:r>
            <a:endParaRPr lang="en-US" altLang="zh-CN" sz="3600" b="1" dirty="0" smtClean="0"/>
          </a:p>
          <a:p>
            <a:pPr marL="0" indent="0" eaLnBrk="1" hangingPunct="1">
              <a:buFontTx/>
              <a:buNone/>
            </a:pPr>
            <a:r>
              <a:rPr lang="en-US" altLang="zh-CN" sz="3600" b="1" dirty="0" smtClean="0"/>
              <a:t>23</a:t>
            </a:r>
            <a:r>
              <a:rPr lang="zh-CN" altLang="en-US" sz="3600" b="1" dirty="0" smtClean="0"/>
              <a:t>题：</a:t>
            </a:r>
            <a:r>
              <a:rPr lang="en-US" altLang="zh-CN" sz="3600" b="1" dirty="0" smtClean="0"/>
              <a:t>2010</a:t>
            </a:r>
            <a:r>
              <a:rPr lang="zh-CN" altLang="en-US" sz="3600" b="1" dirty="0" smtClean="0"/>
              <a:t>年江苏高考第</a:t>
            </a:r>
            <a:r>
              <a:rPr lang="en-US" altLang="zh-CN" sz="3600" b="1" dirty="0" smtClean="0"/>
              <a:t>22</a:t>
            </a:r>
            <a:r>
              <a:rPr lang="zh-CN" altLang="en-US" sz="3600" b="1" dirty="0" smtClean="0"/>
              <a:t>题，</a:t>
            </a:r>
            <a:endParaRPr lang="en-US" altLang="zh-CN" sz="3600" b="1" dirty="0" smtClean="0"/>
          </a:p>
          <a:p>
            <a:pPr marL="0" indent="0" eaLnBrk="1" hangingPunct="1">
              <a:buFontTx/>
              <a:buNone/>
            </a:pPr>
            <a:r>
              <a:rPr lang="en-US" altLang="zh-CN" sz="3600" b="1" dirty="0" smtClean="0"/>
              <a:t>24</a:t>
            </a:r>
            <a:r>
              <a:rPr lang="zh-CN" altLang="en-US" sz="3600" b="1" dirty="0" smtClean="0"/>
              <a:t>题：</a:t>
            </a:r>
            <a:r>
              <a:rPr lang="en-US" altLang="zh-CN" sz="3600" b="1" dirty="0" smtClean="0"/>
              <a:t>2011</a:t>
            </a:r>
            <a:r>
              <a:rPr lang="zh-CN" altLang="en-US" sz="3600" b="1" dirty="0" smtClean="0"/>
              <a:t>年全国新课程高考第</a:t>
            </a:r>
            <a:r>
              <a:rPr lang="en-US" altLang="zh-CN" sz="3600" b="1" dirty="0" smtClean="0"/>
              <a:t>41</a:t>
            </a:r>
            <a:r>
              <a:rPr lang="zh-CN" altLang="en-US" sz="3600" b="1" dirty="0" smtClean="0"/>
              <a:t>题</a:t>
            </a:r>
            <a:endParaRPr lang="en-US" altLang="zh-CN" sz="3600" b="1" dirty="0" smtClean="0"/>
          </a:p>
          <a:p>
            <a:pPr marL="0" indent="0" eaLnBrk="1" hangingPunct="1">
              <a:buFontTx/>
              <a:buNone/>
            </a:pPr>
            <a:endParaRPr lang="en-US" altLang="zh-CN" sz="3600" b="1" dirty="0" smtClean="0"/>
          </a:p>
        </p:txBody>
      </p:sp>
    </p:spTree>
    <p:extLst>
      <p:ext uri="{BB962C8B-B14F-4D97-AF65-F5344CB8AC3E}">
        <p14:creationId xmlns:p14="http://schemas.microsoft.com/office/powerpoint/2010/main" val="24780571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eaLnBrk="1" hangingPunct="1"/>
            <a:r>
              <a:rPr lang="zh-CN" altLang="en-US" dirty="0" smtClean="0">
                <a:ea typeface="华文行楷" pitchFamily="2" charset="-122"/>
              </a:rPr>
              <a:t>三、教学建议</a:t>
            </a:r>
          </a:p>
        </p:txBody>
      </p:sp>
      <p:sp>
        <p:nvSpPr>
          <p:cNvPr id="38915" name="Rectangle 3"/>
          <p:cNvSpPr>
            <a:spLocks noGrp="1" noChangeArrowheads="1"/>
          </p:cNvSpPr>
          <p:nvPr>
            <p:ph type="body" idx="1"/>
          </p:nvPr>
        </p:nvSpPr>
        <p:spPr>
          <a:xfrm>
            <a:off x="457200" y="1600200"/>
            <a:ext cx="8686800" cy="4525963"/>
          </a:xfrm>
        </p:spPr>
        <p:txBody>
          <a:bodyPr/>
          <a:lstStyle/>
          <a:p>
            <a:pPr marL="0" indent="0" eaLnBrk="1" hangingPunct="1">
              <a:buFontTx/>
              <a:buNone/>
            </a:pPr>
            <a:r>
              <a:rPr lang="en-US" altLang="zh-CN" sz="3600" b="1" dirty="0" smtClean="0"/>
              <a:t>(</a:t>
            </a:r>
            <a:r>
              <a:rPr lang="zh-CN" altLang="en-US" sz="3600" b="1" dirty="0" smtClean="0"/>
              <a:t>一</a:t>
            </a:r>
            <a:r>
              <a:rPr lang="en-US" altLang="zh-CN" sz="3600" b="1" dirty="0" smtClean="0"/>
              <a:t>)</a:t>
            </a:r>
            <a:r>
              <a:rPr lang="zh-CN" altLang="en-US" sz="3600" b="1" dirty="0" smtClean="0"/>
              <a:t>复习线索：突破模块备考</a:t>
            </a:r>
            <a:endParaRPr lang="en-US" altLang="zh-CN" sz="3600" b="1" dirty="0" smtClean="0"/>
          </a:p>
          <a:p>
            <a:pPr marL="0" indent="0" eaLnBrk="1" hangingPunct="1">
              <a:buFontTx/>
              <a:buNone/>
            </a:pPr>
            <a:r>
              <a:rPr lang="en-US" altLang="zh-CN" sz="3600" b="1" dirty="0" smtClean="0"/>
              <a:t>(</a:t>
            </a:r>
            <a:r>
              <a:rPr lang="zh-CN" altLang="en-US" sz="3600" b="1" dirty="0" smtClean="0"/>
              <a:t>二</a:t>
            </a:r>
            <a:r>
              <a:rPr lang="en-US" altLang="zh-CN" sz="3600" b="1" dirty="0" smtClean="0"/>
              <a:t>)</a:t>
            </a:r>
            <a:r>
              <a:rPr lang="zh-CN" altLang="en-US" sz="3600" b="1" dirty="0" smtClean="0"/>
              <a:t>复习的能力侧重：基础的学科能力</a:t>
            </a:r>
            <a:endParaRPr lang="en-US" altLang="zh-CN" sz="3600" b="1" dirty="0" smtClean="0"/>
          </a:p>
          <a:p>
            <a:pPr marL="0" indent="0" eaLnBrk="1" hangingPunct="1">
              <a:buFontTx/>
              <a:buNone/>
            </a:pPr>
            <a:r>
              <a:rPr lang="en-US" altLang="zh-CN" sz="3600" b="1" dirty="0" smtClean="0"/>
              <a:t>(</a:t>
            </a:r>
            <a:r>
              <a:rPr lang="zh-CN" altLang="en-US" sz="3600" b="1" dirty="0" smtClean="0"/>
              <a:t>三</a:t>
            </a:r>
            <a:r>
              <a:rPr lang="en-US" altLang="zh-CN" sz="3600" b="1" dirty="0" smtClean="0"/>
              <a:t>)</a:t>
            </a:r>
            <a:r>
              <a:rPr lang="zh-CN" altLang="en-US" sz="3600" b="1" dirty="0" smtClean="0"/>
              <a:t>复习的知识侧重：关注社会现实</a:t>
            </a:r>
            <a:endParaRPr lang="en-US" altLang="zh-CN" sz="3600" b="1" dirty="0" smtClean="0"/>
          </a:p>
          <a:p>
            <a:pPr marL="0" indent="0" eaLnBrk="1" hangingPunct="1">
              <a:buFontTx/>
              <a:buNone/>
            </a:pPr>
            <a:r>
              <a:rPr lang="en-US" altLang="zh-CN" sz="3600" b="1" dirty="0" smtClean="0"/>
              <a:t>(</a:t>
            </a:r>
            <a:r>
              <a:rPr lang="zh-CN" altLang="en-US" sz="3600" b="1" dirty="0" smtClean="0"/>
              <a:t>四</a:t>
            </a:r>
            <a:r>
              <a:rPr lang="en-US" altLang="zh-CN" sz="3600" b="1" dirty="0" smtClean="0"/>
              <a:t>)</a:t>
            </a:r>
            <a:r>
              <a:rPr lang="zh-CN" altLang="en-US" sz="3600" b="1" dirty="0" smtClean="0"/>
              <a:t>价值追求：从三维目标总体要求出发</a:t>
            </a:r>
            <a:endParaRPr lang="en-US" altLang="zh-CN" sz="3600" b="1" dirty="0" smtClean="0"/>
          </a:p>
          <a:p>
            <a:pPr marL="0" indent="0" eaLnBrk="1" hangingPunct="1">
              <a:buFontTx/>
              <a:buNone/>
            </a:pPr>
            <a:r>
              <a:rPr lang="en-US" altLang="zh-CN" sz="3600" b="1" dirty="0" smtClean="0"/>
              <a:t>(</a:t>
            </a:r>
            <a:r>
              <a:rPr lang="zh-CN" altLang="en-US" sz="3600" b="1" dirty="0" smtClean="0"/>
              <a:t>五</a:t>
            </a:r>
            <a:r>
              <a:rPr lang="en-US" altLang="zh-CN" sz="3600" b="1" dirty="0" smtClean="0"/>
              <a:t>)</a:t>
            </a:r>
            <a:r>
              <a:rPr lang="zh-CN" altLang="en-US" sz="3600" b="1" dirty="0" smtClean="0"/>
              <a:t>方法：过程性地加强解题技巧的训练</a:t>
            </a:r>
            <a:endParaRPr lang="en-US" altLang="zh-CN" sz="3600"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45059" name="Rectangle 3"/>
          <p:cNvSpPr>
            <a:spLocks noGrp="1" noChangeArrowheads="1"/>
          </p:cNvSpPr>
          <p:nvPr>
            <p:ph type="body" idx="1"/>
          </p:nvPr>
        </p:nvSpPr>
        <p:spPr>
          <a:xfrm>
            <a:off x="395288" y="1341438"/>
            <a:ext cx="8229600" cy="4525962"/>
          </a:xfrm>
        </p:spPr>
        <p:txBody>
          <a:bodyPr/>
          <a:lstStyle/>
          <a:p>
            <a:pPr marL="0" indent="0" eaLnBrk="1" hangingPunct="1">
              <a:buFontTx/>
              <a:buNone/>
            </a:pPr>
            <a:r>
              <a:rPr lang="en-US" altLang="zh-CN" sz="3600" b="1" dirty="0" smtClean="0"/>
              <a:t>(</a:t>
            </a:r>
            <a:r>
              <a:rPr lang="zh-CN" altLang="en-US" sz="3600" b="1" dirty="0" smtClean="0"/>
              <a:t>一</a:t>
            </a:r>
            <a:r>
              <a:rPr lang="en-US" altLang="zh-CN" sz="3600" b="1" dirty="0" smtClean="0"/>
              <a:t>)</a:t>
            </a:r>
            <a:r>
              <a:rPr lang="zh-CN" altLang="en-US" sz="3600" b="1" dirty="0" smtClean="0"/>
              <a:t>复习线索：突破模块，科学统筹</a:t>
            </a:r>
            <a:endParaRPr lang="en-US" altLang="zh-CN" sz="3600" b="1" dirty="0" smtClean="0"/>
          </a:p>
          <a:p>
            <a:pPr marL="0" indent="0" eaLnBrk="1" hangingPunct="1">
              <a:buFontTx/>
              <a:buNone/>
            </a:pPr>
            <a:r>
              <a:rPr lang="zh-CN" altLang="en-US" sz="3600" b="1" dirty="0" smtClean="0"/>
              <a:t>大一轮：依据考纲</a:t>
            </a:r>
            <a:r>
              <a:rPr lang="en-US" altLang="zh-CN" sz="3600" b="1" dirty="0" smtClean="0"/>
              <a:t>+</a:t>
            </a:r>
            <a:r>
              <a:rPr lang="zh-CN" altLang="en-US" sz="3600" b="1" dirty="0" smtClean="0"/>
              <a:t>模块</a:t>
            </a:r>
            <a:r>
              <a:rPr lang="en-US" altLang="zh-CN" sz="3600" b="1" dirty="0" smtClean="0"/>
              <a:t> 〈</a:t>
            </a:r>
            <a:r>
              <a:rPr lang="zh-CN" altLang="en-US" sz="3600" b="1" dirty="0" smtClean="0"/>
              <a:t>考试说明</a:t>
            </a:r>
            <a:r>
              <a:rPr lang="en-US" altLang="zh-CN" sz="3600" b="1" dirty="0" smtClean="0"/>
              <a:t>〉</a:t>
            </a:r>
          </a:p>
          <a:p>
            <a:pPr marL="0" indent="0" eaLnBrk="1" hangingPunct="1">
              <a:buFontTx/>
              <a:buNone/>
            </a:pPr>
            <a:r>
              <a:rPr lang="zh-CN" altLang="en-US" sz="3600" b="1" dirty="0" smtClean="0"/>
              <a:t>大二轮：依据专题</a:t>
            </a:r>
            <a:r>
              <a:rPr lang="en-US" altLang="zh-CN" sz="3600" b="1" dirty="0" smtClean="0"/>
              <a:t>+</a:t>
            </a:r>
            <a:r>
              <a:rPr lang="zh-CN" altLang="en-US" sz="3600" b="1" dirty="0" smtClean="0"/>
              <a:t>限时训练</a:t>
            </a:r>
            <a:r>
              <a:rPr lang="en-US" altLang="zh-CN" sz="3600" b="1" dirty="0"/>
              <a:t>+</a:t>
            </a:r>
            <a:r>
              <a:rPr lang="zh-CN" altLang="en-US" sz="3600" b="1" dirty="0"/>
              <a:t>回归教材</a:t>
            </a:r>
            <a:endParaRPr lang="en-US" altLang="zh-CN" sz="3600" b="1" dirty="0" smtClean="0"/>
          </a:p>
          <a:p>
            <a:pPr marL="0" indent="0" eaLnBrk="1" hangingPunct="1">
              <a:buFontTx/>
              <a:buNone/>
            </a:pPr>
            <a:r>
              <a:rPr lang="zh-CN" altLang="en-US" sz="3600" b="1" dirty="0" smtClean="0"/>
              <a:t>注意两大原则：</a:t>
            </a:r>
            <a:endParaRPr lang="en-US" altLang="zh-CN" sz="3600" b="1" dirty="0" smtClean="0"/>
          </a:p>
          <a:p>
            <a:pPr marL="0" indent="0" eaLnBrk="1" hangingPunct="1">
              <a:buFontTx/>
              <a:buNone/>
            </a:pPr>
            <a:r>
              <a:rPr lang="en-US" altLang="zh-CN" sz="3600" b="1" dirty="0" smtClean="0"/>
              <a:t>     1、</a:t>
            </a:r>
            <a:r>
              <a:rPr lang="zh-CN" altLang="en-US" sz="3600" b="1" dirty="0" smtClean="0"/>
              <a:t>时间性</a:t>
            </a:r>
            <a:endParaRPr lang="en-US" altLang="zh-CN" sz="3600" b="1" dirty="0" smtClean="0"/>
          </a:p>
          <a:p>
            <a:pPr marL="0" indent="0" eaLnBrk="1" hangingPunct="1">
              <a:buFontTx/>
              <a:buNone/>
            </a:pPr>
            <a:r>
              <a:rPr lang="en-US" altLang="zh-CN" sz="3600" b="1" dirty="0" smtClean="0"/>
              <a:t>     2、</a:t>
            </a:r>
            <a:r>
              <a:rPr lang="zh-CN" altLang="en-US" sz="3600" b="1" dirty="0" smtClean="0"/>
              <a:t>整合性（纵横）</a:t>
            </a:r>
            <a:endParaRPr lang="en-US" altLang="zh-CN" sz="3600" b="1" dirty="0" smtClean="0"/>
          </a:p>
          <a:p>
            <a:pPr marL="0" indent="0" eaLnBrk="1" hangingPunct="1">
              <a:buFontTx/>
              <a:buNone/>
            </a:pPr>
            <a:r>
              <a:rPr lang="en-US" altLang="zh-CN" sz="3600" dirty="0" smtClean="0"/>
              <a:t>            </a:t>
            </a:r>
          </a:p>
          <a:p>
            <a:pPr marL="0" indent="0" eaLnBrk="1" hangingPunct="1">
              <a:buFontTx/>
              <a:buNone/>
            </a:pPr>
            <a:r>
              <a:rPr lang="en-US" altLang="zh-CN" sz="36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548680"/>
            <a:ext cx="8229600" cy="1143000"/>
          </a:xfrm>
        </p:spPr>
        <p:txBody>
          <a:bodyPr/>
          <a:lstStyle/>
          <a:p>
            <a:pPr algn="l" eaLnBrk="1" hangingPunct="1"/>
            <a:r>
              <a:rPr lang="zh-CN" altLang="en-US" sz="4000" dirty="0" smtClean="0">
                <a:ea typeface="华文行楷" pitchFamily="2" charset="-122"/>
              </a:rPr>
              <a:t>（一）命题理念：</a:t>
            </a:r>
            <a:r>
              <a:rPr lang="zh-CN" altLang="en-US" sz="4000" dirty="0" smtClean="0">
                <a:solidFill>
                  <a:srgbClr val="FF0000"/>
                </a:solidFill>
                <a:ea typeface="华文行楷" pitchFamily="2" charset="-122"/>
              </a:rPr>
              <a:t>切合实际、小步改革、稳步前进</a:t>
            </a:r>
          </a:p>
        </p:txBody>
      </p:sp>
      <p:sp>
        <p:nvSpPr>
          <p:cNvPr id="5123" name="Rectangle 3"/>
          <p:cNvSpPr>
            <a:spLocks noGrp="1" noChangeArrowheads="1"/>
          </p:cNvSpPr>
          <p:nvPr>
            <p:ph type="body" idx="1"/>
          </p:nvPr>
        </p:nvSpPr>
        <p:spPr>
          <a:xfrm>
            <a:off x="539552" y="1916832"/>
            <a:ext cx="8229600" cy="4525963"/>
          </a:xfrm>
        </p:spPr>
        <p:txBody>
          <a:bodyPr/>
          <a:lstStyle/>
          <a:p>
            <a:pPr eaLnBrk="1" hangingPunct="1"/>
            <a:r>
              <a:rPr lang="en-US" altLang="zh-CN" sz="3600" b="1" dirty="0" smtClean="0"/>
              <a:t>1、</a:t>
            </a:r>
            <a:r>
              <a:rPr lang="zh-CN" altLang="en-US" sz="3600" b="1" dirty="0" smtClean="0"/>
              <a:t>重视基础，稳重平实。</a:t>
            </a:r>
            <a:endParaRPr lang="en-US" altLang="zh-CN" sz="3600" b="1" dirty="0" smtClean="0"/>
          </a:p>
          <a:p>
            <a:pPr eaLnBrk="1" hangingPunct="1"/>
            <a:r>
              <a:rPr lang="en-US" altLang="zh-CN" sz="3600" b="1" dirty="0" smtClean="0"/>
              <a:t>2、</a:t>
            </a:r>
            <a:r>
              <a:rPr lang="zh-CN" altLang="en-US" sz="3600" b="1" dirty="0" smtClean="0"/>
              <a:t>重视历史时序性</a:t>
            </a:r>
            <a:r>
              <a:rPr lang="en-US" altLang="zh-CN" sz="3600" b="1" dirty="0" smtClean="0"/>
              <a:t>,</a:t>
            </a:r>
            <a:r>
              <a:rPr lang="zh-CN" altLang="en-US" sz="3600" b="1" dirty="0" smtClean="0"/>
              <a:t>体现学科特点。</a:t>
            </a:r>
            <a:endParaRPr lang="en-US" altLang="zh-CN" sz="3600" b="1" dirty="0" smtClean="0"/>
          </a:p>
          <a:p>
            <a:pPr eaLnBrk="1" hangingPunct="1"/>
            <a:r>
              <a:rPr lang="en-US" altLang="zh-CN" sz="3600" b="1" dirty="0" smtClean="0"/>
              <a:t>3、</a:t>
            </a:r>
            <a:r>
              <a:rPr lang="zh-CN" altLang="en-US" sz="3600" b="1" dirty="0" smtClean="0"/>
              <a:t>关注</a:t>
            </a:r>
            <a:r>
              <a:rPr lang="zh-CN" altLang="en-US" sz="3600" b="1" dirty="0"/>
              <a:t>社会现实</a:t>
            </a:r>
            <a:r>
              <a:rPr lang="zh-CN" altLang="en-US" sz="3600" b="1" dirty="0" smtClean="0"/>
              <a:t>。</a:t>
            </a:r>
            <a:endParaRPr lang="en-US" altLang="zh-CN" sz="3600" b="1" dirty="0" smtClean="0"/>
          </a:p>
          <a:p>
            <a:pPr eaLnBrk="1" hangingPunct="1"/>
            <a:r>
              <a:rPr lang="en-US" altLang="zh-CN" sz="3600" b="1" dirty="0" smtClean="0"/>
              <a:t>4、</a:t>
            </a:r>
            <a:r>
              <a:rPr lang="zh-CN" altLang="en-US" sz="3600" b="1" dirty="0" smtClean="0"/>
              <a:t>重视史观</a:t>
            </a:r>
            <a:r>
              <a:rPr lang="en-US" altLang="zh-CN" sz="3600" b="1" dirty="0" smtClean="0"/>
              <a:t>,</a:t>
            </a:r>
            <a:r>
              <a:rPr lang="zh-CN" altLang="en-US" sz="3600" b="1" dirty="0" smtClean="0"/>
              <a:t>多元视角考察。</a:t>
            </a:r>
            <a:endParaRPr lang="en-US" altLang="zh-CN" sz="3600" b="1" dirty="0" smtClean="0"/>
          </a:p>
          <a:p>
            <a:pPr eaLnBrk="1" hangingPunct="1"/>
            <a:r>
              <a:rPr lang="en-US" altLang="zh-CN" sz="3600" b="1" dirty="0" smtClean="0"/>
              <a:t>5、</a:t>
            </a:r>
            <a:r>
              <a:rPr lang="zh-CN" altLang="en-US" sz="3600" b="1" dirty="0" smtClean="0"/>
              <a:t>重视</a:t>
            </a:r>
            <a:r>
              <a:rPr lang="zh-CN" altLang="en-US" sz="3600" b="1" dirty="0"/>
              <a:t>学科思维和学生素养。</a:t>
            </a:r>
            <a:endParaRPr lang="en-US" altLang="zh-CN" sz="3600" b="1" dirty="0"/>
          </a:p>
          <a:p>
            <a:pPr eaLnBrk="1" hangingPunct="1"/>
            <a:endParaRPr lang="en-US" altLang="zh-CN" sz="3600" b="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386556" y="620713"/>
            <a:ext cx="8289900" cy="4525962"/>
          </a:xfrm>
        </p:spPr>
        <p:txBody>
          <a:bodyPr/>
          <a:lstStyle/>
          <a:p>
            <a:r>
              <a:rPr lang="zh-CN" altLang="en-US" b="1" dirty="0" smtClean="0"/>
              <a:t>（广东文综）</a:t>
            </a:r>
            <a:endParaRPr lang="en-US" altLang="zh-CN" b="1" dirty="0" smtClean="0"/>
          </a:p>
          <a:p>
            <a:r>
              <a:rPr lang="en-US" altLang="zh-CN" b="1" dirty="0" smtClean="0"/>
              <a:t>14</a:t>
            </a:r>
            <a:r>
              <a:rPr lang="zh-CN" altLang="zh-CN" b="1" dirty="0" smtClean="0"/>
              <a:t>．“虎溪三笑”讲的是儒者陶渊明、道士陆修静、僧人慧远一起品茗畅谈、乐而忘返的故事。故事本身是虚构的，却在唐宋诗歌、绘画作品中时有出现。据此可以得出符合史实的结论是，当时</a:t>
            </a:r>
          </a:p>
          <a:p>
            <a:r>
              <a:rPr lang="en-US" altLang="zh-CN" b="1" dirty="0" smtClean="0"/>
              <a:t>A</a:t>
            </a:r>
            <a:r>
              <a:rPr lang="zh-CN" altLang="zh-CN" b="1" dirty="0" smtClean="0"/>
              <a:t>．儒道佛出现融合的趋势</a:t>
            </a:r>
            <a:r>
              <a:rPr lang="en-US" altLang="zh-CN" b="1" dirty="0" smtClean="0"/>
              <a:t>              </a:t>
            </a:r>
          </a:p>
          <a:p>
            <a:r>
              <a:rPr lang="en-US" altLang="zh-CN" b="1" dirty="0" smtClean="0"/>
              <a:t>B</a:t>
            </a:r>
            <a:r>
              <a:rPr lang="zh-CN" altLang="zh-CN" b="1" dirty="0" smtClean="0"/>
              <a:t>．佛教开始传入中国</a:t>
            </a:r>
          </a:p>
          <a:p>
            <a:r>
              <a:rPr lang="en-US" altLang="zh-CN" b="1" dirty="0" smtClean="0"/>
              <a:t>C</a:t>
            </a:r>
            <a:r>
              <a:rPr lang="zh-CN" altLang="zh-CN" b="1" dirty="0" smtClean="0"/>
              <a:t>．诗歌创作呈现繁荣局面</a:t>
            </a:r>
            <a:r>
              <a:rPr lang="en-US" altLang="zh-CN" b="1" dirty="0" smtClean="0"/>
              <a:t>              </a:t>
            </a:r>
          </a:p>
          <a:p>
            <a:r>
              <a:rPr lang="en-US" altLang="zh-CN" b="1" dirty="0" smtClean="0"/>
              <a:t>D</a:t>
            </a:r>
            <a:r>
              <a:rPr lang="zh-CN" altLang="zh-CN" b="1" dirty="0" smtClean="0"/>
              <a:t>．绘画风格以写实为主</a:t>
            </a:r>
          </a:p>
        </p:txBody>
      </p:sp>
      <p:grpSp>
        <p:nvGrpSpPr>
          <p:cNvPr id="40963" name="Group 3"/>
          <p:cNvGrpSpPr>
            <a:grpSpLocks/>
          </p:cNvGrpSpPr>
          <p:nvPr/>
        </p:nvGrpSpPr>
        <p:grpSpPr bwMode="auto">
          <a:xfrm>
            <a:off x="-369888" y="209550"/>
            <a:ext cx="1512888" cy="1511300"/>
            <a:chOff x="295" y="1112"/>
            <a:chExt cx="1361" cy="1315"/>
          </a:xfrm>
        </p:grpSpPr>
        <p:pic>
          <p:nvPicPr>
            <p:cNvPr id="40964"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cxnSp>
        <p:nvCxnSpPr>
          <p:cNvPr id="6" name="直接连接符 5"/>
          <p:cNvCxnSpPr/>
          <p:nvPr/>
        </p:nvCxnSpPr>
        <p:spPr>
          <a:xfrm>
            <a:off x="806872" y="2276872"/>
            <a:ext cx="4485208"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7" name="直接连接符 6"/>
          <p:cNvCxnSpPr/>
          <p:nvPr/>
        </p:nvCxnSpPr>
        <p:spPr>
          <a:xfrm>
            <a:off x="5436096" y="1720850"/>
            <a:ext cx="3011314"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8" name="直接连接符 7"/>
          <p:cNvCxnSpPr/>
          <p:nvPr/>
        </p:nvCxnSpPr>
        <p:spPr>
          <a:xfrm>
            <a:off x="7308304" y="2708920"/>
            <a:ext cx="932874"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nvGrpSpPr>
          <p:cNvPr id="10" name="组合 9"/>
          <p:cNvGrpSpPr/>
          <p:nvPr/>
        </p:nvGrpSpPr>
        <p:grpSpPr>
          <a:xfrm>
            <a:off x="683568" y="3861048"/>
            <a:ext cx="606648" cy="553643"/>
            <a:chOff x="1619672" y="1844824"/>
            <a:chExt cx="606648" cy="553643"/>
          </a:xfrm>
        </p:grpSpPr>
        <p:cxnSp>
          <p:nvCxnSpPr>
            <p:cNvPr id="11" name="直接连接符 10"/>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323850" y="620713"/>
            <a:ext cx="8535988" cy="4525962"/>
          </a:xfrm>
        </p:spPr>
        <p:txBody>
          <a:bodyPr/>
          <a:lstStyle/>
          <a:p>
            <a:pPr>
              <a:defRPr/>
            </a:pPr>
            <a:r>
              <a:rPr lang="zh-CN" altLang="en-US" b="1" dirty="0" smtClean="0"/>
              <a:t>（广东文综）</a:t>
            </a:r>
            <a:r>
              <a:rPr lang="en-US" altLang="zh-CN" b="1" dirty="0" smtClean="0"/>
              <a:t>17</a:t>
            </a:r>
            <a:r>
              <a:rPr lang="zh-CN" altLang="zh-CN" b="1" dirty="0" smtClean="0"/>
              <a:t>．</a:t>
            </a:r>
            <a:r>
              <a:rPr lang="en-US" altLang="zh-CN" b="1" dirty="0"/>
              <a:t>20</a:t>
            </a:r>
            <a:r>
              <a:rPr lang="zh-CN" altLang="zh-CN" b="1" dirty="0"/>
              <a:t>世纪</a:t>
            </a:r>
            <a:r>
              <a:rPr lang="en-US" altLang="zh-CN" b="1" dirty="0"/>
              <a:t>20</a:t>
            </a:r>
            <a:r>
              <a:rPr lang="zh-CN" altLang="zh-CN" b="1" dirty="0"/>
              <a:t>年代农会会员数的变化反映了农民运动的状况。</a:t>
            </a:r>
            <a:r>
              <a:rPr lang="zh-CN" altLang="zh-CN" b="1" dirty="0" smtClean="0"/>
              <a:t>导致</a:t>
            </a:r>
            <a:r>
              <a:rPr lang="zh-CN" altLang="en-US" b="1" dirty="0" smtClean="0"/>
              <a:t>下</a:t>
            </a:r>
            <a:r>
              <a:rPr lang="zh-CN" altLang="zh-CN" b="1" dirty="0" smtClean="0"/>
              <a:t>表</a:t>
            </a:r>
            <a:r>
              <a:rPr lang="zh-CN" altLang="en-US" b="1" dirty="0" smtClean="0"/>
              <a:t>所</a:t>
            </a:r>
            <a:r>
              <a:rPr lang="zh-CN" altLang="zh-CN" b="1" dirty="0" smtClean="0"/>
              <a:t>示</a:t>
            </a:r>
            <a:r>
              <a:rPr lang="zh-CN" altLang="zh-CN" b="1" dirty="0"/>
              <a:t>变化出现的直接原因</a:t>
            </a:r>
            <a:r>
              <a:rPr lang="zh-CN" altLang="zh-CN" b="1" dirty="0" smtClean="0"/>
              <a:t>是</a:t>
            </a:r>
            <a:endParaRPr lang="en-US" altLang="zh-CN" b="1" dirty="0" smtClean="0"/>
          </a:p>
          <a:p>
            <a:pPr>
              <a:defRPr/>
            </a:pPr>
            <a:endParaRPr lang="en-US" altLang="zh-CN" b="1" dirty="0" smtClean="0"/>
          </a:p>
          <a:p>
            <a:pPr>
              <a:defRPr/>
            </a:pPr>
            <a:endParaRPr lang="en-US" altLang="zh-CN" b="1" dirty="0"/>
          </a:p>
          <a:p>
            <a:pPr>
              <a:defRPr/>
            </a:pPr>
            <a:endParaRPr lang="en-US" altLang="zh-CN" b="1" dirty="0" smtClean="0"/>
          </a:p>
          <a:p>
            <a:pPr marL="0" indent="0">
              <a:buFontTx/>
              <a:buNone/>
              <a:defRPr/>
            </a:pPr>
            <a:r>
              <a:rPr lang="zh-CN" altLang="en-US" b="1" dirty="0"/>
              <a:t> </a:t>
            </a:r>
            <a:r>
              <a:rPr lang="zh-CN" altLang="en-US" b="1" dirty="0" smtClean="0"/>
              <a:t>  </a:t>
            </a:r>
            <a:endParaRPr lang="en-US" altLang="zh-CN" b="1" dirty="0" smtClean="0"/>
          </a:p>
          <a:p>
            <a:pPr marL="0" indent="0">
              <a:buFontTx/>
              <a:buNone/>
              <a:defRPr/>
            </a:pPr>
            <a:r>
              <a:rPr lang="en-US" altLang="zh-CN" sz="2800" b="1" dirty="0" smtClean="0"/>
              <a:t> A </a:t>
            </a:r>
            <a:r>
              <a:rPr lang="zh-CN" altLang="zh-CN" sz="2800" b="1" dirty="0" smtClean="0"/>
              <a:t>南昌起义</a:t>
            </a:r>
            <a:r>
              <a:rPr lang="en-US" altLang="zh-CN" sz="2800" b="1" dirty="0" smtClean="0"/>
              <a:t>     B</a:t>
            </a:r>
            <a:r>
              <a:rPr lang="en-US" altLang="zh-CN" sz="2800" b="1" dirty="0"/>
              <a:t>.</a:t>
            </a:r>
            <a:r>
              <a:rPr lang="zh-CN" altLang="zh-CN" sz="2800" b="1" dirty="0" smtClean="0"/>
              <a:t>井冈山</a:t>
            </a:r>
            <a:r>
              <a:rPr lang="zh-CN" altLang="zh-CN" sz="2800" b="1" dirty="0"/>
              <a:t>革命根据地的开辟</a:t>
            </a:r>
          </a:p>
          <a:p>
            <a:pPr marL="0" indent="0">
              <a:buNone/>
              <a:defRPr/>
            </a:pPr>
            <a:r>
              <a:rPr lang="zh-CN" altLang="en-US" sz="2800" b="1" dirty="0"/>
              <a:t> </a:t>
            </a:r>
            <a:r>
              <a:rPr lang="en-US" altLang="zh-CN" sz="2800" b="1" dirty="0" smtClean="0"/>
              <a:t>C</a:t>
            </a:r>
            <a:r>
              <a:rPr lang="en-US" altLang="zh-CN" sz="2800" b="1" dirty="0"/>
              <a:t> </a:t>
            </a:r>
            <a:r>
              <a:rPr lang="zh-CN" altLang="zh-CN" sz="2800" b="1" dirty="0" smtClean="0"/>
              <a:t>北伐战争</a:t>
            </a:r>
            <a:r>
              <a:rPr lang="en-US" altLang="zh-CN" sz="2800" b="1" dirty="0" smtClean="0"/>
              <a:t>     D.《</a:t>
            </a:r>
            <a:r>
              <a:rPr lang="zh-CN" altLang="zh-CN" sz="2800" b="1" dirty="0" smtClean="0"/>
              <a:t>湖南</a:t>
            </a:r>
            <a:r>
              <a:rPr lang="zh-CN" altLang="zh-CN" sz="2800" b="1" dirty="0"/>
              <a:t>农民运动考察报告》的发表</a:t>
            </a:r>
          </a:p>
          <a:p>
            <a:pPr>
              <a:defRPr/>
            </a:pPr>
            <a:endParaRPr lang="en-US" altLang="zh-CN" dirty="0" smtClean="0"/>
          </a:p>
          <a:p>
            <a:pPr>
              <a:defRPr/>
            </a:pPr>
            <a:endParaRPr lang="zh-CN" altLang="zh-CN" dirty="0"/>
          </a:p>
          <a:p>
            <a:pPr>
              <a:defRPr/>
            </a:pPr>
            <a:endParaRPr lang="zh-CN" altLang="zh-CN" b="1" dirty="0"/>
          </a:p>
        </p:txBody>
      </p:sp>
      <p:pic>
        <p:nvPicPr>
          <p:cNvPr id="41987" name="Picture 1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2205038"/>
            <a:ext cx="8424862" cy="218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1988" name="Group 3"/>
          <p:cNvGrpSpPr>
            <a:grpSpLocks/>
          </p:cNvGrpSpPr>
          <p:nvPr/>
        </p:nvGrpSpPr>
        <p:grpSpPr bwMode="auto">
          <a:xfrm>
            <a:off x="-369888" y="209550"/>
            <a:ext cx="1512888" cy="1511300"/>
            <a:chOff x="295" y="1112"/>
            <a:chExt cx="1361" cy="1315"/>
          </a:xfrm>
        </p:grpSpPr>
        <p:pic>
          <p:nvPicPr>
            <p:cNvPr id="41989" name="Picture 4" descr="练习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smtClean="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smtClean="0">
                  <a:solidFill>
                    <a:srgbClr val="800000"/>
                  </a:solidFill>
                  <a:effectLst>
                    <a:outerShdw blurRad="38100" dist="38100" dir="2700000" algn="tl">
                      <a:srgbClr val="C0C0C0"/>
                    </a:outerShdw>
                  </a:effectLst>
                  <a:latin typeface="隶书" pitchFamily="49" charset="-122"/>
                  <a:ea typeface="隶书" pitchFamily="49" charset="-122"/>
                </a:rPr>
                <a:t>2</a:t>
              </a:r>
              <a:endPar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endParaRPr>
            </a:p>
          </p:txBody>
        </p:sp>
      </p:grpSp>
      <p:grpSp>
        <p:nvGrpSpPr>
          <p:cNvPr id="8" name="组合 7"/>
          <p:cNvGrpSpPr/>
          <p:nvPr/>
        </p:nvGrpSpPr>
        <p:grpSpPr>
          <a:xfrm>
            <a:off x="395536" y="5035597"/>
            <a:ext cx="606648" cy="553643"/>
            <a:chOff x="1619672" y="1844824"/>
            <a:chExt cx="606648" cy="553643"/>
          </a:xfrm>
        </p:grpSpPr>
        <p:cxnSp>
          <p:nvCxnSpPr>
            <p:cNvPr id="10" name="直接连接符 9"/>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2" name="直接连接符 11"/>
          <p:cNvCxnSpPr/>
          <p:nvPr/>
        </p:nvCxnSpPr>
        <p:spPr>
          <a:xfrm>
            <a:off x="272342" y="4005064"/>
            <a:ext cx="134733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3" name="直接连接符 12"/>
          <p:cNvCxnSpPr/>
          <p:nvPr/>
        </p:nvCxnSpPr>
        <p:spPr>
          <a:xfrm>
            <a:off x="335023" y="3573016"/>
            <a:ext cx="1284649"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323850" y="620713"/>
            <a:ext cx="8535988" cy="4525962"/>
          </a:xfrm>
        </p:spPr>
        <p:txBody>
          <a:bodyPr/>
          <a:lstStyle/>
          <a:p>
            <a:r>
              <a:rPr lang="zh-CN" altLang="en-US" b="1" dirty="0" smtClean="0"/>
              <a:t>（山东文综）</a:t>
            </a:r>
            <a:r>
              <a:rPr lang="en-US" altLang="zh-CN" b="1" dirty="0" smtClean="0"/>
              <a:t>15、</a:t>
            </a:r>
            <a:r>
              <a:rPr lang="zh-CN" altLang="zh-CN" b="1" dirty="0" smtClean="0"/>
              <a:t>图</a:t>
            </a:r>
            <a:r>
              <a:rPr lang="en-US" altLang="zh-CN" b="1" dirty="0" smtClean="0"/>
              <a:t>6</a:t>
            </a:r>
            <a:r>
              <a:rPr lang="zh-CN" altLang="zh-CN" b="1" dirty="0" smtClean="0"/>
              <a:t>为</a:t>
            </a:r>
            <a:r>
              <a:rPr lang="en-US" altLang="zh-CN" b="1" dirty="0" smtClean="0"/>
              <a:t>1600-1913</a:t>
            </a:r>
            <a:r>
              <a:rPr lang="zh-CN" altLang="zh-CN" b="1" dirty="0" smtClean="0"/>
              <a:t>年西班牙、荷兰、英国和美国（自殖民地时代起）人均国内生产总值变化曲线图，其中，代表英国的曲线是</a:t>
            </a:r>
          </a:p>
          <a:p>
            <a:r>
              <a:rPr lang="en-US" altLang="zh-CN" b="1" dirty="0" smtClean="0"/>
              <a:t>A.</a:t>
            </a:r>
            <a:r>
              <a:rPr lang="zh-CN" altLang="zh-CN" b="1" dirty="0" smtClean="0"/>
              <a:t>①</a:t>
            </a:r>
          </a:p>
          <a:p>
            <a:r>
              <a:rPr lang="en-US" altLang="zh-CN" b="1" dirty="0" smtClean="0"/>
              <a:t>B.</a:t>
            </a:r>
            <a:r>
              <a:rPr lang="zh-CN" altLang="zh-CN" b="1" dirty="0" smtClean="0"/>
              <a:t>②</a:t>
            </a:r>
          </a:p>
          <a:p>
            <a:r>
              <a:rPr lang="en-US" altLang="zh-CN" b="1" dirty="0" smtClean="0"/>
              <a:t>C.</a:t>
            </a:r>
            <a:r>
              <a:rPr lang="zh-CN" altLang="zh-CN" b="1" dirty="0" smtClean="0"/>
              <a:t>③</a:t>
            </a:r>
          </a:p>
          <a:p>
            <a:r>
              <a:rPr lang="en-US" altLang="zh-CN" b="1" dirty="0" smtClean="0"/>
              <a:t>D.</a:t>
            </a:r>
            <a:r>
              <a:rPr lang="zh-CN" altLang="zh-CN" b="1" dirty="0" smtClean="0"/>
              <a:t>④</a:t>
            </a:r>
          </a:p>
        </p:txBody>
      </p:sp>
      <p:pic>
        <p:nvPicPr>
          <p:cNvPr id="43011" name="Picture 1"/>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2949498" y="2281627"/>
            <a:ext cx="5527675" cy="353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3012" name="Group 3"/>
          <p:cNvGrpSpPr>
            <a:grpSpLocks/>
          </p:cNvGrpSpPr>
          <p:nvPr/>
        </p:nvGrpSpPr>
        <p:grpSpPr bwMode="auto">
          <a:xfrm>
            <a:off x="-369888" y="209550"/>
            <a:ext cx="1512888" cy="1511300"/>
            <a:chOff x="295" y="1112"/>
            <a:chExt cx="1361" cy="1315"/>
          </a:xfrm>
        </p:grpSpPr>
        <p:pic>
          <p:nvPicPr>
            <p:cNvPr id="43013" name="Picture 4" descr="练习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5"/>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smtClean="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smtClean="0">
                  <a:solidFill>
                    <a:srgbClr val="800000"/>
                  </a:solidFill>
                  <a:effectLst>
                    <a:outerShdw blurRad="38100" dist="38100" dir="2700000" algn="tl">
                      <a:srgbClr val="C0C0C0"/>
                    </a:outerShdw>
                  </a:effectLst>
                  <a:latin typeface="隶书" pitchFamily="49" charset="-122"/>
                  <a:ea typeface="隶书" pitchFamily="49" charset="-122"/>
                </a:rPr>
                <a:t>3</a:t>
              </a:r>
              <a:endPar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endParaRPr>
            </a:p>
          </p:txBody>
        </p:sp>
      </p:grpSp>
      <p:grpSp>
        <p:nvGrpSpPr>
          <p:cNvPr id="8" name="组合 7"/>
          <p:cNvGrpSpPr/>
          <p:nvPr/>
        </p:nvGrpSpPr>
        <p:grpSpPr>
          <a:xfrm>
            <a:off x="683568" y="3284984"/>
            <a:ext cx="606648" cy="553643"/>
            <a:chOff x="1619672" y="1844824"/>
            <a:chExt cx="606648" cy="553643"/>
          </a:xfrm>
        </p:grpSpPr>
        <p:cxnSp>
          <p:nvCxnSpPr>
            <p:cNvPr id="9" name="直接连接符 8"/>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323850" y="620713"/>
            <a:ext cx="8535988" cy="4525962"/>
          </a:xfrm>
        </p:spPr>
        <p:txBody>
          <a:bodyPr/>
          <a:lstStyle/>
          <a:p>
            <a:pPr>
              <a:defRPr/>
            </a:pPr>
            <a:r>
              <a:rPr lang="zh-CN" altLang="en-US" b="1" dirty="0" smtClean="0"/>
              <a:t>（全国文综）</a:t>
            </a:r>
            <a:r>
              <a:rPr lang="en-US" altLang="zh-CN" b="1" dirty="0" smtClean="0"/>
              <a:t>17</a:t>
            </a:r>
            <a:r>
              <a:rPr lang="zh-CN" altLang="zh-CN" b="1" dirty="0"/>
              <a:t>．图</a:t>
            </a:r>
            <a:r>
              <a:rPr lang="en-US" altLang="zh-CN" b="1" dirty="0"/>
              <a:t>5</a:t>
            </a:r>
            <a:r>
              <a:rPr lang="zh-CN" altLang="zh-CN" b="1" dirty="0"/>
              <a:t>所示为</a:t>
            </a:r>
            <a:r>
              <a:rPr lang="en-US" altLang="zh-CN" b="1" dirty="0"/>
              <a:t>1960~1965</a:t>
            </a:r>
            <a:r>
              <a:rPr lang="zh-CN" altLang="zh-CN" b="1" dirty="0"/>
              <a:t>年中国工业总产值的变化，这一变化主要是</a:t>
            </a:r>
            <a:r>
              <a:rPr lang="zh-CN" altLang="zh-CN" b="1" dirty="0" smtClean="0"/>
              <a:t>由于</a:t>
            </a:r>
            <a:endParaRPr lang="zh-CN" altLang="zh-CN" b="1" dirty="0"/>
          </a:p>
          <a:p>
            <a:pPr marL="0" indent="0">
              <a:buFontTx/>
              <a:buNone/>
              <a:defRPr/>
            </a:pPr>
            <a:r>
              <a:rPr lang="en-US" altLang="zh-CN" b="1" dirty="0"/>
              <a:t>A</a:t>
            </a:r>
            <a:r>
              <a:rPr lang="zh-CN" altLang="zh-CN" b="1" dirty="0"/>
              <a:t>．经济政策的变化</a:t>
            </a:r>
            <a:r>
              <a:rPr lang="en-US" altLang="zh-CN" b="1" dirty="0"/>
              <a:t>     </a:t>
            </a:r>
            <a:endParaRPr lang="zh-CN" altLang="zh-CN" b="1" dirty="0"/>
          </a:p>
          <a:p>
            <a:pPr marL="0" indent="0">
              <a:buFontTx/>
              <a:buNone/>
              <a:defRPr/>
            </a:pPr>
            <a:r>
              <a:rPr lang="en-US" altLang="zh-CN" b="1" dirty="0"/>
              <a:t>B</a:t>
            </a:r>
            <a:r>
              <a:rPr lang="zh-CN" altLang="zh-CN" b="1" dirty="0"/>
              <a:t>．工业结构的调整</a:t>
            </a:r>
          </a:p>
          <a:p>
            <a:pPr marL="0" indent="0">
              <a:buFontTx/>
              <a:buNone/>
              <a:defRPr/>
            </a:pPr>
            <a:r>
              <a:rPr lang="en-US" altLang="zh-CN" b="1" dirty="0"/>
              <a:t>C</a:t>
            </a:r>
            <a:r>
              <a:rPr lang="zh-CN" altLang="zh-CN" b="1" dirty="0"/>
              <a:t>．农业经济的波动</a:t>
            </a:r>
          </a:p>
          <a:p>
            <a:pPr marL="0" indent="0">
              <a:buFontTx/>
              <a:buNone/>
              <a:defRPr/>
            </a:pPr>
            <a:r>
              <a:rPr lang="en-US" altLang="zh-CN" b="1" dirty="0"/>
              <a:t>D</a:t>
            </a:r>
            <a:r>
              <a:rPr lang="zh-CN" altLang="zh-CN" b="1" dirty="0"/>
              <a:t>．中苏关系的</a:t>
            </a:r>
            <a:r>
              <a:rPr lang="zh-CN" altLang="zh-CN" b="1" dirty="0" smtClean="0"/>
              <a:t>变化</a:t>
            </a:r>
            <a:endParaRPr lang="zh-CN" altLang="zh-CN" b="1" dirty="0"/>
          </a:p>
        </p:txBody>
      </p:sp>
      <p:pic>
        <p:nvPicPr>
          <p:cNvPr id="4403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6619" y="1717675"/>
            <a:ext cx="4267968" cy="423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4036" name="Group 3"/>
          <p:cNvGrpSpPr>
            <a:grpSpLocks/>
          </p:cNvGrpSpPr>
          <p:nvPr/>
        </p:nvGrpSpPr>
        <p:grpSpPr bwMode="auto">
          <a:xfrm>
            <a:off x="-369618" y="209550"/>
            <a:ext cx="1512888" cy="1511300"/>
            <a:chOff x="295" y="1112"/>
            <a:chExt cx="1361" cy="1315"/>
          </a:xfrm>
        </p:grpSpPr>
        <p:pic>
          <p:nvPicPr>
            <p:cNvPr id="44037" name="Picture 4" descr="练习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5"/>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smtClean="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smtClean="0">
                  <a:solidFill>
                    <a:srgbClr val="800000"/>
                  </a:solidFill>
                  <a:effectLst>
                    <a:outerShdw blurRad="38100" dist="38100" dir="2700000" algn="tl">
                      <a:srgbClr val="C0C0C0"/>
                    </a:outerShdw>
                  </a:effectLst>
                  <a:latin typeface="隶书" pitchFamily="49" charset="-122"/>
                  <a:ea typeface="隶书" pitchFamily="49" charset="-122"/>
                </a:rPr>
                <a:t>4</a:t>
              </a:r>
              <a:endPar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endParaRPr>
            </a:p>
          </p:txBody>
        </p:sp>
      </p:grpSp>
      <p:grpSp>
        <p:nvGrpSpPr>
          <p:cNvPr id="8" name="组合 7"/>
          <p:cNvGrpSpPr/>
          <p:nvPr/>
        </p:nvGrpSpPr>
        <p:grpSpPr>
          <a:xfrm>
            <a:off x="323528" y="2276872"/>
            <a:ext cx="606648" cy="553643"/>
            <a:chOff x="1619672" y="1844824"/>
            <a:chExt cx="606648" cy="553643"/>
          </a:xfrm>
        </p:grpSpPr>
        <p:cxnSp>
          <p:nvCxnSpPr>
            <p:cNvPr id="9" name="直接连接符 8"/>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0" y="533400"/>
            <a:ext cx="9217025" cy="1828800"/>
          </a:xfrm>
        </p:spPr>
        <p:txBody>
          <a:bodyPr/>
          <a:lstStyle/>
          <a:p>
            <a:pPr>
              <a:lnSpc>
                <a:spcPct val="80000"/>
              </a:lnSpc>
            </a:pPr>
            <a:r>
              <a:rPr lang="zh-CN" altLang="en-US" sz="1800" b="1" smtClean="0">
                <a:solidFill>
                  <a:srgbClr val="FF9900"/>
                </a:solidFill>
              </a:rPr>
              <a:t>                          </a:t>
            </a:r>
            <a:r>
              <a:rPr lang="zh-CN" altLang="en-US" sz="1800" b="1" smtClean="0">
                <a:solidFill>
                  <a:srgbClr val="FF3300"/>
                </a:solidFill>
              </a:rPr>
              <a:t>第一单元   古代中国的政治制度</a:t>
            </a:r>
            <a:r>
              <a:rPr lang="zh-CN" altLang="en-US" sz="1600" b="1" smtClean="0">
                <a:solidFill>
                  <a:srgbClr val="FF3300"/>
                </a:solidFill>
              </a:rPr>
              <a:t> </a:t>
            </a:r>
          </a:p>
          <a:p>
            <a:pPr>
              <a:lnSpc>
                <a:spcPct val="80000"/>
              </a:lnSpc>
            </a:pPr>
            <a:r>
              <a:rPr lang="zh-CN" altLang="en-US" sz="1800" b="1" smtClean="0"/>
              <a:t>第</a:t>
            </a:r>
            <a:r>
              <a:rPr lang="en-US" altLang="zh-CN" sz="1800" b="1" dirty="0" smtClean="0"/>
              <a:t>1</a:t>
            </a:r>
            <a:r>
              <a:rPr lang="zh-CN" altLang="en-US" sz="1800" b="1" smtClean="0"/>
              <a:t>课 夏、商、西周的政治制度      第</a:t>
            </a:r>
            <a:r>
              <a:rPr lang="en-US" altLang="zh-CN" sz="1800" b="1" dirty="0" smtClean="0"/>
              <a:t>2</a:t>
            </a:r>
            <a:r>
              <a:rPr lang="zh-CN" altLang="en-US" sz="1800" b="1" smtClean="0"/>
              <a:t>课 秦朝中央集权制度的形成</a:t>
            </a:r>
          </a:p>
          <a:p>
            <a:pPr>
              <a:lnSpc>
                <a:spcPct val="80000"/>
              </a:lnSpc>
            </a:pPr>
            <a:r>
              <a:rPr lang="zh-CN" altLang="en-US" sz="1800" b="1" smtClean="0"/>
              <a:t>第</a:t>
            </a:r>
            <a:r>
              <a:rPr lang="en-US" altLang="zh-CN" sz="1800" b="1" dirty="0" smtClean="0"/>
              <a:t>3</a:t>
            </a:r>
            <a:r>
              <a:rPr lang="zh-CN" altLang="en-US" sz="1800" b="1" smtClean="0"/>
              <a:t>课 从汉至元政治制度的演变      第</a:t>
            </a:r>
            <a:r>
              <a:rPr lang="en-US" altLang="zh-CN" sz="1800" b="1" dirty="0" smtClean="0"/>
              <a:t>4</a:t>
            </a:r>
            <a:r>
              <a:rPr lang="zh-CN" altLang="en-US" sz="1800" b="1" smtClean="0"/>
              <a:t>课 明清君主专制的加强</a:t>
            </a:r>
          </a:p>
          <a:p>
            <a:pPr>
              <a:lnSpc>
                <a:spcPct val="80000"/>
              </a:lnSpc>
            </a:pPr>
            <a:r>
              <a:rPr lang="zh-CN" altLang="en-US" sz="1600" b="1" smtClean="0"/>
              <a:t>                             </a:t>
            </a:r>
            <a:r>
              <a:rPr lang="zh-CN" altLang="en-US" sz="1800" b="1" smtClean="0">
                <a:solidFill>
                  <a:srgbClr val="FF3300"/>
                </a:solidFill>
              </a:rPr>
              <a:t>第二单元   古希腊古罗马的政治制度</a:t>
            </a:r>
          </a:p>
          <a:p>
            <a:pPr>
              <a:lnSpc>
                <a:spcPct val="80000"/>
              </a:lnSpc>
            </a:pPr>
            <a:r>
              <a:rPr lang="zh-CN" altLang="en-US" sz="1800" b="1" smtClean="0"/>
              <a:t>第</a:t>
            </a:r>
            <a:r>
              <a:rPr lang="en-US" altLang="zh-CN" sz="1800" b="1" dirty="0" smtClean="0"/>
              <a:t>5</a:t>
            </a:r>
            <a:r>
              <a:rPr lang="zh-CN" altLang="en-US" sz="1800" b="1" smtClean="0"/>
              <a:t>课 古希腊民主政治                     第</a:t>
            </a:r>
            <a:r>
              <a:rPr lang="en-US" altLang="zh-CN" sz="1800" b="1" dirty="0" smtClean="0"/>
              <a:t>6</a:t>
            </a:r>
            <a:r>
              <a:rPr lang="zh-CN" altLang="en-US" sz="1800" b="1" smtClean="0"/>
              <a:t>课 罗马法的起源与发展</a:t>
            </a:r>
          </a:p>
          <a:p>
            <a:pPr>
              <a:lnSpc>
                <a:spcPct val="80000"/>
              </a:lnSpc>
            </a:pPr>
            <a:r>
              <a:rPr lang="zh-CN" altLang="en-US" sz="1800" b="1" smtClean="0"/>
              <a:t>                          </a:t>
            </a:r>
          </a:p>
        </p:txBody>
      </p:sp>
      <p:sp>
        <p:nvSpPr>
          <p:cNvPr id="247812" name="Rectangle 4"/>
          <p:cNvSpPr>
            <a:spLocks noChangeArrowheads="1"/>
          </p:cNvSpPr>
          <p:nvPr/>
        </p:nvSpPr>
        <p:spPr bwMode="auto">
          <a:xfrm>
            <a:off x="304800" y="1905000"/>
            <a:ext cx="9144000"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a:solidFill>
                  <a:srgbClr val="FF3300"/>
                </a:solidFill>
              </a:rPr>
              <a:t>                          </a:t>
            </a:r>
            <a:r>
              <a:rPr lang="zh-CN" altLang="en-US" b="1">
                <a:solidFill>
                  <a:srgbClr val="FF3300"/>
                </a:solidFill>
              </a:rPr>
              <a:t>第三单元   近代西方资本主义政体的建立与发展</a:t>
            </a:r>
          </a:p>
          <a:p>
            <a:r>
              <a:rPr lang="zh-CN" altLang="en-US" b="1"/>
              <a:t>第</a:t>
            </a:r>
            <a:r>
              <a:rPr lang="en-US" altLang="zh-CN" b="1" dirty="0"/>
              <a:t>7</a:t>
            </a:r>
            <a:r>
              <a:rPr lang="zh-CN" altLang="en-US" b="1"/>
              <a:t>课 英国君主立宪制的建立          第</a:t>
            </a:r>
            <a:r>
              <a:rPr lang="en-US" altLang="zh-CN" b="1" dirty="0"/>
              <a:t>8</a:t>
            </a:r>
            <a:r>
              <a:rPr lang="zh-CN" altLang="en-US" b="1"/>
              <a:t>课 美国联邦政府的建立</a:t>
            </a:r>
          </a:p>
          <a:p>
            <a:r>
              <a:rPr lang="zh-CN" altLang="en-US" b="1"/>
              <a:t>第</a:t>
            </a:r>
            <a:r>
              <a:rPr lang="en-US" altLang="zh-CN" b="1" dirty="0"/>
              <a:t>9</a:t>
            </a:r>
            <a:r>
              <a:rPr lang="zh-CN" altLang="en-US" b="1"/>
              <a:t>课 资本主义政治制度在欧洲大陆的扩展</a:t>
            </a:r>
          </a:p>
          <a:p>
            <a:r>
              <a:rPr lang="zh-CN" altLang="en-US" b="1"/>
              <a:t>                           </a:t>
            </a:r>
            <a:r>
              <a:rPr lang="zh-CN" altLang="en-US" b="1">
                <a:solidFill>
                  <a:srgbClr val="FF3300"/>
                </a:solidFill>
              </a:rPr>
              <a:t>第四单元   内忧外患与中华民族的奋起</a:t>
            </a:r>
          </a:p>
          <a:p>
            <a:r>
              <a:rPr lang="zh-CN" altLang="en-US" b="1"/>
              <a:t>第</a:t>
            </a:r>
            <a:r>
              <a:rPr lang="en-US" altLang="zh-CN" b="1" dirty="0"/>
              <a:t>10</a:t>
            </a:r>
            <a:r>
              <a:rPr lang="zh-CN" altLang="en-US" b="1"/>
              <a:t>课 鸦片战争                              第</a:t>
            </a:r>
            <a:r>
              <a:rPr lang="en-US" altLang="zh-CN" b="1" dirty="0"/>
              <a:t>11</a:t>
            </a:r>
            <a:r>
              <a:rPr lang="zh-CN" altLang="en-US" b="1"/>
              <a:t>课 太平天国运动   </a:t>
            </a:r>
          </a:p>
          <a:p>
            <a:r>
              <a:rPr lang="zh-CN" altLang="en-US" b="1"/>
              <a:t>第</a:t>
            </a:r>
            <a:r>
              <a:rPr lang="en-US" altLang="zh-CN" b="1" dirty="0"/>
              <a:t>12</a:t>
            </a:r>
            <a:r>
              <a:rPr lang="zh-CN" altLang="en-US" b="1"/>
              <a:t>课 甲午中日战争和八国联军侵华    第</a:t>
            </a:r>
            <a:r>
              <a:rPr lang="en-US" altLang="zh-CN" b="1" dirty="0"/>
              <a:t>13</a:t>
            </a:r>
            <a:r>
              <a:rPr lang="zh-CN" altLang="en-US" b="1"/>
              <a:t>课 辛亥革命    </a:t>
            </a:r>
          </a:p>
          <a:p>
            <a:r>
              <a:rPr lang="zh-CN" altLang="en-US" b="1"/>
              <a:t>第</a:t>
            </a:r>
            <a:r>
              <a:rPr lang="en-US" altLang="zh-CN" b="1" dirty="0"/>
              <a:t>14</a:t>
            </a:r>
            <a:r>
              <a:rPr lang="zh-CN" altLang="en-US" b="1"/>
              <a:t>课 新民主主义革命的崛起        第</a:t>
            </a:r>
            <a:r>
              <a:rPr lang="en-US" altLang="zh-CN" b="1" dirty="0"/>
              <a:t>15</a:t>
            </a:r>
            <a:r>
              <a:rPr lang="zh-CN" altLang="en-US" b="1"/>
              <a:t>课　国共的十年对峙</a:t>
            </a:r>
          </a:p>
          <a:p>
            <a:r>
              <a:rPr lang="zh-CN" altLang="en-US" b="1"/>
              <a:t>第</a:t>
            </a:r>
            <a:r>
              <a:rPr lang="en-US" altLang="zh-CN" b="1" dirty="0"/>
              <a:t>16</a:t>
            </a:r>
            <a:r>
              <a:rPr lang="zh-CN" altLang="en-US" b="1"/>
              <a:t>课 抗日战争                              第</a:t>
            </a:r>
            <a:r>
              <a:rPr lang="en-US" altLang="zh-CN" b="1" dirty="0"/>
              <a:t>17</a:t>
            </a:r>
            <a:r>
              <a:rPr lang="zh-CN" altLang="en-US" b="1"/>
              <a:t>课　解放战争</a:t>
            </a:r>
          </a:p>
          <a:p>
            <a:r>
              <a:rPr lang="zh-CN" altLang="en-US" b="1">
                <a:solidFill>
                  <a:srgbClr val="FF9900"/>
                </a:solidFill>
              </a:rPr>
              <a:t>                          </a:t>
            </a:r>
            <a:r>
              <a:rPr lang="zh-CN" altLang="en-US" b="1">
                <a:solidFill>
                  <a:srgbClr val="FF3300"/>
                </a:solidFill>
              </a:rPr>
              <a:t>第五单元  从科学社会主义理论到社会主义制度的建立</a:t>
            </a:r>
          </a:p>
          <a:p>
            <a:r>
              <a:rPr lang="zh-CN" altLang="en-US" b="1"/>
              <a:t>第</a:t>
            </a:r>
            <a:r>
              <a:rPr lang="en-US" altLang="zh-CN" b="1" dirty="0"/>
              <a:t>18</a:t>
            </a:r>
            <a:r>
              <a:rPr lang="zh-CN" altLang="en-US" b="1"/>
              <a:t>课 马克思主义的诞生                第</a:t>
            </a:r>
            <a:r>
              <a:rPr lang="en-US" altLang="zh-CN" b="1" dirty="0"/>
              <a:t>19</a:t>
            </a:r>
            <a:r>
              <a:rPr lang="zh-CN" altLang="en-US" b="1"/>
              <a:t>课 俄国十月社会主义革命</a:t>
            </a:r>
          </a:p>
          <a:p>
            <a:r>
              <a:rPr lang="zh-CN" altLang="en-US" b="1"/>
              <a:t>                          </a:t>
            </a:r>
            <a:r>
              <a:rPr lang="zh-CN" altLang="en-US" b="1">
                <a:solidFill>
                  <a:srgbClr val="FF3300"/>
                </a:solidFill>
              </a:rPr>
              <a:t>第六单元  现代中国的政治建设与祖国统一</a:t>
            </a:r>
          </a:p>
          <a:p>
            <a:r>
              <a:rPr lang="zh-CN" altLang="en-US" b="1"/>
              <a:t>第</a:t>
            </a:r>
            <a:r>
              <a:rPr lang="en-US" altLang="zh-CN" b="1" dirty="0"/>
              <a:t>20</a:t>
            </a:r>
            <a:r>
              <a:rPr lang="zh-CN" altLang="en-US" b="1"/>
              <a:t>课 新中国的民主政治建设        第</a:t>
            </a:r>
            <a:r>
              <a:rPr lang="en-US" altLang="zh-CN" b="1" dirty="0"/>
              <a:t>21</a:t>
            </a:r>
            <a:r>
              <a:rPr lang="zh-CN" altLang="en-US" b="1"/>
              <a:t>课 民主政治建设的曲折发展 </a:t>
            </a:r>
          </a:p>
          <a:p>
            <a:r>
              <a:rPr lang="zh-CN" altLang="en-US" b="1"/>
              <a:t>第</a:t>
            </a:r>
            <a:r>
              <a:rPr lang="en-US" altLang="zh-CN" b="1" dirty="0"/>
              <a:t>22</a:t>
            </a:r>
            <a:r>
              <a:rPr lang="zh-CN" altLang="en-US" b="1"/>
              <a:t>课 祖国统一大业</a:t>
            </a:r>
          </a:p>
          <a:p>
            <a:r>
              <a:rPr lang="zh-CN" altLang="en-US" b="1">
                <a:solidFill>
                  <a:srgbClr val="FF3300"/>
                </a:solidFill>
              </a:rPr>
              <a:t>                          第七单元  现代中国的对外关系</a:t>
            </a:r>
          </a:p>
          <a:p>
            <a:r>
              <a:rPr lang="zh-CN" altLang="en-US" b="1"/>
              <a:t>第</a:t>
            </a:r>
            <a:r>
              <a:rPr lang="en-US" altLang="zh-CN" b="1" dirty="0"/>
              <a:t>23</a:t>
            </a:r>
            <a:r>
              <a:rPr lang="zh-CN" altLang="en-US" b="1"/>
              <a:t>课 新中国初期的外交               第</a:t>
            </a:r>
            <a:r>
              <a:rPr lang="en-US" altLang="zh-CN" b="1" dirty="0"/>
              <a:t>24</a:t>
            </a:r>
            <a:r>
              <a:rPr lang="zh-CN" altLang="en-US" b="1"/>
              <a:t>课 开创外交新局面</a:t>
            </a:r>
          </a:p>
          <a:p>
            <a:r>
              <a:rPr lang="zh-CN" altLang="en-US" b="1">
                <a:solidFill>
                  <a:srgbClr val="FF3300"/>
                </a:solidFill>
              </a:rPr>
              <a:t>                          第八单元   当今世界政治格局的多极化趋势</a:t>
            </a:r>
            <a:r>
              <a:rPr lang="zh-CN" altLang="en-US" b="1"/>
              <a:t> </a:t>
            </a:r>
          </a:p>
          <a:p>
            <a:r>
              <a:rPr lang="zh-CN" altLang="en-US" b="1"/>
              <a:t>第</a:t>
            </a:r>
            <a:r>
              <a:rPr lang="en-US" altLang="zh-CN" b="1" dirty="0"/>
              <a:t>25</a:t>
            </a:r>
            <a:r>
              <a:rPr lang="zh-CN" altLang="en-US" b="1"/>
              <a:t>课 两极格局的形成   第</a:t>
            </a:r>
            <a:r>
              <a:rPr lang="en-US" altLang="zh-CN" b="1" dirty="0"/>
              <a:t>26</a:t>
            </a:r>
            <a:r>
              <a:rPr lang="zh-CN" altLang="en-US" b="1"/>
              <a:t>课 世界多极化趋势的出现   第</a:t>
            </a:r>
            <a:r>
              <a:rPr lang="en-US" altLang="zh-CN" b="1" dirty="0"/>
              <a:t>27</a:t>
            </a:r>
            <a:r>
              <a:rPr lang="zh-CN" altLang="en-US" b="1"/>
              <a:t>课 世纪之交的世界格局</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7812"/>
                                        </p:tgtEl>
                                        <p:attrNameLst>
                                          <p:attrName>style.visibility</p:attrName>
                                        </p:attrNameLst>
                                      </p:cBhvr>
                                      <p:to>
                                        <p:strVal val="visible"/>
                                      </p:to>
                                    </p:set>
                                    <p:animEffect transition="in" filter="blinds(horizontal)">
                                      <p:cBhvr>
                                        <p:cTn id="7" dur="500"/>
                                        <p:tgtEl>
                                          <p:spTgt spid="247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0" y="533400"/>
            <a:ext cx="9217025" cy="1828800"/>
          </a:xfrm>
        </p:spPr>
        <p:txBody>
          <a:bodyPr/>
          <a:lstStyle/>
          <a:p>
            <a:pPr>
              <a:lnSpc>
                <a:spcPct val="80000"/>
              </a:lnSpc>
            </a:pPr>
            <a:r>
              <a:rPr lang="zh-CN" altLang="en-US" sz="1800" b="1" smtClean="0">
                <a:solidFill>
                  <a:srgbClr val="FF9900"/>
                </a:solidFill>
              </a:rPr>
              <a:t>                          </a:t>
            </a:r>
            <a:r>
              <a:rPr lang="zh-CN" altLang="en-US" sz="1800" b="1" smtClean="0">
                <a:solidFill>
                  <a:srgbClr val="FF3300"/>
                </a:solidFill>
              </a:rPr>
              <a:t>第一单元   中国传统文化主流思想的演变</a:t>
            </a:r>
            <a:r>
              <a:rPr lang="zh-CN" altLang="en-US" sz="1600" b="1" smtClean="0">
                <a:solidFill>
                  <a:srgbClr val="FF3300"/>
                </a:solidFill>
              </a:rPr>
              <a:t> </a:t>
            </a:r>
          </a:p>
          <a:p>
            <a:pPr>
              <a:lnSpc>
                <a:spcPct val="80000"/>
              </a:lnSpc>
            </a:pPr>
            <a:r>
              <a:rPr lang="zh-CN" altLang="en-US" sz="1800" b="1" smtClean="0"/>
              <a:t>第</a:t>
            </a:r>
            <a:r>
              <a:rPr lang="en-US" altLang="zh-CN" sz="1800" b="1" dirty="0" smtClean="0"/>
              <a:t>1</a:t>
            </a:r>
            <a:r>
              <a:rPr lang="zh-CN" altLang="en-US" sz="1800" b="1" smtClean="0"/>
              <a:t>课 </a:t>
            </a:r>
            <a:r>
              <a:rPr lang="en-US" altLang="zh-CN" sz="1800" b="1" dirty="0" smtClean="0"/>
              <a:t>“</a:t>
            </a:r>
            <a:r>
              <a:rPr lang="zh-CN" altLang="en-US" sz="1800" b="1" smtClean="0"/>
              <a:t>百家争鸣</a:t>
            </a:r>
            <a:r>
              <a:rPr lang="en-US" altLang="zh-CN" sz="1800" b="1" dirty="0" smtClean="0"/>
              <a:t>”</a:t>
            </a:r>
            <a:r>
              <a:rPr lang="zh-CN" altLang="en-US" sz="1800" b="1" smtClean="0"/>
              <a:t>和儒家思想的形成    第</a:t>
            </a:r>
            <a:r>
              <a:rPr lang="en-US" altLang="zh-CN" sz="1800" b="1" dirty="0" smtClean="0"/>
              <a:t>2</a:t>
            </a:r>
            <a:r>
              <a:rPr lang="zh-CN" altLang="en-US" sz="1800" b="1" smtClean="0"/>
              <a:t>课 </a:t>
            </a:r>
            <a:r>
              <a:rPr lang="en-US" altLang="zh-CN" sz="1800" b="1" dirty="0" smtClean="0"/>
              <a:t>“</a:t>
            </a:r>
            <a:r>
              <a:rPr lang="zh-CN" altLang="en-US" sz="1800" b="1" smtClean="0"/>
              <a:t>罢黜百家，独尊儒术</a:t>
            </a:r>
            <a:r>
              <a:rPr lang="en-US" altLang="zh-CN" sz="1800" b="1" dirty="0" smtClean="0"/>
              <a:t>”</a:t>
            </a:r>
            <a:endParaRPr lang="zh-CN" altLang="en-US" sz="1800" b="1" smtClean="0"/>
          </a:p>
          <a:p>
            <a:pPr>
              <a:lnSpc>
                <a:spcPct val="80000"/>
              </a:lnSpc>
            </a:pPr>
            <a:r>
              <a:rPr lang="zh-CN" altLang="en-US" sz="1800" b="1" smtClean="0"/>
              <a:t>第</a:t>
            </a:r>
            <a:r>
              <a:rPr lang="en-US" altLang="zh-CN" sz="1800" b="1" dirty="0" smtClean="0"/>
              <a:t>3</a:t>
            </a:r>
            <a:r>
              <a:rPr lang="zh-CN" altLang="en-US" sz="1800" b="1" smtClean="0"/>
              <a:t>课 宋明理学                                    第</a:t>
            </a:r>
            <a:r>
              <a:rPr lang="en-US" altLang="zh-CN" sz="1800" b="1" dirty="0" smtClean="0"/>
              <a:t>4</a:t>
            </a:r>
            <a:r>
              <a:rPr lang="zh-CN" altLang="en-US" sz="1800" b="1" smtClean="0"/>
              <a:t>课 明清之际活跃的儒家思想</a:t>
            </a:r>
          </a:p>
          <a:p>
            <a:pPr>
              <a:lnSpc>
                <a:spcPct val="80000"/>
              </a:lnSpc>
            </a:pPr>
            <a:r>
              <a:rPr lang="zh-CN" altLang="en-US" sz="1600" b="1" smtClean="0"/>
              <a:t>                             </a:t>
            </a:r>
            <a:r>
              <a:rPr lang="zh-CN" altLang="en-US" sz="1800" b="1" smtClean="0">
                <a:solidFill>
                  <a:srgbClr val="FF3300"/>
                </a:solidFill>
              </a:rPr>
              <a:t>第二单元   西方人文精神的起源及其发展</a:t>
            </a:r>
          </a:p>
          <a:p>
            <a:pPr>
              <a:lnSpc>
                <a:spcPct val="80000"/>
              </a:lnSpc>
            </a:pPr>
            <a:r>
              <a:rPr lang="zh-CN" altLang="en-US" sz="1800" b="1" smtClean="0"/>
              <a:t>第</a:t>
            </a:r>
            <a:r>
              <a:rPr lang="en-US" altLang="zh-CN" sz="1800" b="1" dirty="0" smtClean="0"/>
              <a:t>5</a:t>
            </a:r>
            <a:r>
              <a:rPr lang="zh-CN" altLang="en-US" sz="1800" b="1" smtClean="0"/>
              <a:t>课 西方人文主义思想的起源    第</a:t>
            </a:r>
            <a:r>
              <a:rPr lang="en-US" altLang="zh-CN" sz="1800" b="1" dirty="0" smtClean="0"/>
              <a:t>6</a:t>
            </a:r>
            <a:r>
              <a:rPr lang="zh-CN" altLang="en-US" sz="1800" b="1" smtClean="0"/>
              <a:t>课 文艺复兴和宗教改革   第</a:t>
            </a:r>
            <a:r>
              <a:rPr lang="en-US" altLang="zh-CN" sz="1800" b="1" dirty="0" smtClean="0"/>
              <a:t>7</a:t>
            </a:r>
            <a:r>
              <a:rPr lang="zh-CN" altLang="en-US" sz="1800" b="1" smtClean="0"/>
              <a:t>课  启蒙运动</a:t>
            </a:r>
          </a:p>
          <a:p>
            <a:pPr>
              <a:lnSpc>
                <a:spcPct val="80000"/>
              </a:lnSpc>
            </a:pPr>
            <a:r>
              <a:rPr lang="zh-CN" altLang="en-US" sz="1800" b="1" smtClean="0"/>
              <a:t>                          </a:t>
            </a:r>
          </a:p>
        </p:txBody>
      </p:sp>
      <p:sp>
        <p:nvSpPr>
          <p:cNvPr id="247812" name="Rectangle 4"/>
          <p:cNvSpPr>
            <a:spLocks noChangeArrowheads="1"/>
          </p:cNvSpPr>
          <p:nvPr/>
        </p:nvSpPr>
        <p:spPr bwMode="auto">
          <a:xfrm>
            <a:off x="304800" y="1905000"/>
            <a:ext cx="9144000" cy="397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a:solidFill>
                  <a:srgbClr val="FF3300"/>
                </a:solidFill>
              </a:rPr>
              <a:t>                          </a:t>
            </a:r>
            <a:r>
              <a:rPr lang="zh-CN" altLang="en-US" b="1">
                <a:solidFill>
                  <a:srgbClr val="FF3300"/>
                </a:solidFill>
              </a:rPr>
              <a:t>第三单元   古代中国的科学技术与文学艺术</a:t>
            </a:r>
          </a:p>
          <a:p>
            <a:r>
              <a:rPr lang="zh-CN" altLang="en-US" b="1"/>
              <a:t>第</a:t>
            </a:r>
            <a:r>
              <a:rPr lang="en-US" altLang="zh-CN" b="1" dirty="0"/>
              <a:t>8</a:t>
            </a:r>
            <a:r>
              <a:rPr lang="zh-CN" altLang="en-US" b="1"/>
              <a:t>课 古代中国的发明与发             第</a:t>
            </a:r>
            <a:r>
              <a:rPr lang="en-US" altLang="zh-CN" b="1" dirty="0"/>
              <a:t>9</a:t>
            </a:r>
            <a:r>
              <a:rPr lang="zh-CN" altLang="en-US" b="1"/>
              <a:t>课 辉煌灿烂的文学</a:t>
            </a:r>
          </a:p>
          <a:p>
            <a:r>
              <a:rPr lang="zh-CN" altLang="en-US" b="1"/>
              <a:t>第</a:t>
            </a:r>
            <a:r>
              <a:rPr lang="en-US" altLang="zh-CN" b="1" dirty="0"/>
              <a:t>10</a:t>
            </a:r>
            <a:r>
              <a:rPr lang="zh-CN" altLang="en-US" b="1"/>
              <a:t>课 充满魅力的书画和戏曲艺术</a:t>
            </a:r>
            <a:endParaRPr lang="en-US" altLang="zh-CN" b="1" dirty="0"/>
          </a:p>
          <a:p>
            <a:r>
              <a:rPr lang="zh-CN" altLang="en-US" b="1"/>
              <a:t>                          </a:t>
            </a:r>
            <a:r>
              <a:rPr lang="zh-CN" altLang="en-US" b="1">
                <a:solidFill>
                  <a:srgbClr val="FF3300"/>
                </a:solidFill>
              </a:rPr>
              <a:t>第四单元   近代以来世界的科学发展历程</a:t>
            </a:r>
            <a:endParaRPr lang="en-US" altLang="zh-CN" b="1" dirty="0">
              <a:solidFill>
                <a:srgbClr val="FF3300"/>
              </a:solidFill>
            </a:endParaRPr>
          </a:p>
          <a:p>
            <a:r>
              <a:rPr lang="zh-CN" altLang="en-US" b="1"/>
              <a:t>第</a:t>
            </a:r>
            <a:r>
              <a:rPr lang="en-US" altLang="zh-CN" b="1" dirty="0"/>
              <a:t>11</a:t>
            </a:r>
            <a:r>
              <a:rPr lang="zh-CN" altLang="en-US" b="1"/>
              <a:t>课 物理学的重大发展   第</a:t>
            </a:r>
            <a:r>
              <a:rPr lang="en-US" altLang="zh-CN" b="1" dirty="0"/>
              <a:t>11</a:t>
            </a:r>
            <a:r>
              <a:rPr lang="zh-CN" altLang="en-US" b="1"/>
              <a:t>课 探索生命起源之谜   第</a:t>
            </a:r>
            <a:r>
              <a:rPr lang="en-US" altLang="zh-CN" b="1" dirty="0"/>
              <a:t>13</a:t>
            </a:r>
            <a:r>
              <a:rPr lang="zh-CN" altLang="en-US" b="1"/>
              <a:t>课 从蒸汽机到互联网   </a:t>
            </a:r>
          </a:p>
          <a:p>
            <a:r>
              <a:rPr lang="zh-CN" altLang="en-US" b="1">
                <a:solidFill>
                  <a:srgbClr val="FF3300"/>
                </a:solidFill>
              </a:rPr>
              <a:t>                          第五单元  近代中国的思想解放潮流</a:t>
            </a:r>
          </a:p>
          <a:p>
            <a:r>
              <a:rPr lang="zh-CN" altLang="en-US" b="1"/>
              <a:t>第</a:t>
            </a:r>
            <a:r>
              <a:rPr lang="en-US" altLang="zh-CN" b="1" dirty="0"/>
              <a:t>14</a:t>
            </a:r>
            <a:r>
              <a:rPr lang="zh-CN" altLang="en-US" b="1"/>
              <a:t>课 从</a:t>
            </a:r>
            <a:r>
              <a:rPr lang="en-US" altLang="zh-CN" b="1" dirty="0"/>
              <a:t>“</a:t>
            </a:r>
            <a:r>
              <a:rPr lang="zh-CN" altLang="en-US" b="1"/>
              <a:t>师夷长技</a:t>
            </a:r>
            <a:r>
              <a:rPr lang="en-US" altLang="zh-CN" b="1" dirty="0"/>
              <a:t>”</a:t>
            </a:r>
            <a:r>
              <a:rPr lang="zh-CN" altLang="en-US" b="1"/>
              <a:t>到维新变法   第</a:t>
            </a:r>
            <a:r>
              <a:rPr lang="en-US" altLang="zh-CN" b="1" dirty="0"/>
              <a:t>15</a:t>
            </a:r>
            <a:r>
              <a:rPr lang="zh-CN" altLang="en-US" b="1"/>
              <a:t>课 新文化运动与马克思主义的传播</a:t>
            </a:r>
            <a:endParaRPr lang="en-US" altLang="zh-CN" b="1" dirty="0"/>
          </a:p>
          <a:p>
            <a:r>
              <a:rPr lang="zh-CN" altLang="en-US" b="1"/>
              <a:t>                          </a:t>
            </a:r>
            <a:r>
              <a:rPr lang="zh-CN" altLang="en-US" b="1">
                <a:solidFill>
                  <a:srgbClr val="FF3300"/>
                </a:solidFill>
              </a:rPr>
              <a:t>第六单元  </a:t>
            </a:r>
            <a:r>
              <a:rPr lang="en-US" altLang="zh-CN" b="1" dirty="0">
                <a:solidFill>
                  <a:srgbClr val="FF3300"/>
                </a:solidFill>
              </a:rPr>
              <a:t>20</a:t>
            </a:r>
            <a:r>
              <a:rPr lang="zh-CN" altLang="en-US" b="1">
                <a:solidFill>
                  <a:srgbClr val="FF3300"/>
                </a:solidFill>
              </a:rPr>
              <a:t>世纪以来中国重大思想理论成果</a:t>
            </a:r>
          </a:p>
          <a:p>
            <a:r>
              <a:rPr lang="zh-CN" altLang="en-US" b="1"/>
              <a:t>第</a:t>
            </a:r>
            <a:r>
              <a:rPr lang="en-US" altLang="zh-CN" b="1" dirty="0"/>
              <a:t>16</a:t>
            </a:r>
            <a:r>
              <a:rPr lang="zh-CN" altLang="en-US" b="1"/>
              <a:t>课 三民主义的形成和发展</a:t>
            </a:r>
            <a:r>
              <a:rPr lang="en-US" altLang="zh-CN" b="1" dirty="0"/>
              <a:t>   </a:t>
            </a:r>
            <a:r>
              <a:rPr lang="zh-CN" altLang="en-US" b="1"/>
              <a:t>第</a:t>
            </a:r>
            <a:r>
              <a:rPr lang="en-US" altLang="zh-CN" b="1" dirty="0"/>
              <a:t>17</a:t>
            </a:r>
            <a:r>
              <a:rPr lang="zh-CN" altLang="en-US" b="1"/>
              <a:t>课 毛泽东思想  第</a:t>
            </a:r>
            <a:r>
              <a:rPr lang="en-US" altLang="zh-CN" b="1" dirty="0"/>
              <a:t>18</a:t>
            </a:r>
            <a:r>
              <a:rPr lang="zh-CN" altLang="en-US" b="1"/>
              <a:t>课 新时期的理论探索</a:t>
            </a:r>
          </a:p>
          <a:p>
            <a:r>
              <a:rPr lang="zh-CN" altLang="en-US" b="1">
                <a:solidFill>
                  <a:srgbClr val="FF3300"/>
                </a:solidFill>
              </a:rPr>
              <a:t>                          第七单元  现代中国的科技、教育与文学艺术</a:t>
            </a:r>
          </a:p>
          <a:p>
            <a:r>
              <a:rPr lang="zh-CN" altLang="en-US" b="1"/>
              <a:t>第</a:t>
            </a:r>
            <a:r>
              <a:rPr lang="en-US" altLang="zh-CN" b="1" dirty="0"/>
              <a:t>19</a:t>
            </a:r>
            <a:r>
              <a:rPr lang="zh-CN" altLang="en-US" b="1"/>
              <a:t>课 建国以来的重大科技成就      第</a:t>
            </a:r>
            <a:r>
              <a:rPr lang="en-US" altLang="zh-CN" b="1" dirty="0"/>
              <a:t>20</a:t>
            </a:r>
            <a:r>
              <a:rPr lang="zh-CN" altLang="en-US" b="1"/>
              <a:t>课 </a:t>
            </a:r>
            <a:r>
              <a:rPr lang="en-US" altLang="zh-CN" b="1" dirty="0"/>
              <a:t>“</a:t>
            </a:r>
            <a:r>
              <a:rPr lang="zh-CN" altLang="en-US" b="1"/>
              <a:t>百花齐放</a:t>
            </a:r>
            <a:r>
              <a:rPr lang="en-US" altLang="zh-CN" b="1" dirty="0"/>
              <a:t>”“</a:t>
            </a:r>
            <a:r>
              <a:rPr lang="zh-CN" altLang="en-US" b="1"/>
              <a:t>百家争鸣</a:t>
            </a:r>
            <a:r>
              <a:rPr lang="en-US" altLang="zh-CN" b="1" dirty="0"/>
              <a:t>”</a:t>
            </a:r>
          </a:p>
          <a:p>
            <a:r>
              <a:rPr lang="zh-CN" altLang="en-US" b="1"/>
              <a:t>第</a:t>
            </a:r>
            <a:r>
              <a:rPr lang="en-US" altLang="zh-CN" b="1" dirty="0"/>
              <a:t>21</a:t>
            </a:r>
            <a:r>
              <a:rPr lang="zh-CN" altLang="en-US" b="1"/>
              <a:t>课 现代中国教育的发展</a:t>
            </a:r>
          </a:p>
          <a:p>
            <a:r>
              <a:rPr lang="zh-CN" altLang="en-US" b="1">
                <a:solidFill>
                  <a:srgbClr val="FF3300"/>
                </a:solidFill>
              </a:rPr>
              <a:t>                          第八单元   </a:t>
            </a:r>
            <a:r>
              <a:rPr lang="en-US" altLang="zh-CN" b="1" dirty="0">
                <a:solidFill>
                  <a:srgbClr val="FF3300"/>
                </a:solidFill>
              </a:rPr>
              <a:t>19</a:t>
            </a:r>
            <a:r>
              <a:rPr lang="zh-CN" altLang="en-US" b="1">
                <a:solidFill>
                  <a:srgbClr val="FF3300"/>
                </a:solidFill>
              </a:rPr>
              <a:t>世纪以来的世界文学艺术</a:t>
            </a:r>
            <a:r>
              <a:rPr lang="zh-CN" altLang="en-US" b="1"/>
              <a:t> </a:t>
            </a:r>
          </a:p>
          <a:p>
            <a:r>
              <a:rPr lang="zh-CN" altLang="en-US" b="1"/>
              <a:t>第</a:t>
            </a:r>
            <a:r>
              <a:rPr lang="en-US" altLang="zh-CN" b="1" dirty="0"/>
              <a:t>22</a:t>
            </a:r>
            <a:r>
              <a:rPr lang="zh-CN" altLang="en-US" b="1"/>
              <a:t>课 文学的繁荣      第</a:t>
            </a:r>
            <a:r>
              <a:rPr lang="en-US" altLang="zh-CN" b="1" dirty="0"/>
              <a:t>23</a:t>
            </a:r>
            <a:r>
              <a:rPr lang="zh-CN" altLang="en-US" b="1"/>
              <a:t>课  美术的辉煌      第</a:t>
            </a:r>
            <a:r>
              <a:rPr lang="en-US" altLang="zh-CN" b="1" dirty="0"/>
              <a:t>24</a:t>
            </a:r>
            <a:r>
              <a:rPr lang="zh-CN" altLang="en-US" b="1"/>
              <a:t>课 音乐与影视艺术</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7812"/>
                                        </p:tgtEl>
                                        <p:attrNameLst>
                                          <p:attrName>style.visibility</p:attrName>
                                        </p:attrNameLst>
                                      </p:cBhvr>
                                      <p:to>
                                        <p:strVal val="visible"/>
                                      </p:to>
                                    </p:set>
                                    <p:animEffect transition="in" filter="blinds(horizontal)">
                                      <p:cBhvr>
                                        <p:cTn id="7" dur="500"/>
                                        <p:tgtEl>
                                          <p:spTgt spid="247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33400" y="228600"/>
            <a:ext cx="8229600" cy="1371600"/>
          </a:xfrm>
        </p:spPr>
        <p:txBody>
          <a:bodyPr/>
          <a:lstStyle/>
          <a:p>
            <a:r>
              <a:rPr lang="en-US" altLang="zh-CN" sz="3600" b="1" dirty="0" smtClean="0">
                <a:solidFill>
                  <a:srgbClr val="C00000"/>
                </a:solidFill>
              </a:rPr>
              <a:t>〈</a:t>
            </a:r>
            <a:r>
              <a:rPr lang="zh-CN" altLang="en-US" sz="3600" b="1" smtClean="0">
                <a:solidFill>
                  <a:srgbClr val="C00000"/>
                </a:solidFill>
              </a:rPr>
              <a:t>说明</a:t>
            </a:r>
            <a:r>
              <a:rPr lang="en-US" altLang="zh-CN" sz="3600" b="1" dirty="0" smtClean="0">
                <a:solidFill>
                  <a:srgbClr val="C00000"/>
                </a:solidFill>
              </a:rPr>
              <a:t>〉</a:t>
            </a:r>
            <a:r>
              <a:rPr lang="zh-CN" altLang="en-US" sz="3600" b="1" smtClean="0">
                <a:solidFill>
                  <a:srgbClr val="FF0000"/>
                </a:solidFill>
              </a:rPr>
              <a:t>体现不同模块之间的“整合”</a:t>
            </a:r>
            <a:br>
              <a:rPr lang="zh-CN" altLang="en-US" sz="3600" b="1" smtClean="0">
                <a:solidFill>
                  <a:srgbClr val="FF0000"/>
                </a:solidFill>
              </a:rPr>
            </a:br>
            <a:r>
              <a:rPr lang="en-US" altLang="zh-CN" sz="2800" b="1" dirty="0" smtClean="0">
                <a:solidFill>
                  <a:srgbClr val="FF0000"/>
                </a:solidFill>
              </a:rPr>
              <a:t>——</a:t>
            </a:r>
            <a:r>
              <a:rPr lang="zh-CN" altLang="en-US" sz="2800" b="1" smtClean="0">
                <a:solidFill>
                  <a:srgbClr val="FF0000"/>
                </a:solidFill>
              </a:rPr>
              <a:t>从历史内在联系出发</a:t>
            </a:r>
          </a:p>
        </p:txBody>
      </p:sp>
      <p:sp>
        <p:nvSpPr>
          <p:cNvPr id="48131" name="Rectangle 3"/>
          <p:cNvSpPr>
            <a:spLocks noGrp="1" noChangeArrowheads="1"/>
          </p:cNvSpPr>
          <p:nvPr>
            <p:ph type="body" idx="1"/>
          </p:nvPr>
        </p:nvSpPr>
        <p:spPr>
          <a:xfrm>
            <a:off x="381000" y="1524000"/>
            <a:ext cx="8229600" cy="3886200"/>
          </a:xfrm>
        </p:spPr>
        <p:txBody>
          <a:bodyPr/>
          <a:lstStyle/>
          <a:p>
            <a:r>
              <a:rPr lang="zh-CN" altLang="en-US" b="1" dirty="0" smtClean="0"/>
              <a:t>历史知识的纵向联系和横向联系</a:t>
            </a:r>
          </a:p>
          <a:p>
            <a:r>
              <a:rPr lang="zh-CN" altLang="en-US" b="1" dirty="0" smtClean="0"/>
              <a:t>纵向：指历史事件的发生、发展的过程。</a:t>
            </a:r>
          </a:p>
          <a:p>
            <a:r>
              <a:rPr lang="zh-CN" altLang="en-US" b="1" dirty="0" smtClean="0"/>
              <a:t>          （事件的原因、经过和影响）</a:t>
            </a:r>
          </a:p>
          <a:p>
            <a:r>
              <a:rPr lang="zh-CN" altLang="en-US" b="1" dirty="0" smtClean="0"/>
              <a:t>横向：指某年特定历史时期内不同地区或                             </a:t>
            </a:r>
          </a:p>
          <a:p>
            <a:r>
              <a:rPr lang="zh-CN" altLang="en-US" b="1" dirty="0" smtClean="0"/>
              <a:t>            不同国家之间的联系。</a:t>
            </a:r>
          </a:p>
        </p:txBody>
      </p:sp>
      <p:sp>
        <p:nvSpPr>
          <p:cNvPr id="154628" name="Rectangle 4"/>
          <p:cNvSpPr>
            <a:spLocks noChangeArrowheads="1"/>
          </p:cNvSpPr>
          <p:nvPr/>
        </p:nvSpPr>
        <p:spPr bwMode="auto">
          <a:xfrm>
            <a:off x="395536" y="4396770"/>
            <a:ext cx="856895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en-US" altLang="zh-CN" sz="3200" b="1" dirty="0">
                <a:solidFill>
                  <a:srgbClr val="FF0000"/>
                </a:solidFill>
              </a:rPr>
              <a:t>——</a:t>
            </a:r>
            <a:r>
              <a:rPr lang="zh-CN" altLang="en-US" sz="3200" b="1" dirty="0">
                <a:solidFill>
                  <a:srgbClr val="FF0000"/>
                </a:solidFill>
              </a:rPr>
              <a:t>将分布在不同单元的有关中外历史知识，按照先后顺序进行整合</a:t>
            </a:r>
            <a:r>
              <a:rPr lang="zh-CN" altLang="en-US" sz="3200" b="1" dirty="0" smtClean="0">
                <a:solidFill>
                  <a:srgbClr val="FF0000"/>
                </a:solidFill>
              </a:rPr>
              <a:t>，方便学生进行对比</a:t>
            </a:r>
            <a:r>
              <a:rPr lang="zh-CN" altLang="en-US" sz="3200" b="1" dirty="0">
                <a:solidFill>
                  <a:srgbClr val="FF0000"/>
                </a:solidFill>
              </a:rPr>
              <a:t>，从而比较特定时期政治、经济、文化。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4628"/>
                                        </p:tgtEl>
                                        <p:attrNameLst>
                                          <p:attrName>style.visibility</p:attrName>
                                        </p:attrNameLst>
                                      </p:cBhvr>
                                      <p:to>
                                        <p:strVal val="visible"/>
                                      </p:to>
                                    </p:set>
                                    <p:animEffect transition="in" filter="blinds(horizontal)">
                                      <p:cBhvr>
                                        <p:cTn id="7" dur="500"/>
                                        <p:tgtEl>
                                          <p:spTgt spid="154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57200"/>
            <a:ext cx="8229600" cy="415925"/>
          </a:xfrm>
        </p:spPr>
        <p:txBody>
          <a:bodyPr/>
          <a:lstStyle/>
          <a:p>
            <a:r>
              <a:rPr lang="zh-CN" altLang="en-US" sz="3200" b="1" smtClean="0">
                <a:solidFill>
                  <a:srgbClr val="FF3300"/>
                </a:solidFill>
              </a:rPr>
              <a:t>在中外联系和比较中认识专题教育的价值</a:t>
            </a:r>
          </a:p>
        </p:txBody>
      </p:sp>
      <p:sp>
        <p:nvSpPr>
          <p:cNvPr id="146435" name="Text Box 3"/>
          <p:cNvSpPr txBox="1">
            <a:spLocks noChangeArrowheads="1"/>
          </p:cNvSpPr>
          <p:nvPr/>
        </p:nvSpPr>
        <p:spPr bwMode="auto">
          <a:xfrm>
            <a:off x="1187450" y="1700213"/>
            <a:ext cx="4248150"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lnSpc>
                <a:spcPct val="70000"/>
              </a:lnSpc>
              <a:spcBef>
                <a:spcPct val="50000"/>
              </a:spcBef>
            </a:pPr>
            <a:r>
              <a:rPr lang="en-US" altLang="zh-CN" sz="2000" dirty="0">
                <a:latin typeface="Garamond" pitchFamily="18" charset="0"/>
              </a:rPr>
              <a:t>1</a:t>
            </a:r>
            <a:r>
              <a:rPr lang="zh-CN" altLang="en-US" sz="2000">
                <a:latin typeface="Garamond" pitchFamily="18" charset="0"/>
              </a:rPr>
              <a:t>．古代中国的政治制度　　</a:t>
            </a:r>
          </a:p>
          <a:p>
            <a:pPr eaLnBrk="1" hangingPunct="1">
              <a:lnSpc>
                <a:spcPct val="70000"/>
              </a:lnSpc>
              <a:spcBef>
                <a:spcPct val="50000"/>
              </a:spcBef>
            </a:pPr>
            <a:r>
              <a:rPr lang="en-US" altLang="zh-CN" sz="2000" dirty="0">
                <a:latin typeface="Garamond" pitchFamily="18" charset="0"/>
              </a:rPr>
              <a:t>2</a:t>
            </a:r>
            <a:r>
              <a:rPr lang="zh-CN" altLang="en-US" sz="2000">
                <a:latin typeface="Garamond" pitchFamily="18" charset="0"/>
              </a:rPr>
              <a:t>．古代中国的经济　　</a:t>
            </a:r>
          </a:p>
          <a:p>
            <a:pPr eaLnBrk="1" hangingPunct="1">
              <a:lnSpc>
                <a:spcPct val="70000"/>
              </a:lnSpc>
              <a:spcBef>
                <a:spcPct val="50000"/>
              </a:spcBef>
            </a:pPr>
            <a:r>
              <a:rPr lang="en-US" altLang="zh-CN" sz="2000" dirty="0">
                <a:latin typeface="Garamond" pitchFamily="18" charset="0"/>
              </a:rPr>
              <a:t>3</a:t>
            </a:r>
            <a:r>
              <a:rPr lang="zh-CN" altLang="en-US" sz="2000">
                <a:latin typeface="Garamond" pitchFamily="18" charset="0"/>
              </a:rPr>
              <a:t>．中国传统文化主流思想的演变　</a:t>
            </a:r>
          </a:p>
          <a:p>
            <a:pPr eaLnBrk="1" hangingPunct="1">
              <a:lnSpc>
                <a:spcPct val="70000"/>
              </a:lnSpc>
              <a:spcBef>
                <a:spcPct val="50000"/>
              </a:spcBef>
            </a:pPr>
            <a:r>
              <a:rPr lang="en-US" altLang="zh-CN" sz="2000" dirty="0">
                <a:latin typeface="Garamond" pitchFamily="18" charset="0"/>
              </a:rPr>
              <a:t>4</a:t>
            </a:r>
            <a:r>
              <a:rPr lang="zh-CN" altLang="en-US" sz="2000">
                <a:latin typeface="Garamond" pitchFamily="18" charset="0"/>
              </a:rPr>
              <a:t>．古代中国的科学技术与文学艺术</a:t>
            </a:r>
          </a:p>
        </p:txBody>
      </p:sp>
      <p:sp>
        <p:nvSpPr>
          <p:cNvPr id="146436" name="Text Box 4"/>
          <p:cNvSpPr txBox="1">
            <a:spLocks noChangeArrowheads="1"/>
          </p:cNvSpPr>
          <p:nvPr/>
        </p:nvSpPr>
        <p:spPr bwMode="auto">
          <a:xfrm>
            <a:off x="1187450" y="4005263"/>
            <a:ext cx="38877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dirty="0">
                <a:latin typeface="Garamond" pitchFamily="18" charset="0"/>
              </a:rPr>
              <a:t>5</a:t>
            </a:r>
            <a:r>
              <a:rPr lang="zh-CN" altLang="en-US">
                <a:latin typeface="Garamond" pitchFamily="18" charset="0"/>
              </a:rPr>
              <a:t>．古代希腊、罗马的政治制度</a:t>
            </a:r>
          </a:p>
          <a:p>
            <a:pPr eaLnBrk="1" hangingPunct="1"/>
            <a:r>
              <a:rPr lang="zh-CN" altLang="en-US">
                <a:latin typeface="Garamond" pitchFamily="18" charset="0"/>
              </a:rPr>
              <a:t>　　（</a:t>
            </a:r>
            <a:r>
              <a:rPr lang="en-US" altLang="zh-CN" dirty="0">
                <a:latin typeface="Garamond" pitchFamily="18" charset="0"/>
              </a:rPr>
              <a:t>1</a:t>
            </a:r>
            <a:r>
              <a:rPr lang="zh-CN" altLang="en-US">
                <a:latin typeface="Garamond" pitchFamily="18" charset="0"/>
              </a:rPr>
              <a:t>）雅典民主政治</a:t>
            </a:r>
          </a:p>
          <a:p>
            <a:pPr eaLnBrk="1" hangingPunct="1"/>
            <a:r>
              <a:rPr lang="zh-CN" altLang="en-US">
                <a:latin typeface="Garamond" pitchFamily="18" charset="0"/>
              </a:rPr>
              <a:t>　　（</a:t>
            </a:r>
            <a:r>
              <a:rPr lang="en-US" altLang="zh-CN" dirty="0">
                <a:latin typeface="Garamond" pitchFamily="18" charset="0"/>
              </a:rPr>
              <a:t>2</a:t>
            </a:r>
            <a:r>
              <a:rPr lang="zh-CN" altLang="en-US">
                <a:latin typeface="Garamond" pitchFamily="18" charset="0"/>
              </a:rPr>
              <a:t>）罗马法</a:t>
            </a:r>
          </a:p>
          <a:p>
            <a:pPr eaLnBrk="1" hangingPunct="1"/>
            <a:r>
              <a:rPr lang="en-US" altLang="zh-CN" dirty="0">
                <a:latin typeface="Garamond" pitchFamily="18" charset="0"/>
              </a:rPr>
              <a:t>        （3）</a:t>
            </a:r>
            <a:r>
              <a:rPr lang="zh-CN" altLang="en-US">
                <a:latin typeface="Garamond" pitchFamily="18" charset="0"/>
              </a:rPr>
              <a:t>西方人文精神的起源</a:t>
            </a:r>
          </a:p>
        </p:txBody>
      </p:sp>
      <p:sp>
        <p:nvSpPr>
          <p:cNvPr id="146437" name="Text Box 5"/>
          <p:cNvSpPr txBox="1">
            <a:spLocks noChangeArrowheads="1"/>
          </p:cNvSpPr>
          <p:nvPr/>
        </p:nvSpPr>
        <p:spPr bwMode="auto">
          <a:xfrm>
            <a:off x="611188" y="1700213"/>
            <a:ext cx="48895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lang="zh-CN" altLang="en-US" sz="2000">
                <a:solidFill>
                  <a:srgbClr val="FF3300"/>
                </a:solidFill>
                <a:latin typeface="Garamond" pitchFamily="18" charset="0"/>
              </a:rPr>
              <a:t>古代中国</a:t>
            </a:r>
          </a:p>
        </p:txBody>
      </p:sp>
      <p:sp>
        <p:nvSpPr>
          <p:cNvPr id="146438" name="Text Box 6"/>
          <p:cNvSpPr txBox="1">
            <a:spLocks noChangeArrowheads="1"/>
          </p:cNvSpPr>
          <p:nvPr/>
        </p:nvSpPr>
        <p:spPr bwMode="auto">
          <a:xfrm>
            <a:off x="611188" y="3860800"/>
            <a:ext cx="488950" cy="151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lang="zh-CN" altLang="en-US" sz="2000">
                <a:solidFill>
                  <a:srgbClr val="FF3300"/>
                </a:solidFill>
                <a:latin typeface="Garamond" pitchFamily="18" charset="0"/>
              </a:rPr>
              <a:t>古希腊罗马</a:t>
            </a:r>
          </a:p>
        </p:txBody>
      </p:sp>
      <p:sp>
        <p:nvSpPr>
          <p:cNvPr id="146439" name="AutoShape 7"/>
          <p:cNvSpPr>
            <a:spLocks/>
          </p:cNvSpPr>
          <p:nvPr/>
        </p:nvSpPr>
        <p:spPr bwMode="auto">
          <a:xfrm>
            <a:off x="1143000" y="1828800"/>
            <a:ext cx="73025" cy="1150938"/>
          </a:xfrm>
          <a:prstGeom prst="leftBrace">
            <a:avLst>
              <a:gd name="adj1" fmla="val 131341"/>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6440" name="AutoShape 8"/>
          <p:cNvSpPr>
            <a:spLocks/>
          </p:cNvSpPr>
          <p:nvPr/>
        </p:nvSpPr>
        <p:spPr bwMode="auto">
          <a:xfrm>
            <a:off x="1143000" y="4114800"/>
            <a:ext cx="71438" cy="936625"/>
          </a:xfrm>
          <a:prstGeom prst="leftBrace">
            <a:avLst>
              <a:gd name="adj1" fmla="val 109258"/>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6441" name="AutoShape 9"/>
          <p:cNvSpPr>
            <a:spLocks/>
          </p:cNvSpPr>
          <p:nvPr/>
        </p:nvSpPr>
        <p:spPr bwMode="auto">
          <a:xfrm>
            <a:off x="468313" y="1844675"/>
            <a:ext cx="215900" cy="3240088"/>
          </a:xfrm>
          <a:prstGeom prst="leftBrace">
            <a:avLst>
              <a:gd name="adj1" fmla="val 125061"/>
              <a:gd name="adj2" fmla="val 50000"/>
            </a:avLst>
          </a:prstGeom>
          <a:noFill/>
          <a:ln w="571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6442" name="Text Box 10"/>
          <p:cNvSpPr txBox="1">
            <a:spLocks noChangeArrowheads="1"/>
          </p:cNvSpPr>
          <p:nvPr/>
        </p:nvSpPr>
        <p:spPr bwMode="auto">
          <a:xfrm>
            <a:off x="88900" y="2565400"/>
            <a:ext cx="549275" cy="15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lang="zh-CN" altLang="en-US" sz="2400">
                <a:solidFill>
                  <a:srgbClr val="FF3300"/>
                </a:solidFill>
                <a:latin typeface="Garamond" pitchFamily="18" charset="0"/>
              </a:rPr>
              <a:t>古代部分</a:t>
            </a:r>
          </a:p>
        </p:txBody>
      </p:sp>
      <p:sp>
        <p:nvSpPr>
          <p:cNvPr id="146443" name="Text Box 11"/>
          <p:cNvSpPr txBox="1">
            <a:spLocks noChangeArrowheads="1"/>
          </p:cNvSpPr>
          <p:nvPr/>
        </p:nvSpPr>
        <p:spPr bwMode="auto">
          <a:xfrm>
            <a:off x="3851275" y="342900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lang="zh-CN" altLang="en-US" sz="2400">
                <a:solidFill>
                  <a:srgbClr val="0000FF"/>
                </a:solidFill>
                <a:latin typeface="Garamond" pitchFamily="18" charset="0"/>
              </a:rPr>
              <a:t>制度文明</a:t>
            </a:r>
          </a:p>
        </p:txBody>
      </p:sp>
      <p:sp>
        <p:nvSpPr>
          <p:cNvPr id="146444" name="Line 12"/>
          <p:cNvSpPr>
            <a:spLocks noChangeShapeType="1"/>
          </p:cNvSpPr>
          <p:nvPr/>
        </p:nvSpPr>
        <p:spPr bwMode="auto">
          <a:xfrm flipV="1">
            <a:off x="2124075" y="3644900"/>
            <a:ext cx="1800225" cy="3603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6445" name="Line 13"/>
          <p:cNvSpPr>
            <a:spLocks noChangeShapeType="1"/>
          </p:cNvSpPr>
          <p:nvPr/>
        </p:nvSpPr>
        <p:spPr bwMode="auto">
          <a:xfrm>
            <a:off x="2124075" y="1916113"/>
            <a:ext cx="1800225" cy="16573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6446" name="Text Box 14"/>
          <p:cNvSpPr txBox="1">
            <a:spLocks noChangeArrowheads="1"/>
          </p:cNvSpPr>
          <p:nvPr/>
        </p:nvSpPr>
        <p:spPr bwMode="auto">
          <a:xfrm>
            <a:off x="6588125" y="3573463"/>
            <a:ext cx="180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lang="zh-CN" altLang="en-US" sz="2400">
                <a:solidFill>
                  <a:srgbClr val="0000FF"/>
                </a:solidFill>
                <a:latin typeface="Garamond" pitchFamily="18" charset="0"/>
              </a:rPr>
              <a:t>精神文明</a:t>
            </a:r>
          </a:p>
        </p:txBody>
      </p:sp>
      <p:sp>
        <p:nvSpPr>
          <p:cNvPr id="146447" name="Line 15"/>
          <p:cNvSpPr>
            <a:spLocks noChangeShapeType="1"/>
          </p:cNvSpPr>
          <p:nvPr/>
        </p:nvSpPr>
        <p:spPr bwMode="auto">
          <a:xfrm flipV="1">
            <a:off x="2987675" y="3860800"/>
            <a:ext cx="3673475" cy="10795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6448" name="Line 16"/>
          <p:cNvSpPr>
            <a:spLocks noChangeShapeType="1"/>
          </p:cNvSpPr>
          <p:nvPr/>
        </p:nvSpPr>
        <p:spPr bwMode="auto">
          <a:xfrm>
            <a:off x="4932363" y="2708275"/>
            <a:ext cx="1728787" cy="10795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6449" name="Line 17"/>
          <p:cNvSpPr>
            <a:spLocks noChangeShapeType="1"/>
          </p:cNvSpPr>
          <p:nvPr/>
        </p:nvSpPr>
        <p:spPr bwMode="auto">
          <a:xfrm>
            <a:off x="3492500" y="2205038"/>
            <a:ext cx="30956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6450" name="Text Box 18"/>
          <p:cNvSpPr txBox="1">
            <a:spLocks noChangeArrowheads="1"/>
          </p:cNvSpPr>
          <p:nvPr/>
        </p:nvSpPr>
        <p:spPr bwMode="auto">
          <a:xfrm>
            <a:off x="6588125" y="1989138"/>
            <a:ext cx="1943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lang="zh-CN" altLang="en-US" sz="2400">
                <a:solidFill>
                  <a:srgbClr val="0000FF"/>
                </a:solidFill>
                <a:latin typeface="Garamond" pitchFamily="18" charset="0"/>
              </a:rPr>
              <a:t>物质文明</a:t>
            </a:r>
          </a:p>
        </p:txBody>
      </p:sp>
      <p:sp>
        <p:nvSpPr>
          <p:cNvPr id="146451" name="AutoShape 19"/>
          <p:cNvSpPr>
            <a:spLocks noChangeArrowheads="1"/>
          </p:cNvSpPr>
          <p:nvPr/>
        </p:nvSpPr>
        <p:spPr bwMode="auto">
          <a:xfrm>
            <a:off x="6300788" y="908050"/>
            <a:ext cx="2519362" cy="936625"/>
          </a:xfrm>
          <a:prstGeom prst="cloudCallout">
            <a:avLst>
              <a:gd name="adj1" fmla="val -91208"/>
              <a:gd name="adj2" fmla="val 5457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a:latin typeface="Garamond" pitchFamily="18" charset="0"/>
              </a:rPr>
              <a:t>大河文明</a:t>
            </a:r>
          </a:p>
        </p:txBody>
      </p:sp>
      <p:sp>
        <p:nvSpPr>
          <p:cNvPr id="146452" name="AutoShape 20"/>
          <p:cNvSpPr>
            <a:spLocks noChangeArrowheads="1"/>
          </p:cNvSpPr>
          <p:nvPr/>
        </p:nvSpPr>
        <p:spPr bwMode="auto">
          <a:xfrm>
            <a:off x="5940425" y="4508500"/>
            <a:ext cx="2519363" cy="1225550"/>
          </a:xfrm>
          <a:prstGeom prst="cloudCallout">
            <a:avLst>
              <a:gd name="adj1" fmla="val -88690"/>
              <a:gd name="adj2" fmla="val -32255"/>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a:latin typeface="Garamond" pitchFamily="18" charset="0"/>
              </a:rPr>
              <a:t>海洋文明</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6442"/>
                                        </p:tgtEl>
                                        <p:attrNameLst>
                                          <p:attrName>style.visibility</p:attrName>
                                        </p:attrNameLst>
                                      </p:cBhvr>
                                      <p:to>
                                        <p:strVal val="visible"/>
                                      </p:to>
                                    </p:set>
                                    <p:animEffect transition="in" filter="blinds(horizontal)">
                                      <p:cBhvr>
                                        <p:cTn id="7" dur="500"/>
                                        <p:tgtEl>
                                          <p:spTgt spid="14644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6441"/>
                                        </p:tgtEl>
                                        <p:attrNameLst>
                                          <p:attrName>style.visibility</p:attrName>
                                        </p:attrNameLst>
                                      </p:cBhvr>
                                      <p:to>
                                        <p:strVal val="visible"/>
                                      </p:to>
                                    </p:set>
                                    <p:animEffect transition="in" filter="blinds(horizontal)">
                                      <p:cBhvr>
                                        <p:cTn id="10" dur="500"/>
                                        <p:tgtEl>
                                          <p:spTgt spid="14644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46437"/>
                                        </p:tgtEl>
                                        <p:attrNameLst>
                                          <p:attrName>style.visibility</p:attrName>
                                        </p:attrNameLst>
                                      </p:cBhvr>
                                      <p:to>
                                        <p:strVal val="visible"/>
                                      </p:to>
                                    </p:set>
                                    <p:animEffect transition="in" filter="blinds(horizontal)">
                                      <p:cBhvr>
                                        <p:cTn id="13" dur="500"/>
                                        <p:tgtEl>
                                          <p:spTgt spid="14643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46438"/>
                                        </p:tgtEl>
                                        <p:attrNameLst>
                                          <p:attrName>style.visibility</p:attrName>
                                        </p:attrNameLst>
                                      </p:cBhvr>
                                      <p:to>
                                        <p:strVal val="visible"/>
                                      </p:to>
                                    </p:set>
                                    <p:animEffect transition="in" filter="blinds(horizontal)">
                                      <p:cBhvr>
                                        <p:cTn id="16" dur="500"/>
                                        <p:tgtEl>
                                          <p:spTgt spid="14643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46439"/>
                                        </p:tgtEl>
                                        <p:attrNameLst>
                                          <p:attrName>style.visibility</p:attrName>
                                        </p:attrNameLst>
                                      </p:cBhvr>
                                      <p:to>
                                        <p:strVal val="visible"/>
                                      </p:to>
                                    </p:set>
                                    <p:animEffect transition="in" filter="blinds(horizontal)">
                                      <p:cBhvr>
                                        <p:cTn id="21" dur="500"/>
                                        <p:tgtEl>
                                          <p:spTgt spid="14643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46435"/>
                                        </p:tgtEl>
                                        <p:attrNameLst>
                                          <p:attrName>style.visibility</p:attrName>
                                        </p:attrNameLst>
                                      </p:cBhvr>
                                      <p:to>
                                        <p:strVal val="visible"/>
                                      </p:to>
                                    </p:set>
                                    <p:animEffect transition="in" filter="blinds(horizontal)">
                                      <p:cBhvr>
                                        <p:cTn id="26" dur="500"/>
                                        <p:tgtEl>
                                          <p:spTgt spid="14643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46440"/>
                                        </p:tgtEl>
                                        <p:attrNameLst>
                                          <p:attrName>style.visibility</p:attrName>
                                        </p:attrNameLst>
                                      </p:cBhvr>
                                      <p:to>
                                        <p:strVal val="visible"/>
                                      </p:to>
                                    </p:set>
                                    <p:animEffect transition="in" filter="blinds(horizontal)">
                                      <p:cBhvr>
                                        <p:cTn id="31" dur="500"/>
                                        <p:tgtEl>
                                          <p:spTgt spid="14644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46436"/>
                                        </p:tgtEl>
                                        <p:attrNameLst>
                                          <p:attrName>style.visibility</p:attrName>
                                        </p:attrNameLst>
                                      </p:cBhvr>
                                      <p:to>
                                        <p:strVal val="visible"/>
                                      </p:to>
                                    </p:set>
                                    <p:animEffect transition="in" filter="blinds(horizontal)">
                                      <p:cBhvr>
                                        <p:cTn id="36" dur="500"/>
                                        <p:tgtEl>
                                          <p:spTgt spid="14643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46445"/>
                                        </p:tgtEl>
                                        <p:attrNameLst>
                                          <p:attrName>style.visibility</p:attrName>
                                        </p:attrNameLst>
                                      </p:cBhvr>
                                      <p:to>
                                        <p:strVal val="visible"/>
                                      </p:to>
                                    </p:set>
                                    <p:animEffect transition="in" filter="blinds(horizontal)">
                                      <p:cBhvr>
                                        <p:cTn id="41" dur="500"/>
                                        <p:tgtEl>
                                          <p:spTgt spid="146445"/>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46444"/>
                                        </p:tgtEl>
                                        <p:attrNameLst>
                                          <p:attrName>style.visibility</p:attrName>
                                        </p:attrNameLst>
                                      </p:cBhvr>
                                      <p:to>
                                        <p:strVal val="visible"/>
                                      </p:to>
                                    </p:set>
                                    <p:animEffect transition="in" filter="blinds(horizontal)">
                                      <p:cBhvr>
                                        <p:cTn id="44" dur="500"/>
                                        <p:tgtEl>
                                          <p:spTgt spid="146444"/>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46443"/>
                                        </p:tgtEl>
                                        <p:attrNameLst>
                                          <p:attrName>style.visibility</p:attrName>
                                        </p:attrNameLst>
                                      </p:cBhvr>
                                      <p:to>
                                        <p:strVal val="visible"/>
                                      </p:to>
                                    </p:set>
                                    <p:animEffect transition="in" filter="blinds(horizontal)">
                                      <p:cBhvr>
                                        <p:cTn id="47" dur="500"/>
                                        <p:tgtEl>
                                          <p:spTgt spid="14644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6448"/>
                                        </p:tgtEl>
                                        <p:attrNameLst>
                                          <p:attrName>style.visibility</p:attrName>
                                        </p:attrNameLst>
                                      </p:cBhvr>
                                      <p:to>
                                        <p:strVal val="visible"/>
                                      </p:to>
                                    </p:set>
                                    <p:animEffect transition="in" filter="blinds(horizontal)">
                                      <p:cBhvr>
                                        <p:cTn id="52" dur="500"/>
                                        <p:tgtEl>
                                          <p:spTgt spid="146448"/>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146447"/>
                                        </p:tgtEl>
                                        <p:attrNameLst>
                                          <p:attrName>style.visibility</p:attrName>
                                        </p:attrNameLst>
                                      </p:cBhvr>
                                      <p:to>
                                        <p:strVal val="visible"/>
                                      </p:to>
                                    </p:set>
                                    <p:animEffect transition="in" filter="blinds(horizontal)">
                                      <p:cBhvr>
                                        <p:cTn id="55" dur="500"/>
                                        <p:tgtEl>
                                          <p:spTgt spid="146447"/>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146446"/>
                                        </p:tgtEl>
                                        <p:attrNameLst>
                                          <p:attrName>style.visibility</p:attrName>
                                        </p:attrNameLst>
                                      </p:cBhvr>
                                      <p:to>
                                        <p:strVal val="visible"/>
                                      </p:to>
                                    </p:set>
                                    <p:animEffect transition="in" filter="blinds(horizontal)">
                                      <p:cBhvr>
                                        <p:cTn id="58" dur="500"/>
                                        <p:tgtEl>
                                          <p:spTgt spid="14644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46449"/>
                                        </p:tgtEl>
                                        <p:attrNameLst>
                                          <p:attrName>style.visibility</p:attrName>
                                        </p:attrNameLst>
                                      </p:cBhvr>
                                      <p:to>
                                        <p:strVal val="visible"/>
                                      </p:to>
                                    </p:set>
                                    <p:animEffect transition="in" filter="blinds(horizontal)">
                                      <p:cBhvr>
                                        <p:cTn id="63" dur="500"/>
                                        <p:tgtEl>
                                          <p:spTgt spid="146449"/>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146450"/>
                                        </p:tgtEl>
                                        <p:attrNameLst>
                                          <p:attrName>style.visibility</p:attrName>
                                        </p:attrNameLst>
                                      </p:cBhvr>
                                      <p:to>
                                        <p:strVal val="visible"/>
                                      </p:to>
                                    </p:set>
                                    <p:animEffect transition="in" filter="blinds(horizontal)">
                                      <p:cBhvr>
                                        <p:cTn id="66" dur="500"/>
                                        <p:tgtEl>
                                          <p:spTgt spid="146450"/>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46451"/>
                                        </p:tgtEl>
                                        <p:attrNameLst>
                                          <p:attrName>style.visibility</p:attrName>
                                        </p:attrNameLst>
                                      </p:cBhvr>
                                      <p:to>
                                        <p:strVal val="visible"/>
                                      </p:to>
                                    </p:set>
                                    <p:anim calcmode="lin" valueType="num">
                                      <p:cBhvr additive="base">
                                        <p:cTn id="71" dur="500" fill="hold"/>
                                        <p:tgtEl>
                                          <p:spTgt spid="146451"/>
                                        </p:tgtEl>
                                        <p:attrNameLst>
                                          <p:attrName>ppt_x</p:attrName>
                                        </p:attrNameLst>
                                      </p:cBhvr>
                                      <p:tavLst>
                                        <p:tav tm="0">
                                          <p:val>
                                            <p:strVal val="#ppt_x"/>
                                          </p:val>
                                        </p:tav>
                                        <p:tav tm="100000">
                                          <p:val>
                                            <p:strVal val="#ppt_x"/>
                                          </p:val>
                                        </p:tav>
                                      </p:tavLst>
                                    </p:anim>
                                    <p:anim calcmode="lin" valueType="num">
                                      <p:cBhvr additive="base">
                                        <p:cTn id="72" dur="500" fill="hold"/>
                                        <p:tgtEl>
                                          <p:spTgt spid="146451"/>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46452"/>
                                        </p:tgtEl>
                                        <p:attrNameLst>
                                          <p:attrName>style.visibility</p:attrName>
                                        </p:attrNameLst>
                                      </p:cBhvr>
                                      <p:to>
                                        <p:strVal val="visible"/>
                                      </p:to>
                                    </p:set>
                                    <p:animEffect transition="in" filter="blinds(horizontal)">
                                      <p:cBhvr>
                                        <p:cTn id="77" dur="500"/>
                                        <p:tgtEl>
                                          <p:spTgt spid="146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p:bldP spid="146436" grpId="0"/>
      <p:bldP spid="146437" grpId="0"/>
      <p:bldP spid="146438" grpId="0"/>
      <p:bldP spid="146439" grpId="0" animBg="1"/>
      <p:bldP spid="146440" grpId="0" animBg="1"/>
      <p:bldP spid="146441" grpId="0" animBg="1"/>
      <p:bldP spid="146442" grpId="0"/>
      <p:bldP spid="146443" grpId="0"/>
      <p:bldP spid="146444" grpId="0" animBg="1"/>
      <p:bldP spid="146445" grpId="0" animBg="1"/>
      <p:bldP spid="146446" grpId="0"/>
      <p:bldP spid="146447" grpId="0" animBg="1"/>
      <p:bldP spid="146448" grpId="0" animBg="1"/>
      <p:bldP spid="146449" grpId="0" animBg="1"/>
      <p:bldP spid="146450" grpId="0"/>
      <p:bldP spid="146451" grpId="0" animBg="1"/>
      <p:bldP spid="14645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09600" y="1143000"/>
            <a:ext cx="7620000" cy="2362200"/>
          </a:xfrm>
        </p:spPr>
        <p:txBody>
          <a:bodyPr/>
          <a:lstStyle/>
          <a:p>
            <a:r>
              <a:rPr lang="zh-CN" altLang="en-US" sz="3200" b="1" smtClean="0">
                <a:ea typeface="黑体" pitchFamily="49" charset="-122"/>
              </a:rPr>
              <a:t>     一定的思想文化是一定的社会政治、经济的反映。</a:t>
            </a:r>
            <a:br>
              <a:rPr lang="zh-CN" altLang="en-US" sz="3200" b="1" smtClean="0">
                <a:ea typeface="黑体" pitchFamily="49" charset="-122"/>
              </a:rPr>
            </a:br>
            <a:r>
              <a:rPr lang="zh-CN" altLang="en-US" sz="3200" b="1" smtClean="0">
                <a:ea typeface="黑体" pitchFamily="49" charset="-122"/>
              </a:rPr>
              <a:t>    </a:t>
            </a:r>
            <a:br>
              <a:rPr lang="zh-CN" altLang="en-US" sz="3200" b="1" smtClean="0">
                <a:ea typeface="黑体" pitchFamily="49" charset="-122"/>
              </a:rPr>
            </a:br>
            <a:r>
              <a:rPr lang="zh-CN" altLang="en-US" sz="3200" b="1" smtClean="0">
                <a:ea typeface="黑体" pitchFamily="49" charset="-122"/>
              </a:rPr>
              <a:t>     社会存在决定社会意识，社会意识反作用于社会存在。</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45059" name="Rectangle 3"/>
          <p:cNvSpPr>
            <a:spLocks noGrp="1" noChangeArrowheads="1"/>
          </p:cNvSpPr>
          <p:nvPr>
            <p:ph type="body" idx="1"/>
          </p:nvPr>
        </p:nvSpPr>
        <p:spPr>
          <a:xfrm>
            <a:off x="395288" y="1341438"/>
            <a:ext cx="8229600" cy="4525962"/>
          </a:xfrm>
        </p:spPr>
        <p:txBody>
          <a:bodyPr/>
          <a:lstStyle/>
          <a:p>
            <a:pPr marL="0" indent="0" eaLnBrk="1" hangingPunct="1">
              <a:buFontTx/>
              <a:buNone/>
            </a:pPr>
            <a:r>
              <a:rPr lang="en-US" altLang="zh-CN" sz="3600" b="1" dirty="0" smtClean="0"/>
              <a:t>(</a:t>
            </a:r>
            <a:r>
              <a:rPr lang="zh-CN" altLang="en-US" sz="3600" b="1" dirty="0" smtClean="0"/>
              <a:t>一</a:t>
            </a:r>
            <a:r>
              <a:rPr lang="en-US" altLang="zh-CN" sz="3600" b="1" dirty="0" smtClean="0"/>
              <a:t>)</a:t>
            </a:r>
            <a:r>
              <a:rPr lang="zh-CN" altLang="en-US" sz="3600" b="1" dirty="0" smtClean="0"/>
              <a:t>复习线索：突破模块，科学统筹</a:t>
            </a:r>
            <a:endParaRPr lang="en-US" altLang="zh-CN" sz="3600" b="1" dirty="0" smtClean="0"/>
          </a:p>
          <a:p>
            <a:pPr marL="0" indent="0" eaLnBrk="1" hangingPunct="1">
              <a:buFontTx/>
              <a:buNone/>
            </a:pPr>
            <a:r>
              <a:rPr lang="zh-CN" altLang="en-US" sz="3600" b="1" dirty="0" smtClean="0"/>
              <a:t>一轮：依据考纲</a:t>
            </a:r>
            <a:r>
              <a:rPr lang="en-US" altLang="zh-CN" sz="3600" b="1" dirty="0" smtClean="0"/>
              <a:t>+</a:t>
            </a:r>
            <a:r>
              <a:rPr lang="zh-CN" altLang="en-US" sz="3600" b="1" dirty="0" smtClean="0"/>
              <a:t>模块</a:t>
            </a:r>
            <a:r>
              <a:rPr lang="en-US" altLang="zh-CN" sz="3600" b="1" dirty="0" smtClean="0"/>
              <a:t> 〈</a:t>
            </a:r>
            <a:r>
              <a:rPr lang="zh-CN" altLang="en-US" sz="3600" b="1" dirty="0" smtClean="0"/>
              <a:t>考试说明</a:t>
            </a:r>
            <a:r>
              <a:rPr lang="en-US" altLang="zh-CN" sz="3600" b="1" dirty="0" smtClean="0"/>
              <a:t>〉</a:t>
            </a:r>
          </a:p>
          <a:p>
            <a:pPr marL="0" indent="0" eaLnBrk="1" hangingPunct="1">
              <a:buFontTx/>
              <a:buNone/>
            </a:pPr>
            <a:r>
              <a:rPr lang="zh-CN" altLang="en-US" sz="3600" b="1" dirty="0" smtClean="0"/>
              <a:t>二轮：依据专题</a:t>
            </a:r>
            <a:r>
              <a:rPr lang="en-US" altLang="zh-CN" sz="3600" b="1" dirty="0" smtClean="0"/>
              <a:t>+</a:t>
            </a:r>
            <a:r>
              <a:rPr lang="zh-CN" altLang="en-US" sz="3600" b="1" dirty="0" smtClean="0"/>
              <a:t>模块</a:t>
            </a:r>
            <a:endParaRPr lang="en-US" altLang="zh-CN" sz="3600" b="1" dirty="0" smtClean="0"/>
          </a:p>
          <a:p>
            <a:pPr marL="0" indent="0" eaLnBrk="1" hangingPunct="1">
              <a:buFontTx/>
              <a:buNone/>
            </a:pPr>
            <a:r>
              <a:rPr lang="zh-CN" altLang="en-US" sz="3600" b="1" dirty="0" smtClean="0"/>
              <a:t>三轮：回归教材</a:t>
            </a:r>
            <a:r>
              <a:rPr lang="en-US" altLang="zh-CN" sz="3600" b="1" dirty="0" smtClean="0"/>
              <a:t>+</a:t>
            </a:r>
            <a:r>
              <a:rPr lang="zh-CN" altLang="en-US" sz="3600" b="1" dirty="0" smtClean="0"/>
              <a:t>限时训练</a:t>
            </a:r>
            <a:endParaRPr lang="en-US" altLang="zh-CN" sz="3600" b="1" dirty="0" smtClean="0"/>
          </a:p>
          <a:p>
            <a:pPr marL="0" indent="0" eaLnBrk="1" hangingPunct="1">
              <a:buFontTx/>
              <a:buNone/>
            </a:pPr>
            <a:r>
              <a:rPr lang="zh-CN" altLang="en-US" sz="3600" b="1" dirty="0" smtClean="0"/>
              <a:t>注意两大原则：</a:t>
            </a:r>
            <a:endParaRPr lang="en-US" altLang="zh-CN" sz="3600" b="1" dirty="0" smtClean="0"/>
          </a:p>
          <a:p>
            <a:pPr marL="0" indent="0" eaLnBrk="1" hangingPunct="1">
              <a:buFontTx/>
              <a:buNone/>
            </a:pPr>
            <a:r>
              <a:rPr lang="en-US" altLang="zh-CN" sz="3600" b="1" dirty="0" smtClean="0"/>
              <a:t>     1、</a:t>
            </a:r>
            <a:r>
              <a:rPr lang="zh-CN" altLang="en-US" sz="3600" b="1" dirty="0" smtClean="0"/>
              <a:t>时间性</a:t>
            </a:r>
            <a:endParaRPr lang="en-US" altLang="zh-CN" sz="3600" b="1" dirty="0" smtClean="0"/>
          </a:p>
          <a:p>
            <a:pPr marL="0" indent="0" eaLnBrk="1" hangingPunct="1">
              <a:buFontTx/>
              <a:buNone/>
            </a:pPr>
            <a:r>
              <a:rPr lang="en-US" altLang="zh-CN" sz="3600" b="1" dirty="0" smtClean="0"/>
              <a:t>     2、</a:t>
            </a:r>
            <a:r>
              <a:rPr lang="zh-CN" altLang="en-US" sz="3600" b="1" dirty="0" smtClean="0"/>
              <a:t>整合性（纵横）</a:t>
            </a:r>
            <a:endParaRPr lang="en-US" altLang="zh-CN" sz="3600" b="1" dirty="0" smtClean="0"/>
          </a:p>
          <a:p>
            <a:pPr marL="0" indent="0" eaLnBrk="1" hangingPunct="1">
              <a:buFontTx/>
              <a:buNone/>
            </a:pPr>
            <a:r>
              <a:rPr lang="en-US" altLang="zh-CN" sz="3600" dirty="0" smtClean="0"/>
              <a:t>            </a:t>
            </a:r>
          </a:p>
          <a:p>
            <a:pPr marL="0" indent="0" eaLnBrk="1" hangingPunct="1">
              <a:buFontTx/>
              <a:buNone/>
            </a:pPr>
            <a:r>
              <a:rPr lang="en-US" altLang="zh-CN" sz="3600" dirty="0" smtClean="0"/>
              <a:t>    </a:t>
            </a:r>
          </a:p>
        </p:txBody>
      </p:sp>
    </p:spTree>
    <p:extLst>
      <p:ext uri="{BB962C8B-B14F-4D97-AF65-F5344CB8AC3E}">
        <p14:creationId xmlns:p14="http://schemas.microsoft.com/office/powerpoint/2010/main" val="3067095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60350"/>
            <a:ext cx="9144000" cy="1143000"/>
          </a:xfrm>
        </p:spPr>
        <p:txBody>
          <a:bodyPr/>
          <a:lstStyle/>
          <a:p>
            <a:pPr algn="l" eaLnBrk="1" hangingPunct="1"/>
            <a:r>
              <a:rPr lang="en-US" altLang="zh-CN" sz="4000" b="1" dirty="0" smtClean="0">
                <a:ea typeface="华文行楷" pitchFamily="2" charset="-122"/>
              </a:rPr>
              <a:t>1、</a:t>
            </a:r>
            <a:r>
              <a:rPr lang="zh-CN" altLang="en-US" sz="4000" b="1" dirty="0" smtClean="0">
                <a:ea typeface="华文行楷" pitchFamily="2" charset="-122"/>
              </a:rPr>
              <a:t>重视基础（</a:t>
            </a:r>
            <a:r>
              <a:rPr lang="en-US" altLang="zh-CN" sz="4000" b="1" dirty="0" smtClean="0">
                <a:ea typeface="华文行楷" pitchFamily="2" charset="-122"/>
              </a:rPr>
              <a:t>1）</a:t>
            </a:r>
            <a:r>
              <a:rPr lang="zh-CN" altLang="en-US" sz="4000" b="1" dirty="0" smtClean="0">
                <a:ea typeface="华文行楷" pitchFamily="2" charset="-122"/>
              </a:rPr>
              <a:t>考点分布和分值</a:t>
            </a:r>
          </a:p>
        </p:txBody>
      </p:sp>
      <p:graphicFrame>
        <p:nvGraphicFramePr>
          <p:cNvPr id="3" name="内容占位符 2"/>
          <p:cNvGraphicFramePr>
            <a:graphicFrameLocks noGrp="1"/>
          </p:cNvGraphicFramePr>
          <p:nvPr>
            <p:ph idx="1"/>
            <p:extLst>
              <p:ext uri="{D42A27DB-BD31-4B8C-83A1-F6EECF244321}">
                <p14:modId xmlns:p14="http://schemas.microsoft.com/office/powerpoint/2010/main" val="4163908411"/>
              </p:ext>
            </p:extLst>
          </p:nvPr>
        </p:nvGraphicFramePr>
        <p:xfrm>
          <a:off x="468313" y="1557339"/>
          <a:ext cx="8424167" cy="4895998"/>
        </p:xfrm>
        <a:graphic>
          <a:graphicData uri="http://schemas.openxmlformats.org/drawingml/2006/table">
            <a:tbl>
              <a:tblPr firstRow="1" bandRow="1">
                <a:tableStyleId>{5C22544A-7EE6-4342-B048-85BDC9FD1C3A}</a:tableStyleId>
              </a:tblPr>
              <a:tblGrid>
                <a:gridCol w="1318260"/>
                <a:gridCol w="2228301"/>
                <a:gridCol w="1773675"/>
                <a:gridCol w="1625869"/>
                <a:gridCol w="1478062"/>
              </a:tblGrid>
              <a:tr h="1028768">
                <a:tc>
                  <a:txBody>
                    <a:bodyPr/>
                    <a:lstStyle/>
                    <a:p>
                      <a:endParaRPr lang="zh-CN" altLang="en-US" sz="2800"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选择题</a:t>
                      </a:r>
                      <a:endParaRPr lang="zh-CN" altLang="en-US" sz="2400" dirty="0">
                        <a:solidFill>
                          <a:schemeClr val="tx1">
                            <a:lumMod val="85000"/>
                            <a:lumOff val="15000"/>
                          </a:schemeClr>
                        </a:solidFill>
                      </a:endParaRPr>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非选择题</a:t>
                      </a:r>
                      <a:endParaRPr lang="zh-CN" altLang="en-US" sz="2400" dirty="0">
                        <a:solidFill>
                          <a:schemeClr val="tx1">
                            <a:lumMod val="85000"/>
                            <a:lumOff val="15000"/>
                          </a:schemeClr>
                        </a:solidFill>
                      </a:endParaRPr>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所占分值</a:t>
                      </a:r>
                      <a:endParaRPr lang="zh-CN" altLang="en-US" sz="2400" dirty="0">
                        <a:solidFill>
                          <a:schemeClr val="tx1">
                            <a:lumMod val="85000"/>
                            <a:lumOff val="15000"/>
                          </a:schemeClr>
                        </a:solidFill>
                      </a:endParaRPr>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所占百分比</a:t>
                      </a:r>
                      <a:endParaRPr lang="zh-CN" altLang="en-US" sz="2400" dirty="0">
                        <a:solidFill>
                          <a:schemeClr val="tx1">
                            <a:lumMod val="85000"/>
                            <a:lumOff val="15000"/>
                          </a:schemeClr>
                        </a:solidFill>
                      </a:endParaRPr>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1480398">
                <a:tc>
                  <a:txBody>
                    <a:bodyPr/>
                    <a:lstStyle/>
                    <a:p>
                      <a:r>
                        <a:rPr lang="zh-CN" altLang="en-US" sz="2400" b="1" dirty="0" smtClean="0"/>
                        <a:t>必修一</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2、4、6、8、9、10、12、14、17、19</a:t>
                      </a:r>
                      <a:r>
                        <a:rPr lang="zh-CN" altLang="en-US" sz="2400" b="1" dirty="0" smtClean="0"/>
                        <a:t>题</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23</a:t>
                      </a:r>
                      <a:r>
                        <a:rPr lang="zh-CN" altLang="en-US" sz="2400" b="1" dirty="0" smtClean="0"/>
                        <a:t>题第（</a:t>
                      </a:r>
                      <a:r>
                        <a:rPr lang="en-US" altLang="zh-CN" sz="2400" b="1" dirty="0" smtClean="0"/>
                        <a:t>2</a:t>
                      </a:r>
                      <a:r>
                        <a:rPr lang="zh-CN" altLang="en-US" sz="2400" b="1" dirty="0" smtClean="0"/>
                        <a:t>）（</a:t>
                      </a:r>
                      <a:r>
                        <a:rPr lang="en-US" altLang="zh-CN" sz="2400" b="1" dirty="0" smtClean="0"/>
                        <a:t>3</a:t>
                      </a:r>
                      <a:r>
                        <a:rPr lang="zh-CN" altLang="en-US" sz="2400" b="1" dirty="0" smtClean="0"/>
                        <a:t>）（</a:t>
                      </a:r>
                      <a:r>
                        <a:rPr lang="en-US" altLang="zh-CN" sz="2400" b="1" dirty="0" smtClean="0"/>
                        <a:t>4</a:t>
                      </a:r>
                      <a:r>
                        <a:rPr lang="zh-CN" altLang="en-US" sz="2400" b="1" dirty="0" smtClean="0"/>
                        <a:t>）</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40</a:t>
                      </a:r>
                      <a:r>
                        <a:rPr lang="zh-CN" altLang="en-US" sz="2400" b="1" dirty="0" smtClean="0"/>
                        <a:t>分</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40%</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1243593">
                <a:tc>
                  <a:txBody>
                    <a:bodyPr/>
                    <a:lstStyle/>
                    <a:p>
                      <a:r>
                        <a:rPr lang="zh-CN" altLang="en-US" sz="2400" b="1" dirty="0" smtClean="0"/>
                        <a:t>必修二</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1、7、11、15、16、18</a:t>
                      </a:r>
                      <a:r>
                        <a:rPr lang="zh-CN" altLang="en-US" sz="2400" b="1" dirty="0" smtClean="0"/>
                        <a:t>题</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22</a:t>
                      </a:r>
                      <a:r>
                        <a:rPr lang="zh-CN" altLang="en-US" sz="2400" b="1" dirty="0" smtClean="0"/>
                        <a:t>题、第</a:t>
                      </a:r>
                      <a:r>
                        <a:rPr lang="en-US" altLang="zh-CN" sz="2400" b="1" dirty="0" smtClean="0"/>
                        <a:t>23</a:t>
                      </a:r>
                      <a:r>
                        <a:rPr lang="zh-CN" altLang="en-US" sz="2400" b="1" dirty="0" smtClean="0"/>
                        <a:t>题第（</a:t>
                      </a:r>
                      <a:r>
                        <a:rPr lang="en-US" altLang="zh-CN" sz="2400" b="1" dirty="0" smtClean="0"/>
                        <a:t>1</a:t>
                      </a:r>
                      <a:r>
                        <a:rPr lang="zh-CN" altLang="en-US" sz="2400" b="1" dirty="0" smtClean="0"/>
                        <a:t>）问</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36</a:t>
                      </a:r>
                      <a:r>
                        <a:rPr lang="zh-CN" altLang="en-US" sz="2400" b="1" dirty="0" smtClean="0"/>
                        <a:t>分</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36%</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1143239">
                <a:tc>
                  <a:txBody>
                    <a:bodyPr/>
                    <a:lstStyle/>
                    <a:p>
                      <a:r>
                        <a:rPr lang="zh-CN" altLang="en-US" sz="2400" b="1" dirty="0" smtClean="0"/>
                        <a:t>必修三</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3、5、13、20</a:t>
                      </a:r>
                      <a:r>
                        <a:rPr lang="zh-CN" altLang="en-US" sz="2400" b="1" dirty="0" smtClean="0"/>
                        <a:t>题</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21</a:t>
                      </a:r>
                      <a:r>
                        <a:rPr lang="zh-CN" altLang="en-US" sz="2400" b="1" dirty="0" smtClean="0"/>
                        <a:t>题</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24</a:t>
                      </a:r>
                      <a:r>
                        <a:rPr lang="zh-CN" altLang="en-US" sz="2400" b="1" dirty="0" smtClean="0"/>
                        <a:t>分</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24%</a:t>
                      </a:r>
                      <a:endParaRPr lang="zh-CN" altLang="en-US" sz="2400" b="1" dirty="0"/>
                    </a:p>
                  </a:txBody>
                  <a:tcPr marL="91439" marR="91439" marT="45721" marB="45721"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54275" name="Rectangle 3"/>
          <p:cNvSpPr>
            <a:spLocks noGrp="1" noChangeArrowheads="1"/>
          </p:cNvSpPr>
          <p:nvPr>
            <p:ph type="body" idx="1"/>
          </p:nvPr>
        </p:nvSpPr>
        <p:spPr/>
        <p:txBody>
          <a:bodyPr/>
          <a:lstStyle/>
          <a:p>
            <a:pPr marL="0" indent="0" eaLnBrk="1" hangingPunct="1">
              <a:buFontTx/>
              <a:buNone/>
            </a:pPr>
            <a:r>
              <a:rPr lang="en-US" altLang="zh-CN" sz="3600" b="1" dirty="0" smtClean="0"/>
              <a:t>(</a:t>
            </a:r>
            <a:r>
              <a:rPr lang="zh-CN" altLang="en-US" sz="3600" b="1" dirty="0" smtClean="0"/>
              <a:t>一</a:t>
            </a:r>
            <a:r>
              <a:rPr lang="en-US" altLang="zh-CN" sz="3600" b="1" dirty="0" smtClean="0"/>
              <a:t>)</a:t>
            </a:r>
            <a:r>
              <a:rPr lang="zh-CN" altLang="en-US" sz="3600" b="1" dirty="0" smtClean="0"/>
              <a:t>复习线索：突破模块备考</a:t>
            </a:r>
            <a:endParaRPr lang="en-US" altLang="zh-CN" sz="3600" b="1" dirty="0" smtClean="0"/>
          </a:p>
          <a:p>
            <a:pPr marL="0" indent="0" eaLnBrk="1" hangingPunct="1">
              <a:buFontTx/>
              <a:buNone/>
            </a:pPr>
            <a:r>
              <a:rPr lang="en-US" altLang="zh-CN" sz="3600" b="1" dirty="0" smtClean="0"/>
              <a:t>(</a:t>
            </a:r>
            <a:r>
              <a:rPr lang="zh-CN" altLang="en-US" sz="3600" b="1" dirty="0" smtClean="0"/>
              <a:t>二</a:t>
            </a:r>
            <a:r>
              <a:rPr lang="en-US" altLang="zh-CN" sz="3600" b="1" dirty="0" smtClean="0"/>
              <a:t>)</a:t>
            </a:r>
            <a:r>
              <a:rPr lang="zh-CN" altLang="en-US" sz="3600" b="1" dirty="0" smtClean="0"/>
              <a:t>复习知识与能力的关系：学科素养</a:t>
            </a:r>
            <a:endParaRPr lang="en-US" altLang="zh-CN" sz="3600" b="1"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2467" name="Rectangle 3"/>
          <p:cNvSpPr>
            <a:spLocks noGrp="1" noChangeArrowheads="1"/>
          </p:cNvSpPr>
          <p:nvPr>
            <p:ph type="body" idx="1"/>
          </p:nvPr>
        </p:nvSpPr>
        <p:spPr>
          <a:xfrm>
            <a:off x="395288" y="1341438"/>
            <a:ext cx="8229600" cy="3240087"/>
          </a:xfrm>
        </p:spPr>
        <p:txBody>
          <a:bodyPr/>
          <a:lstStyle/>
          <a:p>
            <a:pPr marL="0" indent="0" eaLnBrk="1" hangingPunct="1">
              <a:buFontTx/>
              <a:buNone/>
            </a:pPr>
            <a:r>
              <a:rPr lang="en-US" altLang="zh-CN" b="1" dirty="0" smtClean="0"/>
              <a:t>(</a:t>
            </a:r>
            <a:r>
              <a:rPr lang="zh-CN" altLang="en-US" b="1" dirty="0" smtClean="0"/>
              <a:t>二</a:t>
            </a:r>
            <a:r>
              <a:rPr lang="en-US" altLang="zh-CN" b="1" dirty="0" smtClean="0"/>
              <a:t>)</a:t>
            </a:r>
            <a:r>
              <a:rPr lang="zh-CN" altLang="en-US" b="1" dirty="0" smtClean="0"/>
              <a:t>复习的知识与能力关系：学科素养                                  </a:t>
            </a:r>
            <a:endParaRPr lang="en-US" altLang="zh-CN" b="1" dirty="0" smtClean="0"/>
          </a:p>
          <a:p>
            <a:pPr marL="0" indent="0" eaLnBrk="1" hangingPunct="1">
              <a:buNone/>
            </a:pPr>
            <a:r>
              <a:rPr lang="en-US" altLang="zh-CN" b="1" dirty="0" smtClean="0"/>
              <a:t>1、</a:t>
            </a:r>
            <a:r>
              <a:rPr lang="zh-CN" altLang="en-US" b="1" dirty="0" smtClean="0"/>
              <a:t>重视</a:t>
            </a:r>
            <a:r>
              <a:rPr lang="en-US" altLang="zh-CN" b="1" dirty="0" smtClean="0"/>
              <a:t>“</a:t>
            </a:r>
            <a:r>
              <a:rPr lang="zh-CN" altLang="en-US" b="1" dirty="0" smtClean="0"/>
              <a:t>双基</a:t>
            </a:r>
            <a:r>
              <a:rPr lang="en-US" altLang="zh-CN" b="1" dirty="0" smtClean="0"/>
              <a:t>”</a:t>
            </a:r>
            <a:r>
              <a:rPr lang="zh-CN" altLang="en-US" b="1" dirty="0"/>
              <a:t> （四大类</a:t>
            </a:r>
            <a:r>
              <a:rPr lang="en-US" altLang="zh-CN" b="1" dirty="0"/>
              <a:t>12</a:t>
            </a:r>
            <a:r>
              <a:rPr lang="zh-CN" altLang="en-US" b="1" dirty="0"/>
              <a:t>条）</a:t>
            </a:r>
            <a:endParaRPr lang="en-US" altLang="zh-CN" b="1" dirty="0"/>
          </a:p>
          <a:p>
            <a:pPr marL="0" indent="0" eaLnBrk="1" hangingPunct="1">
              <a:buFontTx/>
              <a:buNone/>
            </a:pPr>
            <a:r>
              <a:rPr lang="en-US" altLang="zh-CN" b="1" dirty="0" smtClean="0"/>
              <a:t>       </a:t>
            </a:r>
          </a:p>
        </p:txBody>
      </p:sp>
    </p:spTree>
    <p:extLst>
      <p:ext uri="{BB962C8B-B14F-4D97-AF65-F5344CB8AC3E}">
        <p14:creationId xmlns:p14="http://schemas.microsoft.com/office/powerpoint/2010/main" val="20382152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60350"/>
            <a:ext cx="9144000" cy="1143000"/>
          </a:xfrm>
        </p:spPr>
        <p:txBody>
          <a:bodyPr/>
          <a:lstStyle/>
          <a:p>
            <a:pPr algn="l" eaLnBrk="1" hangingPunct="1"/>
            <a:r>
              <a:rPr lang="en-US" altLang="zh-CN" dirty="0" smtClean="0">
                <a:ea typeface="华文行楷" pitchFamily="2" charset="-122"/>
              </a:rPr>
              <a:t>(</a:t>
            </a:r>
            <a:r>
              <a:rPr lang="zh-CN" altLang="en-US" dirty="0" smtClean="0">
                <a:ea typeface="华文行楷" pitchFamily="2" charset="-122"/>
              </a:rPr>
              <a:t>一</a:t>
            </a:r>
            <a:r>
              <a:rPr lang="en-US" altLang="zh-CN" dirty="0" smtClean="0">
                <a:ea typeface="华文行楷" pitchFamily="2" charset="-122"/>
              </a:rPr>
              <a:t>)</a:t>
            </a:r>
            <a:r>
              <a:rPr lang="zh-CN" altLang="en-US" dirty="0" smtClean="0">
                <a:ea typeface="华文行楷" pitchFamily="2" charset="-122"/>
              </a:rPr>
              <a:t>重视基础</a:t>
            </a:r>
          </a:p>
        </p:txBody>
      </p:sp>
      <p:graphicFrame>
        <p:nvGraphicFramePr>
          <p:cNvPr id="3" name="内容占位符 2"/>
          <p:cNvGraphicFramePr>
            <a:graphicFrameLocks noGrp="1"/>
          </p:cNvGraphicFramePr>
          <p:nvPr>
            <p:ph idx="1"/>
            <p:extLst>
              <p:ext uri="{D42A27DB-BD31-4B8C-83A1-F6EECF244321}">
                <p14:modId xmlns:p14="http://schemas.microsoft.com/office/powerpoint/2010/main" val="2814338977"/>
              </p:ext>
            </p:extLst>
          </p:nvPr>
        </p:nvGraphicFramePr>
        <p:xfrm>
          <a:off x="539552" y="1124744"/>
          <a:ext cx="7848103" cy="5208958"/>
        </p:xfrm>
        <a:graphic>
          <a:graphicData uri="http://schemas.openxmlformats.org/drawingml/2006/table">
            <a:tbl>
              <a:tblPr firstRow="1" bandRow="1">
                <a:tableStyleId>{5C22544A-7EE6-4342-B048-85BDC9FD1C3A}</a:tableStyleId>
              </a:tblPr>
              <a:tblGrid>
                <a:gridCol w="665094"/>
                <a:gridCol w="2593864"/>
                <a:gridCol w="2992921"/>
                <a:gridCol w="931131"/>
                <a:gridCol w="665093"/>
              </a:tblGrid>
              <a:tr h="1112337">
                <a:tc>
                  <a:txBody>
                    <a:bodyPr/>
                    <a:lstStyle/>
                    <a:p>
                      <a:pPr marL="0" algn="l" defTabSz="914400" rtl="0" eaLnBrk="1" latinLnBrk="0" hangingPunct="1"/>
                      <a:r>
                        <a:rPr lang="zh-CN" altLang="en-US" sz="2400" b="1" kern="1200" dirty="0" smtClean="0">
                          <a:solidFill>
                            <a:schemeClr val="tx1">
                              <a:lumMod val="85000"/>
                              <a:lumOff val="15000"/>
                            </a:schemeClr>
                          </a:solidFill>
                          <a:latin typeface="+mn-lt"/>
                          <a:ea typeface="+mn-ea"/>
                          <a:cs typeface="+mn-cs"/>
                        </a:rPr>
                        <a:t>史别</a:t>
                      </a:r>
                      <a:endParaRPr lang="zh-CN" altLang="en-US" sz="2400" b="1" kern="1200" dirty="0">
                        <a:solidFill>
                          <a:schemeClr val="tx1">
                            <a:lumMod val="85000"/>
                            <a:lumOff val="15000"/>
                          </a:schemeClr>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zh-CN" altLang="en-US" sz="2400" b="1" kern="1200" baseline="0" dirty="0" smtClean="0">
                          <a:solidFill>
                            <a:schemeClr val="tx1">
                              <a:lumMod val="85000"/>
                              <a:lumOff val="15000"/>
                            </a:schemeClr>
                          </a:solidFill>
                          <a:latin typeface="+mn-lt"/>
                          <a:ea typeface="+mn-ea"/>
                          <a:cs typeface="+mn-cs"/>
                        </a:rPr>
                        <a:t>    </a:t>
                      </a:r>
                      <a:r>
                        <a:rPr lang="zh-CN" altLang="en-US" sz="2400" b="1" kern="1200" dirty="0" smtClean="0">
                          <a:solidFill>
                            <a:schemeClr val="tx1">
                              <a:lumMod val="85000"/>
                              <a:lumOff val="15000"/>
                            </a:schemeClr>
                          </a:solidFill>
                          <a:latin typeface="+mn-lt"/>
                          <a:ea typeface="+mn-ea"/>
                          <a:cs typeface="+mn-cs"/>
                        </a:rPr>
                        <a:t>专        题</a:t>
                      </a:r>
                      <a:endParaRPr lang="zh-CN" altLang="en-US" sz="2400" b="1" kern="1200" dirty="0">
                        <a:solidFill>
                          <a:schemeClr val="tx1">
                            <a:lumMod val="85000"/>
                            <a:lumOff val="15000"/>
                          </a:schemeClr>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      知识点</a:t>
                      </a:r>
                      <a:endParaRPr lang="zh-CN" altLang="en-US" sz="2400" dirty="0">
                        <a:solidFill>
                          <a:schemeClr val="tx1">
                            <a:lumMod val="85000"/>
                            <a:lumOff val="15000"/>
                          </a:schemeClr>
                        </a:solidFill>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分值</a:t>
                      </a:r>
                      <a:endParaRPr lang="zh-CN" altLang="en-US" sz="2400" dirty="0">
                        <a:solidFill>
                          <a:schemeClr val="tx1">
                            <a:lumMod val="85000"/>
                            <a:lumOff val="15000"/>
                          </a:schemeClr>
                        </a:solidFill>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总分值</a:t>
                      </a:r>
                      <a:endParaRPr lang="zh-CN" altLang="en-US" sz="2400" dirty="0">
                        <a:solidFill>
                          <a:schemeClr val="tx1">
                            <a:lumMod val="85000"/>
                            <a:lumOff val="15000"/>
                          </a:schemeClr>
                        </a:solidFill>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39450">
                <a:tc rowSpan="6">
                  <a:txBody>
                    <a:bodyPr/>
                    <a:lstStyle/>
                    <a:p>
                      <a:r>
                        <a:rPr lang="zh-CN" altLang="en-US" sz="2400" b="1" dirty="0" smtClean="0"/>
                        <a:t>中国古代史</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3">
                  <a:txBody>
                    <a:bodyPr/>
                    <a:lstStyle/>
                    <a:p>
                      <a:r>
                        <a:rPr lang="zh-CN" altLang="en-US" sz="2400" b="1" kern="1200" dirty="0" smtClean="0">
                          <a:solidFill>
                            <a:schemeClr val="dk1"/>
                          </a:solidFill>
                          <a:latin typeface="+mn-lt"/>
                          <a:ea typeface="+mn-ea"/>
                          <a:cs typeface="+mn-cs"/>
                        </a:rPr>
                        <a:t>古代</a:t>
                      </a:r>
                      <a:r>
                        <a:rPr lang="zh-CN" altLang="en-US" sz="2400" b="1" dirty="0" smtClean="0"/>
                        <a:t>政治制度</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唐朝科举制</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6">
                  <a:txBody>
                    <a:bodyPr/>
                    <a:lstStyle/>
                    <a:p>
                      <a:r>
                        <a:rPr lang="en-US" altLang="zh-CN" sz="2400" b="1" dirty="0" smtClean="0"/>
                        <a:t>26</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39450">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t>元朝行省制度</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639450">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t>明朝的政治</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2</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639450">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古代社会经济</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明朝经济及主张</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769992">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2">
                  <a:txBody>
                    <a:bodyPr/>
                    <a:lstStyle/>
                    <a:p>
                      <a:r>
                        <a:rPr lang="zh-CN" altLang="en-US" sz="2400" b="1" dirty="0" smtClean="0"/>
                        <a:t>古代科技、思想文化</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四大发明中的活字印刷</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39450">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t>顾炎武的思想</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chemeClr val="dk1"/>
                          </a:solidFill>
                          <a:latin typeface="+mn-lt"/>
                          <a:ea typeface="+mn-ea"/>
                          <a:cs typeface="+mn-cs"/>
                        </a:rPr>
                        <a:t>12</a:t>
                      </a:r>
                      <a:r>
                        <a:rPr lang="zh-CN" altLang="en-US" sz="2400" b="1" kern="1200" dirty="0" smtClean="0">
                          <a:solidFill>
                            <a:schemeClr val="dk1"/>
                          </a:solidFill>
                          <a:latin typeface="+mn-lt"/>
                          <a:ea typeface="+mn-ea"/>
                          <a:cs typeface="+mn-cs"/>
                        </a:rPr>
                        <a:t>分</a:t>
                      </a:r>
                      <a:endParaRPr lang="zh-CN" altLang="en-US" sz="2400" b="1" kern="1200" dirty="0">
                        <a:solidFill>
                          <a:schemeClr val="dk1"/>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bl>
          </a:graphicData>
        </a:graphic>
      </p:graphicFrame>
      <p:sp>
        <p:nvSpPr>
          <p:cNvPr id="2" name="矩形 1"/>
          <p:cNvSpPr/>
          <p:nvPr/>
        </p:nvSpPr>
        <p:spPr>
          <a:xfrm>
            <a:off x="5796136" y="2997537"/>
            <a:ext cx="2520280"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400" b="1" dirty="0" smtClean="0">
                <a:solidFill>
                  <a:srgbClr val="FF0000"/>
                </a:solidFill>
              </a:rPr>
              <a:t>汉初郡国并行制</a:t>
            </a:r>
            <a:endParaRPr lang="zh-CN" altLang="en-US" sz="2400" b="1" dirty="0">
              <a:solidFill>
                <a:srgbClr val="FF0000"/>
              </a:solidFill>
            </a:endParaRPr>
          </a:p>
        </p:txBody>
      </p:sp>
      <p:sp>
        <p:nvSpPr>
          <p:cNvPr id="5" name="矩形 4"/>
          <p:cNvSpPr/>
          <p:nvPr/>
        </p:nvSpPr>
        <p:spPr>
          <a:xfrm>
            <a:off x="5754981" y="2308920"/>
            <a:ext cx="2520280"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400" b="1" dirty="0" smtClean="0">
                <a:solidFill>
                  <a:srgbClr val="FF0000"/>
                </a:solidFill>
              </a:rPr>
              <a:t>魏晋九品中正制</a:t>
            </a:r>
            <a:endParaRPr lang="zh-CN" altLang="en-US" sz="2400" b="1" dirty="0">
              <a:solidFill>
                <a:srgbClr val="FF0000"/>
              </a:solidFill>
            </a:endParaRPr>
          </a:p>
        </p:txBody>
      </p:sp>
      <p:sp>
        <p:nvSpPr>
          <p:cNvPr id="6" name="矩形 5"/>
          <p:cNvSpPr/>
          <p:nvPr/>
        </p:nvSpPr>
        <p:spPr>
          <a:xfrm>
            <a:off x="5791898" y="3645024"/>
            <a:ext cx="2520280"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400" b="1" dirty="0" smtClean="0">
                <a:solidFill>
                  <a:srgbClr val="FF0000"/>
                </a:solidFill>
              </a:rPr>
              <a:t>元朝的宣政院</a:t>
            </a:r>
            <a:endParaRPr lang="zh-CN" altLang="en-US" sz="2400" b="1" dirty="0">
              <a:solidFill>
                <a:srgbClr val="FF0000"/>
              </a:solidFill>
            </a:endParaRPr>
          </a:p>
        </p:txBody>
      </p:sp>
      <p:sp>
        <p:nvSpPr>
          <p:cNvPr id="7" name="矩形 6"/>
          <p:cNvSpPr/>
          <p:nvPr/>
        </p:nvSpPr>
        <p:spPr>
          <a:xfrm>
            <a:off x="6084168" y="4241597"/>
            <a:ext cx="2232248"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400" b="1" dirty="0" smtClean="0">
                <a:solidFill>
                  <a:srgbClr val="FF0000"/>
                </a:solidFill>
              </a:rPr>
              <a:t>水排</a:t>
            </a:r>
            <a:endParaRPr lang="zh-CN" altLang="en-US" sz="2400" b="1" dirty="0">
              <a:solidFill>
                <a:srgbClr val="FF0000"/>
              </a:solidFill>
            </a:endParaRPr>
          </a:p>
        </p:txBody>
      </p:sp>
      <p:sp>
        <p:nvSpPr>
          <p:cNvPr id="8" name="矩形 7"/>
          <p:cNvSpPr/>
          <p:nvPr/>
        </p:nvSpPr>
        <p:spPr>
          <a:xfrm>
            <a:off x="6084168" y="5733256"/>
            <a:ext cx="2520280"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400" b="1" dirty="0" smtClean="0">
                <a:solidFill>
                  <a:srgbClr val="FF0000"/>
                </a:solidFill>
              </a:rPr>
              <a:t>李贽</a:t>
            </a:r>
            <a:endParaRPr lang="zh-CN" altLang="en-US" sz="2400" b="1" dirty="0">
              <a:solidFill>
                <a:srgbClr val="FF0000"/>
              </a:solidFill>
            </a:endParaRPr>
          </a:p>
        </p:txBody>
      </p:sp>
      <p:sp>
        <p:nvSpPr>
          <p:cNvPr id="9" name="矩形 8"/>
          <p:cNvSpPr/>
          <p:nvPr/>
        </p:nvSpPr>
        <p:spPr>
          <a:xfrm>
            <a:off x="6084168" y="4895100"/>
            <a:ext cx="2376264" cy="8381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400" b="1" dirty="0" smtClean="0">
                <a:solidFill>
                  <a:srgbClr val="FF0000"/>
                </a:solidFill>
              </a:rPr>
              <a:t>宋朝的商品经济及思想、文化</a:t>
            </a:r>
            <a:endParaRPr lang="zh-CN" altLang="en-US" sz="2400" b="1" dirty="0">
              <a:solidFill>
                <a:srgbClr val="FF0000"/>
              </a:solidFill>
            </a:endParaRPr>
          </a:p>
        </p:txBody>
      </p:sp>
    </p:spTree>
    <p:extLst>
      <p:ext uri="{BB962C8B-B14F-4D97-AF65-F5344CB8AC3E}">
        <p14:creationId xmlns:p14="http://schemas.microsoft.com/office/powerpoint/2010/main" val="4166728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2467" name="Rectangle 3"/>
          <p:cNvSpPr>
            <a:spLocks noGrp="1" noChangeArrowheads="1"/>
          </p:cNvSpPr>
          <p:nvPr>
            <p:ph type="body" idx="1"/>
          </p:nvPr>
        </p:nvSpPr>
        <p:spPr>
          <a:xfrm>
            <a:off x="412574" y="1243710"/>
            <a:ext cx="8229600" cy="1583506"/>
          </a:xfrm>
        </p:spPr>
        <p:txBody>
          <a:bodyPr/>
          <a:lstStyle/>
          <a:p>
            <a:pPr marL="0" indent="0" eaLnBrk="1" hangingPunct="1">
              <a:buFontTx/>
              <a:buNone/>
            </a:pPr>
            <a:r>
              <a:rPr lang="en-US" altLang="zh-CN" b="1" dirty="0" smtClean="0"/>
              <a:t>(</a:t>
            </a:r>
            <a:r>
              <a:rPr lang="zh-CN" altLang="en-US" b="1" dirty="0" smtClean="0"/>
              <a:t>二</a:t>
            </a:r>
            <a:r>
              <a:rPr lang="en-US" altLang="zh-CN" b="1" dirty="0" smtClean="0"/>
              <a:t>)</a:t>
            </a:r>
            <a:r>
              <a:rPr lang="zh-CN" altLang="en-US" b="1" dirty="0" smtClean="0"/>
              <a:t>复习的知识与能力关系：学科素养                                  </a:t>
            </a:r>
            <a:endParaRPr lang="en-US" altLang="zh-CN" b="1" dirty="0" smtClean="0"/>
          </a:p>
          <a:p>
            <a:pPr marL="0" indent="0" eaLnBrk="1" hangingPunct="1">
              <a:buNone/>
            </a:pPr>
            <a:r>
              <a:rPr lang="en-US" altLang="zh-CN" b="1" dirty="0" smtClean="0"/>
              <a:t>1、</a:t>
            </a:r>
            <a:r>
              <a:rPr lang="zh-CN" altLang="en-US" b="1" dirty="0" smtClean="0"/>
              <a:t>重视</a:t>
            </a:r>
            <a:r>
              <a:rPr lang="en-US" altLang="zh-CN" b="1" dirty="0" smtClean="0"/>
              <a:t>“</a:t>
            </a:r>
            <a:r>
              <a:rPr lang="zh-CN" altLang="en-US" b="1" dirty="0" smtClean="0"/>
              <a:t>双基</a:t>
            </a:r>
            <a:r>
              <a:rPr lang="en-US" altLang="zh-CN" b="1" dirty="0" smtClean="0"/>
              <a:t>”</a:t>
            </a:r>
            <a:r>
              <a:rPr lang="zh-CN" altLang="en-US" b="1" dirty="0"/>
              <a:t> （四大类</a:t>
            </a:r>
            <a:r>
              <a:rPr lang="en-US" altLang="zh-CN" b="1" dirty="0"/>
              <a:t>12</a:t>
            </a:r>
            <a:r>
              <a:rPr lang="zh-CN" altLang="en-US" b="1" dirty="0"/>
              <a:t>条</a:t>
            </a:r>
            <a:r>
              <a:rPr lang="zh-CN" altLang="en-US" b="1" dirty="0" smtClean="0"/>
              <a:t>）</a:t>
            </a:r>
            <a:endParaRPr lang="en-US" altLang="zh-CN" b="1" dirty="0"/>
          </a:p>
        </p:txBody>
      </p:sp>
      <p:sp>
        <p:nvSpPr>
          <p:cNvPr id="2" name="矩形 1"/>
          <p:cNvSpPr/>
          <p:nvPr/>
        </p:nvSpPr>
        <p:spPr>
          <a:xfrm>
            <a:off x="395536" y="2848175"/>
            <a:ext cx="6463629" cy="646331"/>
          </a:xfrm>
          <a:prstGeom prst="rect">
            <a:avLst/>
          </a:prstGeom>
        </p:spPr>
        <p:txBody>
          <a:bodyPr wrap="none">
            <a:spAutoFit/>
          </a:bodyPr>
          <a:lstStyle/>
          <a:p>
            <a:pPr marL="0" indent="0" eaLnBrk="1" hangingPunct="1">
              <a:buFontTx/>
              <a:buNone/>
            </a:pPr>
            <a:r>
              <a:rPr lang="en-US" altLang="zh-CN" sz="3600" b="1" dirty="0"/>
              <a:t>2、</a:t>
            </a:r>
            <a:r>
              <a:rPr lang="zh-CN" altLang="en-US" sz="3600" b="1" dirty="0"/>
              <a:t>突出历史探究</a:t>
            </a:r>
            <a:r>
              <a:rPr lang="zh-CN" altLang="en-US" sz="3600" b="1" dirty="0" smtClean="0"/>
              <a:t>的意识和方法</a:t>
            </a:r>
            <a:endParaRPr lang="en-US" altLang="zh-CN" sz="3600" b="1" dirty="0"/>
          </a:p>
        </p:txBody>
      </p:sp>
    </p:spTree>
    <p:extLst>
      <p:ext uri="{BB962C8B-B14F-4D97-AF65-F5344CB8AC3E}">
        <p14:creationId xmlns:p14="http://schemas.microsoft.com/office/powerpoint/2010/main" val="419208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322" name="Group 3"/>
          <p:cNvGrpSpPr>
            <a:grpSpLocks/>
          </p:cNvGrpSpPr>
          <p:nvPr/>
        </p:nvGrpSpPr>
        <p:grpSpPr bwMode="auto">
          <a:xfrm>
            <a:off x="-369888" y="209550"/>
            <a:ext cx="1512888" cy="1511300"/>
            <a:chOff x="295" y="1112"/>
            <a:chExt cx="1361" cy="1315"/>
          </a:xfrm>
        </p:grpSpPr>
        <p:pic>
          <p:nvPicPr>
            <p:cNvPr id="56330"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1</a:t>
              </a:r>
            </a:p>
          </p:txBody>
        </p:sp>
      </p:grpSp>
      <p:grpSp>
        <p:nvGrpSpPr>
          <p:cNvPr id="56323" name="Group 51"/>
          <p:cNvGrpSpPr>
            <a:grpSpLocks/>
          </p:cNvGrpSpPr>
          <p:nvPr/>
        </p:nvGrpSpPr>
        <p:grpSpPr bwMode="auto">
          <a:xfrm>
            <a:off x="682625" y="523875"/>
            <a:ext cx="8383588" cy="4319588"/>
            <a:chOff x="573" y="63"/>
            <a:chExt cx="5029" cy="2745"/>
          </a:xfrm>
        </p:grpSpPr>
        <p:pic>
          <p:nvPicPr>
            <p:cNvPr id="56328"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 y="63"/>
              <a:ext cx="5029" cy="2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9" name="Rectangle 48"/>
            <p:cNvSpPr>
              <a:spLocks noChangeArrowheads="1"/>
            </p:cNvSpPr>
            <p:nvPr/>
          </p:nvSpPr>
          <p:spPr bwMode="auto">
            <a:xfrm>
              <a:off x="793" y="168"/>
              <a:ext cx="4618" cy="2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t>2</a:t>
              </a:r>
              <a:r>
                <a:rPr lang="zh-CN" altLang="zh-CN" sz="2400" b="1" dirty="0"/>
                <a:t>．右图所示为《唐书》所载</a:t>
              </a:r>
              <a:r>
                <a:rPr lang="en-US" altLang="zh-CN" sz="2400" b="1" dirty="0"/>
                <a:t>830</a:t>
              </a:r>
              <a:r>
                <a:rPr lang="zh-CN" altLang="zh-CN" sz="2400" b="1" dirty="0"/>
                <a:t>名进士的出身分布比例，</a:t>
              </a:r>
            </a:p>
            <a:p>
              <a:r>
                <a:rPr lang="zh-CN" altLang="zh-CN" sz="2400" b="1" dirty="0"/>
                <a:t>由此可见，唐代科举制</a:t>
              </a:r>
              <a:endParaRPr lang="en-US" altLang="zh-CN" sz="2400" b="1" dirty="0"/>
            </a:p>
            <a:p>
              <a:endParaRPr lang="en-US" altLang="zh-CN" sz="2400" b="1" dirty="0"/>
            </a:p>
            <a:p>
              <a:endParaRPr lang="en-US" altLang="zh-CN" sz="2400" b="1" dirty="0"/>
            </a:p>
            <a:p>
              <a:r>
                <a:rPr lang="en-US" altLang="zh-CN" sz="2400" b="1" dirty="0"/>
                <a:t>A</a:t>
              </a:r>
              <a:r>
                <a:rPr lang="zh-CN" altLang="zh-CN" sz="2400" b="1" dirty="0"/>
                <a:t>．为选拔士族子弟而设立</a:t>
              </a:r>
            </a:p>
            <a:p>
              <a:r>
                <a:rPr lang="en-US" altLang="zh-CN" sz="2400" b="1" dirty="0"/>
                <a:t>B</a:t>
              </a:r>
              <a:r>
                <a:rPr lang="zh-CN" altLang="zh-CN" sz="2400" b="1" dirty="0"/>
                <a:t>．仍然是九品中正制翻版</a:t>
              </a:r>
            </a:p>
            <a:p>
              <a:r>
                <a:rPr lang="en-US" altLang="zh-CN" sz="2400" b="1" dirty="0"/>
                <a:t>C</a:t>
              </a:r>
              <a:r>
                <a:rPr lang="zh-CN" altLang="zh-CN" sz="2400" b="1" dirty="0"/>
                <a:t>．缩小了人才选拔的范围</a:t>
              </a:r>
            </a:p>
            <a:p>
              <a:r>
                <a:rPr lang="en-US" altLang="zh-CN" sz="2400" b="1" dirty="0"/>
                <a:t>D</a:t>
              </a:r>
              <a:r>
                <a:rPr lang="zh-CN" altLang="zh-CN" sz="2400" b="1" dirty="0"/>
                <a:t>．兼顾多个阶层但不完善</a:t>
              </a:r>
            </a:p>
            <a:p>
              <a:endParaRPr lang="en-US" altLang="zh-CN" sz="2400" b="1" dirty="0"/>
            </a:p>
            <a:p>
              <a:endParaRPr lang="en-US" altLang="zh-CN" sz="2400" b="1" dirty="0"/>
            </a:p>
            <a:p>
              <a:endParaRPr lang="zh-CN" altLang="zh-CN" sz="2400" b="1" dirty="0">
                <a:solidFill>
                  <a:srgbClr val="C00000"/>
                </a:solidFill>
              </a:endParaRPr>
            </a:p>
          </p:txBody>
        </p:sp>
      </p:grpSp>
      <p:pic>
        <p:nvPicPr>
          <p:cNvPr id="5632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5575" y="1484313"/>
            <a:ext cx="3657600" cy="255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a:spLocks noChangeArrowheads="1"/>
          </p:cNvSpPr>
          <p:nvPr/>
        </p:nvSpPr>
        <p:spPr bwMode="auto">
          <a:xfrm>
            <a:off x="827088" y="4292600"/>
            <a:ext cx="71294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3200" b="1" dirty="0">
                <a:solidFill>
                  <a:srgbClr val="FF0000"/>
                </a:solidFill>
              </a:rPr>
              <a:t>-----“</a:t>
            </a:r>
            <a:r>
              <a:rPr lang="zh-CN" altLang="en-US" sz="3200" b="1">
                <a:solidFill>
                  <a:srgbClr val="FF0000"/>
                </a:solidFill>
              </a:rPr>
              <a:t>天下英雄尽入吾彀中矣</a:t>
            </a:r>
            <a:r>
              <a:rPr lang="en-US" altLang="zh-CN" sz="3200" b="1" dirty="0">
                <a:solidFill>
                  <a:srgbClr val="FF0000"/>
                </a:solidFill>
              </a:rPr>
              <a:t>”</a:t>
            </a:r>
          </a:p>
        </p:txBody>
      </p:sp>
      <p:sp>
        <p:nvSpPr>
          <p:cNvPr id="5" name="TextBox 4"/>
          <p:cNvSpPr txBox="1">
            <a:spLocks noChangeArrowheads="1"/>
          </p:cNvSpPr>
          <p:nvPr/>
        </p:nvSpPr>
        <p:spPr bwMode="auto">
          <a:xfrm>
            <a:off x="2417763" y="5146675"/>
            <a:ext cx="55387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solidFill>
                  <a:srgbClr val="FF0000"/>
                </a:solidFill>
              </a:rPr>
              <a:t>实证意识</a:t>
            </a:r>
          </a:p>
        </p:txBody>
      </p:sp>
      <p:grpSp>
        <p:nvGrpSpPr>
          <p:cNvPr id="12" name="组合 11"/>
          <p:cNvGrpSpPr/>
          <p:nvPr/>
        </p:nvGrpSpPr>
        <p:grpSpPr>
          <a:xfrm>
            <a:off x="1043608" y="3284984"/>
            <a:ext cx="606648" cy="553643"/>
            <a:chOff x="1619672" y="1844824"/>
            <a:chExt cx="606648" cy="553643"/>
          </a:xfrm>
        </p:grpSpPr>
        <p:cxnSp>
          <p:nvCxnSpPr>
            <p:cNvPr id="13" name="直接连接符 12"/>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346" name="Group 3"/>
          <p:cNvGrpSpPr>
            <a:grpSpLocks/>
          </p:cNvGrpSpPr>
          <p:nvPr/>
        </p:nvGrpSpPr>
        <p:grpSpPr bwMode="auto">
          <a:xfrm>
            <a:off x="-369888" y="209550"/>
            <a:ext cx="1512888" cy="1511300"/>
            <a:chOff x="295" y="1112"/>
            <a:chExt cx="1361" cy="1315"/>
          </a:xfrm>
        </p:grpSpPr>
        <p:pic>
          <p:nvPicPr>
            <p:cNvPr id="57353" name="Picture 4" descr="练习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 y="1112"/>
              <a:ext cx="1024" cy="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3" name="Rectangle 5" descr="信纸"/>
            <p:cNvSpPr>
              <a:spLocks noChangeArrowheads="1"/>
            </p:cNvSpPr>
            <p:nvPr/>
          </p:nvSpPr>
          <p:spPr bwMode="auto">
            <a:xfrm>
              <a:off x="295" y="1432"/>
              <a:ext cx="1361" cy="453"/>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kumimoji="1" lang="zh-CN" altLang="en-US" sz="2800" b="1" dirty="0">
                  <a:solidFill>
                    <a:srgbClr val="800000"/>
                  </a:solidFill>
                  <a:effectLst>
                    <a:outerShdw blurRad="38100" dist="38100" dir="2700000" algn="tl">
                      <a:srgbClr val="C0C0C0"/>
                    </a:outerShdw>
                  </a:effectLst>
                  <a:latin typeface="隶书" pitchFamily="49" charset="-122"/>
                  <a:ea typeface="隶书" pitchFamily="49" charset="-122"/>
                </a:rPr>
                <a:t>例</a:t>
              </a:r>
              <a:r>
                <a:rPr kumimoji="1" lang="en-US" altLang="zh-CN" sz="2800" b="1" dirty="0">
                  <a:solidFill>
                    <a:srgbClr val="800000"/>
                  </a:solidFill>
                  <a:effectLst>
                    <a:outerShdw blurRad="38100" dist="38100" dir="2700000" algn="tl">
                      <a:srgbClr val="C0C0C0"/>
                    </a:outerShdw>
                  </a:effectLst>
                  <a:latin typeface="隶书" pitchFamily="49" charset="-122"/>
                  <a:ea typeface="隶书" pitchFamily="49" charset="-122"/>
                </a:rPr>
                <a:t>2</a:t>
              </a:r>
            </a:p>
          </p:txBody>
        </p:sp>
      </p:grpSp>
      <p:grpSp>
        <p:nvGrpSpPr>
          <p:cNvPr id="57347" name="Group 51"/>
          <p:cNvGrpSpPr>
            <a:grpSpLocks/>
          </p:cNvGrpSpPr>
          <p:nvPr/>
        </p:nvGrpSpPr>
        <p:grpSpPr bwMode="auto">
          <a:xfrm>
            <a:off x="322263" y="376238"/>
            <a:ext cx="8743950" cy="5072062"/>
            <a:chOff x="357" y="-31"/>
            <a:chExt cx="5245" cy="3223"/>
          </a:xfrm>
        </p:grpSpPr>
        <p:pic>
          <p:nvPicPr>
            <p:cNvPr id="57351" name="Picture 49" descr="框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 y="-31"/>
              <a:ext cx="5207" cy="3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2" name="Rectangle 48"/>
            <p:cNvSpPr>
              <a:spLocks noChangeArrowheads="1"/>
            </p:cNvSpPr>
            <p:nvPr/>
          </p:nvSpPr>
          <p:spPr bwMode="auto">
            <a:xfrm>
              <a:off x="574" y="168"/>
              <a:ext cx="5028" cy="2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t>2</a:t>
              </a:r>
              <a:r>
                <a:rPr lang="zh-CN" altLang="zh-CN" sz="2400" b="1"/>
                <a:t>．</a:t>
              </a:r>
              <a:r>
                <a:rPr lang="zh-CN" altLang="en-US" sz="2400" b="1"/>
                <a:t>（</a:t>
              </a:r>
              <a:r>
                <a:rPr lang="zh-CN" altLang="zh-CN" sz="2400" b="1"/>
                <a:t>浙江</a:t>
              </a:r>
              <a:r>
                <a:rPr lang="zh-CN" altLang="en-US" sz="2400" b="1"/>
                <a:t>）第</a:t>
              </a:r>
              <a:r>
                <a:rPr lang="en-US" altLang="zh-CN" sz="2400" b="1" dirty="0"/>
                <a:t>14</a:t>
              </a:r>
              <a:r>
                <a:rPr lang="zh-CN" altLang="zh-CN" sz="2400" b="1"/>
                <a:t>题：</a:t>
              </a:r>
            </a:p>
            <a:p>
              <a:r>
                <a:rPr lang="zh-CN" altLang="zh-CN" sz="2400" b="1"/>
                <a:t>有学者根据材料一“昔汴都数百万家，尽仰石炭（煤），无一家燃薪（木柴）者”，得出宋代开封生活燃料已用煤取代木柴的结论；又有学者根据材料二“赐在京（汴都）官员柴、炭各有差，柴</a:t>
              </a:r>
              <a:r>
                <a:rPr lang="en-US" altLang="zh-CN" sz="2400" b="1" dirty="0"/>
                <a:t>578</a:t>
              </a:r>
              <a:r>
                <a:rPr lang="zh-CN" altLang="zh-CN" sz="2400" b="1"/>
                <a:t>万，炭</a:t>
              </a:r>
              <a:r>
                <a:rPr lang="en-US" altLang="zh-CN" sz="2400" b="1" dirty="0"/>
                <a:t>585</a:t>
              </a:r>
              <a:r>
                <a:rPr lang="zh-CN" altLang="zh-CN" sz="2400" b="1"/>
                <a:t>万”，对上述结论予以反驳。下列说法中最为合理的是</a:t>
              </a:r>
            </a:p>
            <a:p>
              <a:r>
                <a:rPr lang="en-US" altLang="zh-CN" sz="2400" b="1" dirty="0"/>
                <a:t>A.</a:t>
              </a:r>
              <a:r>
                <a:rPr lang="zh-CN" altLang="zh-CN" sz="2400" b="1"/>
                <a:t>两位学者所用材料相互矛盾，结论都不能成立</a:t>
              </a:r>
            </a:p>
            <a:p>
              <a:r>
                <a:rPr lang="en-US" altLang="zh-CN" sz="2400" b="1" dirty="0"/>
                <a:t>B.</a:t>
              </a:r>
              <a:r>
                <a:rPr lang="zh-CN" altLang="zh-CN" sz="2400" b="1"/>
                <a:t>材料二否定了材料一，仅用材料一得出的结论难以成立</a:t>
              </a:r>
            </a:p>
            <a:p>
              <a:r>
                <a:rPr lang="en-US" altLang="zh-CN" sz="2400" b="1" dirty="0"/>
                <a:t>C.</a:t>
              </a:r>
              <a:r>
                <a:rPr lang="zh-CN" altLang="zh-CN" sz="2400" b="1"/>
                <a:t>无论材料一还是材料二，都必须得到考古学支持才能成立</a:t>
              </a:r>
            </a:p>
            <a:p>
              <a:r>
                <a:rPr lang="en-US" altLang="zh-CN" sz="2400" b="1" dirty="0"/>
                <a:t>D.</a:t>
              </a:r>
              <a:r>
                <a:rPr lang="zh-CN" altLang="zh-CN" sz="2400" b="1"/>
                <a:t>材料一指的是民众，材料二指的是官员，两条材料并不矛盾</a:t>
              </a:r>
            </a:p>
          </p:txBody>
        </p:sp>
      </p:grpSp>
      <p:sp>
        <p:nvSpPr>
          <p:cNvPr id="4" name="矩形 3"/>
          <p:cNvSpPr>
            <a:spLocks noChangeArrowheads="1"/>
          </p:cNvSpPr>
          <p:nvPr/>
        </p:nvSpPr>
        <p:spPr bwMode="auto">
          <a:xfrm>
            <a:off x="1025525" y="4265613"/>
            <a:ext cx="69119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t>-</a:t>
            </a:r>
          </a:p>
          <a:p>
            <a:r>
              <a:rPr lang="en-US" altLang="zh-CN" sz="2400" b="1" dirty="0">
                <a:solidFill>
                  <a:srgbClr val="FF0000"/>
                </a:solidFill>
              </a:rPr>
              <a:t>        </a:t>
            </a:r>
            <a:r>
              <a:rPr lang="en-US" altLang="zh-CN" sz="3200" b="1" dirty="0">
                <a:solidFill>
                  <a:srgbClr val="FF0000"/>
                </a:solidFill>
              </a:rPr>
              <a:t>----“</a:t>
            </a:r>
            <a:r>
              <a:rPr lang="zh-CN" altLang="zh-CN" sz="3200" b="1">
                <a:solidFill>
                  <a:srgbClr val="FF0000"/>
                </a:solidFill>
              </a:rPr>
              <a:t>昔汴都数百万家，尽仰石炭</a:t>
            </a:r>
            <a:r>
              <a:rPr lang="en-US" altLang="zh-CN" sz="3200" b="1" dirty="0">
                <a:solidFill>
                  <a:srgbClr val="FF0000"/>
                </a:solidFill>
              </a:rPr>
              <a:t>”</a:t>
            </a:r>
          </a:p>
        </p:txBody>
      </p:sp>
      <p:sp>
        <p:nvSpPr>
          <p:cNvPr id="5" name="TextBox 4"/>
          <p:cNvSpPr txBox="1">
            <a:spLocks noChangeArrowheads="1"/>
          </p:cNvSpPr>
          <p:nvPr/>
        </p:nvSpPr>
        <p:spPr bwMode="auto">
          <a:xfrm>
            <a:off x="2733675" y="5448300"/>
            <a:ext cx="5538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solidFill>
                  <a:srgbClr val="FF0000"/>
                </a:solidFill>
              </a:rPr>
              <a:t>实证意识</a:t>
            </a:r>
          </a:p>
        </p:txBody>
      </p:sp>
      <p:grpSp>
        <p:nvGrpSpPr>
          <p:cNvPr id="11" name="组合 10"/>
          <p:cNvGrpSpPr/>
          <p:nvPr/>
        </p:nvGrpSpPr>
        <p:grpSpPr>
          <a:xfrm>
            <a:off x="611560" y="3163389"/>
            <a:ext cx="606648" cy="553643"/>
            <a:chOff x="1619672" y="1844824"/>
            <a:chExt cx="606648" cy="553643"/>
          </a:xfrm>
        </p:grpSpPr>
        <p:cxnSp>
          <p:nvCxnSpPr>
            <p:cNvPr id="12" name="直接连接符 11"/>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179388" y="476250"/>
            <a:ext cx="8785225" cy="5400675"/>
          </a:xfrm>
        </p:spPr>
        <p:txBody>
          <a:bodyPr/>
          <a:lstStyle/>
          <a:p>
            <a:r>
              <a:rPr lang="zh-CN" altLang="en-US" sz="2800" smtClean="0"/>
              <a:t>       </a:t>
            </a:r>
            <a:r>
              <a:rPr lang="zh-CN" altLang="zh-CN" sz="2800" b="1" smtClean="0"/>
              <a:t>与</a:t>
            </a:r>
            <a:r>
              <a:rPr lang="en-US" altLang="zh-CN" sz="2800" b="1" dirty="0" smtClean="0"/>
              <a:t>2010</a:t>
            </a:r>
            <a:r>
              <a:rPr lang="zh-CN" altLang="zh-CN" sz="2800" b="1" smtClean="0"/>
              <a:t>年相比，四个方面考核目标和要求都有涉及，及对获取和解读信息及调动和运用知识的能力考查较多，对概括归纳能力要求很高，而且，第一次系统考查论证和探讨问题的能力。</a:t>
            </a:r>
            <a:endParaRPr lang="en-US" altLang="zh-CN" sz="2800" b="1" dirty="0" smtClean="0"/>
          </a:p>
          <a:p>
            <a:r>
              <a:rPr lang="en-US" altLang="zh-CN" sz="2800" b="1" dirty="0" smtClean="0"/>
              <a:t>       </a:t>
            </a:r>
            <a:r>
              <a:rPr lang="zh-CN" altLang="zh-CN" sz="2800" b="1" smtClean="0"/>
              <a:t>如第</a:t>
            </a:r>
            <a:r>
              <a:rPr lang="en-US" altLang="zh-CN" sz="2800" b="1" dirty="0" smtClean="0"/>
              <a:t>22</a:t>
            </a:r>
            <a:r>
              <a:rPr lang="zh-CN" altLang="zh-CN" sz="2800" b="1" smtClean="0"/>
              <a:t>题第（</a:t>
            </a:r>
            <a:r>
              <a:rPr lang="en-US" altLang="zh-CN" sz="2800" b="1" dirty="0" smtClean="0"/>
              <a:t>3</a:t>
            </a:r>
            <a:r>
              <a:rPr lang="zh-CN" altLang="zh-CN" sz="2800" b="1" smtClean="0"/>
              <a:t>）问：</a:t>
            </a:r>
            <a:r>
              <a:rPr lang="zh-CN" altLang="zh-CN" sz="2800" b="1" smtClean="0">
                <a:solidFill>
                  <a:srgbClr val="C00000"/>
                </a:solidFill>
              </a:rPr>
              <a:t>“运用上述材料，结合所学知识，论证陈旭麓先生提出的观点。”要求考生：“观点理解准确；史论结合；逻辑严密；表达清楚；</a:t>
            </a:r>
            <a:r>
              <a:rPr lang="en-US" altLang="zh-CN" sz="2800" b="1" dirty="0" smtClean="0">
                <a:solidFill>
                  <a:srgbClr val="C00000"/>
                </a:solidFill>
              </a:rPr>
              <a:t>200</a:t>
            </a:r>
            <a:r>
              <a:rPr lang="zh-CN" altLang="zh-CN" sz="2800" b="1" smtClean="0">
                <a:solidFill>
                  <a:srgbClr val="C00000"/>
                </a:solidFill>
              </a:rPr>
              <a:t>字左右。”</a:t>
            </a:r>
            <a:r>
              <a:rPr lang="zh-CN" altLang="zh-CN" sz="2800" b="1" smtClean="0"/>
              <a:t>该问突出了新课程的“探究性”“开放性”理念，利于考查“过程与方法”层面的能力，对考生的理解能力、思维和语言表达能力等级综合能力进行全面考查。</a:t>
            </a:r>
            <a:endParaRPr lang="en-US" altLang="zh-CN" sz="3600" b="1" dirty="0" smtClean="0">
              <a:solidFill>
                <a:srgbClr val="C0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755650" y="2276475"/>
            <a:ext cx="8229600" cy="1143000"/>
          </a:xfrm>
        </p:spPr>
        <p:txBody>
          <a:bodyPr/>
          <a:lstStyle/>
          <a:p>
            <a:pPr algn="l"/>
            <a:r>
              <a:rPr lang="en-US" altLang="zh-CN" sz="3600" b="1" dirty="0" smtClean="0">
                <a:latin typeface="华文行楷" pitchFamily="2" charset="-122"/>
                <a:ea typeface="华文行楷" pitchFamily="2" charset="-122"/>
              </a:rPr>
              <a:t>2010</a:t>
            </a:r>
            <a:r>
              <a:rPr lang="zh-CN" altLang="en-US" sz="3600" b="1" smtClean="0">
                <a:latin typeface="华文行楷" pitchFamily="2" charset="-122"/>
                <a:ea typeface="华文行楷" pitchFamily="2" charset="-122"/>
              </a:rPr>
              <a:t>年全国新课标文综第</a:t>
            </a:r>
            <a:r>
              <a:rPr lang="en-US" altLang="zh-CN" sz="3600" b="1" dirty="0" smtClean="0">
                <a:latin typeface="华文行楷" pitchFamily="2" charset="-122"/>
                <a:ea typeface="华文行楷" pitchFamily="2" charset="-122"/>
              </a:rPr>
              <a:t>40</a:t>
            </a:r>
            <a:r>
              <a:rPr lang="zh-CN" altLang="en-US" sz="3600" b="1" smtClean="0">
                <a:latin typeface="华文行楷" pitchFamily="2" charset="-122"/>
                <a:ea typeface="华文行楷" pitchFamily="2" charset="-122"/>
              </a:rPr>
              <a:t>题：问：</a:t>
            </a:r>
            <a:r>
              <a:rPr lang="en-US" altLang="zh-CN" sz="3200" b="1" dirty="0" smtClean="0"/>
              <a:t/>
            </a:r>
            <a:br>
              <a:rPr lang="en-US" altLang="zh-CN" sz="3200" b="1" dirty="0" smtClean="0"/>
            </a:br>
            <a:r>
              <a:rPr lang="en-US" altLang="zh-CN" sz="3200" b="1" dirty="0" smtClean="0"/>
              <a:t>1.</a:t>
            </a:r>
            <a:r>
              <a:rPr lang="zh-CN" altLang="zh-CN" sz="3200" b="1" smtClean="0"/>
              <a:t>根据材料一并结合所学知识，概括指出明清之际江南手工业发展的特点。</a:t>
            </a:r>
            <a:r>
              <a:rPr lang="en-US" altLang="zh-CN" sz="3200" b="1" dirty="0" smtClean="0"/>
              <a:t>(8</a:t>
            </a:r>
            <a:r>
              <a:rPr lang="zh-CN" altLang="zh-CN" sz="3200" b="1" smtClean="0"/>
              <a:t>分</a:t>
            </a:r>
            <a:r>
              <a:rPr lang="en-US" altLang="zh-CN" sz="3200" b="1" dirty="0" smtClean="0"/>
              <a:t>)</a:t>
            </a:r>
            <a:r>
              <a:rPr lang="zh-CN" altLang="zh-CN" sz="3200" b="1" smtClean="0"/>
              <a:t/>
            </a:r>
            <a:br>
              <a:rPr lang="zh-CN" altLang="zh-CN" sz="3200" b="1" smtClean="0"/>
            </a:br>
            <a:r>
              <a:rPr lang="en-US" altLang="zh-CN" sz="3200" b="1" dirty="0" smtClean="0"/>
              <a:t>2.</a:t>
            </a:r>
            <a:r>
              <a:rPr lang="zh-CN" altLang="zh-CN" sz="3200" b="1" smtClean="0"/>
              <a:t>根据材料二并结合所学知识，说明</a:t>
            </a:r>
            <a:r>
              <a:rPr lang="en-US" altLang="zh-CN" sz="3200" b="1" dirty="0" smtClean="0"/>
              <a:t>19</a:t>
            </a:r>
            <a:r>
              <a:rPr lang="zh-CN" altLang="zh-CN" sz="3200" b="1" smtClean="0"/>
              <a:t>世纪中期以前英国工业发展的阶段及阶段性特征。</a:t>
            </a:r>
            <a:r>
              <a:rPr lang="en-US" altLang="zh-CN" sz="3200" b="1" dirty="0" smtClean="0"/>
              <a:t>(16</a:t>
            </a:r>
            <a:r>
              <a:rPr lang="zh-CN" altLang="zh-CN" sz="3200" b="1" smtClean="0"/>
              <a:t>分</a:t>
            </a:r>
            <a:r>
              <a:rPr lang="en-US" altLang="zh-CN" sz="3200" b="1" dirty="0" smtClean="0"/>
              <a:t>)</a:t>
            </a:r>
            <a:r>
              <a:rPr lang="zh-CN" altLang="zh-CN" sz="3200" b="1" smtClean="0"/>
              <a:t/>
            </a:r>
            <a:br>
              <a:rPr lang="zh-CN" altLang="zh-CN" sz="3200" b="1" smtClean="0"/>
            </a:br>
            <a:r>
              <a:rPr lang="en-US" altLang="zh-CN" sz="3200" b="1" dirty="0" smtClean="0">
                <a:solidFill>
                  <a:srgbClr val="FF0000"/>
                </a:solidFill>
              </a:rPr>
              <a:t>3.</a:t>
            </a:r>
            <a:r>
              <a:rPr lang="zh-CN" altLang="zh-CN" sz="3200" b="1" smtClean="0">
                <a:solidFill>
                  <a:srgbClr val="FF0000"/>
                </a:solidFill>
              </a:rPr>
              <a:t>根据材料并结合所学知识，阐述对恩格斯所说“历史前提”的认识。</a:t>
            </a:r>
            <a:r>
              <a:rPr lang="en-US" altLang="zh-CN" sz="3200" b="1" dirty="0" smtClean="0">
                <a:solidFill>
                  <a:srgbClr val="FF0000"/>
                </a:solidFill>
              </a:rPr>
              <a:t>(13</a:t>
            </a:r>
            <a:r>
              <a:rPr lang="zh-CN" altLang="zh-CN" sz="3200" b="1" smtClean="0">
                <a:solidFill>
                  <a:srgbClr val="FF0000"/>
                </a:solidFill>
              </a:rPr>
              <a:t>分</a:t>
            </a:r>
            <a:r>
              <a:rPr lang="en-US" altLang="zh-CN" sz="3200" b="1" dirty="0" smtClean="0">
                <a:solidFill>
                  <a:srgbClr val="FF0000"/>
                </a:solidFill>
              </a:rPr>
              <a:t>)</a:t>
            </a:r>
            <a:endParaRPr lang="zh-CN" altLang="en-US" sz="3200" b="1" smtClean="0">
              <a:solidFill>
                <a:srgbClr val="FF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68313" y="-171450"/>
            <a:ext cx="8280400" cy="5329238"/>
          </a:xfrm>
        </p:spPr>
        <p:txBody>
          <a:bodyPr/>
          <a:lstStyle/>
          <a:p>
            <a:pPr algn="l"/>
            <a:r>
              <a:rPr lang="en-US" altLang="zh-CN" sz="3600" b="1" dirty="0" smtClean="0">
                <a:latin typeface="华文行楷" pitchFamily="2" charset="-122"/>
                <a:ea typeface="华文行楷" pitchFamily="2" charset="-122"/>
              </a:rPr>
              <a:t>2011</a:t>
            </a:r>
            <a:r>
              <a:rPr lang="zh-CN" altLang="en-US" sz="3600" b="1" dirty="0" smtClean="0">
                <a:latin typeface="华文行楷" pitchFamily="2" charset="-122"/>
                <a:ea typeface="华文行楷" pitchFamily="2" charset="-122"/>
              </a:rPr>
              <a:t>年全国新课标文综第</a:t>
            </a:r>
            <a:r>
              <a:rPr lang="en-US" altLang="zh-CN" sz="3600" b="1" dirty="0" smtClean="0">
                <a:latin typeface="华文行楷" pitchFamily="2" charset="-122"/>
                <a:ea typeface="华文行楷" pitchFamily="2" charset="-122"/>
              </a:rPr>
              <a:t>41</a:t>
            </a:r>
            <a:r>
              <a:rPr lang="zh-CN" altLang="en-US" sz="3600" b="1" dirty="0" smtClean="0">
                <a:latin typeface="华文行楷" pitchFamily="2" charset="-122"/>
                <a:ea typeface="华文行楷" pitchFamily="2" charset="-122"/>
              </a:rPr>
              <a:t>题：</a:t>
            </a:r>
            <a:r>
              <a:rPr lang="en-US" altLang="zh-CN" sz="3200" b="1" dirty="0" smtClean="0"/>
              <a:t/>
            </a:r>
            <a:br>
              <a:rPr lang="en-US" altLang="zh-CN" sz="3200" b="1" dirty="0" smtClean="0"/>
            </a:br>
            <a:r>
              <a:rPr lang="zh-CN" altLang="en-US" sz="3200" b="1" dirty="0" smtClean="0"/>
              <a:t>问：</a:t>
            </a:r>
            <a:r>
              <a:rPr lang="zh-CN" altLang="zh-CN" sz="3200" b="1" dirty="0" smtClean="0"/>
              <a:t>评材料中关于西方崛起的观点。</a:t>
            </a:r>
            <a:r>
              <a:rPr lang="en-US" altLang="zh-CN" sz="3200" b="1" dirty="0" smtClean="0"/>
              <a:t/>
            </a:r>
            <a:br>
              <a:rPr lang="en-US" altLang="zh-CN" sz="3200" b="1" dirty="0" smtClean="0"/>
            </a:br>
            <a:r>
              <a:rPr lang="en-US" altLang="zh-CN" sz="3200" b="1" dirty="0" smtClean="0"/>
              <a:t>         </a:t>
            </a:r>
            <a:r>
              <a:rPr lang="zh-CN" altLang="zh-CN" sz="3200" b="1" dirty="0" smtClean="0"/>
              <a:t>（</a:t>
            </a:r>
            <a:r>
              <a:rPr lang="en-US" altLang="zh-CN" sz="3200" b="1" dirty="0" smtClean="0"/>
              <a:t>12</a:t>
            </a:r>
            <a:r>
              <a:rPr lang="zh-CN" altLang="zh-CN" sz="3200" b="1" dirty="0" smtClean="0"/>
              <a:t>分）</a:t>
            </a:r>
            <a:br>
              <a:rPr lang="zh-CN" altLang="zh-CN" sz="3200" b="1" dirty="0" smtClean="0"/>
            </a:br>
            <a:r>
              <a:rPr lang="zh-CN" altLang="zh-CN" sz="3200" b="1" dirty="0" smtClean="0">
                <a:solidFill>
                  <a:srgbClr val="FF0000"/>
                </a:solidFill>
                <a:latin typeface="华文行楷" pitchFamily="2" charset="-122"/>
                <a:ea typeface="华文行楷" pitchFamily="2" charset="-122"/>
              </a:rPr>
              <a:t>（要求：围绕材料中的一种或两种观点展开评论；观点明确，史论结合。</a:t>
            </a:r>
            <a:r>
              <a:rPr lang="zh-CN" altLang="en-US" sz="3200" b="1" dirty="0" smtClean="0">
                <a:solidFill>
                  <a:srgbClr val="FF0000"/>
                </a:solidFill>
                <a:latin typeface="华文行楷" pitchFamily="2" charset="-122"/>
                <a:ea typeface="华文行楷" pitchFamily="2" charset="-122"/>
              </a:rPr>
              <a:t>）</a:t>
            </a:r>
            <a:r>
              <a:rPr lang="en-US" altLang="zh-CN" sz="3200" b="1" smtClean="0">
                <a:solidFill>
                  <a:srgbClr val="FF0000"/>
                </a:solidFill>
                <a:latin typeface="华文行楷" pitchFamily="2" charset="-122"/>
                <a:ea typeface="华文行楷" pitchFamily="2" charset="-122"/>
              </a:rPr>
              <a:t/>
            </a:r>
            <a:br>
              <a:rPr lang="en-US" altLang="zh-CN" sz="3200" b="1" smtClean="0">
                <a:solidFill>
                  <a:srgbClr val="FF0000"/>
                </a:solidFill>
                <a:latin typeface="华文行楷" pitchFamily="2" charset="-122"/>
                <a:ea typeface="华文行楷" pitchFamily="2" charset="-122"/>
              </a:rPr>
            </a:br>
            <a:r>
              <a:rPr lang="zh-CN" altLang="en-US" sz="3200" b="1" smtClean="0">
                <a:solidFill>
                  <a:schemeClr val="tx1"/>
                </a:solidFill>
                <a:latin typeface="黑体" pitchFamily="49" charset="-122"/>
                <a:ea typeface="黑体" pitchFamily="49" charset="-122"/>
              </a:rPr>
              <a:t>试题的立意：</a:t>
            </a:r>
            <a:r>
              <a:rPr lang="en-US" altLang="zh-CN" sz="3200" b="1" smtClean="0">
                <a:solidFill>
                  <a:schemeClr val="tx1"/>
                </a:solidFill>
                <a:latin typeface="黑体" pitchFamily="49" charset="-122"/>
                <a:ea typeface="黑体" pitchFamily="49" charset="-122"/>
              </a:rPr>
              <a:t/>
            </a:r>
            <a:br>
              <a:rPr lang="en-US" altLang="zh-CN" sz="3200" b="1" smtClean="0">
                <a:solidFill>
                  <a:schemeClr val="tx1"/>
                </a:solidFill>
                <a:latin typeface="黑体" pitchFamily="49" charset="-122"/>
                <a:ea typeface="黑体" pitchFamily="49" charset="-122"/>
              </a:rPr>
            </a:br>
            <a:r>
              <a:rPr lang="en-US" altLang="zh-CN" sz="3200" b="1" smtClean="0">
                <a:solidFill>
                  <a:schemeClr val="tx1"/>
                </a:solidFill>
                <a:latin typeface="黑体" pitchFamily="49" charset="-122"/>
                <a:ea typeface="黑体" pitchFamily="49" charset="-122"/>
              </a:rPr>
              <a:t>   </a:t>
            </a:r>
            <a:r>
              <a:rPr lang="zh-CN" altLang="en-US" sz="3200" b="1" smtClean="0">
                <a:solidFill>
                  <a:schemeClr val="tx1"/>
                </a:solidFill>
                <a:latin typeface="黑体" pitchFamily="49" charset="-122"/>
                <a:ea typeface="黑体" pitchFamily="49" charset="-122"/>
              </a:rPr>
              <a:t>重理解（理解材料中的两种观点及其所依据的史实）</a:t>
            </a:r>
            <a:r>
              <a:rPr lang="en-US" altLang="zh-CN" sz="3200" b="1" smtClean="0">
                <a:solidFill>
                  <a:schemeClr val="tx1"/>
                </a:solidFill>
                <a:latin typeface="黑体" pitchFamily="49" charset="-122"/>
                <a:ea typeface="黑体" pitchFamily="49" charset="-122"/>
              </a:rPr>
              <a:t/>
            </a:r>
            <a:br>
              <a:rPr lang="en-US" altLang="zh-CN" sz="3200" b="1" smtClean="0">
                <a:solidFill>
                  <a:schemeClr val="tx1"/>
                </a:solidFill>
                <a:latin typeface="黑体" pitchFamily="49" charset="-122"/>
                <a:ea typeface="黑体" pitchFamily="49" charset="-122"/>
              </a:rPr>
            </a:br>
            <a:r>
              <a:rPr lang="zh-CN" altLang="en-US" sz="3200" b="1" smtClean="0">
                <a:solidFill>
                  <a:schemeClr val="tx1"/>
                </a:solidFill>
                <a:latin typeface="黑体" pitchFamily="49" charset="-122"/>
                <a:ea typeface="黑体" pitchFamily="49" charset="-122"/>
              </a:rPr>
              <a:t>   重论证（史论结合）</a:t>
            </a:r>
            <a:endParaRPr lang="zh-CN" altLang="en-US" sz="3200" b="1" dirty="0" smtClean="0">
              <a:solidFill>
                <a:schemeClr val="tx1"/>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2467" name="Rectangle 3"/>
          <p:cNvSpPr>
            <a:spLocks noGrp="1" noChangeArrowheads="1"/>
          </p:cNvSpPr>
          <p:nvPr>
            <p:ph type="body" idx="1"/>
          </p:nvPr>
        </p:nvSpPr>
        <p:spPr>
          <a:xfrm>
            <a:off x="395288" y="1341438"/>
            <a:ext cx="8229600" cy="3240087"/>
          </a:xfrm>
        </p:spPr>
        <p:txBody>
          <a:bodyPr/>
          <a:lstStyle/>
          <a:p>
            <a:pPr marL="0" indent="0" eaLnBrk="1" hangingPunct="1">
              <a:buFontTx/>
              <a:buNone/>
            </a:pPr>
            <a:r>
              <a:rPr lang="en-US" altLang="zh-CN" b="1" dirty="0" smtClean="0"/>
              <a:t>(</a:t>
            </a:r>
            <a:r>
              <a:rPr lang="zh-CN" altLang="en-US" b="1" dirty="0" smtClean="0"/>
              <a:t>二</a:t>
            </a:r>
            <a:r>
              <a:rPr lang="en-US" altLang="zh-CN" b="1" dirty="0" smtClean="0"/>
              <a:t>)</a:t>
            </a:r>
            <a:r>
              <a:rPr lang="zh-CN" altLang="en-US" b="1" dirty="0" smtClean="0"/>
              <a:t>复习的知识与能力关系：学科素养                                  </a:t>
            </a:r>
            <a:endParaRPr lang="en-US" altLang="zh-CN" b="1" dirty="0" smtClean="0"/>
          </a:p>
          <a:p>
            <a:pPr marL="0" indent="0" eaLnBrk="1" hangingPunct="1">
              <a:buNone/>
            </a:pPr>
            <a:r>
              <a:rPr lang="en-US" altLang="zh-CN" b="1" dirty="0" smtClean="0"/>
              <a:t>1、</a:t>
            </a:r>
            <a:r>
              <a:rPr lang="zh-CN" altLang="en-US" b="1" dirty="0" smtClean="0"/>
              <a:t>重视</a:t>
            </a:r>
            <a:r>
              <a:rPr lang="en-US" altLang="zh-CN" b="1" dirty="0" smtClean="0"/>
              <a:t>“</a:t>
            </a:r>
            <a:r>
              <a:rPr lang="zh-CN" altLang="en-US" b="1" dirty="0" smtClean="0"/>
              <a:t>双基</a:t>
            </a:r>
            <a:r>
              <a:rPr lang="en-US" altLang="zh-CN" b="1" dirty="0" smtClean="0"/>
              <a:t>”</a:t>
            </a:r>
            <a:r>
              <a:rPr lang="zh-CN" altLang="en-US" b="1" dirty="0"/>
              <a:t> （四大类</a:t>
            </a:r>
            <a:r>
              <a:rPr lang="en-US" altLang="zh-CN" b="1" dirty="0"/>
              <a:t>12</a:t>
            </a:r>
            <a:r>
              <a:rPr lang="zh-CN" altLang="en-US" b="1" dirty="0"/>
              <a:t>条）</a:t>
            </a:r>
            <a:endParaRPr lang="en-US" altLang="zh-CN" b="1" dirty="0"/>
          </a:p>
          <a:p>
            <a:pPr marL="0" indent="0" eaLnBrk="1" hangingPunct="1">
              <a:buFontTx/>
              <a:buNone/>
            </a:pPr>
            <a:r>
              <a:rPr lang="en-US" altLang="zh-CN" b="1" dirty="0" smtClean="0"/>
              <a:t>2</a:t>
            </a:r>
            <a:r>
              <a:rPr lang="en-US" altLang="zh-CN" b="1" dirty="0"/>
              <a:t>、</a:t>
            </a:r>
            <a:r>
              <a:rPr lang="zh-CN" altLang="en-US" b="1" dirty="0" smtClean="0"/>
              <a:t>突出历史探究的意识和方法</a:t>
            </a:r>
            <a:endParaRPr lang="en-US" altLang="zh-CN" b="1" dirty="0" smtClean="0"/>
          </a:p>
          <a:p>
            <a:pPr marL="0" indent="0" eaLnBrk="1" hangingPunct="1">
              <a:buFontTx/>
              <a:buNone/>
            </a:pPr>
            <a:r>
              <a:rPr lang="en-US" altLang="zh-CN" b="1" dirty="0" smtClean="0"/>
              <a:t>3、</a:t>
            </a:r>
            <a:r>
              <a:rPr lang="zh-CN" altLang="en-US" b="1" dirty="0" smtClean="0"/>
              <a:t>重视史观意识的渗透</a:t>
            </a:r>
            <a:endParaRPr lang="en-US" altLang="zh-CN" b="1" dirty="0" smtClean="0"/>
          </a:p>
        </p:txBody>
      </p:sp>
      <p:sp>
        <p:nvSpPr>
          <p:cNvPr id="2" name="矩形 1"/>
          <p:cNvSpPr/>
          <p:nvPr/>
        </p:nvSpPr>
        <p:spPr>
          <a:xfrm>
            <a:off x="1187624" y="4077072"/>
            <a:ext cx="6768752" cy="584775"/>
          </a:xfrm>
          <a:prstGeom prst="rect">
            <a:avLst/>
          </a:prstGeom>
        </p:spPr>
        <p:txBody>
          <a:bodyPr wrap="square">
            <a:spAutoFit/>
          </a:bodyPr>
          <a:lstStyle/>
          <a:p>
            <a:r>
              <a:rPr lang="zh-CN" altLang="en-US" sz="3200" b="1" dirty="0"/>
              <a:t>唯物史观</a:t>
            </a:r>
            <a:r>
              <a:rPr lang="zh-CN" altLang="en-US" sz="3200" b="1" dirty="0" smtClean="0"/>
              <a:t>、</a:t>
            </a:r>
            <a:r>
              <a:rPr lang="zh-CN" altLang="en-US" sz="3200" b="1" dirty="0"/>
              <a:t>文明史</a:t>
            </a:r>
            <a:r>
              <a:rPr lang="zh-CN" altLang="en-US" sz="3200" b="1" dirty="0" smtClean="0"/>
              <a:t>观、全球史观</a:t>
            </a:r>
            <a:endParaRPr lang="zh-CN" altLang="en-US" sz="3200" dirty="0"/>
          </a:p>
        </p:txBody>
      </p:sp>
    </p:spTree>
    <p:extLst>
      <p:ext uri="{BB962C8B-B14F-4D97-AF65-F5344CB8AC3E}">
        <p14:creationId xmlns:p14="http://schemas.microsoft.com/office/powerpoint/2010/main" val="419208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60350"/>
            <a:ext cx="9144000" cy="1143000"/>
          </a:xfrm>
        </p:spPr>
        <p:txBody>
          <a:bodyPr/>
          <a:lstStyle/>
          <a:p>
            <a:pPr algn="l" eaLnBrk="1" hangingPunct="1"/>
            <a:r>
              <a:rPr lang="en-US" altLang="zh-CN" dirty="0" smtClean="0">
                <a:ea typeface="华文行楷" pitchFamily="2" charset="-122"/>
              </a:rPr>
              <a:t>1、</a:t>
            </a:r>
            <a:r>
              <a:rPr lang="zh-CN" altLang="en-US" dirty="0" smtClean="0">
                <a:ea typeface="华文行楷" pitchFamily="2" charset="-122"/>
              </a:rPr>
              <a:t>重视基础</a:t>
            </a:r>
          </a:p>
        </p:txBody>
      </p:sp>
      <p:graphicFrame>
        <p:nvGraphicFramePr>
          <p:cNvPr id="3" name="内容占位符 2"/>
          <p:cNvGraphicFramePr>
            <a:graphicFrameLocks noGrp="1"/>
          </p:cNvGraphicFramePr>
          <p:nvPr>
            <p:ph idx="1"/>
            <p:extLst>
              <p:ext uri="{D42A27DB-BD31-4B8C-83A1-F6EECF244321}">
                <p14:modId xmlns:p14="http://schemas.microsoft.com/office/powerpoint/2010/main" val="3525948028"/>
              </p:ext>
            </p:extLst>
          </p:nvPr>
        </p:nvGraphicFramePr>
        <p:xfrm>
          <a:off x="539552" y="1124744"/>
          <a:ext cx="8208912" cy="5400601"/>
        </p:xfrm>
        <a:graphic>
          <a:graphicData uri="http://schemas.openxmlformats.org/drawingml/2006/table">
            <a:tbl>
              <a:tblPr firstRow="1" bandRow="1">
                <a:tableStyleId>{5C22544A-7EE6-4342-B048-85BDC9FD1C3A}</a:tableStyleId>
              </a:tblPr>
              <a:tblGrid>
                <a:gridCol w="695671"/>
                <a:gridCol w="2544689"/>
                <a:gridCol w="3298943"/>
                <a:gridCol w="973939"/>
                <a:gridCol w="695670"/>
              </a:tblGrid>
              <a:tr h="1232469">
                <a:tc>
                  <a:txBody>
                    <a:bodyPr/>
                    <a:lstStyle/>
                    <a:p>
                      <a:pPr marL="0" algn="l" defTabSz="914400" rtl="0" eaLnBrk="1" latinLnBrk="0" hangingPunct="1"/>
                      <a:r>
                        <a:rPr lang="zh-CN" altLang="en-US" sz="2400" b="1" kern="1200" dirty="0" smtClean="0">
                          <a:solidFill>
                            <a:schemeClr val="tx1">
                              <a:lumMod val="85000"/>
                              <a:lumOff val="15000"/>
                            </a:schemeClr>
                          </a:solidFill>
                          <a:latin typeface="+mn-lt"/>
                          <a:ea typeface="+mn-ea"/>
                          <a:cs typeface="+mn-cs"/>
                        </a:rPr>
                        <a:t>史别</a:t>
                      </a:r>
                      <a:endParaRPr lang="zh-CN" altLang="en-US" sz="2400" b="1" kern="1200" dirty="0">
                        <a:solidFill>
                          <a:schemeClr val="tx1">
                            <a:lumMod val="85000"/>
                            <a:lumOff val="15000"/>
                          </a:schemeClr>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zh-CN" altLang="en-US" sz="2400" b="1" kern="1200" baseline="0" dirty="0" smtClean="0">
                          <a:solidFill>
                            <a:schemeClr val="tx1">
                              <a:lumMod val="85000"/>
                              <a:lumOff val="15000"/>
                            </a:schemeClr>
                          </a:solidFill>
                          <a:latin typeface="+mn-lt"/>
                          <a:ea typeface="+mn-ea"/>
                          <a:cs typeface="+mn-cs"/>
                        </a:rPr>
                        <a:t>    </a:t>
                      </a:r>
                      <a:r>
                        <a:rPr lang="zh-CN" altLang="en-US" sz="2400" b="1" kern="1200" dirty="0" smtClean="0">
                          <a:solidFill>
                            <a:schemeClr val="tx1">
                              <a:lumMod val="85000"/>
                              <a:lumOff val="15000"/>
                            </a:schemeClr>
                          </a:solidFill>
                          <a:latin typeface="+mn-lt"/>
                          <a:ea typeface="+mn-ea"/>
                          <a:cs typeface="+mn-cs"/>
                        </a:rPr>
                        <a:t>专        题</a:t>
                      </a:r>
                      <a:endParaRPr lang="zh-CN" altLang="en-US" sz="2400" b="1" kern="1200" dirty="0">
                        <a:solidFill>
                          <a:schemeClr val="tx1">
                            <a:lumMod val="85000"/>
                            <a:lumOff val="15000"/>
                          </a:schemeClr>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      知识点</a:t>
                      </a:r>
                      <a:endParaRPr lang="zh-CN" altLang="en-US" sz="2400" dirty="0">
                        <a:solidFill>
                          <a:schemeClr val="tx1">
                            <a:lumMod val="85000"/>
                            <a:lumOff val="15000"/>
                          </a:schemeClr>
                        </a:solidFill>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分值</a:t>
                      </a:r>
                      <a:endParaRPr lang="zh-CN" altLang="en-US" sz="2400" dirty="0">
                        <a:solidFill>
                          <a:schemeClr val="tx1">
                            <a:lumMod val="85000"/>
                            <a:lumOff val="15000"/>
                          </a:schemeClr>
                        </a:solidFill>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总分值</a:t>
                      </a:r>
                      <a:endParaRPr lang="zh-CN" altLang="en-US" sz="2400" dirty="0">
                        <a:solidFill>
                          <a:schemeClr val="tx1">
                            <a:lumMod val="85000"/>
                            <a:lumOff val="15000"/>
                          </a:schemeClr>
                        </a:solidFill>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62976">
                <a:tc rowSpan="6">
                  <a:txBody>
                    <a:bodyPr/>
                    <a:lstStyle/>
                    <a:p>
                      <a:r>
                        <a:rPr lang="zh-CN" altLang="en-US" sz="2400" b="1" dirty="0" smtClean="0"/>
                        <a:t>中国古代史</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3">
                  <a:txBody>
                    <a:bodyPr/>
                    <a:lstStyle/>
                    <a:p>
                      <a:r>
                        <a:rPr lang="zh-CN" altLang="en-US" sz="2400" b="1" kern="1200" dirty="0" smtClean="0">
                          <a:solidFill>
                            <a:schemeClr val="dk1"/>
                          </a:solidFill>
                          <a:latin typeface="+mn-lt"/>
                          <a:ea typeface="+mn-ea"/>
                          <a:cs typeface="+mn-cs"/>
                        </a:rPr>
                        <a:t>古代</a:t>
                      </a:r>
                      <a:r>
                        <a:rPr lang="zh-CN" altLang="en-US" sz="2400" b="1" dirty="0" smtClean="0"/>
                        <a:t>政治制度</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唐朝科举制</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6">
                  <a:txBody>
                    <a:bodyPr/>
                    <a:lstStyle/>
                    <a:p>
                      <a:r>
                        <a:rPr lang="en-US" altLang="zh-CN" sz="2400" b="1" dirty="0" smtClean="0"/>
                        <a:t>26</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62976">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t>元朝行省制度</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662976">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t>明清的政治</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2</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662976">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古代社会经济</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明朝经济及主张</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853252">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2">
                  <a:txBody>
                    <a:bodyPr/>
                    <a:lstStyle/>
                    <a:p>
                      <a:r>
                        <a:rPr lang="zh-CN" altLang="en-US" sz="2400" b="1" dirty="0" smtClean="0"/>
                        <a:t>古代科技、思想文化</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四大发明中的活字印刷</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62976">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t>顾炎武的思想</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chemeClr val="dk1"/>
                          </a:solidFill>
                          <a:latin typeface="+mn-lt"/>
                          <a:ea typeface="+mn-ea"/>
                          <a:cs typeface="+mn-cs"/>
                        </a:rPr>
                        <a:t>12</a:t>
                      </a:r>
                      <a:r>
                        <a:rPr lang="zh-CN" altLang="en-US" sz="2400" b="1" kern="1200" dirty="0" smtClean="0">
                          <a:solidFill>
                            <a:schemeClr val="dk1"/>
                          </a:solidFill>
                          <a:latin typeface="+mn-lt"/>
                          <a:ea typeface="+mn-ea"/>
                          <a:cs typeface="+mn-cs"/>
                        </a:rPr>
                        <a:t>分</a:t>
                      </a:r>
                      <a:endParaRPr lang="zh-CN" altLang="en-US" sz="2400" b="1" kern="1200" dirty="0">
                        <a:solidFill>
                          <a:schemeClr val="dk1"/>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r>
              <a:rPr lang="zh-CN" altLang="en-US" b="1" dirty="0" smtClean="0"/>
              <a:t>唯物史观</a:t>
            </a:r>
            <a:endParaRPr lang="zh-CN" altLang="en-US" dirty="0" smtClean="0">
              <a:ea typeface="华文行楷" pitchFamily="2" charset="-122"/>
            </a:endParaRPr>
          </a:p>
        </p:txBody>
      </p:sp>
      <p:sp>
        <p:nvSpPr>
          <p:cNvPr id="62467" name="Rectangle 3"/>
          <p:cNvSpPr>
            <a:spLocks noGrp="1" noChangeArrowheads="1"/>
          </p:cNvSpPr>
          <p:nvPr>
            <p:ph type="body" idx="1"/>
          </p:nvPr>
        </p:nvSpPr>
        <p:spPr>
          <a:xfrm>
            <a:off x="395288" y="1341438"/>
            <a:ext cx="8229600" cy="3240087"/>
          </a:xfrm>
        </p:spPr>
        <p:txBody>
          <a:bodyPr/>
          <a:lstStyle/>
          <a:p>
            <a:r>
              <a:rPr lang="zh-CN" altLang="en-US" b="1" dirty="0" smtClean="0"/>
              <a:t>如第</a:t>
            </a:r>
            <a:r>
              <a:rPr lang="en-US" altLang="zh-CN" b="1" dirty="0" smtClean="0"/>
              <a:t>22</a:t>
            </a:r>
            <a:r>
              <a:rPr lang="zh-CN" altLang="en-US" b="1" dirty="0" smtClean="0"/>
              <a:t>题：</a:t>
            </a:r>
            <a:r>
              <a:rPr lang="zh-CN" altLang="zh-CN" b="1" dirty="0" smtClean="0">
                <a:latin typeface="楷体" pitchFamily="49" charset="-122"/>
                <a:ea typeface="楷体" pitchFamily="49" charset="-122"/>
              </a:rPr>
              <a:t>传统</a:t>
            </a:r>
            <a:r>
              <a:rPr lang="zh-CN" altLang="zh-CN" b="1" dirty="0">
                <a:latin typeface="楷体" pitchFamily="49" charset="-122"/>
                <a:ea typeface="楷体" pitchFamily="49" charset="-122"/>
              </a:rPr>
              <a:t>经济社会结构的近代更生常常伴随着迷惘和阵痛。历史学家陈旭麓认为，在这一过程中，“除了旧生产方式逐步解体所产生的苦难之外，还应当有新生产方式破土而出的生机和朝气。如果忠于历史唯物主义，就不能不承认：历史的主题应当是后者而不是前者。”阅读下列材料</a:t>
            </a:r>
            <a:r>
              <a:rPr lang="zh-CN" altLang="zh-CN" b="1" dirty="0" smtClean="0">
                <a:latin typeface="楷体" pitchFamily="49" charset="-122"/>
                <a:ea typeface="楷体" pitchFamily="49" charset="-122"/>
              </a:rPr>
              <a:t>：</a:t>
            </a:r>
            <a:r>
              <a:rPr lang="en-US" altLang="zh-CN" b="1" dirty="0" smtClean="0">
                <a:latin typeface="楷体" pitchFamily="49" charset="-122"/>
                <a:ea typeface="楷体" pitchFamily="49" charset="-122"/>
              </a:rPr>
              <a:t>………</a:t>
            </a:r>
            <a:endParaRPr lang="zh-CN" altLang="zh-CN" b="1" dirty="0">
              <a:latin typeface="楷体" pitchFamily="49" charset="-122"/>
              <a:ea typeface="楷体" pitchFamily="49" charset="-122"/>
            </a:endParaRPr>
          </a:p>
          <a:p>
            <a:pPr marL="0" indent="0" eaLnBrk="1" hangingPunct="1">
              <a:buFontTx/>
              <a:buNone/>
            </a:pPr>
            <a:endParaRPr lang="en-US" altLang="zh-CN" b="1"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9" name="Group 51"/>
          <p:cNvGrpSpPr>
            <a:grpSpLocks/>
          </p:cNvGrpSpPr>
          <p:nvPr/>
        </p:nvGrpSpPr>
        <p:grpSpPr bwMode="auto">
          <a:xfrm>
            <a:off x="705964" y="1080233"/>
            <a:ext cx="8383588" cy="4895850"/>
            <a:chOff x="587" y="305"/>
            <a:chExt cx="5029" cy="2130"/>
          </a:xfrm>
        </p:grpSpPr>
        <p:pic>
          <p:nvPicPr>
            <p:cNvPr id="39940" name="Picture 49" descr="框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 y="305"/>
              <a:ext cx="5029" cy="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1" name="Rectangle 48"/>
            <p:cNvSpPr>
              <a:spLocks noChangeArrowheads="1"/>
            </p:cNvSpPr>
            <p:nvPr/>
          </p:nvSpPr>
          <p:spPr bwMode="auto">
            <a:xfrm>
              <a:off x="793" y="466"/>
              <a:ext cx="4618" cy="1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400" b="1" dirty="0"/>
                <a:t>8</a:t>
              </a:r>
              <a:r>
                <a:rPr lang="zh-CN" altLang="zh-CN" sz="2400" b="1" dirty="0"/>
                <a:t>．</a:t>
              </a:r>
              <a:r>
                <a:rPr lang="en-US" altLang="zh-CN" sz="2400" b="1" dirty="0"/>
                <a:t>1938</a:t>
              </a:r>
              <a:r>
                <a:rPr lang="zh-CN" altLang="zh-CN" sz="2400" b="1" dirty="0"/>
                <a:t>年</a:t>
              </a:r>
              <a:r>
                <a:rPr lang="en-US" altLang="zh-CN" sz="2400" b="1" dirty="0"/>
                <a:t>4</a:t>
              </a:r>
              <a:r>
                <a:rPr lang="zh-CN" altLang="zh-CN" sz="2400" b="1" dirty="0"/>
                <a:t>月，中国飞行员陈怀民在武汉空战中与日军飞行员高桥宪一同归于尽。随后，陈怀民的妹妹致信高桥的妻子美惠子：陈怀民猛撞高桥的飞机，不是发泄对高桥的私仇，而是代表着两种不同力量之间的较量。同时表示，她们一家对美惠子没有怨恨，希望有一天能够友爱地握手。此事</a:t>
              </a:r>
            </a:p>
            <a:p>
              <a:r>
                <a:rPr lang="zh-CN" altLang="zh-CN" sz="2400" b="1" dirty="0"/>
                <a:t>①发生于抗日战争的相持阶段</a:t>
              </a:r>
              <a:r>
                <a:rPr lang="en-US" altLang="zh-CN" sz="2400" b="1" dirty="0">
                  <a:solidFill>
                    <a:srgbClr val="FF0000"/>
                  </a:solidFill>
                </a:rPr>
                <a:t>              </a:t>
              </a:r>
            </a:p>
            <a:p>
              <a:r>
                <a:rPr lang="zh-CN" altLang="zh-CN" sz="2400" b="1" dirty="0"/>
                <a:t>②反映了正面战场的英勇抗战</a:t>
              </a:r>
            </a:p>
            <a:p>
              <a:r>
                <a:rPr lang="zh-CN" altLang="zh-CN" sz="2400" b="1" dirty="0"/>
                <a:t>③说明两国人民深受战争之害</a:t>
              </a:r>
              <a:r>
                <a:rPr lang="en-US" altLang="zh-CN" sz="2400" b="1" dirty="0"/>
                <a:t>              </a:t>
              </a:r>
            </a:p>
            <a:p>
              <a:r>
                <a:rPr lang="zh-CN" altLang="zh-CN" sz="2400" b="1" dirty="0"/>
                <a:t>④展现了中国人民的博大胸怀</a:t>
              </a:r>
            </a:p>
            <a:p>
              <a:r>
                <a:rPr lang="en-US" altLang="zh-CN" sz="2400" b="1" dirty="0"/>
                <a:t>A</a:t>
              </a:r>
              <a:r>
                <a:rPr lang="zh-CN" altLang="zh-CN" sz="2400" b="1" dirty="0"/>
                <a:t>．③④</a:t>
              </a:r>
              <a:r>
                <a:rPr lang="en-US" altLang="zh-CN" sz="2400" b="1" dirty="0"/>
                <a:t>     B</a:t>
              </a:r>
              <a:r>
                <a:rPr lang="zh-CN" altLang="zh-CN" sz="2400" b="1" dirty="0"/>
                <a:t>．①③④</a:t>
              </a:r>
              <a:r>
                <a:rPr lang="en-US" altLang="zh-CN" sz="2400" b="1" dirty="0"/>
                <a:t>     C</a:t>
              </a:r>
              <a:r>
                <a:rPr lang="zh-CN" altLang="zh-CN" sz="2400" b="1" dirty="0"/>
                <a:t>．②③④</a:t>
              </a:r>
              <a:r>
                <a:rPr lang="en-US" altLang="zh-CN" sz="2400" b="1" dirty="0"/>
                <a:t>       D</a:t>
              </a:r>
              <a:r>
                <a:rPr lang="zh-CN" altLang="zh-CN" sz="2400" b="1" dirty="0"/>
                <a:t>．①②③④</a:t>
              </a:r>
              <a:endParaRPr lang="zh-CN" altLang="zh-CN" sz="2400" b="1" dirty="0">
                <a:solidFill>
                  <a:srgbClr val="C00000"/>
                </a:solidFill>
              </a:endParaRPr>
            </a:p>
          </p:txBody>
        </p:sp>
      </p:grpSp>
      <p:sp>
        <p:nvSpPr>
          <p:cNvPr id="9" name="Rectangle 2"/>
          <p:cNvSpPr txBox="1">
            <a:spLocks noChangeArrowheads="1"/>
          </p:cNvSpPr>
          <p:nvPr/>
        </p:nvSpPr>
        <p:spPr>
          <a:xfrm>
            <a:off x="518207" y="239874"/>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ea typeface="宋体" pitchFamily="2" charset="-122"/>
              </a:defRPr>
            </a:lvl2pPr>
            <a:lvl3pPr algn="ctr" rtl="0" eaLnBrk="0" fontAlgn="base" hangingPunct="0">
              <a:spcBef>
                <a:spcPct val="0"/>
              </a:spcBef>
              <a:spcAft>
                <a:spcPct val="0"/>
              </a:spcAft>
              <a:defRPr sz="4400">
                <a:solidFill>
                  <a:schemeClr val="tx2"/>
                </a:solidFill>
                <a:latin typeface="Arial" pitchFamily="34" charset="0"/>
                <a:ea typeface="宋体" pitchFamily="2" charset="-122"/>
              </a:defRPr>
            </a:lvl3pPr>
            <a:lvl4pPr algn="ctr" rtl="0" eaLnBrk="0" fontAlgn="base" hangingPunct="0">
              <a:spcBef>
                <a:spcPct val="0"/>
              </a:spcBef>
              <a:spcAft>
                <a:spcPct val="0"/>
              </a:spcAft>
              <a:defRPr sz="4400">
                <a:solidFill>
                  <a:schemeClr val="tx2"/>
                </a:solidFill>
                <a:latin typeface="Arial" pitchFamily="34" charset="0"/>
                <a:ea typeface="宋体" pitchFamily="2" charset="-122"/>
              </a:defRPr>
            </a:lvl4pPr>
            <a:lvl5pPr algn="ctr" rtl="0" eaLnBrk="0" fontAlgn="base" hangingPunct="0">
              <a:spcBef>
                <a:spcPct val="0"/>
              </a:spcBef>
              <a:spcAft>
                <a:spcPct val="0"/>
              </a:spcAft>
              <a:defRPr sz="4400">
                <a:solidFill>
                  <a:schemeClr val="tx2"/>
                </a:solidFill>
                <a:latin typeface="Arial" pitchFamily="34" charset="0"/>
                <a:ea typeface="宋体" pitchFamily="2" charset="-122"/>
              </a:defRPr>
            </a:lvl5pPr>
            <a:lvl6pPr marL="457200" algn="ctr" rtl="0" fontAlgn="base">
              <a:spcBef>
                <a:spcPct val="0"/>
              </a:spcBef>
              <a:spcAft>
                <a:spcPct val="0"/>
              </a:spcAft>
              <a:defRPr sz="4400">
                <a:solidFill>
                  <a:schemeClr val="tx2"/>
                </a:solidFill>
                <a:latin typeface="Arial" pitchFamily="34" charset="0"/>
                <a:ea typeface="宋体" pitchFamily="2" charset="-122"/>
              </a:defRPr>
            </a:lvl6pPr>
            <a:lvl7pPr marL="914400" algn="ctr" rtl="0" fontAlgn="base">
              <a:spcBef>
                <a:spcPct val="0"/>
              </a:spcBef>
              <a:spcAft>
                <a:spcPct val="0"/>
              </a:spcAft>
              <a:defRPr sz="4400">
                <a:solidFill>
                  <a:schemeClr val="tx2"/>
                </a:solidFill>
                <a:latin typeface="Arial" pitchFamily="34" charset="0"/>
                <a:ea typeface="宋体" pitchFamily="2" charset="-122"/>
              </a:defRPr>
            </a:lvl7pPr>
            <a:lvl8pPr marL="1371600" algn="ctr" rtl="0" fontAlgn="base">
              <a:spcBef>
                <a:spcPct val="0"/>
              </a:spcBef>
              <a:spcAft>
                <a:spcPct val="0"/>
              </a:spcAft>
              <a:defRPr sz="4400">
                <a:solidFill>
                  <a:schemeClr val="tx2"/>
                </a:solidFill>
                <a:latin typeface="Arial" pitchFamily="34" charset="0"/>
                <a:ea typeface="宋体" pitchFamily="2" charset="-122"/>
              </a:defRPr>
            </a:lvl8pPr>
            <a:lvl9pPr marL="1828800" algn="ctr" rtl="0" fontAlgn="base">
              <a:spcBef>
                <a:spcPct val="0"/>
              </a:spcBef>
              <a:spcAft>
                <a:spcPct val="0"/>
              </a:spcAft>
              <a:defRPr sz="4400">
                <a:solidFill>
                  <a:schemeClr val="tx2"/>
                </a:solidFill>
                <a:latin typeface="Arial" pitchFamily="34" charset="0"/>
                <a:ea typeface="宋体" pitchFamily="2" charset="-122"/>
              </a:defRPr>
            </a:lvl9pPr>
          </a:lstStyle>
          <a:p>
            <a:pPr algn="l" eaLnBrk="1" hangingPunct="1"/>
            <a:r>
              <a:rPr lang="zh-CN" altLang="en-US" b="1" dirty="0" smtClean="0"/>
              <a:t>全球史观</a:t>
            </a:r>
            <a:endParaRPr lang="zh-CN" altLang="en-US" dirty="0" smtClean="0">
              <a:ea typeface="华文行楷" pitchFamily="2" charset="-122"/>
            </a:endParaRPr>
          </a:p>
        </p:txBody>
      </p:sp>
    </p:spTree>
    <p:extLst>
      <p:ext uri="{BB962C8B-B14F-4D97-AF65-F5344CB8AC3E}">
        <p14:creationId xmlns:p14="http://schemas.microsoft.com/office/powerpoint/2010/main" val="736006046"/>
      </p:ext>
    </p:extLst>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251520" y="908720"/>
            <a:ext cx="8425880" cy="3312096"/>
          </a:xfrm>
        </p:spPr>
        <p:txBody>
          <a:bodyPr/>
          <a:lstStyle/>
          <a:p>
            <a:r>
              <a:rPr lang="zh-CN" altLang="en-US" b="1" dirty="0" smtClean="0"/>
              <a:t>（江苏）</a:t>
            </a:r>
            <a:r>
              <a:rPr lang="en-US" altLang="zh-CN" sz="2800" b="1" dirty="0" smtClean="0"/>
              <a:t>18</a:t>
            </a:r>
            <a:r>
              <a:rPr lang="zh-CN" altLang="zh-CN" sz="2800" b="1" dirty="0"/>
              <a:t>．古巴前领导人卡斯特罗称：“全球化是客观现实，它显示了在这个大家居住的星球上我们都是同一条船上的乘客。一小撮乘客居住在豪华的客舱，</a:t>
            </a:r>
            <a:r>
              <a:rPr lang="en-US" altLang="zh-CN" sz="2800" b="1" dirty="0"/>
              <a:t>85%</a:t>
            </a:r>
            <a:r>
              <a:rPr lang="zh-CN" altLang="zh-CN" sz="2800" b="1" dirty="0"/>
              <a:t>的乘客拥挤在不卫生的船舱里。很显然，这艘船上不公正的事太多了，它很难浮在水面上。它的航程是如此不合理和荒唐，以致它不可能抵达安全的港口。”这段材料无法揭示出</a:t>
            </a:r>
          </a:p>
          <a:p>
            <a:r>
              <a:rPr lang="en-US" altLang="zh-CN" sz="2800" b="1" dirty="0"/>
              <a:t>A</a:t>
            </a:r>
            <a:r>
              <a:rPr lang="zh-CN" altLang="zh-CN" sz="2800" b="1" dirty="0"/>
              <a:t>．全球化时代国家之间休戚相关</a:t>
            </a:r>
            <a:r>
              <a:rPr lang="en-US" altLang="zh-CN" sz="2800" b="1" dirty="0"/>
              <a:t>           </a:t>
            </a:r>
            <a:endParaRPr lang="zh-CN" altLang="zh-CN" sz="2800" b="1" dirty="0"/>
          </a:p>
          <a:p>
            <a:r>
              <a:rPr lang="en-US" altLang="zh-CN" sz="2800" b="1" dirty="0"/>
              <a:t>B</a:t>
            </a:r>
            <a:r>
              <a:rPr lang="zh-CN" altLang="zh-CN" sz="2800" b="1" dirty="0"/>
              <a:t>．全球化造成利益分配不均</a:t>
            </a:r>
          </a:p>
          <a:p>
            <a:r>
              <a:rPr lang="en-US" altLang="zh-CN" sz="2800" b="1" dirty="0"/>
              <a:t>C</a:t>
            </a:r>
            <a:r>
              <a:rPr lang="zh-CN" altLang="zh-CN" sz="2800" b="1" dirty="0"/>
              <a:t>．缺乏公正性的全球化难以为继</a:t>
            </a:r>
            <a:r>
              <a:rPr lang="en-US" altLang="zh-CN" sz="2800" b="1" dirty="0"/>
              <a:t>           </a:t>
            </a:r>
            <a:endParaRPr lang="zh-CN" altLang="zh-CN" sz="2800" b="1" dirty="0"/>
          </a:p>
          <a:p>
            <a:r>
              <a:rPr lang="en-US" altLang="zh-CN" sz="2800" b="1" dirty="0"/>
              <a:t>D</a:t>
            </a:r>
            <a:r>
              <a:rPr lang="zh-CN" altLang="zh-CN" sz="2800" b="1" dirty="0"/>
              <a:t>．全球化的潮流应该被</a:t>
            </a:r>
            <a:r>
              <a:rPr lang="zh-CN" altLang="zh-CN" sz="2800" b="1" dirty="0" smtClean="0"/>
              <a:t>抵制</a:t>
            </a:r>
            <a:endParaRPr lang="zh-CN" altLang="zh-CN" sz="2800" b="1" dirty="0"/>
          </a:p>
        </p:txBody>
      </p:sp>
      <p:sp>
        <p:nvSpPr>
          <p:cNvPr id="3" name="Rectangle 2"/>
          <p:cNvSpPr>
            <a:spLocks noGrp="1" noChangeArrowheads="1"/>
          </p:cNvSpPr>
          <p:nvPr>
            <p:ph type="title"/>
          </p:nvPr>
        </p:nvSpPr>
        <p:spPr>
          <a:xfrm>
            <a:off x="467544" y="27856"/>
            <a:ext cx="8229600" cy="1143000"/>
          </a:xfrm>
        </p:spPr>
        <p:txBody>
          <a:bodyPr/>
          <a:lstStyle/>
          <a:p>
            <a:pPr algn="l" eaLnBrk="1" hangingPunct="1"/>
            <a:r>
              <a:rPr lang="zh-CN" altLang="en-US" b="1" dirty="0" smtClean="0"/>
              <a:t>全</a:t>
            </a:r>
            <a:r>
              <a:rPr lang="zh-CN" altLang="en-US" b="1" dirty="0"/>
              <a:t>球</a:t>
            </a:r>
            <a:r>
              <a:rPr lang="zh-CN" altLang="en-US" b="1" dirty="0" smtClean="0"/>
              <a:t>史观</a:t>
            </a:r>
            <a:endParaRPr lang="zh-CN" altLang="en-US" dirty="0" smtClean="0">
              <a:ea typeface="华文行楷" pitchFamily="2" charset="-122"/>
            </a:endParaRPr>
          </a:p>
        </p:txBody>
      </p:sp>
      <p:grpSp>
        <p:nvGrpSpPr>
          <p:cNvPr id="4" name="组合 3"/>
          <p:cNvGrpSpPr/>
          <p:nvPr/>
        </p:nvGrpSpPr>
        <p:grpSpPr>
          <a:xfrm>
            <a:off x="539552" y="5611661"/>
            <a:ext cx="606648" cy="553643"/>
            <a:chOff x="1619672" y="1844824"/>
            <a:chExt cx="606648" cy="553643"/>
          </a:xfrm>
        </p:grpSpPr>
        <p:cxnSp>
          <p:nvCxnSpPr>
            <p:cNvPr id="5" name="直接连接符 4"/>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9872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2467" name="Rectangle 3"/>
          <p:cNvSpPr>
            <a:spLocks noGrp="1" noChangeArrowheads="1"/>
          </p:cNvSpPr>
          <p:nvPr>
            <p:ph type="body" idx="1"/>
          </p:nvPr>
        </p:nvSpPr>
        <p:spPr>
          <a:xfrm>
            <a:off x="395288" y="1341438"/>
            <a:ext cx="8229600" cy="3240087"/>
          </a:xfrm>
        </p:spPr>
        <p:txBody>
          <a:bodyPr/>
          <a:lstStyle/>
          <a:p>
            <a:pPr marL="0" indent="0" eaLnBrk="1" hangingPunct="1">
              <a:buFontTx/>
              <a:buNone/>
            </a:pPr>
            <a:r>
              <a:rPr lang="en-US" altLang="zh-CN" b="1" dirty="0" smtClean="0"/>
              <a:t>(</a:t>
            </a:r>
            <a:r>
              <a:rPr lang="zh-CN" altLang="en-US" b="1" dirty="0" smtClean="0"/>
              <a:t>二</a:t>
            </a:r>
            <a:r>
              <a:rPr lang="en-US" altLang="zh-CN" b="1" dirty="0" smtClean="0"/>
              <a:t>)</a:t>
            </a:r>
            <a:r>
              <a:rPr lang="zh-CN" altLang="en-US" b="1" dirty="0" smtClean="0"/>
              <a:t>复习的知识与能力关系：学科素养                                  </a:t>
            </a:r>
            <a:endParaRPr lang="en-US" altLang="zh-CN" b="1" dirty="0" smtClean="0"/>
          </a:p>
          <a:p>
            <a:pPr marL="0" indent="0" eaLnBrk="1" hangingPunct="1">
              <a:buNone/>
            </a:pPr>
            <a:r>
              <a:rPr lang="en-US" altLang="zh-CN" b="1" dirty="0" smtClean="0"/>
              <a:t>1、</a:t>
            </a:r>
            <a:r>
              <a:rPr lang="zh-CN" altLang="en-US" b="1" dirty="0" smtClean="0"/>
              <a:t>重视</a:t>
            </a:r>
            <a:r>
              <a:rPr lang="en-US" altLang="zh-CN" b="1" dirty="0" smtClean="0"/>
              <a:t>“</a:t>
            </a:r>
            <a:r>
              <a:rPr lang="zh-CN" altLang="en-US" b="1" dirty="0" smtClean="0"/>
              <a:t>双基</a:t>
            </a:r>
            <a:r>
              <a:rPr lang="en-US" altLang="zh-CN" b="1" dirty="0" smtClean="0"/>
              <a:t>”</a:t>
            </a:r>
            <a:r>
              <a:rPr lang="zh-CN" altLang="en-US" b="1" dirty="0"/>
              <a:t> （四大类</a:t>
            </a:r>
            <a:r>
              <a:rPr lang="en-US" altLang="zh-CN" b="1" dirty="0"/>
              <a:t>12</a:t>
            </a:r>
            <a:r>
              <a:rPr lang="zh-CN" altLang="en-US" b="1" dirty="0"/>
              <a:t>条）</a:t>
            </a:r>
            <a:endParaRPr lang="en-US" altLang="zh-CN" b="1" dirty="0"/>
          </a:p>
          <a:p>
            <a:pPr marL="0" indent="0" eaLnBrk="1" hangingPunct="1">
              <a:buFontTx/>
              <a:buNone/>
            </a:pPr>
            <a:r>
              <a:rPr lang="en-US" altLang="zh-CN" b="1" dirty="0" smtClean="0"/>
              <a:t>2</a:t>
            </a:r>
            <a:r>
              <a:rPr lang="en-US" altLang="zh-CN" b="1" dirty="0"/>
              <a:t>、</a:t>
            </a:r>
            <a:r>
              <a:rPr lang="zh-CN" altLang="en-US" b="1" dirty="0" smtClean="0"/>
              <a:t>突出历史探究的意识和方法</a:t>
            </a:r>
            <a:endParaRPr lang="en-US" altLang="zh-CN" b="1" dirty="0" smtClean="0"/>
          </a:p>
          <a:p>
            <a:pPr marL="0" indent="0" eaLnBrk="1" hangingPunct="1">
              <a:buFontTx/>
              <a:buNone/>
            </a:pPr>
            <a:r>
              <a:rPr lang="en-US" altLang="zh-CN" b="1" dirty="0" smtClean="0"/>
              <a:t>3、</a:t>
            </a:r>
            <a:r>
              <a:rPr lang="zh-CN" altLang="en-US" b="1" dirty="0" smtClean="0"/>
              <a:t>重视史观意识的渗透</a:t>
            </a:r>
            <a:endParaRPr lang="en-US" altLang="zh-CN" b="1" dirty="0" smtClean="0"/>
          </a:p>
          <a:p>
            <a:pPr marL="0" indent="0" eaLnBrk="1" hangingPunct="1">
              <a:buFontTx/>
              <a:buNone/>
            </a:pPr>
            <a:r>
              <a:rPr lang="en-US" altLang="zh-CN" b="1" dirty="0" smtClean="0"/>
              <a:t>       </a:t>
            </a:r>
            <a:r>
              <a:rPr lang="zh-CN" altLang="en-US" b="1" dirty="0" smtClean="0"/>
              <a:t>唯物史观、文明史观、全球史观</a:t>
            </a:r>
            <a:endParaRPr lang="en-US" altLang="zh-CN" b="1" dirty="0" smtClean="0"/>
          </a:p>
          <a:p>
            <a:pPr marL="0" indent="0" eaLnBrk="1" hangingPunct="1">
              <a:buFontTx/>
              <a:buNone/>
            </a:pPr>
            <a:r>
              <a:rPr lang="zh-CN" altLang="en-US" b="1" dirty="0"/>
              <a:t> </a:t>
            </a:r>
            <a:r>
              <a:rPr lang="zh-CN" altLang="en-US" b="1" dirty="0" smtClean="0"/>
              <a:t>                                         （中心论）</a:t>
            </a:r>
            <a:endParaRPr lang="en-US" altLang="zh-CN" b="1" dirty="0" smtClean="0"/>
          </a:p>
        </p:txBody>
      </p:sp>
      <p:sp>
        <p:nvSpPr>
          <p:cNvPr id="62468" name="矩形 1"/>
          <p:cNvSpPr>
            <a:spLocks noChangeArrowheads="1"/>
          </p:cNvSpPr>
          <p:nvPr/>
        </p:nvSpPr>
        <p:spPr bwMode="auto">
          <a:xfrm>
            <a:off x="900113" y="4797425"/>
            <a:ext cx="74168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200" b="1" dirty="0" smtClean="0">
                <a:solidFill>
                  <a:srgbClr val="FF0000"/>
                </a:solidFill>
                <a:latin typeface="黑体" pitchFamily="49" charset="-122"/>
                <a:ea typeface="黑体" pitchFamily="49" charset="-122"/>
              </a:rPr>
              <a:t>现代化</a:t>
            </a:r>
            <a:r>
              <a:rPr lang="zh-CN" altLang="en-US" sz="3200" b="1" dirty="0">
                <a:solidFill>
                  <a:srgbClr val="FF0000"/>
                </a:solidFill>
                <a:latin typeface="黑体" pitchFamily="49" charset="-122"/>
                <a:ea typeface="黑体" pitchFamily="49" charset="-122"/>
              </a:rPr>
              <a:t>史观、革命史观</a:t>
            </a:r>
            <a:r>
              <a:rPr lang="en-US" altLang="zh-CN" sz="3200" b="1" dirty="0">
                <a:solidFill>
                  <a:srgbClr val="FF0000"/>
                </a:solidFill>
                <a:latin typeface="黑体" pitchFamily="49" charset="-122"/>
                <a:ea typeface="黑体" pitchFamily="49" charset="-122"/>
              </a:rPr>
              <a:t>            </a:t>
            </a:r>
          </a:p>
          <a:p>
            <a:r>
              <a:rPr lang="en-US" altLang="zh-CN" b="1" dirty="0">
                <a:solidFill>
                  <a:srgbClr val="FF0000"/>
                </a:solidFill>
              </a:rPr>
              <a:t>    </a:t>
            </a:r>
            <a:endParaRPr lang="zh-CN" altLang="en-US" dirty="0">
              <a:solidFill>
                <a:srgbClr val="FF0000"/>
              </a:solidFill>
            </a:endParaRPr>
          </a:p>
        </p:txBody>
      </p:sp>
    </p:spTree>
    <p:extLst>
      <p:ext uri="{BB962C8B-B14F-4D97-AF65-F5344CB8AC3E}">
        <p14:creationId xmlns:p14="http://schemas.microsoft.com/office/powerpoint/2010/main" val="419208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2468"/>
                                        </p:tgtEl>
                                        <p:attrNameLst>
                                          <p:attrName>style.visibility</p:attrName>
                                        </p:attrNameLst>
                                      </p:cBhvr>
                                      <p:to>
                                        <p:strVal val="visible"/>
                                      </p:to>
                                    </p:set>
                                    <p:animEffect transition="in" filter="fade">
                                      <p:cBhvr>
                                        <p:cTn id="7" dur="1000"/>
                                        <p:tgtEl>
                                          <p:spTgt spid="62468"/>
                                        </p:tgtEl>
                                      </p:cBhvr>
                                    </p:animEffect>
                                    <p:anim calcmode="lin" valueType="num">
                                      <p:cBhvr>
                                        <p:cTn id="8" dur="1000" fill="hold"/>
                                        <p:tgtEl>
                                          <p:spTgt spid="62468"/>
                                        </p:tgtEl>
                                        <p:attrNameLst>
                                          <p:attrName>ppt_x</p:attrName>
                                        </p:attrNameLst>
                                      </p:cBhvr>
                                      <p:tavLst>
                                        <p:tav tm="0">
                                          <p:val>
                                            <p:strVal val="#ppt_x"/>
                                          </p:val>
                                        </p:tav>
                                        <p:tav tm="100000">
                                          <p:val>
                                            <p:strVal val="#ppt_x"/>
                                          </p:val>
                                        </p:tav>
                                      </p:tavLst>
                                    </p:anim>
                                    <p:anim calcmode="lin" valueType="num">
                                      <p:cBhvr>
                                        <p:cTn id="9" dur="1000" fill="hold"/>
                                        <p:tgtEl>
                                          <p:spTgt spid="624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68313" y="-171450"/>
            <a:ext cx="8280400" cy="5329238"/>
          </a:xfrm>
        </p:spPr>
        <p:txBody>
          <a:bodyPr/>
          <a:lstStyle/>
          <a:p>
            <a:pPr algn="l"/>
            <a:r>
              <a:rPr lang="en-US" altLang="zh-CN" sz="3600" b="1" dirty="0" smtClean="0">
                <a:latin typeface="华文行楷" pitchFamily="2" charset="-122"/>
                <a:ea typeface="华文行楷" pitchFamily="2" charset="-122"/>
              </a:rPr>
              <a:t>2011</a:t>
            </a:r>
            <a:r>
              <a:rPr lang="zh-CN" altLang="en-US" sz="3600" b="1" dirty="0" smtClean="0">
                <a:latin typeface="华文行楷" pitchFamily="2" charset="-122"/>
                <a:ea typeface="华文行楷" pitchFamily="2" charset="-122"/>
              </a:rPr>
              <a:t>年全国新课标文综第</a:t>
            </a:r>
            <a:r>
              <a:rPr lang="en-US" altLang="zh-CN" sz="3600" b="1" dirty="0" smtClean="0">
                <a:latin typeface="华文行楷" pitchFamily="2" charset="-122"/>
                <a:ea typeface="华文行楷" pitchFamily="2" charset="-122"/>
              </a:rPr>
              <a:t>41</a:t>
            </a:r>
            <a:r>
              <a:rPr lang="zh-CN" altLang="en-US" sz="3600" b="1" dirty="0" smtClean="0">
                <a:latin typeface="华文行楷" pitchFamily="2" charset="-122"/>
                <a:ea typeface="华文行楷" pitchFamily="2" charset="-122"/>
              </a:rPr>
              <a:t>题：</a:t>
            </a:r>
            <a:r>
              <a:rPr lang="en-US" altLang="zh-CN" sz="3200" b="1" dirty="0" smtClean="0"/>
              <a:t/>
            </a:r>
            <a:br>
              <a:rPr lang="en-US" altLang="zh-CN" sz="3200" b="1" dirty="0" smtClean="0"/>
            </a:br>
            <a:r>
              <a:rPr lang="zh-CN" altLang="en-US" sz="3200" b="1" dirty="0" smtClean="0"/>
              <a:t>问：</a:t>
            </a:r>
            <a:r>
              <a:rPr lang="zh-CN" altLang="zh-CN" sz="3200" b="1" dirty="0" smtClean="0"/>
              <a:t>评材料中关于西方崛起的观点。</a:t>
            </a:r>
            <a:r>
              <a:rPr lang="en-US" altLang="zh-CN" sz="3200" b="1" dirty="0" smtClean="0"/>
              <a:t/>
            </a:r>
            <a:br>
              <a:rPr lang="en-US" altLang="zh-CN" sz="3200" b="1" dirty="0" smtClean="0"/>
            </a:br>
            <a:r>
              <a:rPr lang="en-US" altLang="zh-CN" sz="3200" b="1" dirty="0" smtClean="0"/>
              <a:t>         </a:t>
            </a:r>
            <a:r>
              <a:rPr lang="zh-CN" altLang="zh-CN" sz="3200" b="1" dirty="0" smtClean="0"/>
              <a:t>（</a:t>
            </a:r>
            <a:r>
              <a:rPr lang="en-US" altLang="zh-CN" sz="3200" b="1" dirty="0" smtClean="0"/>
              <a:t>12</a:t>
            </a:r>
            <a:r>
              <a:rPr lang="zh-CN" altLang="zh-CN" sz="3200" b="1" dirty="0" smtClean="0"/>
              <a:t>分）</a:t>
            </a:r>
            <a:br>
              <a:rPr lang="zh-CN" altLang="zh-CN" sz="3200" b="1" dirty="0" smtClean="0"/>
            </a:br>
            <a:r>
              <a:rPr lang="zh-CN" altLang="zh-CN" sz="3200" b="1" dirty="0" smtClean="0">
                <a:solidFill>
                  <a:srgbClr val="FF0000"/>
                </a:solidFill>
                <a:latin typeface="华文行楷" pitchFamily="2" charset="-122"/>
                <a:ea typeface="华文行楷" pitchFamily="2" charset="-122"/>
              </a:rPr>
              <a:t>（要求：围绕材料中的一种或两种观点展开评论；观点明确，史论结合。</a:t>
            </a:r>
            <a:r>
              <a:rPr lang="zh-CN" altLang="en-US" sz="3200" b="1" dirty="0" smtClean="0">
                <a:solidFill>
                  <a:srgbClr val="FF0000"/>
                </a:solidFill>
                <a:latin typeface="华文行楷" pitchFamily="2" charset="-122"/>
                <a:ea typeface="华文行楷" pitchFamily="2" charset="-122"/>
              </a:rPr>
              <a:t>）</a:t>
            </a:r>
            <a:r>
              <a:rPr lang="en-US" altLang="zh-CN" sz="3200" b="1" dirty="0" smtClean="0">
                <a:solidFill>
                  <a:srgbClr val="FF0000"/>
                </a:solidFill>
                <a:latin typeface="华文行楷" pitchFamily="2" charset="-122"/>
                <a:ea typeface="华文行楷" pitchFamily="2" charset="-122"/>
              </a:rPr>
              <a:t/>
            </a:r>
            <a:br>
              <a:rPr lang="en-US" altLang="zh-CN" sz="3200" b="1" dirty="0" smtClean="0">
                <a:solidFill>
                  <a:srgbClr val="FF0000"/>
                </a:solidFill>
                <a:latin typeface="华文行楷" pitchFamily="2" charset="-122"/>
                <a:ea typeface="华文行楷" pitchFamily="2" charset="-122"/>
              </a:rPr>
            </a:br>
            <a:endParaRPr lang="zh-CN" altLang="en-US" sz="3200" b="1" dirty="0" smtClean="0">
              <a:solidFill>
                <a:schemeClr val="tx1"/>
              </a:solidFill>
              <a:latin typeface="黑体" pitchFamily="49" charset="-122"/>
              <a:ea typeface="黑体" pitchFamily="49" charset="-122"/>
            </a:endParaRPr>
          </a:p>
        </p:txBody>
      </p:sp>
    </p:spTree>
    <p:extLst>
      <p:ext uri="{BB962C8B-B14F-4D97-AF65-F5344CB8AC3E}">
        <p14:creationId xmlns:p14="http://schemas.microsoft.com/office/powerpoint/2010/main" val="309848426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l" eaLnBrk="1" hangingPunct="1"/>
            <a:r>
              <a:rPr lang="zh-CN" altLang="en-US" smtClean="0">
                <a:ea typeface="华文行楷" pitchFamily="2" charset="-122"/>
              </a:rPr>
              <a:t>近代西方崛起的原因：</a:t>
            </a:r>
          </a:p>
        </p:txBody>
      </p:sp>
      <p:sp>
        <p:nvSpPr>
          <p:cNvPr id="55299" name="Rectangle 3"/>
          <p:cNvSpPr>
            <a:spLocks noGrp="1" noChangeArrowheads="1"/>
          </p:cNvSpPr>
          <p:nvPr>
            <p:ph type="body" idx="1"/>
          </p:nvPr>
        </p:nvSpPr>
        <p:spPr>
          <a:xfrm>
            <a:off x="395288" y="1341438"/>
            <a:ext cx="8229600" cy="3240087"/>
          </a:xfrm>
        </p:spPr>
        <p:txBody>
          <a:bodyPr/>
          <a:lstStyle/>
          <a:p>
            <a:pPr marL="0" indent="0" eaLnBrk="1" hangingPunct="1">
              <a:buFontTx/>
              <a:buNone/>
            </a:pPr>
            <a:r>
              <a:rPr lang="zh-CN" altLang="en-US" b="1" dirty="0" smtClean="0"/>
              <a:t>政治上：民主化、法治化</a:t>
            </a:r>
            <a:endParaRPr lang="en-US" altLang="zh-CN" b="1" dirty="0" smtClean="0"/>
          </a:p>
          <a:p>
            <a:pPr marL="0" indent="0" eaLnBrk="1" hangingPunct="1">
              <a:buFontTx/>
              <a:buNone/>
            </a:pPr>
            <a:r>
              <a:rPr lang="zh-CN" altLang="en-US" b="1" dirty="0" smtClean="0"/>
              <a:t>经济上：工业化、市场化</a:t>
            </a:r>
            <a:endParaRPr lang="en-US" altLang="zh-CN" b="1" dirty="0" smtClean="0"/>
          </a:p>
          <a:p>
            <a:pPr marL="0" indent="0" eaLnBrk="1" hangingPunct="1">
              <a:buFontTx/>
              <a:buNone/>
            </a:pPr>
            <a:r>
              <a:rPr lang="zh-CN" altLang="en-US" b="1" dirty="0" smtClean="0"/>
              <a:t>生活上：城市化</a:t>
            </a:r>
            <a:endParaRPr lang="en-US" altLang="zh-CN" b="1" dirty="0" smtClean="0"/>
          </a:p>
          <a:p>
            <a:pPr marL="0" indent="0" eaLnBrk="1" hangingPunct="1">
              <a:buFontTx/>
              <a:buNone/>
            </a:pPr>
            <a:r>
              <a:rPr lang="zh-CN" altLang="en-US" b="1" dirty="0" smtClean="0"/>
              <a:t>思想上：自由化、人文化</a:t>
            </a:r>
            <a:endParaRPr lang="en-US" altLang="zh-CN" b="1" dirty="0" smtClean="0"/>
          </a:p>
          <a:p>
            <a:pPr marL="0" indent="0" eaLnBrk="1" hangingPunct="1">
              <a:buFontTx/>
              <a:buNone/>
            </a:pPr>
            <a:r>
              <a:rPr lang="zh-CN" altLang="en-US" b="1" dirty="0" smtClean="0"/>
              <a:t>文化上：大众化、人性化</a:t>
            </a:r>
            <a:endParaRPr lang="en-US" altLang="zh-CN" b="1" dirty="0" smtClean="0"/>
          </a:p>
          <a:p>
            <a:pPr marL="0" indent="0" eaLnBrk="1" hangingPunct="1">
              <a:buFontTx/>
              <a:buNone/>
            </a:pPr>
            <a:r>
              <a:rPr lang="zh-CN" altLang="en-US" b="1" dirty="0" smtClean="0"/>
              <a:t>知识上：科学化</a:t>
            </a:r>
            <a:endParaRPr lang="en-US" altLang="zh-CN" b="1" dirty="0" smtClean="0"/>
          </a:p>
        </p:txBody>
      </p:sp>
      <p:sp>
        <p:nvSpPr>
          <p:cNvPr id="2" name="矩形 1"/>
          <p:cNvSpPr>
            <a:spLocks noChangeArrowheads="1"/>
          </p:cNvSpPr>
          <p:nvPr/>
        </p:nvSpPr>
        <p:spPr bwMode="auto">
          <a:xfrm>
            <a:off x="998538" y="5084763"/>
            <a:ext cx="74168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b="1" dirty="0">
                <a:solidFill>
                  <a:srgbClr val="FF0000"/>
                </a:solidFill>
              </a:rPr>
              <a:t> </a:t>
            </a:r>
            <a:r>
              <a:rPr lang="en-US" altLang="zh-CN" b="1" dirty="0" smtClean="0">
                <a:solidFill>
                  <a:srgbClr val="FF0000"/>
                </a:solidFill>
              </a:rPr>
              <a:t>----------</a:t>
            </a:r>
            <a:r>
              <a:rPr lang="zh-CN" altLang="en-US" sz="3200" b="1" dirty="0">
                <a:solidFill>
                  <a:srgbClr val="FF0000"/>
                </a:solidFill>
                <a:latin typeface="黑体" pitchFamily="49" charset="-122"/>
                <a:ea typeface="黑体" pitchFamily="49" charset="-122"/>
              </a:rPr>
              <a:t>文明史观、</a:t>
            </a:r>
            <a:r>
              <a:rPr lang="zh-CN" altLang="en-US" sz="3200" b="1" dirty="0" smtClean="0">
                <a:solidFill>
                  <a:srgbClr val="FF0000"/>
                </a:solidFill>
                <a:latin typeface="黑体" pitchFamily="49" charset="-122"/>
                <a:ea typeface="黑体" pitchFamily="49" charset="-122"/>
              </a:rPr>
              <a:t>现代化</a:t>
            </a:r>
            <a:r>
              <a:rPr lang="zh-CN" altLang="en-US" sz="3200" b="1" dirty="0">
                <a:solidFill>
                  <a:srgbClr val="FF0000"/>
                </a:solidFill>
                <a:latin typeface="黑体" pitchFamily="49" charset="-122"/>
                <a:ea typeface="黑体" pitchFamily="49" charset="-122"/>
              </a:rPr>
              <a:t>史观</a:t>
            </a:r>
            <a:r>
              <a:rPr lang="en-US" altLang="zh-CN" sz="3200" b="1" dirty="0">
                <a:solidFill>
                  <a:srgbClr val="FF0000"/>
                </a:solidFill>
                <a:latin typeface="黑体" pitchFamily="49" charset="-122"/>
                <a:ea typeface="黑体" pitchFamily="49" charset="-122"/>
              </a:rPr>
              <a:t>           </a:t>
            </a:r>
          </a:p>
          <a:p>
            <a:r>
              <a:rPr lang="en-US" altLang="zh-CN" b="1" dirty="0">
                <a:solidFill>
                  <a:srgbClr val="FF0000"/>
                </a:solidFill>
              </a:rPr>
              <a:t>    </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fade">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fade">
                                      <p:cBhvr>
                                        <p:cTn id="12" dur="500"/>
                                        <p:tgtEl>
                                          <p:spTgt spid="55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fade">
                                      <p:cBhvr>
                                        <p:cTn id="17" dur="500"/>
                                        <p:tgtEl>
                                          <p:spTgt spid="552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fade">
                                      <p:cBhvr>
                                        <p:cTn id="22" dur="500"/>
                                        <p:tgtEl>
                                          <p:spTgt spid="552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5299">
                                            <p:txEl>
                                              <p:pRg st="4" end="4"/>
                                            </p:txEl>
                                          </p:spTgt>
                                        </p:tgtEl>
                                        <p:attrNameLst>
                                          <p:attrName>style.visibility</p:attrName>
                                        </p:attrNameLst>
                                      </p:cBhvr>
                                      <p:to>
                                        <p:strVal val="visible"/>
                                      </p:to>
                                    </p:set>
                                    <p:animEffect transition="in" filter="fade">
                                      <p:cBhvr>
                                        <p:cTn id="27" dur="500"/>
                                        <p:tgtEl>
                                          <p:spTgt spid="552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5299">
                                            <p:txEl>
                                              <p:pRg st="5" end="5"/>
                                            </p:txEl>
                                          </p:spTgt>
                                        </p:tgtEl>
                                        <p:attrNameLst>
                                          <p:attrName>style.visibility</p:attrName>
                                        </p:attrNameLst>
                                      </p:cBhvr>
                                      <p:to>
                                        <p:strVal val="visible"/>
                                      </p:to>
                                    </p:set>
                                    <p:animEffect transition="in" filter="fade">
                                      <p:cBhvr>
                                        <p:cTn id="32" dur="500"/>
                                        <p:tgtEl>
                                          <p:spTgt spid="5529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500" fill="hold"/>
                                        <p:tgtEl>
                                          <p:spTgt spid="2"/>
                                        </p:tgtEl>
                                        <p:attrNameLst>
                                          <p:attrName>ppt_w</p:attrName>
                                        </p:attrNameLst>
                                      </p:cBhvr>
                                      <p:tavLst>
                                        <p:tav tm="0">
                                          <p:val>
                                            <p:fltVal val="0"/>
                                          </p:val>
                                        </p:tav>
                                        <p:tav tm="100000">
                                          <p:val>
                                            <p:strVal val="#ppt_w"/>
                                          </p:val>
                                        </p:tav>
                                      </p:tavLst>
                                    </p:anim>
                                    <p:anim calcmode="lin" valueType="num">
                                      <p:cBhvr>
                                        <p:cTn id="38" dur="500" fill="hold"/>
                                        <p:tgtEl>
                                          <p:spTgt spid="2"/>
                                        </p:tgtEl>
                                        <p:attrNameLst>
                                          <p:attrName>ppt_h</p:attrName>
                                        </p:attrNameLst>
                                      </p:cBhvr>
                                      <p:tavLst>
                                        <p:tav tm="0">
                                          <p:val>
                                            <p:fltVal val="0"/>
                                          </p:val>
                                        </p:tav>
                                        <p:tav tm="100000">
                                          <p:val>
                                            <p:strVal val="#ppt_h"/>
                                          </p:val>
                                        </p:tav>
                                      </p:tavLst>
                                    </p:anim>
                                    <p:animEffect transition="in" filter="fade">
                                      <p:cBhvr>
                                        <p:cTn id="3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2467" name="Rectangle 3"/>
          <p:cNvSpPr>
            <a:spLocks noGrp="1" noChangeArrowheads="1"/>
          </p:cNvSpPr>
          <p:nvPr>
            <p:ph type="body" idx="1"/>
          </p:nvPr>
        </p:nvSpPr>
        <p:spPr>
          <a:xfrm>
            <a:off x="395288" y="1341438"/>
            <a:ext cx="8229600" cy="3240087"/>
          </a:xfrm>
        </p:spPr>
        <p:txBody>
          <a:bodyPr/>
          <a:lstStyle/>
          <a:p>
            <a:pPr marL="0" indent="0" eaLnBrk="1" hangingPunct="1">
              <a:buFontTx/>
              <a:buNone/>
            </a:pPr>
            <a:r>
              <a:rPr lang="en-US" altLang="zh-CN" b="1" dirty="0" smtClean="0"/>
              <a:t>(</a:t>
            </a:r>
            <a:r>
              <a:rPr lang="zh-CN" altLang="en-US" b="1" dirty="0" smtClean="0"/>
              <a:t>二</a:t>
            </a:r>
            <a:r>
              <a:rPr lang="en-US" altLang="zh-CN" b="1" dirty="0" smtClean="0"/>
              <a:t>)</a:t>
            </a:r>
            <a:r>
              <a:rPr lang="zh-CN" altLang="en-US" b="1" dirty="0" smtClean="0"/>
              <a:t>复习的知识与能力关系：学科素养                                  </a:t>
            </a:r>
            <a:endParaRPr lang="en-US" altLang="zh-CN" b="1" dirty="0" smtClean="0"/>
          </a:p>
          <a:p>
            <a:pPr marL="0" indent="0" eaLnBrk="1" hangingPunct="1">
              <a:buNone/>
            </a:pPr>
            <a:r>
              <a:rPr lang="en-US" altLang="zh-CN" b="1" dirty="0" smtClean="0"/>
              <a:t>1、</a:t>
            </a:r>
            <a:r>
              <a:rPr lang="zh-CN" altLang="en-US" b="1" dirty="0" smtClean="0"/>
              <a:t>重视</a:t>
            </a:r>
            <a:r>
              <a:rPr lang="en-US" altLang="zh-CN" b="1" dirty="0" smtClean="0"/>
              <a:t>“</a:t>
            </a:r>
            <a:r>
              <a:rPr lang="zh-CN" altLang="en-US" b="1" dirty="0" smtClean="0"/>
              <a:t>双基</a:t>
            </a:r>
            <a:r>
              <a:rPr lang="en-US" altLang="zh-CN" b="1" dirty="0" smtClean="0"/>
              <a:t>”</a:t>
            </a:r>
            <a:r>
              <a:rPr lang="zh-CN" altLang="en-US" b="1" dirty="0"/>
              <a:t> （四大类</a:t>
            </a:r>
            <a:r>
              <a:rPr lang="en-US" altLang="zh-CN" b="1" dirty="0"/>
              <a:t>12</a:t>
            </a:r>
            <a:r>
              <a:rPr lang="zh-CN" altLang="en-US" b="1" dirty="0"/>
              <a:t>条）</a:t>
            </a:r>
            <a:endParaRPr lang="en-US" altLang="zh-CN" b="1" dirty="0"/>
          </a:p>
          <a:p>
            <a:pPr marL="0" indent="0" eaLnBrk="1" hangingPunct="1">
              <a:buFontTx/>
              <a:buNone/>
            </a:pPr>
            <a:r>
              <a:rPr lang="en-US" altLang="zh-CN" b="1" dirty="0" smtClean="0"/>
              <a:t>2</a:t>
            </a:r>
            <a:r>
              <a:rPr lang="en-US" altLang="zh-CN" b="1" dirty="0"/>
              <a:t>、</a:t>
            </a:r>
            <a:r>
              <a:rPr lang="zh-CN" altLang="en-US" b="1" dirty="0" smtClean="0"/>
              <a:t>突出历史探究的意识和方法</a:t>
            </a:r>
            <a:endParaRPr lang="en-US" altLang="zh-CN" b="1" dirty="0" smtClean="0"/>
          </a:p>
          <a:p>
            <a:pPr marL="0" indent="0" eaLnBrk="1" hangingPunct="1">
              <a:buFontTx/>
              <a:buNone/>
            </a:pPr>
            <a:r>
              <a:rPr lang="en-US" altLang="zh-CN" b="1" dirty="0" smtClean="0"/>
              <a:t>3、</a:t>
            </a:r>
            <a:r>
              <a:rPr lang="zh-CN" altLang="en-US" b="1" dirty="0" smtClean="0"/>
              <a:t>重视史观意识</a:t>
            </a:r>
            <a:endParaRPr lang="en-US" altLang="zh-CN" b="1" dirty="0" smtClean="0"/>
          </a:p>
          <a:p>
            <a:pPr marL="0" indent="0" eaLnBrk="1" hangingPunct="1">
              <a:buFontTx/>
              <a:buNone/>
            </a:pPr>
            <a:r>
              <a:rPr lang="en-US" altLang="zh-CN" b="1" dirty="0" smtClean="0"/>
              <a:t>      </a:t>
            </a:r>
          </a:p>
          <a:p>
            <a:pPr marL="0" indent="0" eaLnBrk="1" hangingPunct="1">
              <a:buFontTx/>
              <a:buNone/>
            </a:pPr>
            <a:r>
              <a:rPr lang="en-US" altLang="zh-CN" b="1" dirty="0"/>
              <a:t> </a:t>
            </a:r>
            <a:r>
              <a:rPr lang="en-US" altLang="zh-CN" b="1" dirty="0" smtClean="0"/>
              <a:t>    </a:t>
            </a:r>
            <a:r>
              <a:rPr lang="zh-CN" altLang="en-US" b="1" dirty="0" smtClean="0"/>
              <a:t>唯物史观、文明史观、全球史观</a:t>
            </a:r>
            <a:endParaRPr lang="en-US" altLang="zh-CN" b="1" dirty="0" smtClean="0"/>
          </a:p>
          <a:p>
            <a:pPr marL="0" indent="0" eaLnBrk="1" hangingPunct="1">
              <a:buFontTx/>
              <a:buNone/>
            </a:pPr>
            <a:r>
              <a:rPr lang="zh-CN" altLang="en-US" b="1" dirty="0"/>
              <a:t> </a:t>
            </a:r>
            <a:r>
              <a:rPr lang="zh-CN" altLang="en-US" b="1" dirty="0" smtClean="0"/>
              <a:t>                                         （中心论）</a:t>
            </a:r>
            <a:endParaRPr lang="en-US" altLang="zh-CN" b="1" dirty="0" smtClean="0"/>
          </a:p>
        </p:txBody>
      </p:sp>
      <p:sp>
        <p:nvSpPr>
          <p:cNvPr id="62468" name="矩形 1"/>
          <p:cNvSpPr>
            <a:spLocks noChangeArrowheads="1"/>
          </p:cNvSpPr>
          <p:nvPr/>
        </p:nvSpPr>
        <p:spPr bwMode="auto">
          <a:xfrm>
            <a:off x="900113" y="4797425"/>
            <a:ext cx="74168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200" b="1" dirty="0" smtClean="0">
                <a:solidFill>
                  <a:srgbClr val="FF0000"/>
                </a:solidFill>
                <a:latin typeface="黑体" pitchFamily="49" charset="-122"/>
                <a:ea typeface="黑体" pitchFamily="49" charset="-122"/>
              </a:rPr>
              <a:t>现代化</a:t>
            </a:r>
            <a:r>
              <a:rPr lang="zh-CN" altLang="en-US" sz="3200" b="1" dirty="0">
                <a:solidFill>
                  <a:srgbClr val="FF0000"/>
                </a:solidFill>
                <a:latin typeface="黑体" pitchFamily="49" charset="-122"/>
                <a:ea typeface="黑体" pitchFamily="49" charset="-122"/>
              </a:rPr>
              <a:t>史观、革命史观</a:t>
            </a:r>
            <a:r>
              <a:rPr lang="en-US" altLang="zh-CN" sz="3200" b="1" dirty="0">
                <a:solidFill>
                  <a:srgbClr val="FF0000"/>
                </a:solidFill>
                <a:latin typeface="黑体" pitchFamily="49" charset="-122"/>
                <a:ea typeface="黑体" pitchFamily="49" charset="-122"/>
              </a:rPr>
              <a:t>            </a:t>
            </a:r>
          </a:p>
          <a:p>
            <a:r>
              <a:rPr lang="en-US" altLang="zh-CN" b="1" dirty="0">
                <a:solidFill>
                  <a:srgbClr val="FF0000"/>
                </a:solidFill>
              </a:rPr>
              <a:t>    </a:t>
            </a:r>
            <a:endParaRPr lang="zh-CN" altLang="en-US" dirty="0">
              <a:solidFill>
                <a:srgbClr val="FF0000"/>
              </a:solidFill>
            </a:endParaRPr>
          </a:p>
        </p:txBody>
      </p:sp>
      <p:sp>
        <p:nvSpPr>
          <p:cNvPr id="2" name="矩形 1"/>
          <p:cNvSpPr/>
          <p:nvPr/>
        </p:nvSpPr>
        <p:spPr>
          <a:xfrm>
            <a:off x="3707904" y="3054761"/>
            <a:ext cx="2952328"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3200" b="1" dirty="0" smtClean="0">
                <a:solidFill>
                  <a:srgbClr val="FF0000"/>
                </a:solidFill>
              </a:rPr>
              <a:t>整合教材知识</a:t>
            </a:r>
            <a:endParaRPr lang="zh-CN" altLang="en-US" sz="3200" b="1" dirty="0">
              <a:solidFill>
                <a:srgbClr val="FF0000"/>
              </a:solidFill>
            </a:endParaRPr>
          </a:p>
        </p:txBody>
      </p:sp>
    </p:spTree>
    <p:extLst>
      <p:ext uri="{BB962C8B-B14F-4D97-AF65-F5344CB8AC3E}">
        <p14:creationId xmlns:p14="http://schemas.microsoft.com/office/powerpoint/2010/main" val="4274863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179512" y="980728"/>
            <a:ext cx="8497888" cy="3240088"/>
          </a:xfrm>
        </p:spPr>
        <p:txBody>
          <a:bodyPr/>
          <a:lstStyle/>
          <a:p>
            <a:pPr marL="0" indent="0">
              <a:buFontTx/>
              <a:buNone/>
              <a:defRPr/>
            </a:pPr>
            <a:r>
              <a:rPr lang="en-US" altLang="zh-CN" b="1" dirty="0" smtClean="0"/>
              <a:t>1、14-18</a:t>
            </a:r>
            <a:r>
              <a:rPr lang="zh-CN" altLang="en-US" b="1" dirty="0" smtClean="0"/>
              <a:t>世纪世界历史的社会转型与中国</a:t>
            </a:r>
            <a:endParaRPr lang="en-US" altLang="zh-CN" b="1" dirty="0" smtClean="0"/>
          </a:p>
          <a:p>
            <a:pPr marL="0" indent="0">
              <a:buFontTx/>
              <a:buNone/>
              <a:defRPr/>
            </a:pPr>
            <a:r>
              <a:rPr lang="en-US" altLang="zh-CN" b="1" dirty="0" smtClean="0"/>
              <a:t>2、</a:t>
            </a:r>
            <a:r>
              <a:rPr lang="zh-CN" altLang="en-US" b="1" dirty="0" smtClean="0"/>
              <a:t>近代列强侵华与中华民族的历史命运</a:t>
            </a:r>
            <a:endParaRPr lang="en-US" altLang="zh-CN" b="1" dirty="0" smtClean="0"/>
          </a:p>
          <a:p>
            <a:pPr marL="0" indent="0">
              <a:buFontTx/>
              <a:buNone/>
              <a:defRPr/>
            </a:pPr>
            <a:r>
              <a:rPr lang="en-US" altLang="zh-CN" b="1" dirty="0" smtClean="0"/>
              <a:t>3、</a:t>
            </a:r>
            <a:r>
              <a:rPr lang="zh-CN" altLang="en-US" b="1" dirty="0" smtClean="0"/>
              <a:t>世界潮流中的中国经济近代化</a:t>
            </a:r>
            <a:endParaRPr lang="en-US" altLang="zh-CN" b="1" dirty="0" smtClean="0"/>
          </a:p>
          <a:p>
            <a:pPr marL="0" indent="0">
              <a:buFontTx/>
              <a:buNone/>
              <a:defRPr/>
            </a:pPr>
            <a:r>
              <a:rPr lang="en-US" altLang="zh-CN" b="1" dirty="0" smtClean="0"/>
              <a:t>4、</a:t>
            </a:r>
            <a:r>
              <a:rPr lang="zh-CN" altLang="en-US" b="1" dirty="0" smtClean="0"/>
              <a:t>世界潮流中的中国政治近代化</a:t>
            </a:r>
            <a:endParaRPr lang="en-US" altLang="zh-CN" b="1" dirty="0" smtClean="0"/>
          </a:p>
          <a:p>
            <a:pPr marL="0" indent="0">
              <a:buFontTx/>
              <a:buNone/>
              <a:defRPr/>
            </a:pPr>
            <a:r>
              <a:rPr lang="en-US" altLang="zh-CN" b="1" dirty="0" smtClean="0"/>
              <a:t>5、</a:t>
            </a:r>
            <a:r>
              <a:rPr lang="zh-CN" altLang="en-US" b="1" dirty="0" smtClean="0"/>
              <a:t>世界潮流中的中国思想近代化</a:t>
            </a:r>
            <a:endParaRPr lang="en-US" altLang="zh-CN" b="1" dirty="0" smtClean="0"/>
          </a:p>
          <a:p>
            <a:pPr marL="0" indent="0">
              <a:buFontTx/>
              <a:buNone/>
              <a:defRPr/>
            </a:pPr>
            <a:r>
              <a:rPr lang="en-US" altLang="zh-CN" b="1" dirty="0" smtClean="0"/>
              <a:t>6、</a:t>
            </a:r>
            <a:r>
              <a:rPr lang="zh-CN" altLang="en-US" b="1" dirty="0" smtClean="0"/>
              <a:t>近代国际关系格局下的中国</a:t>
            </a:r>
            <a:endParaRPr lang="en-US" altLang="zh-CN" b="1" dirty="0" smtClean="0"/>
          </a:p>
          <a:p>
            <a:pPr marL="0" indent="0">
              <a:buFontTx/>
              <a:buNone/>
              <a:defRPr/>
            </a:pPr>
            <a:r>
              <a:rPr lang="en-US" altLang="zh-CN" b="1" dirty="0" smtClean="0"/>
              <a:t>7、</a:t>
            </a:r>
            <a:r>
              <a:rPr lang="zh-CN" altLang="en-US" b="1" dirty="0" smtClean="0"/>
              <a:t>两极格局的形成和中国历史的第二次巨变</a:t>
            </a:r>
            <a:endParaRPr lang="en-US" altLang="zh-CN" b="1" dirty="0" smtClean="0"/>
          </a:p>
          <a:p>
            <a:pPr marL="0" indent="0">
              <a:buFontTx/>
              <a:buNone/>
              <a:defRPr/>
            </a:pPr>
            <a:r>
              <a:rPr lang="en-US" altLang="zh-CN" b="1" dirty="0" smtClean="0"/>
              <a:t>8、</a:t>
            </a:r>
            <a:r>
              <a:rPr lang="zh-CN" altLang="en-US" b="1" dirty="0" smtClean="0"/>
              <a:t>当代国际舞台上的中国。</a:t>
            </a:r>
            <a:endParaRPr lang="en-US" altLang="zh-CN" b="1" dirty="0" smtClean="0"/>
          </a:p>
          <a:p>
            <a:pPr marL="0" indent="0">
              <a:buFontTx/>
              <a:buNone/>
              <a:defRPr/>
            </a:pPr>
            <a:endParaRPr lang="zh-CN" altLang="zh-CN" b="1" dirty="0"/>
          </a:p>
        </p:txBody>
      </p:sp>
      <p:sp>
        <p:nvSpPr>
          <p:cNvPr id="3" name="Rectangle 2"/>
          <p:cNvSpPr>
            <a:spLocks noGrp="1" noChangeArrowheads="1"/>
          </p:cNvSpPr>
          <p:nvPr>
            <p:ph type="title"/>
          </p:nvPr>
        </p:nvSpPr>
        <p:spPr>
          <a:xfrm>
            <a:off x="467544" y="27856"/>
            <a:ext cx="8229600" cy="1143000"/>
          </a:xfrm>
        </p:spPr>
        <p:txBody>
          <a:bodyPr/>
          <a:lstStyle/>
          <a:p>
            <a:pPr algn="l" eaLnBrk="1" hangingPunct="1"/>
            <a:r>
              <a:rPr lang="en-US" altLang="zh-CN" b="1" dirty="0" smtClean="0"/>
              <a:t>“</a:t>
            </a:r>
            <a:r>
              <a:rPr lang="zh-CN" altLang="en-US" b="1" dirty="0" smtClean="0"/>
              <a:t>世界与中国</a:t>
            </a:r>
            <a:r>
              <a:rPr lang="en-US" altLang="zh-CN" b="1" dirty="0" smtClean="0"/>
              <a:t>”</a:t>
            </a:r>
            <a:r>
              <a:rPr lang="zh-CN" altLang="en-US" b="1" dirty="0" smtClean="0"/>
              <a:t>的关系专题</a:t>
            </a:r>
            <a:endParaRPr lang="zh-CN" altLang="en-US" dirty="0" smtClean="0">
              <a:ea typeface="华文行楷" pitchFamily="2" charset="-122"/>
            </a:endParaRPr>
          </a:p>
        </p:txBody>
      </p:sp>
    </p:spTree>
    <p:extLst>
      <p:ext uri="{BB962C8B-B14F-4D97-AF65-F5344CB8AC3E}">
        <p14:creationId xmlns:p14="http://schemas.microsoft.com/office/powerpoint/2010/main" val="41970425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2467" name="Rectangle 3"/>
          <p:cNvSpPr>
            <a:spLocks noGrp="1" noChangeArrowheads="1"/>
          </p:cNvSpPr>
          <p:nvPr>
            <p:ph type="body" idx="1"/>
          </p:nvPr>
        </p:nvSpPr>
        <p:spPr>
          <a:xfrm>
            <a:off x="395288" y="1341438"/>
            <a:ext cx="8229600" cy="3240087"/>
          </a:xfrm>
        </p:spPr>
        <p:txBody>
          <a:bodyPr/>
          <a:lstStyle/>
          <a:p>
            <a:pPr marL="0" indent="0" eaLnBrk="1" hangingPunct="1">
              <a:buFontTx/>
              <a:buNone/>
            </a:pPr>
            <a:r>
              <a:rPr lang="en-US" altLang="zh-CN" b="1" dirty="0" smtClean="0"/>
              <a:t>(</a:t>
            </a:r>
            <a:r>
              <a:rPr lang="zh-CN" altLang="en-US" b="1" dirty="0" smtClean="0"/>
              <a:t>二</a:t>
            </a:r>
            <a:r>
              <a:rPr lang="en-US" altLang="zh-CN" b="1" dirty="0" smtClean="0"/>
              <a:t>)</a:t>
            </a:r>
            <a:r>
              <a:rPr lang="zh-CN" altLang="en-US" b="1" dirty="0" smtClean="0"/>
              <a:t>复习的知识与能力关系：学科素养                                  </a:t>
            </a:r>
            <a:endParaRPr lang="en-US" altLang="zh-CN" b="1" dirty="0" smtClean="0"/>
          </a:p>
          <a:p>
            <a:pPr marL="0" indent="0" eaLnBrk="1" hangingPunct="1">
              <a:buNone/>
            </a:pPr>
            <a:r>
              <a:rPr lang="en-US" altLang="zh-CN" b="1" dirty="0" smtClean="0"/>
              <a:t>1、</a:t>
            </a:r>
            <a:r>
              <a:rPr lang="zh-CN" altLang="en-US" b="1" dirty="0" smtClean="0"/>
              <a:t>重视</a:t>
            </a:r>
            <a:r>
              <a:rPr lang="en-US" altLang="zh-CN" b="1" dirty="0" smtClean="0"/>
              <a:t>“</a:t>
            </a:r>
            <a:r>
              <a:rPr lang="zh-CN" altLang="en-US" b="1" dirty="0" smtClean="0"/>
              <a:t>双基</a:t>
            </a:r>
            <a:r>
              <a:rPr lang="en-US" altLang="zh-CN" b="1" dirty="0" smtClean="0"/>
              <a:t>”</a:t>
            </a:r>
            <a:r>
              <a:rPr lang="zh-CN" altLang="en-US" b="1" dirty="0"/>
              <a:t> （四大类</a:t>
            </a:r>
            <a:r>
              <a:rPr lang="en-US" altLang="zh-CN" b="1" dirty="0"/>
              <a:t>12</a:t>
            </a:r>
            <a:r>
              <a:rPr lang="zh-CN" altLang="en-US" b="1" dirty="0"/>
              <a:t>条）</a:t>
            </a:r>
            <a:endParaRPr lang="en-US" altLang="zh-CN" b="1" dirty="0"/>
          </a:p>
          <a:p>
            <a:pPr marL="0" indent="0" eaLnBrk="1" hangingPunct="1">
              <a:buFontTx/>
              <a:buNone/>
            </a:pPr>
            <a:r>
              <a:rPr lang="en-US" altLang="zh-CN" b="1" dirty="0" smtClean="0"/>
              <a:t>2</a:t>
            </a:r>
            <a:r>
              <a:rPr lang="en-US" altLang="zh-CN" b="1" dirty="0"/>
              <a:t>、</a:t>
            </a:r>
            <a:r>
              <a:rPr lang="zh-CN" altLang="en-US" b="1" dirty="0" smtClean="0"/>
              <a:t>突出历史探究的意识和方法</a:t>
            </a:r>
            <a:endParaRPr lang="en-US" altLang="zh-CN" b="1" dirty="0" smtClean="0"/>
          </a:p>
          <a:p>
            <a:pPr marL="0" indent="0" eaLnBrk="1" hangingPunct="1">
              <a:buFontTx/>
              <a:buNone/>
            </a:pPr>
            <a:r>
              <a:rPr lang="en-US" altLang="zh-CN" b="1" dirty="0" smtClean="0"/>
              <a:t>3、</a:t>
            </a:r>
            <a:r>
              <a:rPr lang="zh-CN" altLang="en-US" b="1" dirty="0" smtClean="0"/>
              <a:t>重视史观意识</a:t>
            </a:r>
            <a:endParaRPr lang="en-US" altLang="zh-CN" b="1" dirty="0" smtClean="0"/>
          </a:p>
          <a:p>
            <a:pPr marL="0" indent="0" eaLnBrk="1" hangingPunct="1">
              <a:buFontTx/>
              <a:buNone/>
            </a:pPr>
            <a:r>
              <a:rPr lang="en-US" altLang="zh-CN" b="1" dirty="0" smtClean="0"/>
              <a:t>      </a:t>
            </a:r>
          </a:p>
          <a:p>
            <a:pPr marL="0" indent="0" eaLnBrk="1" hangingPunct="1">
              <a:buFontTx/>
              <a:buNone/>
            </a:pPr>
            <a:r>
              <a:rPr lang="en-US" altLang="zh-CN" b="1" dirty="0"/>
              <a:t> </a:t>
            </a:r>
            <a:r>
              <a:rPr lang="en-US" altLang="zh-CN" b="1" dirty="0" smtClean="0"/>
              <a:t>    </a:t>
            </a:r>
            <a:r>
              <a:rPr lang="zh-CN" altLang="en-US" b="1" dirty="0" smtClean="0"/>
              <a:t>唯物史观、文明史观、全球史观</a:t>
            </a:r>
            <a:endParaRPr lang="en-US" altLang="zh-CN" b="1" dirty="0" smtClean="0"/>
          </a:p>
          <a:p>
            <a:pPr marL="0" indent="0" eaLnBrk="1" hangingPunct="1">
              <a:buFontTx/>
              <a:buNone/>
            </a:pPr>
            <a:r>
              <a:rPr lang="zh-CN" altLang="en-US" b="1" dirty="0"/>
              <a:t> </a:t>
            </a:r>
            <a:r>
              <a:rPr lang="zh-CN" altLang="en-US" b="1" dirty="0" smtClean="0"/>
              <a:t>                                         （中心论）</a:t>
            </a:r>
            <a:endParaRPr lang="en-US" altLang="zh-CN" b="1" dirty="0" smtClean="0"/>
          </a:p>
        </p:txBody>
      </p:sp>
      <p:sp>
        <p:nvSpPr>
          <p:cNvPr id="62468" name="矩形 1"/>
          <p:cNvSpPr>
            <a:spLocks noChangeArrowheads="1"/>
          </p:cNvSpPr>
          <p:nvPr/>
        </p:nvSpPr>
        <p:spPr bwMode="auto">
          <a:xfrm>
            <a:off x="900113" y="4797425"/>
            <a:ext cx="74168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200" b="1" dirty="0" smtClean="0">
                <a:solidFill>
                  <a:srgbClr val="FF0000"/>
                </a:solidFill>
                <a:latin typeface="黑体" pitchFamily="49" charset="-122"/>
                <a:ea typeface="黑体" pitchFamily="49" charset="-122"/>
              </a:rPr>
              <a:t>现代化</a:t>
            </a:r>
            <a:r>
              <a:rPr lang="zh-CN" altLang="en-US" sz="3200" b="1" dirty="0">
                <a:solidFill>
                  <a:srgbClr val="FF0000"/>
                </a:solidFill>
                <a:latin typeface="黑体" pitchFamily="49" charset="-122"/>
                <a:ea typeface="黑体" pitchFamily="49" charset="-122"/>
              </a:rPr>
              <a:t>史观、革命史观</a:t>
            </a:r>
            <a:r>
              <a:rPr lang="en-US" altLang="zh-CN" sz="3200" b="1" dirty="0">
                <a:solidFill>
                  <a:srgbClr val="FF0000"/>
                </a:solidFill>
                <a:latin typeface="黑体" pitchFamily="49" charset="-122"/>
                <a:ea typeface="黑体" pitchFamily="49" charset="-122"/>
              </a:rPr>
              <a:t>            </a:t>
            </a:r>
          </a:p>
          <a:p>
            <a:r>
              <a:rPr lang="en-US" altLang="zh-CN" b="1" dirty="0">
                <a:solidFill>
                  <a:srgbClr val="FF0000"/>
                </a:solidFill>
              </a:rPr>
              <a:t>    </a:t>
            </a:r>
            <a:endParaRPr lang="zh-CN" altLang="en-US" dirty="0">
              <a:solidFill>
                <a:srgbClr val="FF0000"/>
              </a:solidFill>
            </a:endParaRPr>
          </a:p>
        </p:txBody>
      </p:sp>
      <p:sp>
        <p:nvSpPr>
          <p:cNvPr id="2" name="矩形 1"/>
          <p:cNvSpPr/>
          <p:nvPr/>
        </p:nvSpPr>
        <p:spPr>
          <a:xfrm>
            <a:off x="3707904" y="3054761"/>
            <a:ext cx="2952328"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3200" b="1" dirty="0" smtClean="0">
                <a:solidFill>
                  <a:srgbClr val="FF0000"/>
                </a:solidFill>
              </a:rPr>
              <a:t>整合教材知识</a:t>
            </a:r>
            <a:endParaRPr lang="zh-CN" altLang="en-US" sz="3200" b="1" dirty="0">
              <a:solidFill>
                <a:srgbClr val="FF0000"/>
              </a:solidFill>
            </a:endParaRPr>
          </a:p>
        </p:txBody>
      </p:sp>
      <p:sp>
        <p:nvSpPr>
          <p:cNvPr id="3" name="矩形 2"/>
          <p:cNvSpPr/>
          <p:nvPr/>
        </p:nvSpPr>
        <p:spPr>
          <a:xfrm>
            <a:off x="3707905" y="3630825"/>
            <a:ext cx="2952327" cy="66227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3200" b="1" dirty="0" smtClean="0">
                <a:solidFill>
                  <a:srgbClr val="FF0000"/>
                </a:solidFill>
              </a:rPr>
              <a:t>关注学术前沿</a:t>
            </a:r>
            <a:endParaRPr lang="zh-CN" altLang="en-US" sz="3200" b="1" dirty="0">
              <a:solidFill>
                <a:srgbClr val="FF0000"/>
              </a:solidFill>
            </a:endParaRPr>
          </a:p>
        </p:txBody>
      </p:sp>
    </p:spTree>
    <p:extLst>
      <p:ext uri="{BB962C8B-B14F-4D97-AF65-F5344CB8AC3E}">
        <p14:creationId xmlns:p14="http://schemas.microsoft.com/office/powerpoint/2010/main" val="466202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内容占位符 2"/>
          <p:cNvGraphicFramePr>
            <a:graphicFrameLocks noGrp="1"/>
          </p:cNvGraphicFramePr>
          <p:nvPr>
            <p:ph idx="1"/>
            <p:extLst>
              <p:ext uri="{D42A27DB-BD31-4B8C-83A1-F6EECF244321}">
                <p14:modId xmlns:p14="http://schemas.microsoft.com/office/powerpoint/2010/main" val="1579681760"/>
              </p:ext>
            </p:extLst>
          </p:nvPr>
        </p:nvGraphicFramePr>
        <p:xfrm>
          <a:off x="344216" y="908720"/>
          <a:ext cx="8620272" cy="5729932"/>
        </p:xfrm>
        <a:graphic>
          <a:graphicData uri="http://schemas.openxmlformats.org/drawingml/2006/table">
            <a:tbl>
              <a:tblPr firstRow="1" bandRow="1">
                <a:tableStyleId>{5C22544A-7EE6-4342-B048-85BDC9FD1C3A}</a:tableStyleId>
              </a:tblPr>
              <a:tblGrid>
                <a:gridCol w="881118"/>
                <a:gridCol w="2215226"/>
                <a:gridCol w="3075656"/>
                <a:gridCol w="2448272"/>
              </a:tblGrid>
              <a:tr h="792088">
                <a:tc>
                  <a:txBody>
                    <a:bodyPr/>
                    <a:lstStyle/>
                    <a:p>
                      <a:pPr marL="0" algn="l" defTabSz="914400" rtl="0" eaLnBrk="1" latinLnBrk="0" hangingPunct="1"/>
                      <a:r>
                        <a:rPr lang="zh-CN" altLang="en-US" sz="2400" b="1" kern="1200" dirty="0" smtClean="0">
                          <a:solidFill>
                            <a:schemeClr val="tx1">
                              <a:lumMod val="85000"/>
                              <a:lumOff val="15000"/>
                            </a:schemeClr>
                          </a:solidFill>
                          <a:latin typeface="+mn-lt"/>
                          <a:ea typeface="+mn-ea"/>
                          <a:cs typeface="+mn-cs"/>
                        </a:rPr>
                        <a:t>试卷</a:t>
                      </a:r>
                      <a:endParaRPr lang="zh-CN" altLang="en-US" sz="2400" b="1" kern="1200" dirty="0">
                        <a:solidFill>
                          <a:schemeClr val="tx1">
                            <a:lumMod val="85000"/>
                            <a:lumOff val="15000"/>
                          </a:schemeClr>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zh-CN" altLang="en-US" sz="2400" b="1" kern="1200" baseline="0" dirty="0" smtClean="0">
                          <a:solidFill>
                            <a:schemeClr val="tx1">
                              <a:lumMod val="85000"/>
                              <a:lumOff val="15000"/>
                            </a:schemeClr>
                          </a:solidFill>
                          <a:latin typeface="+mn-lt"/>
                          <a:ea typeface="+mn-ea"/>
                          <a:cs typeface="+mn-cs"/>
                        </a:rPr>
                        <a:t>    </a:t>
                      </a:r>
                      <a:r>
                        <a:rPr lang="zh-CN" altLang="en-US" sz="2400" b="1" kern="1200" dirty="0" smtClean="0">
                          <a:solidFill>
                            <a:schemeClr val="tx1">
                              <a:lumMod val="85000"/>
                              <a:lumOff val="15000"/>
                            </a:schemeClr>
                          </a:solidFill>
                          <a:latin typeface="+mn-lt"/>
                          <a:ea typeface="+mn-ea"/>
                          <a:cs typeface="+mn-cs"/>
                        </a:rPr>
                        <a:t>题</a:t>
                      </a:r>
                      <a:r>
                        <a:rPr lang="zh-CN" altLang="en-US" sz="2400" b="1" kern="1200" baseline="0" dirty="0" smtClean="0">
                          <a:solidFill>
                            <a:schemeClr val="tx1">
                              <a:lumMod val="85000"/>
                              <a:lumOff val="15000"/>
                            </a:schemeClr>
                          </a:solidFill>
                          <a:latin typeface="+mn-lt"/>
                          <a:ea typeface="+mn-ea"/>
                          <a:cs typeface="+mn-cs"/>
                        </a:rPr>
                        <a:t>     号</a:t>
                      </a:r>
                      <a:endParaRPr lang="zh-CN" altLang="en-US" sz="2400" b="1" kern="1200" dirty="0">
                        <a:solidFill>
                          <a:schemeClr val="tx1">
                            <a:lumMod val="85000"/>
                            <a:lumOff val="15000"/>
                          </a:schemeClr>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      内</a:t>
                      </a:r>
                      <a:r>
                        <a:rPr lang="zh-CN" altLang="en-US" sz="2400" baseline="0" dirty="0" smtClean="0">
                          <a:solidFill>
                            <a:schemeClr val="tx1">
                              <a:lumMod val="85000"/>
                              <a:lumOff val="15000"/>
                            </a:schemeClr>
                          </a:solidFill>
                        </a:rPr>
                        <a:t>       </a:t>
                      </a:r>
                      <a:r>
                        <a:rPr lang="zh-CN" altLang="en-US" sz="2400" dirty="0" smtClean="0">
                          <a:solidFill>
                            <a:schemeClr val="tx1">
                              <a:lumMod val="85000"/>
                              <a:lumOff val="15000"/>
                            </a:schemeClr>
                          </a:solidFill>
                        </a:rPr>
                        <a:t>容</a:t>
                      </a:r>
                      <a:endParaRPr lang="zh-CN" altLang="en-US" sz="2400" dirty="0">
                        <a:solidFill>
                          <a:schemeClr val="tx1">
                            <a:lumMod val="85000"/>
                            <a:lumOff val="15000"/>
                          </a:schemeClr>
                        </a:solidFill>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smtClean="0">
                          <a:solidFill>
                            <a:schemeClr val="tx1">
                              <a:lumMod val="85000"/>
                              <a:lumOff val="15000"/>
                            </a:schemeClr>
                          </a:solidFill>
                        </a:rPr>
                        <a:t>材料出处</a:t>
                      </a:r>
                      <a:endParaRPr lang="zh-CN" altLang="en-US" sz="2400" dirty="0">
                        <a:solidFill>
                          <a:schemeClr val="tx1">
                            <a:lumMod val="85000"/>
                            <a:lumOff val="15000"/>
                          </a:schemeClr>
                        </a:solidFill>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39450">
                <a:tc>
                  <a:txBody>
                    <a:bodyPr/>
                    <a:lstStyle/>
                    <a:p>
                      <a:r>
                        <a:rPr lang="zh-CN" altLang="en-US" sz="2400" b="1" dirty="0" smtClean="0"/>
                        <a:t>浙江</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39</a:t>
                      </a:r>
                      <a:r>
                        <a:rPr lang="zh-CN" altLang="en-US" sz="2400" b="1" dirty="0" smtClean="0"/>
                        <a:t>题材料二</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美苏冷战</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杰里</a:t>
                      </a:r>
                      <a:r>
                        <a:rPr lang="en-US" altLang="zh-CN" sz="2400" b="1" dirty="0" smtClean="0"/>
                        <a:t>∙</a:t>
                      </a:r>
                      <a:r>
                        <a:rPr lang="zh-CN" altLang="en-US" sz="2400" b="1" dirty="0" smtClean="0"/>
                        <a:t>本特利等</a:t>
                      </a:r>
                      <a:endParaRPr lang="en-US" altLang="zh-CN" sz="2400" b="1" dirty="0" smtClean="0"/>
                    </a:p>
                    <a:p>
                      <a:r>
                        <a:rPr lang="en-US" altLang="zh-CN" sz="2400" b="1" dirty="0" smtClean="0"/>
                        <a:t>《</a:t>
                      </a:r>
                      <a:r>
                        <a:rPr lang="zh-CN" altLang="en-US" sz="2400" b="1" dirty="0" smtClean="0"/>
                        <a:t>新全球史</a:t>
                      </a:r>
                      <a:r>
                        <a:rPr lang="en-US" altLang="zh-CN" sz="2400" b="1" dirty="0" smtClean="0"/>
                        <a:t>》</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597008">
                <a:tc>
                  <a:txBody>
                    <a:bodyPr/>
                    <a:lstStyle/>
                    <a:p>
                      <a:r>
                        <a:rPr lang="zh-CN" altLang="en-US" sz="2400" b="1" kern="1200" dirty="0" smtClean="0">
                          <a:solidFill>
                            <a:schemeClr val="dk1"/>
                          </a:solidFill>
                          <a:latin typeface="+mn-lt"/>
                          <a:ea typeface="+mn-ea"/>
                          <a:cs typeface="+mn-cs"/>
                        </a:rPr>
                        <a:t>山东</a:t>
                      </a:r>
                      <a:endParaRPr lang="zh-CN" altLang="en-US" sz="2400" b="1" kern="1200" dirty="0">
                        <a:solidFill>
                          <a:schemeClr val="dk1"/>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27</a:t>
                      </a:r>
                      <a:r>
                        <a:rPr lang="zh-CN" altLang="en-US" sz="2400" b="1" dirty="0" smtClean="0"/>
                        <a:t>题材料三</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人类发展特征</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杰里</a:t>
                      </a:r>
                      <a:r>
                        <a:rPr lang="en-US" altLang="zh-CN" sz="2400" b="1" dirty="0" smtClean="0"/>
                        <a:t>∙</a:t>
                      </a:r>
                      <a:r>
                        <a:rPr lang="zh-CN" altLang="en-US" sz="2400" b="1" dirty="0" smtClean="0"/>
                        <a:t>本特利等</a:t>
                      </a:r>
                      <a:endParaRPr lang="en-US" altLang="zh-CN" sz="2400" b="1" dirty="0" smtClean="0"/>
                    </a:p>
                    <a:p>
                      <a:r>
                        <a:rPr lang="en-US" altLang="zh-CN" sz="2400" b="1" dirty="0" smtClean="0"/>
                        <a:t>《</a:t>
                      </a:r>
                      <a:r>
                        <a:rPr lang="zh-CN" altLang="en-US" sz="2400" b="1" dirty="0" smtClean="0"/>
                        <a:t>新全球史</a:t>
                      </a:r>
                      <a:r>
                        <a:rPr lang="en-US" altLang="zh-CN" sz="2400" b="1" dirty="0" smtClean="0"/>
                        <a:t>》</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554566">
                <a:tc>
                  <a:txBody>
                    <a:bodyPr/>
                    <a:lstStyle/>
                    <a:p>
                      <a:r>
                        <a:rPr lang="zh-CN" altLang="en-US" sz="2400" b="1" kern="1200" dirty="0" smtClean="0">
                          <a:solidFill>
                            <a:schemeClr val="dk1"/>
                          </a:solidFill>
                          <a:latin typeface="+mn-lt"/>
                          <a:ea typeface="+mn-ea"/>
                          <a:cs typeface="+mn-cs"/>
                        </a:rPr>
                        <a:t>天津</a:t>
                      </a:r>
                      <a:endParaRPr lang="zh-CN" altLang="en-US" sz="2400" b="1" kern="1200" dirty="0">
                        <a:solidFill>
                          <a:schemeClr val="dk1"/>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13</a:t>
                      </a:r>
                      <a:r>
                        <a:rPr lang="zh-CN" altLang="en-US" sz="2400" b="1" dirty="0" smtClean="0"/>
                        <a:t>题材料三</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经济全球化漫画</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杰里</a:t>
                      </a:r>
                      <a:r>
                        <a:rPr lang="en-US" altLang="zh-CN" sz="2400" b="1" dirty="0" smtClean="0"/>
                        <a:t>∙</a:t>
                      </a:r>
                      <a:r>
                        <a:rPr lang="zh-CN" altLang="en-US" sz="2400" b="1" dirty="0" smtClean="0"/>
                        <a:t>本特利等</a:t>
                      </a:r>
                      <a:endParaRPr lang="en-US" altLang="zh-CN" sz="2400" b="1" dirty="0" smtClean="0"/>
                    </a:p>
                    <a:p>
                      <a:r>
                        <a:rPr lang="en-US" altLang="zh-CN" sz="2400" b="1" dirty="0" smtClean="0"/>
                        <a:t>《</a:t>
                      </a:r>
                      <a:r>
                        <a:rPr lang="zh-CN" altLang="en-US" sz="2400" b="1" dirty="0" smtClean="0"/>
                        <a:t>新全球史</a:t>
                      </a:r>
                      <a:r>
                        <a:rPr lang="en-US" altLang="zh-CN" sz="2400" b="1" dirty="0" smtClean="0"/>
                        <a:t>》</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39451">
                <a:tc>
                  <a:txBody>
                    <a:bodyPr/>
                    <a:lstStyle/>
                    <a:p>
                      <a:r>
                        <a:rPr lang="zh-CN" altLang="en-US" sz="2400" b="1" kern="1200" dirty="0" smtClean="0">
                          <a:solidFill>
                            <a:schemeClr val="dk1"/>
                          </a:solidFill>
                          <a:latin typeface="+mn-lt"/>
                          <a:ea typeface="+mn-ea"/>
                          <a:cs typeface="+mn-cs"/>
                        </a:rPr>
                        <a:t>四川</a:t>
                      </a:r>
                      <a:endParaRPr lang="zh-CN" altLang="en-US" sz="2400" b="1" kern="1200" dirty="0">
                        <a:solidFill>
                          <a:schemeClr val="dk1"/>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39</a:t>
                      </a:r>
                      <a:r>
                        <a:rPr lang="zh-CN" altLang="en-US" sz="2400" b="1" dirty="0" smtClean="0"/>
                        <a:t>题材料一</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煤炭与工业化</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杰里</a:t>
                      </a:r>
                      <a:r>
                        <a:rPr lang="en-US" altLang="zh-CN" sz="2400" b="1" dirty="0" smtClean="0"/>
                        <a:t>∙</a:t>
                      </a:r>
                      <a:r>
                        <a:rPr lang="zh-CN" altLang="en-US" sz="2400" b="1" dirty="0" smtClean="0"/>
                        <a:t>本特利等</a:t>
                      </a:r>
                      <a:endParaRPr lang="en-US" altLang="zh-CN" sz="2400" b="1" dirty="0" smtClean="0"/>
                    </a:p>
                    <a:p>
                      <a:r>
                        <a:rPr lang="en-US" altLang="zh-CN" sz="2400" b="1" dirty="0" smtClean="0"/>
                        <a:t>《</a:t>
                      </a:r>
                      <a:r>
                        <a:rPr lang="zh-CN" altLang="en-US" sz="2400" b="1" dirty="0" smtClean="0"/>
                        <a:t>新全球史</a:t>
                      </a:r>
                      <a:r>
                        <a:rPr lang="en-US" altLang="zh-CN" sz="2400" b="1" dirty="0" smtClean="0"/>
                        <a:t>》</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822974">
                <a:tc>
                  <a:txBody>
                    <a:bodyPr/>
                    <a:lstStyle/>
                    <a:p>
                      <a:r>
                        <a:rPr lang="zh-CN" altLang="en-US" sz="2400" b="1" kern="1200" dirty="0" smtClean="0">
                          <a:solidFill>
                            <a:schemeClr val="dk1"/>
                          </a:solidFill>
                          <a:latin typeface="+mn-lt"/>
                          <a:ea typeface="+mn-ea"/>
                          <a:cs typeface="+mn-cs"/>
                        </a:rPr>
                        <a:t>福建</a:t>
                      </a:r>
                      <a:endParaRPr lang="zh-CN" altLang="en-US" sz="2400" b="1" kern="1200" dirty="0">
                        <a:solidFill>
                          <a:schemeClr val="dk1"/>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38</a:t>
                      </a:r>
                      <a:r>
                        <a:rPr lang="zh-CN" altLang="en-US" sz="2400" b="1" dirty="0" smtClean="0"/>
                        <a:t>题引言</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b="1" dirty="0" smtClean="0"/>
                        <a:t>中国历史三次大革命</a:t>
                      </a: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b="1" dirty="0" smtClean="0"/>
                        <a:t>斯塔夫里阿诺斯</a:t>
                      </a:r>
                      <a:endParaRPr lang="en-US" altLang="zh-CN" sz="24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b="1" dirty="0" smtClean="0"/>
                        <a:t>《</a:t>
                      </a:r>
                      <a:r>
                        <a:rPr lang="zh-CN" altLang="en-US" sz="2400" b="1" dirty="0" smtClean="0"/>
                        <a:t>全球通史</a:t>
                      </a:r>
                      <a:r>
                        <a:rPr lang="en-US" altLang="zh-CN" sz="2400" b="1" dirty="0" smtClean="0"/>
                        <a:t>》</a:t>
                      </a:r>
                      <a:endParaRPr lang="zh-CN" altLang="en-US" sz="2400" b="1" dirty="0" smtClean="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39450">
                <a:tc>
                  <a:txBody>
                    <a:bodyPr/>
                    <a:lstStyle/>
                    <a:p>
                      <a:r>
                        <a:rPr lang="zh-CN" altLang="en-US" sz="2400" b="1" kern="1200" dirty="0" smtClean="0">
                          <a:solidFill>
                            <a:schemeClr val="dk1"/>
                          </a:solidFill>
                          <a:latin typeface="+mn-lt"/>
                          <a:ea typeface="+mn-ea"/>
                          <a:cs typeface="+mn-cs"/>
                        </a:rPr>
                        <a:t>安徽</a:t>
                      </a:r>
                      <a:endParaRPr lang="zh-CN" altLang="en-US" sz="2400" b="1" kern="1200" dirty="0">
                        <a:solidFill>
                          <a:schemeClr val="dk1"/>
                        </a:solidFill>
                        <a:latin typeface="+mn-lt"/>
                        <a:ea typeface="+mn-ea"/>
                        <a:cs typeface="+mn-cs"/>
                      </a:endParaRPr>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第</a:t>
                      </a:r>
                      <a:r>
                        <a:rPr lang="en-US" altLang="zh-CN" sz="2400" b="1" dirty="0" smtClean="0"/>
                        <a:t>36</a:t>
                      </a:r>
                      <a:r>
                        <a:rPr lang="zh-CN" altLang="en-US" sz="2400" b="1" dirty="0" smtClean="0"/>
                        <a:t>题材料二</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雅典民主</a:t>
                      </a:r>
                      <a:endParaRPr lang="zh-CN" altLang="en-US" sz="2400" b="1" dirty="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b="1" dirty="0" smtClean="0"/>
                        <a:t>斯塔夫里阿诺斯</a:t>
                      </a:r>
                      <a:endParaRPr lang="en-US" altLang="zh-CN" sz="24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b="1" dirty="0" smtClean="0"/>
                        <a:t>《</a:t>
                      </a:r>
                      <a:r>
                        <a:rPr lang="zh-CN" altLang="en-US" sz="2400" b="1" dirty="0" smtClean="0"/>
                        <a:t>全球通史</a:t>
                      </a:r>
                      <a:r>
                        <a:rPr lang="en-US" altLang="zh-CN" sz="2400" b="1" dirty="0" smtClean="0"/>
                        <a:t>》</a:t>
                      </a:r>
                      <a:endParaRPr lang="zh-CN" altLang="en-US" sz="2400" b="1" dirty="0" smtClean="0"/>
                    </a:p>
                  </a:txBody>
                  <a:tcPr marL="91433" marR="91433" marT="45727" marB="45727"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bl>
          </a:graphicData>
        </a:graphic>
      </p:graphicFrame>
      <p:sp>
        <p:nvSpPr>
          <p:cNvPr id="4" name="Rectangle 2"/>
          <p:cNvSpPr txBox="1">
            <a:spLocks noChangeArrowheads="1"/>
          </p:cNvSpPr>
          <p:nvPr/>
        </p:nvSpPr>
        <p:spPr bwMode="auto">
          <a:xfrm>
            <a:off x="467544" y="27856"/>
            <a:ext cx="8676456"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ea typeface="宋体" pitchFamily="2" charset="-122"/>
              </a:defRPr>
            </a:lvl2pPr>
            <a:lvl3pPr algn="ctr" rtl="0" eaLnBrk="0" fontAlgn="base" hangingPunct="0">
              <a:spcBef>
                <a:spcPct val="0"/>
              </a:spcBef>
              <a:spcAft>
                <a:spcPct val="0"/>
              </a:spcAft>
              <a:defRPr sz="4400">
                <a:solidFill>
                  <a:schemeClr val="tx2"/>
                </a:solidFill>
                <a:latin typeface="Arial" pitchFamily="34" charset="0"/>
                <a:ea typeface="宋体" pitchFamily="2" charset="-122"/>
              </a:defRPr>
            </a:lvl3pPr>
            <a:lvl4pPr algn="ctr" rtl="0" eaLnBrk="0" fontAlgn="base" hangingPunct="0">
              <a:spcBef>
                <a:spcPct val="0"/>
              </a:spcBef>
              <a:spcAft>
                <a:spcPct val="0"/>
              </a:spcAft>
              <a:defRPr sz="4400">
                <a:solidFill>
                  <a:schemeClr val="tx2"/>
                </a:solidFill>
                <a:latin typeface="Arial" pitchFamily="34" charset="0"/>
                <a:ea typeface="宋体" pitchFamily="2" charset="-122"/>
              </a:defRPr>
            </a:lvl4pPr>
            <a:lvl5pPr algn="ctr" rtl="0" eaLnBrk="0" fontAlgn="base" hangingPunct="0">
              <a:spcBef>
                <a:spcPct val="0"/>
              </a:spcBef>
              <a:spcAft>
                <a:spcPct val="0"/>
              </a:spcAft>
              <a:defRPr sz="4400">
                <a:solidFill>
                  <a:schemeClr val="tx2"/>
                </a:solidFill>
                <a:latin typeface="Arial" pitchFamily="34" charset="0"/>
                <a:ea typeface="宋体" pitchFamily="2" charset="-122"/>
              </a:defRPr>
            </a:lvl5pPr>
            <a:lvl6pPr marL="457200" algn="ctr" rtl="0" fontAlgn="base">
              <a:spcBef>
                <a:spcPct val="0"/>
              </a:spcBef>
              <a:spcAft>
                <a:spcPct val="0"/>
              </a:spcAft>
              <a:defRPr sz="4400">
                <a:solidFill>
                  <a:schemeClr val="tx2"/>
                </a:solidFill>
                <a:latin typeface="Arial" pitchFamily="34" charset="0"/>
                <a:ea typeface="宋体" pitchFamily="2" charset="-122"/>
              </a:defRPr>
            </a:lvl6pPr>
            <a:lvl7pPr marL="914400" algn="ctr" rtl="0" fontAlgn="base">
              <a:spcBef>
                <a:spcPct val="0"/>
              </a:spcBef>
              <a:spcAft>
                <a:spcPct val="0"/>
              </a:spcAft>
              <a:defRPr sz="4400">
                <a:solidFill>
                  <a:schemeClr val="tx2"/>
                </a:solidFill>
                <a:latin typeface="Arial" pitchFamily="34" charset="0"/>
                <a:ea typeface="宋体" pitchFamily="2" charset="-122"/>
              </a:defRPr>
            </a:lvl7pPr>
            <a:lvl8pPr marL="1371600" algn="ctr" rtl="0" fontAlgn="base">
              <a:spcBef>
                <a:spcPct val="0"/>
              </a:spcBef>
              <a:spcAft>
                <a:spcPct val="0"/>
              </a:spcAft>
              <a:defRPr sz="4400">
                <a:solidFill>
                  <a:schemeClr val="tx2"/>
                </a:solidFill>
                <a:latin typeface="Arial" pitchFamily="34" charset="0"/>
                <a:ea typeface="宋体" pitchFamily="2" charset="-122"/>
              </a:defRPr>
            </a:lvl8pPr>
            <a:lvl9pPr marL="1828800" algn="ctr" rtl="0" fontAlgn="base">
              <a:spcBef>
                <a:spcPct val="0"/>
              </a:spcBef>
              <a:spcAft>
                <a:spcPct val="0"/>
              </a:spcAft>
              <a:defRPr sz="4400">
                <a:solidFill>
                  <a:schemeClr val="tx2"/>
                </a:solidFill>
                <a:latin typeface="Arial" pitchFamily="34" charset="0"/>
                <a:ea typeface="宋体" pitchFamily="2" charset="-122"/>
              </a:defRPr>
            </a:lvl9pPr>
          </a:lstStyle>
          <a:p>
            <a:pPr algn="l" eaLnBrk="1" hangingPunct="1"/>
            <a:r>
              <a:rPr lang="en-US" altLang="zh-CN" sz="3600" b="1" dirty="0" smtClean="0">
                <a:solidFill>
                  <a:srgbClr val="FF0000"/>
                </a:solidFill>
              </a:rPr>
              <a:t>2011</a:t>
            </a:r>
            <a:r>
              <a:rPr lang="zh-CN" altLang="en-US" sz="3600" b="1" dirty="0" smtClean="0">
                <a:solidFill>
                  <a:srgbClr val="FF0000"/>
                </a:solidFill>
              </a:rPr>
              <a:t>年高考</a:t>
            </a:r>
            <a:r>
              <a:rPr lang="en-US" altLang="zh-CN" sz="3600" b="1" dirty="0" smtClean="0">
                <a:solidFill>
                  <a:srgbClr val="FF0000"/>
                </a:solidFill>
              </a:rPr>
              <a:t>“</a:t>
            </a:r>
            <a:r>
              <a:rPr lang="zh-CN" altLang="en-US" sz="3600" b="1" dirty="0" smtClean="0">
                <a:solidFill>
                  <a:srgbClr val="FF0000"/>
                </a:solidFill>
              </a:rPr>
              <a:t>全球史观</a:t>
            </a:r>
            <a:r>
              <a:rPr lang="en-US" altLang="zh-CN" sz="3600" b="1" dirty="0" smtClean="0">
                <a:solidFill>
                  <a:srgbClr val="FF0000"/>
                </a:solidFill>
              </a:rPr>
              <a:t>”</a:t>
            </a:r>
            <a:r>
              <a:rPr lang="zh-CN" altLang="en-US" sz="3600" b="1" dirty="0" smtClean="0">
                <a:solidFill>
                  <a:srgbClr val="FF0000"/>
                </a:solidFill>
              </a:rPr>
              <a:t>材料出处</a:t>
            </a:r>
            <a:endParaRPr lang="zh-CN" altLang="en-US" sz="3600" dirty="0" smtClean="0">
              <a:solidFill>
                <a:srgbClr val="FF0000"/>
              </a:solidFill>
              <a:ea typeface="华文行楷" pitchFamily="2" charset="-122"/>
            </a:endParaRPr>
          </a:p>
        </p:txBody>
      </p:sp>
    </p:spTree>
    <p:extLst>
      <p:ext uri="{BB962C8B-B14F-4D97-AF65-F5344CB8AC3E}">
        <p14:creationId xmlns:p14="http://schemas.microsoft.com/office/powerpoint/2010/main" val="2171115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内容占位符 2"/>
          <p:cNvGraphicFramePr>
            <a:graphicFrameLocks noGrp="1"/>
          </p:cNvGraphicFramePr>
          <p:nvPr>
            <p:ph idx="1"/>
            <p:extLst>
              <p:ext uri="{D42A27DB-BD31-4B8C-83A1-F6EECF244321}">
                <p14:modId xmlns:p14="http://schemas.microsoft.com/office/powerpoint/2010/main" val="100928708"/>
              </p:ext>
            </p:extLst>
          </p:nvPr>
        </p:nvGraphicFramePr>
        <p:xfrm>
          <a:off x="468313" y="342900"/>
          <a:ext cx="8136135" cy="6110438"/>
        </p:xfrm>
        <a:graphic>
          <a:graphicData uri="http://schemas.openxmlformats.org/drawingml/2006/table">
            <a:tbl>
              <a:tblPr firstRow="1" bandRow="1">
                <a:tableStyleId>{5C22544A-7EE6-4342-B048-85BDC9FD1C3A}</a:tableStyleId>
              </a:tblPr>
              <a:tblGrid>
                <a:gridCol w="551602"/>
                <a:gridCol w="2826963"/>
                <a:gridCol w="3102764"/>
                <a:gridCol w="965304"/>
                <a:gridCol w="689502"/>
              </a:tblGrid>
              <a:tr h="875039">
                <a:tc>
                  <a:txBody>
                    <a:bodyPr/>
                    <a:lstStyle/>
                    <a:p>
                      <a:pPr marL="0" algn="l" defTabSz="914400" rtl="0" eaLnBrk="1" latinLnBrk="0" hangingPunct="1"/>
                      <a:r>
                        <a:rPr lang="zh-CN" altLang="en-US" sz="2400" b="1" kern="1200" dirty="0" smtClean="0">
                          <a:solidFill>
                            <a:schemeClr val="tx1">
                              <a:lumMod val="85000"/>
                              <a:lumOff val="15000"/>
                            </a:schemeClr>
                          </a:solidFill>
                          <a:latin typeface="+mn-lt"/>
                          <a:ea typeface="+mn-ea"/>
                          <a:cs typeface="+mn-cs"/>
                        </a:rPr>
                        <a:t>史别</a:t>
                      </a:r>
                      <a:endParaRPr lang="zh-CN" altLang="en-US" sz="2400" b="1" kern="1200" dirty="0">
                        <a:solidFill>
                          <a:schemeClr val="tx1">
                            <a:lumMod val="85000"/>
                            <a:lumOff val="15000"/>
                          </a:schemeClr>
                        </a:solidFill>
                        <a:latin typeface="+mn-lt"/>
                        <a:ea typeface="+mn-ea"/>
                        <a:cs typeface="+mn-cs"/>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zh-CN" altLang="en-US" sz="2400" b="1" kern="1200" baseline="0" dirty="0" smtClean="0">
                          <a:solidFill>
                            <a:schemeClr val="tx1">
                              <a:lumMod val="85000"/>
                              <a:lumOff val="15000"/>
                            </a:schemeClr>
                          </a:solidFill>
                          <a:latin typeface="+mn-lt"/>
                          <a:ea typeface="+mn-ea"/>
                          <a:cs typeface="+mn-cs"/>
                        </a:rPr>
                        <a:t>    </a:t>
                      </a:r>
                      <a:r>
                        <a:rPr lang="zh-CN" altLang="en-US" sz="2400" b="1" kern="1200" dirty="0" smtClean="0">
                          <a:solidFill>
                            <a:schemeClr val="tx1">
                              <a:lumMod val="85000"/>
                              <a:lumOff val="15000"/>
                            </a:schemeClr>
                          </a:solidFill>
                          <a:latin typeface="+mn-lt"/>
                          <a:ea typeface="+mn-ea"/>
                          <a:cs typeface="+mn-cs"/>
                        </a:rPr>
                        <a:t>专        题</a:t>
                      </a:r>
                      <a:endParaRPr lang="zh-CN" altLang="en-US" sz="2400" b="1" kern="1200" dirty="0">
                        <a:solidFill>
                          <a:schemeClr val="tx1">
                            <a:lumMod val="85000"/>
                            <a:lumOff val="15000"/>
                          </a:schemeClr>
                        </a:solidFill>
                        <a:latin typeface="+mn-lt"/>
                        <a:ea typeface="+mn-ea"/>
                        <a:cs typeface="+mn-cs"/>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      知识点</a:t>
                      </a:r>
                      <a:endParaRPr lang="zh-CN" altLang="en-US" sz="2400" dirty="0">
                        <a:solidFill>
                          <a:schemeClr val="tx1">
                            <a:lumMod val="85000"/>
                            <a:lumOff val="15000"/>
                          </a:schemeClr>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分值</a:t>
                      </a:r>
                      <a:endParaRPr lang="zh-CN" altLang="en-US" sz="2400" dirty="0">
                        <a:solidFill>
                          <a:schemeClr val="tx1">
                            <a:lumMod val="85000"/>
                            <a:lumOff val="15000"/>
                          </a:schemeClr>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总分</a:t>
                      </a:r>
                      <a:endParaRPr lang="zh-CN" altLang="en-US" sz="2400" dirty="0">
                        <a:solidFill>
                          <a:schemeClr val="tx1">
                            <a:lumMod val="85000"/>
                            <a:lumOff val="15000"/>
                          </a:schemeClr>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24151">
                <a:tc rowSpan="5">
                  <a:txBody>
                    <a:bodyPr/>
                    <a:lstStyle/>
                    <a:p>
                      <a:r>
                        <a:rPr lang="zh-CN" altLang="en-US" sz="2400" b="1" dirty="0" smtClean="0"/>
                        <a:t>中国近代史</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2">
                  <a:txBody>
                    <a:bodyPr/>
                    <a:lstStyle/>
                    <a:p>
                      <a:r>
                        <a:rPr lang="zh-CN" altLang="en-US" sz="2400" b="1" dirty="0" smtClean="0"/>
                        <a:t>反封建求民主潮流</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辛亥革命</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5">
                  <a:txBody>
                    <a:bodyPr/>
                    <a:lstStyle/>
                    <a:p>
                      <a:r>
                        <a:rPr lang="en-US" altLang="zh-CN" sz="2400" b="1" dirty="0" smtClean="0"/>
                        <a:t>25</a:t>
                      </a:r>
                      <a:r>
                        <a:rPr lang="zh-CN" altLang="en-US" sz="2400" b="1" dirty="0" smtClean="0"/>
                        <a:t>分</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24151">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t>抗日战争</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624151">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2">
                  <a:txBody>
                    <a:bodyPr/>
                    <a:lstStyle/>
                    <a:p>
                      <a:r>
                        <a:rPr lang="zh-CN" altLang="en-US" sz="2400" b="1" dirty="0" smtClean="0"/>
                        <a:t>近代经济结构的变动与民族工业曲折发展</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社会生活变迁</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24151">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t>近代中国经济</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13</a:t>
                      </a:r>
                      <a:r>
                        <a:rPr lang="zh-CN" altLang="en-US" sz="2400" b="1" dirty="0" smtClean="0"/>
                        <a:t>分</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624151">
                <a:tc vMerge="1">
                  <a:txBody>
                    <a:bodyPr/>
                    <a:lstStyle/>
                    <a:p>
                      <a:endParaRPr lang="zh-CN" altLang="en-US"/>
                    </a:p>
                  </a:txBody>
                  <a:tcPr/>
                </a:tc>
                <a:tc>
                  <a:txBody>
                    <a:bodyPr/>
                    <a:lstStyle/>
                    <a:p>
                      <a:r>
                        <a:rPr lang="zh-CN" altLang="en-US" sz="2400" b="1" dirty="0" smtClean="0"/>
                        <a:t>近代思想解放</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新文化运动</a:t>
                      </a:r>
                      <a:endParaRPr lang="zh-CN" altLang="en-US" sz="2400" b="1" dirty="0"/>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chemeClr val="dk1"/>
                          </a:solidFill>
                          <a:latin typeface="+mn-lt"/>
                          <a:ea typeface="+mn-ea"/>
                          <a:cs typeface="+mn-cs"/>
                        </a:rPr>
                        <a:t>3</a:t>
                      </a:r>
                      <a:r>
                        <a:rPr lang="zh-CN" altLang="en-US" sz="2400" b="1" kern="1200" dirty="0" smtClean="0">
                          <a:solidFill>
                            <a:schemeClr val="dk1"/>
                          </a:solidFill>
                          <a:latin typeface="+mn-lt"/>
                          <a:ea typeface="+mn-ea"/>
                          <a:cs typeface="+mn-cs"/>
                        </a:rPr>
                        <a:t>分</a:t>
                      </a:r>
                      <a:endParaRPr lang="zh-CN" altLang="en-US" sz="2400" b="1" kern="1200" dirty="0">
                        <a:solidFill>
                          <a:schemeClr val="dk1"/>
                        </a:solidFill>
                        <a:latin typeface="+mn-lt"/>
                        <a:ea typeface="+mn-ea"/>
                        <a:cs typeface="+mn-cs"/>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624151">
                <a:tc rowSpan="3">
                  <a:txBody>
                    <a:bodyPr/>
                    <a:lstStyle/>
                    <a:p>
                      <a:r>
                        <a:rPr lang="zh-CN" altLang="en-US" sz="2400" b="1" dirty="0" smtClean="0">
                          <a:solidFill>
                            <a:srgbClr val="C00000"/>
                          </a:solidFill>
                        </a:rPr>
                        <a:t>中国现代史</a:t>
                      </a:r>
                      <a:endParaRPr lang="zh-CN" altLang="en-US" sz="2400" b="1" dirty="0">
                        <a:solidFill>
                          <a:srgbClr val="C00000"/>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solidFill>
                            <a:srgbClr val="C00000"/>
                          </a:solidFill>
                        </a:rPr>
                        <a:t>现代中国政治建设</a:t>
                      </a:r>
                      <a:endParaRPr lang="zh-CN" altLang="en-US" sz="2400" b="1" dirty="0">
                        <a:solidFill>
                          <a:srgbClr val="C00000"/>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solidFill>
                            <a:srgbClr val="C00000"/>
                          </a:solidFill>
                        </a:rPr>
                        <a:t>人民代表大会制度</a:t>
                      </a:r>
                      <a:endParaRPr lang="zh-CN" altLang="en-US" sz="2400" b="1" dirty="0">
                        <a:solidFill>
                          <a:srgbClr val="C00000"/>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rgbClr val="C00000"/>
                          </a:solidFill>
                          <a:latin typeface="+mn-lt"/>
                          <a:ea typeface="+mn-ea"/>
                          <a:cs typeface="+mn-cs"/>
                        </a:rPr>
                        <a:t>3</a:t>
                      </a:r>
                      <a:r>
                        <a:rPr lang="zh-CN" altLang="en-US" sz="2400" b="1" kern="1200" dirty="0" smtClean="0">
                          <a:solidFill>
                            <a:srgbClr val="C00000"/>
                          </a:solidFill>
                          <a:latin typeface="+mn-lt"/>
                          <a:ea typeface="+mn-ea"/>
                          <a:cs typeface="+mn-cs"/>
                        </a:rPr>
                        <a:t>分</a:t>
                      </a:r>
                      <a:endParaRPr lang="zh-CN" altLang="en-US" sz="2400" b="1" kern="1200" dirty="0">
                        <a:solidFill>
                          <a:srgbClr val="C00000"/>
                        </a:solidFill>
                        <a:latin typeface="+mn-lt"/>
                        <a:ea typeface="+mn-ea"/>
                        <a:cs typeface="+mn-cs"/>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3">
                  <a:txBody>
                    <a:bodyPr/>
                    <a:lstStyle/>
                    <a:p>
                      <a:r>
                        <a:rPr lang="en-US" altLang="zh-CN" sz="2400" b="1" dirty="0" smtClean="0">
                          <a:solidFill>
                            <a:srgbClr val="C00000"/>
                          </a:solidFill>
                        </a:rPr>
                        <a:t>9</a:t>
                      </a:r>
                      <a:r>
                        <a:rPr lang="zh-CN" altLang="en-US" sz="2400" b="1" dirty="0" smtClean="0">
                          <a:solidFill>
                            <a:srgbClr val="C00000"/>
                          </a:solidFill>
                        </a:rPr>
                        <a:t>分</a:t>
                      </a:r>
                      <a:endParaRPr lang="zh-CN" altLang="en-US" sz="2400" b="1" dirty="0">
                        <a:solidFill>
                          <a:srgbClr val="C00000"/>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624151">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solidFill>
                            <a:srgbClr val="C00000"/>
                          </a:solidFill>
                        </a:rPr>
                        <a:t>现代中国的外交</a:t>
                      </a:r>
                      <a:endParaRPr lang="zh-CN" altLang="en-US" sz="2400" b="1" dirty="0">
                        <a:solidFill>
                          <a:srgbClr val="C00000"/>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solidFill>
                            <a:srgbClr val="C00000"/>
                          </a:solidFill>
                        </a:rPr>
                        <a:t>日内瓦会议</a:t>
                      </a:r>
                      <a:endParaRPr lang="zh-CN" altLang="en-US" sz="2400" b="1" dirty="0">
                        <a:solidFill>
                          <a:srgbClr val="C00000"/>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rgbClr val="C00000"/>
                          </a:solidFill>
                          <a:latin typeface="+mn-lt"/>
                          <a:ea typeface="+mn-ea"/>
                          <a:cs typeface="+mn-cs"/>
                        </a:rPr>
                        <a:t>3</a:t>
                      </a:r>
                      <a:r>
                        <a:rPr lang="zh-CN" altLang="en-US" sz="2400" b="1" kern="1200" dirty="0" smtClean="0">
                          <a:solidFill>
                            <a:srgbClr val="C00000"/>
                          </a:solidFill>
                          <a:latin typeface="+mn-lt"/>
                          <a:ea typeface="+mn-ea"/>
                          <a:cs typeface="+mn-cs"/>
                        </a:rPr>
                        <a:t>分</a:t>
                      </a:r>
                      <a:endParaRPr lang="zh-CN" altLang="en-US" sz="2400" b="1" kern="1200" dirty="0">
                        <a:solidFill>
                          <a:srgbClr val="C00000"/>
                        </a:solidFill>
                        <a:latin typeface="+mn-lt"/>
                        <a:ea typeface="+mn-ea"/>
                        <a:cs typeface="+mn-cs"/>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866342">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solidFill>
                            <a:srgbClr val="C00000"/>
                          </a:solidFill>
                        </a:rPr>
                        <a:t>中国特色社会主义建设的探索</a:t>
                      </a:r>
                      <a:endParaRPr lang="zh-CN" altLang="en-US" sz="2400" b="1" dirty="0">
                        <a:solidFill>
                          <a:srgbClr val="C00000"/>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solidFill>
                            <a:srgbClr val="C00000"/>
                          </a:solidFill>
                        </a:rPr>
                        <a:t>土地制度的变迁</a:t>
                      </a:r>
                      <a:endParaRPr lang="zh-CN" altLang="en-US" sz="2400" b="1" dirty="0">
                        <a:solidFill>
                          <a:srgbClr val="C00000"/>
                        </a:solidFill>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rgbClr val="C00000"/>
                          </a:solidFill>
                          <a:latin typeface="+mn-lt"/>
                          <a:ea typeface="+mn-ea"/>
                          <a:cs typeface="+mn-cs"/>
                        </a:rPr>
                        <a:t>3</a:t>
                      </a:r>
                      <a:r>
                        <a:rPr lang="zh-CN" altLang="en-US" sz="2400" b="1" kern="1200" dirty="0" smtClean="0">
                          <a:solidFill>
                            <a:srgbClr val="C00000"/>
                          </a:solidFill>
                          <a:latin typeface="+mn-lt"/>
                          <a:ea typeface="+mn-ea"/>
                          <a:cs typeface="+mn-cs"/>
                        </a:rPr>
                        <a:t>分</a:t>
                      </a:r>
                      <a:endParaRPr lang="zh-CN" altLang="en-US" sz="2400" b="1" kern="1200" dirty="0">
                        <a:solidFill>
                          <a:srgbClr val="C00000"/>
                        </a:solidFill>
                        <a:latin typeface="+mn-lt"/>
                        <a:ea typeface="+mn-ea"/>
                        <a:cs typeface="+mn-cs"/>
                      </a:endParaRPr>
                    </a:p>
                  </a:txBody>
                  <a:tcPr marL="91432" marR="91432"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4515" name="Rectangle 3"/>
          <p:cNvSpPr>
            <a:spLocks noGrp="1" noChangeArrowheads="1"/>
          </p:cNvSpPr>
          <p:nvPr>
            <p:ph type="body" idx="1"/>
          </p:nvPr>
        </p:nvSpPr>
        <p:spPr>
          <a:xfrm>
            <a:off x="457200" y="1600201"/>
            <a:ext cx="8229600" cy="1612775"/>
          </a:xfrm>
        </p:spPr>
        <p:txBody>
          <a:bodyPr/>
          <a:lstStyle/>
          <a:p>
            <a:pPr marL="0" indent="0" eaLnBrk="1" hangingPunct="1">
              <a:buFontTx/>
              <a:buNone/>
            </a:pPr>
            <a:r>
              <a:rPr lang="en-US" altLang="zh-CN" sz="3600" b="1" dirty="0" smtClean="0"/>
              <a:t>(</a:t>
            </a:r>
            <a:r>
              <a:rPr lang="zh-CN" altLang="en-US" sz="3600" b="1" dirty="0" smtClean="0"/>
              <a:t>一</a:t>
            </a:r>
            <a:r>
              <a:rPr lang="en-US" altLang="zh-CN" sz="3600" b="1" dirty="0" smtClean="0"/>
              <a:t>)</a:t>
            </a:r>
            <a:r>
              <a:rPr lang="zh-CN" altLang="en-US" sz="3600" b="1" dirty="0" smtClean="0"/>
              <a:t>复习线索：突破模块备考</a:t>
            </a:r>
            <a:endParaRPr lang="en-US" altLang="zh-CN" sz="3600" b="1" dirty="0" smtClean="0"/>
          </a:p>
          <a:p>
            <a:pPr marL="0" indent="0" eaLnBrk="1" hangingPunct="1">
              <a:buNone/>
            </a:pPr>
            <a:r>
              <a:rPr lang="en-US" altLang="zh-CN" sz="3600" b="1" dirty="0" smtClean="0"/>
              <a:t>(</a:t>
            </a:r>
            <a:r>
              <a:rPr lang="zh-CN" altLang="en-US" sz="3600" b="1" dirty="0" smtClean="0"/>
              <a:t>二</a:t>
            </a:r>
            <a:r>
              <a:rPr lang="en-US" altLang="zh-CN" sz="3600" b="1" dirty="0" smtClean="0"/>
              <a:t>)</a:t>
            </a:r>
            <a:r>
              <a:rPr lang="zh-CN" altLang="en-US" sz="3600" b="1" dirty="0" smtClean="0"/>
              <a:t>复习的知识与能力关系：学科素养</a:t>
            </a:r>
            <a:endParaRPr lang="en-US" altLang="zh-CN" sz="3600" b="1" dirty="0" smtClean="0"/>
          </a:p>
        </p:txBody>
      </p:sp>
      <p:sp>
        <p:nvSpPr>
          <p:cNvPr id="2" name="矩形 1"/>
          <p:cNvSpPr/>
          <p:nvPr/>
        </p:nvSpPr>
        <p:spPr>
          <a:xfrm>
            <a:off x="521634" y="2953824"/>
            <a:ext cx="6514925" cy="646331"/>
          </a:xfrm>
          <a:prstGeom prst="rect">
            <a:avLst/>
          </a:prstGeom>
        </p:spPr>
        <p:txBody>
          <a:bodyPr wrap="none">
            <a:spAutoFit/>
          </a:bodyPr>
          <a:lstStyle/>
          <a:p>
            <a:pPr marL="0" indent="0" eaLnBrk="1" hangingPunct="1">
              <a:buNone/>
            </a:pPr>
            <a:r>
              <a:rPr lang="en-US" altLang="zh-CN" sz="3600" b="1" dirty="0"/>
              <a:t>(</a:t>
            </a:r>
            <a:r>
              <a:rPr lang="zh-CN" altLang="en-US" sz="3600" b="1" dirty="0"/>
              <a:t>三</a:t>
            </a:r>
            <a:r>
              <a:rPr lang="en-US" altLang="zh-CN" sz="3600" b="1" dirty="0"/>
              <a:t>)</a:t>
            </a:r>
            <a:r>
              <a:rPr lang="zh-CN" altLang="en-US" sz="3600" b="1" dirty="0"/>
              <a:t>复习</a:t>
            </a:r>
            <a:r>
              <a:rPr lang="zh-CN" altLang="en-US" sz="3600" b="1" dirty="0" smtClean="0"/>
              <a:t>的价值取向：</a:t>
            </a:r>
            <a:r>
              <a:rPr lang="zh-CN" altLang="en-US" sz="3600" b="1" dirty="0"/>
              <a:t>公民教育</a:t>
            </a:r>
            <a:endParaRPr lang="en-US" altLang="zh-CN"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5539" name="Rectangle 3"/>
          <p:cNvSpPr>
            <a:spLocks noGrp="1" noChangeArrowheads="1"/>
          </p:cNvSpPr>
          <p:nvPr>
            <p:ph type="body" idx="1"/>
          </p:nvPr>
        </p:nvSpPr>
        <p:spPr>
          <a:xfrm>
            <a:off x="395288" y="1341438"/>
            <a:ext cx="8229600" cy="3240087"/>
          </a:xfrm>
        </p:spPr>
        <p:txBody>
          <a:bodyPr/>
          <a:lstStyle/>
          <a:p>
            <a:pPr marL="0" indent="0" eaLnBrk="1" hangingPunct="1">
              <a:buFontTx/>
              <a:buNone/>
            </a:pPr>
            <a:r>
              <a:rPr lang="en-US" altLang="zh-CN" b="1" dirty="0" smtClean="0"/>
              <a:t>(</a:t>
            </a:r>
            <a:r>
              <a:rPr lang="zh-CN" altLang="en-US" b="1" dirty="0" smtClean="0"/>
              <a:t>三</a:t>
            </a:r>
            <a:r>
              <a:rPr lang="en-US" altLang="zh-CN" b="1" dirty="0" smtClean="0"/>
              <a:t>)</a:t>
            </a:r>
            <a:r>
              <a:rPr lang="zh-CN" altLang="en-US" b="1" dirty="0" smtClean="0"/>
              <a:t>复习的价值取向：公民教育</a:t>
            </a:r>
            <a:endParaRPr lang="en-US" altLang="zh-CN" b="1" dirty="0" smtClean="0"/>
          </a:p>
          <a:p>
            <a:pPr marL="0" indent="0" eaLnBrk="1" hangingPunct="1">
              <a:buFontTx/>
              <a:buNone/>
            </a:pPr>
            <a:r>
              <a:rPr lang="zh-CN" altLang="en-US" b="1" dirty="0" smtClean="0"/>
              <a:t> </a:t>
            </a:r>
            <a:r>
              <a:rPr lang="en-US" altLang="zh-CN" b="1" dirty="0" smtClean="0"/>
              <a:t>1、</a:t>
            </a:r>
            <a:r>
              <a:rPr lang="zh-CN" altLang="en-US" b="1" dirty="0" smtClean="0"/>
              <a:t>现实性和时代性</a:t>
            </a:r>
            <a:endParaRPr lang="en-US" altLang="zh-CN" b="1" dirty="0" smtClean="0"/>
          </a:p>
          <a:p>
            <a:pPr marL="0" indent="0" eaLnBrk="1" hangingPunct="1">
              <a:buFontTx/>
              <a:buNone/>
            </a:pPr>
            <a:r>
              <a:rPr lang="en-US" altLang="zh-CN" b="1" dirty="0" smtClean="0"/>
              <a:t> 2、</a:t>
            </a:r>
            <a:r>
              <a:rPr lang="zh-CN" altLang="en-US" b="1" dirty="0" smtClean="0"/>
              <a:t>价值观和人生观</a:t>
            </a:r>
            <a:endParaRPr lang="en-US" altLang="zh-CN" b="1" dirty="0" smtClean="0"/>
          </a:p>
          <a:p>
            <a:pPr marL="0" indent="0" eaLnBrk="1" hangingPunct="1">
              <a:buFontTx/>
              <a:buNone/>
            </a:pPr>
            <a:r>
              <a:rPr lang="en-US" altLang="zh-CN" b="1" dirty="0" smtClean="0"/>
              <a:t> 3、</a:t>
            </a:r>
            <a:r>
              <a:rPr lang="zh-CN" altLang="en-US" b="1" dirty="0" smtClean="0"/>
              <a:t>课程内容的综合性和分析问题的综合性</a:t>
            </a:r>
            <a:endParaRPr lang="en-US" altLang="zh-CN" b="1" dirty="0" smtClean="0"/>
          </a:p>
          <a:p>
            <a:pPr marL="0" indent="0" eaLnBrk="1" hangingPunct="1">
              <a:buFontTx/>
              <a:buNone/>
            </a:pPr>
            <a:r>
              <a:rPr lang="en-US" altLang="zh-CN" b="1" dirty="0" smtClean="0"/>
              <a:t>       </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250825" y="476250"/>
            <a:ext cx="8425631" cy="3240088"/>
          </a:xfrm>
        </p:spPr>
        <p:txBody>
          <a:bodyPr/>
          <a:lstStyle/>
          <a:p>
            <a:pPr marL="0" indent="0">
              <a:buFontTx/>
              <a:buNone/>
              <a:defRPr/>
            </a:pPr>
            <a:r>
              <a:rPr lang="zh-CN" altLang="en-US" b="1" dirty="0" smtClean="0"/>
              <a:t>（江苏）</a:t>
            </a:r>
            <a:r>
              <a:rPr lang="en-US" altLang="zh-CN" b="1" dirty="0" smtClean="0"/>
              <a:t>19</a:t>
            </a:r>
            <a:r>
              <a:rPr lang="zh-CN" altLang="zh-CN" b="1" dirty="0"/>
              <a:t>．</a:t>
            </a:r>
            <a:r>
              <a:rPr lang="en-US" altLang="zh-CN" b="1" dirty="0"/>
              <a:t>2011</a:t>
            </a:r>
            <a:r>
              <a:rPr lang="zh-CN" altLang="zh-CN" b="1" dirty="0"/>
              <a:t>年</a:t>
            </a:r>
            <a:r>
              <a:rPr lang="en-US" altLang="zh-CN" b="1" dirty="0"/>
              <a:t>5</a:t>
            </a:r>
            <a:r>
              <a:rPr lang="zh-CN" altLang="zh-CN" b="1" dirty="0"/>
              <a:t>月</a:t>
            </a:r>
            <a:r>
              <a:rPr lang="en-US" altLang="zh-CN" b="1" dirty="0"/>
              <a:t>1</a:t>
            </a:r>
            <a:r>
              <a:rPr lang="zh-CN" altLang="zh-CN" b="1" dirty="0"/>
              <a:t>日深夜，“基地”组织领导人本·拉登在巴基斯坦被美军击毙。许多国家发表声明，对此表示支持，并强调世界各国应共同打击恐怖主义。由此可以看出</a:t>
            </a:r>
          </a:p>
          <a:p>
            <a:pPr>
              <a:defRPr/>
            </a:pPr>
            <a:r>
              <a:rPr lang="zh-CN" altLang="zh-CN" b="1" dirty="0"/>
              <a:t>①反恐斗争有赖于国际社会的合作</a:t>
            </a:r>
            <a:r>
              <a:rPr lang="en-US" altLang="zh-CN" b="1" dirty="0"/>
              <a:t>          </a:t>
            </a:r>
            <a:endParaRPr lang="en-US" altLang="zh-CN" b="1" dirty="0" smtClean="0"/>
          </a:p>
          <a:p>
            <a:pPr>
              <a:defRPr/>
            </a:pPr>
            <a:r>
              <a:rPr lang="zh-CN" altLang="zh-CN" b="1" dirty="0" smtClean="0"/>
              <a:t>②</a:t>
            </a:r>
            <a:r>
              <a:rPr lang="zh-CN" altLang="zh-CN" b="1" dirty="0"/>
              <a:t>恐怖主义成为全球化的主要障碍</a:t>
            </a:r>
          </a:p>
          <a:p>
            <a:pPr>
              <a:defRPr/>
            </a:pPr>
            <a:r>
              <a:rPr lang="zh-CN" altLang="zh-CN" b="1" dirty="0"/>
              <a:t>③恐怖主义滋生的土壤由此被铲除</a:t>
            </a:r>
            <a:r>
              <a:rPr lang="en-US" altLang="zh-CN" b="1" dirty="0"/>
              <a:t>          </a:t>
            </a:r>
            <a:endParaRPr lang="en-US" altLang="zh-CN" b="1" dirty="0" smtClean="0"/>
          </a:p>
          <a:p>
            <a:pPr>
              <a:defRPr/>
            </a:pPr>
            <a:r>
              <a:rPr lang="zh-CN" altLang="zh-CN" b="1" dirty="0" smtClean="0"/>
              <a:t>④</a:t>
            </a:r>
            <a:r>
              <a:rPr lang="zh-CN" altLang="zh-CN" b="1" dirty="0"/>
              <a:t>恐怖主义依然是国际社会的公敌</a:t>
            </a:r>
          </a:p>
          <a:p>
            <a:pPr>
              <a:defRPr/>
            </a:pPr>
            <a:r>
              <a:rPr lang="en-US" altLang="zh-CN" b="1" dirty="0"/>
              <a:t>A</a:t>
            </a:r>
            <a:r>
              <a:rPr lang="zh-CN" altLang="zh-CN" b="1" dirty="0"/>
              <a:t>．①④</a:t>
            </a:r>
            <a:r>
              <a:rPr lang="en-US" altLang="zh-CN" b="1" dirty="0"/>
              <a:t>     </a:t>
            </a:r>
            <a:r>
              <a:rPr lang="en-US" altLang="zh-CN" b="1" dirty="0" smtClean="0"/>
              <a:t>B</a:t>
            </a:r>
            <a:r>
              <a:rPr lang="zh-CN" altLang="zh-CN" b="1" dirty="0"/>
              <a:t>．①②</a:t>
            </a:r>
            <a:r>
              <a:rPr lang="en-US" altLang="zh-CN" b="1" dirty="0"/>
              <a:t>  </a:t>
            </a:r>
            <a:r>
              <a:rPr lang="en-US" altLang="zh-CN" b="1" dirty="0" smtClean="0"/>
              <a:t>  </a:t>
            </a:r>
            <a:r>
              <a:rPr lang="en-US" altLang="zh-CN" b="1" dirty="0"/>
              <a:t>C</a:t>
            </a:r>
            <a:r>
              <a:rPr lang="zh-CN" altLang="zh-CN" b="1" dirty="0"/>
              <a:t>．</a:t>
            </a:r>
            <a:r>
              <a:rPr lang="zh-CN" altLang="zh-CN" b="1" dirty="0" smtClean="0"/>
              <a:t>①③</a:t>
            </a:r>
            <a:r>
              <a:rPr lang="en-US" altLang="zh-CN" b="1" dirty="0" smtClean="0"/>
              <a:t>    D</a:t>
            </a:r>
            <a:r>
              <a:rPr lang="zh-CN" altLang="zh-CN" b="1" dirty="0"/>
              <a:t>．②</a:t>
            </a:r>
            <a:r>
              <a:rPr lang="zh-CN" altLang="zh-CN" b="1" dirty="0" smtClean="0"/>
              <a:t>④</a:t>
            </a:r>
            <a:endParaRPr lang="zh-CN" altLang="zh-CN" b="1" dirty="0"/>
          </a:p>
        </p:txBody>
      </p:sp>
      <p:grpSp>
        <p:nvGrpSpPr>
          <p:cNvPr id="3" name="组合 2"/>
          <p:cNvGrpSpPr/>
          <p:nvPr/>
        </p:nvGrpSpPr>
        <p:grpSpPr>
          <a:xfrm>
            <a:off x="4685432" y="4963589"/>
            <a:ext cx="606648" cy="553643"/>
            <a:chOff x="1619672" y="1844824"/>
            <a:chExt cx="606648" cy="553643"/>
          </a:xfrm>
        </p:grpSpPr>
        <p:cxnSp>
          <p:nvCxnSpPr>
            <p:cNvPr id="4" name="直接连接符 3"/>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body" idx="1"/>
          </p:nvPr>
        </p:nvSpPr>
        <p:spPr>
          <a:xfrm>
            <a:off x="155575" y="260350"/>
            <a:ext cx="8496300" cy="3240088"/>
          </a:xfrm>
        </p:spPr>
        <p:txBody>
          <a:bodyPr/>
          <a:lstStyle/>
          <a:p>
            <a:r>
              <a:rPr lang="zh-CN" altLang="en-US" sz="2800" b="1" dirty="0" smtClean="0"/>
              <a:t>（广东）</a:t>
            </a:r>
            <a:r>
              <a:rPr lang="en-US" altLang="zh-CN" sz="2800" b="1" dirty="0" smtClean="0"/>
              <a:t>16</a:t>
            </a:r>
            <a:r>
              <a:rPr lang="zh-CN" altLang="zh-CN" sz="2800" b="1" dirty="0" smtClean="0"/>
              <a:t>．图</a:t>
            </a:r>
            <a:r>
              <a:rPr lang="en-US" altLang="zh-CN" sz="2800" b="1" dirty="0" smtClean="0"/>
              <a:t>5</a:t>
            </a:r>
            <a:r>
              <a:rPr lang="zh-CN" altLang="zh-CN" sz="2800" b="1" dirty="0" smtClean="0"/>
              <a:t>所示为乡村知识分子</a:t>
            </a:r>
            <a:r>
              <a:rPr lang="en-US" altLang="zh-CN" sz="2800" b="1" dirty="0" smtClean="0"/>
              <a:t>1913</a:t>
            </a:r>
            <a:r>
              <a:rPr lang="zh-CN" altLang="zh-CN" sz="2800" b="1" dirty="0" smtClean="0"/>
              <a:t>年的一则 日记（部分），由此可见</a:t>
            </a:r>
          </a:p>
          <a:p>
            <a:r>
              <a:rPr lang="en-US" altLang="zh-CN" sz="2800" b="1" dirty="0" smtClean="0"/>
              <a:t>A</a:t>
            </a:r>
            <a:r>
              <a:rPr lang="zh-CN" altLang="zh-CN" sz="2800" b="1" dirty="0" smtClean="0"/>
              <a:t>．作者不认同辛亥革命</a:t>
            </a:r>
            <a:r>
              <a:rPr lang="en-US" altLang="zh-CN" sz="2800" b="1" dirty="0" smtClean="0"/>
              <a:t>            </a:t>
            </a:r>
            <a:endParaRPr lang="zh-CN" altLang="zh-CN" sz="2800" b="1" dirty="0" smtClean="0"/>
          </a:p>
          <a:p>
            <a:r>
              <a:rPr lang="en-US" altLang="zh-CN" sz="2800" b="1" dirty="0" smtClean="0"/>
              <a:t>B</a:t>
            </a:r>
            <a:r>
              <a:rPr lang="zh-CN" altLang="zh-CN" sz="2800" b="1" dirty="0" smtClean="0"/>
              <a:t>．作者主张全面学习西方</a:t>
            </a:r>
          </a:p>
          <a:p>
            <a:r>
              <a:rPr lang="en-US" altLang="zh-CN" sz="2800" b="1" dirty="0" smtClean="0"/>
              <a:t>C</a:t>
            </a:r>
            <a:r>
              <a:rPr lang="zh-CN" altLang="zh-CN" sz="2800" b="1" dirty="0" smtClean="0"/>
              <a:t>．当时乡村社会习俗没有变化</a:t>
            </a:r>
            <a:r>
              <a:rPr lang="en-US" altLang="zh-CN" sz="2800" b="1" dirty="0" smtClean="0"/>
              <a:t>        </a:t>
            </a:r>
            <a:endParaRPr lang="zh-CN" altLang="zh-CN" sz="2800" b="1" dirty="0" smtClean="0"/>
          </a:p>
          <a:p>
            <a:r>
              <a:rPr lang="en-US" altLang="zh-CN" sz="2800" b="1" dirty="0" smtClean="0"/>
              <a:t>D</a:t>
            </a:r>
            <a:r>
              <a:rPr lang="zh-CN" altLang="zh-CN" sz="2800" b="1" dirty="0" smtClean="0"/>
              <a:t>．当时民主共和观念深入人心</a:t>
            </a:r>
          </a:p>
        </p:txBody>
      </p:sp>
      <p:pic>
        <p:nvPicPr>
          <p:cNvPr id="6758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2986088"/>
            <a:ext cx="7596187" cy="343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 name="组合 3"/>
          <p:cNvGrpSpPr/>
          <p:nvPr/>
        </p:nvGrpSpPr>
        <p:grpSpPr>
          <a:xfrm>
            <a:off x="467544" y="1219173"/>
            <a:ext cx="606648" cy="553643"/>
            <a:chOff x="1619672" y="1844824"/>
            <a:chExt cx="606648" cy="553643"/>
          </a:xfrm>
        </p:grpSpPr>
        <p:cxnSp>
          <p:nvCxnSpPr>
            <p:cNvPr id="5" name="直接连接符 4"/>
            <p:cNvCxnSpPr/>
            <p:nvPr/>
          </p:nvCxnSpPr>
          <p:spPr>
            <a:xfrm>
              <a:off x="1619672" y="2097956"/>
              <a:ext cx="246608" cy="300511"/>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1852960" y="1844824"/>
              <a:ext cx="373360" cy="5536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395536" y="476672"/>
            <a:ext cx="8352928" cy="3240088"/>
          </a:xfrm>
        </p:spPr>
        <p:txBody>
          <a:bodyPr/>
          <a:lstStyle/>
          <a:p>
            <a:r>
              <a:rPr lang="zh-CN" altLang="en-US" b="1" dirty="0" smtClean="0"/>
              <a:t>（江苏）</a:t>
            </a:r>
            <a:r>
              <a:rPr lang="en-US" altLang="zh-CN" b="1" dirty="0" smtClean="0"/>
              <a:t>24（A）</a:t>
            </a:r>
            <a:r>
              <a:rPr lang="zh-CN" altLang="zh-CN" dirty="0" smtClean="0"/>
              <a:t>请</a:t>
            </a:r>
            <a:r>
              <a:rPr lang="zh-CN" altLang="zh-CN" dirty="0"/>
              <a:t>回答：</a:t>
            </a:r>
          </a:p>
          <a:p>
            <a:r>
              <a:rPr lang="zh-CN" altLang="zh-CN" b="1" dirty="0"/>
              <a:t>（</a:t>
            </a:r>
            <a:r>
              <a:rPr lang="en-US" altLang="zh-CN" b="1" dirty="0"/>
              <a:t>1</a:t>
            </a:r>
            <a:r>
              <a:rPr lang="zh-CN" altLang="zh-CN" b="1" dirty="0"/>
              <a:t>）依据材料一，概括明治维新之初政府殖产兴业的方式及原因。（</a:t>
            </a:r>
            <a:r>
              <a:rPr lang="en-US" altLang="zh-CN" b="1" dirty="0"/>
              <a:t>3</a:t>
            </a:r>
            <a:r>
              <a:rPr lang="zh-CN" altLang="zh-CN" b="1" dirty="0"/>
              <a:t>分）</a:t>
            </a:r>
          </a:p>
          <a:p>
            <a:r>
              <a:rPr lang="zh-CN" altLang="zh-CN" b="1" dirty="0"/>
              <a:t>（</a:t>
            </a:r>
            <a:r>
              <a:rPr lang="en-US" altLang="zh-CN" b="1" dirty="0"/>
              <a:t>2</a:t>
            </a:r>
            <a:r>
              <a:rPr lang="zh-CN" altLang="zh-CN" b="1" dirty="0"/>
              <a:t>）</a:t>
            </a:r>
            <a:r>
              <a:rPr lang="en-US" altLang="zh-CN" b="1" dirty="0"/>
              <a:t>19</a:t>
            </a:r>
            <a:r>
              <a:rPr lang="zh-CN" altLang="zh-CN" b="1" dirty="0"/>
              <a:t>世纪</a:t>
            </a:r>
            <a:r>
              <a:rPr lang="en-US" altLang="zh-CN" b="1" dirty="0"/>
              <a:t>80</a:t>
            </a:r>
            <a:r>
              <a:rPr lang="zh-CN" altLang="zh-CN" b="1" dirty="0"/>
              <a:t>年代，日本殖产兴业的方式发生了怎样的变化？依据材料二、三，概括这种变化的原因。（</a:t>
            </a:r>
            <a:r>
              <a:rPr lang="en-US" altLang="zh-CN" b="1" dirty="0"/>
              <a:t>5</a:t>
            </a:r>
            <a:r>
              <a:rPr lang="zh-CN" altLang="zh-CN" b="1" dirty="0"/>
              <a:t>分）</a:t>
            </a:r>
          </a:p>
          <a:p>
            <a:r>
              <a:rPr lang="zh-CN" altLang="zh-CN" b="1" dirty="0">
                <a:solidFill>
                  <a:srgbClr val="FF0000"/>
                </a:solidFill>
              </a:rPr>
              <a:t>（</a:t>
            </a:r>
            <a:r>
              <a:rPr lang="en-US" altLang="zh-CN" b="1" dirty="0">
                <a:solidFill>
                  <a:srgbClr val="FF0000"/>
                </a:solidFill>
              </a:rPr>
              <a:t>3</a:t>
            </a:r>
            <a:r>
              <a:rPr lang="zh-CN" altLang="zh-CN" b="1" dirty="0">
                <a:solidFill>
                  <a:srgbClr val="FF0000"/>
                </a:solidFill>
              </a:rPr>
              <a:t>）日本大地震引发福岛核泄露事故以后，政府对东京电力公司实施了监管。据此并综合上述材料，请就政府在经济发展中的作用谈谈你的认识。（</a:t>
            </a:r>
            <a:r>
              <a:rPr lang="en-US" altLang="zh-CN" b="1" dirty="0">
                <a:solidFill>
                  <a:srgbClr val="FF0000"/>
                </a:solidFill>
              </a:rPr>
              <a:t>2</a:t>
            </a:r>
            <a:r>
              <a:rPr lang="zh-CN" altLang="zh-CN" b="1" dirty="0">
                <a:solidFill>
                  <a:srgbClr val="FF0000"/>
                </a:solidFill>
              </a:rPr>
              <a:t>分）</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9635" name="Rectangle 3"/>
          <p:cNvSpPr>
            <a:spLocks noGrp="1" noChangeArrowheads="1"/>
          </p:cNvSpPr>
          <p:nvPr>
            <p:ph type="body" idx="1"/>
          </p:nvPr>
        </p:nvSpPr>
        <p:spPr>
          <a:xfrm>
            <a:off x="457200" y="1600201"/>
            <a:ext cx="8229600" cy="2476871"/>
          </a:xfrm>
        </p:spPr>
        <p:txBody>
          <a:bodyPr/>
          <a:lstStyle/>
          <a:p>
            <a:pPr marL="0" indent="0" eaLnBrk="1" hangingPunct="1">
              <a:buFontTx/>
              <a:buNone/>
            </a:pPr>
            <a:r>
              <a:rPr lang="en-US" altLang="zh-CN" sz="3600" b="1" dirty="0" smtClean="0"/>
              <a:t>(</a:t>
            </a:r>
            <a:r>
              <a:rPr lang="zh-CN" altLang="en-US" sz="3600" b="1" dirty="0" smtClean="0"/>
              <a:t>一</a:t>
            </a:r>
            <a:r>
              <a:rPr lang="en-US" altLang="zh-CN" sz="3600" b="1" dirty="0" smtClean="0"/>
              <a:t>)</a:t>
            </a:r>
            <a:r>
              <a:rPr lang="zh-CN" altLang="en-US" sz="3600" b="1" dirty="0" smtClean="0"/>
              <a:t>复习线索：突破模块备考</a:t>
            </a:r>
            <a:endParaRPr lang="en-US" altLang="zh-CN" sz="3600" b="1" dirty="0" smtClean="0"/>
          </a:p>
          <a:p>
            <a:pPr marL="0" indent="0" eaLnBrk="1" hangingPunct="1">
              <a:buFontTx/>
              <a:buNone/>
            </a:pPr>
            <a:r>
              <a:rPr lang="en-US" altLang="zh-CN" sz="3600" b="1" dirty="0" smtClean="0"/>
              <a:t>(</a:t>
            </a:r>
            <a:r>
              <a:rPr lang="zh-CN" altLang="en-US" sz="3600" b="1" dirty="0" smtClean="0"/>
              <a:t>二</a:t>
            </a:r>
            <a:r>
              <a:rPr lang="en-US" altLang="zh-CN" sz="3600" b="1" dirty="0" smtClean="0"/>
              <a:t>)</a:t>
            </a:r>
            <a:r>
              <a:rPr lang="zh-CN" altLang="en-US" sz="3600" b="1" dirty="0" smtClean="0"/>
              <a:t>复习的知识与能力关系：学科素养</a:t>
            </a:r>
            <a:r>
              <a:rPr lang="en-US" altLang="zh-CN" sz="3600" b="1" dirty="0" smtClean="0"/>
              <a:t>(</a:t>
            </a:r>
            <a:r>
              <a:rPr lang="zh-CN" altLang="en-US" sz="3600" b="1" dirty="0" smtClean="0"/>
              <a:t>三</a:t>
            </a:r>
            <a:r>
              <a:rPr lang="en-US" altLang="zh-CN" sz="3600" b="1" dirty="0" smtClean="0"/>
              <a:t>)</a:t>
            </a:r>
            <a:r>
              <a:rPr lang="zh-CN" altLang="en-US" sz="3600" b="1" dirty="0" smtClean="0"/>
              <a:t>复习的价值取向：公民教育</a:t>
            </a:r>
            <a:endParaRPr lang="en-US" altLang="zh-CN" sz="3600" b="1" dirty="0" smtClean="0"/>
          </a:p>
        </p:txBody>
      </p:sp>
      <p:sp>
        <p:nvSpPr>
          <p:cNvPr id="2" name="矩形 1"/>
          <p:cNvSpPr/>
          <p:nvPr/>
        </p:nvSpPr>
        <p:spPr>
          <a:xfrm>
            <a:off x="467544" y="3731211"/>
            <a:ext cx="6051657" cy="646331"/>
          </a:xfrm>
          <a:prstGeom prst="rect">
            <a:avLst/>
          </a:prstGeom>
        </p:spPr>
        <p:txBody>
          <a:bodyPr wrap="none">
            <a:spAutoFit/>
          </a:bodyPr>
          <a:lstStyle/>
          <a:p>
            <a:pPr marL="0" indent="0" eaLnBrk="1" hangingPunct="1">
              <a:buFontTx/>
              <a:buNone/>
            </a:pPr>
            <a:r>
              <a:rPr lang="en-US" altLang="zh-CN" sz="3600" b="1" dirty="0"/>
              <a:t>(</a:t>
            </a:r>
            <a:r>
              <a:rPr lang="zh-CN" altLang="en-US" sz="3600" b="1" dirty="0"/>
              <a:t>四</a:t>
            </a:r>
            <a:r>
              <a:rPr lang="en-US" altLang="zh-CN" sz="3600" b="1" dirty="0"/>
              <a:t>)</a:t>
            </a:r>
            <a:r>
              <a:rPr lang="zh-CN" altLang="en-US" sz="3600" b="1" dirty="0"/>
              <a:t>从三维目标总体要求出发</a:t>
            </a:r>
            <a:endParaRPr lang="en-US" altLang="zh-CN"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971550" y="339725"/>
            <a:ext cx="711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dist" eaLnBrk="1" hangingPunct="1"/>
            <a:r>
              <a:rPr lang="zh-CN" altLang="en-US" sz="3600" b="1">
                <a:latin typeface="Times New Roman" pitchFamily="18" charset="0"/>
                <a:ea typeface="华文行楷" pitchFamily="2" charset="-122"/>
              </a:rPr>
              <a:t>对三维目标及其统一的反思</a:t>
            </a:r>
          </a:p>
        </p:txBody>
      </p:sp>
      <p:sp>
        <p:nvSpPr>
          <p:cNvPr id="5123" name="Text Box 3"/>
          <p:cNvSpPr txBox="1">
            <a:spLocks noChangeArrowheads="1"/>
          </p:cNvSpPr>
          <p:nvPr/>
        </p:nvSpPr>
        <p:spPr bwMode="auto">
          <a:xfrm>
            <a:off x="123825" y="1038225"/>
            <a:ext cx="45116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dist" eaLnBrk="1" hangingPunct="1"/>
            <a:r>
              <a:rPr lang="zh-CN" altLang="en-US" sz="2800" b="1">
                <a:latin typeface="Times New Roman" pitchFamily="18" charset="0"/>
              </a:rPr>
              <a:t>第一，三维目标中的“三”</a:t>
            </a:r>
          </a:p>
        </p:txBody>
      </p:sp>
      <p:sp>
        <p:nvSpPr>
          <p:cNvPr id="5124" name="Rectangle 4"/>
          <p:cNvSpPr>
            <a:spLocks noChangeArrowheads="1"/>
          </p:cNvSpPr>
          <p:nvPr/>
        </p:nvSpPr>
        <p:spPr bwMode="auto">
          <a:xfrm>
            <a:off x="468313" y="4292600"/>
            <a:ext cx="39608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dirty="0"/>
              <a:t>3</a:t>
            </a:r>
            <a:r>
              <a:rPr lang="zh-CN" altLang="en-US" sz="2800" b="1"/>
              <a:t>、情感态度与价值观：</a:t>
            </a:r>
          </a:p>
        </p:txBody>
      </p:sp>
      <p:sp>
        <p:nvSpPr>
          <p:cNvPr id="5125" name="Rectangle 5"/>
          <p:cNvSpPr>
            <a:spLocks noChangeArrowheads="1"/>
          </p:cNvSpPr>
          <p:nvPr/>
        </p:nvSpPr>
        <p:spPr bwMode="auto">
          <a:xfrm>
            <a:off x="323850" y="1557338"/>
            <a:ext cx="28829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dist"/>
            <a:r>
              <a:rPr lang="en-US" altLang="zh-CN" sz="2800" b="1" dirty="0"/>
              <a:t>1</a:t>
            </a:r>
            <a:r>
              <a:rPr lang="zh-CN" altLang="en-US" sz="2800" b="1"/>
              <a:t>、知识与能力：</a:t>
            </a:r>
          </a:p>
        </p:txBody>
      </p:sp>
      <p:sp>
        <p:nvSpPr>
          <p:cNvPr id="5126" name="Rectangle 6"/>
          <p:cNvSpPr>
            <a:spLocks noChangeArrowheads="1"/>
          </p:cNvSpPr>
          <p:nvPr/>
        </p:nvSpPr>
        <p:spPr bwMode="auto">
          <a:xfrm>
            <a:off x="395288" y="2852738"/>
            <a:ext cx="28829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dist"/>
            <a:r>
              <a:rPr lang="en-US" altLang="zh-CN" sz="2800" b="1" dirty="0"/>
              <a:t>2</a:t>
            </a:r>
            <a:r>
              <a:rPr lang="zh-CN" altLang="en-US" sz="2800" b="1"/>
              <a:t>、过程与方法：</a:t>
            </a:r>
          </a:p>
        </p:txBody>
      </p:sp>
      <p:sp>
        <p:nvSpPr>
          <p:cNvPr id="5127" name="Text Box 7"/>
          <p:cNvSpPr txBox="1">
            <a:spLocks noChangeArrowheads="1"/>
          </p:cNvSpPr>
          <p:nvPr/>
        </p:nvSpPr>
        <p:spPr bwMode="auto">
          <a:xfrm>
            <a:off x="3563938" y="2852738"/>
            <a:ext cx="464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latin typeface="Times New Roman" pitchFamily="18" charset="0"/>
              </a:rPr>
              <a:t>（</a:t>
            </a:r>
            <a:r>
              <a:rPr lang="en-US" altLang="zh-CN" sz="2800" b="1" dirty="0">
                <a:latin typeface="Times New Roman" pitchFamily="18" charset="0"/>
              </a:rPr>
              <a:t>1</a:t>
            </a:r>
            <a:r>
              <a:rPr lang="zh-CN" altLang="en-US" sz="2800" b="1">
                <a:latin typeface="Times New Roman" pitchFamily="18" charset="0"/>
              </a:rPr>
              <a:t>）如何获得知识和认识？</a:t>
            </a:r>
          </a:p>
        </p:txBody>
      </p:sp>
      <p:sp>
        <p:nvSpPr>
          <p:cNvPr id="5128" name="Text Box 8"/>
          <p:cNvSpPr txBox="1">
            <a:spLocks noChangeArrowheads="1"/>
          </p:cNvSpPr>
          <p:nvPr/>
        </p:nvSpPr>
        <p:spPr bwMode="auto">
          <a:xfrm>
            <a:off x="3635375" y="2276475"/>
            <a:ext cx="4629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latin typeface="Times New Roman" pitchFamily="18" charset="0"/>
              </a:rPr>
              <a:t>（</a:t>
            </a:r>
            <a:r>
              <a:rPr lang="en-US" altLang="zh-CN" sz="2800" b="1" dirty="0">
                <a:latin typeface="Times New Roman" pitchFamily="18" charset="0"/>
              </a:rPr>
              <a:t>2</a:t>
            </a:r>
            <a:r>
              <a:rPr lang="zh-CN" altLang="en-US" sz="2800" b="1">
                <a:latin typeface="Times New Roman" pitchFamily="18" charset="0"/>
              </a:rPr>
              <a:t>）思维能力的条分缕析。</a:t>
            </a:r>
          </a:p>
        </p:txBody>
      </p:sp>
      <p:sp>
        <p:nvSpPr>
          <p:cNvPr id="5129" name="Text Box 9"/>
          <p:cNvSpPr txBox="1">
            <a:spLocks noChangeArrowheads="1"/>
          </p:cNvSpPr>
          <p:nvPr/>
        </p:nvSpPr>
        <p:spPr bwMode="auto">
          <a:xfrm>
            <a:off x="3563938" y="3429000"/>
            <a:ext cx="32194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latin typeface="Times New Roman" pitchFamily="18" charset="0"/>
              </a:rPr>
              <a:t>（</a:t>
            </a:r>
            <a:r>
              <a:rPr lang="en-US" altLang="zh-CN" sz="2800" b="1" dirty="0">
                <a:latin typeface="Times New Roman" pitchFamily="18" charset="0"/>
              </a:rPr>
              <a:t>2</a:t>
            </a:r>
            <a:r>
              <a:rPr lang="zh-CN" altLang="en-US" sz="2800" b="1">
                <a:latin typeface="Times New Roman" pitchFamily="18" charset="0"/>
              </a:rPr>
              <a:t>）可控和可测。</a:t>
            </a:r>
          </a:p>
        </p:txBody>
      </p:sp>
      <p:sp>
        <p:nvSpPr>
          <p:cNvPr id="5130" name="Text Box 10"/>
          <p:cNvSpPr txBox="1">
            <a:spLocks noChangeArrowheads="1"/>
          </p:cNvSpPr>
          <p:nvPr/>
        </p:nvSpPr>
        <p:spPr bwMode="auto">
          <a:xfrm>
            <a:off x="4211638" y="4005263"/>
            <a:ext cx="39338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latin typeface="Times New Roman" pitchFamily="18" charset="0"/>
              </a:rPr>
              <a:t>（</a:t>
            </a:r>
            <a:r>
              <a:rPr lang="en-US" altLang="zh-CN" sz="2800" b="1" dirty="0">
                <a:latin typeface="Times New Roman" pitchFamily="18" charset="0"/>
              </a:rPr>
              <a:t>1</a:t>
            </a:r>
            <a:r>
              <a:rPr lang="zh-CN" altLang="en-US" sz="2800" b="1">
                <a:latin typeface="Times New Roman" pitchFamily="18" charset="0"/>
              </a:rPr>
              <a:t>）三大意识或主义。</a:t>
            </a:r>
          </a:p>
        </p:txBody>
      </p:sp>
      <p:sp>
        <p:nvSpPr>
          <p:cNvPr id="5131" name="Text Box 11"/>
          <p:cNvSpPr txBox="1">
            <a:spLocks noChangeArrowheads="1"/>
          </p:cNvSpPr>
          <p:nvPr/>
        </p:nvSpPr>
        <p:spPr bwMode="auto">
          <a:xfrm>
            <a:off x="4211638" y="4508500"/>
            <a:ext cx="47164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latin typeface="Times New Roman" pitchFamily="18" charset="0"/>
              </a:rPr>
              <a:t>（</a:t>
            </a:r>
            <a:r>
              <a:rPr lang="en-US" altLang="zh-CN" sz="2800" b="1" dirty="0">
                <a:latin typeface="Times New Roman" pitchFamily="18" charset="0"/>
              </a:rPr>
              <a:t>2</a:t>
            </a:r>
            <a:r>
              <a:rPr lang="zh-CN" altLang="en-US" sz="2800" b="1">
                <a:latin typeface="Times New Roman" pitchFamily="18" charset="0"/>
              </a:rPr>
              <a:t>）有依托，有铺垫。</a:t>
            </a:r>
          </a:p>
        </p:txBody>
      </p:sp>
      <p:sp>
        <p:nvSpPr>
          <p:cNvPr id="5132" name="Text Box 12"/>
          <p:cNvSpPr txBox="1">
            <a:spLocks noChangeArrowheads="1"/>
          </p:cNvSpPr>
          <p:nvPr/>
        </p:nvSpPr>
        <p:spPr bwMode="auto">
          <a:xfrm>
            <a:off x="4211638" y="5084763"/>
            <a:ext cx="464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latin typeface="Times New Roman" pitchFamily="18" charset="0"/>
              </a:rPr>
              <a:t>（</a:t>
            </a:r>
            <a:r>
              <a:rPr lang="en-US" altLang="zh-CN" sz="2800" b="1" dirty="0">
                <a:latin typeface="Times New Roman" pitchFamily="18" charset="0"/>
              </a:rPr>
              <a:t>3</a:t>
            </a:r>
            <a:r>
              <a:rPr lang="zh-CN" altLang="en-US" sz="2800" b="1">
                <a:latin typeface="Times New Roman" pitchFamily="18" charset="0"/>
              </a:rPr>
              <a:t>）循序渐进，水到渠成。</a:t>
            </a:r>
          </a:p>
        </p:txBody>
      </p:sp>
      <p:sp>
        <p:nvSpPr>
          <p:cNvPr id="5133" name="Text Box 13"/>
          <p:cNvSpPr txBox="1">
            <a:spLocks noChangeArrowheads="1"/>
          </p:cNvSpPr>
          <p:nvPr/>
        </p:nvSpPr>
        <p:spPr bwMode="auto">
          <a:xfrm>
            <a:off x="3635375" y="1557338"/>
            <a:ext cx="32067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latin typeface="Times New Roman" pitchFamily="18" charset="0"/>
              </a:rPr>
              <a:t>（</a:t>
            </a:r>
            <a:r>
              <a:rPr lang="en-US" altLang="zh-CN" sz="2800" b="1" dirty="0">
                <a:latin typeface="Times New Roman" pitchFamily="18" charset="0"/>
              </a:rPr>
              <a:t>1</a:t>
            </a:r>
            <a:r>
              <a:rPr lang="zh-CN" altLang="en-US" sz="2800" b="1">
                <a:latin typeface="Times New Roman" pitchFamily="18" charset="0"/>
              </a:rPr>
              <a:t>）知识是基石。</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blinds(horizontal)">
                                      <p:cBhvr>
                                        <p:cTn id="7" dur="500"/>
                                        <p:tgtEl>
                                          <p:spTgt spid="51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5"/>
                                        </p:tgtEl>
                                        <p:attrNameLst>
                                          <p:attrName>style.visibility</p:attrName>
                                        </p:attrNameLst>
                                      </p:cBhvr>
                                      <p:to>
                                        <p:strVal val="visible"/>
                                      </p:to>
                                    </p:set>
                                    <p:animEffect transition="in" filter="blinds(horizontal)">
                                      <p:cBhvr>
                                        <p:cTn id="12" dur="500"/>
                                        <p:tgtEl>
                                          <p:spTgt spid="51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33"/>
                                        </p:tgtEl>
                                        <p:attrNameLst>
                                          <p:attrName>style.visibility</p:attrName>
                                        </p:attrNameLst>
                                      </p:cBhvr>
                                      <p:to>
                                        <p:strVal val="visible"/>
                                      </p:to>
                                    </p:set>
                                    <p:animEffect transition="in" filter="blinds(horizontal)">
                                      <p:cBhvr>
                                        <p:cTn id="17" dur="500"/>
                                        <p:tgtEl>
                                          <p:spTgt spid="513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28"/>
                                        </p:tgtEl>
                                        <p:attrNameLst>
                                          <p:attrName>style.visibility</p:attrName>
                                        </p:attrNameLst>
                                      </p:cBhvr>
                                      <p:to>
                                        <p:strVal val="visible"/>
                                      </p:to>
                                    </p:set>
                                    <p:animEffect transition="in" filter="blinds(horizontal)">
                                      <p:cBhvr>
                                        <p:cTn id="22" dur="500"/>
                                        <p:tgtEl>
                                          <p:spTgt spid="512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126"/>
                                        </p:tgtEl>
                                        <p:attrNameLst>
                                          <p:attrName>style.visibility</p:attrName>
                                        </p:attrNameLst>
                                      </p:cBhvr>
                                      <p:to>
                                        <p:strVal val="visible"/>
                                      </p:to>
                                    </p:set>
                                    <p:animEffect transition="in" filter="blinds(horizontal)">
                                      <p:cBhvr>
                                        <p:cTn id="27" dur="500"/>
                                        <p:tgtEl>
                                          <p:spTgt spid="512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127"/>
                                        </p:tgtEl>
                                        <p:attrNameLst>
                                          <p:attrName>style.visibility</p:attrName>
                                        </p:attrNameLst>
                                      </p:cBhvr>
                                      <p:to>
                                        <p:strVal val="visible"/>
                                      </p:to>
                                    </p:set>
                                    <p:animEffect transition="in" filter="blinds(horizontal)">
                                      <p:cBhvr>
                                        <p:cTn id="32" dur="500"/>
                                        <p:tgtEl>
                                          <p:spTgt spid="512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129"/>
                                        </p:tgtEl>
                                        <p:attrNameLst>
                                          <p:attrName>style.visibility</p:attrName>
                                        </p:attrNameLst>
                                      </p:cBhvr>
                                      <p:to>
                                        <p:strVal val="visible"/>
                                      </p:to>
                                    </p:set>
                                    <p:animEffect transition="in" filter="blinds(horizontal)">
                                      <p:cBhvr>
                                        <p:cTn id="37" dur="500"/>
                                        <p:tgtEl>
                                          <p:spTgt spid="512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124"/>
                                        </p:tgtEl>
                                        <p:attrNameLst>
                                          <p:attrName>style.visibility</p:attrName>
                                        </p:attrNameLst>
                                      </p:cBhvr>
                                      <p:to>
                                        <p:strVal val="visible"/>
                                      </p:to>
                                    </p:set>
                                    <p:animEffect transition="in" filter="blinds(horizontal)">
                                      <p:cBhvr>
                                        <p:cTn id="42" dur="500"/>
                                        <p:tgtEl>
                                          <p:spTgt spid="512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130"/>
                                        </p:tgtEl>
                                        <p:attrNameLst>
                                          <p:attrName>style.visibility</p:attrName>
                                        </p:attrNameLst>
                                      </p:cBhvr>
                                      <p:to>
                                        <p:strVal val="visible"/>
                                      </p:to>
                                    </p:set>
                                    <p:animEffect transition="in" filter="blinds(horizontal)">
                                      <p:cBhvr>
                                        <p:cTn id="47" dur="500"/>
                                        <p:tgtEl>
                                          <p:spTgt spid="513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131"/>
                                        </p:tgtEl>
                                        <p:attrNameLst>
                                          <p:attrName>style.visibility</p:attrName>
                                        </p:attrNameLst>
                                      </p:cBhvr>
                                      <p:to>
                                        <p:strVal val="visible"/>
                                      </p:to>
                                    </p:set>
                                    <p:animEffect transition="in" filter="blinds(horizontal)">
                                      <p:cBhvr>
                                        <p:cTn id="52" dur="500"/>
                                        <p:tgtEl>
                                          <p:spTgt spid="513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132"/>
                                        </p:tgtEl>
                                        <p:attrNameLst>
                                          <p:attrName>style.visibility</p:attrName>
                                        </p:attrNameLst>
                                      </p:cBhvr>
                                      <p:to>
                                        <p:strVal val="visible"/>
                                      </p:to>
                                    </p:set>
                                    <p:animEffect transition="in" filter="blinds(horizontal)">
                                      <p:cBhvr>
                                        <p:cTn id="57" dur="500"/>
                                        <p:tgtEl>
                                          <p:spTgt spid="5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5124" grpId="0"/>
      <p:bldP spid="5125" grpId="0"/>
      <p:bldP spid="5126" grpId="0"/>
      <p:bldP spid="5127" grpId="0"/>
      <p:bldP spid="5128" grpId="0"/>
      <p:bldP spid="5129" grpId="0"/>
      <p:bldP spid="5130" grpId="0"/>
      <p:bldP spid="5131" grpId="0"/>
      <p:bldP spid="5132" grpId="0"/>
      <p:bldP spid="5133"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555875" y="3357563"/>
            <a:ext cx="6400800" cy="5191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800" b="1"/>
              <a:t>情感态度与价值观是</a:t>
            </a:r>
            <a:r>
              <a:rPr lang="zh-CN" altLang="en-US" sz="2800" b="1">
                <a:solidFill>
                  <a:srgbClr val="FF0000"/>
                </a:solidFill>
              </a:rPr>
              <a:t>彼岸</a:t>
            </a:r>
            <a:r>
              <a:rPr lang="zh-CN" altLang="en-US" sz="2800" b="1"/>
              <a:t>。</a:t>
            </a:r>
          </a:p>
        </p:txBody>
      </p:sp>
      <p:sp>
        <p:nvSpPr>
          <p:cNvPr id="11267" name="Rectangle 3"/>
          <p:cNvSpPr>
            <a:spLocks noChangeArrowheads="1"/>
          </p:cNvSpPr>
          <p:nvPr/>
        </p:nvSpPr>
        <p:spPr bwMode="auto">
          <a:xfrm>
            <a:off x="2627313" y="2205038"/>
            <a:ext cx="4249737" cy="5191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dist"/>
            <a:r>
              <a:rPr lang="zh-CN" altLang="en-US" sz="2800" b="1"/>
              <a:t>知识与能力目标是</a:t>
            </a:r>
            <a:r>
              <a:rPr lang="zh-CN" altLang="en-US" sz="2800" b="1">
                <a:solidFill>
                  <a:srgbClr val="FF0000"/>
                </a:solidFill>
              </a:rPr>
              <a:t>水</a:t>
            </a:r>
            <a:r>
              <a:rPr lang="zh-CN" altLang="en-US" sz="2800" b="1"/>
              <a:t>；</a:t>
            </a:r>
          </a:p>
        </p:txBody>
      </p:sp>
      <p:sp>
        <p:nvSpPr>
          <p:cNvPr id="11268" name="Rectangle 4"/>
          <p:cNvSpPr>
            <a:spLocks noChangeArrowheads="1"/>
          </p:cNvSpPr>
          <p:nvPr/>
        </p:nvSpPr>
        <p:spPr bwMode="auto">
          <a:xfrm>
            <a:off x="2627313" y="2781300"/>
            <a:ext cx="4249737"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dist"/>
            <a:r>
              <a:rPr lang="zh-CN" altLang="en-US" sz="2800" b="1"/>
              <a:t>过程与方法目标是</a:t>
            </a:r>
            <a:r>
              <a:rPr lang="zh-CN" altLang="en-US" sz="2800" b="1">
                <a:solidFill>
                  <a:srgbClr val="FF0000"/>
                </a:solidFill>
              </a:rPr>
              <a:t>船</a:t>
            </a:r>
            <a:r>
              <a:rPr lang="zh-CN" altLang="en-US" sz="2800" b="1"/>
              <a:t>；</a:t>
            </a:r>
          </a:p>
        </p:txBody>
      </p:sp>
      <p:sp>
        <p:nvSpPr>
          <p:cNvPr id="72709" name="Text Box 5"/>
          <p:cNvSpPr txBox="1">
            <a:spLocks noChangeArrowheads="1"/>
          </p:cNvSpPr>
          <p:nvPr/>
        </p:nvSpPr>
        <p:spPr bwMode="auto">
          <a:xfrm>
            <a:off x="755650" y="836613"/>
            <a:ext cx="4513263" cy="523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800" b="1">
                <a:latin typeface="Times New Roman" pitchFamily="18" charset="0"/>
              </a:rPr>
              <a:t>第二，三维目标中的“维”</a:t>
            </a:r>
          </a:p>
        </p:txBody>
      </p:sp>
      <p:sp>
        <p:nvSpPr>
          <p:cNvPr id="11270" name="Text Box 6"/>
          <p:cNvSpPr txBox="1">
            <a:spLocks noChangeArrowheads="1"/>
          </p:cNvSpPr>
          <p:nvPr/>
        </p:nvSpPr>
        <p:spPr bwMode="auto">
          <a:xfrm>
            <a:off x="539750" y="1844675"/>
            <a:ext cx="194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lang="zh-CN" altLang="en-US" sz="2400">
                <a:ea typeface="华文行楷" pitchFamily="2" charset="-122"/>
              </a:rPr>
              <a:t>一种认识：</a:t>
            </a:r>
          </a:p>
        </p:txBody>
      </p:sp>
      <p:sp>
        <p:nvSpPr>
          <p:cNvPr id="11271" name="Text Box 7"/>
          <p:cNvSpPr txBox="1">
            <a:spLocks noChangeArrowheads="1"/>
          </p:cNvSpPr>
          <p:nvPr/>
        </p:nvSpPr>
        <p:spPr bwMode="auto">
          <a:xfrm>
            <a:off x="468313" y="3933825"/>
            <a:ext cx="2016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lang="zh-CN" altLang="en-US" sz="2400">
                <a:ea typeface="华文行楷" pitchFamily="2" charset="-122"/>
              </a:rPr>
              <a:t>另一种认识：</a:t>
            </a:r>
          </a:p>
        </p:txBody>
      </p:sp>
      <p:sp>
        <p:nvSpPr>
          <p:cNvPr id="11272" name="Text Box 8"/>
          <p:cNvSpPr txBox="1">
            <a:spLocks noChangeArrowheads="1"/>
          </p:cNvSpPr>
          <p:nvPr/>
        </p:nvSpPr>
        <p:spPr bwMode="auto">
          <a:xfrm>
            <a:off x="2555875" y="4652963"/>
            <a:ext cx="45370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lang="zh-CN" altLang="en-US" sz="2800" b="1">
                <a:solidFill>
                  <a:srgbClr val="FF0000"/>
                </a:solidFill>
                <a:latin typeface="黑体" pitchFamily="49" charset="-122"/>
                <a:ea typeface="黑体" pitchFamily="49" charset="-122"/>
              </a:rPr>
              <a:t>一体三面    分列不如综合</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blinds(horizontal)">
                                      <p:cBhvr>
                                        <p:cTn id="7" dur="500"/>
                                        <p:tgtEl>
                                          <p:spTgt spid="112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7"/>
                                        </p:tgtEl>
                                        <p:attrNameLst>
                                          <p:attrName>style.visibility</p:attrName>
                                        </p:attrNameLst>
                                      </p:cBhvr>
                                      <p:to>
                                        <p:strVal val="visible"/>
                                      </p:to>
                                    </p:set>
                                    <p:animEffect transition="in" filter="blinds(horizontal)">
                                      <p:cBhvr>
                                        <p:cTn id="12" dur="500"/>
                                        <p:tgtEl>
                                          <p:spTgt spid="112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68"/>
                                        </p:tgtEl>
                                        <p:attrNameLst>
                                          <p:attrName>style.visibility</p:attrName>
                                        </p:attrNameLst>
                                      </p:cBhvr>
                                      <p:to>
                                        <p:strVal val="visible"/>
                                      </p:to>
                                    </p:set>
                                    <p:animEffect transition="in" filter="blinds(horizontal)">
                                      <p:cBhvr>
                                        <p:cTn id="17" dur="500"/>
                                        <p:tgtEl>
                                          <p:spTgt spid="112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66"/>
                                        </p:tgtEl>
                                        <p:attrNameLst>
                                          <p:attrName>style.visibility</p:attrName>
                                        </p:attrNameLst>
                                      </p:cBhvr>
                                      <p:to>
                                        <p:strVal val="visible"/>
                                      </p:to>
                                    </p:set>
                                    <p:animEffect transition="in" filter="blinds(horizontal)">
                                      <p:cBhvr>
                                        <p:cTn id="22" dur="500"/>
                                        <p:tgtEl>
                                          <p:spTgt spid="1126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271"/>
                                        </p:tgtEl>
                                        <p:attrNameLst>
                                          <p:attrName>style.visibility</p:attrName>
                                        </p:attrNameLst>
                                      </p:cBhvr>
                                      <p:to>
                                        <p:strVal val="visible"/>
                                      </p:to>
                                    </p:set>
                                    <p:animEffect transition="in" filter="blinds(horizontal)">
                                      <p:cBhvr>
                                        <p:cTn id="27" dur="500"/>
                                        <p:tgtEl>
                                          <p:spTgt spid="1127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272"/>
                                        </p:tgtEl>
                                        <p:attrNameLst>
                                          <p:attrName>style.visibility</p:attrName>
                                        </p:attrNameLst>
                                      </p:cBhvr>
                                      <p:to>
                                        <p:strVal val="visible"/>
                                      </p:to>
                                    </p:set>
                                    <p:anim calcmode="lin" valueType="num">
                                      <p:cBhvr additive="base">
                                        <p:cTn id="32" dur="500" fill="hold"/>
                                        <p:tgtEl>
                                          <p:spTgt spid="11272"/>
                                        </p:tgtEl>
                                        <p:attrNameLst>
                                          <p:attrName>ppt_x</p:attrName>
                                        </p:attrNameLst>
                                      </p:cBhvr>
                                      <p:tavLst>
                                        <p:tav tm="0">
                                          <p:val>
                                            <p:strVal val="#ppt_x"/>
                                          </p:val>
                                        </p:tav>
                                        <p:tav tm="100000">
                                          <p:val>
                                            <p:strVal val="#ppt_x"/>
                                          </p:val>
                                        </p:tav>
                                      </p:tavLst>
                                    </p:anim>
                                    <p:anim calcmode="lin" valueType="num">
                                      <p:cBhvr additive="base">
                                        <p:cTn id="33" dur="500" fill="hold"/>
                                        <p:tgtEl>
                                          <p:spTgt spid="112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p:bldP spid="11268" grpId="0"/>
      <p:bldP spid="11270" grpId="0"/>
      <p:bldP spid="11271" grpId="0"/>
      <p:bldP spid="11272"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l" eaLnBrk="1" hangingPunct="1"/>
            <a:r>
              <a:rPr lang="zh-CN" altLang="en-US" smtClean="0">
                <a:ea typeface="华文行楷" pitchFamily="2" charset="-122"/>
              </a:rPr>
              <a:t>三、教学建议</a:t>
            </a:r>
          </a:p>
        </p:txBody>
      </p:sp>
      <p:sp>
        <p:nvSpPr>
          <p:cNvPr id="69635" name="Rectangle 3"/>
          <p:cNvSpPr>
            <a:spLocks noGrp="1" noChangeArrowheads="1"/>
          </p:cNvSpPr>
          <p:nvPr>
            <p:ph type="body" idx="1"/>
          </p:nvPr>
        </p:nvSpPr>
        <p:spPr>
          <a:xfrm>
            <a:off x="457200" y="1600201"/>
            <a:ext cx="8229600" cy="2764904"/>
          </a:xfrm>
        </p:spPr>
        <p:txBody>
          <a:bodyPr/>
          <a:lstStyle/>
          <a:p>
            <a:pPr marL="0" indent="0" eaLnBrk="1" hangingPunct="1">
              <a:buFontTx/>
              <a:buNone/>
            </a:pPr>
            <a:r>
              <a:rPr lang="en-US" altLang="zh-CN" sz="3600" b="1" dirty="0" smtClean="0"/>
              <a:t>(</a:t>
            </a:r>
            <a:r>
              <a:rPr lang="zh-CN" altLang="en-US" sz="3600" b="1" dirty="0" smtClean="0"/>
              <a:t>一</a:t>
            </a:r>
            <a:r>
              <a:rPr lang="en-US" altLang="zh-CN" sz="3600" b="1" dirty="0" smtClean="0"/>
              <a:t>)</a:t>
            </a:r>
            <a:r>
              <a:rPr lang="zh-CN" altLang="en-US" sz="3600" b="1" dirty="0" smtClean="0"/>
              <a:t>复习线索：突破模块备考</a:t>
            </a:r>
            <a:endParaRPr lang="en-US" altLang="zh-CN" sz="3600" b="1" dirty="0" smtClean="0"/>
          </a:p>
          <a:p>
            <a:pPr marL="0" indent="0" eaLnBrk="1" hangingPunct="1">
              <a:buFontTx/>
              <a:buNone/>
            </a:pPr>
            <a:r>
              <a:rPr lang="en-US" altLang="zh-CN" sz="3600" b="1" dirty="0" smtClean="0"/>
              <a:t>(</a:t>
            </a:r>
            <a:r>
              <a:rPr lang="zh-CN" altLang="en-US" sz="3600" b="1" dirty="0" smtClean="0"/>
              <a:t>二</a:t>
            </a:r>
            <a:r>
              <a:rPr lang="en-US" altLang="zh-CN" sz="3600" b="1" dirty="0" smtClean="0"/>
              <a:t>)</a:t>
            </a:r>
            <a:r>
              <a:rPr lang="zh-CN" altLang="en-US" sz="3600" b="1" dirty="0" smtClean="0"/>
              <a:t>复习的知识与能力关系：学科素养</a:t>
            </a:r>
            <a:endParaRPr lang="en-US" altLang="zh-CN" sz="3600" b="1" dirty="0" smtClean="0"/>
          </a:p>
          <a:p>
            <a:pPr marL="0" indent="0" eaLnBrk="1" hangingPunct="1">
              <a:buFontTx/>
              <a:buNone/>
            </a:pPr>
            <a:r>
              <a:rPr lang="en-US" altLang="zh-CN" sz="3600" b="1" dirty="0" smtClean="0"/>
              <a:t>(</a:t>
            </a:r>
            <a:r>
              <a:rPr lang="zh-CN" altLang="en-US" sz="3600" b="1" dirty="0" smtClean="0"/>
              <a:t>三</a:t>
            </a:r>
            <a:r>
              <a:rPr lang="en-US" altLang="zh-CN" sz="3600" b="1" dirty="0" smtClean="0"/>
              <a:t>)</a:t>
            </a:r>
            <a:r>
              <a:rPr lang="zh-CN" altLang="en-US" sz="3600" b="1" dirty="0" smtClean="0"/>
              <a:t>复习的价值取向：公民教育</a:t>
            </a:r>
            <a:endParaRPr lang="en-US" altLang="zh-CN" sz="3600" b="1" dirty="0" smtClean="0"/>
          </a:p>
          <a:p>
            <a:pPr marL="0" indent="0" eaLnBrk="1" hangingPunct="1">
              <a:buFontTx/>
              <a:buNone/>
            </a:pPr>
            <a:r>
              <a:rPr lang="en-US" altLang="zh-CN" sz="3600" b="1" dirty="0" smtClean="0"/>
              <a:t>(</a:t>
            </a:r>
            <a:r>
              <a:rPr lang="zh-CN" altLang="en-US" sz="3600" b="1" dirty="0" smtClean="0"/>
              <a:t>四</a:t>
            </a:r>
            <a:r>
              <a:rPr lang="en-US" altLang="zh-CN" sz="3600" b="1" dirty="0" smtClean="0"/>
              <a:t>)</a:t>
            </a:r>
            <a:r>
              <a:rPr lang="zh-CN" altLang="en-US" sz="3600" b="1" dirty="0" smtClean="0"/>
              <a:t>从三维目标总体要求出发</a:t>
            </a:r>
            <a:endParaRPr lang="en-US" altLang="zh-CN" sz="3600" b="1" dirty="0" smtClean="0"/>
          </a:p>
        </p:txBody>
      </p:sp>
      <p:sp>
        <p:nvSpPr>
          <p:cNvPr id="2" name="矩形 1"/>
          <p:cNvSpPr/>
          <p:nvPr/>
        </p:nvSpPr>
        <p:spPr>
          <a:xfrm>
            <a:off x="467544" y="4331816"/>
            <a:ext cx="6224781" cy="584775"/>
          </a:xfrm>
          <a:prstGeom prst="rect">
            <a:avLst/>
          </a:prstGeom>
        </p:spPr>
        <p:txBody>
          <a:bodyPr wrap="none">
            <a:spAutoFit/>
          </a:bodyPr>
          <a:lstStyle/>
          <a:p>
            <a:pPr marL="0" indent="0" eaLnBrk="1" hangingPunct="1">
              <a:buFontTx/>
              <a:buNone/>
            </a:pPr>
            <a:r>
              <a:rPr lang="en-US" altLang="zh-CN" sz="3200" b="1" dirty="0"/>
              <a:t>(</a:t>
            </a:r>
            <a:r>
              <a:rPr lang="zh-CN" altLang="en-US" sz="3200" b="1" dirty="0"/>
              <a:t>五</a:t>
            </a:r>
            <a:r>
              <a:rPr lang="en-US" altLang="zh-CN" sz="3200" b="1" dirty="0"/>
              <a:t>)</a:t>
            </a:r>
            <a:r>
              <a:rPr lang="zh-CN" altLang="en-US" sz="3200" b="1" dirty="0"/>
              <a:t>过程性地加强解题技巧的训练</a:t>
            </a:r>
            <a:endParaRPr lang="en-US" altLang="zh-CN" sz="3200" b="1" dirty="0"/>
          </a:p>
        </p:txBody>
      </p:sp>
    </p:spTree>
    <p:extLst>
      <p:ext uri="{BB962C8B-B14F-4D97-AF65-F5344CB8AC3E}">
        <p14:creationId xmlns:p14="http://schemas.microsoft.com/office/powerpoint/2010/main" val="397945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0" y="476250"/>
            <a:ext cx="9144000" cy="5400675"/>
          </a:xfrm>
        </p:spPr>
        <p:txBody>
          <a:bodyPr/>
          <a:lstStyle/>
          <a:p>
            <a:r>
              <a:rPr lang="zh-CN" altLang="en-US" sz="2800" dirty="0" smtClean="0"/>
              <a:t>     </a:t>
            </a:r>
            <a:r>
              <a:rPr lang="zh-CN" altLang="zh-CN" sz="2800" b="1" dirty="0" smtClean="0"/>
              <a:t>如</a:t>
            </a:r>
            <a:r>
              <a:rPr lang="zh-CN" altLang="zh-CN" sz="2800" b="1" dirty="0" smtClean="0"/>
              <a:t>第</a:t>
            </a:r>
            <a:r>
              <a:rPr lang="en-US" altLang="zh-CN" sz="2800" b="1" dirty="0" smtClean="0"/>
              <a:t>22</a:t>
            </a:r>
            <a:r>
              <a:rPr lang="zh-CN" altLang="zh-CN" sz="2800" b="1" dirty="0" smtClean="0"/>
              <a:t>题第（</a:t>
            </a:r>
            <a:r>
              <a:rPr lang="en-US" altLang="zh-CN" sz="2800" b="1" dirty="0" smtClean="0"/>
              <a:t>3</a:t>
            </a:r>
            <a:r>
              <a:rPr lang="zh-CN" altLang="zh-CN" sz="2800" b="1" dirty="0" smtClean="0"/>
              <a:t>）问：“运用上述材料，结合所学知识，论证陈旭麓先生提出的观点。”要求考生：“观点理解准确；史论结合；逻辑严密；表达清楚；</a:t>
            </a:r>
            <a:r>
              <a:rPr lang="en-US" altLang="zh-CN" sz="2800" b="1" dirty="0" smtClean="0"/>
              <a:t>200</a:t>
            </a:r>
            <a:r>
              <a:rPr lang="zh-CN" altLang="zh-CN" sz="2800" b="1" dirty="0" smtClean="0"/>
              <a:t>字左右。</a:t>
            </a:r>
            <a:r>
              <a:rPr lang="zh-CN" altLang="zh-CN" sz="2800" b="1" dirty="0" smtClean="0"/>
              <a:t>”</a:t>
            </a:r>
            <a:endParaRPr lang="en-US" altLang="zh-CN" sz="2800" b="1" dirty="0" smtClean="0"/>
          </a:p>
          <a:p>
            <a:r>
              <a:rPr lang="zh-CN" altLang="en-US" sz="2800" b="1" dirty="0" smtClean="0">
                <a:solidFill>
                  <a:srgbClr val="FF0000"/>
                </a:solidFill>
              </a:rPr>
              <a:t>答案要点：</a:t>
            </a:r>
            <a:endParaRPr lang="en-US" altLang="zh-CN" sz="2800" b="1" dirty="0" smtClean="0">
              <a:solidFill>
                <a:srgbClr val="FF0000"/>
              </a:solidFill>
            </a:endParaRPr>
          </a:p>
          <a:p>
            <a:r>
              <a:rPr lang="zh-CN" altLang="en-US" sz="2800" b="1" dirty="0" smtClean="0">
                <a:solidFill>
                  <a:srgbClr val="002060"/>
                </a:solidFill>
              </a:rPr>
              <a:t>经济因素</a:t>
            </a:r>
            <a:r>
              <a:rPr lang="zh-CN" altLang="en-US" sz="2800" b="1" dirty="0" smtClean="0"/>
              <a:t>：洋务运动的兴起；民族资本主义工业的发展；外国资本主义的冲击。</a:t>
            </a:r>
            <a:endParaRPr lang="en-US" altLang="zh-CN" sz="2800" b="1" dirty="0" smtClean="0"/>
          </a:p>
          <a:p>
            <a:r>
              <a:rPr lang="zh-CN" altLang="en-US" sz="2800" b="1" dirty="0" smtClean="0">
                <a:solidFill>
                  <a:srgbClr val="002060"/>
                </a:solidFill>
              </a:rPr>
              <a:t>表现：</a:t>
            </a:r>
            <a:r>
              <a:rPr lang="zh-CN" altLang="en-US" sz="2800" b="1" dirty="0" smtClean="0"/>
              <a:t>收入减少；传统谋生手段的消失；对新生产方式的不适应；百无聊赖；对世风日下的感慨。</a:t>
            </a:r>
            <a:endParaRPr lang="en-US" altLang="zh-CN" sz="3600" b="1" dirty="0" smtClean="0"/>
          </a:p>
        </p:txBody>
      </p:sp>
    </p:spTree>
    <p:extLst>
      <p:ext uri="{BB962C8B-B14F-4D97-AF65-F5344CB8AC3E}">
        <p14:creationId xmlns:p14="http://schemas.microsoft.com/office/powerpoint/2010/main" val="255892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内容占位符 2"/>
          <p:cNvGraphicFramePr>
            <a:graphicFrameLocks noGrp="1"/>
          </p:cNvGraphicFramePr>
          <p:nvPr>
            <p:ph idx="1"/>
            <p:extLst>
              <p:ext uri="{D42A27DB-BD31-4B8C-83A1-F6EECF244321}">
                <p14:modId xmlns:p14="http://schemas.microsoft.com/office/powerpoint/2010/main" val="1389249524"/>
              </p:ext>
            </p:extLst>
          </p:nvPr>
        </p:nvGraphicFramePr>
        <p:xfrm>
          <a:off x="323528" y="188640"/>
          <a:ext cx="8497639" cy="6255195"/>
        </p:xfrm>
        <a:graphic>
          <a:graphicData uri="http://schemas.openxmlformats.org/drawingml/2006/table">
            <a:tbl>
              <a:tblPr firstRow="1" bandRow="1">
                <a:tableStyleId>{5C22544A-7EE6-4342-B048-85BDC9FD1C3A}</a:tableStyleId>
              </a:tblPr>
              <a:tblGrid>
                <a:gridCol w="530172"/>
                <a:gridCol w="3327218"/>
                <a:gridCol w="3258390"/>
                <a:gridCol w="673926"/>
                <a:gridCol w="707933"/>
              </a:tblGrid>
              <a:tr h="514150">
                <a:tc>
                  <a:txBody>
                    <a:bodyPr/>
                    <a:lstStyle/>
                    <a:p>
                      <a:pPr marL="0" algn="l" defTabSz="914400" rtl="0" eaLnBrk="1" latinLnBrk="0" hangingPunct="1"/>
                      <a:endParaRPr lang="zh-CN" altLang="en-US" sz="1800" b="1" kern="1200" dirty="0">
                        <a:solidFill>
                          <a:schemeClr val="tx1">
                            <a:lumMod val="85000"/>
                            <a:lumOff val="15000"/>
                          </a:schemeClr>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zh-CN" altLang="en-US" sz="2400" b="1" kern="1200" baseline="0" dirty="0" smtClean="0">
                          <a:solidFill>
                            <a:schemeClr val="tx1">
                              <a:lumMod val="85000"/>
                              <a:lumOff val="15000"/>
                            </a:schemeClr>
                          </a:solidFill>
                          <a:latin typeface="+mn-lt"/>
                          <a:ea typeface="+mn-ea"/>
                          <a:cs typeface="+mn-cs"/>
                        </a:rPr>
                        <a:t>    </a:t>
                      </a:r>
                      <a:r>
                        <a:rPr lang="zh-CN" altLang="en-US" sz="2400" b="1" kern="1200" dirty="0" smtClean="0">
                          <a:solidFill>
                            <a:schemeClr val="tx1">
                              <a:lumMod val="85000"/>
                              <a:lumOff val="15000"/>
                            </a:schemeClr>
                          </a:solidFill>
                          <a:latin typeface="+mn-lt"/>
                          <a:ea typeface="+mn-ea"/>
                          <a:cs typeface="+mn-cs"/>
                        </a:rPr>
                        <a:t>专        题</a:t>
                      </a:r>
                      <a:endParaRPr lang="zh-CN" altLang="en-US" sz="2400" b="1" kern="1200" dirty="0">
                        <a:solidFill>
                          <a:schemeClr val="tx1">
                            <a:lumMod val="85000"/>
                            <a:lumOff val="15000"/>
                          </a:schemeClr>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dirty="0" smtClean="0">
                          <a:solidFill>
                            <a:schemeClr val="tx1">
                              <a:lumMod val="85000"/>
                              <a:lumOff val="15000"/>
                            </a:schemeClr>
                          </a:solidFill>
                        </a:rPr>
                        <a:t>      知识点</a:t>
                      </a:r>
                      <a:endParaRPr lang="zh-CN" altLang="en-US" sz="2400" dirty="0">
                        <a:solidFill>
                          <a:schemeClr val="tx1">
                            <a:lumMod val="85000"/>
                            <a:lumOff val="15000"/>
                          </a:schemeClr>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1600" dirty="0" smtClean="0">
                          <a:solidFill>
                            <a:schemeClr val="tx1">
                              <a:lumMod val="85000"/>
                              <a:lumOff val="15000"/>
                            </a:schemeClr>
                          </a:solidFill>
                        </a:rPr>
                        <a:t>分值</a:t>
                      </a:r>
                      <a:endParaRPr lang="zh-CN" altLang="en-US" sz="1600" dirty="0">
                        <a:solidFill>
                          <a:schemeClr val="tx1">
                            <a:lumMod val="85000"/>
                            <a:lumOff val="15000"/>
                          </a:schemeClr>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1600" dirty="0" smtClean="0">
                          <a:solidFill>
                            <a:schemeClr val="tx1">
                              <a:lumMod val="85000"/>
                              <a:lumOff val="15000"/>
                            </a:schemeClr>
                          </a:solidFill>
                        </a:rPr>
                        <a:t>总分</a:t>
                      </a:r>
                      <a:endParaRPr lang="zh-CN" altLang="en-US" sz="1600" dirty="0">
                        <a:solidFill>
                          <a:schemeClr val="tx1">
                            <a:lumMod val="85000"/>
                            <a:lumOff val="15000"/>
                          </a:schemeClr>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533249">
                <a:tc>
                  <a:txBody>
                    <a:bodyPr/>
                    <a:lstStyle/>
                    <a:p>
                      <a:r>
                        <a:rPr lang="zh-CN" altLang="en-US" sz="2000" b="1" dirty="0" smtClean="0"/>
                        <a:t>古</a:t>
                      </a:r>
                      <a:endParaRPr lang="zh-CN" altLang="en-US" sz="20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古代希腊罗马政治</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雅典民主制度</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t>3</a:t>
                      </a:r>
                      <a:r>
                        <a:rPr lang="zh-CN" altLang="en-US" sz="2400" b="1" dirty="0" smtClean="0"/>
                        <a:t>分</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507938">
                <a:tc rowSpan="4">
                  <a:txBody>
                    <a:bodyPr/>
                    <a:lstStyle/>
                    <a:p>
                      <a:r>
                        <a:rPr lang="zh-CN" altLang="en-US" sz="2400" b="1" dirty="0" smtClean="0">
                          <a:solidFill>
                            <a:srgbClr val="C00000"/>
                          </a:solidFill>
                        </a:rPr>
                        <a:t>世界近代史</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2">
                  <a:txBody>
                    <a:bodyPr/>
                    <a:lstStyle/>
                    <a:p>
                      <a:r>
                        <a:rPr lang="zh-CN" altLang="en-US" sz="2400" b="1" dirty="0" smtClean="0">
                          <a:solidFill>
                            <a:srgbClr val="C00000"/>
                          </a:solidFill>
                        </a:rPr>
                        <a:t>资产阶级代议制的确立</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solidFill>
                            <a:srgbClr val="C00000"/>
                          </a:solidFill>
                        </a:rPr>
                        <a:t>德意志帝国宪法</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solidFill>
                            <a:srgbClr val="C00000"/>
                          </a:solidFill>
                        </a:rPr>
                        <a:t>3</a:t>
                      </a:r>
                      <a:r>
                        <a:rPr lang="zh-CN" altLang="en-US" sz="2400" b="1" dirty="0" smtClean="0">
                          <a:solidFill>
                            <a:srgbClr val="C00000"/>
                          </a:solidFill>
                        </a:rPr>
                        <a:t>分</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4">
                  <a:txBody>
                    <a:bodyPr/>
                    <a:lstStyle/>
                    <a:p>
                      <a:r>
                        <a:rPr lang="en-US" altLang="zh-CN" sz="2400" b="1" dirty="0" smtClean="0">
                          <a:solidFill>
                            <a:srgbClr val="C00000"/>
                          </a:solidFill>
                        </a:rPr>
                        <a:t>21</a:t>
                      </a:r>
                      <a:r>
                        <a:rPr lang="zh-CN" altLang="en-US" sz="2400" b="1" dirty="0" smtClean="0">
                          <a:solidFill>
                            <a:srgbClr val="C00000"/>
                          </a:solidFill>
                        </a:rPr>
                        <a:t>分</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546308">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solidFill>
                            <a:srgbClr val="C00000"/>
                          </a:solidFill>
                        </a:rPr>
                        <a:t>英国代议制的发展完善</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1800" b="1" dirty="0" smtClean="0">
                          <a:solidFill>
                            <a:srgbClr val="C00000"/>
                          </a:solidFill>
                        </a:rPr>
                        <a:t>10</a:t>
                      </a:r>
                      <a:r>
                        <a:rPr lang="zh-CN" altLang="en-US" sz="1800" b="1" dirty="0" smtClean="0">
                          <a:solidFill>
                            <a:srgbClr val="C00000"/>
                          </a:solidFill>
                        </a:rPr>
                        <a:t>分</a:t>
                      </a:r>
                      <a:endParaRPr lang="zh-CN" altLang="en-US" sz="18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485887">
                <a:tc vMerge="1">
                  <a:txBody>
                    <a:bodyPr/>
                    <a:lstStyle/>
                    <a:p>
                      <a:endParaRPr lang="zh-CN" altLang="en-US"/>
                    </a:p>
                  </a:txBody>
                  <a:tcPr/>
                </a:tc>
                <a:tc>
                  <a:txBody>
                    <a:bodyPr/>
                    <a:lstStyle/>
                    <a:p>
                      <a:r>
                        <a:rPr lang="zh-CN" altLang="en-US" sz="2400" b="1" dirty="0" smtClean="0">
                          <a:solidFill>
                            <a:srgbClr val="C00000"/>
                          </a:solidFill>
                        </a:rPr>
                        <a:t>人文主义的起源与发展</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solidFill>
                            <a:srgbClr val="C00000"/>
                          </a:solidFill>
                        </a:rPr>
                        <a:t>启蒙运动</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en-US" altLang="zh-CN" sz="2400" b="1" dirty="0" smtClean="0">
                          <a:solidFill>
                            <a:srgbClr val="C00000"/>
                          </a:solidFill>
                        </a:rPr>
                        <a:t>3</a:t>
                      </a:r>
                      <a:r>
                        <a:rPr lang="zh-CN" altLang="en-US" sz="2400" b="1" dirty="0" smtClean="0">
                          <a:solidFill>
                            <a:srgbClr val="C00000"/>
                          </a:solidFill>
                        </a:rPr>
                        <a:t>分</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555300">
                <a:tc vMerge="1">
                  <a:txBody>
                    <a:bodyPr/>
                    <a:lstStyle/>
                    <a:p>
                      <a:endParaRPr lang="zh-CN" altLang="en-US"/>
                    </a:p>
                  </a:txBody>
                  <a:tcPr/>
                </a:tc>
                <a:tc>
                  <a:txBody>
                    <a:bodyPr/>
                    <a:lstStyle/>
                    <a:p>
                      <a:r>
                        <a:rPr lang="zh-CN" altLang="en-US" sz="1800" b="1" dirty="0" smtClean="0">
                          <a:solidFill>
                            <a:srgbClr val="C00000"/>
                          </a:solidFill>
                        </a:rPr>
                        <a:t>资本主义世界市场的形成与发展</a:t>
                      </a:r>
                      <a:endParaRPr lang="zh-CN" altLang="en-US" sz="18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solidFill>
                            <a:srgbClr val="C00000"/>
                          </a:solidFill>
                        </a:rPr>
                        <a:t>英国工业革命</a:t>
                      </a:r>
                      <a:endParaRPr lang="zh-CN" altLang="en-US" sz="2400" b="1" dirty="0">
                        <a:solidFill>
                          <a:srgbClr val="C00000"/>
                        </a:solidFill>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rgbClr val="C00000"/>
                          </a:solidFill>
                          <a:latin typeface="+mn-lt"/>
                          <a:ea typeface="+mn-ea"/>
                          <a:cs typeface="+mn-cs"/>
                        </a:rPr>
                        <a:t>5</a:t>
                      </a:r>
                      <a:r>
                        <a:rPr lang="zh-CN" altLang="en-US" sz="2400" b="1" kern="1200" dirty="0" smtClean="0">
                          <a:solidFill>
                            <a:srgbClr val="C00000"/>
                          </a:solidFill>
                          <a:latin typeface="+mn-lt"/>
                          <a:ea typeface="+mn-ea"/>
                          <a:cs typeface="+mn-cs"/>
                        </a:rPr>
                        <a:t>分</a:t>
                      </a:r>
                      <a:endParaRPr lang="zh-CN" altLang="en-US" sz="2400" b="1" kern="1200" dirty="0">
                        <a:solidFill>
                          <a:srgbClr val="C00000"/>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r>
              <a:tr h="440710">
                <a:tc rowSpan="6">
                  <a:txBody>
                    <a:bodyPr/>
                    <a:lstStyle/>
                    <a:p>
                      <a:r>
                        <a:rPr lang="zh-CN" altLang="en-US" sz="2400" b="1" dirty="0" smtClean="0"/>
                        <a:t>世界现代史</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2">
                  <a:txBody>
                    <a:bodyPr/>
                    <a:lstStyle/>
                    <a:p>
                      <a:r>
                        <a:rPr lang="zh-CN" altLang="en-US" sz="2400" b="1" dirty="0" smtClean="0"/>
                        <a:t>两极格局到多极化趋势</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美苏冷战</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2">
                  <a:txBody>
                    <a:bodyPr/>
                    <a:lstStyle/>
                    <a:p>
                      <a:pPr marL="0" algn="l" defTabSz="914400" rtl="0" eaLnBrk="1" latinLnBrk="0" hangingPunct="1"/>
                      <a:r>
                        <a:rPr lang="en-US" altLang="zh-CN" sz="2400" b="1" kern="1200" dirty="0" smtClean="0">
                          <a:solidFill>
                            <a:schemeClr val="dk1"/>
                          </a:solidFill>
                          <a:latin typeface="+mn-lt"/>
                          <a:ea typeface="+mn-ea"/>
                          <a:cs typeface="+mn-cs"/>
                        </a:rPr>
                        <a:t>3</a:t>
                      </a:r>
                      <a:r>
                        <a:rPr lang="zh-CN" altLang="en-US" sz="2400" b="1" kern="1200" dirty="0" smtClean="0">
                          <a:solidFill>
                            <a:schemeClr val="dk1"/>
                          </a:solidFill>
                          <a:latin typeface="+mn-lt"/>
                          <a:ea typeface="+mn-ea"/>
                          <a:cs typeface="+mn-cs"/>
                        </a:rPr>
                        <a:t>分</a:t>
                      </a:r>
                      <a:endParaRPr lang="zh-CN" altLang="en-US" sz="2400" b="1" kern="1200" dirty="0">
                        <a:solidFill>
                          <a:schemeClr val="dk1"/>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rowSpan="6">
                  <a:txBody>
                    <a:bodyPr/>
                    <a:lstStyle/>
                    <a:p>
                      <a:r>
                        <a:rPr lang="en-US" altLang="zh-CN" sz="2400" b="1" dirty="0" smtClean="0"/>
                        <a:t>18</a:t>
                      </a:r>
                      <a:r>
                        <a:rPr lang="zh-CN" altLang="en-US" sz="2400" b="1" dirty="0" smtClean="0"/>
                        <a:t>分</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440710">
                <a:tc vMerge="1">
                  <a:txBody>
                    <a:bodyPr/>
                    <a:lstStyle/>
                    <a:p>
                      <a:endParaRPr lang="zh-CN" altLang="en-US"/>
                    </a:p>
                  </a:txBody>
                  <a:tcPr/>
                </a:tc>
                <a:tc vMerge="1">
                  <a:txBody>
                    <a:bodyPr/>
                    <a:lstStyle/>
                    <a:p>
                      <a:endParaRPr lang="zh-CN" altLang="en-US"/>
                    </a:p>
                  </a:txBody>
                  <a:tcPr/>
                </a:tc>
                <a:tc>
                  <a:txBody>
                    <a:bodyPr/>
                    <a:lstStyle/>
                    <a:p>
                      <a:r>
                        <a:rPr lang="zh-CN" altLang="en-US" sz="2400" b="1" dirty="0" smtClean="0"/>
                        <a:t>世界格局多极化</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r h="440710">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000" b="1" dirty="0" smtClean="0"/>
                        <a:t>资本主义经济政策的调整</a:t>
                      </a:r>
                      <a:endParaRPr lang="zh-CN" altLang="en-US" sz="20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罗斯福新政</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chemeClr val="dk1"/>
                          </a:solidFill>
                          <a:latin typeface="+mn-lt"/>
                          <a:ea typeface="+mn-ea"/>
                          <a:cs typeface="+mn-cs"/>
                        </a:rPr>
                        <a:t>3</a:t>
                      </a:r>
                      <a:r>
                        <a:rPr lang="zh-CN" altLang="en-US" sz="2400" b="1" kern="1200" dirty="0" smtClean="0">
                          <a:solidFill>
                            <a:schemeClr val="dk1"/>
                          </a:solidFill>
                          <a:latin typeface="+mn-lt"/>
                          <a:ea typeface="+mn-ea"/>
                          <a:cs typeface="+mn-cs"/>
                        </a:rPr>
                        <a:t>分</a:t>
                      </a:r>
                      <a:endParaRPr lang="zh-CN" altLang="en-US" sz="2400" b="1" kern="1200" dirty="0">
                        <a:solidFill>
                          <a:schemeClr val="dk1"/>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552005">
                <a:tc vMerge="1">
                  <a:txBody>
                    <a:bodyPr/>
                    <a:lstStyle/>
                    <a:p>
                      <a:endParaRPr lang="zh-CN" altLang="en-US" sz="2400" dirty="0"/>
                    </a:p>
                  </a:txBody>
                  <a:tcPr marL="91449" marR="91449" marT="45715" marB="45715"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kern="1200" dirty="0" smtClean="0">
                          <a:solidFill>
                            <a:schemeClr val="dk1"/>
                          </a:solidFill>
                          <a:latin typeface="+mn-lt"/>
                          <a:ea typeface="+mn-ea"/>
                          <a:cs typeface="+mn-cs"/>
                        </a:rPr>
                        <a:t>苏联社会主义建设</a:t>
                      </a:r>
                      <a:endParaRPr lang="zh-CN" altLang="en-US" sz="2400" b="1" kern="1200" dirty="0">
                        <a:solidFill>
                          <a:schemeClr val="dk1"/>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斯大林模式</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chemeClr val="dk1"/>
                          </a:solidFill>
                          <a:latin typeface="+mn-lt"/>
                          <a:ea typeface="+mn-ea"/>
                          <a:cs typeface="+mn-cs"/>
                        </a:rPr>
                        <a:t>3</a:t>
                      </a:r>
                      <a:r>
                        <a:rPr lang="zh-CN" altLang="en-US" sz="2400" b="1" kern="1200" dirty="0" smtClean="0">
                          <a:solidFill>
                            <a:schemeClr val="dk1"/>
                          </a:solidFill>
                          <a:latin typeface="+mn-lt"/>
                          <a:ea typeface="+mn-ea"/>
                          <a:cs typeface="+mn-cs"/>
                        </a:rPr>
                        <a:t>分</a:t>
                      </a:r>
                      <a:endParaRPr lang="zh-CN" altLang="en-US" sz="2400" b="1" kern="1200" dirty="0">
                        <a:solidFill>
                          <a:schemeClr val="dk1"/>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marL="91449" marR="91449" marT="45715" marB="45715"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552005">
                <a:tc vMerge="1">
                  <a:txBody>
                    <a:bodyPr/>
                    <a:lstStyle/>
                    <a:p>
                      <a:endParaRPr lang="zh-CN" altLang="en-US" sz="2400" dirty="0"/>
                    </a:p>
                  </a:txBody>
                  <a:tcPr marL="91449" marR="91449" marT="45715" marB="45715"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kern="1200" dirty="0" smtClean="0">
                          <a:solidFill>
                            <a:schemeClr val="dk1"/>
                          </a:solidFill>
                          <a:latin typeface="+mn-lt"/>
                          <a:ea typeface="+mn-ea"/>
                          <a:cs typeface="+mn-cs"/>
                        </a:rPr>
                        <a:t>世界经济全球化趋势</a:t>
                      </a:r>
                      <a:endParaRPr lang="zh-CN" altLang="en-US" sz="2400" b="1" kern="1200" dirty="0">
                        <a:solidFill>
                          <a:schemeClr val="dk1"/>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世界经济全球化趋势</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chemeClr val="dk1"/>
                          </a:solidFill>
                          <a:latin typeface="+mn-lt"/>
                          <a:ea typeface="+mn-ea"/>
                          <a:cs typeface="+mn-cs"/>
                        </a:rPr>
                        <a:t>3</a:t>
                      </a:r>
                      <a:r>
                        <a:rPr lang="zh-CN" altLang="en-US" sz="2400" b="1" kern="1200" dirty="0" smtClean="0">
                          <a:solidFill>
                            <a:schemeClr val="dk1"/>
                          </a:solidFill>
                          <a:latin typeface="+mn-lt"/>
                          <a:ea typeface="+mn-ea"/>
                          <a:cs typeface="+mn-cs"/>
                        </a:rPr>
                        <a:t>分</a:t>
                      </a:r>
                      <a:endParaRPr lang="zh-CN" altLang="en-US" sz="2400" b="1" kern="1200" dirty="0">
                        <a:solidFill>
                          <a:schemeClr val="dk1"/>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marL="91449" marR="91449" marT="45715" marB="45715"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r h="552005">
                <a:tc vMerge="1">
                  <a:txBody>
                    <a:bodyPr/>
                    <a:lstStyle/>
                    <a:p>
                      <a:endParaRPr lang="zh-CN" altLang="en-US" sz="2400" dirty="0"/>
                    </a:p>
                  </a:txBody>
                  <a:tcPr marL="91449" marR="91449" marT="45715" marB="45715"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kern="1200" dirty="0" smtClean="0">
                          <a:solidFill>
                            <a:schemeClr val="dk1"/>
                          </a:solidFill>
                          <a:latin typeface="+mn-lt"/>
                          <a:ea typeface="+mn-ea"/>
                          <a:cs typeface="+mn-cs"/>
                        </a:rPr>
                        <a:t>现代科技</a:t>
                      </a:r>
                      <a:endParaRPr lang="zh-CN" altLang="en-US" sz="2400" b="1" kern="1200" dirty="0">
                        <a:solidFill>
                          <a:schemeClr val="dk1"/>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r>
                        <a:rPr lang="zh-CN" altLang="en-US" sz="2400" b="1" dirty="0" smtClean="0"/>
                        <a:t>爱因斯坦相对论</a:t>
                      </a:r>
                      <a:endParaRPr lang="zh-CN" altLang="en-US" sz="2400" b="1" dirty="0"/>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a:txBody>
                    <a:bodyPr/>
                    <a:lstStyle/>
                    <a:p>
                      <a:pPr marL="0" algn="l" defTabSz="914400" rtl="0" eaLnBrk="1" latinLnBrk="0" hangingPunct="1"/>
                      <a:r>
                        <a:rPr lang="en-US" altLang="zh-CN" sz="2400" b="1" kern="1200" dirty="0" smtClean="0">
                          <a:solidFill>
                            <a:schemeClr val="dk1"/>
                          </a:solidFill>
                          <a:latin typeface="+mn-lt"/>
                          <a:ea typeface="+mn-ea"/>
                          <a:cs typeface="+mn-cs"/>
                        </a:rPr>
                        <a:t>3</a:t>
                      </a:r>
                      <a:r>
                        <a:rPr lang="zh-CN" altLang="en-US" sz="2400" b="1" kern="1200" dirty="0" smtClean="0">
                          <a:solidFill>
                            <a:schemeClr val="dk1"/>
                          </a:solidFill>
                          <a:latin typeface="+mn-lt"/>
                          <a:ea typeface="+mn-ea"/>
                          <a:cs typeface="+mn-cs"/>
                        </a:rPr>
                        <a:t>分</a:t>
                      </a:r>
                      <a:endParaRPr lang="zh-CN" altLang="en-US" sz="2400" b="1" kern="1200" dirty="0">
                        <a:solidFill>
                          <a:schemeClr val="dk1"/>
                        </a:solidFill>
                        <a:latin typeface="+mn-lt"/>
                        <a:ea typeface="+mn-ea"/>
                        <a:cs typeface="+mn-cs"/>
                      </a:endParaRPr>
                    </a:p>
                  </a:txBody>
                  <a:tcPr marL="91449" marR="91449" marT="45716" marB="45716"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c vMerge="1">
                  <a:txBody>
                    <a:bodyPr/>
                    <a:lstStyle/>
                    <a:p>
                      <a:endParaRPr lang="zh-CN" altLang="en-US" sz="2400" dirty="0"/>
                    </a:p>
                  </a:txBody>
                  <a:tcPr marL="91449" marR="91449" marT="45715" marB="45715" anchor="ctr">
                    <a:lnL w="38100" cap="flat" cmpd="sng" algn="ctr">
                      <a:solidFill>
                        <a:schemeClr val="tx1">
                          <a:lumMod val="95000"/>
                          <a:lumOff val="5000"/>
                        </a:schemeClr>
                      </a:solidFill>
                      <a:prstDash val="solid"/>
                      <a:round/>
                      <a:headEnd type="none" w="med" len="med"/>
                      <a:tailEnd type="none" w="med" len="med"/>
                    </a:lnL>
                    <a:lnR w="38100" cap="flat" cmpd="sng" algn="ctr">
                      <a:solidFill>
                        <a:schemeClr val="tx1">
                          <a:lumMod val="95000"/>
                          <a:lumOff val="5000"/>
                        </a:schemeClr>
                      </a:solidFill>
                      <a:prstDash val="solid"/>
                      <a:round/>
                      <a:headEnd type="none" w="med" len="med"/>
                      <a:tailEnd type="none" w="med" len="med"/>
                    </a:lnR>
                    <a:lnT w="38100" cap="flat" cmpd="sng" algn="ctr">
                      <a:solidFill>
                        <a:schemeClr val="tx1">
                          <a:lumMod val="95000"/>
                          <a:lumOff val="5000"/>
                        </a:schemeClr>
                      </a:solidFill>
                      <a:prstDash val="solid"/>
                      <a:round/>
                      <a:headEnd type="none" w="med" len="med"/>
                      <a:tailEnd type="none" w="med" len="med"/>
                    </a:lnT>
                    <a:lnB w="38100" cap="flat" cmpd="sng" algn="ctr">
                      <a:solidFill>
                        <a:schemeClr val="tx1">
                          <a:lumMod val="95000"/>
                          <a:lumOff val="5000"/>
                        </a:schemeClr>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body" idx="1"/>
          </p:nvPr>
        </p:nvSpPr>
        <p:spPr>
          <a:xfrm>
            <a:off x="251520" y="188640"/>
            <a:ext cx="8713093" cy="7116486"/>
          </a:xfrm>
        </p:spPr>
        <p:txBody>
          <a:bodyPr/>
          <a:lstStyle/>
          <a:p>
            <a:r>
              <a:rPr lang="zh-CN" altLang="en-US" sz="3600" b="1" dirty="0" smtClean="0">
                <a:solidFill>
                  <a:srgbClr val="C00000"/>
                </a:solidFill>
              </a:rPr>
              <a:t>评分标准</a:t>
            </a:r>
            <a:endParaRPr lang="en-US" altLang="zh-CN" sz="3600" b="1" dirty="0" smtClean="0">
              <a:solidFill>
                <a:srgbClr val="C00000"/>
              </a:solidFill>
            </a:endParaRPr>
          </a:p>
          <a:p>
            <a:pPr marL="0" indent="0">
              <a:buNone/>
            </a:pPr>
            <a:r>
              <a:rPr lang="zh-CN" altLang="en-US" sz="2400" b="1" dirty="0" smtClean="0">
                <a:solidFill>
                  <a:srgbClr val="FF0000"/>
                </a:solidFill>
              </a:rPr>
              <a:t>第一等：</a:t>
            </a:r>
            <a:r>
              <a:rPr lang="zh-CN" altLang="en-US" sz="2400" b="1" dirty="0" smtClean="0">
                <a:solidFill>
                  <a:srgbClr val="002060"/>
                </a:solidFill>
              </a:rPr>
              <a:t>观点方面</a:t>
            </a:r>
            <a:r>
              <a:rPr lang="zh-CN" altLang="en-US" sz="2400" b="1" dirty="0" smtClean="0"/>
              <a:t>：观点理解准确，即提及生产方式的近代变</a:t>
            </a:r>
            <a:endParaRPr lang="en-US" altLang="zh-CN" sz="2400" b="1" dirty="0" smtClean="0"/>
          </a:p>
          <a:p>
            <a:pPr marL="0" indent="0">
              <a:buNone/>
            </a:pPr>
            <a:r>
              <a:rPr lang="en-US" altLang="zh-CN" sz="2400" b="1" dirty="0"/>
              <a:t> </a:t>
            </a:r>
            <a:r>
              <a:rPr lang="en-US" altLang="zh-CN" sz="2400" b="1" dirty="0" smtClean="0"/>
              <a:t>                                 </a:t>
            </a:r>
            <a:r>
              <a:rPr lang="zh-CN" altLang="en-US" sz="2400" b="1" dirty="0" smtClean="0"/>
              <a:t>动带来双重影响，并肯定其积极方面。</a:t>
            </a:r>
            <a:endParaRPr lang="en-US" altLang="zh-CN" sz="2400" b="1" dirty="0" smtClean="0"/>
          </a:p>
          <a:p>
            <a:pPr marL="0" indent="0">
              <a:buNone/>
            </a:pPr>
            <a:r>
              <a:rPr lang="zh-CN" altLang="en-US" sz="2400" b="1" dirty="0">
                <a:solidFill>
                  <a:srgbClr val="002060"/>
                </a:solidFill>
              </a:rPr>
              <a:t>论证方面</a:t>
            </a:r>
            <a:r>
              <a:rPr lang="zh-CN" altLang="en-US" sz="2400" b="1" dirty="0" smtClean="0"/>
              <a:t>：有机结合材料，按清晰的逻辑关系充分论证。</a:t>
            </a:r>
            <a:endParaRPr lang="en-US" altLang="zh-CN" sz="2400" b="1" dirty="0" smtClean="0"/>
          </a:p>
          <a:p>
            <a:pPr marL="0" indent="0">
              <a:buNone/>
            </a:pPr>
            <a:r>
              <a:rPr lang="zh-CN" altLang="en-US" sz="2400" b="1" dirty="0">
                <a:solidFill>
                  <a:srgbClr val="002060"/>
                </a:solidFill>
              </a:rPr>
              <a:t>表述方面：</a:t>
            </a:r>
            <a:r>
              <a:rPr lang="zh-CN" altLang="en-US" sz="2400" b="1" dirty="0" smtClean="0"/>
              <a:t>层次分明，详略得当。</a:t>
            </a:r>
            <a:endParaRPr lang="en-US" altLang="zh-CN" sz="2400" b="1" dirty="0" smtClean="0"/>
          </a:p>
          <a:p>
            <a:pPr marL="0" indent="0">
              <a:buNone/>
            </a:pPr>
            <a:r>
              <a:rPr lang="zh-CN" altLang="en-US" sz="2400" b="1" dirty="0" smtClean="0">
                <a:solidFill>
                  <a:srgbClr val="FF0000"/>
                </a:solidFill>
              </a:rPr>
              <a:t>第二等：</a:t>
            </a:r>
            <a:r>
              <a:rPr lang="zh-CN" altLang="en-US" sz="2400" b="1" dirty="0">
                <a:solidFill>
                  <a:srgbClr val="002060"/>
                </a:solidFill>
              </a:rPr>
              <a:t>观点</a:t>
            </a:r>
            <a:r>
              <a:rPr lang="zh-CN" altLang="en-US" sz="2400" b="1" dirty="0">
                <a:solidFill>
                  <a:srgbClr val="002060"/>
                </a:solidFill>
              </a:rPr>
              <a:t>方面：</a:t>
            </a:r>
            <a:r>
              <a:rPr lang="zh-CN" altLang="en-US" sz="2400" b="1" dirty="0" smtClean="0"/>
              <a:t>观点理解</a:t>
            </a:r>
            <a:r>
              <a:rPr lang="zh-CN" altLang="en-US" sz="2400" b="1" dirty="0"/>
              <a:t>基本</a:t>
            </a:r>
            <a:r>
              <a:rPr lang="zh-CN" altLang="en-US" sz="2400" b="1" dirty="0" smtClean="0"/>
              <a:t>准确，如不提双重</a:t>
            </a:r>
            <a:r>
              <a:rPr lang="zh-CN" altLang="en-US" sz="2400" b="1" dirty="0"/>
              <a:t>影响</a:t>
            </a:r>
            <a:r>
              <a:rPr lang="zh-CN" altLang="en-US" sz="2400" b="1" dirty="0" smtClean="0"/>
              <a:t>，只</a:t>
            </a:r>
            <a:endParaRPr lang="en-US" altLang="zh-CN" sz="2400" b="1" dirty="0" smtClean="0"/>
          </a:p>
          <a:p>
            <a:pPr marL="0" indent="0">
              <a:buNone/>
            </a:pPr>
            <a:r>
              <a:rPr lang="en-US" altLang="zh-CN" sz="2400" b="1" dirty="0"/>
              <a:t> </a:t>
            </a:r>
            <a:r>
              <a:rPr lang="en-US" altLang="zh-CN" sz="2400" b="1" dirty="0" smtClean="0"/>
              <a:t>                                 </a:t>
            </a:r>
            <a:r>
              <a:rPr lang="zh-CN" altLang="en-US" sz="2400" b="1" dirty="0" smtClean="0"/>
              <a:t>肯定其</a:t>
            </a:r>
            <a:r>
              <a:rPr lang="zh-CN" altLang="en-US" sz="2400" dirty="0" smtClean="0"/>
              <a:t> </a:t>
            </a:r>
            <a:r>
              <a:rPr lang="zh-CN" altLang="en-US" sz="2400" b="1" dirty="0" smtClean="0"/>
              <a:t>积极</a:t>
            </a:r>
            <a:r>
              <a:rPr lang="zh-CN" altLang="en-US" sz="2400" b="1" dirty="0"/>
              <a:t>方面。</a:t>
            </a:r>
            <a:endParaRPr lang="en-US" altLang="zh-CN" sz="2400" b="1" dirty="0"/>
          </a:p>
          <a:p>
            <a:pPr marL="0" indent="0">
              <a:buNone/>
            </a:pPr>
            <a:r>
              <a:rPr lang="zh-CN" altLang="en-US" sz="2400" b="1" dirty="0">
                <a:solidFill>
                  <a:srgbClr val="002060"/>
                </a:solidFill>
              </a:rPr>
              <a:t>论证方面：</a:t>
            </a:r>
            <a:r>
              <a:rPr lang="zh-CN" altLang="en-US" sz="2400" b="1" dirty="0"/>
              <a:t>有机结合材料</a:t>
            </a:r>
            <a:r>
              <a:rPr lang="zh-CN" altLang="en-US" sz="2400" b="1" dirty="0" smtClean="0"/>
              <a:t>，合理论证观点，逻辑关系明显。</a:t>
            </a:r>
            <a:endParaRPr lang="en-US" altLang="zh-CN" sz="2400" b="1" dirty="0"/>
          </a:p>
          <a:p>
            <a:pPr marL="0" indent="0">
              <a:buNone/>
            </a:pPr>
            <a:r>
              <a:rPr lang="zh-CN" altLang="en-US" sz="2400" b="1" dirty="0">
                <a:solidFill>
                  <a:srgbClr val="002060"/>
                </a:solidFill>
              </a:rPr>
              <a:t>表述方面</a:t>
            </a:r>
            <a:r>
              <a:rPr lang="zh-CN" altLang="en-US" sz="2400" b="1" dirty="0">
                <a:solidFill>
                  <a:srgbClr val="002060"/>
                </a:solidFill>
              </a:rPr>
              <a:t>：</a:t>
            </a:r>
            <a:r>
              <a:rPr lang="zh-CN" altLang="en-US" sz="2400" b="1" dirty="0" smtClean="0"/>
              <a:t>有层次，详略欠当</a:t>
            </a:r>
            <a:r>
              <a:rPr lang="zh-CN" altLang="en-US" sz="2400" b="1" dirty="0"/>
              <a:t>。</a:t>
            </a:r>
            <a:endParaRPr lang="en-US" altLang="zh-CN" sz="2400" b="1" dirty="0"/>
          </a:p>
          <a:p>
            <a:pPr marL="0" indent="0">
              <a:buNone/>
            </a:pPr>
            <a:r>
              <a:rPr lang="zh-CN" altLang="en-US" sz="2400" b="1" dirty="0" smtClean="0">
                <a:solidFill>
                  <a:srgbClr val="FF0000"/>
                </a:solidFill>
              </a:rPr>
              <a:t>第三等：</a:t>
            </a:r>
            <a:r>
              <a:rPr lang="zh-CN" altLang="en-US" sz="2400" b="1" dirty="0">
                <a:solidFill>
                  <a:srgbClr val="002060"/>
                </a:solidFill>
              </a:rPr>
              <a:t>观点</a:t>
            </a:r>
            <a:r>
              <a:rPr lang="zh-CN" altLang="en-US" sz="2400" b="1" dirty="0">
                <a:solidFill>
                  <a:srgbClr val="002060"/>
                </a:solidFill>
              </a:rPr>
              <a:t>方面：</a:t>
            </a:r>
            <a:r>
              <a:rPr lang="zh-CN" altLang="en-US" sz="2400" b="1" dirty="0"/>
              <a:t>观点</a:t>
            </a:r>
            <a:r>
              <a:rPr lang="zh-CN" altLang="en-US" sz="2400" b="1" dirty="0" smtClean="0"/>
              <a:t>理解不够准确，如只提双重</a:t>
            </a:r>
            <a:r>
              <a:rPr lang="zh-CN" altLang="en-US" sz="2400" b="1" dirty="0"/>
              <a:t>影响</a:t>
            </a:r>
            <a:r>
              <a:rPr lang="zh-CN" altLang="en-US" sz="2400" b="1" dirty="0" smtClean="0"/>
              <a:t>，不</a:t>
            </a:r>
            <a:endParaRPr lang="en-US" altLang="zh-CN" sz="2400" b="1" dirty="0" smtClean="0"/>
          </a:p>
          <a:p>
            <a:pPr marL="0" indent="0">
              <a:buNone/>
            </a:pPr>
            <a:r>
              <a:rPr lang="en-US" altLang="zh-CN" sz="2400" b="1" dirty="0"/>
              <a:t> </a:t>
            </a:r>
            <a:r>
              <a:rPr lang="en-US" altLang="zh-CN" sz="2400" b="1" dirty="0" smtClean="0"/>
              <a:t>                                </a:t>
            </a:r>
            <a:r>
              <a:rPr lang="zh-CN" altLang="en-US" sz="2400" b="1" dirty="0" smtClean="0"/>
              <a:t>肯定</a:t>
            </a:r>
            <a:r>
              <a:rPr lang="zh-CN" altLang="en-US" sz="2400" b="1" dirty="0"/>
              <a:t>其</a:t>
            </a:r>
            <a:r>
              <a:rPr lang="zh-CN" altLang="en-US" sz="2400" b="1" dirty="0" smtClean="0"/>
              <a:t>积极</a:t>
            </a:r>
            <a:r>
              <a:rPr lang="zh-CN" altLang="en-US" sz="2400" b="1" dirty="0"/>
              <a:t>方面。</a:t>
            </a:r>
            <a:endParaRPr lang="en-US" altLang="zh-CN" sz="2400" b="1" dirty="0"/>
          </a:p>
          <a:p>
            <a:pPr marL="0" indent="0">
              <a:buNone/>
            </a:pPr>
            <a:r>
              <a:rPr lang="zh-CN" altLang="en-US" sz="2400" b="1" dirty="0">
                <a:solidFill>
                  <a:srgbClr val="002060"/>
                </a:solidFill>
              </a:rPr>
              <a:t>论证方面</a:t>
            </a:r>
            <a:r>
              <a:rPr lang="zh-CN" altLang="en-US" sz="2400" b="1" dirty="0" smtClean="0"/>
              <a:t>：未能或很少结合材料，缺乏逻辑关系。</a:t>
            </a:r>
            <a:endParaRPr lang="en-US" altLang="zh-CN" sz="2400" b="1" dirty="0"/>
          </a:p>
          <a:p>
            <a:pPr marL="0" indent="0">
              <a:buNone/>
            </a:pPr>
            <a:r>
              <a:rPr lang="zh-CN" altLang="en-US" sz="2400" b="1" dirty="0">
                <a:solidFill>
                  <a:srgbClr val="002060"/>
                </a:solidFill>
              </a:rPr>
              <a:t>表述方面</a:t>
            </a:r>
            <a:r>
              <a:rPr lang="zh-CN" altLang="en-US" sz="2400" b="1" dirty="0" smtClean="0"/>
              <a:t>：缺乏层次，详略不当</a:t>
            </a:r>
            <a:r>
              <a:rPr lang="zh-CN" altLang="en-US" sz="2400" b="1" dirty="0"/>
              <a:t>。</a:t>
            </a:r>
            <a:endParaRPr lang="en-US" altLang="zh-CN" sz="2400" b="1" dirty="0"/>
          </a:p>
          <a:p>
            <a:endParaRPr lang="en-US" altLang="zh-CN" sz="2400" b="1" dirty="0" smtClean="0"/>
          </a:p>
          <a:p>
            <a:endParaRPr lang="en-US" altLang="zh-CN" sz="2400" b="1" dirty="0" smtClean="0"/>
          </a:p>
        </p:txBody>
      </p:sp>
    </p:spTree>
    <p:extLst>
      <p:ext uri="{BB962C8B-B14F-4D97-AF65-F5344CB8AC3E}">
        <p14:creationId xmlns:p14="http://schemas.microsoft.com/office/powerpoint/2010/main" val="366901656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body" idx="1"/>
          </p:nvPr>
        </p:nvSpPr>
        <p:spPr>
          <a:xfrm>
            <a:off x="755650" y="476250"/>
            <a:ext cx="8208963" cy="5400675"/>
          </a:xfrm>
        </p:spPr>
        <p:txBody>
          <a:bodyPr/>
          <a:lstStyle/>
          <a:p>
            <a:r>
              <a:rPr lang="zh-CN" altLang="en-US" sz="3600" b="1" dirty="0" smtClean="0">
                <a:solidFill>
                  <a:srgbClr val="C00000"/>
                </a:solidFill>
              </a:rPr>
              <a:t>如：历史小议论文的练习</a:t>
            </a:r>
            <a:endParaRPr lang="en-US" altLang="zh-CN" sz="3600" b="1" dirty="0" smtClean="0">
              <a:solidFill>
                <a:srgbClr val="C00000"/>
              </a:solidFill>
            </a:endParaRPr>
          </a:p>
          <a:p>
            <a:r>
              <a:rPr lang="en-US" altLang="zh-CN" sz="3600" b="1" dirty="0" smtClean="0"/>
              <a:t>1、</a:t>
            </a:r>
            <a:r>
              <a:rPr lang="zh-CN" altLang="en-US" sz="3600" b="1" dirty="0" smtClean="0"/>
              <a:t>教师</a:t>
            </a:r>
            <a:r>
              <a:rPr lang="en-US" altLang="zh-CN" sz="3600" b="1" dirty="0" smtClean="0"/>
              <a:t>“</a:t>
            </a:r>
            <a:r>
              <a:rPr lang="zh-CN" altLang="en-US" sz="3600" b="1" dirty="0" smtClean="0"/>
              <a:t>抓纲理线</a:t>
            </a:r>
            <a:r>
              <a:rPr lang="en-US" altLang="zh-CN" sz="3600" b="1" dirty="0" smtClean="0"/>
              <a:t>”</a:t>
            </a:r>
            <a:r>
              <a:rPr lang="zh-CN" altLang="en-US" sz="3600" b="1" dirty="0" smtClean="0"/>
              <a:t>的复习</a:t>
            </a:r>
            <a:endParaRPr lang="en-US" altLang="zh-CN" sz="3600" b="1" dirty="0" smtClean="0"/>
          </a:p>
          <a:p>
            <a:r>
              <a:rPr lang="en-US" altLang="zh-CN" sz="3600" b="1" dirty="0" smtClean="0"/>
              <a:t>2、</a:t>
            </a:r>
            <a:r>
              <a:rPr lang="zh-CN" altLang="en-US" sz="3600" b="1" dirty="0" smtClean="0"/>
              <a:t>规范操作：</a:t>
            </a:r>
            <a:endParaRPr lang="en-US" altLang="zh-CN" sz="3600" b="1" dirty="0" smtClean="0"/>
          </a:p>
          <a:p>
            <a:r>
              <a:rPr lang="zh-CN" altLang="en-US" sz="3600" b="1" dirty="0" smtClean="0"/>
              <a:t>先表态，得观点分</a:t>
            </a:r>
            <a:endParaRPr lang="en-US" altLang="zh-CN" sz="3600" b="1" dirty="0" smtClean="0"/>
          </a:p>
          <a:p>
            <a:r>
              <a:rPr lang="zh-CN" altLang="en-US" sz="3600" b="1" dirty="0" smtClean="0"/>
              <a:t>想论点，得分论点分</a:t>
            </a:r>
            <a:endParaRPr lang="en-US" altLang="zh-CN" sz="3600" b="1" dirty="0" smtClean="0"/>
          </a:p>
          <a:p>
            <a:r>
              <a:rPr lang="zh-CN" altLang="en-US" sz="3600" b="1" dirty="0" smtClean="0"/>
              <a:t>找史料，得历史史实分</a:t>
            </a:r>
            <a:endParaRPr lang="en-US" altLang="zh-CN" sz="3600" b="1" dirty="0" smtClean="0"/>
          </a:p>
          <a:p>
            <a:r>
              <a:rPr lang="zh-CN" altLang="en-US" sz="3600" b="1" dirty="0" smtClean="0"/>
              <a:t>作结论，得整体印象分</a:t>
            </a:r>
            <a:endParaRPr lang="en-US" altLang="zh-CN" sz="3600" b="1" dirty="0" smtClean="0"/>
          </a:p>
          <a:p>
            <a:r>
              <a:rPr lang="zh-CN" altLang="en-US" sz="3600" b="1" dirty="0" smtClean="0"/>
              <a:t>排好版，注意逻辑联系。</a:t>
            </a:r>
            <a:endParaRPr lang="en-US" altLang="zh-CN" sz="3600" b="1" dirty="0"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rot="287754">
            <a:off x="1258888" y="1125538"/>
            <a:ext cx="7023100" cy="2808287"/>
          </a:xfrm>
          <a:prstGeom prst="rect">
            <a:avLst/>
          </a:prstGeom>
          <a:extLst>
            <a:ext uri="{AF507438-7753-43E0-B8FC-AC1667EBCBE1}">
              <a14:hiddenEffects xmlns:a14="http://schemas.microsoft.com/office/drawing/2010/main">
                <a:effectLst/>
              </a14:hiddenEffects>
            </a:ext>
          </a:extLst>
        </p:spPr>
        <p:txBody>
          <a:bodyPr wrap="none" fromWordArt="1">
            <a:prstTxWarp prst="textSlantUp">
              <a:avLst>
                <a:gd name="adj" fmla="val 55556"/>
              </a:avLst>
            </a:prstTxWarp>
          </a:bodyPr>
          <a:lstStyle/>
          <a:p>
            <a:pPr algn="ctr">
              <a:defRPr/>
            </a:pPr>
            <a:r>
              <a:rPr lang="zh-CN" altLang="en-US" sz="6000" kern="10" smtClean="0">
                <a:ln w="9525">
                  <a:solidFill>
                    <a:srgbClr val="000000"/>
                  </a:solidFill>
                  <a:round/>
                  <a:headEnd/>
                  <a:tailEnd/>
                </a:ln>
                <a:solidFill>
                  <a:srgbClr val="000000"/>
                </a:solidFill>
                <a:latin typeface="华文行楷"/>
                <a:ea typeface="华文行楷"/>
              </a:rPr>
              <a:t>谢谢大家</a:t>
            </a:r>
            <a:r>
              <a:rPr lang="en-US" altLang="zh-CN" sz="6000" kern="10" smtClean="0">
                <a:ln w="9525">
                  <a:solidFill>
                    <a:srgbClr val="000000"/>
                  </a:solidFill>
                  <a:round/>
                  <a:headEnd/>
                  <a:tailEnd/>
                </a:ln>
                <a:solidFill>
                  <a:srgbClr val="000000"/>
                </a:solidFill>
                <a:latin typeface="华文行楷"/>
                <a:ea typeface="华文行楷"/>
              </a:rPr>
              <a:t>!</a:t>
            </a:r>
            <a:endParaRPr lang="zh-CN" altLang="en-US" sz="6000" kern="10" dirty="0">
              <a:ln w="9525">
                <a:solidFill>
                  <a:srgbClr val="000000"/>
                </a:solidFill>
                <a:round/>
                <a:headEnd/>
                <a:tailEnd/>
              </a:ln>
              <a:solidFill>
                <a:srgbClr val="000000"/>
              </a:solidFill>
              <a:latin typeface="华文行楷"/>
              <a:ea typeface="华文行楷"/>
            </a:endParaRPr>
          </a:p>
        </p:txBody>
      </p:sp>
    </p:spTree>
    <p:extLst>
      <p:ext uri="{BB962C8B-B14F-4D97-AF65-F5344CB8AC3E}">
        <p14:creationId xmlns:p14="http://schemas.microsoft.com/office/powerpoint/2010/main" val="1729687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1196975"/>
            <a:ext cx="8291513" cy="5400675"/>
          </a:xfrm>
        </p:spPr>
        <p:txBody>
          <a:bodyPr/>
          <a:lstStyle/>
          <a:p>
            <a:pPr marL="0" indent="0" eaLnBrk="1" hangingPunct="1">
              <a:buFontTx/>
              <a:buNone/>
            </a:pPr>
            <a:r>
              <a:rPr lang="en-US" altLang="zh-CN" sz="2800" b="1" dirty="0" smtClean="0"/>
              <a:t>     </a:t>
            </a:r>
            <a:r>
              <a:rPr lang="zh-CN" altLang="en-US" sz="2800" b="1" dirty="0"/>
              <a:t>从</a:t>
            </a:r>
            <a:r>
              <a:rPr lang="zh-CN" altLang="zh-CN" sz="2800" b="1" dirty="0" smtClean="0"/>
              <a:t>考查的知识要点</a:t>
            </a:r>
            <a:r>
              <a:rPr lang="zh-CN" altLang="en-US" sz="2800" b="1" dirty="0" smtClean="0"/>
              <a:t>来看，</a:t>
            </a:r>
            <a:r>
              <a:rPr lang="zh-CN" altLang="zh-CN" sz="2800" b="1" dirty="0" smtClean="0"/>
              <a:t>均是</a:t>
            </a:r>
            <a:r>
              <a:rPr lang="zh-CN" altLang="zh-CN" sz="2800" b="1" dirty="0" smtClean="0">
                <a:solidFill>
                  <a:srgbClr val="C00000"/>
                </a:solidFill>
              </a:rPr>
              <a:t>教材的主干知识</a:t>
            </a:r>
            <a:r>
              <a:rPr lang="zh-CN" altLang="zh-CN" sz="2800" b="1" dirty="0" smtClean="0"/>
              <a:t>。所谓学科主干知识，就是指该学科最基础、最重要、最常用的知识，它是构成学科知识体系的“纲”和“目”，具学科特色</a:t>
            </a:r>
            <a:r>
              <a:rPr lang="zh-CN" altLang="en-US" sz="2800" b="1" dirty="0" smtClean="0"/>
              <a:t>的知识。</a:t>
            </a:r>
            <a:endParaRPr lang="en-US" altLang="zh-CN" sz="2800" b="1" dirty="0" smtClean="0"/>
          </a:p>
          <a:p>
            <a:pPr marL="0" indent="0" eaLnBrk="1" hangingPunct="1">
              <a:buFontTx/>
              <a:buNone/>
            </a:pPr>
            <a:r>
              <a:rPr lang="en-US" altLang="zh-CN" sz="2800" b="1" dirty="0" smtClean="0"/>
              <a:t>     </a:t>
            </a:r>
            <a:r>
              <a:rPr lang="zh-CN" altLang="zh-CN" sz="2800" b="1" dirty="0" smtClean="0"/>
              <a:t>从考查目标的选择上，无论是考查记忆、理解，还是考查应用，一般都</a:t>
            </a:r>
            <a:r>
              <a:rPr lang="zh-CN" altLang="zh-CN" sz="2800" b="1" dirty="0" smtClean="0">
                <a:solidFill>
                  <a:srgbClr val="C00000"/>
                </a:solidFill>
              </a:rPr>
              <a:t>注重知识与能力的结合</a:t>
            </a:r>
            <a:r>
              <a:rPr lang="zh-CN" altLang="zh-CN" sz="2800" b="1" dirty="0" smtClean="0"/>
              <a:t>，避免过分的“游离”。命题精选必备的基础知识</a:t>
            </a:r>
            <a:r>
              <a:rPr lang="zh-CN" altLang="en-US" sz="2800" b="1" dirty="0" smtClean="0"/>
              <a:t>和</a:t>
            </a:r>
            <a:r>
              <a:rPr lang="zh-CN" altLang="zh-CN" sz="2800" b="1" dirty="0" smtClean="0"/>
              <a:t>技能，“题眼”多数立足于</a:t>
            </a:r>
            <a:r>
              <a:rPr lang="zh-CN" altLang="zh-CN" sz="2800" b="1" dirty="0" smtClean="0">
                <a:solidFill>
                  <a:srgbClr val="C00000"/>
                </a:solidFill>
              </a:rPr>
              <a:t>课标和《考试说明》的主题脉络</a:t>
            </a:r>
            <a:r>
              <a:rPr lang="zh-CN" altLang="zh-CN" sz="2800" b="1" dirty="0" smtClean="0"/>
              <a:t>上，提炼出教学、考试都看得见的“基础”知识，以此减轻师生负担。</a:t>
            </a:r>
          </a:p>
          <a:p>
            <a:pPr marL="0" indent="0" eaLnBrk="1" hangingPunct="1">
              <a:buFontTx/>
              <a:buNone/>
            </a:pPr>
            <a:endParaRPr lang="en-US" altLang="zh-CN" sz="3600" dirty="0" smtClean="0"/>
          </a:p>
        </p:txBody>
      </p:sp>
      <p:sp>
        <p:nvSpPr>
          <p:cNvPr id="10243" name="Rectangle 2"/>
          <p:cNvSpPr txBox="1">
            <a:spLocks noChangeArrowheads="1"/>
          </p:cNvSpPr>
          <p:nvPr/>
        </p:nvSpPr>
        <p:spPr bwMode="auto">
          <a:xfrm rot="10800000" flipV="1">
            <a:off x="457200" y="458788"/>
            <a:ext cx="8291513"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en-US" altLang="zh-CN" sz="4000" b="1" dirty="0" smtClean="0">
                <a:solidFill>
                  <a:schemeClr val="tx2"/>
                </a:solidFill>
                <a:ea typeface="华文行楷" pitchFamily="2" charset="-122"/>
              </a:rPr>
              <a:t>1、</a:t>
            </a:r>
            <a:r>
              <a:rPr lang="zh-CN" altLang="en-US" sz="4000" b="1" dirty="0" smtClean="0">
                <a:solidFill>
                  <a:schemeClr val="tx2"/>
                </a:solidFill>
                <a:ea typeface="华文行楷" pitchFamily="2" charset="-122"/>
              </a:rPr>
              <a:t>重视基础（</a:t>
            </a:r>
            <a:r>
              <a:rPr lang="en-US" altLang="zh-CN" sz="4000" b="1" dirty="0" smtClean="0">
                <a:solidFill>
                  <a:schemeClr val="tx2"/>
                </a:solidFill>
                <a:ea typeface="华文行楷" pitchFamily="2" charset="-122"/>
              </a:rPr>
              <a:t>2）</a:t>
            </a:r>
            <a:r>
              <a:rPr lang="zh-CN" altLang="en-US" sz="4000" b="1" dirty="0" smtClean="0">
                <a:solidFill>
                  <a:schemeClr val="tx2"/>
                </a:solidFill>
                <a:ea typeface="华文行楷" pitchFamily="2" charset="-122"/>
              </a:rPr>
              <a:t>知识</a:t>
            </a:r>
            <a:r>
              <a:rPr lang="zh-CN" altLang="en-US" sz="4000" b="1" dirty="0">
                <a:solidFill>
                  <a:schemeClr val="tx2"/>
                </a:solidFill>
                <a:ea typeface="华文行楷" pitchFamily="2" charset="-122"/>
              </a:rPr>
              <a:t>与</a:t>
            </a:r>
            <a:r>
              <a:rPr lang="zh-CN" altLang="en-US" sz="4000" b="1" dirty="0" smtClean="0">
                <a:solidFill>
                  <a:schemeClr val="tx2"/>
                </a:solidFill>
                <a:ea typeface="华文行楷" pitchFamily="2" charset="-122"/>
              </a:rPr>
              <a:t>能力</a:t>
            </a:r>
            <a:endParaRPr lang="zh-CN" altLang="en-US" sz="4000" b="1" dirty="0">
              <a:solidFill>
                <a:schemeClr val="tx2"/>
              </a:solidFill>
              <a:ea typeface="华文行楷"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4011</TotalTime>
  <Words>7618</Words>
  <Application>Microsoft Office PowerPoint</Application>
  <PresentationFormat>全屏显示(4:3)</PresentationFormat>
  <Paragraphs>732</Paragraphs>
  <Slides>82</Slides>
  <Notes>23</Notes>
  <HiddenSlides>0</HiddenSlides>
  <MMClips>0</MMClips>
  <ScaleCrop>false</ScaleCrop>
  <HeadingPairs>
    <vt:vector size="4" baseType="variant">
      <vt:variant>
        <vt:lpstr>主题</vt:lpstr>
      </vt:variant>
      <vt:variant>
        <vt:i4>1</vt:i4>
      </vt:variant>
      <vt:variant>
        <vt:lpstr>幻灯片标题</vt:lpstr>
      </vt:variant>
      <vt:variant>
        <vt:i4>82</vt:i4>
      </vt:variant>
    </vt:vector>
  </HeadingPairs>
  <TitlesOfParts>
    <vt:vector size="83" baseType="lpstr">
      <vt:lpstr>默认设计模板</vt:lpstr>
      <vt:lpstr>PowerPoint 演示文稿</vt:lpstr>
      <vt:lpstr>PowerPoint 演示文稿</vt:lpstr>
      <vt:lpstr>PowerPoint 演示文稿</vt:lpstr>
      <vt:lpstr>（一）命题理念：切合实际、小步改革、稳步前进</vt:lpstr>
      <vt:lpstr>1、重视基础（1）考点分布和分值</vt:lpstr>
      <vt:lpstr>1、重视基础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（二）命题技术</vt:lpstr>
      <vt:lpstr>1、依托情境，知识与能力并重</vt:lpstr>
      <vt:lpstr>PowerPoint 演示文稿</vt:lpstr>
      <vt:lpstr>PowerPoint 演示文稿</vt:lpstr>
      <vt:lpstr>2、宏观视野，纵观的历史线索</vt:lpstr>
      <vt:lpstr>PowerPoint 演示文稿</vt:lpstr>
      <vt:lpstr>PowerPoint 演示文稿</vt:lpstr>
      <vt:lpstr>3、主题性问题呈现，综合性考察</vt:lpstr>
      <vt:lpstr>PowerPoint 演示文稿</vt:lpstr>
      <vt:lpstr>PowerPoint 演示文稿</vt:lpstr>
      <vt:lpstr>4、从三维目标的总体要求出发</vt:lpstr>
      <vt:lpstr>PowerPoint 演示文稿</vt:lpstr>
      <vt:lpstr>PowerPoint 演示文稿</vt:lpstr>
      <vt:lpstr>二、2012年考试说明的不变与变</vt:lpstr>
      <vt:lpstr>  (二)变： 1、考试内容的知识点：有15处细微的变化。重视事物的发生过程和原因分析： 在古代商业中增加了：春秋战国以来的古代商业，删除了主要商业城市与著名商帮、文艺复兴和宗教改革的兴起，启蒙运动的发生，新文化运动的发生。 2、典型题示例部分： 第一、选择题中把原先的部分主观例题改为情境题。如：第2、5、7、20题。        留用的主观性例题大多是对历史概念的辨别、比较。如第8、12、13、16、18题。    </vt:lpstr>
      <vt:lpstr>第二、非选择题改用了三题： </vt:lpstr>
      <vt:lpstr>第二、非选择题改用了三题： </vt:lpstr>
      <vt:lpstr>三、教学建议</vt:lpstr>
      <vt:lpstr>三、教学建议</vt:lpstr>
      <vt:lpstr>PowerPoint 演示文稿</vt:lpstr>
      <vt:lpstr>PowerPoint 演示文稿</vt:lpstr>
      <vt:lpstr>PowerPoint 演示文稿</vt:lpstr>
      <vt:lpstr>PowerPoint 演示文稿</vt:lpstr>
      <vt:lpstr>PowerPoint 演示文稿</vt:lpstr>
      <vt:lpstr>PowerPoint 演示文稿</vt:lpstr>
      <vt:lpstr>〈说明〉体现不同模块之间的“整合” ——从历史内在联系出发</vt:lpstr>
      <vt:lpstr>在中外联系和比较中认识专题教育的价值</vt:lpstr>
      <vt:lpstr>     一定的思想文化是一定的社会政治、经济的反映。           社会存在决定社会意识，社会意识反作用于社会存在。</vt:lpstr>
      <vt:lpstr>三、教学建议</vt:lpstr>
      <vt:lpstr>三、教学建议</vt:lpstr>
      <vt:lpstr>三、教学建议</vt:lpstr>
      <vt:lpstr>(一)重视基础</vt:lpstr>
      <vt:lpstr>三、教学建议</vt:lpstr>
      <vt:lpstr>PowerPoint 演示文稿</vt:lpstr>
      <vt:lpstr>PowerPoint 演示文稿</vt:lpstr>
      <vt:lpstr>PowerPoint 演示文稿</vt:lpstr>
      <vt:lpstr>2010年全国新课标文综第40题：问： 1.根据材料一并结合所学知识，概括指出明清之际江南手工业发展的特点。(8分) 2.根据材料二并结合所学知识，说明19世纪中期以前英国工业发展的阶段及阶段性特征。(16分) 3.根据材料并结合所学知识，阐述对恩格斯所说“历史前提”的认识。(13分)</vt:lpstr>
      <vt:lpstr>2011年全国新课标文综第41题： 问：评材料中关于西方崛起的观点。          （12分） （要求：围绕材料中的一种或两种观点展开评论；观点明确，史论结合。） 试题的立意：    重理解（理解材料中的两种观点及其所依据的史实）    重论证（史论结合）</vt:lpstr>
      <vt:lpstr>三、教学建议</vt:lpstr>
      <vt:lpstr>唯物史观</vt:lpstr>
      <vt:lpstr>PowerPoint 演示文稿</vt:lpstr>
      <vt:lpstr>全球史观</vt:lpstr>
      <vt:lpstr>三、教学建议</vt:lpstr>
      <vt:lpstr>2011年全国新课标文综第41题： 问：评材料中关于西方崛起的观点。          （12分） （要求：围绕材料中的一种或两种观点展开评论；观点明确，史论结合。） </vt:lpstr>
      <vt:lpstr>近代西方崛起的原因：</vt:lpstr>
      <vt:lpstr>三、教学建议</vt:lpstr>
      <vt:lpstr>“世界与中国”的关系专题</vt:lpstr>
      <vt:lpstr>三、教学建议</vt:lpstr>
      <vt:lpstr>PowerPoint 演示文稿</vt:lpstr>
      <vt:lpstr>三、教学建议</vt:lpstr>
      <vt:lpstr>三、教学建议</vt:lpstr>
      <vt:lpstr>PowerPoint 演示文稿</vt:lpstr>
      <vt:lpstr>PowerPoint 演示文稿</vt:lpstr>
      <vt:lpstr>PowerPoint 演示文稿</vt:lpstr>
      <vt:lpstr>三、教学建议</vt:lpstr>
      <vt:lpstr>PowerPoint 演示文稿</vt:lpstr>
      <vt:lpstr>PowerPoint 演示文稿</vt:lpstr>
      <vt:lpstr>三、教学建议</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walkinnet</dc:creator>
  <cp:lastModifiedBy>jtxcf</cp:lastModifiedBy>
  <cp:revision>238</cp:revision>
  <dcterms:created xsi:type="dcterms:W3CDTF">2008-07-16T09:17:35Z</dcterms:created>
  <dcterms:modified xsi:type="dcterms:W3CDTF">2011-11-17T05:55:14Z</dcterms:modified>
</cp:coreProperties>
</file>