
<file path=[Content_Types].xml><?xml version="1.0" encoding="utf-8"?>
<Types xmlns="http://schemas.openxmlformats.org/package/2006/content-types">
  <Default Extension="jpeg" ContentType="image/jpeg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84" r:id="rId3"/>
    <p:sldId id="258" r:id="rId5"/>
    <p:sldId id="281" r:id="rId6"/>
    <p:sldId id="270" r:id="rId7"/>
    <p:sldId id="275" r:id="rId8"/>
    <p:sldId id="283" r:id="rId9"/>
    <p:sldId id="277" r:id="rId10"/>
    <p:sldId id="269" r:id="rId11"/>
    <p:sldId id="271" r:id="rId12"/>
    <p:sldId id="259" r:id="rId13"/>
    <p:sldId id="280" r:id="rId14"/>
    <p:sldId id="282" r:id="rId15"/>
    <p:sldId id="273" r:id="rId16"/>
    <p:sldId id="260" r:id="rId17"/>
    <p:sldId id="285" r:id="rId18"/>
    <p:sldId id="279" r:id="rId19"/>
    <p:sldId id="262" r:id="rId2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01CF"/>
    <a:srgbClr val="0013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72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9F3994-C970-40E2-AEA1-2F8EE166EBE5}" type="datetimeFigureOut">
              <a:rPr lang="en-US" smtClean="0"/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79DE5B-96F5-4F55-9FF8-764FB0467257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79DE5B-96F5-4F55-9FF8-764FB046725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79DE5B-96F5-4F55-9FF8-764FB046725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84C86-137D-4F3E-BB87-3C64AEE8723D}" type="slidenum">
              <a:rPr lang="en-US" altLang="zh-CN" smtClean="0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mtClean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C62294A-074D-4398-BEFA-C6886267552E}" type="slidenum">
              <a:rPr lang="en-US" altLang="zh-CN" smtClean="0">
                <a:solidFill>
                  <a:srgbClr val="000000"/>
                </a:solidFill>
              </a:rPr>
            </a:fld>
            <a:endParaRPr lang="en-US" altLang="zh-CN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mtClean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C62294A-074D-4398-BEFA-C6886267552E}" type="slidenum">
              <a:rPr lang="en-US" altLang="zh-CN" smtClean="0">
                <a:solidFill>
                  <a:srgbClr val="000000"/>
                </a:solidFill>
              </a:rPr>
            </a:fld>
            <a:endParaRPr lang="en-US" altLang="zh-CN" smtClean="0">
              <a:solidFill>
                <a:srgbClr val="0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mtClean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C62294A-074D-4398-BEFA-C6886267552E}" type="slidenum">
              <a:rPr lang="en-US" altLang="zh-CN" smtClean="0">
                <a:solidFill>
                  <a:srgbClr val="000000"/>
                </a:solidFill>
              </a:rPr>
            </a:fld>
            <a:endParaRPr lang="en-US" altLang="zh-CN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mtClean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C62294A-074D-4398-BEFA-C6886267552E}" type="slidenum">
              <a:rPr lang="en-US" altLang="zh-CN" smtClean="0">
                <a:solidFill>
                  <a:srgbClr val="000000"/>
                </a:solidFill>
              </a:rPr>
            </a:fld>
            <a:endParaRPr lang="en-US" altLang="zh-CN" smtClean="0">
              <a:solidFill>
                <a:srgbClr val="0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mtClean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C62294A-074D-4398-BEFA-C6886267552E}" type="slidenum">
              <a:rPr lang="en-US" altLang="zh-CN" smtClean="0">
                <a:solidFill>
                  <a:srgbClr val="000000"/>
                </a:solidFill>
              </a:rPr>
            </a:fld>
            <a:endParaRPr lang="en-US" altLang="zh-CN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4C94-1A6F-4A5E-A60C-5A3DB3A67C12}" type="slidenum">
              <a:rPr lang="en-US" altLang="zh-CN" smtClean="0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1AEF8-98FE-4D1E-852B-004FB7F916CA}" type="slidenum">
              <a:rPr lang="en-US" altLang="zh-CN" smtClean="0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27504-F998-4595-8353-362CFD80F6C6}" type="slidenum">
              <a:rPr lang="en-US" altLang="zh-CN" smtClean="0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B52FB-03DA-4A8D-B2E1-367F6B324DB7}" type="slidenum">
              <a:rPr lang="en-US" altLang="zh-CN" smtClean="0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88F65-6EA6-4506-AA42-0FF30A8254BB}" type="slidenum">
              <a:rPr lang="en-US" altLang="zh-CN" smtClean="0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52AB-B60E-48D6-AB26-1EF47D27DDC2}" type="slidenum">
              <a:rPr lang="en-US" altLang="zh-CN" smtClean="0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EB54-99A2-486A-81FF-93144E732062}" type="slidenum">
              <a:rPr lang="en-US" altLang="zh-CN" smtClean="0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BEA53-5BDD-4B11-B381-29FE6F7CF5BE}" type="slidenum">
              <a:rPr lang="en-US" altLang="zh-CN" smtClean="0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0965" indent="0">
              <a:buNone/>
              <a:defRPr sz="1000"/>
            </a:lvl4pPr>
            <a:lvl5pPr marL="1828165" indent="0">
              <a:buNone/>
              <a:defRPr sz="1000"/>
            </a:lvl5pPr>
            <a:lvl6pPr marL="2285365" indent="0">
              <a:buNone/>
              <a:defRPr sz="1000"/>
            </a:lvl6pPr>
            <a:lvl7pPr marL="2742565" indent="0">
              <a:buNone/>
              <a:defRPr sz="1000"/>
            </a:lvl7pPr>
            <a:lvl8pPr marL="3199130" indent="0">
              <a:buNone/>
              <a:defRPr sz="1000"/>
            </a:lvl8pPr>
            <a:lvl9pPr marL="365633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60A71-1954-4841-8AB9-4C580826D07B}" type="slidenum">
              <a:rPr lang="en-US" altLang="zh-CN" smtClean="0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36FB-7FBB-41EE-949D-69FFEB5D7844}" type="slidenum">
              <a:rPr lang="en-US" altLang="zh-CN" smtClean="0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mtClean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C62294A-074D-4398-BEFA-C6886267552E}" type="slidenum">
              <a:rPr lang="en-US" altLang="zh-CN" smtClean="0">
                <a:solidFill>
                  <a:srgbClr val="000000"/>
                </a:solidFill>
              </a:rPr>
            </a:fld>
            <a:endParaRPr lang="en-US" altLang="zh-CN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文本框 4"/>
          <p:cNvSpPr txBox="1"/>
          <p:nvPr/>
        </p:nvSpPr>
        <p:spPr>
          <a:xfrm>
            <a:off x="4360501" y="1911223"/>
            <a:ext cx="4277599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9600" b="1" dirty="0" smtClean="0">
              <a:solidFill>
                <a:srgbClr val="FFC000"/>
              </a:solidFill>
              <a:latin typeface="华文行楷" pitchFamily="2" charset="-122"/>
              <a:ea typeface="华文行楷" pitchFamily="2" charset="-122"/>
            </a:endParaRPr>
          </a:p>
          <a:p>
            <a:endParaRPr lang="en-US" altLang="zh-CN" sz="9600" b="1" dirty="0">
              <a:solidFill>
                <a:srgbClr val="FFC000"/>
              </a:solidFill>
              <a:latin typeface="华文行楷" pitchFamily="2" charset="-122"/>
              <a:ea typeface="华文行楷" pitchFamily="2" charset="-122"/>
            </a:endParaRPr>
          </a:p>
          <a:p>
            <a:r>
              <a:rPr lang="en-US" altLang="zh-CN" sz="60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2016</a:t>
            </a:r>
            <a:r>
              <a:rPr lang="zh-CN" altLang="en-US" sz="60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年</a:t>
            </a:r>
            <a:r>
              <a:rPr lang="en-US" altLang="zh-CN" sz="60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3</a:t>
            </a:r>
            <a:r>
              <a:rPr lang="zh-CN" altLang="en-US" sz="60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月</a:t>
            </a:r>
            <a:endParaRPr lang="en-US" altLang="zh-CN" sz="6000" b="1" dirty="0" smtClean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  <a:p>
            <a:endParaRPr lang="en-US" sz="9600" b="1" dirty="0">
              <a:solidFill>
                <a:srgbClr val="FFC000"/>
              </a:solidFill>
              <a:latin typeface="华文行楷" pitchFamily="2" charset="-122"/>
              <a:ea typeface="华文行楷" pitchFamily="2" charset="-122"/>
            </a:endParaRPr>
          </a:p>
          <a:p>
            <a:endParaRPr lang="en-US" sz="9600" b="1" dirty="0">
              <a:solidFill>
                <a:srgbClr val="FFC00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223494" y="1247217"/>
            <a:ext cx="10200066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CN" altLang="en-US" sz="9600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         </a:t>
            </a:r>
            <a:r>
              <a:rPr lang="zh-CN" altLang="en-US" sz="9600" b="1" dirty="0" smtClean="0">
                <a:ln w="0"/>
                <a:solidFill>
                  <a:schemeClr val="accent4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隶书" pitchFamily="49" charset="-122"/>
                <a:ea typeface="隶书" pitchFamily="49" charset="-122"/>
              </a:rPr>
              <a:t>老  师</a:t>
            </a:r>
            <a:endParaRPr lang="en-US" altLang="zh-CN" sz="9600" b="1" dirty="0" smtClean="0">
              <a:ln w="0"/>
              <a:solidFill>
                <a:schemeClr val="accent4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隶书" pitchFamily="49" charset="-122"/>
              <a:ea typeface="隶书" pitchFamily="49" charset="-122"/>
            </a:endParaRPr>
          </a:p>
          <a:p>
            <a:pPr algn="ctr"/>
            <a:r>
              <a:rPr lang="zh-CN" altLang="en-US" sz="9600" b="1" dirty="0" smtClean="0">
                <a:ln w="0"/>
                <a:solidFill>
                  <a:schemeClr val="accent4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热忱欢迎指导！</a:t>
            </a:r>
            <a:endParaRPr lang="en-US" sz="9600" b="1" dirty="0">
              <a:ln w="0"/>
              <a:solidFill>
                <a:schemeClr val="accent4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文本框 4"/>
          <p:cNvSpPr txBox="1"/>
          <p:nvPr/>
        </p:nvSpPr>
        <p:spPr>
          <a:xfrm>
            <a:off x="2277413" y="605209"/>
            <a:ext cx="89057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伟大的</a:t>
            </a:r>
            <a:r>
              <a:rPr lang="zh-CN" altLang="en-US" sz="4800" b="1" dirty="0" smtClean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胸怀：</a:t>
            </a:r>
            <a:r>
              <a:rPr lang="zh-CN" altLang="en-US" sz="4800" b="1" dirty="0" smtClean="0">
                <a:solidFill>
                  <a:srgbClr val="FF0000"/>
                </a:solidFill>
                <a:latin typeface="+mj-ea"/>
                <a:ea typeface="+mj-ea"/>
              </a:rPr>
              <a:t>怎样记叙（</a:t>
            </a:r>
            <a:r>
              <a:rPr lang="en-US" altLang="zh-CN" sz="4800" b="1" dirty="0" smtClean="0">
                <a:solidFill>
                  <a:srgbClr val="FF0000"/>
                </a:solidFill>
                <a:latin typeface="+mj-ea"/>
                <a:ea typeface="+mj-ea"/>
              </a:rPr>
              <a:t>1</a:t>
            </a:r>
            <a:r>
              <a:rPr lang="zh-CN" altLang="en-US" sz="4800" b="1" dirty="0" smtClean="0">
                <a:solidFill>
                  <a:srgbClr val="FF0000"/>
                </a:solidFill>
                <a:latin typeface="+mj-ea"/>
                <a:ea typeface="+mj-ea"/>
              </a:rPr>
              <a:t>）</a:t>
            </a:r>
            <a:endParaRPr lang="en-US" sz="48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42904" y="2039408"/>
            <a:ext cx="1790162" cy="2834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002060"/>
                </a:solidFill>
              </a:rPr>
              <a:t>记叙生平事迹</a:t>
            </a:r>
            <a:endParaRPr lang="en-US" altLang="zh-CN" sz="3600" b="1" dirty="0" smtClean="0">
              <a:solidFill>
                <a:srgbClr val="002060"/>
              </a:solidFill>
            </a:endParaRPr>
          </a:p>
          <a:p>
            <a:r>
              <a:rPr lang="zh-CN" altLang="en-US" sz="3600" b="1" dirty="0" smtClean="0">
                <a:solidFill>
                  <a:srgbClr val="002060"/>
                </a:solidFill>
              </a:rPr>
              <a:t>（引出中心论点）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793308" y="2362533"/>
            <a:ext cx="18137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00133A"/>
                </a:solidFill>
                <a:latin typeface="华文行楷" pitchFamily="2" charset="-122"/>
                <a:ea typeface="华文行楷" pitchFamily="2" charset="-122"/>
              </a:rPr>
              <a:t>论证国际主义精神</a:t>
            </a:r>
            <a:r>
              <a:rPr lang="zh-CN" altLang="en-US" dirty="0" smtClean="0">
                <a:solidFill>
                  <a:srgbClr val="00133A"/>
                </a:solidFill>
                <a:latin typeface="华文行楷" pitchFamily="2" charset="-122"/>
                <a:ea typeface="华文行楷" pitchFamily="2" charset="-122"/>
              </a:rPr>
              <a:t> </a:t>
            </a:r>
            <a:endParaRPr lang="en-US" dirty="0">
              <a:solidFill>
                <a:srgbClr val="00133A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305319" y="1862136"/>
            <a:ext cx="714348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/>
              <a:t>        白求恩同志</a:t>
            </a:r>
            <a:r>
              <a:rPr lang="zh-CN" altLang="en-US" sz="3200" b="1" dirty="0"/>
              <a:t>是</a:t>
            </a:r>
            <a:r>
              <a:rPr lang="zh-CN" altLang="en-US" sz="3200" b="1" dirty="0">
                <a:solidFill>
                  <a:srgbClr val="FF0000"/>
                </a:solidFill>
              </a:rPr>
              <a:t>加拿大</a:t>
            </a:r>
            <a:r>
              <a:rPr lang="zh-CN" altLang="en-US" sz="3200" b="1" dirty="0"/>
              <a:t>共产党员，</a:t>
            </a:r>
            <a:r>
              <a:rPr lang="zh-CN" altLang="en-US" sz="3200" b="1" dirty="0">
                <a:solidFill>
                  <a:srgbClr val="FF0000"/>
                </a:solidFill>
              </a:rPr>
              <a:t>五十多岁</a:t>
            </a:r>
            <a:r>
              <a:rPr lang="zh-CN" altLang="en-US" sz="3200" b="1" dirty="0"/>
              <a:t>了，为了帮助</a:t>
            </a:r>
            <a:r>
              <a:rPr lang="zh-CN" altLang="en-US" sz="3200" b="1" dirty="0">
                <a:solidFill>
                  <a:srgbClr val="FF0000"/>
                </a:solidFill>
              </a:rPr>
              <a:t>中国的抗日战争</a:t>
            </a:r>
            <a:r>
              <a:rPr lang="zh-CN" altLang="en-US" sz="3200" b="1" dirty="0"/>
              <a:t>，受加拿大共产党和美国共产党的派遣，不远万里，来到中国。去年春上到延安，后来到五台山工作，不幸</a:t>
            </a:r>
            <a:r>
              <a:rPr lang="zh-CN" altLang="en-US" sz="3200" b="1" dirty="0">
                <a:solidFill>
                  <a:srgbClr val="FF0000"/>
                </a:solidFill>
              </a:rPr>
              <a:t>以身殉职</a:t>
            </a:r>
            <a:r>
              <a:rPr lang="zh-CN" altLang="en-US" sz="3200" b="1" dirty="0"/>
              <a:t>。</a:t>
            </a:r>
            <a:endParaRPr lang="en-US" sz="3200" b="1" dirty="0"/>
          </a:p>
        </p:txBody>
      </p:sp>
      <p:sp>
        <p:nvSpPr>
          <p:cNvPr id="10" name="文本框 9"/>
          <p:cNvSpPr txBox="1"/>
          <p:nvPr/>
        </p:nvSpPr>
        <p:spPr>
          <a:xfrm>
            <a:off x="1410238" y="5025059"/>
            <a:ext cx="101034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4800" b="1" dirty="0" smtClean="0">
                <a:solidFill>
                  <a:srgbClr val="FF000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记叙</a:t>
            </a:r>
            <a:r>
              <a:rPr lang="zh-CN" altLang="en-US" sz="4800" b="1" dirty="0" smtClean="0">
                <a:solidFill>
                  <a:srgbClr val="FF000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内容</a:t>
            </a:r>
            <a:r>
              <a:rPr lang="zh-CN" altLang="zh-CN" sz="4800" b="1" dirty="0" smtClean="0">
                <a:solidFill>
                  <a:srgbClr val="FF000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有</a:t>
            </a:r>
            <a:r>
              <a:rPr lang="zh-CN" altLang="zh-CN" sz="4800" b="1" dirty="0">
                <a:solidFill>
                  <a:srgbClr val="FF000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选择</a:t>
            </a:r>
            <a:r>
              <a:rPr lang="zh-CN" altLang="zh-CN" sz="4800" b="1" dirty="0" smtClean="0">
                <a:solidFill>
                  <a:srgbClr val="FF000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：处处</a:t>
            </a:r>
            <a:r>
              <a:rPr lang="zh-CN" altLang="zh-CN" sz="4800" b="1" dirty="0">
                <a:solidFill>
                  <a:srgbClr val="FF000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围绕论点展开</a:t>
            </a:r>
            <a:endParaRPr lang="zh-CN" altLang="zh-CN" sz="4800" b="1" dirty="0">
              <a:solidFill>
                <a:srgbClr val="FF0000"/>
              </a:solidFill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3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文本框 4"/>
          <p:cNvSpPr txBox="1"/>
          <p:nvPr/>
        </p:nvSpPr>
        <p:spPr>
          <a:xfrm>
            <a:off x="4198513" y="291366"/>
            <a:ext cx="41856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+mj-ea"/>
                <a:ea typeface="+mj-ea"/>
              </a:rPr>
              <a:t>怎样记叙（</a:t>
            </a:r>
            <a:r>
              <a:rPr lang="en-US" altLang="zh-CN" sz="4800" b="1" dirty="0">
                <a:solidFill>
                  <a:srgbClr val="FF0000"/>
                </a:solidFill>
                <a:latin typeface="+mj-ea"/>
                <a:ea typeface="+mj-ea"/>
              </a:rPr>
              <a:t>2</a:t>
            </a:r>
            <a:r>
              <a:rPr lang="zh-CN" altLang="en-US" sz="4800" b="1" dirty="0" smtClean="0">
                <a:solidFill>
                  <a:srgbClr val="FF0000"/>
                </a:solidFill>
                <a:latin typeface="+mj-ea"/>
                <a:ea typeface="+mj-ea"/>
              </a:rPr>
              <a:t>）</a:t>
            </a:r>
            <a:endParaRPr lang="en-US" sz="48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38611" y="1842170"/>
            <a:ext cx="171289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002060"/>
                </a:solidFill>
              </a:rPr>
              <a:t>记叙军民</a:t>
            </a:r>
            <a:r>
              <a:rPr lang="zh-CN" altLang="en-US" sz="3600" b="1" dirty="0">
                <a:solidFill>
                  <a:srgbClr val="002060"/>
                </a:solidFill>
              </a:rPr>
              <a:t>反应（事实</a:t>
            </a:r>
            <a:r>
              <a:rPr lang="zh-CN" altLang="en-US" sz="3600" b="1" dirty="0" smtClean="0">
                <a:solidFill>
                  <a:srgbClr val="002060"/>
                </a:solidFill>
              </a:rPr>
              <a:t>论据</a:t>
            </a:r>
            <a:r>
              <a:rPr lang="en-US" altLang="zh-CN" sz="3600" b="1" dirty="0" smtClean="0">
                <a:solidFill>
                  <a:srgbClr val="002060"/>
                </a:solidFill>
              </a:rPr>
              <a:t>2</a:t>
            </a:r>
            <a:r>
              <a:rPr lang="zh-CN" altLang="en-US" sz="3600" b="1" dirty="0" smtClean="0">
                <a:solidFill>
                  <a:srgbClr val="002060"/>
                </a:solidFill>
              </a:rPr>
              <a:t>）</a:t>
            </a:r>
            <a:endParaRPr lang="en-US" altLang="zh-CN" sz="3600" b="1" dirty="0">
              <a:solidFill>
                <a:srgbClr val="002060"/>
              </a:solidFill>
            </a:endParaRPr>
          </a:p>
          <a:p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9923170" y="2196633"/>
            <a:ext cx="183524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002060"/>
                </a:solidFill>
                <a:latin typeface="华文行楷" pitchFamily="2" charset="-122"/>
                <a:ea typeface="华文行楷" pitchFamily="2" charset="-122"/>
              </a:rPr>
              <a:t>论证毫不利己专门利人的精神</a:t>
            </a:r>
            <a:endParaRPr lang="en-US" sz="3200" b="1" dirty="0">
              <a:solidFill>
                <a:srgbClr val="00206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463463" y="1710963"/>
            <a:ext cx="723578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</a:rPr>
              <a:t>        </a:t>
            </a:r>
            <a:r>
              <a:rPr lang="zh-CN" altLang="en-US" sz="3200" b="1" dirty="0" smtClean="0"/>
              <a:t>从</a:t>
            </a:r>
            <a:r>
              <a:rPr lang="zh-CN" altLang="en-US" sz="3200" b="1" dirty="0"/>
              <a:t>前线回来的人说到白求恩，</a:t>
            </a:r>
            <a:r>
              <a:rPr lang="zh-CN" altLang="en-US" sz="3200" b="1" dirty="0">
                <a:solidFill>
                  <a:srgbClr val="FF0000"/>
                </a:solidFill>
              </a:rPr>
              <a:t>没有一个不</a:t>
            </a:r>
            <a:r>
              <a:rPr lang="zh-CN" altLang="en-US" sz="3200" b="1" dirty="0"/>
              <a:t>佩服，</a:t>
            </a:r>
            <a:r>
              <a:rPr lang="zh-CN" altLang="en-US" sz="3200" b="1" dirty="0">
                <a:solidFill>
                  <a:srgbClr val="FF0000"/>
                </a:solidFill>
              </a:rPr>
              <a:t>没有一个不</a:t>
            </a:r>
            <a:r>
              <a:rPr lang="zh-CN" altLang="en-US" sz="3200" b="1" dirty="0"/>
              <a:t>为他的精神所感动。晋察冀边区的军民，凡亲身受过白求恩医生的治疗和亲眼看过白求恩医生的工作的，</a:t>
            </a:r>
            <a:r>
              <a:rPr lang="zh-CN" altLang="en-US" sz="3200" b="1" dirty="0">
                <a:solidFill>
                  <a:srgbClr val="FF0000"/>
                </a:solidFill>
              </a:rPr>
              <a:t>无不</a:t>
            </a:r>
            <a:r>
              <a:rPr lang="zh-CN" altLang="en-US" sz="3200" b="1" dirty="0"/>
              <a:t>为之感动。</a:t>
            </a:r>
            <a:endParaRPr lang="en-US" sz="3200" b="1" dirty="0"/>
          </a:p>
        </p:txBody>
      </p:sp>
      <p:sp>
        <p:nvSpPr>
          <p:cNvPr id="10" name="文本框 9"/>
          <p:cNvSpPr txBox="1"/>
          <p:nvPr/>
        </p:nvSpPr>
        <p:spPr>
          <a:xfrm>
            <a:off x="1081825" y="5106831"/>
            <a:ext cx="106765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记叙句式有选择：</a:t>
            </a:r>
            <a:r>
              <a:rPr lang="zh-CN" altLang="zh-CN" sz="4800" b="1" dirty="0" smtClean="0">
                <a:solidFill>
                  <a:srgbClr val="FF000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双重否定，</a:t>
            </a:r>
            <a:r>
              <a:rPr lang="zh-CN" altLang="en-US" sz="4800" b="1" dirty="0" smtClean="0">
                <a:solidFill>
                  <a:srgbClr val="FF000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突出论点</a:t>
            </a:r>
            <a:endParaRPr lang="en-US" sz="4800" b="1" dirty="0">
              <a:solidFill>
                <a:srgbClr val="FF0000"/>
              </a:solidFill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4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文本框 4"/>
          <p:cNvSpPr txBox="1"/>
          <p:nvPr/>
        </p:nvSpPr>
        <p:spPr>
          <a:xfrm>
            <a:off x="4198513" y="291366"/>
            <a:ext cx="41856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+mj-ea"/>
                <a:ea typeface="+mj-ea"/>
              </a:rPr>
              <a:t>怎样记叙（</a:t>
            </a:r>
            <a:r>
              <a:rPr lang="en-US" altLang="zh-CN" sz="4800" b="1" dirty="0">
                <a:solidFill>
                  <a:srgbClr val="FF0000"/>
                </a:solidFill>
                <a:latin typeface="+mj-ea"/>
                <a:ea typeface="+mj-ea"/>
              </a:rPr>
              <a:t>3</a:t>
            </a:r>
            <a:r>
              <a:rPr lang="zh-CN" altLang="en-US" sz="4800" b="1" dirty="0" smtClean="0">
                <a:solidFill>
                  <a:srgbClr val="FF0000"/>
                </a:solidFill>
                <a:latin typeface="+mj-ea"/>
                <a:ea typeface="+mj-ea"/>
              </a:rPr>
              <a:t>）</a:t>
            </a:r>
            <a:endParaRPr lang="en-US" sz="48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28789" y="2296507"/>
            <a:ext cx="30996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002060"/>
                </a:solidFill>
              </a:rPr>
              <a:t>    回忆交往</a:t>
            </a:r>
            <a:endParaRPr lang="en-US" altLang="zh-CN" sz="3600" b="1" dirty="0" smtClean="0">
              <a:solidFill>
                <a:srgbClr val="002060"/>
              </a:solidFill>
            </a:endParaRPr>
          </a:p>
          <a:p>
            <a:r>
              <a:rPr lang="zh-CN" altLang="en-US" sz="3600" b="1" dirty="0" smtClean="0">
                <a:solidFill>
                  <a:srgbClr val="002060"/>
                </a:solidFill>
              </a:rPr>
              <a:t>（</a:t>
            </a:r>
            <a:r>
              <a:rPr lang="zh-CN" altLang="en-US" sz="3600" b="1" dirty="0">
                <a:solidFill>
                  <a:srgbClr val="002060"/>
                </a:solidFill>
              </a:rPr>
              <a:t>事实</a:t>
            </a:r>
            <a:r>
              <a:rPr lang="zh-CN" altLang="en-US" sz="3600" b="1" dirty="0" smtClean="0">
                <a:solidFill>
                  <a:srgbClr val="002060"/>
                </a:solidFill>
              </a:rPr>
              <a:t>论据</a:t>
            </a:r>
            <a:r>
              <a:rPr lang="en-US" altLang="zh-CN" sz="3600" b="1" dirty="0" smtClean="0">
                <a:solidFill>
                  <a:srgbClr val="002060"/>
                </a:solidFill>
              </a:rPr>
              <a:t>3</a:t>
            </a:r>
            <a:r>
              <a:rPr lang="zh-CN" altLang="en-US" sz="3600" b="1" dirty="0" smtClean="0">
                <a:solidFill>
                  <a:srgbClr val="002060"/>
                </a:solidFill>
              </a:rPr>
              <a:t>）</a:t>
            </a:r>
            <a:endParaRPr lang="en-US" altLang="zh-CN" sz="3600" b="1" dirty="0">
              <a:solidFill>
                <a:srgbClr val="002060"/>
              </a:solidFill>
            </a:endParaRPr>
          </a:p>
          <a:p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88642" y="3968254"/>
            <a:ext cx="106379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>
                <a:solidFill>
                  <a:srgbClr val="FF000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记叙的用词有选择：片言只语，</a:t>
            </a:r>
            <a:r>
              <a:rPr lang="zh-CN" altLang="zh-CN" sz="4400" b="1" dirty="0" smtClean="0">
                <a:solidFill>
                  <a:srgbClr val="FF000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感人肺腑</a:t>
            </a:r>
            <a:endParaRPr lang="en-US" sz="4400" b="1" dirty="0">
              <a:solidFill>
                <a:srgbClr val="FF0000"/>
              </a:solidFill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395856" y="1711941"/>
            <a:ext cx="699027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/>
              <a:t>      我</a:t>
            </a:r>
            <a:r>
              <a:rPr lang="zh-CN" altLang="en-US" sz="3200" b="1" dirty="0"/>
              <a:t>和白求恩同志</a:t>
            </a:r>
            <a:r>
              <a:rPr lang="zh-CN" altLang="en-US" sz="3200" b="1" dirty="0">
                <a:solidFill>
                  <a:srgbClr val="FF0000"/>
                </a:solidFill>
              </a:rPr>
              <a:t>只</a:t>
            </a:r>
            <a:r>
              <a:rPr lang="zh-CN" altLang="en-US" sz="3200" b="1" dirty="0"/>
              <a:t>见过一面。后来他给我来过</a:t>
            </a:r>
            <a:r>
              <a:rPr lang="zh-CN" altLang="en-US" sz="3200" b="1" dirty="0">
                <a:solidFill>
                  <a:srgbClr val="FF0000"/>
                </a:solidFill>
              </a:rPr>
              <a:t>许多</a:t>
            </a:r>
            <a:r>
              <a:rPr lang="zh-CN" altLang="en-US" sz="3200" b="1" dirty="0"/>
              <a:t>信。可是因为忙，</a:t>
            </a:r>
            <a:r>
              <a:rPr lang="zh-CN" altLang="en-US" sz="3200" b="1" dirty="0">
                <a:solidFill>
                  <a:srgbClr val="FF0000"/>
                </a:solidFill>
              </a:rPr>
              <a:t>仅</a:t>
            </a:r>
            <a:r>
              <a:rPr lang="zh-CN" altLang="en-US" sz="3200" b="1" dirty="0"/>
              <a:t>回过他</a:t>
            </a:r>
            <a:r>
              <a:rPr lang="zh-CN" altLang="en-US" sz="3200" b="1" dirty="0">
                <a:solidFill>
                  <a:srgbClr val="FF0000"/>
                </a:solidFill>
              </a:rPr>
              <a:t>一封</a:t>
            </a:r>
            <a:r>
              <a:rPr lang="zh-CN" altLang="en-US" sz="3200" b="1" dirty="0"/>
              <a:t>信，还不知他收到没有。对于他的死，我是</a:t>
            </a:r>
            <a:r>
              <a:rPr lang="zh-CN" altLang="en-US" sz="3200" b="1" dirty="0">
                <a:solidFill>
                  <a:srgbClr val="FF0000"/>
                </a:solidFill>
              </a:rPr>
              <a:t>很</a:t>
            </a:r>
            <a:r>
              <a:rPr lang="zh-CN" altLang="en-US" sz="3200" b="1" dirty="0"/>
              <a:t>悲痛的。</a:t>
            </a:r>
            <a:endParaRPr lang="en-US" sz="3200" b="1" dirty="0"/>
          </a:p>
        </p:txBody>
      </p:sp>
      <p:sp>
        <p:nvSpPr>
          <p:cNvPr id="6" name="文本框 5"/>
          <p:cNvSpPr txBox="1"/>
          <p:nvPr/>
        </p:nvSpPr>
        <p:spPr>
          <a:xfrm>
            <a:off x="888642" y="4842456"/>
            <a:ext cx="106379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记叙必须紧紧围绕议论，为议论服务。</a:t>
            </a:r>
            <a:endParaRPr lang="en-US" sz="4800" b="1" dirty="0">
              <a:solidFill>
                <a:srgbClr val="FF0000"/>
              </a:solidFill>
              <a:latin typeface="隶书" pitchFamily="49" charset="-122"/>
              <a:ea typeface="隶书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2" grpId="0"/>
      <p:bldP spid="1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6297769" y="1519707"/>
            <a:ext cx="359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 </a:t>
            </a:r>
            <a:endParaRPr 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640577" y="468959"/>
            <a:ext cx="107152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chemeClr val="bg1"/>
                </a:solidFill>
              </a:rPr>
              <a:t>        </a:t>
            </a:r>
            <a:r>
              <a:rPr lang="zh-CN" altLang="en-US" sz="3600" b="1" dirty="0" smtClean="0"/>
              <a:t>小组讨论：</a:t>
            </a:r>
            <a:r>
              <a:rPr lang="en-US" altLang="zh-CN" sz="3600" b="1" dirty="0" smtClean="0"/>
              <a:t>《</a:t>
            </a:r>
            <a:r>
              <a:rPr lang="zh-CN" altLang="en-US" sz="3600" b="1" dirty="0" smtClean="0"/>
              <a:t>纪念白求恩</a:t>
            </a:r>
            <a:r>
              <a:rPr lang="en-US" altLang="zh-CN" sz="3600" b="1" dirty="0" smtClean="0"/>
              <a:t>》</a:t>
            </a:r>
            <a:r>
              <a:rPr lang="zh-CN" altLang="en-US" sz="3600" b="1" dirty="0" smtClean="0"/>
              <a:t>与</a:t>
            </a:r>
            <a:r>
              <a:rPr lang="en-US" altLang="zh-CN" sz="3600" b="1" dirty="0" smtClean="0"/>
              <a:t>《</a:t>
            </a:r>
            <a:r>
              <a:rPr lang="zh-CN" altLang="en-US" sz="3600" b="1" dirty="0" smtClean="0"/>
              <a:t>最后一课</a:t>
            </a:r>
            <a:r>
              <a:rPr lang="en-US" altLang="zh-CN" sz="3600" b="1" dirty="0" smtClean="0"/>
              <a:t>》</a:t>
            </a:r>
            <a:r>
              <a:rPr lang="zh-CN" altLang="en-US" sz="3600" b="1" dirty="0" smtClean="0"/>
              <a:t>相比，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在记叙上有哪些不同？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250711" y="1962496"/>
            <a:ext cx="31295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002060"/>
                </a:solidFill>
              </a:rPr>
              <a:t>《</a:t>
            </a:r>
            <a:r>
              <a:rPr lang="zh-CN" altLang="en-US" sz="3200" b="1" dirty="0">
                <a:solidFill>
                  <a:srgbClr val="002060"/>
                </a:solidFill>
              </a:rPr>
              <a:t>纪念白求恩</a:t>
            </a:r>
            <a:r>
              <a:rPr lang="en-US" altLang="zh-CN" sz="3200" b="1" dirty="0">
                <a:solidFill>
                  <a:srgbClr val="002060"/>
                </a:solidFill>
              </a:rPr>
              <a:t>》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6754312" y="1939452"/>
            <a:ext cx="26015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002060"/>
                </a:solidFill>
              </a:rPr>
              <a:t>《</a:t>
            </a:r>
            <a:r>
              <a:rPr lang="zh-CN" altLang="en-US" sz="3200" b="1" dirty="0">
                <a:solidFill>
                  <a:srgbClr val="002060"/>
                </a:solidFill>
              </a:rPr>
              <a:t>最后一课</a:t>
            </a:r>
            <a:r>
              <a:rPr lang="en-US" altLang="zh-CN" sz="3200" b="1" dirty="0">
                <a:solidFill>
                  <a:srgbClr val="002060"/>
                </a:solidFill>
              </a:rPr>
              <a:t>》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6671256" y="4702448"/>
            <a:ext cx="35674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/>
              <a:t>表现人物性格、品质，表现中心思想</a:t>
            </a:r>
            <a:endParaRPr lang="en-US" sz="3200" b="1" dirty="0"/>
          </a:p>
        </p:txBody>
      </p:sp>
      <p:sp>
        <p:nvSpPr>
          <p:cNvPr id="18" name="文本框 17"/>
          <p:cNvSpPr txBox="1"/>
          <p:nvPr/>
        </p:nvSpPr>
        <p:spPr>
          <a:xfrm>
            <a:off x="1425226" y="2818497"/>
            <a:ext cx="391517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/>
              <a:t>简洁</a:t>
            </a:r>
            <a:endParaRPr lang="en-US" altLang="zh-CN" sz="3200" b="1" dirty="0" smtClean="0"/>
          </a:p>
          <a:p>
            <a:endParaRPr lang="en-US" altLang="zh-CN" sz="3200" b="1" dirty="0" smtClean="0">
              <a:solidFill>
                <a:schemeClr val="bg1"/>
              </a:solidFill>
            </a:endParaRPr>
          </a:p>
          <a:p>
            <a:r>
              <a:rPr lang="zh-CN" altLang="en-US" sz="3200" b="1" dirty="0" smtClean="0"/>
              <a:t>处处围绕议论展开</a:t>
            </a:r>
            <a:endParaRPr lang="en-US" altLang="zh-CN" sz="3200" b="1" dirty="0" smtClean="0"/>
          </a:p>
          <a:p>
            <a:endParaRPr lang="en-US" altLang="zh-CN" sz="3200" b="1" dirty="0">
              <a:solidFill>
                <a:schemeClr val="bg1"/>
              </a:solidFill>
            </a:endParaRPr>
          </a:p>
          <a:p>
            <a:r>
              <a:rPr lang="zh-CN" altLang="en-US" sz="3200" b="1" dirty="0" smtClean="0"/>
              <a:t>为议论服务</a:t>
            </a:r>
            <a:endParaRPr lang="en-US" sz="3200" b="1" dirty="0"/>
          </a:p>
        </p:txBody>
      </p:sp>
      <p:sp>
        <p:nvSpPr>
          <p:cNvPr id="19" name="文本框 18"/>
          <p:cNvSpPr txBox="1"/>
          <p:nvPr/>
        </p:nvSpPr>
        <p:spPr>
          <a:xfrm>
            <a:off x="6787158" y="2875805"/>
            <a:ext cx="2750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/>
              <a:t>生动传神感人</a:t>
            </a:r>
            <a:endParaRPr lang="en-US" sz="3200" b="1" dirty="0"/>
          </a:p>
        </p:txBody>
      </p:sp>
      <p:sp>
        <p:nvSpPr>
          <p:cNvPr id="21" name="文本框 20"/>
          <p:cNvSpPr txBox="1"/>
          <p:nvPr/>
        </p:nvSpPr>
        <p:spPr>
          <a:xfrm>
            <a:off x="6297769" y="3803381"/>
            <a:ext cx="43144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/>
              <a:t>多种记叙方法描写方法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7" grpId="0"/>
      <p:bldP spid="18" grpId="0"/>
      <p:bldP spid="19" grpId="0"/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文本框 4"/>
          <p:cNvSpPr txBox="1"/>
          <p:nvPr/>
        </p:nvSpPr>
        <p:spPr>
          <a:xfrm>
            <a:off x="1893194" y="440910"/>
            <a:ext cx="919551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>
                <a:solidFill>
                  <a:srgbClr val="FF0000"/>
                </a:solidFill>
              </a:rPr>
              <a:t>议论文中表达方式（议论和记叙）的</a:t>
            </a:r>
            <a:endParaRPr lang="en-US" altLang="zh-CN" sz="4400" b="1" dirty="0" smtClean="0">
              <a:solidFill>
                <a:srgbClr val="FF0000"/>
              </a:solidFill>
            </a:endParaRPr>
          </a:p>
          <a:p>
            <a:r>
              <a:rPr lang="en-US" altLang="zh-CN" sz="4400" b="1" dirty="0">
                <a:solidFill>
                  <a:srgbClr val="FF0000"/>
                </a:solidFill>
              </a:rPr>
              <a:t> </a:t>
            </a:r>
            <a:r>
              <a:rPr lang="en-US" altLang="zh-CN" sz="4400" b="1" dirty="0" smtClean="0">
                <a:solidFill>
                  <a:srgbClr val="FF0000"/>
                </a:solidFill>
              </a:rPr>
              <a:t>                  </a:t>
            </a:r>
            <a:r>
              <a:rPr lang="zh-CN" altLang="en-US" sz="54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运       用</a:t>
            </a:r>
            <a:endParaRPr lang="en-US" sz="5400" b="1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40156" y="1872282"/>
            <a:ext cx="53275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/>
              <a:t>议论为主，记叙为次。</a:t>
            </a:r>
            <a:endParaRPr lang="en-US" sz="4000" b="1" dirty="0"/>
          </a:p>
        </p:txBody>
      </p:sp>
      <p:sp>
        <p:nvSpPr>
          <p:cNvPr id="7" name="文本框 6"/>
          <p:cNvSpPr txBox="1"/>
          <p:nvPr/>
        </p:nvSpPr>
        <p:spPr>
          <a:xfrm>
            <a:off x="931571" y="2580168"/>
            <a:ext cx="106722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/>
              <a:t>议论要展开：全面、深刻发表观点主张。运用多种论证方法。</a:t>
            </a:r>
            <a:endParaRPr lang="en-US" sz="4000" b="1" dirty="0"/>
          </a:p>
        </p:txBody>
      </p:sp>
      <p:sp>
        <p:nvSpPr>
          <p:cNvPr id="8" name="文本框 7"/>
          <p:cNvSpPr txBox="1"/>
          <p:nvPr/>
        </p:nvSpPr>
        <p:spPr>
          <a:xfrm>
            <a:off x="940156" y="4033905"/>
            <a:ext cx="6671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/>
              <a:t>记叙是次要的，要简洁。</a:t>
            </a:r>
            <a:endParaRPr lang="en-US" sz="4000" b="1" dirty="0"/>
          </a:p>
        </p:txBody>
      </p:sp>
      <p:sp>
        <p:nvSpPr>
          <p:cNvPr id="9" name="文本框 8"/>
          <p:cNvSpPr txBox="1"/>
          <p:nvPr/>
        </p:nvSpPr>
        <p:spPr>
          <a:xfrm>
            <a:off x="931571" y="4924821"/>
            <a:ext cx="93758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/>
              <a:t>记叙为议论服务，紧紧围绕论点展开</a:t>
            </a:r>
            <a:endParaRPr lang="en-US" sz="4000" b="1" dirty="0"/>
          </a:p>
        </p:txBody>
      </p:sp>
      <p:sp>
        <p:nvSpPr>
          <p:cNvPr id="10" name="文本框 9"/>
          <p:cNvSpPr txBox="1"/>
          <p:nvPr/>
        </p:nvSpPr>
        <p:spPr>
          <a:xfrm>
            <a:off x="980940" y="5834594"/>
            <a:ext cx="105735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/>
              <a:t>可以先叙后议，也可先议后叙，亦可夹叙夹议。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sz="40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3086178" y="448609"/>
            <a:ext cx="63153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b="1" dirty="0" smtClean="0">
                <a:solidFill>
                  <a:srgbClr val="FF0000"/>
                </a:solidFill>
              </a:rPr>
              <a:t>议论</a:t>
            </a:r>
            <a:r>
              <a:rPr lang="zh-CN" altLang="en-US" sz="6000" b="1" dirty="0">
                <a:solidFill>
                  <a:srgbClr val="FF0000"/>
                </a:solidFill>
              </a:rPr>
              <a:t>文</a:t>
            </a:r>
            <a:r>
              <a:rPr lang="zh-CN" altLang="en-US" sz="6000" b="1" dirty="0" smtClean="0">
                <a:solidFill>
                  <a:srgbClr val="FF0000"/>
                </a:solidFill>
              </a:rPr>
              <a:t>（小结）</a:t>
            </a:r>
            <a:endParaRPr lang="en-US" altLang="zh-CN" sz="6000" b="1" dirty="0" smtClean="0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64959" y="1538523"/>
            <a:ext cx="3223097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  <a:spcBef>
                <a:spcPct val="50000"/>
              </a:spcBef>
            </a:pPr>
            <a:r>
              <a:rPr lang="zh-CN" altLang="en-US" sz="40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    提出论点</a:t>
            </a:r>
            <a:endParaRPr lang="en-US" altLang="zh-CN" sz="4000" b="1" dirty="0" smtClean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  <a:p>
            <a:pPr>
              <a:lnSpc>
                <a:spcPts val="2800"/>
              </a:lnSpc>
              <a:spcBef>
                <a:spcPct val="50000"/>
              </a:spcBef>
            </a:pPr>
            <a:endParaRPr lang="en-US" altLang="zh-CN" sz="4000" b="1" dirty="0" smtClean="0">
              <a:solidFill>
                <a:srgbClr val="00206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43436" y="2495908"/>
            <a:ext cx="29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7662930" y="1712890"/>
            <a:ext cx="1339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9581882" y="1712890"/>
            <a:ext cx="1571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7662930" y="3696237"/>
            <a:ext cx="1738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9800823" y="2657464"/>
            <a:ext cx="867177" cy="212059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endParaRPr 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5395385" y="1477524"/>
            <a:ext cx="31111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   进行论证</a:t>
            </a:r>
            <a:endParaRPr lang="en-US" altLang="zh-CN" sz="4000" b="1" dirty="0" smtClean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  <a:p>
            <a:r>
              <a:rPr lang="en-US" sz="4000" b="1" dirty="0" smtClean="0">
                <a:solidFill>
                  <a:srgbClr val="002060"/>
                </a:solidFill>
                <a:latin typeface="华文行楷" pitchFamily="2" charset="-122"/>
                <a:ea typeface="华文行楷" pitchFamily="2" charset="-122"/>
              </a:rPr>
              <a:t>(</a:t>
            </a:r>
            <a:r>
              <a:rPr lang="zh-CN" altLang="en-US" sz="4000" b="1" dirty="0" smtClean="0">
                <a:solidFill>
                  <a:srgbClr val="002060"/>
                </a:solidFill>
                <a:latin typeface="华文行楷" pitchFamily="2" charset="-122"/>
                <a:ea typeface="华文行楷" pitchFamily="2" charset="-122"/>
              </a:rPr>
              <a:t>理论、事实）</a:t>
            </a:r>
            <a:endParaRPr lang="en-US" sz="4000" b="1" dirty="0">
              <a:solidFill>
                <a:srgbClr val="00206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5391558" y="3589453"/>
            <a:ext cx="32922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/>
              <a:t>    </a:t>
            </a:r>
            <a:endParaRPr lang="en-US" altLang="zh-CN" sz="3200" b="1" dirty="0" smtClean="0"/>
          </a:p>
        </p:txBody>
      </p:sp>
      <p:sp>
        <p:nvSpPr>
          <p:cNvPr id="4" name="文本框 3"/>
          <p:cNvSpPr txBox="1"/>
          <p:nvPr/>
        </p:nvSpPr>
        <p:spPr>
          <a:xfrm>
            <a:off x="1854083" y="3433614"/>
            <a:ext cx="81443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 smtClean="0"/>
              <a:t>《</a:t>
            </a:r>
            <a:r>
              <a:rPr lang="zh-CN" altLang="en-US" sz="4000" b="1" dirty="0" smtClean="0"/>
              <a:t>陋室铭</a:t>
            </a:r>
            <a:r>
              <a:rPr lang="en-US" altLang="zh-CN" sz="4000" b="1" dirty="0" smtClean="0"/>
              <a:t>》                      </a:t>
            </a:r>
            <a:r>
              <a:rPr lang="zh-CN" altLang="en-US" sz="4000" b="1" dirty="0" smtClean="0"/>
              <a:t>刘禹锡</a:t>
            </a:r>
            <a:endParaRPr lang="en-US" altLang="zh-CN" sz="4000" b="1" dirty="0" smtClean="0"/>
          </a:p>
          <a:p>
            <a:r>
              <a:rPr lang="en-US" altLang="zh-CN" sz="4000" b="1" dirty="0" smtClean="0"/>
              <a:t>《</a:t>
            </a:r>
            <a:r>
              <a:rPr lang="zh-CN" altLang="en-US" sz="4000" b="1" dirty="0" smtClean="0"/>
              <a:t>敬业与乐业</a:t>
            </a:r>
            <a:r>
              <a:rPr lang="en-US" altLang="zh-CN" sz="4000" b="1" dirty="0" smtClean="0"/>
              <a:t>》               </a:t>
            </a:r>
            <a:r>
              <a:rPr lang="zh-CN" altLang="en-US" sz="4000" b="1" dirty="0" smtClean="0"/>
              <a:t>梁启超</a:t>
            </a:r>
            <a:endParaRPr lang="en-US" altLang="zh-CN" sz="4000" b="1" dirty="0" smtClean="0"/>
          </a:p>
          <a:p>
            <a:r>
              <a:rPr lang="en-US" altLang="zh-CN" sz="4000" b="1" dirty="0" smtClean="0"/>
              <a:t>《</a:t>
            </a:r>
            <a:r>
              <a:rPr lang="zh-CN" altLang="en-US" sz="4000" b="1" dirty="0" smtClean="0"/>
              <a:t>人的高贵在于灵魂</a:t>
            </a:r>
            <a:r>
              <a:rPr lang="en-US" altLang="zh-CN" sz="4000" b="1" dirty="0" smtClean="0"/>
              <a:t>》     </a:t>
            </a:r>
            <a:r>
              <a:rPr lang="zh-CN" altLang="en-US" sz="4000" b="1" dirty="0" smtClean="0"/>
              <a:t>周国平</a:t>
            </a:r>
            <a:endParaRPr lang="en-US" altLang="zh-CN" sz="4000" b="1" dirty="0" smtClean="0"/>
          </a:p>
          <a:p>
            <a:r>
              <a:rPr lang="en-US" altLang="zh-CN" sz="4000" b="1" dirty="0" smtClean="0"/>
              <a:t>《</a:t>
            </a:r>
            <a:r>
              <a:rPr lang="zh-CN" altLang="en-US" sz="4000" b="1" dirty="0" smtClean="0"/>
              <a:t>多一些宽容</a:t>
            </a:r>
            <a:r>
              <a:rPr lang="en-US" altLang="zh-CN" sz="4000" b="1" dirty="0" smtClean="0"/>
              <a:t>》               </a:t>
            </a:r>
            <a:r>
              <a:rPr lang="zh-CN" altLang="en-US" sz="4000" b="1" dirty="0" smtClean="0"/>
              <a:t>郭安凤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8" grpId="0"/>
      <p:bldP spid="22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文本框 4"/>
          <p:cNvSpPr txBox="1"/>
          <p:nvPr/>
        </p:nvSpPr>
        <p:spPr>
          <a:xfrm>
            <a:off x="618186" y="524272"/>
            <a:ext cx="11050073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作   业：</a:t>
            </a:r>
            <a:endParaRPr lang="en-US" altLang="zh-CN" sz="4000" b="1" dirty="0" smtClean="0">
              <a:solidFill>
                <a:srgbClr val="FF0000"/>
              </a:solidFill>
              <a:latin typeface="隶书" pitchFamily="49" charset="-122"/>
              <a:ea typeface="隶书" pitchFamily="49" charset="-122"/>
            </a:endParaRPr>
          </a:p>
          <a:p>
            <a:r>
              <a:rPr lang="en-US" altLang="zh-CN" sz="3600" b="1" dirty="0" smtClean="0">
                <a:latin typeface="宋体" pitchFamily="2" charset="-122"/>
                <a:ea typeface="宋体" pitchFamily="2" charset="-122"/>
              </a:rPr>
              <a:t>1</a:t>
            </a:r>
            <a:r>
              <a:rPr lang="zh-CN" altLang="en-US" sz="3600" b="1" dirty="0" smtClean="0">
                <a:latin typeface="宋体" pitchFamily="2" charset="-122"/>
                <a:ea typeface="宋体" pitchFamily="2" charset="-122"/>
              </a:rPr>
              <a:t>、请你辨别一下：国际主义的精神，共产主义的精神，毫不利己</a:t>
            </a:r>
            <a:r>
              <a:rPr lang="zh-CN" altLang="en-US" sz="3600" b="1" dirty="0">
                <a:latin typeface="宋体" pitchFamily="2" charset="-122"/>
                <a:ea typeface="宋体" pitchFamily="2" charset="-122"/>
              </a:rPr>
              <a:t>专门利人的</a:t>
            </a:r>
            <a:r>
              <a:rPr lang="zh-CN" altLang="en-US" sz="3600" b="1" dirty="0" smtClean="0">
                <a:latin typeface="宋体" pitchFamily="2" charset="-122"/>
                <a:ea typeface="宋体" pitchFamily="2" charset="-122"/>
              </a:rPr>
              <a:t>精神，毫无</a:t>
            </a:r>
            <a:r>
              <a:rPr lang="zh-CN" altLang="en-US" sz="3600" b="1" dirty="0">
                <a:latin typeface="宋体" pitchFamily="2" charset="-122"/>
                <a:ea typeface="宋体" pitchFamily="2" charset="-122"/>
              </a:rPr>
              <a:t>自私自利之心的</a:t>
            </a:r>
            <a:r>
              <a:rPr lang="zh-CN" altLang="en-US" sz="3600" b="1" dirty="0" smtClean="0">
                <a:latin typeface="宋体" pitchFamily="2" charset="-122"/>
                <a:ea typeface="宋体" pitchFamily="2" charset="-122"/>
              </a:rPr>
              <a:t>精神之间是什么关系？</a:t>
            </a:r>
            <a:endParaRPr lang="en-US" altLang="zh-CN" sz="3600" b="1" dirty="0" smtClean="0">
              <a:latin typeface="宋体" pitchFamily="2" charset="-122"/>
              <a:ea typeface="宋体" pitchFamily="2" charset="-122"/>
            </a:endParaRPr>
          </a:p>
          <a:p>
            <a:r>
              <a:rPr lang="en-US" altLang="zh-CN" sz="3600" b="1" dirty="0" smtClean="0">
                <a:latin typeface="宋体" pitchFamily="2" charset="-122"/>
                <a:ea typeface="宋体" pitchFamily="2" charset="-122"/>
              </a:rPr>
              <a:t>2</a:t>
            </a:r>
            <a:r>
              <a:rPr lang="zh-CN" altLang="en-US" sz="3600" b="1" dirty="0" smtClean="0">
                <a:latin typeface="宋体" pitchFamily="2" charset="-122"/>
                <a:ea typeface="宋体" pitchFamily="2" charset="-122"/>
              </a:rPr>
              <a:t>、下列句子哪一句好？为什么？</a:t>
            </a:r>
            <a:endParaRPr lang="en-US" altLang="zh-CN" sz="3600" b="1" dirty="0" smtClean="0">
              <a:latin typeface="宋体" pitchFamily="2" charset="-122"/>
              <a:ea typeface="宋体" pitchFamily="2" charset="-122"/>
            </a:endParaRPr>
          </a:p>
          <a:p>
            <a:r>
              <a:rPr lang="en-US" altLang="zh-CN" sz="3200" b="1" dirty="0" smtClean="0">
                <a:latin typeface="楷体_GB2312" pitchFamily="49" charset="-122"/>
                <a:ea typeface="楷体_GB2312" pitchFamily="49" charset="-122"/>
              </a:rPr>
              <a:t>A</a:t>
            </a:r>
            <a:r>
              <a:rPr lang="en-US" altLang="zh-CN" sz="3200" b="1" dirty="0">
                <a:latin typeface="楷体_GB2312" pitchFamily="49" charset="-122"/>
                <a:ea typeface="楷体_GB2312" pitchFamily="49" charset="-122"/>
              </a:rPr>
              <a:t>.</a:t>
            </a:r>
            <a:r>
              <a:rPr lang="zh-CN" altLang="en-US" sz="3200" b="1" dirty="0" smtClean="0">
                <a:latin typeface="楷体_GB2312" pitchFamily="49" charset="-122"/>
                <a:ea typeface="楷体_GB2312" pitchFamily="49" charset="-122"/>
              </a:rPr>
              <a:t>这</a:t>
            </a:r>
            <a:r>
              <a:rPr lang="zh-CN" altLang="en-US" sz="3200" b="1" dirty="0">
                <a:latin typeface="楷体_GB2312" pitchFamily="49" charset="-122"/>
                <a:ea typeface="楷体_GB2312" pitchFamily="49" charset="-122"/>
              </a:rPr>
              <a:t>是国际主义的精神，这是共产主义的精神</a:t>
            </a:r>
            <a:r>
              <a:rPr lang="zh-CN" altLang="en-US" sz="3200" b="1" dirty="0" smtClean="0">
                <a:latin typeface="楷体_GB2312" pitchFamily="49" charset="-122"/>
                <a:ea typeface="楷体_GB2312" pitchFamily="49" charset="-122"/>
              </a:rPr>
              <a:t>。</a:t>
            </a:r>
            <a:endParaRPr lang="en-US" altLang="zh-CN" sz="3200" b="1" dirty="0" smtClean="0">
              <a:latin typeface="楷体_GB2312" pitchFamily="49" charset="-122"/>
              <a:ea typeface="楷体_GB2312" pitchFamily="49" charset="-122"/>
            </a:endParaRPr>
          </a:p>
          <a:p>
            <a:r>
              <a:rPr lang="en-US" altLang="zh-CN" sz="3200" b="1" dirty="0" smtClean="0">
                <a:latin typeface="楷体_GB2312" pitchFamily="49" charset="-122"/>
                <a:ea typeface="楷体_GB2312" pitchFamily="49" charset="-122"/>
              </a:rPr>
              <a:t>B.</a:t>
            </a:r>
            <a:r>
              <a:rPr lang="zh-CN" altLang="en-US" sz="3200" b="1" dirty="0" smtClean="0">
                <a:latin typeface="楷体_GB2312" pitchFamily="49" charset="-122"/>
                <a:ea typeface="楷体_GB2312" pitchFamily="49" charset="-122"/>
              </a:rPr>
              <a:t>这</a:t>
            </a:r>
            <a:r>
              <a:rPr lang="zh-CN" altLang="en-US" sz="3200" b="1" dirty="0">
                <a:latin typeface="楷体_GB2312" pitchFamily="49" charset="-122"/>
                <a:ea typeface="楷体_GB2312" pitchFamily="49" charset="-122"/>
              </a:rPr>
              <a:t>是什么精神</a:t>
            </a:r>
            <a:r>
              <a:rPr lang="en-US" altLang="zh-CN" sz="3200" b="1" dirty="0" smtClean="0">
                <a:latin typeface="楷体_GB2312" pitchFamily="49" charset="-122"/>
                <a:ea typeface="楷体_GB2312" pitchFamily="49" charset="-122"/>
              </a:rPr>
              <a:t>?</a:t>
            </a:r>
            <a:r>
              <a:rPr lang="zh-CN" altLang="en-US" sz="3200" b="1" dirty="0" smtClean="0">
                <a:latin typeface="楷体_GB2312" pitchFamily="49" charset="-122"/>
                <a:ea typeface="楷体_GB2312" pitchFamily="49" charset="-122"/>
              </a:rPr>
              <a:t>这</a:t>
            </a:r>
            <a:r>
              <a:rPr lang="zh-CN" altLang="en-US" sz="3200" b="1" dirty="0">
                <a:latin typeface="楷体_GB2312" pitchFamily="49" charset="-122"/>
                <a:ea typeface="楷体_GB2312" pitchFamily="49" charset="-122"/>
              </a:rPr>
              <a:t>是国际主义的精神，这是共产主义的精神</a:t>
            </a:r>
            <a:r>
              <a:rPr lang="zh-CN" altLang="en-US" sz="3200" b="1" dirty="0" smtClean="0">
                <a:latin typeface="楷体_GB2312" pitchFamily="49" charset="-122"/>
                <a:ea typeface="楷体_GB2312" pitchFamily="49" charset="-122"/>
              </a:rPr>
              <a:t>。</a:t>
            </a:r>
            <a:endParaRPr lang="en-US" altLang="zh-CN" sz="3200" b="1" dirty="0" smtClean="0">
              <a:latin typeface="Times New Roman" pitchFamily="18" charset="0"/>
              <a:ea typeface="楷体_GB2312" pitchFamily="49" charset="-122"/>
            </a:endParaRPr>
          </a:p>
          <a:p>
            <a:r>
              <a:rPr lang="en-US" altLang="zh-CN" sz="3200" b="1" dirty="0" smtClean="0">
                <a:latin typeface="楷体_GB2312" pitchFamily="49" charset="-122"/>
                <a:ea typeface="楷体_GB2312" pitchFamily="49" charset="-122"/>
              </a:rPr>
              <a:t>A.</a:t>
            </a:r>
            <a:r>
              <a:rPr lang="zh-CN" altLang="en-US" sz="3200" b="1" dirty="0" smtClean="0">
                <a:latin typeface="楷体_GB2312" pitchFamily="49" charset="-122"/>
                <a:ea typeface="楷体_GB2312" pitchFamily="49" charset="-122"/>
              </a:rPr>
              <a:t>从</a:t>
            </a:r>
            <a:r>
              <a:rPr lang="zh-CN" altLang="en-US" sz="3200" b="1" dirty="0">
                <a:latin typeface="楷体_GB2312" pitchFamily="49" charset="-122"/>
                <a:ea typeface="楷体_GB2312" pitchFamily="49" charset="-122"/>
              </a:rPr>
              <a:t>前线回来的人说到白求恩</a:t>
            </a:r>
            <a:r>
              <a:rPr lang="zh-CN" altLang="en-US" sz="3200" b="1" dirty="0" smtClean="0">
                <a:latin typeface="楷体_GB2312" pitchFamily="49" charset="-122"/>
                <a:ea typeface="楷体_GB2312" pitchFamily="49" charset="-122"/>
              </a:rPr>
              <a:t>，</a:t>
            </a:r>
            <a:r>
              <a:rPr lang="zh-CN" altLang="en-US" sz="3200" b="1" dirty="0">
                <a:latin typeface="楷体_GB2312" pitchFamily="49" charset="-122"/>
                <a:ea typeface="楷体_GB2312" pitchFamily="49" charset="-122"/>
              </a:rPr>
              <a:t>都</a:t>
            </a:r>
            <a:r>
              <a:rPr lang="zh-CN" altLang="en-US" sz="3200" b="1" dirty="0" smtClean="0">
                <a:latin typeface="楷体_GB2312" pitchFamily="49" charset="-122"/>
                <a:ea typeface="楷体_GB2312" pitchFamily="49" charset="-122"/>
              </a:rPr>
              <a:t>佩服</a:t>
            </a:r>
            <a:r>
              <a:rPr lang="zh-CN" altLang="en-US" sz="3200" b="1" dirty="0">
                <a:latin typeface="楷体_GB2312" pitchFamily="49" charset="-122"/>
                <a:ea typeface="楷体_GB2312" pitchFamily="49" charset="-122"/>
              </a:rPr>
              <a:t>他</a:t>
            </a:r>
            <a:r>
              <a:rPr lang="zh-CN" altLang="en-US" sz="3200" b="1" dirty="0" smtClean="0">
                <a:latin typeface="楷体_GB2312" pitchFamily="49" charset="-122"/>
                <a:ea typeface="楷体_GB2312" pitchFamily="49" charset="-122"/>
              </a:rPr>
              <a:t>，</a:t>
            </a:r>
            <a:r>
              <a:rPr lang="zh-CN" altLang="en-US" sz="3200" b="1" dirty="0">
                <a:latin typeface="楷体_GB2312" pitchFamily="49" charset="-122"/>
                <a:ea typeface="楷体_GB2312" pitchFamily="49" charset="-122"/>
              </a:rPr>
              <a:t>都</a:t>
            </a:r>
            <a:r>
              <a:rPr lang="zh-CN" altLang="en-US" sz="3200" b="1" dirty="0" smtClean="0">
                <a:latin typeface="楷体_GB2312" pitchFamily="49" charset="-122"/>
                <a:ea typeface="楷体_GB2312" pitchFamily="49" charset="-122"/>
              </a:rPr>
              <a:t>为</a:t>
            </a:r>
            <a:r>
              <a:rPr lang="zh-CN" altLang="en-US" sz="3200" b="1" dirty="0">
                <a:latin typeface="楷体_GB2312" pitchFamily="49" charset="-122"/>
                <a:ea typeface="楷体_GB2312" pitchFamily="49" charset="-122"/>
              </a:rPr>
              <a:t>他的精神所感动</a:t>
            </a:r>
            <a:r>
              <a:rPr lang="zh-CN" altLang="en-US" sz="3200" b="1" dirty="0" smtClean="0">
                <a:latin typeface="楷体_GB2312" pitchFamily="49" charset="-122"/>
                <a:ea typeface="楷体_GB2312" pitchFamily="49" charset="-122"/>
              </a:rPr>
              <a:t>。</a:t>
            </a:r>
            <a:endParaRPr lang="zh-CN" altLang="en-US" sz="3200" b="1" dirty="0">
              <a:latin typeface="楷体_GB2312" pitchFamily="49" charset="-122"/>
              <a:ea typeface="楷体_GB2312" pitchFamily="49" charset="-122"/>
            </a:endParaRPr>
          </a:p>
          <a:p>
            <a:r>
              <a:rPr lang="en-US" altLang="zh-CN" sz="3200" b="1" dirty="0" smtClean="0">
                <a:latin typeface="楷体_GB2312" pitchFamily="49" charset="-122"/>
                <a:ea typeface="楷体_GB2312" pitchFamily="49" charset="-122"/>
              </a:rPr>
              <a:t>B.</a:t>
            </a:r>
            <a:r>
              <a:rPr lang="zh-CN" altLang="en-US" sz="3200" b="1" dirty="0" smtClean="0">
                <a:latin typeface="楷体_GB2312" pitchFamily="49" charset="-122"/>
                <a:ea typeface="楷体_GB2312" pitchFamily="49" charset="-122"/>
              </a:rPr>
              <a:t>从</a:t>
            </a:r>
            <a:r>
              <a:rPr lang="zh-CN" altLang="en-US" sz="3200" b="1" dirty="0">
                <a:latin typeface="楷体_GB2312" pitchFamily="49" charset="-122"/>
                <a:ea typeface="楷体_GB2312" pitchFamily="49" charset="-122"/>
              </a:rPr>
              <a:t>前线回来的人说到白求恩，没有一个不佩服他，没有一个不为他的精神所感动</a:t>
            </a:r>
            <a:r>
              <a:rPr lang="zh-CN" altLang="en-US" sz="3200" b="1" dirty="0" smtClean="0">
                <a:latin typeface="楷体_GB2312" pitchFamily="49" charset="-122"/>
                <a:ea typeface="楷体_GB2312" pitchFamily="49" charset="-122"/>
              </a:rPr>
              <a:t>。</a:t>
            </a:r>
            <a:endParaRPr lang="zh-CN" altLang="en-US" sz="3200" b="1" dirty="0">
              <a:latin typeface="楷体_GB2312" pitchFamily="49" charset="-122"/>
              <a:ea typeface="楷体_GB2312" pitchFamily="49" charset="-122"/>
            </a:endParaRPr>
          </a:p>
          <a:p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框 6"/>
              <p:cNvSpPr txBox="1"/>
              <p:nvPr/>
            </p:nvSpPr>
            <p:spPr>
              <a:xfrm>
                <a:off x="0" y="3493394"/>
                <a:ext cx="9144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4000" b="0" i="1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隶书" panose="02010509060101010101" pitchFamily="49" charset="-122"/>
                        </a:rPr>
                        <m:t>{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493394"/>
                <a:ext cx="914400" cy="707886"/>
              </a:xfrm>
              <a:prstGeom prst="rect">
                <a:avLst/>
              </a:prstGeom>
              <a:blipFill rotWithShape="0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文本框 7"/>
              <p:cNvSpPr txBox="1"/>
              <p:nvPr/>
            </p:nvSpPr>
            <p:spPr>
              <a:xfrm>
                <a:off x="0" y="4520485"/>
                <a:ext cx="9144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6000" b="0" i="1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隶书" panose="02010509060101010101" pitchFamily="49" charset="-122"/>
                        </a:rPr>
                        <m:t>{</m:t>
                      </m:r>
                    </m:oMath>
                  </m:oMathPara>
                </a14:m>
                <a:endParaRPr lang="en-US" sz="6000" dirty="0"/>
              </a:p>
            </p:txBody>
          </p:sp>
        </mc:Choice>
        <mc:Fallback>
          <p:sp>
            <p:nvSpPr>
              <p:cNvPr id="8" name="文本框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20485"/>
                <a:ext cx="914400" cy="101566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文本框 4"/>
          <p:cNvSpPr txBox="1"/>
          <p:nvPr/>
        </p:nvSpPr>
        <p:spPr>
          <a:xfrm>
            <a:off x="4005331" y="1911223"/>
            <a:ext cx="4632770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9600" b="1" dirty="0" smtClean="0">
              <a:solidFill>
                <a:srgbClr val="FFC000"/>
              </a:solidFill>
              <a:latin typeface="华文行楷" pitchFamily="2" charset="-122"/>
              <a:ea typeface="华文行楷" pitchFamily="2" charset="-122"/>
            </a:endParaRPr>
          </a:p>
          <a:p>
            <a:endParaRPr lang="en-US" altLang="zh-CN" sz="9600" b="1" dirty="0">
              <a:solidFill>
                <a:srgbClr val="FFC000"/>
              </a:solidFill>
              <a:latin typeface="华文行楷" pitchFamily="2" charset="-122"/>
              <a:ea typeface="华文行楷" pitchFamily="2" charset="-122"/>
            </a:endParaRPr>
          </a:p>
          <a:p>
            <a:r>
              <a:rPr lang="en-US" altLang="zh-CN" sz="60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2016</a:t>
            </a:r>
            <a:r>
              <a:rPr lang="zh-CN" altLang="en-US" sz="60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年</a:t>
            </a:r>
            <a:r>
              <a:rPr lang="en-US" altLang="zh-CN" sz="60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3</a:t>
            </a:r>
            <a:r>
              <a:rPr lang="zh-CN" altLang="en-US" sz="60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月</a:t>
            </a:r>
            <a:endParaRPr lang="en-US" altLang="zh-CN" sz="6000" b="1" dirty="0" smtClean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  <a:p>
            <a:endParaRPr lang="en-US" sz="9600" b="1" dirty="0">
              <a:solidFill>
                <a:srgbClr val="FFC000"/>
              </a:solidFill>
              <a:latin typeface="华文行楷" pitchFamily="2" charset="-122"/>
              <a:ea typeface="华文行楷" pitchFamily="2" charset="-122"/>
            </a:endParaRPr>
          </a:p>
          <a:p>
            <a:endParaRPr lang="en-US" sz="9600" b="1" dirty="0">
              <a:solidFill>
                <a:srgbClr val="FFC00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819588" y="2169107"/>
            <a:ext cx="462714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9600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再   见！</a:t>
            </a:r>
            <a:endParaRPr lang="en-US" sz="96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3191">
              <a:srgbClr val="ECECEC"/>
            </a:gs>
            <a:gs pos="25700">
              <a:srgbClr val="F6F6F6"/>
            </a:gs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4031087" y="614531"/>
            <a:ext cx="4507606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6000" b="1" dirty="0" smtClean="0">
                <a:solidFill>
                  <a:srgbClr val="FF0000"/>
                </a:solidFill>
              </a:rPr>
              <a:t>“老 三 篇”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228563" y="1695720"/>
            <a:ext cx="37348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《</a:t>
            </a:r>
            <a:r>
              <a:rPr lang="zh-CN" altLang="en-US" sz="40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为人民服务</a:t>
            </a:r>
            <a:r>
              <a:rPr lang="en-US" altLang="zh-CN" sz="40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》</a:t>
            </a:r>
            <a:endParaRPr lang="en-US" sz="40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460383" y="2437572"/>
            <a:ext cx="33485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《</a:t>
            </a:r>
            <a:r>
              <a:rPr lang="zh-CN" altLang="en-US" sz="40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愚公移山</a:t>
            </a:r>
            <a:r>
              <a:rPr lang="en-US" altLang="zh-CN" sz="40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》</a:t>
            </a:r>
            <a:endParaRPr lang="en-US" sz="40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254320" y="3187724"/>
            <a:ext cx="37348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《</a:t>
            </a:r>
            <a:r>
              <a:rPr lang="zh-CN" altLang="en-US" sz="40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纪念白求恩</a:t>
            </a:r>
            <a:r>
              <a:rPr lang="en-US" altLang="zh-CN" sz="40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》</a:t>
            </a:r>
            <a:endParaRPr lang="en-US" sz="40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438918" y="3945588"/>
            <a:ext cx="643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</a:rPr>
              <a:t>↓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306612" y="3940731"/>
            <a:ext cx="13651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</a:rPr>
              <a:t>↓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651157" y="4805320"/>
            <a:ext cx="23010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002060"/>
                </a:solidFill>
              </a:rPr>
              <a:t>人物事迹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866578" y="4826655"/>
            <a:ext cx="23482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002060"/>
                </a:solidFill>
              </a:rPr>
              <a:t>精神品质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448871" y="4805320"/>
            <a:ext cx="19071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【</a:t>
            </a:r>
            <a:r>
              <a:rPr lang="zh-CN" altLang="en-US" sz="44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记叙</a:t>
            </a:r>
            <a:r>
              <a:rPr lang="en-US" altLang="zh-CN" sz="44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】</a:t>
            </a:r>
            <a:endParaRPr lang="en-US" sz="4400" b="1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9049552" y="4881582"/>
            <a:ext cx="20413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【</a:t>
            </a:r>
            <a:r>
              <a:rPr lang="zh-CN" altLang="en-US" sz="40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议论</a:t>
            </a:r>
            <a:r>
              <a:rPr lang="en-US" altLang="zh-CN" sz="40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】</a:t>
            </a:r>
            <a:endParaRPr lang="en-US" sz="4000" b="1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4309574" y="4915803"/>
            <a:ext cx="12202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b="1" dirty="0">
                <a:solidFill>
                  <a:srgbClr val="FF000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﹏</a:t>
            </a:r>
            <a:endParaRPr lang="en-US" altLang="zh-CN" sz="6000" b="1" dirty="0">
              <a:solidFill>
                <a:srgbClr val="FF0000"/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564189" y="4908449"/>
            <a:ext cx="14467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＿</a:t>
            </a:r>
            <a:endParaRPr lang="en-US" altLang="zh-CN" sz="60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文本框 4"/>
          <p:cNvSpPr txBox="1"/>
          <p:nvPr/>
        </p:nvSpPr>
        <p:spPr>
          <a:xfrm>
            <a:off x="3219719" y="1841679"/>
            <a:ext cx="691595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600" b="1" dirty="0" smtClean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深刻的思想</a:t>
            </a:r>
            <a:endParaRPr lang="en-US" altLang="zh-CN" sz="9600" b="1" dirty="0" smtClean="0">
              <a:solidFill>
                <a:srgbClr val="FF0000"/>
              </a:solidFill>
              <a:latin typeface="隶书" pitchFamily="49" charset="-122"/>
              <a:ea typeface="隶书" pitchFamily="49" charset="-122"/>
            </a:endParaRPr>
          </a:p>
          <a:p>
            <a:r>
              <a:rPr lang="zh-CN" altLang="en-US" sz="9600" b="1" dirty="0" smtClean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伟大的情怀</a:t>
            </a:r>
            <a:endParaRPr lang="en-US" sz="9600" b="1" dirty="0">
              <a:solidFill>
                <a:srgbClr val="FF0000"/>
              </a:solidFill>
              <a:latin typeface="隶书" pitchFamily="49" charset="-122"/>
              <a:ea typeface="隶书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文本框 4"/>
          <p:cNvSpPr txBox="1"/>
          <p:nvPr/>
        </p:nvSpPr>
        <p:spPr>
          <a:xfrm>
            <a:off x="2112135" y="556638"/>
            <a:ext cx="82167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深刻的</a:t>
            </a:r>
            <a:r>
              <a:rPr lang="zh-CN" altLang="en-US" sz="4400" b="1" dirty="0" smtClean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思想：</a:t>
            </a:r>
            <a:r>
              <a:rPr lang="zh-CN" altLang="en-US" sz="4800" b="1" dirty="0" smtClean="0">
                <a:solidFill>
                  <a:srgbClr val="FF0000"/>
                </a:solidFill>
              </a:rPr>
              <a:t>怎样议论？（</a:t>
            </a:r>
            <a:r>
              <a:rPr lang="en-US" altLang="zh-CN" sz="4800" b="1" dirty="0" smtClean="0">
                <a:solidFill>
                  <a:srgbClr val="FF0000"/>
                </a:solidFill>
              </a:rPr>
              <a:t>1</a:t>
            </a:r>
            <a:r>
              <a:rPr lang="zh-CN" altLang="en-US" sz="4800" b="1" dirty="0" smtClean="0">
                <a:solidFill>
                  <a:srgbClr val="FF0000"/>
                </a:solidFill>
              </a:rPr>
              <a:t>）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296731" y="2039282"/>
            <a:ext cx="1016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zh-CN" sz="3200" b="1" dirty="0" smtClean="0">
                <a:latin typeface="华文新魏" pitchFamily="2" charset="-122"/>
                <a:ea typeface="华文新魏" pitchFamily="2" charset="-122"/>
              </a:rPr>
              <a:t>1</a:t>
            </a:r>
            <a:r>
              <a:rPr lang="zh-CN" altLang="en-US" sz="3200" b="1" dirty="0" smtClean="0">
                <a:latin typeface="华文新魏" pitchFamily="2" charset="-122"/>
                <a:ea typeface="华文新魏" pitchFamily="2" charset="-122"/>
              </a:rPr>
              <a:t>、这是国际主义的精神，这是共产主义的精神。</a:t>
            </a:r>
            <a:endParaRPr lang="zh-CN" altLang="en-US" sz="3200" b="1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296731" y="2749211"/>
            <a:ext cx="88434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zh-CN" sz="3200" b="1" dirty="0"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zh-CN" altLang="en-US" sz="3200" b="1" dirty="0"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zh-CN" altLang="en-US" sz="3200" b="1" dirty="0"/>
              <a:t>白求恩同志毫不利己专门利人的精神，表现在他对工作的极端的负责任，对同志对人民的极端的热忱</a:t>
            </a:r>
            <a:r>
              <a:rPr lang="zh-CN" altLang="en-US" sz="3200" b="1" dirty="0" smtClean="0"/>
              <a:t>。</a:t>
            </a:r>
            <a:endParaRPr lang="en-US" altLang="zh-CN" sz="3200" b="1" dirty="0"/>
          </a:p>
        </p:txBody>
      </p:sp>
      <p:sp>
        <p:nvSpPr>
          <p:cNvPr id="15" name="文本框 14"/>
          <p:cNvSpPr txBox="1"/>
          <p:nvPr/>
        </p:nvSpPr>
        <p:spPr>
          <a:xfrm>
            <a:off x="2296731" y="4562957"/>
            <a:ext cx="97192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zh-CN" sz="3200" b="1" dirty="0">
                <a:latin typeface="楷体_GB2312" pitchFamily="49" charset="-122"/>
                <a:ea typeface="楷体_GB2312" pitchFamily="49" charset="-122"/>
              </a:rPr>
              <a:t>3</a:t>
            </a:r>
            <a:r>
              <a:rPr lang="zh-CN" altLang="en-US" sz="3200" b="1" dirty="0"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zh-CN" altLang="en-US" sz="3200" b="1" dirty="0"/>
              <a:t>他以医疗为职业，对技术精益求精</a:t>
            </a:r>
            <a:r>
              <a:rPr lang="zh-CN" altLang="en-US" sz="3200" b="1" dirty="0" smtClean="0"/>
              <a:t>。</a:t>
            </a:r>
            <a:endParaRPr lang="en-US" altLang="zh-CN" sz="3200" b="1" dirty="0"/>
          </a:p>
        </p:txBody>
      </p:sp>
      <p:sp>
        <p:nvSpPr>
          <p:cNvPr id="16" name="文本框 15"/>
          <p:cNvSpPr txBox="1"/>
          <p:nvPr/>
        </p:nvSpPr>
        <p:spPr>
          <a:xfrm>
            <a:off x="2296731" y="5318839"/>
            <a:ext cx="97578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zh-CN" sz="3200" b="1" dirty="0">
                <a:latin typeface="楷体_GB2312" pitchFamily="49" charset="-122"/>
                <a:ea typeface="楷体_GB2312" pitchFamily="49" charset="-122"/>
              </a:rPr>
              <a:t>4</a:t>
            </a:r>
            <a:r>
              <a:rPr lang="zh-CN" altLang="en-US" sz="3200" b="1" dirty="0"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zh-CN" altLang="en-US" sz="3200" b="1" dirty="0"/>
              <a:t>我们大家要学习他毫无自私自利之心的精神</a:t>
            </a:r>
            <a:r>
              <a:rPr lang="zh-CN" altLang="en-US" sz="3600" b="1" dirty="0"/>
              <a:t>。</a:t>
            </a:r>
            <a:endParaRPr lang="zh-CN" altLang="en-US" sz="36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63016" y="2239443"/>
            <a:ext cx="1538883" cy="362277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4400" b="1" dirty="0">
                <a:solidFill>
                  <a:srgbClr val="FF0000"/>
                </a:solidFill>
              </a:rPr>
              <a:t>鲜明</a:t>
            </a:r>
            <a:r>
              <a:rPr lang="zh-CN" altLang="zh-CN" sz="4400" b="1" dirty="0">
                <a:solidFill>
                  <a:srgbClr val="FF0000"/>
                </a:solidFill>
              </a:rPr>
              <a:t>科学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的</a:t>
            </a:r>
            <a:endParaRPr lang="en-US" altLang="zh-CN" sz="4400" b="1" dirty="0" smtClean="0">
              <a:solidFill>
                <a:srgbClr val="FF0000"/>
              </a:solidFill>
            </a:endParaRPr>
          </a:p>
          <a:p>
            <a:r>
              <a:rPr lang="zh-CN" altLang="en-US" sz="4400" b="1" dirty="0" smtClean="0">
                <a:solidFill>
                  <a:srgbClr val="FF0000"/>
                </a:solidFill>
              </a:rPr>
              <a:t>观点</a:t>
            </a:r>
            <a:r>
              <a:rPr lang="zh-CN" altLang="en-US" sz="4400" b="1" dirty="0">
                <a:solidFill>
                  <a:srgbClr val="FF0000"/>
                </a:solidFill>
              </a:rPr>
              <a:t>（论点）</a:t>
            </a:r>
            <a:endParaRPr lang="en-US" altLang="zh-CN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4" grpId="0"/>
      <p:bldP spid="15" grpId="0"/>
      <p:bldP spid="16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文本框 4"/>
          <p:cNvSpPr txBox="1"/>
          <p:nvPr/>
        </p:nvSpPr>
        <p:spPr>
          <a:xfrm>
            <a:off x="3482697" y="614531"/>
            <a:ext cx="56258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b="1" dirty="0" smtClean="0">
                <a:solidFill>
                  <a:srgbClr val="FF0000"/>
                </a:solidFill>
              </a:rPr>
              <a:t>怎样议论？（</a:t>
            </a:r>
            <a:r>
              <a:rPr lang="en-US" altLang="zh-CN" sz="6000" b="1" dirty="0" smtClean="0">
                <a:solidFill>
                  <a:srgbClr val="FF0000"/>
                </a:solidFill>
              </a:rPr>
              <a:t>2</a:t>
            </a:r>
            <a:r>
              <a:rPr lang="zh-CN" altLang="en-US" sz="6000" b="1" dirty="0" smtClean="0">
                <a:solidFill>
                  <a:srgbClr val="FF0000"/>
                </a:solidFill>
              </a:rPr>
              <a:t>）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101144" y="2082222"/>
            <a:ext cx="1038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zh-CN" altLang="en-US" sz="5400" b="1" dirty="0">
                <a:latin typeface="楷体_GB2312" pitchFamily="49" charset="-122"/>
                <a:ea typeface="楷体_GB2312" pitchFamily="49" charset="-122"/>
              </a:rPr>
              <a:t>赞扬白求恩同志的国际主义精神</a:t>
            </a:r>
            <a:r>
              <a:rPr lang="zh-CN" altLang="en-US" sz="5400" b="1" dirty="0" smtClean="0">
                <a:latin typeface="楷体_GB2312" pitchFamily="49" charset="-122"/>
                <a:ea typeface="楷体_GB2312" pitchFamily="49" charset="-122"/>
              </a:rPr>
              <a:t>。</a:t>
            </a:r>
            <a:endParaRPr lang="zh-CN" altLang="en-US" sz="54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101144" y="3493394"/>
            <a:ext cx="800219" cy="230209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FF0000"/>
                </a:solidFill>
              </a:rPr>
              <a:t>理论论据</a:t>
            </a:r>
            <a:endParaRPr lang="en-US" altLang="zh-CN" sz="4000" b="1" dirty="0">
              <a:solidFill>
                <a:srgbClr val="FF000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129566" y="3374884"/>
            <a:ext cx="54220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列宁主义是怎样的认识？</a:t>
            </a:r>
            <a:endParaRPr lang="en-US" sz="3600" b="1" dirty="0"/>
          </a:p>
        </p:txBody>
      </p:sp>
      <p:sp>
        <p:nvSpPr>
          <p:cNvPr id="16" name="文本框 15"/>
          <p:cNvSpPr txBox="1"/>
          <p:nvPr/>
        </p:nvSpPr>
        <p:spPr>
          <a:xfrm>
            <a:off x="3129566" y="4880315"/>
            <a:ext cx="5340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我们又该有怎样</a:t>
            </a:r>
            <a:r>
              <a:rPr lang="zh-CN" altLang="en-US" sz="3600" b="1" dirty="0"/>
              <a:t>的认识？</a:t>
            </a:r>
            <a:endParaRPr lang="en-US" sz="3600" b="1" dirty="0"/>
          </a:p>
        </p:txBody>
      </p:sp>
      <p:sp>
        <p:nvSpPr>
          <p:cNvPr id="18" name="文本框 17"/>
          <p:cNvSpPr txBox="1"/>
          <p:nvPr/>
        </p:nvSpPr>
        <p:spPr>
          <a:xfrm>
            <a:off x="9120790" y="3605944"/>
            <a:ext cx="800219" cy="17478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FF0000"/>
                </a:solidFill>
              </a:rPr>
              <a:t>讲</a:t>
            </a:r>
            <a:r>
              <a:rPr lang="zh-CN" altLang="en-US" sz="4000" b="1" dirty="0">
                <a:solidFill>
                  <a:srgbClr val="FF0000"/>
                </a:solidFill>
              </a:rPr>
              <a:t>道理</a:t>
            </a:r>
            <a:endParaRPr lang="en-US" altLang="zh-CN" sz="4000" b="1" dirty="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808676" y="4021215"/>
            <a:ext cx="6838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002060"/>
                </a:solidFill>
                <a:latin typeface="华文新魏" pitchFamily="2" charset="-122"/>
                <a:ea typeface="华文新魏" pitchFamily="2" charset="-122"/>
              </a:rPr>
              <a:t>怎样做</a:t>
            </a:r>
            <a:r>
              <a:rPr lang="zh-CN" altLang="en-US" dirty="0" smtClean="0">
                <a:solidFill>
                  <a:srgbClr val="002060"/>
                </a:solidFill>
              </a:rPr>
              <a:t>                   </a:t>
            </a:r>
            <a:r>
              <a:rPr lang="zh-CN" altLang="en-US" sz="3600" b="1" dirty="0" smtClean="0">
                <a:solidFill>
                  <a:srgbClr val="002060"/>
                </a:solidFill>
                <a:latin typeface="华文新魏" pitchFamily="2" charset="-122"/>
                <a:ea typeface="华文新魏" pitchFamily="2" charset="-122"/>
              </a:rPr>
              <a:t>有什么意义</a:t>
            </a:r>
            <a:endParaRPr lang="en-US" sz="3600" b="1" dirty="0">
              <a:solidFill>
                <a:srgbClr val="00206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8" name="右箭头 7"/>
          <p:cNvSpPr/>
          <p:nvPr/>
        </p:nvSpPr>
        <p:spPr>
          <a:xfrm>
            <a:off x="4412127" y="4142360"/>
            <a:ext cx="978408" cy="4905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文本框 8"/>
          <p:cNvSpPr txBox="1"/>
          <p:nvPr/>
        </p:nvSpPr>
        <p:spPr>
          <a:xfrm>
            <a:off x="2765045" y="5559830"/>
            <a:ext cx="6508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srgbClr val="002060"/>
                </a:solidFill>
                <a:latin typeface="华文新魏" pitchFamily="2" charset="-122"/>
                <a:ea typeface="华文新魏" pitchFamily="2" charset="-122"/>
              </a:rPr>
              <a:t>怎样做</a:t>
            </a:r>
            <a:r>
              <a:rPr lang="zh-CN" altLang="en-US" dirty="0">
                <a:solidFill>
                  <a:srgbClr val="002060"/>
                </a:solidFill>
              </a:rPr>
              <a:t>  </a:t>
            </a:r>
            <a:r>
              <a:rPr lang="zh-CN" altLang="en-US" dirty="0" smtClean="0">
                <a:solidFill>
                  <a:srgbClr val="002060"/>
                </a:solidFill>
              </a:rPr>
              <a:t>                    </a:t>
            </a:r>
            <a:r>
              <a:rPr lang="zh-CN" altLang="en-US" sz="3600" b="1" dirty="0" smtClean="0">
                <a:solidFill>
                  <a:srgbClr val="002060"/>
                </a:solidFill>
                <a:latin typeface="华文新魏" pitchFamily="2" charset="-122"/>
                <a:ea typeface="华文新魏" pitchFamily="2" charset="-122"/>
              </a:rPr>
              <a:t>有</a:t>
            </a:r>
            <a:r>
              <a:rPr lang="zh-CN" altLang="en-US" sz="3600" b="1" dirty="0">
                <a:solidFill>
                  <a:srgbClr val="002060"/>
                </a:solidFill>
                <a:latin typeface="华文新魏" pitchFamily="2" charset="-122"/>
                <a:ea typeface="华文新魏" pitchFamily="2" charset="-122"/>
              </a:rPr>
              <a:t>什么意义</a:t>
            </a:r>
            <a:endParaRPr lang="en-US" altLang="zh-CN" sz="3600" b="1" dirty="0">
              <a:solidFill>
                <a:srgbClr val="00206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9" name="右箭头 18"/>
          <p:cNvSpPr/>
          <p:nvPr/>
        </p:nvSpPr>
        <p:spPr>
          <a:xfrm>
            <a:off x="4609275" y="564067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4" grpId="0"/>
      <p:bldP spid="15" grpId="0"/>
      <p:bldP spid="16" grpId="0"/>
      <p:bldP spid="18" grpId="0"/>
      <p:bldP spid="7" grpId="0"/>
      <p:bldP spid="8" grpId="0" animBg="1"/>
      <p:bldP spid="9" grpId="0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文本框 4"/>
          <p:cNvSpPr txBox="1"/>
          <p:nvPr/>
        </p:nvSpPr>
        <p:spPr>
          <a:xfrm>
            <a:off x="3482697" y="614531"/>
            <a:ext cx="56258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b="1" dirty="0" smtClean="0">
                <a:solidFill>
                  <a:srgbClr val="FF0000"/>
                </a:solidFill>
              </a:rPr>
              <a:t>怎样议论？（</a:t>
            </a:r>
            <a:r>
              <a:rPr lang="en-US" altLang="zh-CN" sz="6000" b="1" dirty="0" smtClean="0">
                <a:solidFill>
                  <a:srgbClr val="FF0000"/>
                </a:solidFill>
              </a:rPr>
              <a:t>2</a:t>
            </a:r>
            <a:r>
              <a:rPr lang="zh-CN" altLang="en-US" sz="6000" b="1" dirty="0" smtClean="0">
                <a:solidFill>
                  <a:srgbClr val="FF0000"/>
                </a:solidFill>
              </a:rPr>
              <a:t>）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101144" y="2082222"/>
            <a:ext cx="1038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zh-CN" altLang="en-US" sz="5400" b="1" dirty="0">
                <a:latin typeface="楷体_GB2312" pitchFamily="49" charset="-122"/>
                <a:ea typeface="楷体_GB2312" pitchFamily="49" charset="-122"/>
              </a:rPr>
              <a:t>赞扬白求恩同志的国际主义精神</a:t>
            </a:r>
            <a:r>
              <a:rPr lang="zh-CN" altLang="en-US" sz="5400" b="1" dirty="0" smtClean="0">
                <a:latin typeface="楷体_GB2312" pitchFamily="49" charset="-122"/>
                <a:ea typeface="楷体_GB2312" pitchFamily="49" charset="-122"/>
              </a:rPr>
              <a:t>。</a:t>
            </a:r>
            <a:endParaRPr lang="zh-CN" altLang="en-US" sz="54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101144" y="3493394"/>
            <a:ext cx="800219" cy="230209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4000" b="1" dirty="0">
                <a:solidFill>
                  <a:srgbClr val="FF0000"/>
                </a:solidFill>
              </a:rPr>
              <a:t>理论分析</a:t>
            </a:r>
            <a:endParaRPr lang="en-US" altLang="zh-CN" sz="4000" b="1" dirty="0">
              <a:solidFill>
                <a:srgbClr val="FF000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129566" y="3374884"/>
            <a:ext cx="54220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列宁主义是怎样的认识？</a:t>
            </a:r>
            <a:endParaRPr lang="en-US" sz="3600" b="1" dirty="0"/>
          </a:p>
        </p:txBody>
      </p:sp>
      <p:sp>
        <p:nvSpPr>
          <p:cNvPr id="16" name="文本框 15"/>
          <p:cNvSpPr txBox="1"/>
          <p:nvPr/>
        </p:nvSpPr>
        <p:spPr>
          <a:xfrm>
            <a:off x="3129566" y="4880315"/>
            <a:ext cx="5340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我们又该有怎样</a:t>
            </a:r>
            <a:r>
              <a:rPr lang="zh-CN" altLang="en-US" sz="3600" b="1" dirty="0"/>
              <a:t>的认识？</a:t>
            </a:r>
            <a:endParaRPr lang="en-US" sz="3600" b="1" dirty="0"/>
          </a:p>
        </p:txBody>
      </p:sp>
      <p:sp>
        <p:nvSpPr>
          <p:cNvPr id="18" name="文本框 17"/>
          <p:cNvSpPr txBox="1"/>
          <p:nvPr/>
        </p:nvSpPr>
        <p:spPr>
          <a:xfrm>
            <a:off x="9027649" y="3649753"/>
            <a:ext cx="1415772" cy="230806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FF0000"/>
                </a:solidFill>
              </a:rPr>
              <a:t>  讲道理</a:t>
            </a:r>
            <a:endParaRPr lang="en-US" altLang="zh-CN" sz="4000" b="1" dirty="0" smtClean="0">
              <a:solidFill>
                <a:srgbClr val="FF0000"/>
              </a:solidFill>
            </a:endParaRPr>
          </a:p>
          <a:p>
            <a:r>
              <a:rPr lang="zh-CN" altLang="en-US" sz="4000" b="1" dirty="0" smtClean="0">
                <a:solidFill>
                  <a:srgbClr val="FF0000"/>
                </a:solidFill>
              </a:rPr>
              <a:t>层层深入</a:t>
            </a:r>
            <a:endParaRPr lang="en-US" altLang="zh-CN" sz="4000" b="1" dirty="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526621" y="3995408"/>
            <a:ext cx="5760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002060"/>
                </a:solidFill>
                <a:latin typeface="华文新魏" pitchFamily="2" charset="-122"/>
                <a:ea typeface="华文新魏" pitchFamily="2" charset="-122"/>
              </a:rPr>
              <a:t>怎样做</a:t>
            </a:r>
            <a:r>
              <a:rPr lang="zh-CN" altLang="en-US" dirty="0" smtClean="0">
                <a:solidFill>
                  <a:srgbClr val="002060"/>
                </a:solidFill>
              </a:rPr>
              <a:t>                         </a:t>
            </a:r>
            <a:r>
              <a:rPr lang="zh-CN" altLang="en-US" sz="3600" b="1" dirty="0" smtClean="0">
                <a:solidFill>
                  <a:srgbClr val="002060"/>
                </a:solidFill>
                <a:latin typeface="华文新魏" pitchFamily="2" charset="-122"/>
                <a:ea typeface="华文新魏" pitchFamily="2" charset="-122"/>
              </a:rPr>
              <a:t>有什么意义</a:t>
            </a:r>
            <a:endParaRPr lang="en-US" sz="3600" b="1" dirty="0">
              <a:solidFill>
                <a:srgbClr val="00206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8" name="右箭头 7"/>
          <p:cNvSpPr/>
          <p:nvPr/>
        </p:nvSpPr>
        <p:spPr>
          <a:xfrm>
            <a:off x="4499792" y="407894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文本框 8"/>
          <p:cNvSpPr txBox="1"/>
          <p:nvPr/>
        </p:nvSpPr>
        <p:spPr>
          <a:xfrm>
            <a:off x="2526621" y="5552181"/>
            <a:ext cx="5758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srgbClr val="002060"/>
                </a:solidFill>
                <a:latin typeface="华文新魏" pitchFamily="2" charset="-122"/>
                <a:ea typeface="华文新魏" pitchFamily="2" charset="-122"/>
              </a:rPr>
              <a:t>怎样做</a:t>
            </a:r>
            <a:r>
              <a:rPr lang="zh-CN" altLang="en-US" dirty="0">
                <a:solidFill>
                  <a:srgbClr val="002060"/>
                </a:solidFill>
              </a:rPr>
              <a:t>                         </a:t>
            </a:r>
            <a:r>
              <a:rPr lang="zh-CN" altLang="en-US" sz="3600" b="1" dirty="0" smtClean="0">
                <a:solidFill>
                  <a:srgbClr val="002060"/>
                </a:solidFill>
                <a:latin typeface="华文新魏" pitchFamily="2" charset="-122"/>
                <a:ea typeface="华文新魏" pitchFamily="2" charset="-122"/>
              </a:rPr>
              <a:t>有</a:t>
            </a:r>
            <a:r>
              <a:rPr lang="zh-CN" altLang="en-US" sz="3600" b="1" dirty="0">
                <a:solidFill>
                  <a:srgbClr val="002060"/>
                </a:solidFill>
                <a:latin typeface="华文新魏" pitchFamily="2" charset="-122"/>
                <a:ea typeface="华文新魏" pitchFamily="2" charset="-122"/>
              </a:rPr>
              <a:t>什么意义</a:t>
            </a:r>
            <a:endParaRPr lang="en-US" altLang="zh-CN" sz="3600" b="1" dirty="0">
              <a:solidFill>
                <a:srgbClr val="00206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9" name="右箭头 18"/>
          <p:cNvSpPr/>
          <p:nvPr/>
        </p:nvSpPr>
        <p:spPr>
          <a:xfrm>
            <a:off x="4499792" y="555317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下箭头 9"/>
          <p:cNvSpPr/>
          <p:nvPr/>
        </p:nvSpPr>
        <p:spPr>
          <a:xfrm>
            <a:off x="8180709" y="3874820"/>
            <a:ext cx="484632" cy="16518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78" name="Group 126"/>
          <p:cNvGraphicFramePr>
            <a:graphicFrameLocks noGrp="1"/>
          </p:cNvGraphicFramePr>
          <p:nvPr/>
        </p:nvGraphicFramePr>
        <p:xfrm>
          <a:off x="3067102" y="1395110"/>
          <a:ext cx="8642350" cy="5116162"/>
        </p:xfrm>
        <a:graphic>
          <a:graphicData uri="http://schemas.openxmlformats.org/drawingml/2006/table">
            <a:tbl>
              <a:tblPr/>
              <a:tblGrid>
                <a:gridCol w="1676400"/>
                <a:gridCol w="2789238"/>
                <a:gridCol w="4176712"/>
              </a:tblGrid>
              <a:tr h="700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楷体_GB2312" pitchFamily="49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楷体_GB2312" pitchFamily="49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楷体_GB2312" pitchFamily="49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楷体_GB2312" pitchFamily="49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楷体_GB2312" pitchFamily="49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楷体_GB2312" pitchFamily="49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楷体_GB2312" pitchFamily="49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楷体_GB2312" pitchFamily="49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楷体_GB2312" pitchFamily="49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01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楷体_GB2312" pitchFamily="49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楷体_GB2312" pitchFamily="49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楷体_GB2312" pitchFamily="49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660" name="Rectangle 108"/>
          <p:cNvSpPr>
            <a:spLocks noChangeArrowheads="1"/>
          </p:cNvSpPr>
          <p:nvPr/>
        </p:nvSpPr>
        <p:spPr bwMode="auto">
          <a:xfrm>
            <a:off x="5178196" y="1440033"/>
            <a:ext cx="15605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zh-CN" altLang="en-US" sz="3600" b="1" dirty="0">
                <a:ea typeface="楷体_GB2312" pitchFamily="49" charset="-122"/>
              </a:rPr>
              <a:t>白求恩</a:t>
            </a:r>
            <a:endParaRPr lang="zh-CN" altLang="en-US" sz="3600" b="1" dirty="0">
              <a:ea typeface="楷体_GB2312" pitchFamily="49" charset="-122"/>
            </a:endParaRPr>
          </a:p>
        </p:txBody>
      </p:sp>
      <p:sp>
        <p:nvSpPr>
          <p:cNvPr id="23661" name="Rectangle 109"/>
          <p:cNvSpPr>
            <a:spLocks noChangeArrowheads="1"/>
          </p:cNvSpPr>
          <p:nvPr/>
        </p:nvSpPr>
        <p:spPr bwMode="auto">
          <a:xfrm>
            <a:off x="7923078" y="1427710"/>
            <a:ext cx="33956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3600" b="1" dirty="0">
                <a:ea typeface="楷体_GB2312" pitchFamily="49" charset="-122"/>
              </a:rPr>
              <a:t>不少人和一些人</a:t>
            </a:r>
            <a:endParaRPr lang="zh-CN" altLang="en-US" sz="3600" b="1" dirty="0">
              <a:ea typeface="楷体_GB2312" pitchFamily="49" charset="-122"/>
            </a:endParaRPr>
          </a:p>
        </p:txBody>
      </p:sp>
      <p:sp>
        <p:nvSpPr>
          <p:cNvPr id="23662" name="Rectangle 110"/>
          <p:cNvSpPr>
            <a:spLocks noChangeArrowheads="1"/>
          </p:cNvSpPr>
          <p:nvPr/>
        </p:nvSpPr>
        <p:spPr bwMode="auto">
          <a:xfrm>
            <a:off x="7860389" y="2302769"/>
            <a:ext cx="35147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zh-CN" altLang="en-US" sz="3600" b="1" dirty="0">
                <a:ea typeface="楷体_GB2312" pitchFamily="49" charset="-122"/>
              </a:rPr>
              <a:t>不负责任，拈轻怕重，喜欢自吹</a:t>
            </a:r>
            <a:endParaRPr lang="zh-CN" altLang="en-US" sz="3600" b="1" dirty="0">
              <a:ea typeface="楷体_GB2312" pitchFamily="49" charset="-122"/>
            </a:endParaRPr>
          </a:p>
        </p:txBody>
      </p:sp>
      <p:sp>
        <p:nvSpPr>
          <p:cNvPr id="23663" name="Rectangle 111"/>
          <p:cNvSpPr>
            <a:spLocks noChangeArrowheads="1"/>
          </p:cNvSpPr>
          <p:nvPr/>
        </p:nvSpPr>
        <p:spPr bwMode="auto">
          <a:xfrm>
            <a:off x="4852985" y="2530900"/>
            <a:ext cx="24860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3600" b="1" dirty="0">
                <a:ea typeface="楷体_GB2312" pitchFamily="49" charset="-122"/>
              </a:rPr>
              <a:t>极端负责任</a:t>
            </a:r>
            <a:endParaRPr lang="zh-CN" altLang="en-US" sz="3600" b="1" dirty="0">
              <a:ea typeface="楷体_GB2312" pitchFamily="49" charset="-122"/>
            </a:endParaRPr>
          </a:p>
        </p:txBody>
      </p:sp>
      <p:sp>
        <p:nvSpPr>
          <p:cNvPr id="23664" name="Rectangle 112"/>
          <p:cNvSpPr>
            <a:spLocks noChangeArrowheads="1"/>
          </p:cNvSpPr>
          <p:nvPr/>
        </p:nvSpPr>
        <p:spPr bwMode="auto">
          <a:xfrm>
            <a:off x="3141726" y="2530900"/>
            <a:ext cx="15652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zh-CN" altLang="en-US" sz="3600" b="1" dirty="0">
                <a:ea typeface="楷体_GB2312" pitchFamily="49" charset="-122"/>
              </a:rPr>
              <a:t>对工作</a:t>
            </a:r>
            <a:endParaRPr lang="zh-CN" altLang="en-US" sz="3600" b="1" dirty="0">
              <a:ea typeface="楷体_GB2312" pitchFamily="49" charset="-122"/>
            </a:endParaRPr>
          </a:p>
        </p:txBody>
      </p:sp>
      <p:sp>
        <p:nvSpPr>
          <p:cNvPr id="23665" name="Rectangle 113"/>
          <p:cNvSpPr>
            <a:spLocks noChangeArrowheads="1"/>
          </p:cNvSpPr>
          <p:nvPr/>
        </p:nvSpPr>
        <p:spPr bwMode="auto">
          <a:xfrm>
            <a:off x="3141727" y="4053100"/>
            <a:ext cx="15652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3600" b="1" dirty="0">
                <a:ea typeface="楷体_GB2312" pitchFamily="49" charset="-122"/>
              </a:rPr>
              <a:t>对人民</a:t>
            </a:r>
            <a:endParaRPr lang="zh-CN" altLang="en-US" sz="3600" b="1" dirty="0">
              <a:ea typeface="楷体_GB2312" pitchFamily="49" charset="-122"/>
            </a:endParaRPr>
          </a:p>
        </p:txBody>
      </p:sp>
      <p:sp>
        <p:nvSpPr>
          <p:cNvPr id="23666" name="Rectangle 114"/>
          <p:cNvSpPr>
            <a:spLocks noChangeArrowheads="1"/>
          </p:cNvSpPr>
          <p:nvPr/>
        </p:nvSpPr>
        <p:spPr bwMode="auto">
          <a:xfrm>
            <a:off x="3054779" y="5482514"/>
            <a:ext cx="15652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3600" b="1" dirty="0">
                <a:ea typeface="楷体_GB2312" pitchFamily="49" charset="-122"/>
              </a:rPr>
              <a:t>对技术</a:t>
            </a:r>
            <a:endParaRPr lang="zh-CN" altLang="en-US" sz="3600" b="1" dirty="0">
              <a:ea typeface="楷体_GB2312" pitchFamily="49" charset="-122"/>
            </a:endParaRPr>
          </a:p>
        </p:txBody>
      </p:sp>
      <p:sp>
        <p:nvSpPr>
          <p:cNvPr id="23667" name="Rectangle 115"/>
          <p:cNvSpPr>
            <a:spLocks noChangeArrowheads="1"/>
          </p:cNvSpPr>
          <p:nvPr/>
        </p:nvSpPr>
        <p:spPr bwMode="auto">
          <a:xfrm>
            <a:off x="4852986" y="4070972"/>
            <a:ext cx="24860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zh-CN" altLang="en-US" sz="3600" b="1" dirty="0">
                <a:ea typeface="楷体_GB2312" pitchFamily="49" charset="-122"/>
              </a:rPr>
              <a:t>极端的热忱</a:t>
            </a:r>
            <a:endParaRPr lang="zh-CN" altLang="en-US" sz="3600" b="1" dirty="0">
              <a:ea typeface="楷体_GB2312" pitchFamily="49" charset="-122"/>
            </a:endParaRPr>
          </a:p>
        </p:txBody>
      </p:sp>
      <p:sp>
        <p:nvSpPr>
          <p:cNvPr id="23668" name="Rectangle 116"/>
          <p:cNvSpPr>
            <a:spLocks noChangeArrowheads="1"/>
          </p:cNvSpPr>
          <p:nvPr/>
        </p:nvSpPr>
        <p:spPr bwMode="auto">
          <a:xfrm>
            <a:off x="5178196" y="5482514"/>
            <a:ext cx="2025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zh-CN" altLang="en-US" sz="3600" b="1" dirty="0">
                <a:ea typeface="楷体_GB2312" pitchFamily="49" charset="-122"/>
              </a:rPr>
              <a:t>精益求精</a:t>
            </a:r>
            <a:endParaRPr lang="zh-CN" altLang="en-US" sz="3600" b="1" dirty="0">
              <a:ea typeface="楷体_GB2312" pitchFamily="49" charset="-122"/>
            </a:endParaRPr>
          </a:p>
        </p:txBody>
      </p:sp>
      <p:sp>
        <p:nvSpPr>
          <p:cNvPr id="23669" name="Rectangle 117"/>
          <p:cNvSpPr>
            <a:spLocks noChangeArrowheads="1"/>
          </p:cNvSpPr>
          <p:nvPr/>
        </p:nvSpPr>
        <p:spPr bwMode="auto">
          <a:xfrm>
            <a:off x="7611945" y="5188356"/>
            <a:ext cx="389255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3600" b="1" dirty="0">
                <a:ea typeface="楷体_GB2312" pitchFamily="49" charset="-122"/>
              </a:rPr>
              <a:t>鄙薄</a:t>
            </a:r>
            <a:r>
              <a:rPr lang="zh-CN" altLang="en-US" sz="3600" b="1" dirty="0" smtClean="0">
                <a:ea typeface="楷体_GB2312" pitchFamily="49" charset="-122"/>
              </a:rPr>
              <a:t>技术，不足道，无出路，见异思迁</a:t>
            </a:r>
            <a:endParaRPr lang="zh-CN" altLang="en-US" sz="3600" b="1" dirty="0">
              <a:ea typeface="楷体_GB2312" pitchFamily="49" charset="-122"/>
            </a:endParaRPr>
          </a:p>
        </p:txBody>
      </p:sp>
      <p:sp>
        <p:nvSpPr>
          <p:cNvPr id="23673" name="Rectangle 121"/>
          <p:cNvSpPr>
            <a:spLocks noChangeArrowheads="1"/>
          </p:cNvSpPr>
          <p:nvPr/>
        </p:nvSpPr>
        <p:spPr bwMode="auto">
          <a:xfrm>
            <a:off x="7782770" y="3796335"/>
            <a:ext cx="3798888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zh-CN" altLang="en-US" sz="3600" b="1" dirty="0">
                <a:ea typeface="楷体_GB2312" pitchFamily="49" charset="-122"/>
              </a:rPr>
              <a:t>冷冷清清，漠不关心，麻木不仁</a:t>
            </a:r>
            <a:endParaRPr lang="zh-CN" altLang="en-US" sz="3600" b="1" dirty="0">
              <a:ea typeface="楷体_GB2312" pitchFamily="49" charset="-122"/>
            </a:endParaRPr>
          </a:p>
        </p:txBody>
      </p:sp>
      <p:pic>
        <p:nvPicPr>
          <p:cNvPr id="23674" name="Picture 122" descr="BQEN"/>
          <p:cNvPicPr>
            <a:picLocks noChangeAspect="1" noChangeArrowheads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200" y="6427788"/>
            <a:ext cx="1447800" cy="430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本框 1"/>
          <p:cNvSpPr txBox="1"/>
          <p:nvPr/>
        </p:nvSpPr>
        <p:spPr>
          <a:xfrm>
            <a:off x="3228674" y="1326381"/>
            <a:ext cx="13913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002060"/>
                </a:solidFill>
                <a:latin typeface="方正姚体" pitchFamily="2" charset="-122"/>
                <a:ea typeface="方正姚体" pitchFamily="2" charset="-122"/>
              </a:rPr>
              <a:t>对比</a:t>
            </a:r>
            <a:endParaRPr lang="en-US" sz="4000" b="1" dirty="0">
              <a:solidFill>
                <a:srgbClr val="002060"/>
              </a:solidFill>
              <a:latin typeface="方正姚体" pitchFamily="2" charset="-122"/>
              <a:ea typeface="方正姚体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097206" y="504910"/>
            <a:ext cx="14540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>
                <a:solidFill>
                  <a:srgbClr val="002060"/>
                </a:solidFill>
                <a:latin typeface="华文行楷" pitchFamily="2" charset="-122"/>
                <a:ea typeface="华文行楷" pitchFamily="2" charset="-122"/>
              </a:rPr>
              <a:t>正面</a:t>
            </a:r>
            <a:endParaRPr lang="en-US" sz="4400" b="1" dirty="0">
              <a:solidFill>
                <a:srgbClr val="00206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923078" y="474198"/>
            <a:ext cx="13790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>
                <a:solidFill>
                  <a:srgbClr val="002060"/>
                </a:solidFill>
                <a:latin typeface="华文行楷" pitchFamily="2" charset="-122"/>
                <a:ea typeface="华文行楷" pitchFamily="2" charset="-122"/>
              </a:rPr>
              <a:t>反面</a:t>
            </a:r>
            <a:endParaRPr lang="en-US" sz="4400" b="1" dirty="0">
              <a:solidFill>
                <a:srgbClr val="00206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495369" y="1621922"/>
            <a:ext cx="1292662" cy="480586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3600" b="1" dirty="0" smtClean="0"/>
              <a:t>       白求恩</a:t>
            </a:r>
            <a:r>
              <a:rPr lang="zh-CN" altLang="en-US" sz="3600" b="1" dirty="0"/>
              <a:t>同志毫不利己专门利人的精神</a:t>
            </a:r>
            <a:endParaRPr lang="en-US" sz="3600" b="1" dirty="0"/>
          </a:p>
        </p:txBody>
      </p:sp>
      <p:sp>
        <p:nvSpPr>
          <p:cNvPr id="7" name="文本框 6"/>
          <p:cNvSpPr txBox="1"/>
          <p:nvPr/>
        </p:nvSpPr>
        <p:spPr>
          <a:xfrm>
            <a:off x="-28631" y="1679156"/>
            <a:ext cx="1292662" cy="492866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zh-CN" sz="3600" b="1" dirty="0">
                <a:solidFill>
                  <a:srgbClr val="FFC000"/>
                </a:solidFill>
              </a:rPr>
              <a:t> </a:t>
            </a:r>
            <a:r>
              <a:rPr lang="en-US" altLang="zh-CN" sz="3600" b="1" dirty="0" smtClean="0">
                <a:solidFill>
                  <a:srgbClr val="FFC000"/>
                </a:solidFill>
              </a:rPr>
              <a:t>      </a:t>
            </a:r>
            <a:r>
              <a:rPr lang="zh-CN" altLang="en-US" sz="3600" b="1" dirty="0" smtClean="0"/>
              <a:t>他</a:t>
            </a:r>
            <a:r>
              <a:rPr lang="zh-CN" altLang="en-US" sz="3600" b="1" dirty="0"/>
              <a:t>以医疗为职业，对技术</a:t>
            </a:r>
            <a:r>
              <a:rPr lang="zh-CN" altLang="en-US" sz="3600" b="1" dirty="0" smtClean="0"/>
              <a:t>精益求精</a:t>
            </a:r>
            <a:r>
              <a:rPr lang="zh-CN" altLang="en-US" b="1" dirty="0"/>
              <a:t>。</a:t>
            </a:r>
            <a:endParaRPr lang="en-US" altLang="zh-CN" b="1" dirty="0"/>
          </a:p>
        </p:txBody>
      </p:sp>
      <p:sp>
        <p:nvSpPr>
          <p:cNvPr id="5" name="文本框 4"/>
          <p:cNvSpPr txBox="1"/>
          <p:nvPr/>
        </p:nvSpPr>
        <p:spPr>
          <a:xfrm>
            <a:off x="9682214" y="367048"/>
            <a:ext cx="23063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b="1" dirty="0" smtClean="0">
                <a:solidFill>
                  <a:srgbClr val="FF0000"/>
                </a:solidFill>
              </a:rPr>
              <a:t>摆事实</a:t>
            </a:r>
            <a:endParaRPr lang="en-US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3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3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3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3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3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3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3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3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3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3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3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60" grpId="0" autoUpdateAnimBg="0"/>
      <p:bldP spid="23661" grpId="0" autoUpdateAnimBg="0"/>
      <p:bldP spid="23662" grpId="0" autoUpdateAnimBg="0"/>
      <p:bldP spid="23663" grpId="0"/>
      <p:bldP spid="23664" grpId="0" autoUpdateAnimBg="0"/>
      <p:bldP spid="23665" grpId="0" autoUpdateAnimBg="0"/>
      <p:bldP spid="23666" grpId="0" autoUpdateAnimBg="0"/>
      <p:bldP spid="23667" grpId="0" autoUpdateAnimBg="0"/>
      <p:bldP spid="23668" grpId="0" autoUpdateAnimBg="0"/>
      <p:bldP spid="23669" grpId="0" autoUpdateAnimBg="0"/>
      <p:bldP spid="23673" grpId="0" autoUpdateAnimBg="0"/>
      <p:bldP spid="2" grpId="0"/>
      <p:bldP spid="3" grpId="0"/>
      <p:bldP spid="4" grpId="0"/>
      <p:bldP spid="6" grpId="0"/>
      <p:bldP spid="7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文本框 4"/>
          <p:cNvSpPr txBox="1"/>
          <p:nvPr/>
        </p:nvSpPr>
        <p:spPr>
          <a:xfrm>
            <a:off x="3193132" y="262731"/>
            <a:ext cx="58057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b="1" dirty="0" smtClean="0">
                <a:solidFill>
                  <a:srgbClr val="FF0000"/>
                </a:solidFill>
              </a:rPr>
              <a:t>怎样议论？（</a:t>
            </a:r>
            <a:r>
              <a:rPr lang="en-US" altLang="zh-CN" sz="6000" b="1" dirty="0">
                <a:solidFill>
                  <a:srgbClr val="FF0000"/>
                </a:solidFill>
              </a:rPr>
              <a:t>4</a:t>
            </a:r>
            <a:r>
              <a:rPr lang="zh-CN" altLang="en-US" sz="6000" b="1" dirty="0" smtClean="0">
                <a:solidFill>
                  <a:srgbClr val="FF0000"/>
                </a:solidFill>
              </a:rPr>
              <a:t>）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83087" y="1447478"/>
            <a:ext cx="101700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 dirty="0"/>
              <a:t>我们大家要学习他毫无自私自利之心的精神</a:t>
            </a:r>
            <a:r>
              <a:rPr lang="zh-CN" altLang="en-US" sz="4000" b="1" dirty="0" smtClean="0"/>
              <a:t>。</a:t>
            </a:r>
            <a:endParaRPr lang="zh-CN" altLang="en-US" sz="40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43436" y="2495908"/>
            <a:ext cx="29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7662930" y="1712890"/>
            <a:ext cx="1339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9581882" y="1712890"/>
            <a:ext cx="1571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798492" y="3002003"/>
            <a:ext cx="112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798492" y="3696237"/>
            <a:ext cx="1094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8072906" y="3362612"/>
            <a:ext cx="1047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7662930" y="3696237"/>
            <a:ext cx="1738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9800823" y="2657464"/>
            <a:ext cx="867177" cy="212059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文本框 14"/>
          <p:cNvSpPr txBox="1"/>
          <p:nvPr/>
        </p:nvSpPr>
        <p:spPr>
          <a:xfrm>
            <a:off x="8072906" y="4157902"/>
            <a:ext cx="1047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2691688" y="2680574"/>
            <a:ext cx="2949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7" name="文本框 16"/>
          <p:cNvSpPr txBox="1"/>
          <p:nvPr/>
        </p:nvSpPr>
        <p:spPr>
          <a:xfrm>
            <a:off x="2644462" y="4527234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542579" y="2759926"/>
            <a:ext cx="861774" cy="29632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44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发出号召</a:t>
            </a:r>
            <a:endParaRPr lang="en-US" sz="4400" b="1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3114225" y="2495908"/>
            <a:ext cx="81256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          一个人</a:t>
            </a:r>
            <a:r>
              <a:rPr lang="zh-CN" altLang="en-US" sz="3600" b="1" dirty="0"/>
              <a:t>能力有大小，但只要有这点精神，就是一个高尚的</a:t>
            </a:r>
            <a:r>
              <a:rPr lang="zh-CN" altLang="en-US" sz="3600" b="1" dirty="0" smtClean="0"/>
              <a:t>人</a:t>
            </a:r>
            <a:r>
              <a:rPr lang="zh-CN" altLang="en-US" sz="3600" b="1" dirty="0">
                <a:solidFill>
                  <a:srgbClr val="FF0000"/>
                </a:solidFill>
                <a:ea typeface="楷体_GB2312" pitchFamily="49" charset="-122"/>
              </a:rPr>
              <a:t>（</a:t>
            </a:r>
            <a:r>
              <a:rPr lang="zh-CN" altLang="en-US" sz="3600" b="1" dirty="0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指人格）</a:t>
            </a:r>
            <a:br>
              <a:rPr lang="zh-CN" altLang="en-US" sz="36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</a:br>
            <a:r>
              <a:rPr lang="zh-CN" altLang="en-US" sz="3600" b="1" dirty="0" smtClean="0"/>
              <a:t>，</a:t>
            </a:r>
            <a:r>
              <a:rPr lang="zh-CN" altLang="en-US" sz="3600" b="1" dirty="0"/>
              <a:t>一个纯粹的</a:t>
            </a:r>
            <a:r>
              <a:rPr lang="zh-CN" altLang="en-US" sz="3600" b="1" dirty="0" smtClean="0"/>
              <a:t>人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（</a:t>
            </a:r>
            <a:r>
              <a:rPr lang="zh-CN" altLang="en-US" sz="3600" b="1" dirty="0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指品质）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，</a:t>
            </a:r>
            <a:r>
              <a:rPr lang="zh-CN" altLang="en-US" sz="3600" b="1" dirty="0"/>
              <a:t>一个有道德的</a:t>
            </a:r>
            <a:r>
              <a:rPr lang="zh-CN" altLang="en-US" sz="3600" b="1" dirty="0" smtClean="0"/>
              <a:t>人（</a:t>
            </a:r>
            <a:r>
              <a:rPr lang="zh-CN" altLang="en-US" sz="3600" b="1" dirty="0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指修养</a:t>
            </a:r>
            <a:r>
              <a:rPr lang="zh-CN" altLang="en-US" sz="3600" b="1" dirty="0" smtClean="0">
                <a:latin typeface="楷体_GB2312" pitchFamily="49" charset="-122"/>
                <a:ea typeface="楷体_GB2312" pitchFamily="49" charset="-122"/>
              </a:rPr>
              <a:t>）</a:t>
            </a:r>
            <a:r>
              <a:rPr lang="zh-CN" altLang="en-US" sz="3600" b="1" dirty="0" smtClean="0"/>
              <a:t>，</a:t>
            </a:r>
            <a:r>
              <a:rPr lang="zh-CN" altLang="en-US" sz="3600" b="1" dirty="0"/>
              <a:t>一个脱离了低级趣味的</a:t>
            </a:r>
            <a:r>
              <a:rPr lang="zh-CN" altLang="en-US" sz="3600" b="1" dirty="0" smtClean="0"/>
              <a:t>人（</a:t>
            </a:r>
            <a:r>
              <a:rPr lang="zh-CN" altLang="en-US" sz="3600" b="1" dirty="0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指志趣</a:t>
            </a:r>
            <a:r>
              <a:rPr lang="zh-CN" altLang="en-US" sz="3600" b="1" dirty="0" smtClean="0">
                <a:latin typeface="楷体_GB2312" pitchFamily="49" charset="-122"/>
                <a:ea typeface="楷体_GB2312" pitchFamily="49" charset="-122"/>
              </a:rPr>
              <a:t>）</a:t>
            </a:r>
            <a:r>
              <a:rPr lang="zh-CN" altLang="en-US" sz="3600" b="1" dirty="0" smtClean="0"/>
              <a:t>，</a:t>
            </a:r>
            <a:r>
              <a:rPr lang="zh-CN" altLang="en-US" sz="3600" b="1" dirty="0"/>
              <a:t>一个有益于人民的</a:t>
            </a:r>
            <a:r>
              <a:rPr lang="zh-CN" altLang="en-US" sz="3600" b="1" dirty="0" smtClean="0"/>
              <a:t>人（</a:t>
            </a:r>
            <a:r>
              <a:rPr lang="zh-CN" altLang="en-US" sz="3600" b="1" dirty="0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指</a:t>
            </a:r>
            <a:r>
              <a:rPr lang="zh-CN" altLang="en-US" sz="36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人生</a:t>
            </a:r>
            <a:r>
              <a:rPr lang="zh-CN" altLang="en-US" sz="3600" b="1" dirty="0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意义</a:t>
            </a:r>
            <a:r>
              <a:rPr lang="zh-CN" altLang="en-US" sz="3600" b="1" dirty="0" smtClean="0">
                <a:latin typeface="楷体_GB2312" pitchFamily="49" charset="-122"/>
                <a:ea typeface="楷体_GB2312" pitchFamily="49" charset="-122"/>
              </a:rPr>
              <a:t>）</a:t>
            </a:r>
            <a:r>
              <a:rPr lang="zh-CN" altLang="en-US" sz="3600" b="1" dirty="0" smtClean="0"/>
              <a:t>。</a:t>
            </a:r>
            <a:endParaRPr lang="en-US" sz="3600" b="1" dirty="0"/>
          </a:p>
        </p:txBody>
      </p:sp>
      <p:sp>
        <p:nvSpPr>
          <p:cNvPr id="20" name="文本框 19"/>
          <p:cNvSpPr txBox="1"/>
          <p:nvPr/>
        </p:nvSpPr>
        <p:spPr>
          <a:xfrm>
            <a:off x="1635462" y="2759926"/>
            <a:ext cx="861774" cy="269373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44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阐明意义</a:t>
            </a:r>
            <a:endParaRPr lang="en-US" sz="4400" b="1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893195" y="5912228"/>
            <a:ext cx="93466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>
                <a:solidFill>
                  <a:srgbClr val="8501CF"/>
                </a:solidFill>
              </a:rPr>
              <a:t>排比：精神层层铺开，议论富有气势</a:t>
            </a:r>
            <a:endParaRPr lang="en-US" sz="4400" b="1" dirty="0">
              <a:solidFill>
                <a:srgbClr val="8501C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8" grpId="0"/>
      <p:bldP spid="19" grpId="0"/>
      <p:bldP spid="20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0650" y="2322830"/>
            <a:ext cx="4751705" cy="1010285"/>
          </a:xfrm>
        </p:spPr>
        <p:txBody>
          <a:bodyPr/>
          <a:lstStyle/>
          <a:p>
            <a:pPr algn="l"/>
            <a:r>
              <a:rPr lang="zh-CN" altLang="en-US" sz="2800" b="1" dirty="0">
                <a:solidFill>
                  <a:schemeClr val="tx1"/>
                </a:solidFill>
                <a:latin typeface="华文仿宋" pitchFamily="2" charset="-122"/>
                <a:ea typeface="华文仿宋" pitchFamily="2" charset="-122"/>
                <a:cs typeface="+mn-cs"/>
              </a:rPr>
              <a:t>中心论点：要学习这种精神</a:t>
            </a:r>
            <a:endParaRPr lang="zh-CN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文本框 4"/>
          <p:cNvSpPr txBox="1"/>
          <p:nvPr/>
        </p:nvSpPr>
        <p:spPr>
          <a:xfrm>
            <a:off x="3086178" y="448609"/>
            <a:ext cx="63153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b="1" dirty="0" smtClean="0">
                <a:solidFill>
                  <a:srgbClr val="FF0000"/>
                </a:solidFill>
              </a:rPr>
              <a:t>怎样议论？（小结）</a:t>
            </a:r>
            <a:endParaRPr lang="en-US" altLang="zh-CN" sz="6000" b="1" dirty="0" smtClean="0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97760" y="1539315"/>
            <a:ext cx="3215141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  <a:spcBef>
                <a:spcPct val="50000"/>
              </a:spcBef>
              <a:buFontTx/>
              <a:buNone/>
            </a:pPr>
            <a:r>
              <a:rPr lang="zh-CN" altLang="en-US" sz="4000" b="1" dirty="0" smtClean="0">
                <a:solidFill>
                  <a:srgbClr val="002060"/>
                </a:solidFill>
                <a:latin typeface="华文行楷" pitchFamily="2" charset="-122"/>
                <a:ea typeface="华文行楷" pitchFamily="2" charset="-122"/>
              </a:rPr>
              <a:t>    揭示精神</a:t>
            </a:r>
            <a:endParaRPr lang="en-US" altLang="zh-CN" sz="4000" b="1" dirty="0" smtClean="0">
              <a:solidFill>
                <a:srgbClr val="002060"/>
              </a:solidFill>
              <a:latin typeface="华文行楷" pitchFamily="2" charset="-122"/>
              <a:ea typeface="华文行楷" pitchFamily="2" charset="-122"/>
            </a:endParaRPr>
          </a:p>
          <a:p>
            <a:pPr>
              <a:lnSpc>
                <a:spcPts val="2800"/>
              </a:lnSpc>
              <a:spcBef>
                <a:spcPct val="50000"/>
              </a:spcBef>
              <a:buFontTx/>
              <a:buNone/>
            </a:pPr>
            <a:r>
              <a:rPr lang="zh-CN" altLang="en-US" sz="4000" b="1" dirty="0" smtClean="0">
                <a:solidFill>
                  <a:srgbClr val="002060"/>
                </a:solidFill>
                <a:latin typeface="华文行楷" pitchFamily="2" charset="-122"/>
                <a:ea typeface="华文行楷" pitchFamily="2" charset="-122"/>
              </a:rPr>
              <a:t>（</a:t>
            </a:r>
            <a:r>
              <a:rPr lang="zh-CN" altLang="en-US" sz="40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提出论点</a:t>
            </a:r>
            <a:r>
              <a:rPr lang="zh-CN" altLang="en-US" sz="4000" b="1" dirty="0" smtClean="0">
                <a:solidFill>
                  <a:srgbClr val="002060"/>
                </a:solidFill>
                <a:latin typeface="华文行楷" pitchFamily="2" charset="-122"/>
                <a:ea typeface="华文行楷" pitchFamily="2" charset="-122"/>
              </a:rPr>
              <a:t>）</a:t>
            </a:r>
            <a:endParaRPr lang="en-US" altLang="zh-CN" sz="4000" b="1" dirty="0" smtClean="0">
              <a:solidFill>
                <a:srgbClr val="00206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43436" y="2495908"/>
            <a:ext cx="29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7662930" y="1712890"/>
            <a:ext cx="1339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9581882" y="1712890"/>
            <a:ext cx="1571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7662930" y="3696237"/>
            <a:ext cx="1738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9800823" y="2657464"/>
            <a:ext cx="867177" cy="212059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endParaRPr 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5741364" y="1370151"/>
            <a:ext cx="241478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002060"/>
                </a:solidFill>
                <a:latin typeface="华文行楷" pitchFamily="2" charset="-122"/>
                <a:ea typeface="华文行楷" pitchFamily="2" charset="-122"/>
              </a:rPr>
              <a:t> 展开议论</a:t>
            </a:r>
            <a:endParaRPr lang="en-US" altLang="zh-CN" sz="4000" b="1" dirty="0" smtClean="0">
              <a:solidFill>
                <a:srgbClr val="002060"/>
              </a:solidFill>
              <a:latin typeface="华文行楷" pitchFamily="2" charset="-122"/>
              <a:ea typeface="华文行楷" pitchFamily="2" charset="-122"/>
            </a:endParaRPr>
          </a:p>
          <a:p>
            <a:r>
              <a:rPr lang="en-US" sz="4000" b="1" dirty="0" smtClean="0">
                <a:solidFill>
                  <a:srgbClr val="002060"/>
                </a:solidFill>
                <a:latin typeface="华文行楷" pitchFamily="2" charset="-122"/>
                <a:ea typeface="华文行楷" pitchFamily="2" charset="-122"/>
              </a:rPr>
              <a:t>(</a:t>
            </a:r>
            <a:r>
              <a:rPr lang="zh-CN" altLang="en-US" sz="40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进行论证</a:t>
            </a:r>
            <a:r>
              <a:rPr lang="zh-CN" altLang="en-US" sz="4000" b="1" dirty="0" smtClean="0">
                <a:solidFill>
                  <a:srgbClr val="002060"/>
                </a:solidFill>
                <a:latin typeface="华文行楷" pitchFamily="2" charset="-122"/>
                <a:ea typeface="华文行楷" pitchFamily="2" charset="-122"/>
              </a:rPr>
              <a:t>）</a:t>
            </a:r>
            <a:endParaRPr lang="en-US" sz="4000" b="1" dirty="0">
              <a:solidFill>
                <a:srgbClr val="00206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9593011" y="2470469"/>
            <a:ext cx="240513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002060"/>
                </a:solidFill>
                <a:latin typeface="华文行楷" pitchFamily="2" charset="-122"/>
                <a:ea typeface="华文行楷" pitchFamily="2" charset="-122"/>
              </a:rPr>
              <a:t>发出号召</a:t>
            </a:r>
            <a:endParaRPr lang="en-US" altLang="zh-CN" sz="4000" b="1" dirty="0" smtClean="0">
              <a:solidFill>
                <a:srgbClr val="002060"/>
              </a:solidFill>
              <a:latin typeface="华文行楷" pitchFamily="2" charset="-122"/>
              <a:ea typeface="华文行楷" pitchFamily="2" charset="-122"/>
            </a:endParaRPr>
          </a:p>
          <a:p>
            <a:endParaRPr lang="en-US" altLang="zh-CN" sz="4000" b="1" dirty="0" smtClean="0">
              <a:solidFill>
                <a:srgbClr val="002060"/>
              </a:solidFill>
              <a:latin typeface="华文行楷" pitchFamily="2" charset="-122"/>
              <a:ea typeface="华文行楷" pitchFamily="2" charset="-122"/>
            </a:endParaRPr>
          </a:p>
          <a:p>
            <a:r>
              <a:rPr lang="zh-CN" altLang="en-US" sz="4000" b="1" dirty="0" smtClean="0">
                <a:solidFill>
                  <a:srgbClr val="002060"/>
                </a:solidFill>
                <a:latin typeface="华文行楷" pitchFamily="2" charset="-122"/>
                <a:ea typeface="华文行楷" pitchFamily="2" charset="-122"/>
              </a:rPr>
              <a:t>阐明意义</a:t>
            </a:r>
            <a:endParaRPr lang="en-US" altLang="zh-CN" sz="4000" b="1" dirty="0" smtClean="0">
              <a:solidFill>
                <a:srgbClr val="002060"/>
              </a:solidFill>
              <a:latin typeface="华文行楷" pitchFamily="2" charset="-122"/>
              <a:ea typeface="华文行楷" pitchFamily="2" charset="-122"/>
            </a:endParaRPr>
          </a:p>
          <a:p>
            <a:endParaRPr lang="en-US" altLang="zh-CN" sz="4000" b="1" dirty="0" smtClean="0">
              <a:solidFill>
                <a:srgbClr val="002060"/>
              </a:solidFill>
              <a:latin typeface="华文行楷" pitchFamily="2" charset="-122"/>
              <a:ea typeface="华文行楷" pitchFamily="2" charset="-122"/>
            </a:endParaRPr>
          </a:p>
          <a:p>
            <a:r>
              <a:rPr lang="zh-CN" altLang="en-US" sz="40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总结全文</a:t>
            </a:r>
            <a:endParaRPr lang="en-US" sz="4000" b="1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97760" y="3598534"/>
            <a:ext cx="4007988" cy="2499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zh-CN" sz="2800" b="1" dirty="0">
                <a:latin typeface="华文仿宋" pitchFamily="2" charset="-122"/>
                <a:ea typeface="华文仿宋" pitchFamily="2" charset="-122"/>
              </a:rPr>
              <a:t>1</a:t>
            </a:r>
            <a:r>
              <a:rPr lang="zh-CN" altLang="en-US" sz="2800" b="1" dirty="0">
                <a:latin typeface="华文仿宋" pitchFamily="2" charset="-122"/>
                <a:ea typeface="华文仿宋" pitchFamily="2" charset="-122"/>
              </a:rPr>
              <a:t>、这是国际主义的精神，这是共产主义的精神</a:t>
            </a:r>
            <a:r>
              <a:rPr lang="zh-CN" altLang="en-US" sz="2800" b="1" dirty="0" smtClean="0">
                <a:latin typeface="华文仿宋" pitchFamily="2" charset="-122"/>
                <a:ea typeface="华文仿宋" pitchFamily="2" charset="-122"/>
              </a:rPr>
              <a:t>。</a:t>
            </a:r>
            <a:endParaRPr lang="en-US" altLang="zh-CN" sz="2800" b="1" dirty="0" smtClean="0">
              <a:latin typeface="华文仿宋" pitchFamily="2" charset="-122"/>
              <a:ea typeface="华文仿宋" pitchFamily="2" charset="-12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sz="2800" b="1" dirty="0">
                <a:latin typeface="华文仿宋" pitchFamily="2" charset="-122"/>
                <a:ea typeface="华文仿宋" pitchFamily="2" charset="-122"/>
              </a:rPr>
              <a:t>2</a:t>
            </a:r>
            <a:r>
              <a:rPr lang="zh-CN" altLang="en-US" sz="2800" b="1" dirty="0">
                <a:latin typeface="华文仿宋" pitchFamily="2" charset="-122"/>
                <a:ea typeface="华文仿宋" pitchFamily="2" charset="-122"/>
              </a:rPr>
              <a:t>、白求恩同志毫不利己专门利人的</a:t>
            </a:r>
            <a:r>
              <a:rPr lang="zh-CN" altLang="en-US" sz="2800" b="1" dirty="0" smtClean="0">
                <a:latin typeface="华文仿宋" pitchFamily="2" charset="-122"/>
                <a:ea typeface="华文仿宋" pitchFamily="2" charset="-122"/>
              </a:rPr>
              <a:t>精神</a:t>
            </a:r>
            <a:endParaRPr lang="en-US" altLang="zh-CN" sz="2800" b="1" dirty="0" smtClean="0">
              <a:latin typeface="华文仿宋" pitchFamily="2" charset="-122"/>
              <a:ea typeface="华文仿宋" pitchFamily="2" charset="-122"/>
            </a:endParaRPr>
          </a:p>
          <a:p>
            <a:pPr>
              <a:spcBef>
                <a:spcPct val="0"/>
              </a:spcBef>
            </a:pPr>
            <a:r>
              <a:rPr lang="en-US" altLang="zh-CN" sz="2800" b="1" dirty="0">
                <a:latin typeface="华文仿宋" pitchFamily="2" charset="-122"/>
                <a:ea typeface="华文仿宋" pitchFamily="2" charset="-122"/>
              </a:rPr>
              <a:t>3</a:t>
            </a:r>
            <a:r>
              <a:rPr lang="zh-CN" altLang="en-US" sz="2800" b="1" dirty="0">
                <a:latin typeface="华文仿宋" pitchFamily="2" charset="-122"/>
                <a:ea typeface="华文仿宋" pitchFamily="2" charset="-122"/>
              </a:rPr>
              <a:t>、</a:t>
            </a:r>
            <a:r>
              <a:rPr lang="zh-CN" altLang="en-US" sz="2800" b="1" dirty="0" smtClean="0">
                <a:latin typeface="华文仿宋" pitchFamily="2" charset="-122"/>
                <a:ea typeface="华文仿宋" pitchFamily="2" charset="-122"/>
              </a:rPr>
              <a:t>他对</a:t>
            </a:r>
            <a:r>
              <a:rPr lang="zh-CN" altLang="en-US" sz="2800" b="1" dirty="0">
                <a:latin typeface="华文仿宋" pitchFamily="2" charset="-122"/>
                <a:ea typeface="华文仿宋" pitchFamily="2" charset="-122"/>
              </a:rPr>
              <a:t>技术精益求精</a:t>
            </a:r>
            <a:r>
              <a:rPr lang="zh-CN" altLang="en-US" sz="2800" b="1" dirty="0" smtClean="0">
                <a:latin typeface="华文仿宋" pitchFamily="2" charset="-122"/>
                <a:ea typeface="华文仿宋" pitchFamily="2" charset="-122"/>
              </a:rPr>
              <a:t>。</a:t>
            </a:r>
            <a:endParaRPr lang="en-US" altLang="zh-CN" sz="2800" b="1" dirty="0">
              <a:latin typeface="华文仿宋" pitchFamily="2" charset="-122"/>
              <a:ea typeface="华文仿宋" pitchFamily="2" charset="-122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zh-CN" b="1" dirty="0">
              <a:solidFill>
                <a:srgbClr val="FFC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5234013" y="3432970"/>
            <a:ext cx="36073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/>
              <a:t>讲道理，层层分析</a:t>
            </a:r>
            <a:endParaRPr lang="en-US" sz="3200" b="1" dirty="0"/>
          </a:p>
        </p:txBody>
      </p:sp>
      <p:sp>
        <p:nvSpPr>
          <p:cNvPr id="22" name="文本框 21"/>
          <p:cNvSpPr txBox="1"/>
          <p:nvPr/>
        </p:nvSpPr>
        <p:spPr>
          <a:xfrm>
            <a:off x="5391558" y="4002203"/>
            <a:ext cx="329224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/>
              <a:t>    </a:t>
            </a:r>
            <a:r>
              <a:rPr lang="zh-CN" altLang="en-US" sz="3200" b="1" dirty="0"/>
              <a:t>摆</a:t>
            </a:r>
            <a:r>
              <a:rPr lang="zh-CN" altLang="en-US" sz="3200" b="1" dirty="0" smtClean="0"/>
              <a:t>事实</a:t>
            </a:r>
            <a:endParaRPr lang="en-US" altLang="zh-CN" sz="3200" b="1" dirty="0" smtClean="0"/>
          </a:p>
          <a:p>
            <a:r>
              <a:rPr lang="zh-CN" altLang="en-US" sz="3200" b="1" dirty="0" smtClean="0"/>
              <a:t>正反对比论证    （白求恩与</a:t>
            </a:r>
            <a:endParaRPr lang="en-US" altLang="zh-CN" sz="3200" b="1" dirty="0" smtClean="0"/>
          </a:p>
          <a:p>
            <a:r>
              <a:rPr lang="zh-CN" altLang="en-US" sz="3200" b="1" dirty="0" smtClean="0"/>
              <a:t>   不少的人）</a:t>
            </a:r>
            <a:endParaRPr lang="en-US" sz="3200" b="1" dirty="0"/>
          </a:p>
        </p:txBody>
      </p:sp>
      <p:sp>
        <p:nvSpPr>
          <p:cNvPr id="23" name="文本框 22"/>
          <p:cNvSpPr txBox="1"/>
          <p:nvPr/>
        </p:nvSpPr>
        <p:spPr>
          <a:xfrm>
            <a:off x="2382050" y="5849062"/>
            <a:ext cx="80842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表达方式以议论为主就是议论文</a:t>
            </a:r>
            <a:endParaRPr lang="en-US" sz="4400" b="1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theme/theme1.xml><?xml version="1.0" encoding="utf-8"?>
<a:theme xmlns:a="http://schemas.openxmlformats.org/drawingml/2006/main" name="平面">
  <a:themeElements>
    <a:clrScheme name="平面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平面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平面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1876</Words>
  <Application>Kingsoft Office WPP</Application>
  <PresentationFormat>宽屏</PresentationFormat>
  <Paragraphs>258</Paragraphs>
  <Slides>17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8" baseType="lpstr">
      <vt:lpstr>平面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meimei tan</dc:creator>
  <cp:lastModifiedBy>jyszc</cp:lastModifiedBy>
  <cp:revision>72</cp:revision>
  <dcterms:created xsi:type="dcterms:W3CDTF">2016-02-25T01:11:00Z</dcterms:created>
  <dcterms:modified xsi:type="dcterms:W3CDTF">2016-03-17T23:37:04Z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2052-10.1.0.5457</vt:lpwstr>
  </property>
</Properties>
</file>