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07" r:id="rId2"/>
    <p:sldId id="305" r:id="rId3"/>
    <p:sldId id="313" r:id="rId4"/>
    <p:sldId id="281" r:id="rId5"/>
    <p:sldId id="298" r:id="rId6"/>
    <p:sldId id="299" r:id="rId7"/>
    <p:sldId id="315" r:id="rId8"/>
    <p:sldId id="300" r:id="rId9"/>
    <p:sldId id="302" r:id="rId10"/>
    <p:sldId id="303" r:id="rId11"/>
    <p:sldId id="282" r:id="rId12"/>
    <p:sldId id="304" r:id="rId13"/>
    <p:sldId id="306" r:id="rId14"/>
    <p:sldId id="312" r:id="rId15"/>
    <p:sldId id="276" r:id="rId16"/>
    <p:sldId id="296" r:id="rId1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4613" cy="737346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47B1C-8886-4A2F-AFE3-E477CA393429}" type="datetimeFigureOut">
              <a:rPr lang="zh-CN" altLang="en-US" smtClean="0"/>
              <a:pPr/>
              <a:t>2018/4/12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47F6D-D3D8-403C-A508-5EDD8821E3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00A4-2FC7-4E71-869B-4B1AFD5F3A8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2018/4/12 Thursday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2018/4/12 Thursday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2018/4/12 Thursday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2018/4/12 Thursday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2018/4/12 Thursday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2018/4/12 Thursday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2018/4/12 Thursday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2018/4/12 Thursday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2018/4/12 Thursday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2018/4/12 Thursday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2018/4/12 Thursday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22860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2018/4/12 Thursday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15"/>
          <p:cNvSpPr/>
          <p:nvPr/>
        </p:nvSpPr>
        <p:spPr>
          <a:xfrm>
            <a:off x="-1579701" y="4551513"/>
            <a:ext cx="3303536" cy="750835"/>
          </a:xfrm>
          <a:custGeom>
            <a:avLst/>
            <a:gdLst>
              <a:gd name="connsiteX0" fmla="*/ 3895926 w 3907971"/>
              <a:gd name="connsiteY0" fmla="*/ 1142557 h 1194053"/>
              <a:gd name="connsiteX1" fmla="*/ 3907971 w 3907971"/>
              <a:gd name="connsiteY1" fmla="*/ 1142678 h 1194053"/>
              <a:gd name="connsiteX2" fmla="*/ 3907971 w 3907971"/>
              <a:gd name="connsiteY2" fmla="*/ 1194053 h 1194053"/>
              <a:gd name="connsiteX3" fmla="*/ 3907971 w 3907971"/>
              <a:gd name="connsiteY3" fmla="*/ 1194051 h 1194053"/>
              <a:gd name="connsiteX4" fmla="*/ 3903237 w 3907971"/>
              <a:gd name="connsiteY4" fmla="*/ 1164852 h 1194053"/>
              <a:gd name="connsiteX5" fmla="*/ 3033485 w 3907971"/>
              <a:gd name="connsiteY5" fmla="*/ 250 h 1194053"/>
              <a:gd name="connsiteX6" fmla="*/ 3817257 w 3907971"/>
              <a:gd name="connsiteY6" fmla="*/ 1001736 h 1194053"/>
              <a:gd name="connsiteX7" fmla="*/ 3890055 w 3907971"/>
              <a:gd name="connsiteY7" fmla="*/ 1124654 h 1194053"/>
              <a:gd name="connsiteX8" fmla="*/ 3895926 w 3907971"/>
              <a:gd name="connsiteY8" fmla="*/ 1142557 h 1194053"/>
              <a:gd name="connsiteX9" fmla="*/ 0 w 3907971"/>
              <a:gd name="connsiteY9" fmla="*/ 1103336 h 1194053"/>
              <a:gd name="connsiteX10" fmla="*/ 1233714 w 3907971"/>
              <a:gd name="connsiteY10" fmla="*/ 421164 h 1194053"/>
              <a:gd name="connsiteX11" fmla="*/ 1828800 w 3907971"/>
              <a:gd name="connsiteY11" fmla="*/ 900136 h 1194053"/>
              <a:gd name="connsiteX12" fmla="*/ 3033485 w 3907971"/>
              <a:gd name="connsiteY12" fmla="*/ 250 h 119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07971" h="1194053">
                <a:moveTo>
                  <a:pt x="3895926" y="1142557"/>
                </a:moveTo>
                <a:lnTo>
                  <a:pt x="3907971" y="1142678"/>
                </a:lnTo>
                <a:lnTo>
                  <a:pt x="3907971" y="1194053"/>
                </a:lnTo>
                <a:lnTo>
                  <a:pt x="3907971" y="1194051"/>
                </a:lnTo>
                <a:cubicBezTo>
                  <a:pt x="3907215" y="1185886"/>
                  <a:pt x="3905930" y="1176286"/>
                  <a:pt x="3903237" y="1164852"/>
                </a:cubicBezTo>
                <a:close/>
                <a:moveTo>
                  <a:pt x="3033485" y="250"/>
                </a:moveTo>
                <a:cubicBezTo>
                  <a:pt x="3364894" y="17183"/>
                  <a:pt x="3664857" y="793698"/>
                  <a:pt x="3817257" y="1001736"/>
                </a:cubicBezTo>
                <a:cubicBezTo>
                  <a:pt x="3855357" y="1053746"/>
                  <a:pt x="3877280" y="1093660"/>
                  <a:pt x="3890055" y="1124654"/>
                </a:cubicBezTo>
                <a:lnTo>
                  <a:pt x="3895926" y="1142557"/>
                </a:lnTo>
                <a:lnTo>
                  <a:pt x="0" y="1103336"/>
                </a:lnTo>
                <a:cubicBezTo>
                  <a:pt x="464457" y="779183"/>
                  <a:pt x="928914" y="455031"/>
                  <a:pt x="1233714" y="421164"/>
                </a:cubicBezTo>
                <a:cubicBezTo>
                  <a:pt x="1538514" y="387297"/>
                  <a:pt x="1528838" y="970288"/>
                  <a:pt x="1828800" y="900136"/>
                </a:cubicBezTo>
                <a:cubicBezTo>
                  <a:pt x="2128762" y="829984"/>
                  <a:pt x="2702076" y="-16683"/>
                  <a:pt x="3033485" y="250"/>
                </a:cubicBezTo>
                <a:close/>
              </a:path>
            </a:pathLst>
          </a:custGeom>
          <a:gradFill>
            <a:gsLst>
              <a:gs pos="97000">
                <a:srgbClr val="545454">
                  <a:alpha val="0"/>
                </a:srgbClr>
              </a:gs>
              <a:gs pos="97000">
                <a:srgbClr val="545454"/>
              </a:gs>
              <a:gs pos="0">
                <a:srgbClr val="776C5B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26"/>
          <p:cNvGrpSpPr/>
          <p:nvPr/>
        </p:nvGrpSpPr>
        <p:grpSpPr>
          <a:xfrm>
            <a:off x="766916" y="206477"/>
            <a:ext cx="1479453" cy="3883357"/>
            <a:chOff x="2363371" y="1084948"/>
            <a:chExt cx="1479453" cy="3883357"/>
          </a:xfrm>
        </p:grpSpPr>
        <p:grpSp>
          <p:nvGrpSpPr>
            <p:cNvPr id="3" name="组合 3"/>
            <p:cNvGrpSpPr/>
            <p:nvPr/>
          </p:nvGrpSpPr>
          <p:grpSpPr>
            <a:xfrm>
              <a:off x="2363371" y="1084948"/>
              <a:ext cx="1269144" cy="3642852"/>
              <a:chOff x="4740812" y="1266092"/>
              <a:chExt cx="1209823" cy="3587262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4740812" y="1266092"/>
                <a:ext cx="1167619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4740812" y="1266092"/>
                <a:ext cx="0" cy="3251982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5950635" y="3828900"/>
                <a:ext cx="0" cy="1024454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4881490" y="4853354"/>
                <a:ext cx="1069145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等腰三角形 8"/>
              <p:cNvSpPr/>
              <p:nvPr/>
            </p:nvSpPr>
            <p:spPr>
              <a:xfrm>
                <a:off x="5472333" y="4346917"/>
                <a:ext cx="478302" cy="506437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9"/>
            <p:cNvGrpSpPr/>
            <p:nvPr/>
          </p:nvGrpSpPr>
          <p:grpSpPr>
            <a:xfrm rot="10800000">
              <a:off x="2518116" y="1195144"/>
              <a:ext cx="1324708" cy="3773161"/>
              <a:chOff x="4740812" y="1407420"/>
              <a:chExt cx="1209823" cy="3445934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4740812" y="1407420"/>
                <a:ext cx="1167619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4740812" y="1407420"/>
                <a:ext cx="0" cy="3251982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10800000" flipV="1">
                <a:off x="5950635" y="3502205"/>
                <a:ext cx="0" cy="1351148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4881490" y="4853354"/>
                <a:ext cx="1069145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等腰三角形 14"/>
              <p:cNvSpPr/>
              <p:nvPr/>
            </p:nvSpPr>
            <p:spPr>
              <a:xfrm>
                <a:off x="5472333" y="4346917"/>
                <a:ext cx="478302" cy="506437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7" name="文本框 16"/>
          <p:cNvSpPr txBox="1"/>
          <p:nvPr/>
        </p:nvSpPr>
        <p:spPr>
          <a:xfrm>
            <a:off x="1066345" y="191729"/>
            <a:ext cx="1107996" cy="3731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000" dirty="0" smtClean="0"/>
              <a:t>王国维</a:t>
            </a:r>
            <a:endParaRPr lang="zh-CN" altLang="en-US" sz="6000" dirty="0"/>
          </a:p>
        </p:txBody>
      </p:sp>
      <p:sp>
        <p:nvSpPr>
          <p:cNvPr id="19" name="文本框 18"/>
          <p:cNvSpPr txBox="1"/>
          <p:nvPr/>
        </p:nvSpPr>
        <p:spPr>
          <a:xfrm>
            <a:off x="2858178" y="3637058"/>
            <a:ext cx="8262106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4800" b="1" dirty="0" smtClean="0"/>
              <a:t>以我观物，故物皆著我之色彩</a:t>
            </a:r>
            <a:r>
              <a:rPr lang="zh-CN" altLang="en-US" sz="4800" b="1" dirty="0" smtClean="0"/>
              <a:t>。</a:t>
            </a:r>
            <a:endParaRPr lang="zh-CN" altLang="en-US" sz="4800" b="1" dirty="0">
              <a:latin typeface="+mj-ea"/>
              <a:ea typeface="+mj-ea"/>
            </a:endParaRPr>
          </a:p>
        </p:txBody>
      </p:sp>
      <p:grpSp>
        <p:nvGrpSpPr>
          <p:cNvPr id="10" name="组合 19"/>
          <p:cNvGrpSpPr/>
          <p:nvPr/>
        </p:nvGrpSpPr>
        <p:grpSpPr>
          <a:xfrm>
            <a:off x="4403269" y="3176991"/>
            <a:ext cx="3364710" cy="541295"/>
            <a:chOff x="-86442" y="4986005"/>
            <a:chExt cx="2975676" cy="968616"/>
          </a:xfrm>
          <a:gradFill>
            <a:gsLst>
              <a:gs pos="97000">
                <a:srgbClr val="545454">
                  <a:alpha val="0"/>
                </a:srgbClr>
              </a:gs>
              <a:gs pos="97000">
                <a:srgbClr val="545454"/>
              </a:gs>
              <a:gs pos="0">
                <a:srgbClr val="776C5B">
                  <a:alpha val="50000"/>
                </a:srgbClr>
              </a:gs>
            </a:gsLst>
            <a:lin ang="5400000" scaled="1"/>
          </a:gradFill>
        </p:grpSpPr>
        <p:sp>
          <p:nvSpPr>
            <p:cNvPr id="21" name="任意多边形 15"/>
            <p:cNvSpPr/>
            <p:nvPr/>
          </p:nvSpPr>
          <p:spPr>
            <a:xfrm>
              <a:off x="-86442" y="4986005"/>
              <a:ext cx="2471233" cy="755068"/>
            </a:xfrm>
            <a:custGeom>
              <a:avLst/>
              <a:gdLst>
                <a:gd name="connsiteX0" fmla="*/ 3895926 w 3907971"/>
                <a:gd name="connsiteY0" fmla="*/ 1142557 h 1194053"/>
                <a:gd name="connsiteX1" fmla="*/ 3907971 w 3907971"/>
                <a:gd name="connsiteY1" fmla="*/ 1142678 h 1194053"/>
                <a:gd name="connsiteX2" fmla="*/ 3907971 w 3907971"/>
                <a:gd name="connsiteY2" fmla="*/ 1194053 h 1194053"/>
                <a:gd name="connsiteX3" fmla="*/ 3907971 w 3907971"/>
                <a:gd name="connsiteY3" fmla="*/ 1194051 h 1194053"/>
                <a:gd name="connsiteX4" fmla="*/ 3903237 w 3907971"/>
                <a:gd name="connsiteY4" fmla="*/ 1164852 h 1194053"/>
                <a:gd name="connsiteX5" fmla="*/ 3033485 w 3907971"/>
                <a:gd name="connsiteY5" fmla="*/ 250 h 1194053"/>
                <a:gd name="connsiteX6" fmla="*/ 3817257 w 3907971"/>
                <a:gd name="connsiteY6" fmla="*/ 1001736 h 1194053"/>
                <a:gd name="connsiteX7" fmla="*/ 3890055 w 3907971"/>
                <a:gd name="connsiteY7" fmla="*/ 1124654 h 1194053"/>
                <a:gd name="connsiteX8" fmla="*/ 3895926 w 3907971"/>
                <a:gd name="connsiteY8" fmla="*/ 1142557 h 1194053"/>
                <a:gd name="connsiteX9" fmla="*/ 0 w 3907971"/>
                <a:gd name="connsiteY9" fmla="*/ 1103336 h 1194053"/>
                <a:gd name="connsiteX10" fmla="*/ 1233714 w 3907971"/>
                <a:gd name="connsiteY10" fmla="*/ 421164 h 1194053"/>
                <a:gd name="connsiteX11" fmla="*/ 1828800 w 3907971"/>
                <a:gd name="connsiteY11" fmla="*/ 900136 h 1194053"/>
                <a:gd name="connsiteX12" fmla="*/ 3033485 w 3907971"/>
                <a:gd name="connsiteY12" fmla="*/ 250 h 119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7971" h="1194053">
                  <a:moveTo>
                    <a:pt x="3895926" y="1142557"/>
                  </a:moveTo>
                  <a:lnTo>
                    <a:pt x="3907971" y="1142678"/>
                  </a:lnTo>
                  <a:lnTo>
                    <a:pt x="3907971" y="1194053"/>
                  </a:lnTo>
                  <a:lnTo>
                    <a:pt x="3907971" y="1194051"/>
                  </a:lnTo>
                  <a:cubicBezTo>
                    <a:pt x="3907215" y="1185886"/>
                    <a:pt x="3905930" y="1176286"/>
                    <a:pt x="3903237" y="1164852"/>
                  </a:cubicBezTo>
                  <a:close/>
                  <a:moveTo>
                    <a:pt x="3033485" y="250"/>
                  </a:moveTo>
                  <a:cubicBezTo>
                    <a:pt x="3364894" y="17183"/>
                    <a:pt x="3664857" y="793698"/>
                    <a:pt x="3817257" y="1001736"/>
                  </a:cubicBezTo>
                  <a:cubicBezTo>
                    <a:pt x="3855357" y="1053746"/>
                    <a:pt x="3877280" y="1093660"/>
                    <a:pt x="3890055" y="1124654"/>
                  </a:cubicBezTo>
                  <a:lnTo>
                    <a:pt x="3895926" y="1142557"/>
                  </a:lnTo>
                  <a:lnTo>
                    <a:pt x="0" y="1103336"/>
                  </a:lnTo>
                  <a:cubicBezTo>
                    <a:pt x="464457" y="779183"/>
                    <a:pt x="928914" y="455031"/>
                    <a:pt x="1233714" y="421164"/>
                  </a:cubicBezTo>
                  <a:cubicBezTo>
                    <a:pt x="1538514" y="387297"/>
                    <a:pt x="1528838" y="970288"/>
                    <a:pt x="1828800" y="900136"/>
                  </a:cubicBezTo>
                  <a:cubicBezTo>
                    <a:pt x="2128762" y="829984"/>
                    <a:pt x="2702076" y="-16683"/>
                    <a:pt x="3033485" y="2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16"/>
            <p:cNvSpPr/>
            <p:nvPr/>
          </p:nvSpPr>
          <p:spPr>
            <a:xfrm>
              <a:off x="1045175" y="5391181"/>
              <a:ext cx="1844059" cy="563440"/>
            </a:xfrm>
            <a:custGeom>
              <a:avLst/>
              <a:gdLst>
                <a:gd name="connsiteX0" fmla="*/ 3895926 w 3907971"/>
                <a:gd name="connsiteY0" fmla="*/ 1142557 h 1194053"/>
                <a:gd name="connsiteX1" fmla="*/ 3907971 w 3907971"/>
                <a:gd name="connsiteY1" fmla="*/ 1142678 h 1194053"/>
                <a:gd name="connsiteX2" fmla="*/ 3907971 w 3907971"/>
                <a:gd name="connsiteY2" fmla="*/ 1194053 h 1194053"/>
                <a:gd name="connsiteX3" fmla="*/ 3907971 w 3907971"/>
                <a:gd name="connsiteY3" fmla="*/ 1194051 h 1194053"/>
                <a:gd name="connsiteX4" fmla="*/ 3903237 w 3907971"/>
                <a:gd name="connsiteY4" fmla="*/ 1164852 h 1194053"/>
                <a:gd name="connsiteX5" fmla="*/ 3033485 w 3907971"/>
                <a:gd name="connsiteY5" fmla="*/ 250 h 1194053"/>
                <a:gd name="connsiteX6" fmla="*/ 3817257 w 3907971"/>
                <a:gd name="connsiteY6" fmla="*/ 1001736 h 1194053"/>
                <a:gd name="connsiteX7" fmla="*/ 3890055 w 3907971"/>
                <a:gd name="connsiteY7" fmla="*/ 1124654 h 1194053"/>
                <a:gd name="connsiteX8" fmla="*/ 3895926 w 3907971"/>
                <a:gd name="connsiteY8" fmla="*/ 1142557 h 1194053"/>
                <a:gd name="connsiteX9" fmla="*/ 0 w 3907971"/>
                <a:gd name="connsiteY9" fmla="*/ 1103336 h 1194053"/>
                <a:gd name="connsiteX10" fmla="*/ 1233714 w 3907971"/>
                <a:gd name="connsiteY10" fmla="*/ 421164 h 1194053"/>
                <a:gd name="connsiteX11" fmla="*/ 1828800 w 3907971"/>
                <a:gd name="connsiteY11" fmla="*/ 900136 h 1194053"/>
                <a:gd name="connsiteX12" fmla="*/ 3033485 w 3907971"/>
                <a:gd name="connsiteY12" fmla="*/ 250 h 119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7971" h="1194053">
                  <a:moveTo>
                    <a:pt x="3895926" y="1142557"/>
                  </a:moveTo>
                  <a:lnTo>
                    <a:pt x="3907971" y="1142678"/>
                  </a:lnTo>
                  <a:lnTo>
                    <a:pt x="3907971" y="1194053"/>
                  </a:lnTo>
                  <a:lnTo>
                    <a:pt x="3907971" y="1194051"/>
                  </a:lnTo>
                  <a:cubicBezTo>
                    <a:pt x="3907215" y="1185886"/>
                    <a:pt x="3905930" y="1176286"/>
                    <a:pt x="3903237" y="1164852"/>
                  </a:cubicBezTo>
                  <a:close/>
                  <a:moveTo>
                    <a:pt x="3033485" y="250"/>
                  </a:moveTo>
                  <a:cubicBezTo>
                    <a:pt x="3364894" y="17183"/>
                    <a:pt x="3664857" y="793698"/>
                    <a:pt x="3817257" y="1001736"/>
                  </a:cubicBezTo>
                  <a:cubicBezTo>
                    <a:pt x="3855357" y="1053746"/>
                    <a:pt x="3877280" y="1093660"/>
                    <a:pt x="3890055" y="1124654"/>
                  </a:cubicBezTo>
                  <a:lnTo>
                    <a:pt x="3895926" y="1142557"/>
                  </a:lnTo>
                  <a:lnTo>
                    <a:pt x="0" y="1103336"/>
                  </a:lnTo>
                  <a:cubicBezTo>
                    <a:pt x="464457" y="779183"/>
                    <a:pt x="928914" y="455031"/>
                    <a:pt x="1233714" y="421164"/>
                  </a:cubicBezTo>
                  <a:cubicBezTo>
                    <a:pt x="1538514" y="387297"/>
                    <a:pt x="1528838" y="970288"/>
                    <a:pt x="1828800" y="900136"/>
                  </a:cubicBezTo>
                  <a:cubicBezTo>
                    <a:pt x="2128762" y="829984"/>
                    <a:pt x="2702076" y="-16683"/>
                    <a:pt x="3033485" y="2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任意多边形 17"/>
          <p:cNvSpPr/>
          <p:nvPr/>
        </p:nvSpPr>
        <p:spPr>
          <a:xfrm>
            <a:off x="6386200" y="6055603"/>
            <a:ext cx="5687618" cy="791855"/>
          </a:xfrm>
          <a:custGeom>
            <a:avLst/>
            <a:gdLst>
              <a:gd name="connsiteX0" fmla="*/ 4036200 w 5687618"/>
              <a:gd name="connsiteY0" fmla="*/ 540 h 791855"/>
              <a:gd name="connsiteX1" fmla="*/ 4999673 w 5687618"/>
              <a:gd name="connsiteY1" fmla="*/ 328873 h 791855"/>
              <a:gd name="connsiteX2" fmla="*/ 5633083 w 5687618"/>
              <a:gd name="connsiteY2" fmla="*/ 721203 h 791855"/>
              <a:gd name="connsiteX3" fmla="*/ 5666385 w 5687618"/>
              <a:gd name="connsiteY3" fmla="*/ 763693 h 791855"/>
              <a:gd name="connsiteX4" fmla="*/ 5687618 w 5687618"/>
              <a:gd name="connsiteY4" fmla="*/ 791855 h 791855"/>
              <a:gd name="connsiteX5" fmla="*/ 0 w 5687618"/>
              <a:gd name="connsiteY5" fmla="*/ 791855 h 791855"/>
              <a:gd name="connsiteX6" fmla="*/ 118522 w 5687618"/>
              <a:gd name="connsiteY6" fmla="*/ 631580 h 791855"/>
              <a:gd name="connsiteX7" fmla="*/ 1065997 w 5687618"/>
              <a:gd name="connsiteY7" fmla="*/ 329440 h 791855"/>
              <a:gd name="connsiteX8" fmla="*/ 2331864 w 5687618"/>
              <a:gd name="connsiteY8" fmla="*/ 681449 h 791855"/>
              <a:gd name="connsiteX9" fmla="*/ 3872130 w 5687618"/>
              <a:gd name="connsiteY9" fmla="*/ 8517 h 791855"/>
              <a:gd name="connsiteX10" fmla="*/ 4036200 w 5687618"/>
              <a:gd name="connsiteY10" fmla="*/ 540 h 79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7618" h="791855">
                <a:moveTo>
                  <a:pt x="4036200" y="540"/>
                </a:moveTo>
                <a:cubicBezTo>
                  <a:pt x="4412619" y="12628"/>
                  <a:pt x="4742867" y="224940"/>
                  <a:pt x="4999673" y="328873"/>
                </a:cubicBezTo>
                <a:cubicBezTo>
                  <a:pt x="5293164" y="447654"/>
                  <a:pt x="5588752" y="642312"/>
                  <a:pt x="5633083" y="721203"/>
                </a:cubicBezTo>
                <a:cubicBezTo>
                  <a:pt x="5645357" y="736624"/>
                  <a:pt x="5656420" y="750746"/>
                  <a:pt x="5666385" y="763693"/>
                </a:cubicBezTo>
                <a:lnTo>
                  <a:pt x="5687618" y="791855"/>
                </a:lnTo>
                <a:lnTo>
                  <a:pt x="0" y="791855"/>
                </a:lnTo>
                <a:lnTo>
                  <a:pt x="118522" y="631580"/>
                </a:lnTo>
                <a:cubicBezTo>
                  <a:pt x="266386" y="469785"/>
                  <a:pt x="515963" y="328353"/>
                  <a:pt x="1065997" y="329440"/>
                </a:cubicBezTo>
                <a:cubicBezTo>
                  <a:pt x="1717825" y="340589"/>
                  <a:pt x="1951526" y="780208"/>
                  <a:pt x="2331864" y="681449"/>
                </a:cubicBezTo>
                <a:cubicBezTo>
                  <a:pt x="2712203" y="582689"/>
                  <a:pt x="3427495" y="67280"/>
                  <a:pt x="3872130" y="8517"/>
                </a:cubicBezTo>
                <a:cubicBezTo>
                  <a:pt x="3927709" y="1172"/>
                  <a:pt x="3982426" y="-1188"/>
                  <a:pt x="4036200" y="540"/>
                </a:cubicBezTo>
                <a:close/>
              </a:path>
            </a:pathLst>
          </a:custGeom>
          <a:gradFill flip="none" rotWithShape="1">
            <a:gsLst>
              <a:gs pos="100000">
                <a:srgbClr val="776C5B">
                  <a:alpha val="20000"/>
                </a:srgbClr>
              </a:gs>
              <a:gs pos="0">
                <a:srgbClr val="545454">
                  <a:alpha val="8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2362200" y="0"/>
            <a:ext cx="9829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 我们草草吃过晚饭，就像小学生做手工那样，认真制作自己的牌子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做好了牌子，工楷写上自己的一款款罪名，然后穿上绳子，各自挂在胸前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有一天大雨骤冷，忽有不知何处闯来的红卫兵，把各所“揪出来”的人都召到大席棚里，押上台去“示众”。还给我们都带上报纸做成的尖顶高帽。在群众愤怒的呵骂声中，我方知我们这一大群“示众”的都是“牛鬼蛇神”。我偷眼看见同伙帽子上都标着名目，如“黑帮”、“国民党特务”、“苏修特务”、“反动学术权威”、“资产阶级学术权威”等等。一位中年干部不知从哪里找来一块污水浸霉发黑的木板，络上绳子，叫我挂在颈上，木板是滑腻腻的，挂在脖子上很沉，我戴着高帽，举着铜锣，给群众押着先到稠人广众的食堂去绕一周，然后又在院内各条大道上“游街”。他们命我走几步就打两下锣，叫一声“我是资产阶级知识分子！”背后还跟着七长八短一队戴高帽子的“牛鬼蛇神”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……                       ———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杨绛回顾文革岁月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0" y="-30480"/>
            <a:ext cx="382703" cy="6888480"/>
          </a:xfrm>
          <a:custGeom>
            <a:avLst/>
            <a:gdLst>
              <a:gd name="connsiteX0" fmla="*/ 0 w 4399"/>
              <a:gd name="connsiteY0" fmla="*/ 6873240 h 6873240"/>
              <a:gd name="connsiteX1" fmla="*/ 0 w 4399"/>
              <a:gd name="connsiteY1" fmla="*/ 0 h 6873240"/>
              <a:gd name="connsiteX0-1" fmla="*/ 0 w 825690"/>
              <a:gd name="connsiteY0-2" fmla="*/ 10000 h 10000"/>
              <a:gd name="connsiteX1-3" fmla="*/ 0 w 825690"/>
              <a:gd name="connsiteY1-4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25690" h="10000">
                <a:moveTo>
                  <a:pt x="0" y="10000"/>
                </a:moveTo>
                <a:cubicBezTo>
                  <a:pt x="8661" y="5833"/>
                  <a:pt x="1853467" y="2842"/>
                  <a:pt x="0" y="0"/>
                </a:cubicBezTo>
              </a:path>
            </a:pathLst>
          </a:custGeom>
          <a:noFill/>
          <a:ln w="825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任意多边形 34"/>
          <p:cNvSpPr/>
          <p:nvPr/>
        </p:nvSpPr>
        <p:spPr>
          <a:xfrm>
            <a:off x="0" y="2227763"/>
            <a:ext cx="2086255" cy="2969845"/>
          </a:xfrm>
          <a:custGeom>
            <a:avLst/>
            <a:gdLst>
              <a:gd name="connsiteX0" fmla="*/ 0 w 1295400"/>
              <a:gd name="connsiteY0" fmla="*/ 1844040 h 1844040"/>
              <a:gd name="connsiteX1" fmla="*/ 1295400 w 1295400"/>
              <a:gd name="connsiteY1" fmla="*/ 0 h 1844040"/>
              <a:gd name="connsiteX0-1" fmla="*/ 0 w 1295400"/>
              <a:gd name="connsiteY0-2" fmla="*/ 1844040 h 1844040"/>
              <a:gd name="connsiteX1-3" fmla="*/ 1295400 w 1295400"/>
              <a:gd name="connsiteY1-4" fmla="*/ 0 h 1844040"/>
              <a:gd name="connsiteX0-5" fmla="*/ 0 w 1295400"/>
              <a:gd name="connsiteY0-6" fmla="*/ 1844040 h 1844040"/>
              <a:gd name="connsiteX1-7" fmla="*/ 1295400 w 1295400"/>
              <a:gd name="connsiteY1-8" fmla="*/ 0 h 18440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295400" h="1844040">
                <a:moveTo>
                  <a:pt x="0" y="1844040"/>
                </a:moveTo>
                <a:cubicBezTo>
                  <a:pt x="203200" y="1046480"/>
                  <a:pt x="452120" y="264160"/>
                  <a:pt x="1295400" y="0"/>
                </a:cubicBezTo>
              </a:path>
            </a:pathLst>
          </a:custGeom>
          <a:noFill/>
          <a:ln w="444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39"/>
          <p:cNvGrpSpPr/>
          <p:nvPr/>
        </p:nvGrpSpPr>
        <p:grpSpPr>
          <a:xfrm>
            <a:off x="484733" y="1504547"/>
            <a:ext cx="2029189" cy="2052889"/>
            <a:chOff x="2589387" y="1905000"/>
            <a:chExt cx="2211213" cy="2237041"/>
          </a:xfrm>
        </p:grpSpPr>
        <p:grpSp>
          <p:nvGrpSpPr>
            <p:cNvPr id="3" name="组合 43"/>
            <p:cNvGrpSpPr/>
            <p:nvPr/>
          </p:nvGrpSpPr>
          <p:grpSpPr>
            <a:xfrm>
              <a:off x="2589387" y="1905000"/>
              <a:ext cx="2211213" cy="2237041"/>
              <a:chOff x="1888347" y="1603572"/>
              <a:chExt cx="2866052" cy="2937948"/>
            </a:xfrm>
          </p:grpSpPr>
          <p:pic>
            <p:nvPicPr>
              <p:cNvPr id="83" name="图片 8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4" name="图片 8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5" name="图片 84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6" name="图片 8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7" name="图片 8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8" name="图片 8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9" name="图片 8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0" name="图片 8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1" name="图片 9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92" name="图片 9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4" name="组合 44"/>
            <p:cNvGrpSpPr/>
            <p:nvPr/>
          </p:nvGrpSpPr>
          <p:grpSpPr>
            <a:xfrm rot="551376">
              <a:off x="2960794" y="2294268"/>
              <a:ext cx="1468397" cy="1485549"/>
              <a:chOff x="1888347" y="1603572"/>
              <a:chExt cx="2866052" cy="2937948"/>
            </a:xfrm>
          </p:grpSpPr>
          <p:pic>
            <p:nvPicPr>
              <p:cNvPr id="73" name="图片 7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7" name="图片 7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8" name="图片 77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9" name="图片 7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1" name="图片 80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82" name="图片 8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5" name="组合 50"/>
            <p:cNvGrpSpPr/>
            <p:nvPr/>
          </p:nvGrpSpPr>
          <p:grpSpPr>
            <a:xfrm rot="1200053">
              <a:off x="3104178" y="2499918"/>
              <a:ext cx="1107831" cy="1120771"/>
              <a:chOff x="1888347" y="1603572"/>
              <a:chExt cx="2866052" cy="2937948"/>
            </a:xfrm>
          </p:grpSpPr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7" name="图片 6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8" name="图片 6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10800000" flipH="1" flipV="1">
                <a:off x="2848091" y="16035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9" name="图片 6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0" name="图片 6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72" name="图片 7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  <p:grpSp>
          <p:nvGrpSpPr>
            <p:cNvPr id="6" name="组合 51"/>
            <p:cNvGrpSpPr/>
            <p:nvPr/>
          </p:nvGrpSpPr>
          <p:grpSpPr>
            <a:xfrm rot="1138579">
              <a:off x="2723857" y="2066831"/>
              <a:ext cx="1942272" cy="1964962"/>
              <a:chOff x="1888347" y="1603569"/>
              <a:chExt cx="2866052" cy="2937951"/>
            </a:xfrm>
          </p:grpSpPr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flipH="1" flipV="1">
                <a:off x="2848090" y="30725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2160000" flipH="1" flipV="1">
                <a:off x="2416369" y="2932272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4320000" flipH="1" flipV="1">
                <a:off x="2149551" y="256502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6480000" flipH="1" flipV="1">
                <a:off x="2149551" y="2111089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57" name="图片 5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8640000" flipH="1" flipV="1">
                <a:off x="2416370" y="1743846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10800000" flipH="1" flipV="1">
                <a:off x="2848093" y="1603569"/>
                <a:ext cx="946566" cy="1468975"/>
              </a:xfrm>
              <a:prstGeom prst="rect">
                <a:avLst/>
              </a:prstGeom>
            </p:spPr>
          </p:pic>
          <p:pic>
            <p:nvPicPr>
              <p:cNvPr id="59" name="图片 58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12960000" flipH="1" flipV="1">
                <a:off x="3279811" y="1743847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15120000" flipH="1" flipV="1">
                <a:off x="3546629" y="2111090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1" name="图片 60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17280000" flipH="1" flipV="1">
                <a:off x="3546628" y="2565028"/>
                <a:ext cx="946566" cy="1468974"/>
              </a:xfrm>
              <a:prstGeom prst="rect">
                <a:avLst/>
              </a:prstGeom>
            </p:spPr>
          </p:pic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19440000" flipH="1" flipV="1">
                <a:off x="3279811" y="2932271"/>
                <a:ext cx="946566" cy="1468974"/>
              </a:xfrm>
              <a:prstGeom prst="rect">
                <a:avLst/>
              </a:prstGeom>
            </p:spPr>
          </p:pic>
        </p:grpSp>
      </p:grpSp>
      <p:pic>
        <p:nvPicPr>
          <p:cNvPr id="94" name="图片 9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183994" flipH="1">
            <a:off x="1031889" y="338712"/>
            <a:ext cx="437560" cy="609803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5183994" flipH="1">
            <a:off x="1723259" y="3298234"/>
            <a:ext cx="545989" cy="7609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8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5400000">
            <a:off x="-696911" y="474781"/>
            <a:ext cx="3632200" cy="223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文本框 2"/>
          <p:cNvSpPr txBox="1"/>
          <p:nvPr/>
        </p:nvSpPr>
        <p:spPr>
          <a:xfrm>
            <a:off x="610690" y="0"/>
            <a:ext cx="757238" cy="34163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新蒂下午茶基本版" pitchFamily="66" charset="-122"/>
                <a:ea typeface="新蒂下午茶基本版" pitchFamily="66" charset="-122"/>
              </a:rPr>
              <a:t>那个时代</a:t>
            </a:r>
            <a:endParaRPr lang="zh-CN" altLang="en-US" sz="5400" b="1" dirty="0">
              <a:solidFill>
                <a:schemeClr val="bg1"/>
              </a:solidFill>
              <a:latin typeface="新蒂下午茶基本版" pitchFamily="66" charset="-122"/>
              <a:ea typeface="新蒂下午茶基本版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22694" y="0"/>
            <a:ext cx="9786425" cy="618630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zh-CN" sz="4400" b="1" dirty="0" smtClean="0"/>
              <a:t>“文化大革命”爆发于 </a:t>
            </a:r>
            <a:r>
              <a:rPr lang="en-US" altLang="zh-CN" sz="4400" b="1" dirty="0" smtClean="0"/>
              <a:t>1966</a:t>
            </a:r>
            <a:r>
              <a:rPr lang="zh-CN" altLang="zh-CN" sz="4400" b="1" dirty="0" smtClean="0"/>
              <a:t>年，那是中国的一个荒唐的年代，那是一个颠倒是非的时代，知识越多越反动。有很多高级知识分子受到残酷迫害，钱</a:t>
            </a:r>
            <a:r>
              <a:rPr lang="zh-CN" altLang="en-US" sz="4400" b="1" dirty="0" smtClean="0"/>
              <a:t>锺</a:t>
            </a:r>
            <a:r>
              <a:rPr lang="zh-CN" altLang="zh-CN" sz="4400" b="1" dirty="0" smtClean="0"/>
              <a:t>书、杨绛夫妇此时也被打为“反动学术权威”， 是牛鬼蛇神，戴高帽，挂木板，受批斗，剃成阴阳头，被驱到大街上游行，最后被发配去扫厕所，连很小的女孩在厕所里看见了杨绛都会躲着走。</a:t>
            </a:r>
            <a:endParaRPr lang="zh-CN" altLang="zh-CN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5400000">
            <a:off x="-696911" y="474781"/>
            <a:ext cx="3632200" cy="223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文本框 2"/>
          <p:cNvSpPr txBox="1"/>
          <p:nvPr/>
        </p:nvSpPr>
        <p:spPr>
          <a:xfrm>
            <a:off x="610690" y="0"/>
            <a:ext cx="757238" cy="34163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新蒂下午茶基本版" pitchFamily="66" charset="-122"/>
                <a:ea typeface="新蒂下午茶基本版" pitchFamily="66" charset="-122"/>
              </a:rPr>
              <a:t>那个时代</a:t>
            </a:r>
            <a:endParaRPr lang="zh-CN" altLang="en-US" sz="5400" b="1" dirty="0">
              <a:solidFill>
                <a:schemeClr val="bg1"/>
              </a:solidFill>
              <a:latin typeface="新蒂下午茶基本版" pitchFamily="66" charset="-122"/>
              <a:ea typeface="新蒂下午茶基本版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22694" y="0"/>
            <a:ext cx="9786425" cy="674030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zh-CN" sz="4800" b="1" dirty="0" smtClean="0"/>
              <a:t>杨绛和钱</a:t>
            </a:r>
            <a:r>
              <a:rPr lang="zh-CN" altLang="en-US" sz="4800" b="1" dirty="0" smtClean="0"/>
              <a:t>锺</a:t>
            </a:r>
            <a:r>
              <a:rPr lang="zh-CN" altLang="zh-CN" sz="4800" b="1" dirty="0" smtClean="0"/>
              <a:t>书的女儿，钱瑗，要回去看爸爸妈妈也要先把大字报贴了，说我跟钱</a:t>
            </a:r>
            <a:r>
              <a:rPr lang="zh-CN" altLang="en-US" sz="4800" b="1" dirty="0" smtClean="0"/>
              <a:t>锺</a:t>
            </a:r>
            <a:r>
              <a:rPr lang="zh-CN" altLang="zh-CN" sz="4800" b="1" dirty="0" smtClean="0"/>
              <a:t>书、杨绛在思想上彻底地划清界限，然后才能够回到家，去看自己的父母。而更悲惨的是，杨绛的女婿，钱</a:t>
            </a:r>
            <a:r>
              <a:rPr lang="zh-CN" altLang="en-US" sz="4800" b="1" dirty="0" smtClean="0"/>
              <a:t>瑗</a:t>
            </a:r>
            <a:r>
              <a:rPr lang="zh-CN" altLang="zh-CN" sz="4800" b="1" dirty="0" smtClean="0"/>
              <a:t>的丈夫，因为不愿意无辜诬陷别人，最后被逼得上吊自杀。他们一家都经受了漫长的苦痛折磨。</a:t>
            </a:r>
            <a:endParaRPr lang="zh-CN" altLang="zh-CN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rot="10800000">
            <a:off x="11854728" y="422775"/>
            <a:ext cx="0" cy="3560791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359355" y="252608"/>
            <a:ext cx="2890282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 rot="10800000">
            <a:off x="359354" y="252608"/>
            <a:ext cx="406819" cy="554528"/>
          </a:xfrm>
          <a:prstGeom prst="triangle">
            <a:avLst>
              <a:gd name="adj" fmla="val 10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占位符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758588" cy="3949589"/>
          </a:xfrm>
          <a:prstGeom prst="diamond">
            <a:avLst/>
          </a:prstGeom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555557" y="0"/>
            <a:ext cx="7301132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6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探究问题二：</a:t>
            </a:r>
            <a:endParaRPr lang="en-US" altLang="zh-CN" sz="60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6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      “我”的色彩</a:t>
            </a:r>
            <a:endParaRPr lang="en-US" altLang="zh-CN" sz="60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</a:pPr>
            <a:endParaRPr lang="en-US" altLang="zh-CN" sz="60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5063" y="3606788"/>
            <a:ext cx="96920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/>
              <a:t>那个时代老王依然选择真诚、善良，感到老王人性的光辉，感到不安愧怍。</a:t>
            </a:r>
            <a:endParaRPr lang="zh-CN" altLang="en-US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15"/>
          <p:cNvSpPr/>
          <p:nvPr/>
        </p:nvSpPr>
        <p:spPr>
          <a:xfrm>
            <a:off x="-1579701" y="4551513"/>
            <a:ext cx="3303536" cy="750835"/>
          </a:xfrm>
          <a:custGeom>
            <a:avLst/>
            <a:gdLst>
              <a:gd name="connsiteX0" fmla="*/ 3895926 w 3907971"/>
              <a:gd name="connsiteY0" fmla="*/ 1142557 h 1194053"/>
              <a:gd name="connsiteX1" fmla="*/ 3907971 w 3907971"/>
              <a:gd name="connsiteY1" fmla="*/ 1142678 h 1194053"/>
              <a:gd name="connsiteX2" fmla="*/ 3907971 w 3907971"/>
              <a:gd name="connsiteY2" fmla="*/ 1194053 h 1194053"/>
              <a:gd name="connsiteX3" fmla="*/ 3907971 w 3907971"/>
              <a:gd name="connsiteY3" fmla="*/ 1194051 h 1194053"/>
              <a:gd name="connsiteX4" fmla="*/ 3903237 w 3907971"/>
              <a:gd name="connsiteY4" fmla="*/ 1164852 h 1194053"/>
              <a:gd name="connsiteX5" fmla="*/ 3033485 w 3907971"/>
              <a:gd name="connsiteY5" fmla="*/ 250 h 1194053"/>
              <a:gd name="connsiteX6" fmla="*/ 3817257 w 3907971"/>
              <a:gd name="connsiteY6" fmla="*/ 1001736 h 1194053"/>
              <a:gd name="connsiteX7" fmla="*/ 3890055 w 3907971"/>
              <a:gd name="connsiteY7" fmla="*/ 1124654 h 1194053"/>
              <a:gd name="connsiteX8" fmla="*/ 3895926 w 3907971"/>
              <a:gd name="connsiteY8" fmla="*/ 1142557 h 1194053"/>
              <a:gd name="connsiteX9" fmla="*/ 0 w 3907971"/>
              <a:gd name="connsiteY9" fmla="*/ 1103336 h 1194053"/>
              <a:gd name="connsiteX10" fmla="*/ 1233714 w 3907971"/>
              <a:gd name="connsiteY10" fmla="*/ 421164 h 1194053"/>
              <a:gd name="connsiteX11" fmla="*/ 1828800 w 3907971"/>
              <a:gd name="connsiteY11" fmla="*/ 900136 h 1194053"/>
              <a:gd name="connsiteX12" fmla="*/ 3033485 w 3907971"/>
              <a:gd name="connsiteY12" fmla="*/ 250 h 119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07971" h="1194053">
                <a:moveTo>
                  <a:pt x="3895926" y="1142557"/>
                </a:moveTo>
                <a:lnTo>
                  <a:pt x="3907971" y="1142678"/>
                </a:lnTo>
                <a:lnTo>
                  <a:pt x="3907971" y="1194053"/>
                </a:lnTo>
                <a:lnTo>
                  <a:pt x="3907971" y="1194051"/>
                </a:lnTo>
                <a:cubicBezTo>
                  <a:pt x="3907215" y="1185886"/>
                  <a:pt x="3905930" y="1176286"/>
                  <a:pt x="3903237" y="1164852"/>
                </a:cubicBezTo>
                <a:close/>
                <a:moveTo>
                  <a:pt x="3033485" y="250"/>
                </a:moveTo>
                <a:cubicBezTo>
                  <a:pt x="3364894" y="17183"/>
                  <a:pt x="3664857" y="793698"/>
                  <a:pt x="3817257" y="1001736"/>
                </a:cubicBezTo>
                <a:cubicBezTo>
                  <a:pt x="3855357" y="1053746"/>
                  <a:pt x="3877280" y="1093660"/>
                  <a:pt x="3890055" y="1124654"/>
                </a:cubicBezTo>
                <a:lnTo>
                  <a:pt x="3895926" y="1142557"/>
                </a:lnTo>
                <a:lnTo>
                  <a:pt x="0" y="1103336"/>
                </a:lnTo>
                <a:cubicBezTo>
                  <a:pt x="464457" y="779183"/>
                  <a:pt x="928914" y="455031"/>
                  <a:pt x="1233714" y="421164"/>
                </a:cubicBezTo>
                <a:cubicBezTo>
                  <a:pt x="1538514" y="387297"/>
                  <a:pt x="1528838" y="970288"/>
                  <a:pt x="1828800" y="900136"/>
                </a:cubicBezTo>
                <a:cubicBezTo>
                  <a:pt x="2128762" y="829984"/>
                  <a:pt x="2702076" y="-16683"/>
                  <a:pt x="3033485" y="250"/>
                </a:cubicBezTo>
                <a:close/>
              </a:path>
            </a:pathLst>
          </a:custGeom>
          <a:gradFill>
            <a:gsLst>
              <a:gs pos="97000">
                <a:srgbClr val="545454">
                  <a:alpha val="0"/>
                </a:srgbClr>
              </a:gs>
              <a:gs pos="97000">
                <a:srgbClr val="545454"/>
              </a:gs>
              <a:gs pos="0">
                <a:srgbClr val="776C5B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26"/>
          <p:cNvGrpSpPr/>
          <p:nvPr/>
        </p:nvGrpSpPr>
        <p:grpSpPr>
          <a:xfrm>
            <a:off x="766916" y="206477"/>
            <a:ext cx="1479453" cy="3883357"/>
            <a:chOff x="2363371" y="1084948"/>
            <a:chExt cx="1479453" cy="3883357"/>
          </a:xfrm>
        </p:grpSpPr>
        <p:grpSp>
          <p:nvGrpSpPr>
            <p:cNvPr id="3" name="组合 3"/>
            <p:cNvGrpSpPr/>
            <p:nvPr/>
          </p:nvGrpSpPr>
          <p:grpSpPr>
            <a:xfrm>
              <a:off x="2363371" y="1084948"/>
              <a:ext cx="1269144" cy="3642852"/>
              <a:chOff x="4740812" y="1266092"/>
              <a:chExt cx="1209823" cy="3587262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4740812" y="1266092"/>
                <a:ext cx="1167619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4740812" y="1266092"/>
                <a:ext cx="0" cy="3251982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5950635" y="3828900"/>
                <a:ext cx="0" cy="1024454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4881490" y="4853354"/>
                <a:ext cx="1069145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等腰三角形 8"/>
              <p:cNvSpPr/>
              <p:nvPr/>
            </p:nvSpPr>
            <p:spPr>
              <a:xfrm>
                <a:off x="5472333" y="4346917"/>
                <a:ext cx="478302" cy="506437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9"/>
            <p:cNvGrpSpPr/>
            <p:nvPr/>
          </p:nvGrpSpPr>
          <p:grpSpPr>
            <a:xfrm rot="10800000">
              <a:off x="2518116" y="1195144"/>
              <a:ext cx="1324708" cy="3773161"/>
              <a:chOff x="4740812" y="1407420"/>
              <a:chExt cx="1209823" cy="3445934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4740812" y="1407420"/>
                <a:ext cx="1167619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4740812" y="1407420"/>
                <a:ext cx="0" cy="3251982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10800000" flipV="1">
                <a:off x="5950635" y="3502205"/>
                <a:ext cx="0" cy="1351148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4881490" y="4853354"/>
                <a:ext cx="1069145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等腰三角形 14"/>
              <p:cNvSpPr/>
              <p:nvPr/>
            </p:nvSpPr>
            <p:spPr>
              <a:xfrm>
                <a:off x="5472333" y="4346917"/>
                <a:ext cx="478302" cy="506437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7" name="文本框 16"/>
          <p:cNvSpPr txBox="1"/>
          <p:nvPr/>
        </p:nvSpPr>
        <p:spPr>
          <a:xfrm>
            <a:off x="1066345" y="191729"/>
            <a:ext cx="1107996" cy="3731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000" dirty="0" smtClean="0"/>
              <a:t>王国维</a:t>
            </a:r>
            <a:endParaRPr lang="zh-CN" altLang="en-US" sz="6000" dirty="0"/>
          </a:p>
        </p:txBody>
      </p:sp>
      <p:sp>
        <p:nvSpPr>
          <p:cNvPr id="19" name="文本框 18"/>
          <p:cNvSpPr txBox="1"/>
          <p:nvPr/>
        </p:nvSpPr>
        <p:spPr>
          <a:xfrm>
            <a:off x="2590892" y="1175212"/>
            <a:ext cx="8262106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4800" b="1" dirty="0" smtClean="0"/>
              <a:t>以我观物，故物皆著我之色彩</a:t>
            </a:r>
            <a:r>
              <a:rPr lang="zh-CN" altLang="en-US" sz="4800" b="1" dirty="0" smtClean="0"/>
              <a:t>。</a:t>
            </a:r>
            <a:endParaRPr lang="zh-CN" altLang="en-US" sz="4800" b="1" dirty="0">
              <a:latin typeface="+mj-ea"/>
              <a:ea typeface="+mj-ea"/>
            </a:endParaRPr>
          </a:p>
        </p:txBody>
      </p:sp>
      <p:grpSp>
        <p:nvGrpSpPr>
          <p:cNvPr id="10" name="组合 19"/>
          <p:cNvGrpSpPr/>
          <p:nvPr/>
        </p:nvGrpSpPr>
        <p:grpSpPr>
          <a:xfrm>
            <a:off x="4403269" y="3176991"/>
            <a:ext cx="3364710" cy="541295"/>
            <a:chOff x="-86442" y="4986005"/>
            <a:chExt cx="2975676" cy="968616"/>
          </a:xfrm>
          <a:gradFill>
            <a:gsLst>
              <a:gs pos="97000">
                <a:srgbClr val="545454">
                  <a:alpha val="0"/>
                </a:srgbClr>
              </a:gs>
              <a:gs pos="97000">
                <a:srgbClr val="545454"/>
              </a:gs>
              <a:gs pos="0">
                <a:srgbClr val="776C5B">
                  <a:alpha val="50000"/>
                </a:srgbClr>
              </a:gs>
            </a:gsLst>
            <a:lin ang="5400000" scaled="1"/>
          </a:gradFill>
        </p:grpSpPr>
        <p:sp>
          <p:nvSpPr>
            <p:cNvPr id="21" name="任意多边形 15"/>
            <p:cNvSpPr/>
            <p:nvPr/>
          </p:nvSpPr>
          <p:spPr>
            <a:xfrm>
              <a:off x="-86442" y="4986005"/>
              <a:ext cx="2471233" cy="755068"/>
            </a:xfrm>
            <a:custGeom>
              <a:avLst/>
              <a:gdLst>
                <a:gd name="connsiteX0" fmla="*/ 3895926 w 3907971"/>
                <a:gd name="connsiteY0" fmla="*/ 1142557 h 1194053"/>
                <a:gd name="connsiteX1" fmla="*/ 3907971 w 3907971"/>
                <a:gd name="connsiteY1" fmla="*/ 1142678 h 1194053"/>
                <a:gd name="connsiteX2" fmla="*/ 3907971 w 3907971"/>
                <a:gd name="connsiteY2" fmla="*/ 1194053 h 1194053"/>
                <a:gd name="connsiteX3" fmla="*/ 3907971 w 3907971"/>
                <a:gd name="connsiteY3" fmla="*/ 1194051 h 1194053"/>
                <a:gd name="connsiteX4" fmla="*/ 3903237 w 3907971"/>
                <a:gd name="connsiteY4" fmla="*/ 1164852 h 1194053"/>
                <a:gd name="connsiteX5" fmla="*/ 3033485 w 3907971"/>
                <a:gd name="connsiteY5" fmla="*/ 250 h 1194053"/>
                <a:gd name="connsiteX6" fmla="*/ 3817257 w 3907971"/>
                <a:gd name="connsiteY6" fmla="*/ 1001736 h 1194053"/>
                <a:gd name="connsiteX7" fmla="*/ 3890055 w 3907971"/>
                <a:gd name="connsiteY7" fmla="*/ 1124654 h 1194053"/>
                <a:gd name="connsiteX8" fmla="*/ 3895926 w 3907971"/>
                <a:gd name="connsiteY8" fmla="*/ 1142557 h 1194053"/>
                <a:gd name="connsiteX9" fmla="*/ 0 w 3907971"/>
                <a:gd name="connsiteY9" fmla="*/ 1103336 h 1194053"/>
                <a:gd name="connsiteX10" fmla="*/ 1233714 w 3907971"/>
                <a:gd name="connsiteY10" fmla="*/ 421164 h 1194053"/>
                <a:gd name="connsiteX11" fmla="*/ 1828800 w 3907971"/>
                <a:gd name="connsiteY11" fmla="*/ 900136 h 1194053"/>
                <a:gd name="connsiteX12" fmla="*/ 3033485 w 3907971"/>
                <a:gd name="connsiteY12" fmla="*/ 250 h 119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7971" h="1194053">
                  <a:moveTo>
                    <a:pt x="3895926" y="1142557"/>
                  </a:moveTo>
                  <a:lnTo>
                    <a:pt x="3907971" y="1142678"/>
                  </a:lnTo>
                  <a:lnTo>
                    <a:pt x="3907971" y="1194053"/>
                  </a:lnTo>
                  <a:lnTo>
                    <a:pt x="3907971" y="1194051"/>
                  </a:lnTo>
                  <a:cubicBezTo>
                    <a:pt x="3907215" y="1185886"/>
                    <a:pt x="3905930" y="1176286"/>
                    <a:pt x="3903237" y="1164852"/>
                  </a:cubicBezTo>
                  <a:close/>
                  <a:moveTo>
                    <a:pt x="3033485" y="250"/>
                  </a:moveTo>
                  <a:cubicBezTo>
                    <a:pt x="3364894" y="17183"/>
                    <a:pt x="3664857" y="793698"/>
                    <a:pt x="3817257" y="1001736"/>
                  </a:cubicBezTo>
                  <a:cubicBezTo>
                    <a:pt x="3855357" y="1053746"/>
                    <a:pt x="3877280" y="1093660"/>
                    <a:pt x="3890055" y="1124654"/>
                  </a:cubicBezTo>
                  <a:lnTo>
                    <a:pt x="3895926" y="1142557"/>
                  </a:lnTo>
                  <a:lnTo>
                    <a:pt x="0" y="1103336"/>
                  </a:lnTo>
                  <a:cubicBezTo>
                    <a:pt x="464457" y="779183"/>
                    <a:pt x="928914" y="455031"/>
                    <a:pt x="1233714" y="421164"/>
                  </a:cubicBezTo>
                  <a:cubicBezTo>
                    <a:pt x="1538514" y="387297"/>
                    <a:pt x="1528838" y="970288"/>
                    <a:pt x="1828800" y="900136"/>
                  </a:cubicBezTo>
                  <a:cubicBezTo>
                    <a:pt x="2128762" y="829984"/>
                    <a:pt x="2702076" y="-16683"/>
                    <a:pt x="3033485" y="2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16"/>
            <p:cNvSpPr/>
            <p:nvPr/>
          </p:nvSpPr>
          <p:spPr>
            <a:xfrm>
              <a:off x="1045175" y="5391181"/>
              <a:ext cx="1844059" cy="563440"/>
            </a:xfrm>
            <a:custGeom>
              <a:avLst/>
              <a:gdLst>
                <a:gd name="connsiteX0" fmla="*/ 3895926 w 3907971"/>
                <a:gd name="connsiteY0" fmla="*/ 1142557 h 1194053"/>
                <a:gd name="connsiteX1" fmla="*/ 3907971 w 3907971"/>
                <a:gd name="connsiteY1" fmla="*/ 1142678 h 1194053"/>
                <a:gd name="connsiteX2" fmla="*/ 3907971 w 3907971"/>
                <a:gd name="connsiteY2" fmla="*/ 1194053 h 1194053"/>
                <a:gd name="connsiteX3" fmla="*/ 3907971 w 3907971"/>
                <a:gd name="connsiteY3" fmla="*/ 1194051 h 1194053"/>
                <a:gd name="connsiteX4" fmla="*/ 3903237 w 3907971"/>
                <a:gd name="connsiteY4" fmla="*/ 1164852 h 1194053"/>
                <a:gd name="connsiteX5" fmla="*/ 3033485 w 3907971"/>
                <a:gd name="connsiteY5" fmla="*/ 250 h 1194053"/>
                <a:gd name="connsiteX6" fmla="*/ 3817257 w 3907971"/>
                <a:gd name="connsiteY6" fmla="*/ 1001736 h 1194053"/>
                <a:gd name="connsiteX7" fmla="*/ 3890055 w 3907971"/>
                <a:gd name="connsiteY7" fmla="*/ 1124654 h 1194053"/>
                <a:gd name="connsiteX8" fmla="*/ 3895926 w 3907971"/>
                <a:gd name="connsiteY8" fmla="*/ 1142557 h 1194053"/>
                <a:gd name="connsiteX9" fmla="*/ 0 w 3907971"/>
                <a:gd name="connsiteY9" fmla="*/ 1103336 h 1194053"/>
                <a:gd name="connsiteX10" fmla="*/ 1233714 w 3907971"/>
                <a:gd name="connsiteY10" fmla="*/ 421164 h 1194053"/>
                <a:gd name="connsiteX11" fmla="*/ 1828800 w 3907971"/>
                <a:gd name="connsiteY11" fmla="*/ 900136 h 1194053"/>
                <a:gd name="connsiteX12" fmla="*/ 3033485 w 3907971"/>
                <a:gd name="connsiteY12" fmla="*/ 250 h 119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7971" h="1194053">
                  <a:moveTo>
                    <a:pt x="3895926" y="1142557"/>
                  </a:moveTo>
                  <a:lnTo>
                    <a:pt x="3907971" y="1142678"/>
                  </a:lnTo>
                  <a:lnTo>
                    <a:pt x="3907971" y="1194053"/>
                  </a:lnTo>
                  <a:lnTo>
                    <a:pt x="3907971" y="1194051"/>
                  </a:lnTo>
                  <a:cubicBezTo>
                    <a:pt x="3907215" y="1185886"/>
                    <a:pt x="3905930" y="1176286"/>
                    <a:pt x="3903237" y="1164852"/>
                  </a:cubicBezTo>
                  <a:close/>
                  <a:moveTo>
                    <a:pt x="3033485" y="250"/>
                  </a:moveTo>
                  <a:cubicBezTo>
                    <a:pt x="3364894" y="17183"/>
                    <a:pt x="3664857" y="793698"/>
                    <a:pt x="3817257" y="1001736"/>
                  </a:cubicBezTo>
                  <a:cubicBezTo>
                    <a:pt x="3855357" y="1053746"/>
                    <a:pt x="3877280" y="1093660"/>
                    <a:pt x="3890055" y="1124654"/>
                  </a:cubicBezTo>
                  <a:lnTo>
                    <a:pt x="3895926" y="1142557"/>
                  </a:lnTo>
                  <a:lnTo>
                    <a:pt x="0" y="1103336"/>
                  </a:lnTo>
                  <a:cubicBezTo>
                    <a:pt x="464457" y="779183"/>
                    <a:pt x="928914" y="455031"/>
                    <a:pt x="1233714" y="421164"/>
                  </a:cubicBezTo>
                  <a:cubicBezTo>
                    <a:pt x="1538514" y="387297"/>
                    <a:pt x="1528838" y="970288"/>
                    <a:pt x="1828800" y="900136"/>
                  </a:cubicBezTo>
                  <a:cubicBezTo>
                    <a:pt x="2128762" y="829984"/>
                    <a:pt x="2702076" y="-16683"/>
                    <a:pt x="3033485" y="2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任意多边形 17"/>
          <p:cNvSpPr/>
          <p:nvPr/>
        </p:nvSpPr>
        <p:spPr>
          <a:xfrm>
            <a:off x="6386200" y="6055603"/>
            <a:ext cx="5687618" cy="791855"/>
          </a:xfrm>
          <a:custGeom>
            <a:avLst/>
            <a:gdLst>
              <a:gd name="connsiteX0" fmla="*/ 4036200 w 5687618"/>
              <a:gd name="connsiteY0" fmla="*/ 540 h 791855"/>
              <a:gd name="connsiteX1" fmla="*/ 4999673 w 5687618"/>
              <a:gd name="connsiteY1" fmla="*/ 328873 h 791855"/>
              <a:gd name="connsiteX2" fmla="*/ 5633083 w 5687618"/>
              <a:gd name="connsiteY2" fmla="*/ 721203 h 791855"/>
              <a:gd name="connsiteX3" fmla="*/ 5666385 w 5687618"/>
              <a:gd name="connsiteY3" fmla="*/ 763693 h 791855"/>
              <a:gd name="connsiteX4" fmla="*/ 5687618 w 5687618"/>
              <a:gd name="connsiteY4" fmla="*/ 791855 h 791855"/>
              <a:gd name="connsiteX5" fmla="*/ 0 w 5687618"/>
              <a:gd name="connsiteY5" fmla="*/ 791855 h 791855"/>
              <a:gd name="connsiteX6" fmla="*/ 118522 w 5687618"/>
              <a:gd name="connsiteY6" fmla="*/ 631580 h 791855"/>
              <a:gd name="connsiteX7" fmla="*/ 1065997 w 5687618"/>
              <a:gd name="connsiteY7" fmla="*/ 329440 h 791855"/>
              <a:gd name="connsiteX8" fmla="*/ 2331864 w 5687618"/>
              <a:gd name="connsiteY8" fmla="*/ 681449 h 791855"/>
              <a:gd name="connsiteX9" fmla="*/ 3872130 w 5687618"/>
              <a:gd name="connsiteY9" fmla="*/ 8517 h 791855"/>
              <a:gd name="connsiteX10" fmla="*/ 4036200 w 5687618"/>
              <a:gd name="connsiteY10" fmla="*/ 540 h 79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7618" h="791855">
                <a:moveTo>
                  <a:pt x="4036200" y="540"/>
                </a:moveTo>
                <a:cubicBezTo>
                  <a:pt x="4412619" y="12628"/>
                  <a:pt x="4742867" y="224940"/>
                  <a:pt x="4999673" y="328873"/>
                </a:cubicBezTo>
                <a:cubicBezTo>
                  <a:pt x="5293164" y="447654"/>
                  <a:pt x="5588752" y="642312"/>
                  <a:pt x="5633083" y="721203"/>
                </a:cubicBezTo>
                <a:cubicBezTo>
                  <a:pt x="5645357" y="736624"/>
                  <a:pt x="5656420" y="750746"/>
                  <a:pt x="5666385" y="763693"/>
                </a:cubicBezTo>
                <a:lnTo>
                  <a:pt x="5687618" y="791855"/>
                </a:lnTo>
                <a:lnTo>
                  <a:pt x="0" y="791855"/>
                </a:lnTo>
                <a:lnTo>
                  <a:pt x="118522" y="631580"/>
                </a:lnTo>
                <a:cubicBezTo>
                  <a:pt x="266386" y="469785"/>
                  <a:pt x="515963" y="328353"/>
                  <a:pt x="1065997" y="329440"/>
                </a:cubicBezTo>
                <a:cubicBezTo>
                  <a:pt x="1717825" y="340589"/>
                  <a:pt x="1951526" y="780208"/>
                  <a:pt x="2331864" y="681449"/>
                </a:cubicBezTo>
                <a:cubicBezTo>
                  <a:pt x="2712203" y="582689"/>
                  <a:pt x="3427495" y="67280"/>
                  <a:pt x="3872130" y="8517"/>
                </a:cubicBezTo>
                <a:cubicBezTo>
                  <a:pt x="3927709" y="1172"/>
                  <a:pt x="3982426" y="-1188"/>
                  <a:pt x="4036200" y="540"/>
                </a:cubicBezTo>
                <a:close/>
              </a:path>
            </a:pathLst>
          </a:custGeom>
          <a:gradFill flip="none" rotWithShape="1">
            <a:gsLst>
              <a:gs pos="100000">
                <a:srgbClr val="776C5B">
                  <a:alpha val="20000"/>
                </a:srgbClr>
              </a:gs>
              <a:gs pos="0">
                <a:srgbClr val="545454">
                  <a:alpha val="8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771334" y="4023360"/>
            <a:ext cx="8637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/>
              <a:t>我之色彩：作者的情感</a:t>
            </a:r>
            <a:endParaRPr lang="zh-CN" alt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/>
        </p:nvPicPr>
        <p:blipFill>
          <a:blip r:embed="rId2" cstate="print"/>
          <a:srcRect t="15440"/>
          <a:stretch>
            <a:fillRect/>
          </a:stretch>
        </p:blipFill>
        <p:spPr>
          <a:xfrm flipH="1">
            <a:off x="7115175" y="2530475"/>
            <a:ext cx="5172075" cy="316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49"/>
          <p:cNvSpPr txBox="1"/>
          <p:nvPr/>
        </p:nvSpPr>
        <p:spPr>
          <a:xfrm>
            <a:off x="2402847" y="321669"/>
            <a:ext cx="8024043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800" b="1" dirty="0" smtClean="0">
                <a:latin typeface="+mn-ea"/>
                <a:ea typeface="+mn-ea"/>
              </a:rPr>
              <a:t>读懂作者笔下的人物</a:t>
            </a:r>
            <a:r>
              <a:rPr lang="zh-CN" altLang="en-US" sz="4800" b="1" smtClean="0">
                <a:latin typeface="+mn-ea"/>
                <a:ea typeface="+mn-ea"/>
              </a:rPr>
              <a:t>形象</a:t>
            </a:r>
            <a:endParaRPr lang="en-US" altLang="zh-CN" sz="4800" b="1" dirty="0" smtClean="0">
              <a:latin typeface="+mn-ea"/>
              <a:ea typeface="+mn-ea"/>
            </a:endParaRPr>
          </a:p>
        </p:txBody>
      </p:sp>
      <p:grpSp>
        <p:nvGrpSpPr>
          <p:cNvPr id="6" name="组合 26"/>
          <p:cNvGrpSpPr/>
          <p:nvPr/>
        </p:nvGrpSpPr>
        <p:grpSpPr>
          <a:xfrm>
            <a:off x="766916" y="206477"/>
            <a:ext cx="1479453" cy="3883357"/>
            <a:chOff x="2363371" y="1084948"/>
            <a:chExt cx="1479453" cy="3883357"/>
          </a:xfrm>
        </p:grpSpPr>
        <p:grpSp>
          <p:nvGrpSpPr>
            <p:cNvPr id="9" name="组合 3"/>
            <p:cNvGrpSpPr/>
            <p:nvPr/>
          </p:nvGrpSpPr>
          <p:grpSpPr>
            <a:xfrm>
              <a:off x="2363371" y="1065328"/>
              <a:ext cx="1269144" cy="3587262"/>
              <a:chOff x="4740812" y="1266092"/>
              <a:chExt cx="1209823" cy="3587262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4740812" y="1266092"/>
                <a:ext cx="1167619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4740812" y="1266092"/>
                <a:ext cx="0" cy="3251982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5950635" y="3828900"/>
                <a:ext cx="0" cy="1024454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4881490" y="4853354"/>
                <a:ext cx="1069145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等腰三角形 19"/>
              <p:cNvSpPr/>
              <p:nvPr/>
            </p:nvSpPr>
            <p:spPr>
              <a:xfrm>
                <a:off x="5472333" y="4346917"/>
                <a:ext cx="478302" cy="506437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rot="10800000">
              <a:off x="2518116" y="1656020"/>
              <a:ext cx="1324708" cy="3445934"/>
              <a:chOff x="4740812" y="1407420"/>
              <a:chExt cx="1209823" cy="3445934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4740812" y="1407420"/>
                <a:ext cx="1167619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4740812" y="1407420"/>
                <a:ext cx="0" cy="3251982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10800000" flipV="1">
                <a:off x="5950635" y="3502205"/>
                <a:ext cx="0" cy="1351148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4881490" y="4853354"/>
                <a:ext cx="1069145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等腰三角形 14"/>
              <p:cNvSpPr/>
              <p:nvPr/>
            </p:nvSpPr>
            <p:spPr>
              <a:xfrm>
                <a:off x="5472333" y="4346917"/>
                <a:ext cx="478302" cy="506437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025941" y="996285"/>
            <a:ext cx="923330" cy="25930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b="1" dirty="0" smtClean="0">
                <a:latin typeface="新蒂文徵明體" panose="03000409000000000000" pitchFamily="65" charset="-120"/>
              </a:rPr>
              <a:t>写人散文</a:t>
            </a:r>
            <a:endParaRPr lang="zh-CN" altLang="en-US" sz="4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79427" y="2333768"/>
            <a:ext cx="559319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/>
              <a:t>读懂作者的情感</a:t>
            </a:r>
            <a:endParaRPr lang="en-US" altLang="zh-CN" sz="6000" b="1" dirty="0" smtClean="0"/>
          </a:p>
          <a:p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48418" y="3603009"/>
            <a:ext cx="38924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由浅入深，由表及里</a:t>
            </a:r>
            <a:endParaRPr lang="en-US" altLang="zh-CN" sz="3200" b="1" dirty="0" smtClean="0"/>
          </a:p>
          <a:p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75714" y="4599295"/>
            <a:ext cx="3892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时代背景，知</a:t>
            </a:r>
            <a:r>
              <a:rPr lang="zh-CN" altLang="en-US" sz="3200" b="1" dirty="0" smtClean="0"/>
              <a:t>人论世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10"/>
          <p:cNvPicPr>
            <a:picLocks noChangeAspect="1"/>
          </p:cNvPicPr>
          <p:nvPr/>
        </p:nvPicPr>
        <p:blipFill>
          <a:blip r:embed="rId2" cstate="print"/>
          <a:srcRect t="15440"/>
          <a:stretch>
            <a:fillRect/>
          </a:stretch>
        </p:blipFill>
        <p:spPr>
          <a:xfrm>
            <a:off x="0" y="0"/>
            <a:ext cx="6137564" cy="3758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155140" y="270514"/>
            <a:ext cx="579119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r>
              <a:rPr lang="zh-CN" altLang="en-US" sz="4000" b="1" dirty="0" smtClean="0"/>
              <a:t>根据今天所学的写人散文的方法阅读赏析：</a:t>
            </a:r>
            <a:endParaRPr lang="en-US" altLang="zh-CN" sz="4000" b="1" dirty="0" smtClean="0"/>
          </a:p>
          <a:p>
            <a:r>
              <a:rPr lang="zh-CN" altLang="en-US" sz="4000" b="1" dirty="0" smtClean="0"/>
              <a:t>朱自清的</a:t>
            </a:r>
            <a:r>
              <a:rPr lang="en-US" altLang="zh-CN" sz="4000" b="1" dirty="0" smtClean="0"/>
              <a:t>《</a:t>
            </a:r>
            <a:r>
              <a:rPr lang="zh-CN" altLang="en-US" sz="4000" b="1" dirty="0" smtClean="0"/>
              <a:t>背影</a:t>
            </a:r>
            <a:r>
              <a:rPr lang="en-US" altLang="zh-CN" sz="4000" b="1" dirty="0" smtClean="0"/>
              <a:t>》</a:t>
            </a:r>
          </a:p>
          <a:p>
            <a:endParaRPr lang="en-US" altLang="zh-CN" sz="4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0252" y="2610683"/>
            <a:ext cx="114823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/>
              <a:t>探究以下两个问题：</a:t>
            </a:r>
            <a:endParaRPr lang="en-US" altLang="zh-CN" sz="5400" b="1" dirty="0" smtClean="0"/>
          </a:p>
          <a:p>
            <a:r>
              <a:rPr lang="en-US" altLang="zh-CN" sz="5400" b="1" dirty="0" smtClean="0"/>
              <a:t>1</a:t>
            </a:r>
            <a:r>
              <a:rPr lang="zh-CN" altLang="en-US" sz="5400" b="1" dirty="0" smtClean="0"/>
              <a:t>、文中父亲的形象。</a:t>
            </a:r>
            <a:endParaRPr lang="en-US" altLang="zh-CN" sz="5400" b="1" dirty="0" smtClean="0"/>
          </a:p>
          <a:p>
            <a:r>
              <a:rPr lang="en-US" altLang="zh-CN" sz="5400" b="1" dirty="0" smtClean="0"/>
              <a:t>2</a:t>
            </a:r>
            <a:r>
              <a:rPr lang="zh-CN" altLang="en-US" sz="5400" b="1" dirty="0" smtClean="0"/>
              <a:t>、文中体现“我”的色彩。</a:t>
            </a:r>
            <a:endParaRPr lang="en-US" altLang="zh-CN" sz="5400" b="1" dirty="0" smtClean="0"/>
          </a:p>
          <a:p>
            <a:r>
              <a:rPr lang="zh-CN" altLang="en-US" sz="5400" b="1" dirty="0" smtClean="0"/>
              <a:t>请把以上两个问题探究形成文字写一篇小的赏析文章，体会“我”的色彩。</a:t>
            </a:r>
            <a:endParaRPr lang="zh-CN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10"/>
          <p:cNvPicPr>
            <a:picLocks noChangeAspect="1"/>
          </p:cNvPicPr>
          <p:nvPr/>
        </p:nvPicPr>
        <p:blipFill>
          <a:blip r:embed="rId2" cstate="print"/>
          <a:srcRect t="15440"/>
          <a:stretch>
            <a:fillRect/>
          </a:stretch>
        </p:blipFill>
        <p:spPr>
          <a:xfrm>
            <a:off x="0" y="255588"/>
            <a:ext cx="7027863" cy="4303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7611485" y="0"/>
            <a:ext cx="2123658" cy="513080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r>
              <a:rPr lang="zh-CN" altLang="en-US" sz="7200" dirty="0" smtClean="0">
                <a:latin typeface="新蒂下午茶基本版" pitchFamily="66" charset="-122"/>
                <a:ea typeface="新蒂下午茶基本版" pitchFamily="66" charset="-122"/>
              </a:rPr>
              <a:t>老王</a:t>
            </a:r>
            <a:endParaRPr lang="en-US" altLang="zh-CN" sz="7200" dirty="0" smtClean="0">
              <a:latin typeface="新蒂下午茶基本版" pitchFamily="66" charset="-122"/>
              <a:ea typeface="新蒂下午茶基本版" pitchFamily="66" charset="-122"/>
            </a:endParaRPr>
          </a:p>
          <a:p>
            <a:endParaRPr lang="zh-CN" altLang="en-US" sz="5400" dirty="0">
              <a:latin typeface="新蒂下午茶基本版" pitchFamily="66" charset="-122"/>
              <a:ea typeface="新蒂下午茶基本版" pitchFamily="66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924847" y="3337636"/>
            <a:ext cx="442913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6000" b="1" dirty="0" smtClean="0"/>
              <a:t>杨绛</a:t>
            </a:r>
            <a:endParaRPr lang="zh-CN" altLang="en-US" sz="60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10"/>
          <p:cNvPicPr>
            <a:picLocks noChangeAspect="1"/>
          </p:cNvPicPr>
          <p:nvPr/>
        </p:nvPicPr>
        <p:blipFill>
          <a:blip r:embed="rId2" cstate="print"/>
          <a:srcRect t="15440"/>
          <a:stretch>
            <a:fillRect/>
          </a:stretch>
        </p:blipFill>
        <p:spPr>
          <a:xfrm>
            <a:off x="0" y="0"/>
            <a:ext cx="5841241" cy="357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 flipV="1">
            <a:off x="5942169" y="-191069"/>
            <a:ext cx="2123658" cy="191069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endParaRPr lang="en-US" altLang="zh-CN" sz="7200" dirty="0" smtClean="0">
              <a:latin typeface="新蒂下午茶基本版" pitchFamily="66" charset="-122"/>
              <a:ea typeface="新蒂下午茶基本版" pitchFamily="66" charset="-122"/>
            </a:endParaRPr>
          </a:p>
          <a:p>
            <a:endParaRPr lang="zh-CN" altLang="en-US" sz="5400" dirty="0">
              <a:latin typeface="新蒂下午茶基本版" pitchFamily="66" charset="-122"/>
              <a:ea typeface="新蒂下午茶基本版" pitchFamily="66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2878" y="1269242"/>
            <a:ext cx="5900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“我”追忆老王</a:t>
            </a:r>
            <a:endParaRPr lang="zh-CN" alt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81934" y="2374709"/>
            <a:ext cx="451598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/>
              <a:t>“我”心上不安</a:t>
            </a:r>
            <a:endParaRPr lang="en-US" altLang="zh-CN" sz="4800" b="1" dirty="0" smtClean="0"/>
          </a:p>
          <a:p>
            <a:r>
              <a:rPr lang="en-US" altLang="zh-CN" sz="4800" b="1" dirty="0" smtClean="0"/>
              <a:t>             </a:t>
            </a:r>
            <a:r>
              <a:rPr lang="zh-CN" altLang="en-US" sz="4800" b="1" dirty="0" smtClean="0"/>
              <a:t>感到愧怍</a:t>
            </a:r>
            <a:endParaRPr lang="en-US" altLang="zh-CN" sz="4800" b="1" dirty="0" smtClean="0"/>
          </a:p>
          <a:p>
            <a:endParaRPr lang="en-US" altLang="zh-CN" sz="4800" b="1" dirty="0" smtClean="0"/>
          </a:p>
          <a:p>
            <a:r>
              <a:rPr lang="en-US" altLang="zh-CN" sz="4800" b="1" dirty="0" smtClean="0"/>
              <a:t>              </a:t>
            </a:r>
          </a:p>
          <a:p>
            <a:r>
              <a:rPr lang="en-US" altLang="zh-CN" sz="4800" b="1" dirty="0" smtClean="0"/>
              <a:t>              </a:t>
            </a:r>
            <a:endParaRPr lang="zh-CN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/>
          <p:cNvSpPr/>
          <p:nvPr/>
        </p:nvSpPr>
        <p:spPr>
          <a:xfrm>
            <a:off x="0" y="384775"/>
            <a:ext cx="4200191" cy="3778184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rot="10800000">
            <a:off x="11854728" y="422775"/>
            <a:ext cx="0" cy="3560791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359355" y="252608"/>
            <a:ext cx="2890282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 rot="10800000">
            <a:off x="359354" y="252608"/>
            <a:ext cx="406819" cy="554528"/>
          </a:xfrm>
          <a:prstGeom prst="triangle">
            <a:avLst>
              <a:gd name="adj" fmla="val 10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占位符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558" y="625405"/>
            <a:ext cx="4357191" cy="3949589"/>
          </a:xfrm>
          <a:prstGeom prst="diamond">
            <a:avLst/>
          </a:prstGeom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699164" y="3477491"/>
            <a:ext cx="793865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6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老王是一个怎样的人？</a:t>
            </a:r>
            <a:endParaRPr lang="en-US" altLang="zh-CN" sz="6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</a:pPr>
            <a:endParaRPr lang="en-US" altLang="zh-CN" sz="60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7396" y="247889"/>
            <a:ext cx="75453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itchFamily="49" charset="-122"/>
                <a:ea typeface="楷体" pitchFamily="49" charset="-122"/>
              </a:rPr>
              <a:t>探究问题一：</a:t>
            </a:r>
            <a:endParaRPr lang="en-US" altLang="zh-CN" sz="6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6000" b="1" dirty="0" smtClean="0">
                <a:latin typeface="楷体" pitchFamily="49" charset="-122"/>
                <a:ea typeface="楷体" pitchFamily="49" charset="-122"/>
              </a:rPr>
              <a:t>                               “我”追忆老王</a:t>
            </a:r>
            <a:endParaRPr lang="zh-CN" altLang="en-US" sz="60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rot="10800000">
            <a:off x="11854728" y="422775"/>
            <a:ext cx="0" cy="3560791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359355" y="252608"/>
            <a:ext cx="2890282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 rot="10800000">
            <a:off x="359354" y="252608"/>
            <a:ext cx="406819" cy="554528"/>
          </a:xfrm>
          <a:prstGeom prst="triangle">
            <a:avLst>
              <a:gd name="adj" fmla="val 10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占位符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3773"/>
            <a:ext cx="2593076" cy="2538484"/>
          </a:xfrm>
          <a:prstGeom prst="diamond">
            <a:avLst/>
          </a:prstGeom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109865" y="345756"/>
            <a:ext cx="5512779" cy="197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zh-CN" sz="1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</a:pPr>
            <a:endParaRPr lang="en-US" altLang="zh-CN" sz="60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6597" y="302359"/>
            <a:ext cx="952613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 smtClean="0"/>
              <a:t>“我”：老王啊，看你的</a:t>
            </a:r>
            <a:r>
              <a:rPr lang="zh-CN" altLang="en-US" sz="2800" b="1" dirty="0" smtClean="0"/>
              <a:t>年纪</a:t>
            </a:r>
            <a:r>
              <a:rPr lang="zh-CN" altLang="zh-CN" sz="2800" b="1" dirty="0" smtClean="0"/>
              <a:t>孩子们都应该大了吧？你就不要这么辛苦了。</a:t>
            </a:r>
          </a:p>
          <a:p>
            <a:r>
              <a:rPr lang="en-US" altLang="zh-CN" sz="2800" b="1" dirty="0" smtClean="0"/>
              <a:t> </a:t>
            </a:r>
            <a:r>
              <a:rPr lang="zh-CN" altLang="zh-CN" sz="2800" b="1" dirty="0" smtClean="0"/>
              <a:t>老王：我没有孩子啊……</a:t>
            </a:r>
          </a:p>
          <a:p>
            <a:r>
              <a:rPr lang="zh-CN" altLang="zh-CN" sz="2800" b="1" dirty="0" smtClean="0"/>
              <a:t>“我”：那，老王啊，你老伴身体还好吧，可以照顾你吧？</a:t>
            </a:r>
          </a:p>
          <a:p>
            <a:r>
              <a:rPr lang="en-US" altLang="zh-CN" sz="2800" b="1" dirty="0" smtClean="0"/>
              <a:t> </a:t>
            </a:r>
            <a:r>
              <a:rPr lang="zh-CN" altLang="zh-CN" sz="2800" b="1" dirty="0" smtClean="0"/>
              <a:t>老王：唉……我也没有老伴……</a:t>
            </a:r>
          </a:p>
          <a:p>
            <a:r>
              <a:rPr lang="zh-CN" altLang="zh-CN" sz="2800" b="1" dirty="0" smtClean="0"/>
              <a:t>“我”：啊……那老王，你家里还有没有别的亲人啊？</a:t>
            </a:r>
          </a:p>
          <a:p>
            <a:r>
              <a:rPr lang="en-US" altLang="zh-CN" sz="2800" b="1" dirty="0" smtClean="0"/>
              <a:t> </a:t>
            </a:r>
            <a:r>
              <a:rPr lang="zh-CN" altLang="zh-CN" sz="2800" b="1" dirty="0" smtClean="0"/>
              <a:t>老王：我有一个哥哥。</a:t>
            </a:r>
          </a:p>
          <a:p>
            <a:r>
              <a:rPr lang="zh-CN" altLang="zh-CN" sz="2800" b="1" dirty="0" smtClean="0"/>
              <a:t>“我”：有个哥哥也好的。</a:t>
            </a:r>
          </a:p>
          <a:p>
            <a:r>
              <a:rPr lang="en-US" altLang="zh-CN" sz="2800" b="1" dirty="0" smtClean="0"/>
              <a:t> </a:t>
            </a:r>
            <a:r>
              <a:rPr lang="zh-CN" altLang="zh-CN" sz="2800" b="1" dirty="0" smtClean="0"/>
              <a:t>老王：可是，我的哥哥已经死了。</a:t>
            </a:r>
          </a:p>
          <a:p>
            <a:r>
              <a:rPr lang="zh-CN" altLang="zh-CN" sz="2800" b="1" dirty="0" smtClean="0"/>
              <a:t>“我”：哥哥怎么就死了呢？还有别的亲人吗？</a:t>
            </a:r>
          </a:p>
          <a:p>
            <a:r>
              <a:rPr lang="en-US" altLang="zh-CN" sz="2800" b="1" dirty="0" smtClean="0"/>
              <a:t> </a:t>
            </a:r>
            <a:r>
              <a:rPr lang="zh-CN" altLang="zh-CN" sz="2800" b="1" dirty="0" smtClean="0"/>
              <a:t>老王：还有两个侄儿。</a:t>
            </a:r>
          </a:p>
          <a:p>
            <a:r>
              <a:rPr lang="zh-CN" altLang="zh-CN" sz="2800" b="1" dirty="0" smtClean="0"/>
              <a:t>“我”：那也好，可以互相走动，互相有个照应。</a:t>
            </a:r>
          </a:p>
          <a:p>
            <a:r>
              <a:rPr lang="en-US" altLang="zh-CN" sz="2800" b="1" dirty="0" smtClean="0"/>
              <a:t> </a:t>
            </a:r>
            <a:r>
              <a:rPr lang="zh-CN" altLang="zh-CN" sz="2800" b="1" dirty="0" smtClean="0"/>
              <a:t>老王：唉……都没出息啊……</a:t>
            </a:r>
          </a:p>
          <a:p>
            <a:r>
              <a:rPr lang="zh-CN" altLang="zh-CN" sz="2800" b="1" dirty="0" smtClean="0"/>
              <a:t>“我”：那你就再没别的亲人了吗？</a:t>
            </a:r>
          </a:p>
          <a:p>
            <a:r>
              <a:rPr lang="en-US" altLang="zh-CN" sz="2800" b="1" dirty="0" smtClean="0"/>
              <a:t> </a:t>
            </a:r>
            <a:r>
              <a:rPr lang="zh-CN" altLang="zh-CN" sz="2800" b="1" dirty="0" smtClean="0"/>
              <a:t>老王：没有了……</a:t>
            </a:r>
            <a:endParaRPr lang="zh-CN" altLang="zh-CN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rot="10800000">
            <a:off x="11854728" y="422775"/>
            <a:ext cx="0" cy="3560791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359355" y="252608"/>
            <a:ext cx="2890282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 rot="10800000">
            <a:off x="359354" y="252608"/>
            <a:ext cx="406819" cy="554528"/>
          </a:xfrm>
          <a:prstGeom prst="triangle">
            <a:avLst>
              <a:gd name="adj" fmla="val 10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占位符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3761" y="352449"/>
            <a:ext cx="4357191" cy="3949589"/>
          </a:xfrm>
          <a:prstGeom prst="diamond">
            <a:avLst/>
          </a:prstGeom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998020" y="281507"/>
            <a:ext cx="7621894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6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探究问题二：</a:t>
            </a:r>
            <a:endParaRPr lang="en-US" altLang="zh-CN" sz="60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6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     “我”的色彩</a:t>
            </a:r>
            <a:endParaRPr lang="en-US" altLang="zh-CN" sz="6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</a:pPr>
            <a:endParaRPr lang="en-US" altLang="zh-CN" sz="60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0657" y="3707781"/>
            <a:ext cx="9059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/>
              <a:t>      </a:t>
            </a:r>
            <a:endParaRPr lang="en-US" altLang="zh-CN" sz="5400" b="1" dirty="0" smtClean="0"/>
          </a:p>
          <a:p>
            <a:r>
              <a:rPr lang="en-US" altLang="zh-CN" sz="5400" b="1" dirty="0" smtClean="0"/>
              <a:t>                 </a:t>
            </a:r>
            <a:r>
              <a:rPr lang="zh-CN" altLang="en-US" sz="5400" b="1" dirty="0" smtClean="0"/>
              <a:t>对老王的同情和关心</a:t>
            </a:r>
            <a:endParaRPr lang="zh-CN" altLang="en-US" sz="5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rot="10800000">
            <a:off x="11854728" y="422775"/>
            <a:ext cx="0" cy="3560791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359355" y="252608"/>
            <a:ext cx="2890282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 rot="10800000">
            <a:off x="359354" y="252608"/>
            <a:ext cx="406819" cy="554528"/>
          </a:xfrm>
          <a:prstGeom prst="triangle">
            <a:avLst>
              <a:gd name="adj" fmla="val 10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占位符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3761" y="352449"/>
            <a:ext cx="4357191" cy="3949589"/>
          </a:xfrm>
          <a:prstGeom prst="diamond">
            <a:avLst/>
          </a:prstGeom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896751" y="492522"/>
            <a:ext cx="7301132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6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探究问题二：</a:t>
            </a:r>
            <a:endParaRPr lang="en-US" altLang="zh-CN" sz="60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6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     “我”的色彩</a:t>
            </a:r>
            <a:endParaRPr lang="en-US" altLang="zh-CN" sz="60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</a:pPr>
            <a:endParaRPr lang="en-US" altLang="zh-CN" sz="60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8543" y="4367284"/>
            <a:ext cx="7451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/>
              <a:t>心上不安，感到愧怍</a:t>
            </a:r>
            <a:endParaRPr lang="zh-CN" altLang="en-US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215" y="4518736"/>
            <a:ext cx="4008409" cy="28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/>
        </p:nvCxnSpPr>
        <p:spPr>
          <a:xfrm rot="10800000">
            <a:off x="11854728" y="422775"/>
            <a:ext cx="0" cy="3560791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359355" y="252608"/>
            <a:ext cx="2890282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 rot="10800000">
            <a:off x="359354" y="252608"/>
            <a:ext cx="406819" cy="554528"/>
          </a:xfrm>
          <a:prstGeom prst="triangle">
            <a:avLst>
              <a:gd name="adj" fmla="val 10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82221" y="240804"/>
            <a:ext cx="11709779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、</a:t>
            </a:r>
            <a:r>
              <a:rPr lang="zh-CN" altLang="zh-CN" sz="3600" b="1" dirty="0" smtClean="0"/>
              <a:t>“我常坐老王的三轮。</a:t>
            </a:r>
            <a:r>
              <a:rPr lang="zh-CN" altLang="zh-CN" sz="3600" b="1" dirty="0" smtClean="0">
                <a:solidFill>
                  <a:srgbClr val="FF0000"/>
                </a:solidFill>
              </a:rPr>
              <a:t>他蹬，我坐</a:t>
            </a:r>
            <a:r>
              <a:rPr lang="zh-CN" altLang="zh-CN" sz="3600" b="1" dirty="0" smtClean="0"/>
              <a:t>，一路上我们说着</a:t>
            </a:r>
            <a:r>
              <a:rPr lang="zh-CN" altLang="en-US" sz="3600" b="1" dirty="0" smtClean="0"/>
              <a:t>闲话</a:t>
            </a:r>
            <a:r>
              <a:rPr lang="zh-CN" altLang="zh-CN" sz="3600" b="1" dirty="0" smtClean="0"/>
              <a:t>。” </a:t>
            </a:r>
            <a:r>
              <a:rPr lang="en-US" altLang="zh-CN" sz="3600" b="1" dirty="0" smtClean="0"/>
              <a:t>                </a:t>
            </a:r>
          </a:p>
          <a:p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、</a:t>
            </a:r>
            <a:r>
              <a:rPr lang="zh-CN" altLang="zh-CN" sz="3600" b="1" dirty="0" smtClean="0"/>
              <a:t>“我们</a:t>
            </a:r>
            <a:r>
              <a:rPr lang="zh-CN" altLang="zh-CN" sz="3600" b="1" dirty="0" smtClean="0">
                <a:solidFill>
                  <a:srgbClr val="FF0000"/>
                </a:solidFill>
              </a:rPr>
              <a:t>当然</a:t>
            </a:r>
            <a:r>
              <a:rPr lang="zh-CN" altLang="zh-CN" sz="3600" b="1" dirty="0" smtClean="0"/>
              <a:t>不要他减半收费。”</a:t>
            </a:r>
          </a:p>
          <a:p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、</a:t>
            </a:r>
            <a:r>
              <a:rPr lang="zh-CN" altLang="zh-CN" sz="3600" b="1" dirty="0" smtClean="0"/>
              <a:t>“他还讲老王身上缠了多少尺全新的白布</a:t>
            </a:r>
            <a:r>
              <a:rPr lang="en-US" altLang="zh-CN" sz="3600" b="1" dirty="0" smtClean="0"/>
              <a:t>——</a:t>
            </a:r>
            <a:r>
              <a:rPr lang="zh-CN" altLang="zh-CN" sz="3600" b="1" dirty="0" smtClean="0"/>
              <a:t>因为老王是回民，埋在什么</a:t>
            </a:r>
            <a:r>
              <a:rPr lang="en-US" altLang="zh-CN" sz="3600" b="1" dirty="0" smtClean="0"/>
              <a:t>沟</a:t>
            </a:r>
            <a:r>
              <a:rPr lang="zh-CN" altLang="en-US" sz="3600" b="1" dirty="0" smtClean="0"/>
              <a:t>里</a:t>
            </a:r>
            <a:r>
              <a:rPr lang="zh-CN" altLang="zh-CN" sz="3600" b="1" dirty="0" smtClean="0"/>
              <a:t>。我也不懂，</a:t>
            </a:r>
            <a:r>
              <a:rPr lang="zh-CN" altLang="zh-CN" sz="3600" b="1" dirty="0" smtClean="0">
                <a:solidFill>
                  <a:srgbClr val="FF0000"/>
                </a:solidFill>
              </a:rPr>
              <a:t>没多问</a:t>
            </a:r>
            <a:r>
              <a:rPr lang="zh-CN" altLang="zh-CN" sz="3600" b="1" dirty="0" smtClean="0"/>
              <a:t>。”</a:t>
            </a:r>
            <a:r>
              <a:rPr lang="zh-CN" altLang="en-US" sz="3600" b="1" dirty="0" smtClean="0"/>
              <a:t> 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4</a:t>
            </a:r>
            <a:r>
              <a:rPr lang="zh-CN" altLang="en-US" sz="3600" b="1" dirty="0" smtClean="0"/>
              <a:t>、“</a:t>
            </a:r>
            <a:r>
              <a:rPr lang="zh-CN" altLang="zh-CN" sz="3600" b="1" dirty="0" smtClean="0"/>
              <a:t>我谢了他的好香油，谢了他的大鸡蛋，然后转身进屋去。他赶忙上住我说：</a:t>
            </a:r>
            <a:r>
              <a:rPr lang="zh-CN" altLang="en-US" sz="3600" b="1" dirty="0" smtClean="0"/>
              <a:t>‘</a:t>
            </a:r>
            <a:r>
              <a:rPr lang="zh-CN" altLang="zh-CN" sz="3600" b="1" dirty="0" smtClean="0">
                <a:solidFill>
                  <a:srgbClr val="FF0000"/>
                </a:solidFill>
              </a:rPr>
              <a:t>我不是要钱</a:t>
            </a:r>
            <a:r>
              <a:rPr lang="zh-CN" altLang="en-US" sz="3600" b="1" dirty="0" smtClean="0"/>
              <a:t>。</a:t>
            </a:r>
            <a:r>
              <a:rPr lang="zh-CN" altLang="zh-CN" sz="3600" b="1" dirty="0" smtClean="0"/>
              <a:t> </a:t>
            </a:r>
            <a:r>
              <a:rPr lang="zh-CN" altLang="en-US" sz="3600" b="1" dirty="0" smtClean="0"/>
              <a:t>’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 </a:t>
            </a:r>
            <a:r>
              <a:rPr lang="zh-CN" altLang="zh-CN" sz="3600" b="1" dirty="0" smtClean="0"/>
              <a:t>我也</a:t>
            </a:r>
            <a:r>
              <a:rPr lang="zh-CN" altLang="zh-CN" sz="3600" b="1" dirty="0" smtClean="0">
                <a:solidFill>
                  <a:srgbClr val="FF0000"/>
                </a:solidFill>
              </a:rPr>
              <a:t>赶忙解释：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‘</a:t>
            </a:r>
            <a:r>
              <a:rPr lang="zh-CN" altLang="zh-CN" sz="3600" b="1" dirty="0" smtClean="0">
                <a:solidFill>
                  <a:srgbClr val="FF0000"/>
                </a:solidFill>
              </a:rPr>
              <a:t>我知道，我知道</a:t>
            </a:r>
            <a:r>
              <a:rPr lang="en-US" altLang="zh-CN" sz="3600" b="1" dirty="0" smtClean="0"/>
              <a:t>——</a:t>
            </a:r>
            <a:r>
              <a:rPr lang="zh-CN" altLang="zh-CN" sz="3600" b="1" dirty="0" smtClean="0"/>
              <a:t>不过你既然来了，就免得托人捎了。</a:t>
            </a:r>
            <a:r>
              <a:rPr lang="zh-CN" altLang="en-US" sz="3600" b="1" dirty="0" smtClean="0"/>
              <a:t>’</a:t>
            </a:r>
            <a:r>
              <a:rPr lang="en-US" altLang="zh-CN" sz="3600" b="1" dirty="0" smtClean="0"/>
              <a:t> </a:t>
            </a:r>
            <a:r>
              <a:rPr lang="zh-CN" altLang="zh-CN" sz="3600" b="1" dirty="0" smtClean="0"/>
              <a:t>他也许觉得我这话有理，站着等我。</a:t>
            </a:r>
            <a:r>
              <a:rPr lang="zh-CN" altLang="en-US" sz="3600" b="1" dirty="0" smtClean="0"/>
              <a:t>”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5</a:t>
            </a:r>
            <a:r>
              <a:rPr lang="zh-CN" altLang="en-US" sz="3600" b="1" dirty="0" smtClean="0"/>
              <a:t>、文章的第八小节。</a:t>
            </a:r>
            <a:endParaRPr lang="zh-CN" altLang="zh-CN" sz="3600" b="1" dirty="0" smtClean="0"/>
          </a:p>
          <a:p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rot="10800000">
            <a:off x="11854728" y="422775"/>
            <a:ext cx="0" cy="3560791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 rot="10800000">
            <a:off x="0" y="0"/>
            <a:ext cx="406819" cy="554528"/>
          </a:xfrm>
          <a:prstGeom prst="triangle">
            <a:avLst>
              <a:gd name="adj" fmla="val 10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占位符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099362" cy="3325091"/>
          </a:xfrm>
          <a:prstGeom prst="diamond">
            <a:avLst/>
          </a:prstGeom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896751" y="492522"/>
            <a:ext cx="7301132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6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探究问题二：</a:t>
            </a:r>
            <a:endParaRPr lang="en-US" altLang="zh-CN" sz="60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6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     “我”的色彩</a:t>
            </a:r>
            <a:endParaRPr lang="en-US" altLang="zh-CN" sz="60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</a:pPr>
            <a:endParaRPr lang="en-US" altLang="zh-CN" sz="60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9839" y="2974039"/>
            <a:ext cx="106351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5400" b="1" dirty="0" smtClean="0"/>
          </a:p>
          <a:p>
            <a:r>
              <a:rPr lang="zh-CN" altLang="en-US" sz="5400" b="1" dirty="0" smtClean="0"/>
              <a:t>没把老王当成亲人，没用同等的情感回馈老王，感到不安愧怍。</a:t>
            </a:r>
            <a:endParaRPr lang="zh-CN" altLang="en-US" sz="5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1424</Words>
  <Application>Microsoft Office PowerPoint</Application>
  <PresentationFormat>自定义</PresentationFormat>
  <Paragraphs>68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44</cp:revision>
  <dcterms:created xsi:type="dcterms:W3CDTF">2015-05-05T08:02:00Z</dcterms:created>
  <dcterms:modified xsi:type="dcterms:W3CDTF">2018-04-12T08:03:44Z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2052-10.1.0.7223</vt:lpwstr>
  </property>
</Properties>
</file>