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6" r:id="rId13"/>
    <p:sldId id="269" r:id="rId14"/>
    <p:sldId id="265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4" r:id="rId2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906C-F97E-4F71-AA46-FABD7D0484C1}" type="datetimeFigureOut">
              <a:rPr lang="zh-CN" altLang="en-US" smtClean="0"/>
              <a:t>2017/8/24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31A8-7EC8-4952-87CE-E588BE8FFF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9852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906C-F97E-4F71-AA46-FABD7D0484C1}" type="datetimeFigureOut">
              <a:rPr lang="zh-CN" altLang="en-US" smtClean="0"/>
              <a:t>2017/8/24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31A8-7EC8-4952-87CE-E588BE8FFF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765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906C-F97E-4F71-AA46-FABD7D0484C1}" type="datetimeFigureOut">
              <a:rPr lang="zh-CN" altLang="en-US" smtClean="0"/>
              <a:t>2017/8/24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31A8-7EC8-4952-87CE-E588BE8FFF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1422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906C-F97E-4F71-AA46-FABD7D0484C1}" type="datetimeFigureOut">
              <a:rPr lang="zh-CN" altLang="en-US" smtClean="0"/>
              <a:t>2017/8/24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31A8-7EC8-4952-87CE-E588BE8FFF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062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906C-F97E-4F71-AA46-FABD7D0484C1}" type="datetimeFigureOut">
              <a:rPr lang="zh-CN" altLang="en-US" smtClean="0"/>
              <a:t>2017/8/24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31A8-7EC8-4952-87CE-E588BE8FFF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4632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906C-F97E-4F71-AA46-FABD7D0484C1}" type="datetimeFigureOut">
              <a:rPr lang="zh-CN" altLang="en-US" smtClean="0"/>
              <a:t>2017/8/24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31A8-7EC8-4952-87CE-E588BE8FFF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6854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906C-F97E-4F71-AA46-FABD7D0484C1}" type="datetimeFigureOut">
              <a:rPr lang="zh-CN" altLang="en-US" smtClean="0"/>
              <a:t>2017/8/24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31A8-7EC8-4952-87CE-E588BE8FFF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02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906C-F97E-4F71-AA46-FABD7D0484C1}" type="datetimeFigureOut">
              <a:rPr lang="zh-CN" altLang="en-US" smtClean="0"/>
              <a:t>2017/8/24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31A8-7EC8-4952-87CE-E588BE8FFF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85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906C-F97E-4F71-AA46-FABD7D0484C1}" type="datetimeFigureOut">
              <a:rPr lang="zh-CN" altLang="en-US" smtClean="0"/>
              <a:t>2017/8/24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31A8-7EC8-4952-87CE-E588BE8FFF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2284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906C-F97E-4F71-AA46-FABD7D0484C1}" type="datetimeFigureOut">
              <a:rPr lang="zh-CN" altLang="en-US" smtClean="0"/>
              <a:t>2017/8/24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31A8-7EC8-4952-87CE-E588BE8FFF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4639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7906C-F97E-4F71-AA46-FABD7D0484C1}" type="datetimeFigureOut">
              <a:rPr lang="zh-CN" altLang="en-US" smtClean="0"/>
              <a:t>2017/8/24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631A8-7EC8-4952-87CE-E588BE8FFF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2552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7906C-F97E-4F71-AA46-FABD7D0484C1}" type="datetimeFigureOut">
              <a:rPr lang="zh-CN" altLang="en-US" smtClean="0"/>
              <a:t>2017/8/24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631A8-7EC8-4952-87CE-E588BE8FFF1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762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27462" y="914400"/>
            <a:ext cx="10128070" cy="44903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4400" b="1" dirty="0">
                <a:solidFill>
                  <a:srgbClr val="2E4876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苏科</a:t>
            </a:r>
            <a:r>
              <a:rPr lang="zh-CN" altLang="en-US" sz="4400" b="1" dirty="0" smtClean="0">
                <a:solidFill>
                  <a:srgbClr val="2E4876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版九上第</a:t>
            </a:r>
            <a:r>
              <a:rPr lang="zh-CN" altLang="en-US" sz="4400" b="1" dirty="0">
                <a:solidFill>
                  <a:srgbClr val="2E4876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</a:t>
            </a:r>
            <a:r>
              <a:rPr lang="zh-CN" altLang="en-US" sz="4400" b="1" dirty="0" smtClean="0">
                <a:solidFill>
                  <a:srgbClr val="2E4876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章</a:t>
            </a:r>
            <a:r>
              <a:rPr lang="en-US" altLang="zh-CN" sz="4400" b="1" dirty="0" smtClean="0">
                <a:solidFill>
                  <a:srgbClr val="2E4876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/>
            </a:r>
            <a:br>
              <a:rPr lang="en-US" altLang="zh-CN" sz="4400" b="1" dirty="0" smtClean="0">
                <a:solidFill>
                  <a:srgbClr val="2E4876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en-US" altLang="zh-CN" sz="4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《 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一元二次方程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b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en-US" sz="4400" b="1" dirty="0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教学分析</a:t>
            </a:r>
            <a:r>
              <a:rPr lang="zh-CN" altLang="en-US" sz="4400" b="1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4400" b="1" dirty="0">
                <a:solidFill>
                  <a:srgbClr val="000000"/>
                </a:solidFill>
                <a:ea typeface="华文新魏" pitchFamily="2" charset="-122"/>
              </a:rPr>
              <a:t/>
            </a:r>
            <a:br>
              <a:rPr lang="zh-CN" altLang="en-US" sz="4400" b="1" dirty="0">
                <a:solidFill>
                  <a:srgbClr val="000000"/>
                </a:solidFill>
                <a:ea typeface="华文新魏" pitchFamily="2" charset="-122"/>
              </a:rPr>
            </a:br>
            <a:endParaRPr lang="zh-CN" altLang="en-US" sz="44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33006" y="5300210"/>
            <a:ext cx="9144000" cy="1655762"/>
          </a:xfrm>
        </p:spPr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03871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六、教学建议</a:t>
            </a:r>
            <a:endParaRPr lang="zh-CN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838200" y="1550284"/>
            <a:ext cx="5040086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latin typeface="+mn-ea"/>
              </a:rPr>
              <a:t>1.</a:t>
            </a:r>
            <a:r>
              <a:rPr lang="zh-CN" altLang="en-US" b="1" dirty="0">
                <a:solidFill>
                  <a:srgbClr val="FF0000"/>
                </a:solidFill>
                <a:latin typeface="+mn-ea"/>
              </a:rPr>
              <a:t>１一元二次方程（</a:t>
            </a:r>
            <a:r>
              <a:rPr lang="en-US" altLang="zh-CN" b="1" dirty="0">
                <a:solidFill>
                  <a:srgbClr val="FF0000"/>
                </a:solidFill>
                <a:latin typeface="+mn-ea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+mn-ea"/>
              </a:rPr>
              <a:t>课时）</a:t>
            </a:r>
            <a:endParaRPr lang="zh-CN" altLang="en-US" b="1" dirty="0">
              <a:latin typeface="+mn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5"/>
              <p:cNvSpPr>
                <a:spLocks noChangeArrowheads="1"/>
              </p:cNvSpPr>
              <p:nvPr/>
            </p:nvSpPr>
            <p:spPr bwMode="auto">
              <a:xfrm>
                <a:off x="968829" y="2254501"/>
                <a:ext cx="10515600" cy="38616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教学注意：</a:t>
                </a:r>
                <a:endParaRPr lang="en-US" altLang="zh-CN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（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）等量关系不宜过难；</a:t>
                </a:r>
                <a:endParaRPr lang="en-US" altLang="zh-CN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（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）得到方程后要求化简为一般形式（通常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＞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0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）；</a:t>
                </a:r>
                <a:endParaRPr lang="en-US" altLang="zh-CN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例：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+2x+1=0，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建议改写为：</a:t>
                </a:r>
                <a:r>
                  <a:rPr lang="en-US" altLang="zh-C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zh-CN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2x</a:t>
                </a:r>
                <a:r>
                  <a:rPr lang="en-US" altLang="zh-CN" sz="2400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4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1=0</a:t>
                </a:r>
                <a:r>
                  <a:rPr lang="en-US" altLang="zh-C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，</a:t>
                </a:r>
              </a:p>
              <a:p>
                <a:pPr>
                  <a:lnSpc>
                    <a:spcPct val="150000"/>
                  </a:lnSpc>
                </a:pP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（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）知识点堆砌的题不要；</a:t>
                </a:r>
                <a:endParaRPr lang="en-US" altLang="zh-CN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例：若方程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（"/>
                            <m:endChr m:val="）"/>
                            <m:ctrlPr>
                              <a:rPr lang="zh-CN" altLang="en-US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2400" b="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altLang="zh-CN" sz="2400" b="0" i="1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  <m: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sSup>
                          <m:sSup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mx=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7,</a:t>
                </a:r>
                <a:r>
                  <a:rPr lang="zh-CN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是关于</a:t>
                </a:r>
                <a:r>
                  <a:rPr lang="en-US" altLang="zh-C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zh-CN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的一元二次方程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，则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m= </a:t>
                </a:r>
                <a:r>
                  <a:rPr lang="en-US" altLang="zh-CN" sz="2400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_____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en-US" altLang="zh-CN" sz="24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</a:t>
                </a:r>
                <a:endParaRPr lang="zh-CN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zh-CN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68829" y="2254501"/>
                <a:ext cx="10515600" cy="3861635"/>
              </a:xfrm>
              <a:prstGeom prst="rect">
                <a:avLst/>
              </a:prstGeom>
              <a:blipFill>
                <a:blip r:embed="rId2"/>
                <a:stretch>
                  <a:fillRect l="-92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6011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六、教学建议</a:t>
            </a:r>
            <a:endParaRPr lang="zh-CN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838200" y="1550284"/>
            <a:ext cx="5040086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latin typeface="+mn-ea"/>
              </a:rPr>
              <a:t>1.</a:t>
            </a:r>
            <a:r>
              <a:rPr lang="zh-CN" altLang="en-US" b="1" dirty="0">
                <a:solidFill>
                  <a:srgbClr val="FF0000"/>
                </a:solidFill>
                <a:latin typeface="+mn-ea"/>
              </a:rPr>
              <a:t>１一元二次方程（</a:t>
            </a:r>
            <a:r>
              <a:rPr lang="en-US" altLang="zh-CN" b="1" dirty="0">
                <a:solidFill>
                  <a:srgbClr val="FF0000"/>
                </a:solidFill>
                <a:latin typeface="+mn-ea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+mn-ea"/>
              </a:rPr>
              <a:t>课时）</a:t>
            </a:r>
            <a:endParaRPr lang="zh-CN" altLang="en-US" b="1" dirty="0">
              <a:latin typeface="+mn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5"/>
              <p:cNvSpPr>
                <a:spLocks noChangeArrowheads="1"/>
              </p:cNvSpPr>
              <p:nvPr/>
            </p:nvSpPr>
            <p:spPr bwMode="auto">
              <a:xfrm>
                <a:off x="838200" y="2038662"/>
                <a:ext cx="10515600" cy="44156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（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）等量关系不宜过难；</a:t>
                </a:r>
                <a:endParaRPr lang="en-US" altLang="zh-CN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（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）得到方程后要求化简为一般形式（通常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＞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ea typeface="楷体" panose="02010609060101010101" pitchFamily="49" charset="-122"/>
                    <a:cs typeface="Times New Roman" panose="02020603050405020304" pitchFamily="18" charset="0"/>
                  </a:rPr>
                  <a:t>0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）；</a:t>
                </a:r>
                <a:endParaRPr lang="en-US" altLang="zh-CN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（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）知识点堆砌的题不要；</a:t>
                </a:r>
                <a:endParaRPr lang="en-US" altLang="zh-CN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例：若方程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（"/>
                            <m:endChr m:val="）"/>
                            <m:ctrlPr>
                              <a:rPr lang="zh-CN" altLang="en-US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2400" b="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altLang="zh-CN" sz="2400" b="0" i="1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  <m: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sSup>
                          <m:sSup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altLang="zh-CN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mx=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7,</a:t>
                </a:r>
                <a:r>
                  <a:rPr lang="zh-CN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是关于</a:t>
                </a:r>
                <a:r>
                  <a:rPr lang="en-US" altLang="zh-C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zh-CN" alt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的一元二次方程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，则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m= </a:t>
                </a:r>
                <a:r>
                  <a:rPr lang="en-US" altLang="zh-CN" sz="2400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_____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en-US" altLang="zh-CN" sz="24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</a:t>
                </a:r>
                <a:endParaRPr lang="zh-CN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（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）</a:t>
                </a:r>
                <a:r>
                  <a:rPr lang="zh-CN" altLang="en-US" sz="2400" dirty="0"/>
                  <a:t>方程的</a:t>
                </a:r>
                <a:r>
                  <a:rPr lang="zh-CN" altLang="en-US" sz="2400" dirty="0" smtClean="0"/>
                  <a:t>解复习练习。</a:t>
                </a:r>
                <a:endParaRPr lang="en-US" altLang="zh-CN" sz="2400" dirty="0" smtClean="0"/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例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（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2017</a:t>
                </a:r>
                <a:r>
                  <a:rPr lang="en-US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  <a:cs typeface="Times New Roman" panose="02020603050405020304" pitchFamily="18" charset="0"/>
                    <a:sym typeface="Wingdings" panose="05000000000000000000" pitchFamily="2" charset="2"/>
                  </a:rPr>
                  <a:t>﹒</a:t>
                </a:r>
                <a:r>
                  <a:rPr lang="zh-CN" altLang="en-US" sz="2400" dirty="0" smtClean="0">
                    <a:latin typeface="楷体" panose="02010609060101010101" pitchFamily="49" charset="-122"/>
                    <a:ea typeface="楷体" panose="02010609060101010101" pitchFamily="49" charset="-122"/>
                    <a:cs typeface="Times New Roman" panose="02020603050405020304" pitchFamily="18" charset="0"/>
                    <a:sym typeface="Wingdings" panose="05000000000000000000" pitchFamily="2" charset="2"/>
                  </a:rPr>
                  <a:t>常州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）第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13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题</a:t>
                </a:r>
                <a:endParaRPr lang="en-US" altLang="zh-CN" sz="24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         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已知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x=1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是关于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x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的方程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" panose="05000000000000000000" pitchFamily="2" charset="2"/>
                          </a:rPr>
                          <m:t>𝑥</m:t>
                        </m:r>
                      </m:e>
                      <m:sup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" panose="05000000000000000000" pitchFamily="2" charset="2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-2x+3=0</a:t>
                </a:r>
                <a:r>
                  <a:rPr lang="zh-CN" alt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的一个根，则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a=</a:t>
                </a:r>
                <a:r>
                  <a:rPr lang="en-US" altLang="zh-CN" sz="2400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______ </a:t>
                </a:r>
                <a:r>
                  <a:rPr lang="en-US" altLang="zh-C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</a:t>
                </a:r>
              </a:p>
              <a:p>
                <a:endParaRPr lang="zh-CN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8200" y="2038662"/>
                <a:ext cx="10515600" cy="4415632"/>
              </a:xfrm>
              <a:prstGeom prst="rect">
                <a:avLst/>
              </a:prstGeom>
              <a:blipFill>
                <a:blip r:embed="rId2"/>
                <a:stretch>
                  <a:fillRect l="-92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91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（</a:t>
                </a: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）</a:t>
                </a:r>
                <a:r>
                  <a:rPr lang="zh-CN" altLang="en-US" dirty="0"/>
                  <a:t>方程的解复习练习。</a:t>
                </a:r>
                <a:endParaRPr lang="en-US" altLang="zh-CN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zh-CN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en-US" altLang="zh-CN" dirty="0" smtClean="0">
                    <a:latin typeface="楷体" panose="02010609060101010101" pitchFamily="49" charset="-122"/>
                    <a:ea typeface="楷体" panose="02010609060101010101" pitchFamily="49" charset="-122"/>
                    <a:cs typeface="Times New Roman" panose="02020603050405020304" pitchFamily="18" charset="0"/>
                  </a:rPr>
                  <a:t>① </a:t>
                </a:r>
                <a:r>
                  <a:rPr lang="zh-CN" altLang="zh-CN" b="1" dirty="0" smtClean="0"/>
                  <a:t>使</a:t>
                </a:r>
                <a:r>
                  <a:rPr lang="zh-CN" altLang="zh-CN" b="1" dirty="0"/>
                  <a:t>方程左右两边相等的未知数的值就叫方程的解</a:t>
                </a:r>
                <a:r>
                  <a:rPr lang="zh-CN" altLang="zh-CN" b="1" dirty="0" smtClean="0"/>
                  <a:t>。</a:t>
                </a:r>
                <a:endParaRPr lang="en-US" altLang="zh-CN" b="1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zh-CN" b="1" dirty="0"/>
                  <a:t> </a:t>
                </a:r>
                <a:r>
                  <a:rPr lang="en-US" altLang="zh-CN" b="1" dirty="0" smtClean="0"/>
                  <a:t>            </a:t>
                </a:r>
                <a:r>
                  <a:rPr lang="zh-CN" altLang="zh-CN" b="1" dirty="0" smtClean="0"/>
                  <a:t>只</a:t>
                </a:r>
                <a:r>
                  <a:rPr lang="zh-CN" altLang="zh-CN" b="1" dirty="0"/>
                  <a:t>含有</a:t>
                </a:r>
                <a:r>
                  <a:rPr lang="zh-CN" altLang="zh-CN" b="1" dirty="0">
                    <a:solidFill>
                      <a:srgbClr val="FF0000"/>
                    </a:solidFill>
                  </a:rPr>
                  <a:t>一个</a:t>
                </a:r>
                <a:r>
                  <a:rPr lang="zh-CN" altLang="zh-CN" b="1" dirty="0"/>
                  <a:t>未知数的方程的解也叫做</a:t>
                </a:r>
                <a:r>
                  <a:rPr lang="zh-CN" altLang="zh-CN" b="1" dirty="0">
                    <a:solidFill>
                      <a:srgbClr val="FF0000"/>
                    </a:solidFill>
                  </a:rPr>
                  <a:t>根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zh-CN" dirty="0" smtClean="0">
                    <a:latin typeface="楷体" panose="02010609060101010101" pitchFamily="49" charset="-122"/>
                    <a:ea typeface="楷体" panose="02010609060101010101" pitchFamily="49" charset="-122"/>
                    <a:cs typeface="Times New Roman" panose="02020603050405020304" pitchFamily="18" charset="0"/>
                  </a:rPr>
                  <a:t>   ② </a:t>
                </a:r>
                <a:r>
                  <a:rPr lang="zh-CN" altLang="en-US" dirty="0" smtClean="0"/>
                  <a:t>方</a:t>
                </a:r>
                <a:r>
                  <a:rPr lang="zh-CN" altLang="en-US" dirty="0"/>
                  <a:t>程的</a:t>
                </a:r>
                <a:r>
                  <a:rPr lang="zh-CN" altLang="en-US" dirty="0" smtClean="0"/>
                  <a:t>解：</a:t>
                </a:r>
                <a:r>
                  <a:rPr lang="zh-CN" altLang="en-US" dirty="0" smtClean="0">
                    <a:solidFill>
                      <a:srgbClr val="FF0000"/>
                    </a:solidFill>
                  </a:rPr>
                  <a:t>解出来，代进去</a:t>
                </a:r>
                <a:endParaRPr lang="en-US" altLang="zh-CN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zh-CN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zh-CN" alt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例</a:t>
                </a:r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（</a:t>
                </a: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2017</a:t>
                </a:r>
                <a:r>
                  <a:rPr lang="en-US" altLang="zh-CN" dirty="0">
                    <a:latin typeface="楷体" panose="02010609060101010101" pitchFamily="49" charset="-122"/>
                    <a:ea typeface="楷体" panose="02010609060101010101" pitchFamily="49" charset="-122"/>
                    <a:cs typeface="Times New Roman" panose="02020603050405020304" pitchFamily="18" charset="0"/>
                    <a:sym typeface="Wingdings" panose="05000000000000000000" pitchFamily="2" charset="2"/>
                  </a:rPr>
                  <a:t>﹒</a:t>
                </a:r>
                <a:r>
                  <a:rPr lang="zh-CN" altLang="en-US" dirty="0">
                    <a:latin typeface="楷体" panose="02010609060101010101" pitchFamily="49" charset="-122"/>
                    <a:ea typeface="楷体" panose="02010609060101010101" pitchFamily="49" charset="-122"/>
                    <a:cs typeface="Times New Roman" panose="02020603050405020304" pitchFamily="18" charset="0"/>
                    <a:sym typeface="Wingdings" panose="05000000000000000000" pitchFamily="2" charset="2"/>
                  </a:rPr>
                  <a:t>常州</a:t>
                </a:r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）第</a:t>
                </a: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13</a:t>
                </a:r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题</a:t>
                </a:r>
                <a:endPara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          </a:t>
                </a:r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已知</a:t>
                </a: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x=1</a:t>
                </a:r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是关于</a:t>
                </a: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x</a:t>
                </a:r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的方程</a:t>
                </a: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en-US" altLang="zh-CN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" panose="05000000000000000000" pitchFamily="2" charset="2"/>
                          </a:rPr>
                          <m:t>𝑥</m:t>
                        </m:r>
                      </m:e>
                      <m:sup>
                        <m:r>
                          <a:rPr lang="en-US" altLang="zh-CN" i="1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" panose="05000000000000000000" pitchFamily="2" charset="2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-2x+3=0</a:t>
                </a:r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的一个根，则</a:t>
                </a: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a=</a:t>
                </a:r>
                <a:r>
                  <a:rPr lang="en-US" altLang="zh-CN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______ </a:t>
                </a: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</a:t>
                </a:r>
              </a:p>
              <a:p>
                <a:pPr marL="0" indent="0">
                  <a:buNone/>
                </a:pPr>
                <a:endParaRPr lang="zh-CN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3045823" y="1210557"/>
            <a:ext cx="5040086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rtlCol="0" anchor="ctr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1" smtClean="0">
                <a:solidFill>
                  <a:srgbClr val="FF0000"/>
                </a:solidFill>
                <a:latin typeface="+mn-ea"/>
              </a:rPr>
              <a:t>1.</a:t>
            </a:r>
            <a:r>
              <a:rPr lang="zh-CN" altLang="en-US" b="1" smtClean="0">
                <a:solidFill>
                  <a:srgbClr val="FF0000"/>
                </a:solidFill>
                <a:latin typeface="+mn-ea"/>
              </a:rPr>
              <a:t>１一元二次方程（</a:t>
            </a:r>
            <a:r>
              <a:rPr lang="en-US" altLang="zh-CN" b="1" smtClean="0">
                <a:solidFill>
                  <a:srgbClr val="FF0000"/>
                </a:solidFill>
                <a:latin typeface="+mn-ea"/>
              </a:rPr>
              <a:t>1</a:t>
            </a:r>
            <a:r>
              <a:rPr lang="zh-CN" altLang="en-US" b="1" smtClean="0">
                <a:solidFill>
                  <a:srgbClr val="FF0000"/>
                </a:solidFill>
                <a:latin typeface="+mn-ea"/>
              </a:rPr>
              <a:t>课时）</a:t>
            </a:r>
            <a:endParaRPr lang="zh-CN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44284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57103" y="2922905"/>
            <a:ext cx="7352211" cy="1178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 smtClean="0"/>
              <a:t>核心思想：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降次，转化为一元一次方程</a:t>
            </a:r>
            <a:endParaRPr lang="zh-CN" altLang="en-US" dirty="0"/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3137262" y="1207767"/>
            <a:ext cx="5209903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rtlCol="0" anchor="ctr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b="1" dirty="0" smtClean="0">
                <a:solidFill>
                  <a:srgbClr val="FF0000"/>
                </a:solidFill>
                <a:latin typeface="+mn-ea"/>
              </a:rPr>
              <a:t>1.</a:t>
            </a:r>
            <a:r>
              <a:rPr lang="zh-CN" altLang="en-US" b="1" dirty="0" smtClean="0">
                <a:solidFill>
                  <a:srgbClr val="FF0000"/>
                </a:solidFill>
                <a:latin typeface="+mn-ea"/>
              </a:rPr>
              <a:t>１一元二次方程的解法</a:t>
            </a:r>
            <a:endParaRPr lang="zh-CN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562242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629195" y="989601"/>
                <a:ext cx="11205753" cy="559407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zh-CN" altLang="en-US" dirty="0" smtClean="0"/>
                  <a:t>由平方根的知识引入，各种变式使用</a:t>
                </a:r>
                <a:endParaRPr lang="en-US" altLang="zh-CN" dirty="0" smtClean="0"/>
              </a:p>
              <a:p>
                <a:pPr marL="0" indent="0">
                  <a:buNone/>
                </a:pPr>
                <a:r>
                  <a:rPr lang="zh-CN" altLang="en-US" dirty="0" smtClean="0"/>
                  <a:t>例：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US" altLang="zh-CN" dirty="0" smtClean="0">
                    <a:ea typeface="楷体" panose="02010609060101010101" pitchFamily="49" charset="-122"/>
                  </a:rPr>
                  <a:t>          </a:t>
                </a:r>
                <a:r>
                  <a:rPr lang="en-US" altLang="zh-CN" dirty="0" smtClean="0">
                    <a:ea typeface="楷体" panose="02010609060101010101" pitchFamily="49" charset="-122"/>
                  </a:rPr>
                  <a:t>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dirty="0" smtClean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</m:ctrlPr>
                      </m:sSupPr>
                      <m:e>
                        <m:r>
                          <a:rPr lang="en-US" altLang="zh-CN" b="0" i="1" dirty="0" smtClean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 </m:t>
                        </m:r>
                        <m:r>
                          <a:rPr lang="en-US" altLang="zh-CN" b="0" i="1" dirty="0" smtClean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𝑥</m:t>
                        </m:r>
                      </m:e>
                      <m:sup>
                        <m:r>
                          <a:rPr lang="en-US" altLang="zh-CN" b="0" i="1" dirty="0" smtClean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2</m:t>
                        </m:r>
                      </m:sup>
                    </m:sSup>
                    <m:r>
                      <a:rPr lang="en-US" altLang="zh-CN" b="0" i="1" dirty="0" smtClean="0">
                        <a:latin typeface="Cambria Math" panose="02040503050406030204" pitchFamily="18" charset="0"/>
                        <a:ea typeface="楷体" panose="02010609060101010101" pitchFamily="49" charset="-122"/>
                      </a:rPr>
                      <m:t>−4=0</m:t>
                    </m:r>
                  </m:oMath>
                </a14:m>
                <a:endParaRPr lang="en-US" altLang="zh-CN" dirty="0" smtClean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pPr marL="0" indent="0">
                  <a:buNone/>
                </a:pPr>
                <a:r>
                  <a:rPr lang="en-US" altLang="zh-CN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 </a:t>
                </a:r>
                <a:r>
                  <a:rPr lang="en-US" altLang="zh-CN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altLang="zh-CN" dirty="0" smtClean="0"/>
                  <a:t>        </a:t>
                </a:r>
                <a:r>
                  <a:rPr lang="en-US" altLang="zh-CN" dirty="0" smtClean="0"/>
                  <a:t>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−4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altLang="zh-CN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                   </a:t>
                </a:r>
                <a:endParaRPr lang="en-US" altLang="zh-CN" dirty="0" smtClean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pPr marL="0" indent="0">
                  <a:buNone/>
                </a:pPr>
                <a:r>
                  <a:rPr lang="en-US" altLang="zh-CN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e>
                      <m:sup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altLang="zh-CN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</a:t>
                </a:r>
                <a:r>
                  <a:rPr lang="en-US" altLang="zh-CN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 </a:t>
                </a:r>
                <a:r>
                  <a:rPr lang="en-US" altLang="zh-CN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</m:ctrlPr>
                      </m:sSup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𝑥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−1)</m:t>
                        </m:r>
                      </m:e>
                      <m:sup>
                        <m: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2</m:t>
                        </m:r>
                      </m:sup>
                    </m:sSup>
                    <m:r>
                      <a:rPr lang="en-US" altLang="zh-CN" i="1" dirty="0">
                        <a:latin typeface="Cambria Math" panose="02040503050406030204" pitchFamily="18" charset="0"/>
                        <a:ea typeface="楷体" panose="02010609060101010101" pitchFamily="49" charset="-122"/>
                      </a:rPr>
                      <m:t>−4=0</m:t>
                    </m:r>
                  </m:oMath>
                </a14:m>
                <a:r>
                  <a:rPr lang="en-US" altLang="zh-CN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 </a:t>
                </a:r>
                <a:endParaRPr lang="en-US" altLang="zh-CN" dirty="0" smtClean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pPr marL="0" indent="0">
                  <a:buNone/>
                </a:pPr>
                <a:r>
                  <a:rPr lang="en-US" altLang="zh-CN" dirty="0" smtClean="0"/>
                  <a:t>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−1)</m:t>
                        </m:r>
                      </m:e>
                      <m:sup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altLang="zh-CN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 </a:t>
                </a:r>
                <a:r>
                  <a:rPr lang="en-US" altLang="zh-CN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−1)</m:t>
                        </m:r>
                      </m:e>
                      <m:sup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4=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altLang="zh-CN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          2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−1)</m:t>
                        </m:r>
                      </m:e>
                      <m:sup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i="1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US" altLang="zh-CN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 </a:t>
                </a:r>
                <a:r>
                  <a:rPr lang="en-US" altLang="zh-CN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 </a:t>
                </a:r>
                <a:r>
                  <a:rPr lang="en-US" altLang="zh-CN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2(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</m:ctrlPr>
                      </m:sSup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𝑥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−1)</m:t>
                        </m:r>
                      </m:e>
                      <m:sup>
                        <m: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2</m:t>
                        </m:r>
                      </m:sup>
                    </m:sSup>
                    <m:r>
                      <a:rPr lang="en-US" altLang="zh-CN" i="1" dirty="0">
                        <a:latin typeface="Cambria Math" panose="02040503050406030204" pitchFamily="18" charset="0"/>
                        <a:ea typeface="楷体" panose="02010609060101010101" pitchFamily="49" charset="-122"/>
                      </a:rPr>
                      <m:t>−4=0</m:t>
                    </m:r>
                  </m:oMath>
                </a14:m>
                <a:r>
                  <a:rPr lang="en-US" altLang="zh-CN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 </a:t>
                </a:r>
                <a:endParaRPr lang="en-US" altLang="zh-CN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pPr marL="0" indent="0">
                  <a:buNone/>
                </a:pPr>
                <a:r>
                  <a:rPr lang="en-US" altLang="zh-CN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−1)</m:t>
                        </m:r>
                      </m:e>
                      <m:sup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altLang="zh-CN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</a:t>
                </a:r>
                <a:r>
                  <a:rPr lang="en-US" altLang="zh-CN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−1)</m:t>
                        </m:r>
                      </m:e>
                      <m:sup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altLang="zh-CN" dirty="0" smtClean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pPr marL="0" indent="0">
                  <a:buNone/>
                </a:pPr>
                <a:r>
                  <a:rPr lang="en-US" altLang="zh-CN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</m:ctrlPr>
                      </m:sSup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𝑥</m:t>
                        </m:r>
                      </m:e>
                      <m:sup>
                        <m: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2</m:t>
                        </m:r>
                      </m:sup>
                    </m:sSup>
                    <m:r>
                      <a:rPr lang="en-US" altLang="zh-CN" i="1" dirty="0">
                        <a:latin typeface="Cambria Math" panose="02040503050406030204" pitchFamily="18" charset="0"/>
                        <a:ea typeface="楷体" panose="02010609060101010101" pitchFamily="49" charset="-122"/>
                      </a:rPr>
                      <m:t>=</m:t>
                    </m:r>
                    <m:r>
                      <a:rPr lang="en-US" altLang="zh-CN" i="1" dirty="0">
                        <a:latin typeface="Cambria Math" panose="02040503050406030204" pitchFamily="18" charset="0"/>
                        <a:ea typeface="楷体" panose="02010609060101010101" pitchFamily="49" charset="-122"/>
                      </a:rPr>
                      <m:t>𝑎</m:t>
                    </m:r>
                    <m:r>
                      <a:rPr lang="zh-CN" altLang="en-US" i="1" dirty="0">
                        <a:latin typeface="Cambria Math" panose="02040503050406030204" pitchFamily="18" charset="0"/>
                        <a:ea typeface="楷体" panose="02010609060101010101" pitchFamily="49" charset="-122"/>
                      </a:rPr>
                      <m:t>或</m:t>
                    </m:r>
                    <m:sSup>
                      <m:sSupPr>
                        <m:ctrlP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</m:ctrlPr>
                      </m:sSupPr>
                      <m:e>
                        <m:r>
                          <a:rPr lang="zh-CN" altLang="en-US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（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𝑥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−</m:t>
                        </m:r>
                        <m:r>
                          <a:rPr lang="en-US" altLang="zh-CN" b="0" i="1" dirty="0" smtClean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𝑛</m:t>
                        </m:r>
                        <m:r>
                          <a:rPr lang="zh-CN" altLang="en-US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）</m:t>
                        </m:r>
                      </m:e>
                      <m:sup>
                        <m: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2</m:t>
                        </m:r>
                      </m:sup>
                    </m:sSup>
                    <m:r>
                      <a:rPr lang="en-US" altLang="zh-CN" i="1" dirty="0">
                        <a:latin typeface="Cambria Math" panose="02040503050406030204" pitchFamily="18" charset="0"/>
                        <a:ea typeface="楷体" panose="02010609060101010101" pitchFamily="49" charset="-122"/>
                      </a:rPr>
                      <m:t>=</m:t>
                    </m:r>
                    <m:r>
                      <a:rPr lang="en-US" altLang="zh-CN" b="0" i="1" dirty="0" smtClean="0">
                        <a:latin typeface="Cambria Math" panose="02040503050406030204" pitchFamily="18" charset="0"/>
                        <a:ea typeface="楷体" panose="02010609060101010101" pitchFamily="49" charset="-122"/>
                      </a:rPr>
                      <m:t>𝑎</m:t>
                    </m:r>
                    <m:sSup>
                      <m:sSupPr>
                        <m:ctrlP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</m:ctrlPr>
                      </m:sSupPr>
                      <m:e>
                        <m:r>
                          <a:rPr lang="zh-CN" altLang="en-US" b="0" i="1" dirty="0" smtClean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或</m:t>
                        </m:r>
                        <m:r>
                          <a:rPr lang="zh-CN" altLang="en-US" i="1" dirty="0" smtClean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（</m:t>
                        </m:r>
                        <m:r>
                          <a:rPr lang="en-US" altLang="zh-CN" b="0" i="1" dirty="0" smtClean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𝑚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𝑥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−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𝑛</m:t>
                        </m:r>
                        <m:r>
                          <a:rPr lang="zh-CN" altLang="en-US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）</m:t>
                        </m:r>
                      </m:e>
                      <m:sup>
                        <m:r>
                          <a:rPr lang="en-US" altLang="zh-CN" i="1" dirty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2</m:t>
                        </m:r>
                      </m:sup>
                    </m:sSup>
                    <m:r>
                      <a:rPr lang="en-US" altLang="zh-CN" i="1" dirty="0">
                        <a:latin typeface="Cambria Math" panose="02040503050406030204" pitchFamily="18" charset="0"/>
                        <a:ea typeface="楷体" panose="02010609060101010101" pitchFamily="49" charset="-122"/>
                      </a:rPr>
                      <m:t>=</m:t>
                    </m:r>
                    <m:r>
                      <a:rPr lang="en-US" altLang="zh-CN" i="1" dirty="0">
                        <a:latin typeface="Cambria Math" panose="02040503050406030204" pitchFamily="18" charset="0"/>
                        <a:ea typeface="楷体" panose="02010609060101010101" pitchFamily="49" charset="-122"/>
                      </a:rPr>
                      <m:t>𝑎</m:t>
                    </m:r>
                  </m:oMath>
                </a14:m>
                <a:endParaRPr lang="en-US" altLang="zh-CN" dirty="0" smtClean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pPr marL="0" indent="0">
                  <a:buNone/>
                </a:pPr>
                <a:r>
                  <a:rPr lang="zh-CN" altLang="en-US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特别强调：</a:t>
                </a:r>
                <a14:m>
                  <m:oMath xmlns:m="http://schemas.openxmlformats.org/officeDocument/2006/math">
                    <m:r>
                      <a:rPr lang="en-US" altLang="zh-CN" i="1" dirty="0">
                        <a:latin typeface="Cambria Math" panose="02040503050406030204" pitchFamily="18" charset="0"/>
                        <a:ea typeface="楷体" panose="02010609060101010101" pitchFamily="49" charset="-122"/>
                      </a:rPr>
                      <m:t>𝑎</m:t>
                    </m:r>
                    <m:r>
                      <a:rPr lang="en-US" altLang="zh-CN" i="1" dirty="0">
                        <a:latin typeface="Cambria Math" panose="02040503050406030204" pitchFamily="18" charset="0"/>
                        <a:ea typeface="楷体" panose="02010609060101010101" pitchFamily="49" charset="-122"/>
                      </a:rPr>
                      <m:t>&gt;0</m:t>
                    </m:r>
                  </m:oMath>
                </a14:m>
                <a:endParaRPr lang="en-US" altLang="zh-CN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pPr marL="0" indent="0">
                  <a:buNone/>
                </a:pPr>
                <a:endParaRPr lang="en-US" altLang="zh-CN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pPr marL="0" indent="0">
                  <a:buNone/>
                </a:pPr>
                <a:endParaRPr lang="en-US" altLang="zh-CN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pPr marL="0" indent="0">
                  <a:buNone/>
                </a:pPr>
                <a:endParaRPr lang="en-US" altLang="zh-CN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pPr marL="0" indent="0">
                  <a:buNone/>
                </a:pPr>
                <a:endParaRPr lang="zh-CN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9195" y="989601"/>
                <a:ext cx="11205753" cy="5594079"/>
              </a:xfrm>
              <a:blipFill>
                <a:blip r:embed="rId2"/>
                <a:stretch>
                  <a:fillRect l="-1088" t="-196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202577" y="414110"/>
            <a:ext cx="6333309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直</a:t>
            </a:r>
            <a:r>
              <a:rPr lang="zh-CN" altLang="en-US" sz="2800" b="1" dirty="0">
                <a:solidFill>
                  <a:srgbClr val="FF0000"/>
                </a:solidFill>
              </a:rPr>
              <a:t>接开平方法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</a:rPr>
              <a:t>课时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）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389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08017" y="1303111"/>
            <a:ext cx="10515600" cy="4351338"/>
          </a:xfrm>
        </p:spPr>
        <p:txBody>
          <a:bodyPr/>
          <a:lstStyle/>
          <a:p>
            <a:r>
              <a:rPr lang="zh-CN" altLang="en-US" dirty="0"/>
              <a:t>由平方根的知识引入，各种变式使用</a:t>
            </a:r>
            <a:endParaRPr lang="en-US" altLang="zh-CN" dirty="0"/>
          </a:p>
          <a:p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803" y="1747092"/>
            <a:ext cx="9787382" cy="4418575"/>
          </a:xfrm>
          <a:prstGeom prst="rect">
            <a:avLst/>
          </a:prstGeom>
        </p:spPr>
      </p:pic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176451" y="713206"/>
            <a:ext cx="5040086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直</a:t>
            </a:r>
            <a:r>
              <a:rPr lang="zh-CN" altLang="en-US" sz="2800" b="1" dirty="0">
                <a:solidFill>
                  <a:srgbClr val="FF0000"/>
                </a:solidFill>
              </a:rPr>
              <a:t>接开平方法 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（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</a:rPr>
              <a:t>课时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）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5287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3491048" y="1917065"/>
                <a:ext cx="5209903" cy="393509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zh-CN" altLang="en-US" dirty="0" smtClean="0"/>
                  <a:t>能力提升：</a:t>
                </a:r>
                <a:endParaRPr lang="en-US" altLang="zh-CN" dirty="0" smtClean="0"/>
              </a:p>
              <a:p>
                <a:pPr marL="0" indent="0" algn="ctr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CN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</a:rPr>
                            <m:t>(1)9</m:t>
                          </m:r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+6</m:t>
                      </m:r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+1=4</m:t>
                      </m:r>
                    </m:oMath>
                  </m:oMathPara>
                </a14:m>
                <a:endParaRPr lang="en-US" altLang="zh-CN" sz="3200" b="0" i="1" dirty="0" smtClean="0">
                  <a:latin typeface="Cambria Math" panose="02040503050406030204" pitchFamily="18" charset="0"/>
                </a:endParaRPr>
              </a:p>
              <a:p>
                <a:pPr marL="0" indent="0" algn="ctr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CN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 altLang="zh-CN" sz="32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3200" i="1">
                          <a:latin typeface="Cambria Math" panose="02040503050406030204" pitchFamily="18" charset="0"/>
                        </a:rPr>
                        <m:t>+4=5</m:t>
                      </m:r>
                    </m:oMath>
                  </m:oMathPara>
                </a14:m>
                <a:endParaRPr lang="en-US" altLang="zh-CN" sz="3200" b="0" i="1" dirty="0" smtClean="0">
                  <a:latin typeface="Cambria Math" panose="02040503050406030204" pitchFamily="18" charset="0"/>
                </a:endParaRPr>
              </a:p>
              <a:p>
                <a:pPr marL="0" indent="0" algn="ctr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CN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 altLang="zh-CN" sz="32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zh-CN" sz="3200" i="1">
                          <a:latin typeface="Cambria Math" panose="02040503050406030204" pitchFamily="18" charset="0"/>
                        </a:rPr>
                        <m:t>1=</m:t>
                      </m:r>
                      <m:r>
                        <a:rPr lang="en-US" altLang="zh-CN" sz="3200" b="0" i="0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altLang="zh-CN" sz="3200" b="0" dirty="0" smtClean="0"/>
              </a:p>
              <a:p>
                <a:pPr marL="0" indent="0" algn="ctr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CN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zh-CN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CN" sz="32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 altLang="zh-CN" sz="32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3200" i="1">
                          <a:latin typeface="Cambria Math" panose="02040503050406030204" pitchFamily="18" charset="0"/>
                        </a:rPr>
                        <m:t>+5=0</m:t>
                      </m:r>
                    </m:oMath>
                  </m:oMathPara>
                </a14:m>
                <a:endParaRPr lang="en-US" altLang="zh-CN" sz="3200" dirty="0"/>
              </a:p>
              <a:p>
                <a:pPr marL="0" indent="0">
                  <a:buNone/>
                </a:pPr>
                <a:endParaRPr lang="zh-CN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91048" y="1917065"/>
                <a:ext cx="5209903" cy="3935095"/>
              </a:xfrm>
              <a:blipFill>
                <a:blip r:embed="rId2"/>
                <a:stretch>
                  <a:fillRect l="-2459" t="-278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6053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04405" y="2779213"/>
            <a:ext cx="8749937" cy="16099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1、</a:t>
            </a:r>
            <a:r>
              <a:rPr lang="zh-CN" altLang="en-US" dirty="0" smtClean="0"/>
              <a:t>复习完全平方公式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2、</a:t>
            </a:r>
            <a:r>
              <a:rPr lang="zh-CN" altLang="en-US" dirty="0" smtClean="0"/>
              <a:t>配方法的目的是为了直接开平方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3、</a:t>
            </a:r>
            <a:r>
              <a:rPr lang="zh-CN" altLang="en-US" dirty="0" smtClean="0"/>
              <a:t>配方法的步骤：</a:t>
            </a:r>
            <a:endParaRPr lang="en-US" altLang="zh-CN" dirty="0" smtClean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3595551" y="917106"/>
            <a:ext cx="5000898" cy="70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b="1" dirty="0">
                <a:solidFill>
                  <a:srgbClr val="FF0000"/>
                </a:solidFill>
              </a:rPr>
              <a:t>配</a:t>
            </a:r>
            <a:r>
              <a:rPr lang="zh-CN" altLang="en-US" b="1" dirty="0" smtClean="0">
                <a:solidFill>
                  <a:srgbClr val="FF0000"/>
                </a:solidFill>
              </a:rPr>
              <a:t>方法 （</a:t>
            </a:r>
            <a:r>
              <a:rPr lang="en-US" altLang="zh-CN" b="1" dirty="0" smtClean="0">
                <a:solidFill>
                  <a:srgbClr val="FF0000"/>
                </a:solidFill>
              </a:rPr>
              <a:t>1</a:t>
            </a:r>
            <a:r>
              <a:rPr lang="zh-CN" altLang="en-US" b="1" dirty="0" smtClean="0">
                <a:solidFill>
                  <a:srgbClr val="FF0000"/>
                </a:solidFill>
              </a:rPr>
              <a:t>课时）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8729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altLang="zh-CN" sz="3200" dirty="0"/>
              <a:t>3、</a:t>
            </a:r>
            <a:r>
              <a:rPr lang="zh-CN" altLang="en-US" sz="3200" dirty="0"/>
              <a:t>配方法的步骤：</a:t>
            </a:r>
            <a:endParaRPr lang="en-US" altLang="zh-CN" sz="3200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4365" y="1291693"/>
            <a:ext cx="9614263" cy="474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0312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09124" y="371567"/>
            <a:ext cx="5249091" cy="1346109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srgbClr val="FF0000"/>
                </a:solidFill>
              </a:rPr>
              <a:t>公式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法 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课</a:t>
            </a:r>
            <a:r>
              <a:rPr lang="zh-CN" altLang="en-US" sz="3600" b="1" dirty="0">
                <a:solidFill>
                  <a:srgbClr val="FF0000"/>
                </a:solidFill>
              </a:rPr>
              <a:t>时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sz="3600" dirty="0"/>
          </a:p>
        </p:txBody>
      </p:sp>
      <p:sp>
        <p:nvSpPr>
          <p:cNvPr id="4" name="Rectangle 4"/>
          <p:cNvSpPr txBox="1">
            <a:spLocks noGrp="1" noChangeArrowheads="1"/>
          </p:cNvSpPr>
          <p:nvPr>
            <p:ph idx="1"/>
          </p:nvPr>
        </p:nvSpPr>
        <p:spPr bwMode="auto">
          <a:xfrm>
            <a:off x="861892" y="1379315"/>
            <a:ext cx="4347754" cy="424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是配方法的一般化结</a:t>
            </a:r>
            <a:r>
              <a:rPr lang="zh-CN" altLang="zh-CN" sz="2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果</a:t>
            </a:r>
            <a:endParaRPr lang="zh-CN" altLang="en-US" sz="20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61892" y="1834383"/>
            <a:ext cx="520273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000" b="1" dirty="0" smtClean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1、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effectLst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要整理成一般形式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,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effectLst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确定各项系数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2000" b="1" dirty="0" smtClean="0"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2、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effectLst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要确定判别式的正负性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effectLst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3、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effectLst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</a:rPr>
              <a:t>要正确套用公式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61257" y="243322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3833" y="2880382"/>
            <a:ext cx="6780088" cy="324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314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870451" y="4190206"/>
            <a:ext cx="2230439" cy="723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6595" name="Rectangle 3"/>
          <p:cNvSpPr>
            <a:spLocks noChangeArrowheads="1"/>
          </p:cNvSpPr>
          <p:nvPr/>
        </p:nvSpPr>
        <p:spPr bwMode="auto">
          <a:xfrm>
            <a:off x="8401051" y="1628775"/>
            <a:ext cx="936625" cy="523220"/>
          </a:xfrm>
          <a:prstGeom prst="rect">
            <a:avLst/>
          </a:prstGeom>
          <a:noFill/>
          <a:ln w="38100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0" lang="zh-CN" altLang="en-US" sz="2800" b="1">
                <a:latin typeface="Arial" panose="020B0604020202020204" pitchFamily="34" charset="0"/>
                <a:ea typeface="华文中宋" pitchFamily="2" charset="-122"/>
              </a:rPr>
              <a:t>函数</a:t>
            </a:r>
          </a:p>
        </p:txBody>
      </p:sp>
      <p:sp>
        <p:nvSpPr>
          <p:cNvPr id="366596" name="Text Box 4"/>
          <p:cNvSpPr txBox="1">
            <a:spLocks noChangeArrowheads="1"/>
          </p:cNvSpPr>
          <p:nvPr/>
        </p:nvSpPr>
        <p:spPr bwMode="auto">
          <a:xfrm>
            <a:off x="2424113" y="1630363"/>
            <a:ext cx="1295400" cy="52322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0" lang="zh-CN" altLang="en-US" sz="2800" b="1">
                <a:latin typeface="Arial" panose="020B0604020202020204" pitchFamily="34" charset="0"/>
                <a:ea typeface="华文中宋" pitchFamily="2" charset="-122"/>
              </a:rPr>
              <a:t>数与式</a:t>
            </a:r>
          </a:p>
        </p:txBody>
      </p:sp>
      <p:sp>
        <p:nvSpPr>
          <p:cNvPr id="366597" name="Text Box 5"/>
          <p:cNvSpPr txBox="1">
            <a:spLocks noChangeArrowheads="1"/>
          </p:cNvSpPr>
          <p:nvPr/>
        </p:nvSpPr>
        <p:spPr bwMode="auto">
          <a:xfrm>
            <a:off x="4943476" y="1628775"/>
            <a:ext cx="2449513" cy="523220"/>
          </a:xfrm>
          <a:prstGeom prst="rect">
            <a:avLst/>
          </a:prstGeom>
          <a:noFill/>
          <a:ln w="38100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0" lang="zh-CN" altLang="en-US" sz="2800" b="1">
                <a:latin typeface="Arial" panose="020B0604020202020204" pitchFamily="34" charset="0"/>
                <a:ea typeface="华文中宋" pitchFamily="2" charset="-122"/>
              </a:rPr>
              <a:t>方程、不等式</a:t>
            </a:r>
          </a:p>
        </p:txBody>
      </p:sp>
      <p:sp>
        <p:nvSpPr>
          <p:cNvPr id="25605" name="Text Box 6"/>
          <p:cNvSpPr txBox="1">
            <a:spLocks noChangeArrowheads="1"/>
          </p:cNvSpPr>
          <p:nvPr/>
        </p:nvSpPr>
        <p:spPr bwMode="auto">
          <a:xfrm>
            <a:off x="4800600" y="5373688"/>
            <a:ext cx="503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kumimoji="0" lang="zh-CN" altLang="zh-CN">
              <a:latin typeface="Arial" panose="020B0604020202020204" pitchFamily="34" charset="0"/>
              <a:ea typeface="华文中宋" pitchFamily="2" charset="-122"/>
            </a:endParaRPr>
          </a:p>
        </p:txBody>
      </p:sp>
      <p:sp>
        <p:nvSpPr>
          <p:cNvPr id="366599" name="AutoShape 7"/>
          <p:cNvSpPr>
            <a:spLocks noChangeArrowheads="1"/>
          </p:cNvSpPr>
          <p:nvPr/>
        </p:nvSpPr>
        <p:spPr bwMode="auto">
          <a:xfrm>
            <a:off x="3863976" y="1736725"/>
            <a:ext cx="936625" cy="431800"/>
          </a:xfrm>
          <a:prstGeom prst="rightArrow">
            <a:avLst>
              <a:gd name="adj1" fmla="val 50000"/>
              <a:gd name="adj2" fmla="val 54228"/>
            </a:avLst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366600" name="AutoShape 8"/>
          <p:cNvSpPr>
            <a:spLocks noChangeArrowheads="1"/>
          </p:cNvSpPr>
          <p:nvPr/>
        </p:nvSpPr>
        <p:spPr bwMode="auto">
          <a:xfrm>
            <a:off x="7464426" y="1736725"/>
            <a:ext cx="936625" cy="431800"/>
          </a:xfrm>
          <a:prstGeom prst="rightArrow">
            <a:avLst>
              <a:gd name="adj1" fmla="val 50000"/>
              <a:gd name="adj2" fmla="val 54228"/>
            </a:avLst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366601" name="AutoShape 9"/>
          <p:cNvSpPr>
            <a:spLocks noChangeArrowheads="1"/>
          </p:cNvSpPr>
          <p:nvPr/>
        </p:nvSpPr>
        <p:spPr bwMode="auto">
          <a:xfrm>
            <a:off x="2279651" y="2636839"/>
            <a:ext cx="1655763" cy="2160587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kumimoji="0" lang="zh-CN" altLang="en-US" b="1" dirty="0">
                <a:latin typeface="Arial" panose="020B0604020202020204" pitchFamily="34" charset="0"/>
                <a:ea typeface="华文中宋" pitchFamily="2" charset="-122"/>
              </a:rPr>
              <a:t>整式</a:t>
            </a:r>
          </a:p>
          <a:p>
            <a:pPr algn="ctr" eaLnBrk="1" hangingPunct="1">
              <a:spcBef>
                <a:spcPct val="0"/>
              </a:spcBef>
            </a:pPr>
            <a:r>
              <a:rPr kumimoji="0" lang="zh-CN" altLang="en-US" b="1" dirty="0">
                <a:latin typeface="Arial" panose="020B0604020202020204" pitchFamily="34" charset="0"/>
                <a:ea typeface="华文中宋" pitchFamily="2" charset="-122"/>
              </a:rPr>
              <a:t>（七上）</a:t>
            </a:r>
            <a:r>
              <a:rPr kumimoji="0" lang="zh-CN" altLang="en-US" dirty="0">
                <a:latin typeface="Arial" panose="020B0604020202020204" pitchFamily="34" charset="0"/>
                <a:ea typeface="华文中宋" pitchFamily="2" charset="-122"/>
              </a:rPr>
              <a:t> </a:t>
            </a:r>
          </a:p>
        </p:txBody>
      </p:sp>
      <p:sp>
        <p:nvSpPr>
          <p:cNvPr id="366602" name="AutoShape 10"/>
          <p:cNvSpPr>
            <a:spLocks noChangeArrowheads="1"/>
          </p:cNvSpPr>
          <p:nvPr/>
        </p:nvSpPr>
        <p:spPr bwMode="auto">
          <a:xfrm>
            <a:off x="4475957" y="2439194"/>
            <a:ext cx="3168650" cy="3024187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</a:pPr>
            <a:r>
              <a:rPr kumimoji="0" lang="zh-CN" altLang="zh-CN" sz="1800" b="1" dirty="0">
                <a:latin typeface="Arial" panose="020B0604020202020204" pitchFamily="34" charset="0"/>
                <a:ea typeface="华文中宋" pitchFamily="2" charset="-122"/>
              </a:rPr>
              <a:t>一元一次方</a:t>
            </a:r>
            <a:r>
              <a:rPr kumimoji="0" lang="zh-CN" altLang="zh-CN" sz="1800" b="1" dirty="0" smtClean="0">
                <a:latin typeface="Arial" panose="020B0604020202020204" pitchFamily="34" charset="0"/>
                <a:ea typeface="华文中宋" pitchFamily="2" charset="-122"/>
              </a:rPr>
              <a:t>程（</a:t>
            </a:r>
            <a:r>
              <a:rPr kumimoji="0" lang="zh-CN" altLang="zh-CN" sz="1800" b="1" dirty="0">
                <a:latin typeface="Arial" panose="020B0604020202020204" pitchFamily="34" charset="0"/>
                <a:ea typeface="华文中宋" pitchFamily="2" charset="-122"/>
              </a:rPr>
              <a:t>七上）</a:t>
            </a:r>
            <a:endParaRPr kumimoji="0" lang="zh-CN" altLang="en-US" sz="1800" b="1" dirty="0">
              <a:latin typeface="Arial" panose="020B0604020202020204" pitchFamily="34" charset="0"/>
              <a:ea typeface="华文中宋" pitchFamily="2" charset="-122"/>
            </a:endParaRP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</a:pPr>
            <a:r>
              <a:rPr kumimoji="0" lang="zh-CN" altLang="zh-CN" sz="1800" b="1" dirty="0">
                <a:latin typeface="Arial" panose="020B0604020202020204" pitchFamily="34" charset="0"/>
                <a:ea typeface="华文中宋" pitchFamily="2" charset="-122"/>
              </a:rPr>
              <a:t> 二元一次方程</a:t>
            </a:r>
            <a:r>
              <a:rPr kumimoji="0" lang="zh-CN" altLang="zh-CN" sz="1800" b="1" dirty="0" smtClean="0">
                <a:latin typeface="Arial" panose="020B0604020202020204" pitchFamily="34" charset="0"/>
                <a:ea typeface="华文中宋" pitchFamily="2" charset="-122"/>
              </a:rPr>
              <a:t>组（</a:t>
            </a:r>
            <a:r>
              <a:rPr kumimoji="0" lang="zh-CN" altLang="zh-CN" sz="1800" b="1" dirty="0">
                <a:latin typeface="Arial" panose="020B0604020202020204" pitchFamily="34" charset="0"/>
                <a:ea typeface="华文中宋" pitchFamily="2" charset="-122"/>
              </a:rPr>
              <a:t>七下）</a:t>
            </a:r>
            <a:endParaRPr kumimoji="0" lang="zh-CN" altLang="en-US" sz="1800" b="1" dirty="0">
              <a:latin typeface="Arial" panose="020B0604020202020204" pitchFamily="34" charset="0"/>
              <a:ea typeface="华文中宋" pitchFamily="2" charset="-122"/>
            </a:endParaRP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</a:pPr>
            <a:r>
              <a:rPr kumimoji="0" lang="zh-CN" altLang="en-US" sz="1800" b="1" dirty="0">
                <a:latin typeface="Arial" panose="020B0604020202020204" pitchFamily="34" charset="0"/>
                <a:ea typeface="华文中宋" pitchFamily="2" charset="-122"/>
              </a:rPr>
              <a:t>不等式与不等式</a:t>
            </a:r>
            <a:r>
              <a:rPr kumimoji="0" lang="zh-CN" altLang="en-US" sz="1800" b="1" dirty="0" smtClean="0">
                <a:latin typeface="Arial" panose="020B0604020202020204" pitchFamily="34" charset="0"/>
                <a:ea typeface="华文中宋" pitchFamily="2" charset="-122"/>
              </a:rPr>
              <a:t>组</a:t>
            </a:r>
            <a:r>
              <a:rPr kumimoji="0" lang="zh-CN" altLang="zh-CN" sz="1800" b="1" dirty="0" smtClean="0">
                <a:latin typeface="Arial" panose="020B0604020202020204" pitchFamily="34" charset="0"/>
                <a:ea typeface="华文中宋" pitchFamily="2" charset="-122"/>
              </a:rPr>
              <a:t>（</a:t>
            </a:r>
            <a:r>
              <a:rPr kumimoji="0" lang="zh-CN" altLang="zh-CN" sz="1800" b="1" dirty="0">
                <a:latin typeface="Arial" panose="020B0604020202020204" pitchFamily="34" charset="0"/>
                <a:ea typeface="华文中宋" pitchFamily="2" charset="-122"/>
              </a:rPr>
              <a:t>七下）</a:t>
            </a:r>
          </a:p>
          <a:p>
            <a:pPr algn="ctr" eaLnBrk="1" hangingPunct="1">
              <a:spcBef>
                <a:spcPct val="0"/>
              </a:spcBef>
            </a:pPr>
            <a:r>
              <a:rPr kumimoji="0" lang="zh-CN" altLang="zh-CN" b="1" dirty="0">
                <a:solidFill>
                  <a:srgbClr val="FF0000"/>
                </a:solidFill>
                <a:latin typeface="Arial" panose="020B0604020202020204" pitchFamily="34" charset="0"/>
                <a:ea typeface="华文中宋" pitchFamily="2" charset="-122"/>
              </a:rPr>
              <a:t> 一元二次方程</a:t>
            </a:r>
            <a:endParaRPr kumimoji="0" lang="zh-CN" altLang="en-US" b="1" dirty="0">
              <a:solidFill>
                <a:srgbClr val="FF0000"/>
              </a:solidFill>
              <a:latin typeface="Arial" panose="020B0604020202020204" pitchFamily="34" charset="0"/>
              <a:ea typeface="华文中宋" pitchFamily="2" charset="-122"/>
            </a:endParaRPr>
          </a:p>
          <a:p>
            <a:pPr algn="ctr" eaLnBrk="1" hangingPunct="1">
              <a:spcBef>
                <a:spcPct val="0"/>
              </a:spcBef>
            </a:pPr>
            <a:r>
              <a:rPr kumimoji="0" lang="zh-CN" altLang="zh-CN" b="1" dirty="0">
                <a:solidFill>
                  <a:srgbClr val="FF0000"/>
                </a:solidFill>
                <a:latin typeface="Arial" panose="020B0604020202020204" pitchFamily="34" charset="0"/>
                <a:ea typeface="华文中宋" pitchFamily="2" charset="-122"/>
              </a:rPr>
              <a:t>（九上）</a:t>
            </a:r>
            <a:r>
              <a:rPr kumimoji="0" lang="zh-CN" altLang="zh-CN" dirty="0">
                <a:solidFill>
                  <a:srgbClr val="FF0000"/>
                </a:solidFill>
                <a:latin typeface="Arial" panose="020B0604020202020204" pitchFamily="34" charset="0"/>
                <a:ea typeface="华文中宋" pitchFamily="2" charset="-122"/>
              </a:rPr>
              <a:t>  </a:t>
            </a:r>
          </a:p>
        </p:txBody>
      </p:sp>
      <p:sp>
        <p:nvSpPr>
          <p:cNvPr id="366603" name="AutoShape 11"/>
          <p:cNvSpPr>
            <a:spLocks noChangeArrowheads="1"/>
          </p:cNvSpPr>
          <p:nvPr/>
        </p:nvSpPr>
        <p:spPr bwMode="auto">
          <a:xfrm>
            <a:off x="8185151" y="2565401"/>
            <a:ext cx="1655763" cy="2735263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kumimoji="0" lang="zh-CN" altLang="zh-CN" b="1" dirty="0">
                <a:latin typeface="Arial" panose="020B0604020202020204" pitchFamily="34" charset="0"/>
                <a:ea typeface="华文中宋" pitchFamily="2" charset="-122"/>
              </a:rPr>
              <a:t>一次函数</a:t>
            </a:r>
            <a:endParaRPr kumimoji="0" lang="zh-CN" altLang="en-US" b="1" dirty="0">
              <a:latin typeface="Arial" panose="020B0604020202020204" pitchFamily="34" charset="0"/>
              <a:ea typeface="华文中宋" pitchFamily="2" charset="-122"/>
            </a:endParaRPr>
          </a:p>
          <a:p>
            <a:pPr algn="ctr" eaLnBrk="1" hangingPunct="1">
              <a:spcBef>
                <a:spcPct val="0"/>
              </a:spcBef>
            </a:pPr>
            <a:r>
              <a:rPr kumimoji="0" lang="zh-CN" altLang="zh-CN" b="1" dirty="0">
                <a:latin typeface="Arial" panose="020B0604020202020204" pitchFamily="34" charset="0"/>
                <a:ea typeface="华文中宋" pitchFamily="2" charset="-122"/>
              </a:rPr>
              <a:t>（八上）</a:t>
            </a:r>
            <a:endParaRPr kumimoji="0" lang="zh-CN" altLang="en-US" b="1" dirty="0">
              <a:latin typeface="Arial" panose="020B0604020202020204" pitchFamily="34" charset="0"/>
              <a:ea typeface="华文中宋" pitchFamily="2" charset="-122"/>
            </a:endParaRPr>
          </a:p>
          <a:p>
            <a:pPr algn="ctr" eaLnBrk="1" hangingPunct="1">
              <a:spcBef>
                <a:spcPct val="0"/>
              </a:spcBef>
            </a:pPr>
            <a:endParaRPr kumimoji="0" lang="zh-CN" altLang="en-US" sz="2800" b="1" dirty="0">
              <a:latin typeface="Arial" panose="020B0604020202020204" pitchFamily="34" charset="0"/>
              <a:ea typeface="华文中宋" pitchFamily="2" charset="-122"/>
            </a:endParaRPr>
          </a:p>
          <a:p>
            <a:pPr algn="ctr" eaLnBrk="1" hangingPunct="1">
              <a:spcBef>
                <a:spcPct val="0"/>
              </a:spcBef>
            </a:pPr>
            <a:r>
              <a:rPr kumimoji="0" lang="zh-CN" altLang="en-US" b="1" dirty="0">
                <a:solidFill>
                  <a:srgbClr val="FF0000"/>
                </a:solidFill>
                <a:latin typeface="Arial" panose="020B0604020202020204" pitchFamily="34" charset="0"/>
                <a:ea typeface="华文中宋" pitchFamily="2" charset="-122"/>
              </a:rPr>
              <a:t>二次函数</a:t>
            </a:r>
          </a:p>
          <a:p>
            <a:pPr algn="ctr" eaLnBrk="1" hangingPunct="1">
              <a:spcBef>
                <a:spcPct val="0"/>
              </a:spcBef>
            </a:pPr>
            <a:r>
              <a:rPr kumimoji="0" lang="zh-CN" altLang="en-US" b="1" dirty="0">
                <a:solidFill>
                  <a:srgbClr val="FF0000"/>
                </a:solidFill>
                <a:latin typeface="Arial" panose="020B0604020202020204" pitchFamily="34" charset="0"/>
                <a:ea typeface="华文中宋" pitchFamily="2" charset="-122"/>
              </a:rPr>
              <a:t>（九下）  </a:t>
            </a:r>
          </a:p>
        </p:txBody>
      </p:sp>
      <p:sp>
        <p:nvSpPr>
          <p:cNvPr id="366604" name="AutoShape 12"/>
          <p:cNvSpPr>
            <a:spLocks noChangeArrowheads="1"/>
          </p:cNvSpPr>
          <p:nvPr/>
        </p:nvSpPr>
        <p:spPr bwMode="auto">
          <a:xfrm>
            <a:off x="2568575" y="5543551"/>
            <a:ext cx="1295400" cy="792163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kumimoji="0" lang="zh-CN" altLang="en-US" b="1">
                <a:latin typeface="Arial" panose="020B0604020202020204" pitchFamily="34" charset="0"/>
                <a:ea typeface="华文中宋" pitchFamily="2" charset="-122"/>
              </a:rPr>
              <a:t>分式</a:t>
            </a:r>
          </a:p>
          <a:p>
            <a:pPr algn="ctr" eaLnBrk="1" hangingPunct="1">
              <a:spcBef>
                <a:spcPct val="0"/>
              </a:spcBef>
            </a:pPr>
            <a:r>
              <a:rPr kumimoji="0" lang="zh-CN" altLang="en-US" b="1">
                <a:latin typeface="Arial" panose="020B0604020202020204" pitchFamily="34" charset="0"/>
                <a:ea typeface="华文中宋" pitchFamily="2" charset="-122"/>
              </a:rPr>
              <a:t>（八下）</a:t>
            </a:r>
          </a:p>
        </p:txBody>
      </p:sp>
      <p:sp>
        <p:nvSpPr>
          <p:cNvPr id="366605" name="AutoShape 13"/>
          <p:cNvSpPr>
            <a:spLocks noChangeArrowheads="1"/>
          </p:cNvSpPr>
          <p:nvPr/>
        </p:nvSpPr>
        <p:spPr bwMode="auto">
          <a:xfrm>
            <a:off x="4870451" y="5516564"/>
            <a:ext cx="2087563" cy="865187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kumimoji="0" lang="en-US" altLang="zh-CN" b="1" dirty="0">
              <a:latin typeface="Arial" panose="020B0604020202020204" pitchFamily="34" charset="0"/>
              <a:ea typeface="华文中宋" pitchFamily="2" charset="-122"/>
            </a:endParaRPr>
          </a:p>
          <a:p>
            <a:pPr algn="ctr" eaLnBrk="1" hangingPunct="1">
              <a:spcBef>
                <a:spcPct val="0"/>
              </a:spcBef>
            </a:pPr>
            <a:r>
              <a:rPr kumimoji="0" lang="zh-CN" altLang="en-US" b="1" dirty="0">
                <a:latin typeface="Arial" panose="020B0604020202020204" pitchFamily="34" charset="0"/>
                <a:ea typeface="华文中宋" pitchFamily="2" charset="-122"/>
              </a:rPr>
              <a:t>分式方程</a:t>
            </a:r>
          </a:p>
          <a:p>
            <a:pPr algn="ctr" eaLnBrk="1" hangingPunct="1">
              <a:spcBef>
                <a:spcPct val="0"/>
              </a:spcBef>
            </a:pPr>
            <a:r>
              <a:rPr kumimoji="0" lang="zh-CN" altLang="en-US" b="1" dirty="0">
                <a:latin typeface="Arial" panose="020B0604020202020204" pitchFamily="34" charset="0"/>
                <a:ea typeface="华文中宋" pitchFamily="2" charset="-122"/>
              </a:rPr>
              <a:t>（八下）</a:t>
            </a:r>
          </a:p>
          <a:p>
            <a:pPr algn="ctr" eaLnBrk="1" hangingPunct="1">
              <a:spcBef>
                <a:spcPct val="0"/>
              </a:spcBef>
            </a:pPr>
            <a:endParaRPr kumimoji="0" lang="en-US" altLang="zh-CN" sz="2800" b="1" dirty="0">
              <a:latin typeface="Arial" panose="020B0604020202020204" pitchFamily="34" charset="0"/>
              <a:ea typeface="华文中宋" pitchFamily="2" charset="-122"/>
            </a:endParaRPr>
          </a:p>
        </p:txBody>
      </p:sp>
      <p:sp>
        <p:nvSpPr>
          <p:cNvPr id="366606" name="AutoShape 14"/>
          <p:cNvSpPr>
            <a:spLocks noChangeArrowheads="1"/>
          </p:cNvSpPr>
          <p:nvPr/>
        </p:nvSpPr>
        <p:spPr bwMode="auto">
          <a:xfrm>
            <a:off x="8185151" y="5470526"/>
            <a:ext cx="1655763" cy="936625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kumimoji="0" lang="zh-CN" altLang="en-US" b="1" dirty="0">
                <a:latin typeface="Arial" panose="020B0604020202020204" pitchFamily="34" charset="0"/>
                <a:ea typeface="华文中宋" pitchFamily="2" charset="-122"/>
              </a:rPr>
              <a:t>反比例函数</a:t>
            </a:r>
          </a:p>
          <a:p>
            <a:pPr algn="ctr" eaLnBrk="1" hangingPunct="1">
              <a:spcBef>
                <a:spcPct val="0"/>
              </a:spcBef>
            </a:pPr>
            <a:r>
              <a:rPr kumimoji="0" lang="zh-CN" altLang="en-US" b="1" dirty="0">
                <a:latin typeface="Arial" panose="020B0604020202020204" pitchFamily="34" charset="0"/>
                <a:ea typeface="华文中宋" pitchFamily="2" charset="-122"/>
              </a:rPr>
              <a:t>（八下）</a:t>
            </a:r>
          </a:p>
        </p:txBody>
      </p:sp>
      <p:sp>
        <p:nvSpPr>
          <p:cNvPr id="366607" name="AutoShape 15"/>
          <p:cNvSpPr>
            <a:spLocks noChangeArrowheads="1"/>
          </p:cNvSpPr>
          <p:nvPr/>
        </p:nvSpPr>
        <p:spPr bwMode="auto">
          <a:xfrm>
            <a:off x="3935413" y="3357563"/>
            <a:ext cx="360362" cy="431800"/>
          </a:xfrm>
          <a:prstGeom prst="rightArrow">
            <a:avLst>
              <a:gd name="adj1" fmla="val 50000"/>
              <a:gd name="adj2" fmla="val 25000"/>
            </a:avLst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366608" name="AutoShape 16"/>
          <p:cNvSpPr>
            <a:spLocks noChangeArrowheads="1"/>
          </p:cNvSpPr>
          <p:nvPr/>
        </p:nvSpPr>
        <p:spPr bwMode="auto">
          <a:xfrm>
            <a:off x="7607301" y="3357563"/>
            <a:ext cx="360363" cy="431800"/>
          </a:xfrm>
          <a:prstGeom prst="rightArrow">
            <a:avLst>
              <a:gd name="adj1" fmla="val 50000"/>
              <a:gd name="adj2" fmla="val 25000"/>
            </a:avLst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366609" name="AutoShape 17"/>
          <p:cNvSpPr>
            <a:spLocks noChangeArrowheads="1"/>
          </p:cNvSpPr>
          <p:nvPr/>
        </p:nvSpPr>
        <p:spPr bwMode="auto">
          <a:xfrm>
            <a:off x="3863975" y="5759450"/>
            <a:ext cx="863600" cy="431800"/>
          </a:xfrm>
          <a:prstGeom prst="rightArrow">
            <a:avLst>
              <a:gd name="adj1" fmla="val 50000"/>
              <a:gd name="adj2" fmla="val 50000"/>
            </a:avLst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366610" name="AutoShape 18"/>
          <p:cNvSpPr>
            <a:spLocks noChangeArrowheads="1"/>
          </p:cNvSpPr>
          <p:nvPr/>
        </p:nvSpPr>
        <p:spPr bwMode="auto">
          <a:xfrm>
            <a:off x="6959601" y="5734050"/>
            <a:ext cx="1008063" cy="431800"/>
          </a:xfrm>
          <a:prstGeom prst="rightArrow">
            <a:avLst>
              <a:gd name="adj1" fmla="val 50000"/>
              <a:gd name="adj2" fmla="val 58364"/>
            </a:avLst>
          </a:prstGeom>
          <a:noFill/>
          <a:ln w="38100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366613" name="Rectangle 21"/>
          <p:cNvSpPr>
            <a:spLocks noChangeArrowheads="1"/>
          </p:cNvSpPr>
          <p:nvPr/>
        </p:nvSpPr>
        <p:spPr bwMode="auto">
          <a:xfrm>
            <a:off x="1961357" y="554037"/>
            <a:ext cx="8413750" cy="701675"/>
          </a:xfrm>
          <a:prstGeom prst="rect">
            <a:avLst/>
          </a:prstGeom>
          <a:gradFill rotWithShape="1">
            <a:gsLst>
              <a:gs pos="0">
                <a:srgbClr val="990033">
                  <a:alpha val="83000"/>
                </a:srgbClr>
              </a:gs>
              <a:gs pos="50000">
                <a:srgbClr val="CC0099">
                  <a:alpha val="82001"/>
                </a:srgbClr>
              </a:gs>
              <a:gs pos="100000">
                <a:srgbClr val="990033">
                  <a:alpha val="83000"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/>
        </p:spPr>
        <p:txBody>
          <a:bodyPr lIns="54000" rIns="54000" anchor="ctr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zh-CN" altLang="en-US" sz="4000" b="1" dirty="0" smtClean="0">
                <a:solidFill>
                  <a:srgbClr val="FFFF99"/>
                </a:solidFill>
                <a:latin typeface="黑体" pitchFamily="2" charset="-122"/>
                <a:ea typeface="黑体" pitchFamily="2" charset="-122"/>
              </a:rPr>
              <a:t>代数知识结构</a:t>
            </a:r>
            <a:endParaRPr lang="zh-CN" altLang="en-US" sz="4000" b="1" dirty="0">
              <a:solidFill>
                <a:srgbClr val="FFFF99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3" name="右箭头 2"/>
          <p:cNvSpPr/>
          <p:nvPr/>
        </p:nvSpPr>
        <p:spPr>
          <a:xfrm>
            <a:off x="7080798" y="4339001"/>
            <a:ext cx="1336900" cy="3616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191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5" grpId="0" animBg="1"/>
      <p:bldP spid="366596" grpId="0" animBg="1"/>
      <p:bldP spid="366597" grpId="0" animBg="1"/>
      <p:bldP spid="366599" grpId="0" animBg="1"/>
      <p:bldP spid="366600" grpId="0" animBg="1"/>
      <p:bldP spid="366601" grpId="0" animBg="1"/>
      <p:bldP spid="366602" grpId="0" build="allAtOnce" animBg="1"/>
      <p:bldP spid="366603" grpId="0" build="allAtOnce" animBg="1"/>
      <p:bldP spid="366604" grpId="0" animBg="1"/>
      <p:bldP spid="366605" grpId="0" animBg="1"/>
      <p:bldP spid="366606" grpId="0" animBg="1"/>
      <p:bldP spid="366607" grpId="0" animBg="1"/>
      <p:bldP spid="366608" grpId="0" animBg="1"/>
      <p:bldP spid="366609" grpId="0" animBg="1"/>
      <p:bldP spid="3666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配方的过程中发现判别式的作用：</a:t>
            </a:r>
            <a:endParaRPr lang="en-US" altLang="zh-CN" dirty="0" smtClean="0"/>
          </a:p>
          <a:p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277" y="2613387"/>
            <a:ext cx="7308566" cy="245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063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2400" b="1" dirty="0" smtClean="0"/>
              <a:t>例</a:t>
            </a:r>
            <a:r>
              <a:rPr lang="en-US" altLang="zh-CN" sz="2400" b="1" dirty="0"/>
              <a:t>1</a:t>
            </a:r>
            <a:r>
              <a:rPr lang="zh-CN" altLang="zh-CN" sz="2400" b="1" dirty="0" smtClean="0"/>
              <a:t>：</a:t>
            </a:r>
            <a:r>
              <a:rPr lang="en-US" altLang="zh-CN" sz="2400" dirty="0"/>
              <a:t>m</a:t>
            </a:r>
            <a:r>
              <a:rPr lang="zh-CN" altLang="zh-CN" sz="2400" dirty="0"/>
              <a:t>为何值时，关于</a:t>
            </a:r>
            <a:r>
              <a:rPr lang="en-US" altLang="zh-CN" sz="2400" dirty="0"/>
              <a:t>x</a:t>
            </a:r>
            <a:r>
              <a:rPr lang="zh-CN" altLang="zh-CN" sz="2400" dirty="0"/>
              <a:t>的一元二次方程</a:t>
            </a:r>
            <a:r>
              <a:rPr lang="en-US" altLang="zh-CN" sz="2400" dirty="0"/>
              <a:t>2x</a:t>
            </a:r>
            <a:r>
              <a:rPr lang="en-US" altLang="zh-CN" sz="2400" baseline="30000" dirty="0"/>
              <a:t>2</a:t>
            </a:r>
            <a:r>
              <a:rPr lang="en-US" altLang="zh-CN" sz="2400" dirty="0"/>
              <a:t>-</a:t>
            </a:r>
            <a:r>
              <a:rPr lang="zh-CN" altLang="zh-CN" sz="2400" dirty="0"/>
              <a:t>（</a:t>
            </a:r>
            <a:r>
              <a:rPr lang="en-US" altLang="zh-CN" sz="2400" dirty="0"/>
              <a:t>4m+1</a:t>
            </a:r>
            <a:r>
              <a:rPr lang="zh-CN" altLang="zh-CN" sz="2400" dirty="0"/>
              <a:t>）</a:t>
            </a:r>
            <a:r>
              <a:rPr lang="en-US" altLang="zh-CN" sz="2400" dirty="0"/>
              <a:t>x+2m</a:t>
            </a:r>
            <a:r>
              <a:rPr lang="en-US" altLang="zh-CN" sz="2400" baseline="30000" dirty="0"/>
              <a:t>2</a:t>
            </a:r>
            <a:r>
              <a:rPr lang="en-US" altLang="zh-CN" sz="2400" dirty="0"/>
              <a:t>-1=0</a:t>
            </a:r>
            <a:r>
              <a:rPr lang="zh-CN" altLang="zh-CN" sz="2400" dirty="0"/>
              <a:t>：</a:t>
            </a:r>
          </a:p>
          <a:p>
            <a:pPr marL="0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）有两个不相等的实数根？</a:t>
            </a:r>
          </a:p>
          <a:p>
            <a:pPr marL="0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2</a:t>
            </a:r>
            <a:r>
              <a:rPr lang="zh-CN" altLang="zh-CN" sz="2400" dirty="0"/>
              <a:t>）有两个相等的实数根？</a:t>
            </a:r>
          </a:p>
          <a:p>
            <a:pPr marL="0" indent="0">
              <a:buNone/>
            </a:pPr>
            <a:r>
              <a:rPr lang="zh-CN" altLang="zh-CN" sz="2400" dirty="0"/>
              <a:t>（</a:t>
            </a:r>
            <a:r>
              <a:rPr lang="en-US" altLang="zh-CN" sz="2400" dirty="0"/>
              <a:t>3</a:t>
            </a:r>
            <a:r>
              <a:rPr lang="zh-CN" altLang="zh-CN" sz="2400" dirty="0"/>
              <a:t>）没有实数根</a:t>
            </a:r>
            <a:r>
              <a:rPr lang="zh-CN" altLang="zh-CN" sz="2400" dirty="0" smtClean="0"/>
              <a:t>？</a:t>
            </a: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r>
              <a:rPr lang="zh-CN" altLang="zh-CN" sz="2400" b="1" dirty="0" smtClean="0"/>
              <a:t>例</a:t>
            </a:r>
            <a:r>
              <a:rPr lang="en-US" altLang="zh-CN" sz="2400" b="1" dirty="0" smtClean="0"/>
              <a:t>2</a:t>
            </a:r>
            <a:r>
              <a:rPr lang="zh-CN" altLang="zh-CN" sz="2400" b="1" dirty="0" smtClean="0"/>
              <a:t>：</a:t>
            </a:r>
            <a:r>
              <a:rPr lang="zh-CN" altLang="zh-CN" sz="2400" dirty="0"/>
              <a:t>已知关于</a:t>
            </a:r>
            <a:r>
              <a:rPr lang="en-US" altLang="zh-CN" sz="2400" dirty="0"/>
              <a:t>x</a:t>
            </a:r>
            <a:r>
              <a:rPr lang="zh-CN" altLang="zh-CN" sz="2400" dirty="0"/>
              <a:t>的方程</a:t>
            </a:r>
            <a:r>
              <a:rPr lang="en-US" altLang="zh-CN" sz="2400" dirty="0"/>
              <a:t>k</a:t>
            </a:r>
            <a:r>
              <a:rPr lang="en-US" altLang="zh-CN" sz="2400" i="1" dirty="0"/>
              <a:t>x</a:t>
            </a:r>
            <a:r>
              <a:rPr lang="en-US" altLang="zh-CN" sz="2400" baseline="30000" dirty="0"/>
              <a:t>2</a:t>
            </a:r>
            <a:r>
              <a:rPr lang="zh-CN" altLang="zh-CN" sz="2400" dirty="0"/>
              <a:t>－（</a:t>
            </a:r>
            <a:r>
              <a:rPr lang="en-US" altLang="zh-CN" sz="2400" dirty="0"/>
              <a:t>2k</a:t>
            </a:r>
            <a:r>
              <a:rPr lang="zh-CN" altLang="zh-CN" sz="2400" dirty="0"/>
              <a:t>＋</a:t>
            </a:r>
            <a:r>
              <a:rPr lang="en-US" altLang="zh-CN" sz="2400" dirty="0"/>
              <a:t>1</a:t>
            </a:r>
            <a:r>
              <a:rPr lang="zh-CN" altLang="zh-CN" sz="2400" dirty="0"/>
              <a:t>）</a:t>
            </a:r>
            <a:r>
              <a:rPr lang="en-US" altLang="zh-CN" sz="2400" dirty="0"/>
              <a:t>x</a:t>
            </a:r>
            <a:r>
              <a:rPr lang="zh-CN" altLang="zh-CN" sz="2400" dirty="0"/>
              <a:t>＋</a:t>
            </a:r>
            <a:r>
              <a:rPr lang="en-US" altLang="zh-CN" sz="2400" dirty="0"/>
              <a:t>k</a:t>
            </a:r>
            <a:r>
              <a:rPr lang="zh-CN" altLang="zh-CN" sz="2400" dirty="0"/>
              <a:t>＋</a:t>
            </a:r>
            <a:r>
              <a:rPr lang="en-US" altLang="zh-CN" sz="2400" dirty="0"/>
              <a:t>3 = 0</a:t>
            </a:r>
            <a:r>
              <a:rPr lang="zh-CN" altLang="zh-CN" sz="2400" dirty="0"/>
              <a:t>有两个不相等的实数根</a:t>
            </a:r>
            <a:r>
              <a:rPr lang="zh-CN" altLang="zh-CN" sz="2400" dirty="0" smtClean="0"/>
              <a:t>，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/>
              <a:t> </a:t>
            </a:r>
            <a:r>
              <a:rPr lang="en-US" altLang="zh-CN" sz="2400" dirty="0" smtClean="0"/>
              <a:t>         </a:t>
            </a:r>
            <a:r>
              <a:rPr lang="zh-CN" altLang="zh-CN" sz="2400" dirty="0" smtClean="0"/>
              <a:t>求</a:t>
            </a:r>
            <a:r>
              <a:rPr lang="en-US" altLang="zh-CN" sz="2400" dirty="0"/>
              <a:t>k</a:t>
            </a:r>
            <a:r>
              <a:rPr lang="zh-CN" altLang="zh-CN" sz="2400" dirty="0"/>
              <a:t>的取值范围。</a:t>
            </a:r>
          </a:p>
          <a:p>
            <a:pPr marL="0" indent="0">
              <a:buNone/>
            </a:pPr>
            <a:r>
              <a:rPr lang="en-US" altLang="zh-CN" dirty="0" smtClean="0"/>
              <a:t>       </a:t>
            </a:r>
            <a:r>
              <a:rPr lang="en-US" altLang="zh-CN" dirty="0" smtClean="0">
                <a:solidFill>
                  <a:srgbClr val="FF0000"/>
                </a:solidFill>
              </a:rPr>
              <a:t> (</a:t>
            </a:r>
            <a:r>
              <a:rPr lang="zh-CN" altLang="en-US" dirty="0" smtClean="0">
                <a:solidFill>
                  <a:srgbClr val="FF0000"/>
                </a:solidFill>
              </a:rPr>
              <a:t>注意</a:t>
            </a:r>
            <a:r>
              <a:rPr lang="en-US" altLang="zh-CN" dirty="0" smtClean="0">
                <a:solidFill>
                  <a:srgbClr val="FF0000"/>
                </a:solidFill>
              </a:rPr>
              <a:t>k</a:t>
            </a:r>
            <a:r>
              <a:rPr lang="zh-CN" altLang="en-US" dirty="0" smtClean="0">
                <a:solidFill>
                  <a:srgbClr val="FF0000"/>
                </a:solidFill>
              </a:rPr>
              <a:t>≠</a:t>
            </a:r>
            <a:r>
              <a:rPr lang="en-US" altLang="zh-CN" dirty="0" smtClean="0">
                <a:solidFill>
                  <a:srgbClr val="FF0000"/>
                </a:solidFill>
              </a:rPr>
              <a:t>0)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6699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b="1" dirty="0" smtClean="0">
                <a:solidFill>
                  <a:srgbClr val="FF0000"/>
                </a:solidFill>
              </a:rPr>
              <a:t>因式分解法 （</a:t>
            </a:r>
            <a:r>
              <a:rPr lang="en-US" altLang="zh-CN" b="1" dirty="0" smtClean="0">
                <a:solidFill>
                  <a:srgbClr val="FF0000"/>
                </a:solidFill>
              </a:rPr>
              <a:t>1</a:t>
            </a:r>
            <a:r>
              <a:rPr lang="zh-CN" altLang="en-US" b="1" dirty="0" smtClean="0">
                <a:solidFill>
                  <a:srgbClr val="FF0000"/>
                </a:solidFill>
              </a:rPr>
              <a:t>课</a:t>
            </a:r>
            <a:r>
              <a:rPr lang="zh-CN" altLang="en-US" b="1" dirty="0">
                <a:solidFill>
                  <a:srgbClr val="FF0000"/>
                </a:solidFill>
              </a:rPr>
              <a:t>时）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CN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1、</a:t>
                </a:r>
                <a:r>
                  <a:rPr lang="zh-CN" altLang="en-US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因式分解的</a:t>
                </a:r>
                <a:r>
                  <a:rPr lang="zh-CN" altLang="en-US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复</a:t>
                </a:r>
                <a:r>
                  <a:rPr lang="zh-CN" altLang="en-US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习：</a:t>
                </a:r>
                <a:endParaRPr lang="en-US" altLang="zh-CN" dirty="0" smtClean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pPr marL="0" indent="0">
                  <a:buNone/>
                </a:pPr>
                <a:r>
                  <a:rPr lang="en-US" altLang="zh-CN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 </a:t>
                </a:r>
                <a:r>
                  <a:rPr lang="en-US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① </a:t>
                </a:r>
                <a:r>
                  <a:rPr lang="zh-CN" altLang="en-US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提公因式；</a:t>
                </a:r>
                <a:endParaRPr lang="en-US" altLang="zh-CN" sz="2400" dirty="0" smtClean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pPr marL="0" indent="0">
                  <a:buNone/>
                </a:pPr>
                <a:r>
                  <a:rPr lang="en-US" altLang="zh-CN" sz="24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 </a:t>
                </a:r>
                <a:r>
                  <a:rPr lang="en-US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② </a:t>
                </a:r>
                <a:r>
                  <a:rPr lang="zh-CN" altLang="en-US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完全平方公式，平方差公式；</a:t>
                </a:r>
                <a:endParaRPr lang="en-US" altLang="zh-CN" sz="2400" dirty="0" smtClean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pPr marL="0" indent="0">
                  <a:buNone/>
                </a:pPr>
                <a:r>
                  <a:rPr lang="en-US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 ③ </a:t>
                </a:r>
                <a:r>
                  <a:rPr lang="zh-CN" altLang="en-US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十字相乘法。</a:t>
                </a:r>
                <a:endParaRPr lang="en-US" altLang="zh-CN" sz="2400" dirty="0" smtClean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pPr marL="0" indent="0">
                  <a:buNone/>
                </a:pPr>
                <a:r>
                  <a:rPr lang="en-US" altLang="zh-CN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2、</a:t>
                </a:r>
                <a:r>
                  <a:rPr lang="zh-CN" altLang="en-US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步骤：</a:t>
                </a:r>
                <a:r>
                  <a:rPr lang="zh-CN" altLang="zh-CN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 </a:t>
                </a:r>
                <a:endParaRPr lang="en-US" altLang="zh-CN" dirty="0" smtClean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pPr marL="0" indent="0">
                  <a:buNone/>
                </a:pPr>
                <a:r>
                  <a:rPr lang="en-US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 ① </a:t>
                </a:r>
                <a:r>
                  <a:rPr lang="zh-CN" altLang="en-US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通常</a:t>
                </a:r>
                <a:r>
                  <a:rPr lang="zh-CN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先</a:t>
                </a:r>
                <a:r>
                  <a:rPr lang="zh-CN" altLang="zh-CN" sz="24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整理成一般形式</a:t>
                </a:r>
                <a:r>
                  <a:rPr lang="en-US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,</a:t>
                </a:r>
              </a:p>
              <a:p>
                <a:pPr marL="0" indent="0">
                  <a:buNone/>
                </a:pPr>
                <a:r>
                  <a:rPr lang="zh-CN" altLang="en-US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 ② </a:t>
                </a:r>
                <a:r>
                  <a:rPr lang="zh-CN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运</a:t>
                </a:r>
                <a:r>
                  <a:rPr lang="zh-CN" altLang="zh-CN" sz="24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用因式分解化</a:t>
                </a:r>
                <a:r>
                  <a:rPr lang="zh-CN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成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sz="2400" i="1" smtClean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𝑎𝑥</m:t>
                        </m:r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+</m:t>
                        </m:r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𝑏</m:t>
                        </m:r>
                      </m:e>
                    </m:d>
                    <m:d>
                      <m:dPr>
                        <m:ctrlPr>
                          <a:rPr lang="en-US" altLang="zh-CN" sz="2400" i="1" smtClean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𝑐𝑥</m:t>
                        </m:r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+</m:t>
                        </m:r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𝑑</m:t>
                        </m:r>
                      </m:e>
                    </m:d>
                    <m:r>
                      <a:rPr lang="en-US" altLang="zh-CN" sz="2400" b="0" i="1" smtClean="0">
                        <a:latin typeface="Cambria Math" panose="02040503050406030204" pitchFamily="18" charset="0"/>
                        <a:ea typeface="楷体" panose="02010609060101010101" pitchFamily="49" charset="-122"/>
                      </a:rPr>
                      <m:t>=0</m:t>
                    </m:r>
                  </m:oMath>
                </a14:m>
                <a:r>
                  <a:rPr lang="zh-CN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的</a:t>
                </a:r>
                <a:r>
                  <a:rPr lang="zh-CN" altLang="zh-CN" sz="24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形式</a:t>
                </a:r>
                <a:r>
                  <a:rPr lang="en-US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,</a:t>
                </a:r>
              </a:p>
              <a:p>
                <a:pPr marL="0" indent="0">
                  <a:buNone/>
                </a:pPr>
                <a:r>
                  <a:rPr lang="zh-CN" altLang="en-US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   ③ </a:t>
                </a:r>
                <a:r>
                  <a:rPr lang="zh-CN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最</a:t>
                </a:r>
                <a:r>
                  <a:rPr lang="zh-CN" altLang="zh-CN" sz="24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后转化为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sz="2400" i="1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2400" b="0" i="1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𝑎𝑥</m:t>
                        </m:r>
                        <m:r>
                          <a:rPr lang="en-US" altLang="zh-CN" sz="2400" b="0" i="1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+</m:t>
                        </m:r>
                        <m:r>
                          <a:rPr lang="en-US" altLang="zh-CN" sz="2400" b="0" i="1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𝑏</m:t>
                        </m:r>
                      </m:e>
                    </m:d>
                    <m:r>
                      <a:rPr lang="en-US" altLang="zh-CN" sz="2400" b="0" i="1">
                        <a:latin typeface="Cambria Math" panose="02040503050406030204" pitchFamily="18" charset="0"/>
                        <a:ea typeface="楷体" panose="02010609060101010101" pitchFamily="49" charset="-122"/>
                      </a:rPr>
                      <m:t>=0</m:t>
                    </m:r>
                  </m:oMath>
                </a14:m>
                <a:r>
                  <a:rPr lang="zh-CN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或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sz="2400" i="1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</m:ctrlPr>
                      </m:dPr>
                      <m:e>
                        <m:r>
                          <a:rPr lang="en-US" altLang="zh-CN" sz="2400" b="0" i="1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𝑐𝑥</m:t>
                        </m:r>
                        <m:r>
                          <a:rPr lang="en-US" altLang="zh-CN" sz="2400" b="0" i="1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+</m:t>
                        </m:r>
                        <m:r>
                          <a:rPr lang="en-US" altLang="zh-CN" sz="2400" b="0" i="1">
                            <a:latin typeface="Cambria Math" panose="02040503050406030204" pitchFamily="18" charset="0"/>
                            <a:ea typeface="楷体" panose="02010609060101010101" pitchFamily="49" charset="-122"/>
                          </a:rPr>
                          <m:t>𝑑</m:t>
                        </m:r>
                      </m:e>
                    </m:d>
                    <m:r>
                      <a:rPr lang="en-US" altLang="zh-CN" sz="2400" b="0" i="1">
                        <a:latin typeface="Cambria Math" panose="02040503050406030204" pitchFamily="18" charset="0"/>
                        <a:ea typeface="楷体" panose="02010609060101010101" pitchFamily="49" charset="-122"/>
                      </a:rPr>
                      <m:t>=0</m:t>
                    </m:r>
                  </m:oMath>
                </a14:m>
                <a:r>
                  <a:rPr lang="en-US" altLang="zh-CN" sz="24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,</a:t>
                </a:r>
                <a:r>
                  <a:rPr lang="zh-CN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从</a:t>
                </a:r>
                <a:r>
                  <a:rPr lang="zh-CN" altLang="en-US" sz="24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而</a:t>
                </a:r>
                <a:r>
                  <a:rPr lang="zh-CN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求</a:t>
                </a:r>
                <a:r>
                  <a:rPr lang="zh-CN" altLang="zh-CN" sz="2400" dirty="0">
                    <a:latin typeface="楷体" panose="02010609060101010101" pitchFamily="49" charset="-122"/>
                    <a:ea typeface="楷体" panose="02010609060101010101" pitchFamily="49" charset="-122"/>
                  </a:rPr>
                  <a:t>解</a:t>
                </a:r>
                <a:r>
                  <a:rPr lang="en-US" altLang="zh-CN" sz="2400" dirty="0" smtClean="0">
                    <a:latin typeface="楷体" panose="02010609060101010101" pitchFamily="49" charset="-122"/>
                    <a:ea typeface="楷体" panose="02010609060101010101" pitchFamily="49" charset="-122"/>
                  </a:rPr>
                  <a:t>. </a:t>
                </a:r>
                <a:endParaRPr lang="en-US" altLang="zh-CN" sz="2400" dirty="0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  <a:p>
                <a:pPr marL="0" indent="0">
                  <a:buNone/>
                </a:pPr>
                <a:endParaRPr lang="zh-CN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96649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一元二次方程的解法习题课（</a:t>
            </a:r>
            <a:r>
              <a:rPr lang="en-US" altLang="zh-CN" sz="3600" dirty="0" smtClean="0">
                <a:solidFill>
                  <a:srgbClr val="FF0000"/>
                </a:solidFill>
              </a:rPr>
              <a:t>1</a:t>
            </a:r>
            <a:r>
              <a:rPr lang="zh-CN" altLang="en-US" sz="3600" dirty="0" smtClean="0">
                <a:solidFill>
                  <a:srgbClr val="FF0000"/>
                </a:solidFill>
              </a:rPr>
              <a:t>课时）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5405846" cy="260268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原则：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1、</a:t>
            </a:r>
            <a:r>
              <a:rPr lang="zh-CN" altLang="en-US" dirty="0" smtClean="0"/>
              <a:t>题目不宜过难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2、</a:t>
            </a:r>
            <a:r>
              <a:rPr lang="zh-CN" altLang="en-US" dirty="0" smtClean="0"/>
              <a:t>目的是巩固各种解法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3、</a:t>
            </a:r>
            <a:r>
              <a:rPr lang="zh-CN" altLang="en-US" dirty="0" smtClean="0"/>
              <a:t>指导学生选择合适解法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034914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标题 1"/>
              <p:cNvSpPr>
                <a:spLocks noGrp="1"/>
              </p:cNvSpPr>
              <p:nvPr>
                <p:ph type="title"/>
              </p:nvPr>
            </p:nvSpPr>
            <p:spPr>
              <a:xfrm>
                <a:off x="1047206" y="783136"/>
                <a:ext cx="9677400" cy="1306921"/>
              </a:xfrm>
            </p:spPr>
            <p:txBody>
              <a:bodyPr>
                <a:norm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zh-CN" sz="3200" b="1" dirty="0">
                          <a:solidFill>
                            <a:srgbClr val="FF0000"/>
                          </a:solidFill>
                        </a:rPr>
                        <m:t>*1.3</m:t>
                      </m:r>
                      <m:r>
                        <m:rPr>
                          <m:nor/>
                        </m:rPr>
                        <a:rPr lang="zh-CN" altLang="en-US" sz="3200" b="1" dirty="0">
                          <a:solidFill>
                            <a:srgbClr val="FF0000"/>
                          </a:solidFill>
                        </a:rPr>
                        <m:t>一元二次方程的根与系数的关系 （</m:t>
                      </m:r>
                      <m:r>
                        <m:rPr>
                          <m:nor/>
                        </m:rPr>
                        <a:rPr lang="en-US" altLang="zh-CN" sz="3200" b="1" dirty="0">
                          <a:solidFill>
                            <a:srgbClr val="FF0000"/>
                          </a:solidFill>
                        </a:rPr>
                        <m:t>1</m:t>
                      </m:r>
                      <m:r>
                        <m:rPr>
                          <m:nor/>
                        </m:rPr>
                        <a:rPr lang="zh-CN" altLang="en-US" sz="3200" b="1" dirty="0">
                          <a:solidFill>
                            <a:srgbClr val="FF0000"/>
                          </a:solidFill>
                        </a:rPr>
                        <m:t>课时）</m:t>
                      </m:r>
                    </m:oMath>
                  </m:oMathPara>
                </a14:m>
                <a:endParaRPr lang="zh-CN" alt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标题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047206" y="783136"/>
                <a:ext cx="9677400" cy="1306921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930728" y="2465705"/>
                <a:ext cx="10330543" cy="202791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zh-CN" altLang="en-US" dirty="0" smtClean="0"/>
                  <a:t>选学内容，基础为主，知识拓展</a:t>
                </a:r>
                <a:endParaRPr lang="en-US" altLang="zh-CN" dirty="0" smtClean="0"/>
              </a:p>
              <a:p>
                <a:pPr marL="0" indent="0">
                  <a:buNone/>
                </a:pPr>
                <a:endParaRPr lang="en-US" altLang="zh-CN" dirty="0"/>
              </a:p>
              <a:p>
                <a:pPr marL="0" indent="0">
                  <a:buNone/>
                </a:pPr>
                <a:r>
                  <a:rPr lang="zh-CN" altLang="zh-CN" sz="2400" dirty="0" smtClean="0"/>
                  <a:t>例</a:t>
                </a:r>
                <a:r>
                  <a:rPr lang="en-US" altLang="zh-CN" sz="2400" dirty="0" smtClean="0"/>
                  <a:t>  </a:t>
                </a:r>
                <a:r>
                  <a:rPr lang="zh-CN" altLang="zh-CN" sz="2400" dirty="0" smtClean="0"/>
                  <a:t>已</a:t>
                </a:r>
                <a:r>
                  <a:rPr lang="zh-CN" altLang="zh-CN" sz="2400" dirty="0"/>
                  <a:t>知方程</a:t>
                </a:r>
                <a:r>
                  <a:rPr lang="zh-CN" altLang="zh-CN" sz="2400" dirty="0" smtClean="0"/>
                  <a:t>的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4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zh-CN" sz="240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altLang="zh-CN" sz="2400" b="0" i="1" smtClean="0">
                        <a:latin typeface="Cambria Math" panose="02040503050406030204" pitchFamily="18" charset="0"/>
                      </a:rPr>
                      <m:t>+6=0</m:t>
                    </m:r>
                  </m:oMath>
                </a14:m>
                <a:r>
                  <a:rPr lang="zh-CN" altLang="zh-CN" sz="2400" dirty="0" smtClean="0"/>
                  <a:t>一</a:t>
                </a:r>
                <a:r>
                  <a:rPr lang="zh-CN" altLang="zh-CN" sz="2400" dirty="0"/>
                  <a:t>个根是</a:t>
                </a:r>
                <a:r>
                  <a:rPr lang="en-US" altLang="zh-CN" sz="2400" dirty="0"/>
                  <a:t>2</a:t>
                </a:r>
                <a:r>
                  <a:rPr lang="zh-CN" altLang="zh-CN" sz="2400" dirty="0" smtClean="0"/>
                  <a:t>，求</a:t>
                </a:r>
                <a:r>
                  <a:rPr lang="zh-CN" altLang="zh-CN" sz="2400" dirty="0"/>
                  <a:t>方程的另一个根</a:t>
                </a:r>
                <a:r>
                  <a:rPr lang="zh-CN" altLang="zh-CN" sz="2400" dirty="0" smtClean="0"/>
                  <a:t>及</a:t>
                </a:r>
                <a:r>
                  <a:rPr lang="en-US" altLang="zh-CN" sz="2400" dirty="0" smtClean="0"/>
                  <a:t>a</a:t>
                </a:r>
                <a:r>
                  <a:rPr lang="zh-CN" altLang="zh-CN" sz="2400" dirty="0" smtClean="0"/>
                  <a:t>的</a:t>
                </a:r>
                <a:r>
                  <a:rPr lang="zh-CN" altLang="zh-CN" sz="2400" dirty="0"/>
                  <a:t>值。</a:t>
                </a:r>
              </a:p>
              <a:p>
                <a:pPr marL="0" indent="0">
                  <a:buNone/>
                </a:pPr>
                <a:endParaRPr lang="zh-CN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0728" y="2465705"/>
                <a:ext cx="10330543" cy="2027918"/>
              </a:xfrm>
              <a:blipFill>
                <a:blip r:embed="rId3"/>
                <a:stretch>
                  <a:fillRect l="-1240" t="-540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43418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8383" y="808490"/>
            <a:ext cx="10515600" cy="1325563"/>
          </a:xfrm>
        </p:spPr>
        <p:txBody>
          <a:bodyPr/>
          <a:lstStyle/>
          <a:p>
            <a:r>
              <a:rPr lang="en-US" altLang="zh-CN" b="1" dirty="0">
                <a:solidFill>
                  <a:srgbClr val="FF0000"/>
                </a:solidFill>
              </a:rPr>
              <a:t>1.4   </a:t>
            </a:r>
            <a:r>
              <a:rPr lang="zh-CN" altLang="en-US" b="1" dirty="0">
                <a:solidFill>
                  <a:srgbClr val="FF0000"/>
                </a:solidFill>
              </a:rPr>
              <a:t>用一元二次方程解决问题 （共</a:t>
            </a:r>
            <a:r>
              <a:rPr lang="en-US" altLang="zh-CN" b="1" dirty="0">
                <a:solidFill>
                  <a:srgbClr val="FF0000"/>
                </a:solidFill>
              </a:rPr>
              <a:t>7-8</a:t>
            </a:r>
            <a:r>
              <a:rPr lang="zh-CN" altLang="en-US" b="1" dirty="0">
                <a:solidFill>
                  <a:srgbClr val="FF0000"/>
                </a:solidFill>
              </a:rPr>
              <a:t>课时）</a:t>
            </a:r>
            <a:br>
              <a:rPr lang="zh-CN" altLang="en-US" b="1" dirty="0">
                <a:solidFill>
                  <a:srgbClr val="FF0000"/>
                </a:solidFill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1、</a:t>
            </a:r>
            <a:r>
              <a:rPr lang="zh-CN" altLang="en-US" dirty="0" smtClean="0"/>
              <a:t>步骤：审题；设元；列方程；解方程；检验；答案。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2、</a:t>
            </a:r>
            <a:r>
              <a:rPr lang="zh-CN" altLang="en-US" dirty="0" smtClean="0"/>
              <a:t>两大类题型：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（1）</a:t>
            </a:r>
            <a:r>
              <a:rPr lang="zh-CN" altLang="en-US" dirty="0" smtClean="0"/>
              <a:t>不可拓展型（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课时）：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</a:t>
            </a:r>
            <a:r>
              <a:rPr lang="zh-CN" altLang="en-US" dirty="0" smtClean="0"/>
              <a:t>增长率问题，倍数问题，连线问题；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  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）可以拓展为函数型（</a:t>
            </a:r>
            <a:r>
              <a:rPr lang="en-US" altLang="zh-CN" dirty="0" smtClean="0"/>
              <a:t>5-6</a:t>
            </a:r>
            <a:r>
              <a:rPr lang="zh-CN" altLang="en-US" dirty="0" smtClean="0"/>
              <a:t>课时）：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</a:t>
            </a:r>
            <a:r>
              <a:rPr lang="zh-CN" altLang="en-US" dirty="0" smtClean="0"/>
              <a:t>利润问题，</a:t>
            </a:r>
            <a:r>
              <a:rPr lang="zh-CN" altLang="en-US" dirty="0"/>
              <a:t>动点</a:t>
            </a:r>
            <a:r>
              <a:rPr lang="zh-CN" altLang="en-US" dirty="0" smtClean="0"/>
              <a:t>面积问题，</a:t>
            </a:r>
            <a:endParaRPr lang="zh-CN" alt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508068" y="3970842"/>
            <a:ext cx="76692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altLang="zh-CN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0553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9093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利润问</a:t>
            </a:r>
            <a:r>
              <a:rPr lang="zh-CN" altLang="en-US" dirty="0" smtClean="0"/>
              <a:t>题：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sz="2000" dirty="0" smtClean="0"/>
              <a:t>例：</a:t>
            </a:r>
            <a:r>
              <a:rPr lang="zh-CN" altLang="zh-CN" sz="2000" dirty="0" smtClean="0"/>
              <a:t>某</a:t>
            </a:r>
            <a:r>
              <a:rPr lang="zh-CN" altLang="zh-CN" sz="2000" dirty="0"/>
              <a:t>水果批发商场经销一种高档水果，如果每千克盈利</a:t>
            </a:r>
            <a:r>
              <a:rPr lang="en-US" altLang="zh-CN" sz="2000" dirty="0"/>
              <a:t>10</a:t>
            </a:r>
            <a:r>
              <a:rPr lang="zh-CN" altLang="zh-CN" sz="2000" dirty="0"/>
              <a:t>元，每天可售出</a:t>
            </a:r>
            <a:r>
              <a:rPr lang="en-US" altLang="zh-CN" sz="2000" dirty="0"/>
              <a:t>500</a:t>
            </a:r>
            <a:r>
              <a:rPr lang="zh-CN" altLang="zh-CN" sz="2000" dirty="0"/>
              <a:t>千克</a:t>
            </a:r>
            <a:r>
              <a:rPr lang="en-US" altLang="zh-CN" sz="2000" dirty="0"/>
              <a:t>. </a:t>
            </a:r>
            <a:r>
              <a:rPr lang="zh-CN" altLang="zh-CN" sz="2000" dirty="0"/>
              <a:t>经市场调查发现，在进货价不变的情况下，若每千克涨价</a:t>
            </a:r>
            <a:r>
              <a:rPr lang="en-US" altLang="zh-CN" sz="2000" dirty="0"/>
              <a:t>1</a:t>
            </a:r>
            <a:r>
              <a:rPr lang="zh-CN" altLang="zh-CN" sz="2000" dirty="0"/>
              <a:t>元，日销售量将减少</a:t>
            </a:r>
            <a:r>
              <a:rPr lang="en-US" altLang="zh-CN" sz="2000" dirty="0"/>
              <a:t>20</a:t>
            </a:r>
            <a:r>
              <a:rPr lang="zh-CN" altLang="zh-CN" sz="2000" dirty="0"/>
              <a:t>千克</a:t>
            </a:r>
            <a:r>
              <a:rPr lang="en-US" altLang="zh-CN" sz="2000" dirty="0"/>
              <a:t>. </a:t>
            </a:r>
            <a:r>
              <a:rPr lang="zh-CN" altLang="zh-CN" sz="2000" dirty="0"/>
              <a:t>现该商场要保证每天盈利</a:t>
            </a:r>
            <a:r>
              <a:rPr lang="en-US" altLang="zh-CN" sz="2000" dirty="0"/>
              <a:t>6000</a:t>
            </a:r>
            <a:r>
              <a:rPr lang="zh-CN" altLang="zh-CN" sz="2000" dirty="0"/>
              <a:t>元，同时又要使顾客得到实惠，那么每千克应涨价多少元？</a:t>
            </a:r>
          </a:p>
          <a:p>
            <a:pPr marL="0" indent="0">
              <a:buNone/>
            </a:pPr>
            <a:r>
              <a:rPr lang="zh-CN" altLang="en-US" dirty="0" smtClean="0"/>
              <a:t>题意分析：</a:t>
            </a:r>
            <a:endParaRPr lang="en-US" altLang="zh-CN" dirty="0" smtClean="0"/>
          </a:p>
          <a:p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286" y="3877951"/>
            <a:ext cx="2215273" cy="209151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899" y="4278304"/>
            <a:ext cx="4270255" cy="145911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205" y="3877951"/>
            <a:ext cx="3045936" cy="217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942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910589"/>
            <a:ext cx="9625149" cy="111097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altLang="zh-CN" b="1" dirty="0" smtClean="0"/>
              <a:t> </a:t>
            </a:r>
            <a:r>
              <a:rPr lang="zh-CN" altLang="en-US" b="1" dirty="0" smtClean="0"/>
              <a:t>一、</a:t>
            </a:r>
            <a:r>
              <a:rPr lang="zh-CN" altLang="zh-CN" b="1" dirty="0" smtClean="0"/>
              <a:t>一元二次方程的地位与作用</a:t>
            </a:r>
            <a:r>
              <a:rPr lang="zh-CN" altLang="zh-CN" dirty="0" smtClean="0"/>
              <a:t/>
            </a:r>
            <a:br>
              <a:rPr lang="zh-CN" altLang="zh-CN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721121"/>
            <a:ext cx="10304417" cy="2315301"/>
          </a:xfrm>
        </p:spPr>
        <p:txBody>
          <a:bodyPr>
            <a:noAutofit/>
          </a:bodyPr>
          <a:lstStyle/>
          <a:p>
            <a:r>
              <a:rPr lang="zh-CN" altLang="zh-CN" sz="3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从</a:t>
            </a:r>
            <a:r>
              <a:rPr lang="zh-CN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内容上看，教材目前只是突出最重要的基础知识和最基本的技能，教师教学时要注意把握好教学要求，</a:t>
            </a:r>
            <a:endParaRPr lang="zh-CN" altLang="zh-CN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zh-CN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本章的内容是进一步学习函数、方程、不等式等内容的基础，学生若掌握不好，会给后继的学习带来许多困难，所以教学中教师要切实关注每一个学生的学习状况</a:t>
            </a:r>
            <a:r>
              <a:rPr lang="en-US" altLang="zh-CN" sz="3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589918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二、本章课标要求</a:t>
            </a:r>
            <a:endParaRPr lang="zh-CN" altLang="en-US" dirty="0"/>
          </a:p>
        </p:txBody>
      </p:sp>
      <p:graphicFrame>
        <p:nvGraphicFramePr>
          <p:cNvPr id="4" name="Group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685323"/>
              </p:ext>
            </p:extLst>
          </p:nvPr>
        </p:nvGraphicFramePr>
        <p:xfrm>
          <a:off x="1358537" y="1896200"/>
          <a:ext cx="9078686" cy="3598863"/>
        </p:xfrm>
        <a:graphic>
          <a:graphicData uri="http://schemas.openxmlformats.org/drawingml/2006/table">
            <a:tbl>
              <a:tblPr/>
              <a:tblGrid>
                <a:gridCol w="1955188">
                  <a:extLst>
                    <a:ext uri="{9D8B030D-6E8A-4147-A177-3AD203B41FA5}">
                      <a16:colId xmlns:a16="http://schemas.microsoft.com/office/drawing/2014/main" val="3280503689"/>
                    </a:ext>
                  </a:extLst>
                </a:gridCol>
                <a:gridCol w="7123498">
                  <a:extLst>
                    <a:ext uri="{9D8B030D-6E8A-4147-A177-3AD203B41FA5}">
                      <a16:colId xmlns:a16="http://schemas.microsoft.com/office/drawing/2014/main" val="865360496"/>
                    </a:ext>
                  </a:extLst>
                </a:gridCol>
              </a:tblGrid>
              <a:tr h="1100138">
                <a:tc>
                  <a:txBody>
                    <a:bodyPr/>
                    <a:lstStyle>
                      <a:lvl1pPr marL="342900" indent="-342900" algn="l" defTabSz="914400" rtl="0" eaLnBrk="1" latinLnBrk="0" hangingPunct="1">
                        <a:spcBef>
                          <a:spcPct val="20000"/>
                        </a:spcBef>
                        <a:buSzPct val="90000"/>
                        <a:defRPr kumimoji="1"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ct val="20000"/>
                        </a:spcBef>
                        <a:buSzPct val="80000"/>
                        <a:defRPr kumimoji="1"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一元二次方程</a:t>
                      </a: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1" latinLnBrk="0" hangingPunct="1">
                        <a:spcBef>
                          <a:spcPct val="20000"/>
                        </a:spcBef>
                        <a:buSzPct val="90000"/>
                        <a:defRPr kumimoji="1"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ct val="20000"/>
                        </a:spcBef>
                        <a:buSzPct val="80000"/>
                        <a:defRPr kumimoji="1"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能够根据具体问题中的数量关系，列出方程，体会方程是刻画现实世界的一个有效的数学模型</a:t>
                      </a:r>
                      <a:endParaRPr kumimoji="1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560893"/>
                  </a:ext>
                </a:extLst>
              </a:tr>
              <a:tr h="1155700">
                <a:tc>
                  <a:txBody>
                    <a:bodyPr/>
                    <a:lstStyle>
                      <a:lvl1pPr marL="342900" indent="-342900" algn="l" defTabSz="914400" rtl="0" eaLnBrk="1" latinLnBrk="0" hangingPunct="1">
                        <a:spcBef>
                          <a:spcPct val="20000"/>
                        </a:spcBef>
                        <a:buSzPct val="90000"/>
                        <a:defRPr kumimoji="1"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ct val="20000"/>
                        </a:spcBef>
                        <a:buSzPct val="80000"/>
                        <a:defRPr kumimoji="1"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一元二次方程的解法</a:t>
                      </a: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1" latinLnBrk="0" hangingPunct="1">
                        <a:spcBef>
                          <a:spcPct val="20000"/>
                        </a:spcBef>
                        <a:buSzPct val="90000"/>
                        <a:defRPr kumimoji="1"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ct val="20000"/>
                        </a:spcBef>
                        <a:buSzPct val="80000"/>
                        <a:defRPr kumimoji="1"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理解配方法，会用因式分解法、公式法、配方法解简单的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数字系数</a:t>
                      </a: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的一元二次方程</a:t>
                      </a: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148433"/>
                  </a:ext>
                </a:extLst>
              </a:tr>
              <a:tr h="1343025">
                <a:tc>
                  <a:txBody>
                    <a:bodyPr/>
                    <a:lstStyle>
                      <a:lvl1pPr marL="342900" indent="-342900" algn="l" defTabSz="914400" rtl="0" eaLnBrk="1" latinLnBrk="0" hangingPunct="1">
                        <a:spcBef>
                          <a:spcPct val="20000"/>
                        </a:spcBef>
                        <a:buSzPct val="90000"/>
                        <a:defRPr kumimoji="1"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ct val="20000"/>
                        </a:spcBef>
                        <a:buSzPct val="80000"/>
                        <a:defRPr kumimoji="1"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一元二次方程的应用</a:t>
                      </a:r>
                      <a:endParaRPr kumimoji="1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algn="l" defTabSz="914400" rtl="0" eaLnBrk="1" latinLnBrk="0" hangingPunct="1">
                        <a:spcBef>
                          <a:spcPct val="20000"/>
                        </a:spcBef>
                        <a:buSzPct val="90000"/>
                        <a:defRPr kumimoji="1" sz="2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ct val="20000"/>
                        </a:spcBef>
                        <a:buSzPct val="80000"/>
                        <a:defRPr kumimoji="1" sz="24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20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ct val="20000"/>
                        </a:spcBef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SzPct val="70000"/>
                        <a:defRPr kumimoji="1" sz="1800" kern="12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能根据具体问题的实际意义，检验结果是否合理</a:t>
                      </a:r>
                      <a:endParaRPr kumimoji="1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76081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7301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二、本章中考要求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8371" y="2193235"/>
            <a:ext cx="8620491" cy="369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710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三、本章知识结构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9567" y="1823198"/>
            <a:ext cx="7359015" cy="4209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607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四、本章的重难点</a:t>
            </a:r>
            <a:endParaRPr lang="zh-CN" alt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060268" y="1975428"/>
            <a:ext cx="4049613" cy="208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indent="0">
              <a:buNone/>
            </a:pPr>
            <a:r>
              <a:rPr lang="zh-CN" altLang="en-US" sz="3200" b="1" dirty="0" smtClean="0"/>
              <a:t>      重</a:t>
            </a:r>
            <a:r>
              <a:rPr lang="zh-CN" altLang="en-US" sz="3200" b="1" dirty="0"/>
              <a:t>点：</a:t>
            </a:r>
          </a:p>
          <a:p>
            <a:pPr marL="0" indent="0">
              <a:buNone/>
            </a:pPr>
            <a:r>
              <a:rPr lang="en-US" altLang="zh-CN" b="1" dirty="0" smtClean="0">
                <a:latin typeface="+mn-ea"/>
              </a:rPr>
              <a:t>①</a:t>
            </a:r>
            <a:r>
              <a:rPr lang="zh-CN" altLang="en-US" b="1" dirty="0" smtClean="0">
                <a:latin typeface="+mn-ea"/>
              </a:rPr>
              <a:t>一</a:t>
            </a:r>
            <a:r>
              <a:rPr lang="zh-CN" altLang="en-US" b="1" dirty="0">
                <a:latin typeface="+mn-ea"/>
              </a:rPr>
              <a:t>元二次方程的解法</a:t>
            </a:r>
          </a:p>
          <a:p>
            <a:pPr marL="0" indent="0">
              <a:buNone/>
            </a:pPr>
            <a:r>
              <a:rPr lang="en-US" altLang="zh-CN" b="1" dirty="0">
                <a:latin typeface="+mn-ea"/>
              </a:rPr>
              <a:t>②</a:t>
            </a:r>
            <a:r>
              <a:rPr lang="zh-CN" altLang="en-US" b="1" dirty="0" smtClean="0">
                <a:latin typeface="+mn-ea"/>
              </a:rPr>
              <a:t>一</a:t>
            </a:r>
            <a:r>
              <a:rPr lang="zh-CN" altLang="en-US" b="1" dirty="0">
                <a:latin typeface="+mn-ea"/>
              </a:rPr>
              <a:t>元二次方程的应用</a:t>
            </a:r>
          </a:p>
          <a:p>
            <a:pPr marL="0" indent="0">
              <a:buNone/>
            </a:pPr>
            <a:r>
              <a:rPr lang="en-US" altLang="zh-CN" b="1" dirty="0">
                <a:latin typeface="+mn-ea"/>
              </a:rPr>
              <a:t>③</a:t>
            </a:r>
            <a:r>
              <a:rPr lang="zh-CN" altLang="en-US" b="1" dirty="0" smtClean="0">
                <a:latin typeface="+mn-ea"/>
              </a:rPr>
              <a:t>根</a:t>
            </a:r>
            <a:r>
              <a:rPr lang="zh-CN" altLang="en-US" b="1" dirty="0">
                <a:latin typeface="+mn-ea"/>
              </a:rPr>
              <a:t>的判别式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096000" y="1975428"/>
            <a:ext cx="4527431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zh-CN" altLang="en-US" sz="3200" b="1" dirty="0"/>
              <a:t>难点：</a:t>
            </a:r>
          </a:p>
          <a:p>
            <a:r>
              <a:rPr lang="en-US" altLang="zh-CN" sz="2800" b="1" dirty="0" smtClean="0">
                <a:latin typeface="+mn-ea"/>
              </a:rPr>
              <a:t>① </a:t>
            </a:r>
            <a:r>
              <a:rPr lang="zh-CN" altLang="en-US" sz="2800" b="1" dirty="0" smtClean="0">
                <a:latin typeface="+mn-ea"/>
              </a:rPr>
              <a:t>选择合适的方法解方程</a:t>
            </a:r>
            <a:endParaRPr lang="zh-CN" altLang="en-US" sz="2800" b="1" dirty="0">
              <a:latin typeface="+mn-ea"/>
            </a:endParaRPr>
          </a:p>
          <a:p>
            <a:r>
              <a:rPr lang="en-US" altLang="zh-CN" sz="2800" b="1" dirty="0" smtClean="0">
                <a:latin typeface="+mn-ea"/>
              </a:rPr>
              <a:t>② </a:t>
            </a:r>
            <a:r>
              <a:rPr lang="zh-CN" altLang="en-US" sz="2800" b="1" dirty="0" smtClean="0">
                <a:latin typeface="+mn-ea"/>
              </a:rPr>
              <a:t>寻找等量关系列方程</a:t>
            </a:r>
            <a:endParaRPr lang="zh-CN" altLang="en-US" sz="2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2889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1" y="743948"/>
            <a:ext cx="10515600" cy="1325563"/>
          </a:xfrm>
        </p:spPr>
        <p:txBody>
          <a:bodyPr/>
          <a:lstStyle/>
          <a:p>
            <a:r>
              <a:rPr lang="zh-CN" altLang="en-US" dirty="0" smtClean="0"/>
              <a:t>五、</a:t>
            </a:r>
            <a:r>
              <a:rPr lang="zh-CN" altLang="zh-CN" b="1" dirty="0" smtClean="0"/>
              <a:t>本</a:t>
            </a:r>
            <a:r>
              <a:rPr lang="zh-CN" altLang="zh-CN" b="1" dirty="0"/>
              <a:t>章涉及到的思想方法</a:t>
            </a:r>
            <a:br>
              <a:rPr lang="zh-CN" altLang="zh-CN" b="1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1" y="1825625"/>
            <a:ext cx="6202680" cy="1270272"/>
          </a:xfrm>
        </p:spPr>
        <p:txBody>
          <a:bodyPr/>
          <a:lstStyle/>
          <a:p>
            <a:pPr marL="0" indent="0">
              <a:buNone/>
            </a:pPr>
            <a:r>
              <a:rPr lang="en-US" altLang="zh-CN" b="1" dirty="0" smtClean="0"/>
              <a:t>1、</a:t>
            </a:r>
            <a:r>
              <a:rPr lang="zh-CN" altLang="zh-CN" b="1" dirty="0" smtClean="0"/>
              <a:t>降</a:t>
            </a:r>
            <a:r>
              <a:rPr lang="zh-CN" altLang="zh-CN" b="1" dirty="0"/>
              <a:t>次,突出配方法和化归</a:t>
            </a:r>
            <a:r>
              <a:rPr lang="en-US" altLang="zh-CN" b="1" dirty="0" smtClean="0"/>
              <a:t>,</a:t>
            </a:r>
          </a:p>
          <a:p>
            <a:pPr marL="0" indent="0">
              <a:buNone/>
            </a:pPr>
            <a:r>
              <a:rPr lang="en-US" altLang="zh-CN" b="1" dirty="0" smtClean="0"/>
              <a:t>2、</a:t>
            </a:r>
            <a:r>
              <a:rPr lang="zh-CN" altLang="zh-CN" b="1" dirty="0" smtClean="0"/>
              <a:t>数</a:t>
            </a:r>
            <a:r>
              <a:rPr lang="zh-CN" altLang="zh-CN" b="1" dirty="0"/>
              <a:t>学建模思想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1689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六、教学建议</a:t>
            </a:r>
            <a:endParaRPr lang="zh-CN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838200" y="1550284"/>
            <a:ext cx="5040086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  <a:latin typeface="+mn-ea"/>
              </a:rPr>
              <a:t>1.</a:t>
            </a:r>
            <a:r>
              <a:rPr lang="zh-CN" altLang="en-US" b="1" dirty="0">
                <a:solidFill>
                  <a:srgbClr val="FF0000"/>
                </a:solidFill>
                <a:latin typeface="+mn-ea"/>
              </a:rPr>
              <a:t>１一元二次方程（</a:t>
            </a:r>
            <a:r>
              <a:rPr lang="en-US" altLang="zh-CN" b="1" dirty="0">
                <a:solidFill>
                  <a:srgbClr val="FF0000"/>
                </a:solidFill>
                <a:latin typeface="+mn-ea"/>
              </a:rPr>
              <a:t>1</a:t>
            </a:r>
            <a:r>
              <a:rPr lang="zh-CN" altLang="en-US" b="1" dirty="0">
                <a:solidFill>
                  <a:srgbClr val="FF0000"/>
                </a:solidFill>
                <a:latin typeface="+mn-ea"/>
              </a:rPr>
              <a:t>课时）</a:t>
            </a:r>
            <a:endParaRPr lang="zh-CN" altLang="en-US" b="1" dirty="0">
              <a:latin typeface="+mn-ea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582783" y="2411261"/>
            <a:ext cx="5484223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教</a:t>
            </a:r>
            <a:r>
              <a:rPr lang="zh-C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学内容：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1、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通</a:t>
            </a:r>
            <a:r>
              <a:rPr lang="zh-C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过实例找等量关系列出方程；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2、</a:t>
            </a:r>
            <a:r>
              <a:rPr lang="zh-C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化简方程通过类比得出概念；</a:t>
            </a:r>
            <a:endParaRPr lang="en-US" altLang="zh-CN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3、 </a:t>
            </a:r>
            <a:r>
              <a:rPr lang="zh-C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方程的解。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990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1534</Words>
  <Application>Microsoft Office PowerPoint</Application>
  <PresentationFormat>宽屏</PresentationFormat>
  <Paragraphs>147</Paragraphs>
  <Slides>26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26</vt:i4>
      </vt:variant>
    </vt:vector>
  </HeadingPairs>
  <TitlesOfParts>
    <vt:vector size="40" baseType="lpstr">
      <vt:lpstr>等线</vt:lpstr>
      <vt:lpstr>等线 Light</vt:lpstr>
      <vt:lpstr>黑体</vt:lpstr>
      <vt:lpstr>华文新魏</vt:lpstr>
      <vt:lpstr>华文中宋</vt:lpstr>
      <vt:lpstr>楷体</vt:lpstr>
      <vt:lpstr>宋体</vt:lpstr>
      <vt:lpstr>Arial</vt:lpstr>
      <vt:lpstr>Cambria Math</vt:lpstr>
      <vt:lpstr>Times New Roman</vt:lpstr>
      <vt:lpstr>Wingdings</vt:lpstr>
      <vt:lpstr>Office 主题​​</vt:lpstr>
      <vt:lpstr>Equation.DSMT4</vt:lpstr>
      <vt:lpstr>Microsoft 公式 3.0</vt:lpstr>
      <vt:lpstr>苏科版九上第一章 《 一元二次方程》 教学分析  </vt:lpstr>
      <vt:lpstr>PowerPoint 演示文稿</vt:lpstr>
      <vt:lpstr> 一、一元二次方程的地位与作用 </vt:lpstr>
      <vt:lpstr>二、本章课标要求</vt:lpstr>
      <vt:lpstr>二、本章中考要求</vt:lpstr>
      <vt:lpstr>三、本章知识结构</vt:lpstr>
      <vt:lpstr>四、本章的重难点</vt:lpstr>
      <vt:lpstr>五、本章涉及到的思想方法 </vt:lpstr>
      <vt:lpstr>六、教学建议</vt:lpstr>
      <vt:lpstr>六、教学建议</vt:lpstr>
      <vt:lpstr>六、教学建议</vt:lpstr>
      <vt:lpstr>PowerPoint 演示文稿</vt:lpstr>
      <vt:lpstr>PowerPoint 演示文稿</vt:lpstr>
      <vt:lpstr>直接开平方法 （1课时）</vt:lpstr>
      <vt:lpstr>直接开平方法 （1课时）</vt:lpstr>
      <vt:lpstr>PowerPoint 演示文稿</vt:lpstr>
      <vt:lpstr>PowerPoint 演示文稿</vt:lpstr>
      <vt:lpstr>3、配方法的步骤：</vt:lpstr>
      <vt:lpstr>公式法 （2课时）</vt:lpstr>
      <vt:lpstr>PowerPoint 演示文稿</vt:lpstr>
      <vt:lpstr>PowerPoint 演示文稿</vt:lpstr>
      <vt:lpstr>因式分解法 （1课时）</vt:lpstr>
      <vt:lpstr>一元二次方程的解法习题课（1课时）</vt:lpstr>
      <vt:lpstr>"*1.3一元二次方程的根与系数的关系 （1课时）"</vt:lpstr>
      <vt:lpstr>1.4   用一元二次方程解决问题 （共7-8课时） 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苏科版九上第一章 《 一元二次方程》 教学分析</dc:title>
  <dc:creator>Administrator</dc:creator>
  <cp:lastModifiedBy>Administrator</cp:lastModifiedBy>
  <cp:revision>44</cp:revision>
  <dcterms:created xsi:type="dcterms:W3CDTF">2017-08-22T07:01:38Z</dcterms:created>
  <dcterms:modified xsi:type="dcterms:W3CDTF">2017-08-24T09:01:10Z</dcterms:modified>
</cp:coreProperties>
</file>