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78" r:id="rId5"/>
    <p:sldId id="259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61" r:id="rId15"/>
    <p:sldId id="27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166E"/>
    <a:srgbClr val="692AA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62" autoAdjust="0"/>
    <p:restoredTop sz="94641" autoAdjust="0"/>
  </p:normalViewPr>
  <p:slideViewPr>
    <p:cSldViewPr>
      <p:cViewPr varScale="1">
        <p:scale>
          <a:sx n="93" d="100"/>
          <a:sy n="93" d="100"/>
        </p:scale>
        <p:origin x="-8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4" descr="107052"/>
          <p:cNvPicPr>
            <a:picLocks noChangeAspect="1" noChangeArrowheads="1"/>
          </p:cNvPicPr>
          <p:nvPr userDrawn="1"/>
        </p:nvPicPr>
        <p:blipFill>
          <a:blip r:embed="rId2"/>
          <a:srcRect t="29555" b="45702"/>
          <a:stretch>
            <a:fillRect/>
          </a:stretch>
        </p:blipFill>
        <p:spPr bwMode="auto">
          <a:xfrm>
            <a:off x="0" y="1828800"/>
            <a:ext cx="9144000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63"/>
          <p:cNvSpPr>
            <a:spLocks/>
          </p:cNvSpPr>
          <p:nvPr userDrawn="1"/>
        </p:nvSpPr>
        <p:spPr bwMode="ltGray">
          <a:xfrm>
            <a:off x="0" y="1792288"/>
            <a:ext cx="9097963" cy="3413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" y="279"/>
              </a:cxn>
              <a:cxn ang="0">
                <a:pos x="1824" y="739"/>
              </a:cxn>
              <a:cxn ang="0">
                <a:pos x="3946" y="695"/>
              </a:cxn>
              <a:cxn ang="0">
                <a:pos x="5731" y="297"/>
              </a:cxn>
              <a:cxn ang="0">
                <a:pos x="5722" y="153"/>
              </a:cxn>
              <a:cxn ang="0">
                <a:pos x="0" y="0"/>
              </a:cxn>
            </a:cxnLst>
            <a:rect l="0" t="0" r="r" b="b"/>
            <a:pathLst>
              <a:path w="5731" h="808">
                <a:moveTo>
                  <a:pt x="0" y="0"/>
                </a:moveTo>
                <a:lnTo>
                  <a:pt x="19" y="279"/>
                </a:lnTo>
                <a:cubicBezTo>
                  <a:pt x="321" y="399"/>
                  <a:pt x="1170" y="671"/>
                  <a:pt x="1824" y="739"/>
                </a:cubicBezTo>
                <a:cubicBezTo>
                  <a:pt x="2478" y="808"/>
                  <a:pt x="3295" y="769"/>
                  <a:pt x="3946" y="695"/>
                </a:cubicBezTo>
                <a:cubicBezTo>
                  <a:pt x="4597" y="621"/>
                  <a:pt x="5435" y="387"/>
                  <a:pt x="5731" y="297"/>
                </a:cubicBezTo>
                <a:lnTo>
                  <a:pt x="5722" y="15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ea typeface="+mn-ea"/>
            </a:endParaRPr>
          </a:p>
        </p:txBody>
      </p:sp>
      <p:grpSp>
        <p:nvGrpSpPr>
          <p:cNvPr id="6" name="Group 45"/>
          <p:cNvGrpSpPr>
            <a:grpSpLocks/>
          </p:cNvGrpSpPr>
          <p:nvPr userDrawn="1"/>
        </p:nvGrpSpPr>
        <p:grpSpPr bwMode="auto">
          <a:xfrm>
            <a:off x="0" y="0"/>
            <a:ext cx="9144000" cy="2089150"/>
            <a:chOff x="0" y="0"/>
            <a:chExt cx="5760" cy="1316"/>
          </a:xfrm>
        </p:grpSpPr>
        <p:grpSp>
          <p:nvGrpSpPr>
            <p:cNvPr id="7" name="Group 46"/>
            <p:cNvGrpSpPr>
              <a:grpSpLocks/>
            </p:cNvGrpSpPr>
            <p:nvPr userDrawn="1"/>
          </p:nvGrpSpPr>
          <p:grpSpPr bwMode="auto">
            <a:xfrm flipV="1">
              <a:off x="18" y="0"/>
              <a:ext cx="5742" cy="1128"/>
              <a:chOff x="0" y="2640"/>
              <a:chExt cx="5760" cy="1680"/>
            </a:xfrm>
          </p:grpSpPr>
          <p:sp>
            <p:nvSpPr>
              <p:cNvPr id="9" name="Rectangle 47"/>
              <p:cNvSpPr>
                <a:spLocks noChangeArrowheads="1"/>
              </p:cNvSpPr>
              <p:nvPr userDrawn="1"/>
            </p:nvSpPr>
            <p:spPr bwMode="ltGray">
              <a:xfrm>
                <a:off x="0" y="2640"/>
                <a:ext cx="5760" cy="1680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ea typeface="+mn-ea"/>
                </a:endParaRPr>
              </a:p>
            </p:txBody>
          </p:sp>
          <p:sp>
            <p:nvSpPr>
              <p:cNvPr id="10" name="Rectangle 48"/>
              <p:cNvSpPr>
                <a:spLocks noChangeArrowheads="1"/>
              </p:cNvSpPr>
              <p:nvPr userDrawn="1"/>
            </p:nvSpPr>
            <p:spPr bwMode="ltGray">
              <a:xfrm>
                <a:off x="0" y="2640"/>
                <a:ext cx="5760" cy="95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ea typeface="+mn-ea"/>
                </a:endParaRPr>
              </a:p>
            </p:txBody>
          </p:sp>
        </p:grpSp>
        <p:sp>
          <p:nvSpPr>
            <p:cNvPr id="8" name="Freeform 49"/>
            <p:cNvSpPr>
              <a:spLocks/>
            </p:cNvSpPr>
            <p:nvPr userDrawn="1"/>
          </p:nvSpPr>
          <p:spPr bwMode="ltGray">
            <a:xfrm>
              <a:off x="0" y="1092"/>
              <a:ext cx="5731" cy="224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26" y="315"/>
                </a:cxn>
                <a:cxn ang="0">
                  <a:pos x="1795" y="771"/>
                </a:cxn>
                <a:cxn ang="0">
                  <a:pos x="3821" y="742"/>
                </a:cxn>
                <a:cxn ang="0">
                  <a:pos x="5731" y="320"/>
                </a:cxn>
                <a:cxn ang="0">
                  <a:pos x="5693" y="0"/>
                </a:cxn>
                <a:cxn ang="0">
                  <a:pos x="0" y="36"/>
                </a:cxn>
              </a:cxnLst>
              <a:rect l="0" t="0" r="r" b="b"/>
              <a:pathLst>
                <a:path w="5731" h="842">
                  <a:moveTo>
                    <a:pt x="0" y="36"/>
                  </a:moveTo>
                  <a:lnTo>
                    <a:pt x="26" y="315"/>
                  </a:lnTo>
                  <a:cubicBezTo>
                    <a:pt x="325" y="438"/>
                    <a:pt x="1163" y="700"/>
                    <a:pt x="1795" y="771"/>
                  </a:cubicBezTo>
                  <a:cubicBezTo>
                    <a:pt x="2427" y="842"/>
                    <a:pt x="3165" y="817"/>
                    <a:pt x="3821" y="742"/>
                  </a:cubicBezTo>
                  <a:cubicBezTo>
                    <a:pt x="4477" y="667"/>
                    <a:pt x="5419" y="444"/>
                    <a:pt x="5731" y="320"/>
                  </a:cubicBezTo>
                  <a:lnTo>
                    <a:pt x="5693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>
                <a:ea typeface="+mn-ea"/>
              </a:endParaRPr>
            </a:p>
          </p:txBody>
        </p:sp>
      </p:grpSp>
      <p:grpSp>
        <p:nvGrpSpPr>
          <p:cNvPr id="11" name="Group 50"/>
          <p:cNvGrpSpPr>
            <a:grpSpLocks/>
          </p:cNvGrpSpPr>
          <p:nvPr userDrawn="1"/>
        </p:nvGrpSpPr>
        <p:grpSpPr bwMode="auto">
          <a:xfrm>
            <a:off x="0" y="4689475"/>
            <a:ext cx="9144000" cy="2168525"/>
            <a:chOff x="0" y="2908"/>
            <a:chExt cx="5760" cy="1412"/>
          </a:xfrm>
        </p:grpSpPr>
        <p:grpSp>
          <p:nvGrpSpPr>
            <p:cNvPr id="12" name="Group 51"/>
            <p:cNvGrpSpPr>
              <a:grpSpLocks/>
            </p:cNvGrpSpPr>
            <p:nvPr/>
          </p:nvGrpSpPr>
          <p:grpSpPr bwMode="auto">
            <a:xfrm>
              <a:off x="18" y="3135"/>
              <a:ext cx="5742" cy="1184"/>
              <a:chOff x="0" y="2641"/>
              <a:chExt cx="5760" cy="1679"/>
            </a:xfrm>
          </p:grpSpPr>
          <p:sp>
            <p:nvSpPr>
              <p:cNvPr id="16" name="Rectangle 52"/>
              <p:cNvSpPr>
                <a:spLocks noChangeArrowheads="1"/>
              </p:cNvSpPr>
              <p:nvPr userDrawn="1"/>
            </p:nvSpPr>
            <p:spPr bwMode="ltGray">
              <a:xfrm>
                <a:off x="0" y="2641"/>
                <a:ext cx="5760" cy="1679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ea typeface="+mn-ea"/>
                </a:endParaRPr>
              </a:p>
            </p:txBody>
          </p:sp>
          <p:sp>
            <p:nvSpPr>
              <p:cNvPr id="17" name="Rectangle 53"/>
              <p:cNvSpPr>
                <a:spLocks noChangeArrowheads="1"/>
              </p:cNvSpPr>
              <p:nvPr userDrawn="1"/>
            </p:nvSpPr>
            <p:spPr bwMode="ltGray">
              <a:xfrm>
                <a:off x="0" y="2641"/>
                <a:ext cx="5760" cy="95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ea typeface="+mn-ea"/>
                </a:endParaRPr>
              </a:p>
            </p:txBody>
          </p:sp>
        </p:grpSp>
        <p:grpSp>
          <p:nvGrpSpPr>
            <p:cNvPr id="13" name="Group 54"/>
            <p:cNvGrpSpPr>
              <a:grpSpLocks/>
            </p:cNvGrpSpPr>
            <p:nvPr/>
          </p:nvGrpSpPr>
          <p:grpSpPr bwMode="auto">
            <a:xfrm>
              <a:off x="0" y="2902"/>
              <a:ext cx="5731" cy="264"/>
              <a:chOff x="0" y="2702"/>
              <a:chExt cx="5731" cy="426"/>
            </a:xfrm>
          </p:grpSpPr>
          <p:sp>
            <p:nvSpPr>
              <p:cNvPr id="14" name="Freeform 55"/>
              <p:cNvSpPr>
                <a:spLocks/>
              </p:cNvSpPr>
              <p:nvPr/>
            </p:nvSpPr>
            <p:spPr bwMode="ltGray">
              <a:xfrm flipV="1">
                <a:off x="0" y="2702"/>
                <a:ext cx="5731" cy="36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" y="279"/>
                  </a:cxn>
                  <a:cxn ang="0">
                    <a:pos x="1824" y="739"/>
                  </a:cxn>
                  <a:cxn ang="0">
                    <a:pos x="3946" y="695"/>
                  </a:cxn>
                  <a:cxn ang="0">
                    <a:pos x="5731" y="297"/>
                  </a:cxn>
                  <a:cxn ang="0">
                    <a:pos x="5722" y="153"/>
                  </a:cxn>
                  <a:cxn ang="0">
                    <a:pos x="0" y="0"/>
                  </a:cxn>
                </a:cxnLst>
                <a:rect l="0" t="0" r="r" b="b"/>
                <a:pathLst>
                  <a:path w="5731" h="808">
                    <a:moveTo>
                      <a:pt x="0" y="0"/>
                    </a:moveTo>
                    <a:lnTo>
                      <a:pt x="19" y="279"/>
                    </a:lnTo>
                    <a:cubicBezTo>
                      <a:pt x="321" y="399"/>
                      <a:pt x="1170" y="671"/>
                      <a:pt x="1824" y="739"/>
                    </a:cubicBezTo>
                    <a:cubicBezTo>
                      <a:pt x="2478" y="808"/>
                      <a:pt x="3295" y="769"/>
                      <a:pt x="3946" y="695"/>
                    </a:cubicBezTo>
                    <a:cubicBezTo>
                      <a:pt x="4597" y="621"/>
                      <a:pt x="5435" y="387"/>
                      <a:pt x="5731" y="297"/>
                    </a:cubicBezTo>
                    <a:lnTo>
                      <a:pt x="5722" y="1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+mn-ea"/>
                </a:endParaRPr>
              </a:p>
            </p:txBody>
          </p:sp>
          <p:sp>
            <p:nvSpPr>
              <p:cNvPr id="15" name="Freeform 56"/>
              <p:cNvSpPr>
                <a:spLocks/>
              </p:cNvSpPr>
              <p:nvPr/>
            </p:nvSpPr>
            <p:spPr bwMode="ltGray">
              <a:xfrm flipV="1">
                <a:off x="0" y="2748"/>
                <a:ext cx="5731" cy="380"/>
              </a:xfrm>
              <a:custGeom>
                <a:avLst/>
                <a:gdLst/>
                <a:ahLst/>
                <a:cxnLst>
                  <a:cxn ang="0">
                    <a:pos x="0" y="36"/>
                  </a:cxn>
                  <a:cxn ang="0">
                    <a:pos x="26" y="315"/>
                  </a:cxn>
                  <a:cxn ang="0">
                    <a:pos x="1795" y="771"/>
                  </a:cxn>
                  <a:cxn ang="0">
                    <a:pos x="3821" y="742"/>
                  </a:cxn>
                  <a:cxn ang="0">
                    <a:pos x="5731" y="320"/>
                  </a:cxn>
                  <a:cxn ang="0">
                    <a:pos x="5693" y="0"/>
                  </a:cxn>
                  <a:cxn ang="0">
                    <a:pos x="0" y="36"/>
                  </a:cxn>
                </a:cxnLst>
                <a:rect l="0" t="0" r="r" b="b"/>
                <a:pathLst>
                  <a:path w="5731" h="842">
                    <a:moveTo>
                      <a:pt x="0" y="36"/>
                    </a:moveTo>
                    <a:lnTo>
                      <a:pt x="26" y="315"/>
                    </a:lnTo>
                    <a:cubicBezTo>
                      <a:pt x="325" y="438"/>
                      <a:pt x="1163" y="700"/>
                      <a:pt x="1795" y="771"/>
                    </a:cubicBezTo>
                    <a:cubicBezTo>
                      <a:pt x="2427" y="842"/>
                      <a:pt x="3165" y="817"/>
                      <a:pt x="3821" y="742"/>
                    </a:cubicBezTo>
                    <a:cubicBezTo>
                      <a:pt x="4477" y="667"/>
                      <a:pt x="5419" y="444"/>
                      <a:pt x="5731" y="320"/>
                    </a:cubicBezTo>
                    <a:lnTo>
                      <a:pt x="5693" y="0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+mn-ea"/>
                </a:endParaRPr>
              </a:p>
            </p:txBody>
          </p:sp>
        </p:grpSp>
      </p:grpSp>
      <p:grpSp>
        <p:nvGrpSpPr>
          <p:cNvPr id="18" name="Group 57"/>
          <p:cNvGrpSpPr>
            <a:grpSpLocks/>
          </p:cNvGrpSpPr>
          <p:nvPr userDrawn="1"/>
        </p:nvGrpSpPr>
        <p:grpSpPr bwMode="auto">
          <a:xfrm>
            <a:off x="0" y="0"/>
            <a:ext cx="9144000" cy="6867525"/>
            <a:chOff x="0" y="0"/>
            <a:chExt cx="5760" cy="4326"/>
          </a:xfrm>
        </p:grpSpPr>
        <p:sp>
          <p:nvSpPr>
            <p:cNvPr id="19" name="AutoShape 58"/>
            <p:cNvSpPr>
              <a:spLocks noChangeArrowheads="1"/>
            </p:cNvSpPr>
            <p:nvPr/>
          </p:nvSpPr>
          <p:spPr bwMode="white">
            <a:xfrm>
              <a:off x="27" y="24"/>
              <a:ext cx="5709" cy="4272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+mn-ea"/>
              </a:endParaRPr>
            </a:p>
          </p:txBody>
        </p:sp>
        <p:sp>
          <p:nvSpPr>
            <p:cNvPr id="20" name="Freeform 59"/>
            <p:cNvSpPr>
              <a:spLocks/>
            </p:cNvSpPr>
            <p:nvPr/>
          </p:nvSpPr>
          <p:spPr bwMode="white">
            <a:xfrm>
              <a:off x="3" y="0"/>
              <a:ext cx="288" cy="28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384"/>
                </a:cxn>
                <a:cxn ang="0">
                  <a:pos x="96" y="192"/>
                </a:cxn>
                <a:cxn ang="0">
                  <a:pos x="192" y="48"/>
                </a:cxn>
                <a:cxn ang="0">
                  <a:pos x="336" y="0"/>
                </a:cxn>
                <a:cxn ang="0">
                  <a:pos x="0" y="0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>
                <a:ea typeface="+mn-ea"/>
              </a:endParaRPr>
            </a:p>
          </p:txBody>
        </p:sp>
        <p:sp>
          <p:nvSpPr>
            <p:cNvPr id="21" name="Freeform 60"/>
            <p:cNvSpPr>
              <a:spLocks/>
            </p:cNvSpPr>
            <p:nvPr/>
          </p:nvSpPr>
          <p:spPr bwMode="white">
            <a:xfrm rot="-5408600">
              <a:off x="-47" y="4030"/>
              <a:ext cx="336" cy="24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384"/>
                </a:cxn>
                <a:cxn ang="0">
                  <a:pos x="96" y="192"/>
                </a:cxn>
                <a:cxn ang="0">
                  <a:pos x="192" y="48"/>
                </a:cxn>
                <a:cxn ang="0">
                  <a:pos x="336" y="0"/>
                </a:cxn>
                <a:cxn ang="0">
                  <a:pos x="0" y="0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>
                <a:ea typeface="+mn-ea"/>
              </a:endParaRPr>
            </a:p>
          </p:txBody>
        </p:sp>
        <p:sp>
          <p:nvSpPr>
            <p:cNvPr id="22" name="Freeform 61"/>
            <p:cNvSpPr>
              <a:spLocks/>
            </p:cNvSpPr>
            <p:nvPr/>
          </p:nvSpPr>
          <p:spPr bwMode="white">
            <a:xfrm>
              <a:off x="5520" y="3978"/>
              <a:ext cx="240" cy="348"/>
            </a:xfrm>
            <a:custGeom>
              <a:avLst/>
              <a:gdLst/>
              <a:ahLst/>
              <a:cxnLst>
                <a:cxn ang="0">
                  <a:pos x="246" y="0"/>
                </a:cxn>
                <a:cxn ang="0">
                  <a:pos x="164" y="196"/>
                </a:cxn>
                <a:cxn ang="0">
                  <a:pos x="84" y="282"/>
                </a:cxn>
                <a:cxn ang="0">
                  <a:pos x="0" y="342"/>
                </a:cxn>
                <a:cxn ang="0">
                  <a:pos x="246" y="348"/>
                </a:cxn>
              </a:cxnLst>
              <a:rect l="0" t="0" r="r" b="b"/>
              <a:pathLst>
                <a:path w="246" h="348">
                  <a:moveTo>
                    <a:pt x="246" y="0"/>
                  </a:moveTo>
                  <a:lnTo>
                    <a:pt x="164" y="196"/>
                  </a:lnTo>
                  <a:lnTo>
                    <a:pt x="84" y="282"/>
                  </a:lnTo>
                  <a:lnTo>
                    <a:pt x="0" y="342"/>
                  </a:lnTo>
                  <a:lnTo>
                    <a:pt x="246" y="348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>
                <a:ea typeface="+mn-ea"/>
              </a:endParaRPr>
            </a:p>
          </p:txBody>
        </p:sp>
        <p:sp>
          <p:nvSpPr>
            <p:cNvPr id="23" name="Freeform 62"/>
            <p:cNvSpPr>
              <a:spLocks/>
            </p:cNvSpPr>
            <p:nvPr/>
          </p:nvSpPr>
          <p:spPr bwMode="white">
            <a:xfrm rot="5400000">
              <a:off x="5472" y="0"/>
              <a:ext cx="288" cy="28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384"/>
                </a:cxn>
                <a:cxn ang="0">
                  <a:pos x="96" y="192"/>
                </a:cxn>
                <a:cxn ang="0">
                  <a:pos x="192" y="48"/>
                </a:cxn>
                <a:cxn ang="0">
                  <a:pos x="336" y="0"/>
                </a:cxn>
                <a:cxn ang="0">
                  <a:pos x="0" y="0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>
                <a:ea typeface="+mn-ea"/>
              </a:endParaRPr>
            </a:p>
          </p:txBody>
        </p:sp>
      </p:grpSp>
      <p:sp>
        <p:nvSpPr>
          <p:cNvPr id="24" name="Text Box 64"/>
          <p:cNvSpPr txBox="1">
            <a:spLocks noChangeArrowheads="1"/>
          </p:cNvSpPr>
          <p:nvPr userDrawn="1"/>
        </p:nvSpPr>
        <p:spPr bwMode="auto">
          <a:xfrm>
            <a:off x="457200" y="3048000"/>
            <a:ext cx="162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3600" b="1">
                <a:solidFill>
                  <a:schemeClr val="bg2"/>
                </a:solidFill>
                <a:latin typeface="Verdana" pitchFamily="34" charset="0"/>
              </a:rPr>
              <a:t>LOGO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143000"/>
            <a:ext cx="7772400" cy="685800"/>
          </a:xfrm>
        </p:spPr>
        <p:txBody>
          <a:bodyPr/>
          <a:lstStyle>
            <a:lvl1pPr algn="ctr">
              <a:defRPr sz="4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524000" y="5257800"/>
            <a:ext cx="6019800" cy="304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单击此处编辑母版副标题样式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AB344-F65F-400D-9DB6-35981FBAADE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2133600" cy="60198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248400" cy="6019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58A61-505B-4246-B2B7-AAF1C8528FB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4600" y="304800"/>
            <a:ext cx="6248400" cy="6096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304800" y="1295400"/>
            <a:ext cx="8534400" cy="5029200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  <a:endParaRPr lang="zh-CN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099C1-E40C-426D-866F-D90169C28BE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64068-81AD-4CB2-8F3B-F9C32BCF64B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143A1-27EF-4B7D-8AB6-15EC68F9FC6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91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91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74EE5-F549-4715-AFCC-BD4C7837597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Logo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DA0A6-C64B-446E-91ED-49190236C87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76780-A52C-4332-AACF-76C81CE1C89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Logo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89843-26F5-4078-99E9-D8CFCE5DE21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1021A-BCC6-4DB7-AE36-1B8D4A9096D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5D151-AA5C-49BB-A6F8-B5AA5E9C263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7" name="Object 43"/>
          <p:cNvGraphicFramePr>
            <a:graphicFrameLocks noChangeAspect="1"/>
          </p:cNvGraphicFramePr>
          <p:nvPr/>
        </p:nvGraphicFramePr>
        <p:xfrm>
          <a:off x="0" y="260350"/>
          <a:ext cx="9144000" cy="1008063"/>
        </p:xfrm>
        <a:graphic>
          <a:graphicData uri="http://schemas.openxmlformats.org/presentationml/2006/ole">
            <p:oleObj spid="_x0000_s1067" name="Image" r:id="rId15" imgW="15288889" imgH="1549206" progId="">
              <p:embed/>
            </p:oleObj>
          </a:graphicData>
        </a:graphic>
      </p:graphicFrame>
      <p:sp>
        <p:nvSpPr>
          <p:cNvPr id="1068" name="Rectangle 44"/>
          <p:cNvSpPr>
            <a:spLocks noChangeArrowheads="1"/>
          </p:cNvSpPr>
          <p:nvPr/>
        </p:nvSpPr>
        <p:spPr bwMode="ltGray">
          <a:xfrm>
            <a:off x="0" y="0"/>
            <a:ext cx="9144000" cy="2413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ea typeface="+mn-ea"/>
            </a:endParaRPr>
          </a:p>
        </p:txBody>
      </p:sp>
      <p:sp>
        <p:nvSpPr>
          <p:cNvPr id="1069" name="Freeform 45"/>
          <p:cNvSpPr>
            <a:spLocks/>
          </p:cNvSpPr>
          <p:nvPr/>
        </p:nvSpPr>
        <p:spPr bwMode="white">
          <a:xfrm>
            <a:off x="0" y="908050"/>
            <a:ext cx="9144000" cy="461963"/>
          </a:xfrm>
          <a:custGeom>
            <a:avLst/>
            <a:gdLst/>
            <a:ahLst/>
            <a:cxnLst>
              <a:cxn ang="0">
                <a:pos x="4" y="365"/>
              </a:cxn>
              <a:cxn ang="0">
                <a:pos x="0" y="246"/>
              </a:cxn>
              <a:cxn ang="0">
                <a:pos x="1837" y="32"/>
              </a:cxn>
              <a:cxn ang="0">
                <a:pos x="3970" y="52"/>
              </a:cxn>
              <a:cxn ang="0">
                <a:pos x="5764" y="231"/>
              </a:cxn>
              <a:cxn ang="0">
                <a:pos x="5768" y="366"/>
              </a:cxn>
              <a:cxn ang="0">
                <a:pos x="4" y="365"/>
              </a:cxn>
            </a:cxnLst>
            <a:rect l="0" t="0" r="r" b="b"/>
            <a:pathLst>
              <a:path w="5768" h="366">
                <a:moveTo>
                  <a:pt x="4" y="365"/>
                </a:moveTo>
                <a:lnTo>
                  <a:pt x="0" y="246"/>
                </a:lnTo>
                <a:cubicBezTo>
                  <a:pt x="304" y="192"/>
                  <a:pt x="1175" y="64"/>
                  <a:pt x="1837" y="32"/>
                </a:cubicBezTo>
                <a:cubicBezTo>
                  <a:pt x="2499" y="0"/>
                  <a:pt x="3316" y="19"/>
                  <a:pt x="3970" y="52"/>
                </a:cubicBezTo>
                <a:cubicBezTo>
                  <a:pt x="4624" y="85"/>
                  <a:pt x="5464" y="179"/>
                  <a:pt x="5764" y="231"/>
                </a:cubicBezTo>
                <a:lnTo>
                  <a:pt x="5768" y="366"/>
                </a:lnTo>
                <a:lnTo>
                  <a:pt x="4" y="365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ea typeface="+mn-ea"/>
            </a:endParaRPr>
          </a:p>
        </p:txBody>
      </p:sp>
      <p:sp>
        <p:nvSpPr>
          <p:cNvPr id="10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534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05600" y="0"/>
            <a:ext cx="1981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+mn-lt"/>
                <a:ea typeface="宋体" charset="-122"/>
              </a:defRPr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43600" y="6519863"/>
            <a:ext cx="2895600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chemeClr val="bg2">
                <a:alpha val="50000"/>
              </a:scheme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  <a:ea typeface="宋体" charset="-122"/>
              </a:defRPr>
            </a:lvl1pPr>
          </a:lstStyle>
          <a:p>
            <a:pPr>
              <a:defRPr/>
            </a:pPr>
            <a:r>
              <a:rPr lang="en-US" altLang="zh-CN"/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513513"/>
            <a:ext cx="21336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  <a:ea typeface="宋体" charset="-122"/>
              </a:defRPr>
            </a:lvl1pPr>
          </a:lstStyle>
          <a:p>
            <a:pPr>
              <a:defRPr/>
            </a:pPr>
            <a:fld id="{FA676AB1-FABD-40B9-9C8D-1730907E62E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75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2514600" y="304800"/>
            <a:ext cx="6248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70" name="Line 46"/>
          <p:cNvSpPr>
            <a:spLocks noChangeShapeType="1"/>
          </p:cNvSpPr>
          <p:nvPr/>
        </p:nvSpPr>
        <p:spPr bwMode="auto">
          <a:xfrm>
            <a:off x="425450" y="6524625"/>
            <a:ext cx="8353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hf sldNum="0" hdr="0"/>
  <p:txStyles>
    <p:titleStyle>
      <a:lvl1pPr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1"/>
          </a:solidFill>
          <a:latin typeface="Arial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200">
          <a:solidFill>
            <a:schemeClr val="tx1"/>
          </a:solidFill>
          <a:latin typeface="Arial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143000"/>
            <a:ext cx="8153400" cy="685800"/>
          </a:xfrm>
        </p:spPr>
        <p:txBody>
          <a:bodyPr>
            <a:normAutofit/>
          </a:bodyPr>
          <a:lstStyle/>
          <a:p>
            <a:r>
              <a:rPr lang="zh-CN" altLang="zh-CN" sz="3600" smtClean="0">
                <a:ea typeface="宋体" charset="-122"/>
              </a:rPr>
              <a:t>舌尖上的阅读·心尖上的探索</a:t>
            </a:r>
            <a:br>
              <a:rPr lang="zh-CN" altLang="zh-CN" sz="3600" smtClean="0">
                <a:ea typeface="宋体" charset="-122"/>
              </a:rPr>
            </a:br>
            <a:r>
              <a:rPr lang="zh-CN" altLang="zh-CN" sz="2800" smtClean="0">
                <a:ea typeface="宋体" charset="-122"/>
              </a:rPr>
              <a:t>——</a:t>
            </a:r>
            <a:r>
              <a:rPr lang="zh-CN" altLang="zh-CN" sz="1800" smtClean="0">
                <a:ea typeface="宋体" charset="-122"/>
              </a:rPr>
              <a:t>我读《义务教育语文课程标准（</a:t>
            </a:r>
            <a:r>
              <a:rPr lang="en-US" altLang="zh-CN" sz="1800" smtClean="0">
                <a:ea typeface="宋体" charset="-122"/>
              </a:rPr>
              <a:t>2011</a:t>
            </a:r>
            <a:r>
              <a:rPr lang="zh-CN" altLang="zh-CN" sz="1800" smtClean="0">
                <a:ea typeface="宋体" charset="-122"/>
              </a:rPr>
              <a:t>年版）</a:t>
            </a:r>
            <a:r>
              <a:rPr lang="zh-CN" altLang="zh-CN" sz="2800" smtClean="0">
                <a:ea typeface="宋体" charset="-122"/>
              </a:rPr>
              <a:t>》</a:t>
            </a:r>
            <a:endParaRPr lang="zh-CN" altLang="zh-CN" sz="3600" smtClean="0">
              <a:ea typeface="宋体" charset="-122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2362200" y="5257800"/>
            <a:ext cx="4843463" cy="304800"/>
          </a:xfrm>
        </p:spPr>
        <p:txBody>
          <a:bodyPr/>
          <a:lstStyle/>
          <a:p>
            <a:r>
              <a:rPr lang="zh-CN" altLang="zh-CN" smtClean="0">
                <a:ea typeface="宋体" charset="-122"/>
              </a:rPr>
              <a:t>常州市北环中学</a:t>
            </a:r>
            <a:r>
              <a:rPr lang="en-US" altLang="zh-CN" smtClean="0">
                <a:ea typeface="宋体" charset="-122"/>
              </a:rPr>
              <a:t>  </a:t>
            </a:r>
            <a:r>
              <a:rPr lang="zh-CN" altLang="zh-CN" smtClean="0">
                <a:ea typeface="宋体" charset="-122"/>
              </a:rPr>
              <a:t>章艳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我读</a:t>
            </a:r>
            <a:r>
              <a:rPr lang="en-US" altLang="zh-CN" dirty="0" smtClean="0"/>
              <a:t>《</a:t>
            </a:r>
            <a:r>
              <a:rPr lang="zh-CN" altLang="en-US" dirty="0" smtClean="0"/>
              <a:t>课标</a:t>
            </a:r>
            <a:r>
              <a:rPr lang="en-US" altLang="zh-CN" dirty="0" smtClean="0"/>
              <a:t>2011</a:t>
            </a:r>
            <a:r>
              <a:rPr lang="zh-CN" altLang="en-US" dirty="0" smtClean="0"/>
              <a:t>版</a:t>
            </a:r>
            <a:r>
              <a:rPr lang="en-US" altLang="zh-CN" dirty="0" smtClean="0"/>
              <a:t>》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Company Logo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zh-CN" altLang="zh-CN" b="1" smtClean="0">
                <a:ea typeface="宋体" charset="-122"/>
              </a:rPr>
              <a:t>激发·阅读兴趣</a:t>
            </a:r>
            <a:endParaRPr lang="en-US" altLang="zh-CN" b="1" smtClean="0">
              <a:solidFill>
                <a:srgbClr val="000000"/>
              </a:solidFill>
              <a:ea typeface="宋体" charset="-122"/>
            </a:endParaRPr>
          </a:p>
        </p:txBody>
      </p:sp>
      <p:grpSp>
        <p:nvGrpSpPr>
          <p:cNvPr id="23556" name="Group 2"/>
          <p:cNvGrpSpPr>
            <a:grpSpLocks/>
          </p:cNvGrpSpPr>
          <p:nvPr/>
        </p:nvGrpSpPr>
        <p:grpSpPr bwMode="auto">
          <a:xfrm>
            <a:off x="2770188" y="1876425"/>
            <a:ext cx="3886200" cy="3003550"/>
            <a:chOff x="2520" y="10769"/>
            <a:chExt cx="6120" cy="4732"/>
          </a:xfrm>
        </p:grpSpPr>
        <p:sp>
          <p:nvSpPr>
            <p:cNvPr id="23558" name="Text Box 3"/>
            <p:cNvSpPr txBox="1">
              <a:spLocks noChangeArrowheads="1"/>
            </p:cNvSpPr>
            <p:nvPr/>
          </p:nvSpPr>
          <p:spPr bwMode="auto">
            <a:xfrm>
              <a:off x="4860" y="12984"/>
              <a:ext cx="1260" cy="4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zh-CN" altLang="en-US" sz="1000" b="1">
                  <a:solidFill>
                    <a:srgbClr val="FF0000"/>
                  </a:solidFill>
                  <a:latin typeface="Calibri" pitchFamily="34" charset="0"/>
                </a:rPr>
                <a:t>力不从心</a:t>
              </a:r>
              <a:endParaRPr lang="zh-CN" altLang="en-US" sz="1000" b="1">
                <a:solidFill>
                  <a:srgbClr val="FF0000"/>
                </a:solidFill>
                <a:latin typeface="Times New Roman" pitchFamily="18" charset="0"/>
              </a:endParaRPr>
            </a:p>
            <a:p>
              <a:endParaRPr lang="zh-CN"/>
            </a:p>
          </p:txBody>
        </p:sp>
        <p:grpSp>
          <p:nvGrpSpPr>
            <p:cNvPr id="23559" name="Group 4"/>
            <p:cNvGrpSpPr>
              <a:grpSpLocks/>
            </p:cNvGrpSpPr>
            <p:nvPr/>
          </p:nvGrpSpPr>
          <p:grpSpPr bwMode="auto">
            <a:xfrm>
              <a:off x="2520" y="10769"/>
              <a:ext cx="6120" cy="4732"/>
              <a:chOff x="2520" y="7056"/>
              <a:chExt cx="6120" cy="4732"/>
            </a:xfrm>
          </p:grpSpPr>
          <p:sp>
            <p:nvSpPr>
              <p:cNvPr id="23560" name="Freeform 5"/>
              <p:cNvSpPr>
                <a:spLocks/>
              </p:cNvSpPr>
              <p:nvPr/>
            </p:nvSpPr>
            <p:spPr bwMode="auto">
              <a:xfrm>
                <a:off x="4227" y="10384"/>
                <a:ext cx="900" cy="936"/>
              </a:xfrm>
              <a:custGeom>
                <a:avLst/>
                <a:gdLst>
                  <a:gd name="T0" fmla="*/ 0 w 900"/>
                  <a:gd name="T1" fmla="*/ 0 h 936"/>
                  <a:gd name="T2" fmla="*/ 900 w 900"/>
                  <a:gd name="T3" fmla="*/ 936 h 936"/>
                  <a:gd name="T4" fmla="*/ 0 60000 65536"/>
                  <a:gd name="T5" fmla="*/ 0 60000 65536"/>
                  <a:gd name="T6" fmla="*/ 0 w 900"/>
                  <a:gd name="T7" fmla="*/ 0 h 936"/>
                  <a:gd name="T8" fmla="*/ 900 w 900"/>
                  <a:gd name="T9" fmla="*/ 936 h 9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00" h="936">
                    <a:moveTo>
                      <a:pt x="0" y="0"/>
                    </a:moveTo>
                    <a:cubicBezTo>
                      <a:pt x="375" y="390"/>
                      <a:pt x="750" y="780"/>
                      <a:pt x="900" y="936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stealth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61" name="Line 6"/>
              <p:cNvSpPr>
                <a:spLocks noChangeShapeType="1"/>
              </p:cNvSpPr>
              <p:nvPr/>
            </p:nvSpPr>
            <p:spPr bwMode="auto">
              <a:xfrm>
                <a:off x="5490" y="11632"/>
                <a:ext cx="180" cy="15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62" name="Line 7"/>
              <p:cNvSpPr>
                <a:spLocks noChangeShapeType="1"/>
              </p:cNvSpPr>
              <p:nvPr/>
            </p:nvSpPr>
            <p:spPr bwMode="auto">
              <a:xfrm flipV="1">
                <a:off x="5670" y="11632"/>
                <a:ext cx="180" cy="15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63" name="Line 8"/>
              <p:cNvSpPr>
                <a:spLocks noChangeShapeType="1"/>
              </p:cNvSpPr>
              <p:nvPr/>
            </p:nvSpPr>
            <p:spPr bwMode="auto">
              <a:xfrm flipV="1">
                <a:off x="6030" y="10384"/>
                <a:ext cx="900" cy="9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64" name="Line 9"/>
              <p:cNvSpPr>
                <a:spLocks noChangeShapeType="1"/>
              </p:cNvSpPr>
              <p:nvPr/>
            </p:nvSpPr>
            <p:spPr bwMode="auto">
              <a:xfrm flipV="1">
                <a:off x="7110" y="8200"/>
                <a:ext cx="900" cy="18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65" name="Line 10"/>
              <p:cNvSpPr>
                <a:spLocks noChangeShapeType="1"/>
              </p:cNvSpPr>
              <p:nvPr/>
            </p:nvSpPr>
            <p:spPr bwMode="auto">
              <a:xfrm flipH="1" flipV="1">
                <a:off x="3150" y="8200"/>
                <a:ext cx="900" cy="18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stealth" w="med" len="med"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66" name="Freeform 11"/>
              <p:cNvSpPr>
                <a:spLocks/>
              </p:cNvSpPr>
              <p:nvPr/>
            </p:nvSpPr>
            <p:spPr bwMode="auto">
              <a:xfrm>
                <a:off x="5490" y="7056"/>
                <a:ext cx="2520" cy="2080"/>
              </a:xfrm>
              <a:custGeom>
                <a:avLst/>
                <a:gdLst>
                  <a:gd name="T0" fmla="*/ 2520 w 2520"/>
                  <a:gd name="T1" fmla="*/ 832 h 2080"/>
                  <a:gd name="T2" fmla="*/ 1440 w 2520"/>
                  <a:gd name="T3" fmla="*/ 208 h 2080"/>
                  <a:gd name="T4" fmla="*/ 0 w 2520"/>
                  <a:gd name="T5" fmla="*/ 2080 h 2080"/>
                  <a:gd name="T6" fmla="*/ 0 60000 65536"/>
                  <a:gd name="T7" fmla="*/ 0 60000 65536"/>
                  <a:gd name="T8" fmla="*/ 0 60000 65536"/>
                  <a:gd name="T9" fmla="*/ 0 w 2520"/>
                  <a:gd name="T10" fmla="*/ 0 h 2080"/>
                  <a:gd name="T11" fmla="*/ 2520 w 2520"/>
                  <a:gd name="T12" fmla="*/ 2080 h 20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20" h="2080">
                    <a:moveTo>
                      <a:pt x="2520" y="832"/>
                    </a:moveTo>
                    <a:cubicBezTo>
                      <a:pt x="2190" y="416"/>
                      <a:pt x="1860" y="0"/>
                      <a:pt x="1440" y="208"/>
                    </a:cubicBezTo>
                    <a:cubicBezTo>
                      <a:pt x="1020" y="416"/>
                      <a:pt x="240" y="1768"/>
                      <a:pt x="0" y="208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 type="stealth" w="med" len="med"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67" name="Freeform 12"/>
              <p:cNvSpPr>
                <a:spLocks/>
              </p:cNvSpPr>
              <p:nvPr/>
            </p:nvSpPr>
            <p:spPr bwMode="auto">
              <a:xfrm>
                <a:off x="3150" y="7056"/>
                <a:ext cx="2340" cy="2080"/>
              </a:xfrm>
              <a:custGeom>
                <a:avLst/>
                <a:gdLst>
                  <a:gd name="T0" fmla="*/ 2340 w 2340"/>
                  <a:gd name="T1" fmla="*/ 2080 h 2080"/>
                  <a:gd name="T2" fmla="*/ 1080 w 2340"/>
                  <a:gd name="T3" fmla="*/ 208 h 2080"/>
                  <a:gd name="T4" fmla="*/ 0 w 2340"/>
                  <a:gd name="T5" fmla="*/ 832 h 2080"/>
                  <a:gd name="T6" fmla="*/ 0 60000 65536"/>
                  <a:gd name="T7" fmla="*/ 0 60000 65536"/>
                  <a:gd name="T8" fmla="*/ 0 60000 65536"/>
                  <a:gd name="T9" fmla="*/ 0 w 2340"/>
                  <a:gd name="T10" fmla="*/ 0 h 2080"/>
                  <a:gd name="T11" fmla="*/ 2340 w 2340"/>
                  <a:gd name="T12" fmla="*/ 2080 h 20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340" h="2080">
                    <a:moveTo>
                      <a:pt x="2340" y="2080"/>
                    </a:moveTo>
                    <a:cubicBezTo>
                      <a:pt x="1905" y="1248"/>
                      <a:pt x="1470" y="416"/>
                      <a:pt x="1080" y="208"/>
                    </a:cubicBezTo>
                    <a:cubicBezTo>
                      <a:pt x="690" y="0"/>
                      <a:pt x="180" y="728"/>
                      <a:pt x="0" y="832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stealth" w="med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68" name="Text Box 13"/>
              <p:cNvSpPr txBox="1">
                <a:spLocks noChangeArrowheads="1"/>
              </p:cNvSpPr>
              <p:nvPr/>
            </p:nvSpPr>
            <p:spPr bwMode="auto">
              <a:xfrm>
                <a:off x="2520" y="7873"/>
                <a:ext cx="1440" cy="4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zh-CN" altLang="en-US" sz="1200" b="1">
                    <a:solidFill>
                      <a:srgbClr val="FF0000"/>
                    </a:solidFill>
                    <a:latin typeface="Calibri" pitchFamily="34" charset="0"/>
                  </a:rPr>
                  <a:t>怦然心动</a:t>
                </a:r>
                <a:endParaRPr lang="zh-CN"/>
              </a:p>
            </p:txBody>
          </p:sp>
          <p:sp>
            <p:nvSpPr>
              <p:cNvPr id="23569" name="Text Box 14"/>
              <p:cNvSpPr txBox="1">
                <a:spLocks noChangeArrowheads="1"/>
              </p:cNvSpPr>
              <p:nvPr/>
            </p:nvSpPr>
            <p:spPr bwMode="auto">
              <a:xfrm>
                <a:off x="7380" y="7903"/>
                <a:ext cx="1260" cy="4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zh-CN" altLang="en-US" sz="1000" b="1">
                    <a:solidFill>
                      <a:srgbClr val="FF0000"/>
                    </a:solidFill>
                    <a:latin typeface="Calibri" pitchFamily="34" charset="0"/>
                  </a:rPr>
                  <a:t>锥心泣血</a:t>
                </a:r>
                <a:endParaRPr lang="zh-CN"/>
              </a:p>
            </p:txBody>
          </p:sp>
          <p:sp>
            <p:nvSpPr>
              <p:cNvPr id="23570" name="Text Box 15"/>
              <p:cNvSpPr txBox="1">
                <a:spLocks noChangeArrowheads="1"/>
              </p:cNvSpPr>
              <p:nvPr/>
            </p:nvSpPr>
            <p:spPr bwMode="auto">
              <a:xfrm>
                <a:off x="3405" y="10072"/>
                <a:ext cx="1260" cy="4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zh-CN" altLang="en-US" sz="1000" b="1">
                    <a:solidFill>
                      <a:srgbClr val="FF0000"/>
                    </a:solidFill>
                    <a:latin typeface="Calibri" pitchFamily="34" charset="0"/>
                  </a:rPr>
                  <a:t>心如刀割</a:t>
                </a:r>
                <a:endParaRPr lang="zh-CN"/>
              </a:p>
            </p:txBody>
          </p:sp>
          <p:sp>
            <p:nvSpPr>
              <p:cNvPr id="23571" name="Text Box 16"/>
              <p:cNvSpPr txBox="1">
                <a:spLocks noChangeArrowheads="1"/>
              </p:cNvSpPr>
              <p:nvPr/>
            </p:nvSpPr>
            <p:spPr bwMode="auto">
              <a:xfrm>
                <a:off x="6375" y="10006"/>
                <a:ext cx="1260" cy="4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zh-CN" altLang="en-US" sz="1000" b="1">
                    <a:solidFill>
                      <a:srgbClr val="FF0000"/>
                    </a:solidFill>
                    <a:latin typeface="Calibri" pitchFamily="34" charset="0"/>
                  </a:rPr>
                  <a:t>心心念念</a:t>
                </a:r>
                <a:endParaRPr lang="zh-CN"/>
              </a:p>
            </p:txBody>
          </p:sp>
          <p:sp>
            <p:nvSpPr>
              <p:cNvPr id="23572" name="Text Box 17"/>
              <p:cNvSpPr txBox="1">
                <a:spLocks noChangeArrowheads="1"/>
              </p:cNvSpPr>
              <p:nvPr/>
            </p:nvSpPr>
            <p:spPr bwMode="auto">
              <a:xfrm>
                <a:off x="4980" y="11218"/>
                <a:ext cx="1260" cy="4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zh-CN" altLang="en-US" sz="1000" b="1">
                    <a:solidFill>
                      <a:srgbClr val="FF0000"/>
                    </a:solidFill>
                    <a:latin typeface="Calibri" pitchFamily="34" charset="0"/>
                  </a:rPr>
                  <a:t>心神不宁</a:t>
                </a:r>
                <a:endParaRPr lang="zh-CN"/>
              </a:p>
            </p:txBody>
          </p:sp>
        </p:grpSp>
      </p:grpSp>
      <p:sp>
        <p:nvSpPr>
          <p:cNvPr id="23557" name="TextBox 60"/>
          <p:cNvSpPr txBox="1">
            <a:spLocks noChangeArrowheads="1"/>
          </p:cNvSpPr>
          <p:nvPr/>
        </p:nvSpPr>
        <p:spPr bwMode="auto">
          <a:xfrm>
            <a:off x="1316038" y="5113338"/>
            <a:ext cx="7129462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zh-CN" sz="4000" b="1"/>
              <a:t>板出文本精华、书在关键时机</a:t>
            </a:r>
            <a:endParaRPr lang="zh-CN" altLang="en-US" sz="4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我读</a:t>
            </a:r>
            <a:r>
              <a:rPr lang="en-US" altLang="zh-CN" dirty="0" smtClean="0"/>
              <a:t>《</a:t>
            </a:r>
            <a:r>
              <a:rPr lang="zh-CN" altLang="en-US" dirty="0" smtClean="0"/>
              <a:t>课标</a:t>
            </a:r>
            <a:r>
              <a:rPr lang="en-US" altLang="zh-CN" dirty="0" smtClean="0"/>
              <a:t>2011</a:t>
            </a:r>
            <a:r>
              <a:rPr lang="zh-CN" altLang="en-US" dirty="0" smtClean="0"/>
              <a:t>版</a:t>
            </a:r>
            <a:r>
              <a:rPr lang="en-US" altLang="zh-CN" dirty="0" smtClean="0"/>
              <a:t>》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Company Logo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zh-CN" altLang="zh-CN" b="1" smtClean="0">
                <a:ea typeface="宋体" charset="-122"/>
              </a:rPr>
              <a:t>倡导·阅读反思</a:t>
            </a:r>
            <a:endParaRPr lang="en-US" altLang="zh-CN" b="1" smtClean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8938" y="1447800"/>
            <a:ext cx="8366125" cy="4659313"/>
          </a:xfrm>
        </p:spPr>
        <p:txBody>
          <a:bodyPr/>
          <a:lstStyle/>
          <a:p>
            <a:r>
              <a:rPr lang="zh-CN" altLang="zh-CN" sz="1200" smtClean="0">
                <a:ea typeface="宋体" charset="-122"/>
              </a:rPr>
              <a:t>师：面对这样世情，周敦颐有没有流露自己的观点呢？因为《爱莲说》的“说”，就是借某事物表达自己的某种观点。周敦颐想借莲表达自己的什么观点呢？哪些句子隐含了他的思想？</a:t>
            </a:r>
          </a:p>
          <a:p>
            <a:r>
              <a:rPr lang="zh-CN" altLang="zh-CN" sz="1200" smtClean="0">
                <a:ea typeface="宋体" charset="-122"/>
              </a:rPr>
              <a:t>学生再次细读课文，并思考。</a:t>
            </a:r>
          </a:p>
          <a:p>
            <a:r>
              <a:rPr lang="zh-CN" altLang="zh-CN" sz="1200" smtClean="0">
                <a:ea typeface="宋体" charset="-122"/>
              </a:rPr>
              <a:t>生：我找到了这么一句话“予谓菊，花之隐逸者也。牡丹，花枝富贵者也。莲，花之君子者也。噫，菊之爱，陶后鲜有闻，莲之爱，同予者何人，牡丹之爱，宜乎众矣。”</a:t>
            </a:r>
          </a:p>
          <a:p>
            <a:r>
              <a:rPr lang="zh-CN" altLang="zh-CN" sz="1200" smtClean="0">
                <a:ea typeface="宋体" charset="-122"/>
              </a:rPr>
              <a:t>师追问：“噫”是什么意思？</a:t>
            </a:r>
          </a:p>
          <a:p>
            <a:r>
              <a:rPr lang="zh-CN" altLang="zh-CN" sz="1200" smtClean="0">
                <a:ea typeface="宋体" charset="-122"/>
              </a:rPr>
              <a:t>生：唉</a:t>
            </a:r>
          </a:p>
          <a:p>
            <a:r>
              <a:rPr lang="zh-CN" altLang="zh-CN" sz="1200" smtClean="0">
                <a:ea typeface="宋体" charset="-122"/>
              </a:rPr>
              <a:t>师：他究竟在叹什么？为何而叹？</a:t>
            </a:r>
          </a:p>
          <a:p>
            <a:r>
              <a:rPr lang="zh-CN" altLang="zh-CN" sz="1200" smtClean="0">
                <a:ea typeface="宋体" charset="-122"/>
              </a:rPr>
              <a:t>生短暂沉默。</a:t>
            </a:r>
          </a:p>
          <a:p>
            <a:r>
              <a:rPr lang="zh-CN" altLang="zh-CN" sz="1200" smtClean="0">
                <a:ea typeface="宋体" charset="-122"/>
              </a:rPr>
              <a:t>师：没关系，老师这里给大家准备了一段资料（屏幕彩显资料：周敦颐生活在宋神宗时期，时任南康郡守。当官期间，目睹了官场的黑暗，鄙视统治阶级骄奢淫逸的生活。夏秋之交，莲花盛开，微风过处，田田莲叶轻摇，朵朵莲花颔首，缕缕莲香四溢，作者凭栏放目，触景生情，爱莲花之洁白，感官场之混沌，于是写下了这篇千古名文。）</a:t>
            </a:r>
          </a:p>
          <a:p>
            <a:r>
              <a:rPr lang="zh-CN" altLang="zh-CN" sz="1200" smtClean="0">
                <a:ea typeface="宋体" charset="-122"/>
              </a:rPr>
              <a:t>生：我读出了作者的孤独。他在叹息没有志同道合的人。</a:t>
            </a:r>
          </a:p>
          <a:p>
            <a:r>
              <a:rPr lang="zh-CN" altLang="zh-CN" sz="1200" smtClean="0">
                <a:ea typeface="宋体" charset="-122"/>
              </a:rPr>
              <a:t>生：我读出了他对名利的鄙视，对世人的哀叹。</a:t>
            </a:r>
          </a:p>
          <a:p>
            <a:r>
              <a:rPr lang="zh-CN" altLang="zh-CN" sz="1200" smtClean="0">
                <a:ea typeface="宋体" charset="-122"/>
              </a:rPr>
              <a:t>师：正如同学们所言，一个“噫”字道尽了周敦颐的孤独，周敦颐的鄙视，周敦颐的哀叹。文章最后说“莲之爱，同予者何人”，请问，周敦颐究竟有没有找到和他志同道合的人？</a:t>
            </a:r>
          </a:p>
          <a:p>
            <a:r>
              <a:rPr lang="zh-CN" altLang="zh-CN" sz="1200" smtClean="0">
                <a:ea typeface="宋体" charset="-122"/>
              </a:rPr>
              <a:t>生摇头，说周敦颐是孤独的，他没有找到和他志同道合的人。</a:t>
            </a:r>
          </a:p>
          <a:p>
            <a:r>
              <a:rPr lang="zh-CN" altLang="zh-CN" sz="1200" smtClean="0">
                <a:ea typeface="宋体" charset="-122"/>
              </a:rPr>
              <a:t>师追问：难道陶渊明不是周敦颐志同道合的人吗？</a:t>
            </a:r>
          </a:p>
          <a:p>
            <a:r>
              <a:rPr lang="zh-CN" altLang="zh-CN" sz="1200" smtClean="0">
                <a:ea typeface="宋体" charset="-122"/>
              </a:rPr>
              <a:t>生：陶渊明是隐士，他对社会已经丧失信心了。而周敦颐他却还想改变这一切。</a:t>
            </a:r>
          </a:p>
          <a:p>
            <a:r>
              <a:rPr lang="zh-CN" altLang="zh-CN" sz="1200" smtClean="0">
                <a:ea typeface="宋体" charset="-122"/>
              </a:rPr>
              <a:t>师：你从何而知？</a:t>
            </a:r>
          </a:p>
          <a:p>
            <a:r>
              <a:rPr lang="zh-CN" altLang="zh-CN" sz="1200" smtClean="0">
                <a:ea typeface="宋体" charset="-122"/>
              </a:rPr>
              <a:t>生：陶渊明爱菊，而菊是隐逸之花。周敦颐爱莲，莲是君子之花，是在浊世中生长却洁身自好之花。</a:t>
            </a:r>
          </a:p>
          <a:p>
            <a:r>
              <a:rPr lang="zh-CN" altLang="zh-CN" sz="1200" smtClean="0">
                <a:ea typeface="宋体" charset="-122"/>
              </a:rPr>
              <a:t>师：那同学们，你们更愿做谁志同道合的人呢？</a:t>
            </a:r>
          </a:p>
          <a:p>
            <a:pPr lvl="1">
              <a:lnSpc>
                <a:spcPct val="90000"/>
              </a:lnSpc>
            </a:pPr>
            <a:endParaRPr lang="zh-CN" altLang="zh-CN" sz="3200" smtClean="0">
              <a:ea typeface="宋体" charset="-122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3200" smtClean="0">
                <a:solidFill>
                  <a:schemeClr val="tx2"/>
                </a:solidFill>
                <a:ea typeface="宋体" charset="-122"/>
              </a:rPr>
              <a:t/>
            </a:r>
            <a:br>
              <a:rPr lang="en-US" altLang="zh-CN" sz="3200" smtClean="0">
                <a:solidFill>
                  <a:schemeClr val="tx2"/>
                </a:solidFill>
                <a:ea typeface="宋体" charset="-122"/>
              </a:rPr>
            </a:br>
            <a:endParaRPr lang="en-US" altLang="zh-CN" sz="3200" smtClean="0">
              <a:solidFill>
                <a:schemeClr val="tx2"/>
              </a:solidFill>
              <a:ea typeface="宋体" charset="-122"/>
            </a:endParaRPr>
          </a:p>
          <a:p>
            <a:pPr lvl="1">
              <a:lnSpc>
                <a:spcPct val="90000"/>
              </a:lnSpc>
            </a:pPr>
            <a:endParaRPr lang="en-US" altLang="zh-CN" sz="3200" smtClean="0">
              <a:solidFill>
                <a:schemeClr val="tx2"/>
              </a:solidFill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我读</a:t>
            </a:r>
            <a:r>
              <a:rPr lang="en-US" altLang="zh-CN" dirty="0" smtClean="0"/>
              <a:t>《</a:t>
            </a:r>
            <a:r>
              <a:rPr lang="zh-CN" altLang="en-US" dirty="0" smtClean="0"/>
              <a:t>课标</a:t>
            </a:r>
            <a:r>
              <a:rPr lang="en-US" altLang="zh-CN" dirty="0" smtClean="0"/>
              <a:t>2011</a:t>
            </a:r>
            <a:r>
              <a:rPr lang="zh-CN" altLang="en-US" dirty="0" smtClean="0"/>
              <a:t>版</a:t>
            </a:r>
            <a:r>
              <a:rPr lang="en-US" altLang="zh-CN" dirty="0" smtClean="0"/>
              <a:t>》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Company Logo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zh-CN" altLang="zh-CN" b="1" smtClean="0">
                <a:ea typeface="宋体" charset="-122"/>
              </a:rPr>
              <a:t>唤醒·阅读体验</a:t>
            </a:r>
            <a:endParaRPr lang="en-US" altLang="zh-CN" b="1" smtClean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24213" y="998538"/>
            <a:ext cx="3868737" cy="5529262"/>
          </a:xfrm>
        </p:spPr>
        <p:txBody>
          <a:bodyPr/>
          <a:lstStyle/>
          <a:p>
            <a:r>
              <a:rPr lang="zh-CN" altLang="zh-CN" sz="1600" smtClean="0">
                <a:ea typeface="宋体" charset="-122"/>
              </a:rPr>
              <a:t>一千年前那朵莲花</a:t>
            </a:r>
          </a:p>
          <a:p>
            <a:r>
              <a:rPr lang="zh-CN" altLang="zh-CN" sz="1200" smtClean="0">
                <a:ea typeface="宋体" charset="-122"/>
              </a:rPr>
              <a:t>——读《爱莲说》有感</a:t>
            </a:r>
            <a:endParaRPr lang="en-US" altLang="zh-CN" sz="1200" smtClean="0">
              <a:ea typeface="宋体" charset="-122"/>
            </a:endParaRPr>
          </a:p>
          <a:p>
            <a:endParaRPr lang="zh-CN" altLang="zh-CN" sz="1200" smtClean="0">
              <a:ea typeface="宋体" charset="-122"/>
            </a:endParaRPr>
          </a:p>
          <a:p>
            <a:r>
              <a:rPr lang="zh-CN" altLang="zh-CN" sz="1200" smtClean="0">
                <a:ea typeface="宋体" charset="-122"/>
              </a:rPr>
              <a:t>循着周敦颐的目光</a:t>
            </a:r>
          </a:p>
          <a:p>
            <a:r>
              <a:rPr lang="zh-CN" altLang="zh-CN" sz="1200" smtClean="0">
                <a:ea typeface="宋体" charset="-122"/>
              </a:rPr>
              <a:t>我走近一千年前的那朵莲花</a:t>
            </a:r>
          </a:p>
          <a:p>
            <a:r>
              <a:rPr lang="zh-CN" altLang="zh-CN" sz="1200" smtClean="0">
                <a:ea typeface="宋体" charset="-122"/>
              </a:rPr>
              <a:t>红艳艳的牡丹在车马的喧嚣中早已零落</a:t>
            </a:r>
          </a:p>
          <a:p>
            <a:r>
              <a:rPr lang="zh-CN" altLang="zh-CN" sz="1200" smtClean="0">
                <a:ea typeface="宋体" charset="-122"/>
              </a:rPr>
              <a:t>独放的菊已隐居在陶渊明的酒中</a:t>
            </a:r>
          </a:p>
          <a:p>
            <a:r>
              <a:rPr lang="zh-CN" altLang="zh-CN" sz="1200" smtClean="0">
                <a:ea typeface="宋体" charset="-122"/>
              </a:rPr>
              <a:t>唯有</a:t>
            </a:r>
          </a:p>
          <a:p>
            <a:r>
              <a:rPr lang="zh-CN" altLang="zh-CN" sz="1200" smtClean="0">
                <a:ea typeface="宋体" charset="-122"/>
              </a:rPr>
              <a:t>荷塘边走来的一群君子</a:t>
            </a:r>
          </a:p>
          <a:p>
            <a:r>
              <a:rPr lang="zh-CN" altLang="zh-CN" sz="1200" smtClean="0">
                <a:ea typeface="宋体" charset="-122"/>
              </a:rPr>
              <a:t>盈盈正气</a:t>
            </a:r>
          </a:p>
          <a:p>
            <a:r>
              <a:rPr lang="zh-CN" altLang="zh-CN" sz="1200" smtClean="0">
                <a:ea typeface="宋体" charset="-122"/>
              </a:rPr>
              <a:t>亭亭特立</a:t>
            </a:r>
          </a:p>
          <a:p>
            <a:r>
              <a:rPr lang="zh-CN" altLang="zh-CN" sz="1200" smtClean="0">
                <a:ea typeface="宋体" charset="-122"/>
              </a:rPr>
              <a:t>死无所葬的海瑞是君子</a:t>
            </a:r>
          </a:p>
          <a:p>
            <a:r>
              <a:rPr lang="zh-CN" altLang="zh-CN" sz="1200" smtClean="0">
                <a:ea typeface="宋体" charset="-122"/>
              </a:rPr>
              <a:t>友人凑置的棺椁可以为证</a:t>
            </a:r>
          </a:p>
          <a:p>
            <a:r>
              <a:rPr lang="zh-CN" altLang="zh-CN" sz="1200" smtClean="0">
                <a:ea typeface="宋体" charset="-122"/>
              </a:rPr>
              <a:t>倒在高原雪域上的孔繁森是君子</a:t>
            </a:r>
          </a:p>
          <a:p>
            <a:r>
              <a:rPr lang="zh-CN" altLang="zh-CN" sz="1200" smtClean="0">
                <a:ea typeface="宋体" charset="-122"/>
              </a:rPr>
              <a:t>身后的口袋里还不够一包烟钱</a:t>
            </a:r>
          </a:p>
          <a:p>
            <a:r>
              <a:rPr lang="zh-CN" altLang="zh-CN" sz="1200" smtClean="0">
                <a:ea typeface="宋体" charset="-122"/>
              </a:rPr>
              <a:t>一千年了，居庙堂</a:t>
            </a:r>
            <a:r>
              <a:rPr lang="en-US" altLang="zh-CN" sz="1200" smtClean="0">
                <a:ea typeface="宋体" charset="-122"/>
              </a:rPr>
              <a:t>  </a:t>
            </a:r>
            <a:r>
              <a:rPr lang="zh-CN" altLang="zh-CN" sz="1200" smtClean="0">
                <a:ea typeface="宋体" charset="-122"/>
              </a:rPr>
              <a:t>居江湖</a:t>
            </a:r>
            <a:r>
              <a:rPr lang="en-US" altLang="zh-CN" sz="1200" smtClean="0">
                <a:ea typeface="宋体" charset="-122"/>
              </a:rPr>
              <a:t>   </a:t>
            </a:r>
            <a:r>
              <a:rPr lang="zh-CN" altLang="zh-CN" sz="1200" smtClean="0">
                <a:ea typeface="宋体" charset="-122"/>
              </a:rPr>
              <a:t>居草野</a:t>
            </a:r>
          </a:p>
          <a:p>
            <a:r>
              <a:rPr lang="zh-CN" altLang="zh-CN" sz="1200" smtClean="0">
                <a:ea typeface="宋体" charset="-122"/>
              </a:rPr>
              <a:t>一千年了，在梦里</a:t>
            </a:r>
            <a:r>
              <a:rPr lang="en-US" altLang="zh-CN" sz="1200" smtClean="0">
                <a:ea typeface="宋体" charset="-122"/>
              </a:rPr>
              <a:t>  </a:t>
            </a:r>
            <a:r>
              <a:rPr lang="zh-CN" altLang="zh-CN" sz="1200" smtClean="0">
                <a:ea typeface="宋体" charset="-122"/>
              </a:rPr>
              <a:t>在心中</a:t>
            </a:r>
            <a:r>
              <a:rPr lang="en-US" altLang="zh-CN" sz="1200" smtClean="0">
                <a:ea typeface="宋体" charset="-122"/>
              </a:rPr>
              <a:t>   </a:t>
            </a:r>
            <a:r>
              <a:rPr lang="zh-CN" altLang="zh-CN" sz="1200" smtClean="0">
                <a:ea typeface="宋体" charset="-122"/>
              </a:rPr>
              <a:t>在眼前</a:t>
            </a:r>
          </a:p>
          <a:p>
            <a:r>
              <a:rPr lang="zh-CN" altLang="zh-CN" sz="1200" smtClean="0">
                <a:ea typeface="宋体" charset="-122"/>
              </a:rPr>
              <a:t>飘飘衣袂</a:t>
            </a:r>
          </a:p>
          <a:p>
            <a:r>
              <a:rPr lang="zh-CN" altLang="zh-CN" sz="1200" smtClean="0">
                <a:ea typeface="宋体" charset="-122"/>
              </a:rPr>
              <a:t>绰绰风姿</a:t>
            </a:r>
          </a:p>
          <a:p>
            <a:r>
              <a:rPr lang="zh-CN" altLang="zh-CN" sz="1200" smtClean="0">
                <a:ea typeface="宋体" charset="-122"/>
              </a:rPr>
              <a:t>荡涤邪念</a:t>
            </a:r>
          </a:p>
          <a:p>
            <a:r>
              <a:rPr lang="zh-CN" altLang="zh-CN" sz="1200" smtClean="0">
                <a:ea typeface="宋体" charset="-122"/>
              </a:rPr>
              <a:t>洗刷污垢</a:t>
            </a:r>
          </a:p>
          <a:p>
            <a:r>
              <a:rPr lang="zh-CN" altLang="zh-CN" sz="1200" smtClean="0">
                <a:ea typeface="宋体" charset="-122"/>
              </a:rPr>
              <a:t>只愿</a:t>
            </a:r>
          </a:p>
          <a:p>
            <a:r>
              <a:rPr lang="zh-CN" altLang="zh-CN" sz="1200" smtClean="0">
                <a:ea typeface="宋体" charset="-122"/>
              </a:rPr>
              <a:t>把我变成——</a:t>
            </a:r>
          </a:p>
          <a:p>
            <a:r>
              <a:rPr lang="zh-CN" altLang="zh-CN" sz="1200" smtClean="0">
                <a:ea typeface="宋体" charset="-122"/>
              </a:rPr>
              <a:t>一千年前那朵莲花</a:t>
            </a:r>
          </a:p>
          <a:p>
            <a:pPr lvl="1">
              <a:lnSpc>
                <a:spcPct val="90000"/>
              </a:lnSpc>
            </a:pPr>
            <a:endParaRPr lang="zh-CN" altLang="zh-CN" sz="3200" smtClean="0">
              <a:ea typeface="宋体" charset="-122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3200" smtClean="0">
                <a:solidFill>
                  <a:schemeClr val="tx2"/>
                </a:solidFill>
                <a:ea typeface="宋体" charset="-122"/>
              </a:rPr>
              <a:t/>
            </a:r>
            <a:br>
              <a:rPr lang="en-US" altLang="zh-CN" sz="3200" smtClean="0">
                <a:solidFill>
                  <a:schemeClr val="tx2"/>
                </a:solidFill>
                <a:ea typeface="宋体" charset="-122"/>
              </a:rPr>
            </a:br>
            <a:endParaRPr lang="en-US" altLang="zh-CN" sz="3200" smtClean="0">
              <a:solidFill>
                <a:schemeClr val="tx2"/>
              </a:solidFill>
              <a:ea typeface="宋体" charset="-122"/>
            </a:endParaRPr>
          </a:p>
          <a:p>
            <a:pPr lvl="1">
              <a:lnSpc>
                <a:spcPct val="90000"/>
              </a:lnSpc>
            </a:pPr>
            <a:endParaRPr lang="en-US" altLang="zh-CN" sz="3200" smtClean="0">
              <a:solidFill>
                <a:schemeClr val="tx2"/>
              </a:solidFill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我读</a:t>
            </a:r>
            <a:r>
              <a:rPr lang="en-US" altLang="zh-CN" dirty="0" smtClean="0"/>
              <a:t>《</a:t>
            </a:r>
            <a:r>
              <a:rPr lang="zh-CN" altLang="en-US" dirty="0" smtClean="0"/>
              <a:t>课标</a:t>
            </a:r>
            <a:r>
              <a:rPr lang="en-US" altLang="zh-CN" dirty="0" smtClean="0"/>
              <a:t>2011</a:t>
            </a:r>
            <a:r>
              <a:rPr lang="zh-CN" altLang="en-US" dirty="0" smtClean="0"/>
              <a:t>版</a:t>
            </a:r>
            <a:r>
              <a:rPr lang="en-US" altLang="zh-CN" dirty="0" smtClean="0"/>
              <a:t>》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Company Logo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zh-CN" altLang="zh-CN" b="1" smtClean="0">
                <a:ea typeface="宋体" charset="-122"/>
              </a:rPr>
              <a:t>唤醒·阅读体验</a:t>
            </a:r>
            <a:endParaRPr lang="en-US" altLang="zh-CN" b="1" smtClean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5888" y="1373188"/>
            <a:ext cx="3868737" cy="5527675"/>
          </a:xfrm>
        </p:spPr>
        <p:txBody>
          <a:bodyPr/>
          <a:lstStyle/>
          <a:p>
            <a:r>
              <a:rPr lang="zh-CN" altLang="zh-CN" sz="1600" smtClean="0">
                <a:ea typeface="宋体" charset="-122"/>
              </a:rPr>
              <a:t>如果穿越真的存在，</a:t>
            </a:r>
            <a:r>
              <a:rPr lang="en-US" altLang="zh-CN" sz="1600" smtClean="0">
                <a:ea typeface="宋体" charset="-122"/>
              </a:rPr>
              <a:t/>
            </a:r>
            <a:br>
              <a:rPr lang="en-US" altLang="zh-CN" sz="1600" smtClean="0">
                <a:ea typeface="宋体" charset="-122"/>
              </a:rPr>
            </a:br>
            <a:r>
              <a:rPr lang="zh-CN" altLang="zh-CN" sz="1600" smtClean="0">
                <a:ea typeface="宋体" charset="-122"/>
              </a:rPr>
              <a:t>我愿变成那朵千年前的莲。</a:t>
            </a:r>
            <a:endParaRPr lang="en-US" altLang="zh-CN" sz="1600" smtClean="0">
              <a:ea typeface="宋体" charset="-122"/>
            </a:endParaRPr>
          </a:p>
          <a:p>
            <a:pPr>
              <a:buFont typeface="Wingdings" pitchFamily="2" charset="2"/>
              <a:buNone/>
            </a:pPr>
            <a:endParaRPr lang="en-US" altLang="zh-CN" sz="1600" smtClean="0">
              <a:ea typeface="宋体" charset="-122"/>
            </a:endParaRPr>
          </a:p>
          <a:p>
            <a:r>
              <a:rPr lang="zh-CN" altLang="zh-CN" sz="1600" smtClean="0">
                <a:ea typeface="宋体" charset="-122"/>
              </a:rPr>
              <a:t>当世道黑暗、政局腐败；</a:t>
            </a:r>
            <a:r>
              <a:rPr lang="en-US" altLang="zh-CN" sz="1600" smtClean="0">
                <a:ea typeface="宋体" charset="-122"/>
              </a:rPr>
              <a:t/>
            </a:r>
            <a:br>
              <a:rPr lang="en-US" altLang="zh-CN" sz="1600" smtClean="0">
                <a:ea typeface="宋体" charset="-122"/>
              </a:rPr>
            </a:br>
            <a:r>
              <a:rPr lang="zh-CN" altLang="zh-CN" sz="1600" smtClean="0">
                <a:ea typeface="宋体" charset="-122"/>
              </a:rPr>
              <a:t>当兵荒马乱、天昏地暗；</a:t>
            </a:r>
            <a:r>
              <a:rPr lang="en-US" altLang="zh-CN" sz="1600" smtClean="0">
                <a:ea typeface="宋体" charset="-122"/>
              </a:rPr>
              <a:t/>
            </a:r>
            <a:br>
              <a:rPr lang="en-US" altLang="zh-CN" sz="1600" smtClean="0">
                <a:ea typeface="宋体" charset="-122"/>
              </a:rPr>
            </a:br>
            <a:r>
              <a:rPr lang="zh-CN" altLang="zh-CN" sz="1600" smtClean="0">
                <a:ea typeface="宋体" charset="-122"/>
              </a:rPr>
              <a:t>当决胜千里、所向披靡的铁骑退却；当才华横溢、才思如泉的骚客归隐，只有那朵莲，依旧傲然挺立于天地间，照亮黑暗，引导光明。</a:t>
            </a:r>
            <a:endParaRPr lang="en-US" altLang="zh-CN" sz="1600" smtClean="0">
              <a:ea typeface="宋体" charset="-122"/>
            </a:endParaRPr>
          </a:p>
          <a:p>
            <a:pPr>
              <a:buFont typeface="Wingdings" pitchFamily="2" charset="2"/>
              <a:buNone/>
            </a:pPr>
            <a:endParaRPr lang="en-US" altLang="zh-CN" sz="1600" smtClean="0">
              <a:ea typeface="宋体" charset="-122"/>
            </a:endParaRPr>
          </a:p>
          <a:p>
            <a:r>
              <a:rPr lang="zh-CN" altLang="zh-CN" sz="1600" smtClean="0">
                <a:ea typeface="宋体" charset="-122"/>
              </a:rPr>
              <a:t>混沌的现实中，</a:t>
            </a:r>
            <a:r>
              <a:rPr lang="en-US" altLang="zh-CN" sz="1600" smtClean="0">
                <a:ea typeface="宋体" charset="-122"/>
              </a:rPr>
              <a:t/>
            </a:r>
            <a:br>
              <a:rPr lang="en-US" altLang="zh-CN" sz="1600" smtClean="0">
                <a:ea typeface="宋体" charset="-122"/>
              </a:rPr>
            </a:br>
            <a:r>
              <a:rPr lang="zh-CN" altLang="zh-CN" sz="1600" smtClean="0">
                <a:ea typeface="宋体" charset="-122"/>
              </a:rPr>
              <a:t>曾经的谦谦君子皆为五斗米折腰；</a:t>
            </a:r>
            <a:r>
              <a:rPr lang="en-US" altLang="zh-CN" sz="1600" smtClean="0">
                <a:ea typeface="宋体" charset="-122"/>
              </a:rPr>
              <a:t/>
            </a:r>
            <a:br>
              <a:rPr lang="en-US" altLang="zh-CN" sz="1600" smtClean="0">
                <a:ea typeface="宋体" charset="-122"/>
              </a:rPr>
            </a:br>
            <a:r>
              <a:rPr lang="zh-CN" altLang="zh-CN" sz="1600" smtClean="0">
                <a:ea typeface="宋体" charset="-122"/>
              </a:rPr>
              <a:t>严厉的政法下，</a:t>
            </a:r>
            <a:r>
              <a:rPr lang="en-US" altLang="zh-CN" sz="1600" smtClean="0">
                <a:ea typeface="宋体" charset="-122"/>
              </a:rPr>
              <a:t/>
            </a:r>
            <a:br>
              <a:rPr lang="en-US" altLang="zh-CN" sz="1600" smtClean="0">
                <a:ea typeface="宋体" charset="-122"/>
              </a:rPr>
            </a:br>
            <a:r>
              <a:rPr lang="zh-CN" altLang="zh-CN" sz="1600" smtClean="0">
                <a:ea typeface="宋体" charset="-122"/>
              </a:rPr>
              <a:t>往昔的铮铮铁汉全为一朝权贵低头。唯有那朵莲，</a:t>
            </a:r>
            <a:r>
              <a:rPr lang="en-US" altLang="zh-CN" sz="1600" smtClean="0">
                <a:ea typeface="宋体" charset="-122"/>
              </a:rPr>
              <a:t/>
            </a:r>
            <a:br>
              <a:rPr lang="en-US" altLang="zh-CN" sz="1600" smtClean="0">
                <a:ea typeface="宋体" charset="-122"/>
              </a:rPr>
            </a:br>
            <a:r>
              <a:rPr lang="zh-CN" altLang="zh-CN" sz="1600" smtClean="0">
                <a:ea typeface="宋体" charset="-122"/>
              </a:rPr>
              <a:t>中通外直，不蔓不枝；</a:t>
            </a:r>
            <a:r>
              <a:rPr lang="en-US" altLang="zh-CN" sz="1600" smtClean="0">
                <a:ea typeface="宋体" charset="-122"/>
              </a:rPr>
              <a:t/>
            </a:r>
            <a:br>
              <a:rPr lang="en-US" altLang="zh-CN" sz="1600" smtClean="0">
                <a:ea typeface="宋体" charset="-122"/>
              </a:rPr>
            </a:br>
            <a:r>
              <a:rPr lang="zh-CN" altLang="zh-CN" sz="1600" smtClean="0">
                <a:ea typeface="宋体" charset="-122"/>
              </a:rPr>
              <a:t>悠远清香回荡于天地之间。</a:t>
            </a:r>
            <a:endParaRPr lang="zh-CN" altLang="zh-CN" sz="3200" smtClean="0">
              <a:ea typeface="宋体" charset="-122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3200" smtClean="0">
                <a:solidFill>
                  <a:schemeClr val="tx2"/>
                </a:solidFill>
                <a:ea typeface="宋体" charset="-122"/>
              </a:rPr>
              <a:t/>
            </a:r>
            <a:br>
              <a:rPr lang="en-US" altLang="zh-CN" sz="3200" smtClean="0">
                <a:solidFill>
                  <a:schemeClr val="tx2"/>
                </a:solidFill>
                <a:ea typeface="宋体" charset="-122"/>
              </a:rPr>
            </a:br>
            <a:endParaRPr lang="en-US" altLang="zh-CN" sz="3200" smtClean="0">
              <a:solidFill>
                <a:schemeClr val="tx2"/>
              </a:solidFill>
              <a:ea typeface="宋体" charset="-122"/>
            </a:endParaRPr>
          </a:p>
          <a:p>
            <a:pPr lvl="1">
              <a:lnSpc>
                <a:spcPct val="90000"/>
              </a:lnSpc>
            </a:pPr>
            <a:endParaRPr lang="en-US" altLang="zh-CN" sz="3200" smtClean="0">
              <a:solidFill>
                <a:schemeClr val="tx2"/>
              </a:solidFill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我读</a:t>
            </a:r>
            <a:r>
              <a:rPr lang="en-US" altLang="zh-CN" dirty="0" smtClean="0"/>
              <a:t>《</a:t>
            </a:r>
            <a:r>
              <a:rPr lang="zh-CN" altLang="en-US" dirty="0" smtClean="0"/>
              <a:t>课标</a:t>
            </a:r>
            <a:r>
              <a:rPr lang="en-US" altLang="zh-CN" dirty="0" smtClean="0"/>
              <a:t>2011</a:t>
            </a:r>
            <a:r>
              <a:rPr lang="zh-CN" altLang="en-US" dirty="0" smtClean="0"/>
              <a:t>版</a:t>
            </a:r>
            <a:r>
              <a:rPr lang="en-US" altLang="zh-CN" dirty="0" smtClean="0"/>
              <a:t>》</a:t>
            </a:r>
            <a:endParaRPr lang="en-US" altLang="zh-CN" dirty="0"/>
          </a:p>
        </p:txBody>
      </p:sp>
      <p:sp>
        <p:nvSpPr>
          <p:cNvPr id="2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Company Logo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333375"/>
            <a:ext cx="6248400" cy="609600"/>
          </a:xfrm>
        </p:spPr>
        <p:txBody>
          <a:bodyPr/>
          <a:lstStyle/>
          <a:p>
            <a:r>
              <a:rPr lang="zh-CN" altLang="zh-CN" b="1" smtClean="0">
                <a:ea typeface="宋体" charset="-122"/>
              </a:rPr>
              <a:t>舌尖上的阅读·心尖上的探索</a:t>
            </a:r>
            <a:endParaRPr lang="en-US" altLang="zh-CN" smtClean="0">
              <a:ea typeface="宋体" charset="-122"/>
            </a:endParaRPr>
          </a:p>
        </p:txBody>
      </p:sp>
      <p:grpSp>
        <p:nvGrpSpPr>
          <p:cNvPr id="27652" name="Group 3"/>
          <p:cNvGrpSpPr>
            <a:grpSpLocks/>
          </p:cNvGrpSpPr>
          <p:nvPr/>
        </p:nvGrpSpPr>
        <p:grpSpPr bwMode="auto">
          <a:xfrm>
            <a:off x="914400" y="1219200"/>
            <a:ext cx="7315200" cy="5019675"/>
            <a:chOff x="576" y="774"/>
            <a:chExt cx="4608" cy="3162"/>
          </a:xfrm>
        </p:grpSpPr>
        <p:sp>
          <p:nvSpPr>
            <p:cNvPr id="27653" name="AutoShape 4"/>
            <p:cNvSpPr>
              <a:spLocks noChangeArrowheads="1"/>
            </p:cNvSpPr>
            <p:nvPr/>
          </p:nvSpPr>
          <p:spPr bwMode="gray">
            <a:xfrm>
              <a:off x="576" y="1948"/>
              <a:ext cx="1446" cy="1988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rgbClr val="88CE5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654" name="AutoShape 5"/>
            <p:cNvSpPr>
              <a:spLocks noChangeArrowheads="1"/>
            </p:cNvSpPr>
            <p:nvPr/>
          </p:nvSpPr>
          <p:spPr bwMode="gray">
            <a:xfrm>
              <a:off x="748" y="1848"/>
              <a:ext cx="1174" cy="1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66B828"/>
                </a:gs>
                <a:gs pos="100000">
                  <a:srgbClr val="2F611D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655" name="AutoShape 6"/>
            <p:cNvSpPr>
              <a:spLocks noChangeArrowheads="1"/>
            </p:cNvSpPr>
            <p:nvPr/>
          </p:nvSpPr>
          <p:spPr bwMode="gray">
            <a:xfrm flipH="1">
              <a:off x="1773" y="1903"/>
              <a:ext cx="45" cy="91"/>
            </a:xfrm>
            <a:prstGeom prst="octagon">
              <a:avLst>
                <a:gd name="adj" fmla="val 29287"/>
              </a:avLst>
            </a:prstGeom>
            <a:gradFill rotWithShape="1">
              <a:gsLst>
                <a:gs pos="0">
                  <a:srgbClr val="2F611D"/>
                </a:gs>
                <a:gs pos="100000">
                  <a:srgbClr val="162D0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656" name="AutoShape 7"/>
            <p:cNvSpPr>
              <a:spLocks noChangeArrowheads="1"/>
            </p:cNvSpPr>
            <p:nvPr/>
          </p:nvSpPr>
          <p:spPr bwMode="gray">
            <a:xfrm flipH="1">
              <a:off x="776" y="1903"/>
              <a:ext cx="46" cy="91"/>
            </a:xfrm>
            <a:prstGeom prst="octagon">
              <a:avLst>
                <a:gd name="adj" fmla="val 29287"/>
              </a:avLst>
            </a:prstGeom>
            <a:gradFill rotWithShape="1">
              <a:gsLst>
                <a:gs pos="0">
                  <a:srgbClr val="2F611D"/>
                </a:gs>
                <a:gs pos="100000">
                  <a:srgbClr val="162D0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657" name="AutoShape 8"/>
            <p:cNvSpPr>
              <a:spLocks noChangeArrowheads="1"/>
            </p:cNvSpPr>
            <p:nvPr/>
          </p:nvSpPr>
          <p:spPr bwMode="gray">
            <a:xfrm>
              <a:off x="2157" y="1677"/>
              <a:ext cx="1446" cy="1988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rgbClr val="D791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658" name="AutoShape 9"/>
            <p:cNvSpPr>
              <a:spLocks noChangeArrowheads="1"/>
            </p:cNvSpPr>
            <p:nvPr/>
          </p:nvSpPr>
          <p:spPr bwMode="gray">
            <a:xfrm>
              <a:off x="2293" y="1587"/>
              <a:ext cx="1174" cy="1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79133"/>
                </a:gs>
                <a:gs pos="100000">
                  <a:srgbClr val="63431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659" name="AutoShape 10"/>
            <p:cNvSpPr>
              <a:spLocks noChangeArrowheads="1"/>
            </p:cNvSpPr>
            <p:nvPr/>
          </p:nvSpPr>
          <p:spPr bwMode="gray">
            <a:xfrm flipH="1">
              <a:off x="3354" y="1632"/>
              <a:ext cx="46" cy="91"/>
            </a:xfrm>
            <a:prstGeom prst="octagon">
              <a:avLst>
                <a:gd name="adj" fmla="val 29287"/>
              </a:avLst>
            </a:prstGeom>
            <a:solidFill>
              <a:srgbClr val="F1D08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660" name="AutoShape 11"/>
            <p:cNvSpPr>
              <a:spLocks noChangeArrowheads="1"/>
            </p:cNvSpPr>
            <p:nvPr/>
          </p:nvSpPr>
          <p:spPr bwMode="gray">
            <a:xfrm flipH="1">
              <a:off x="2358" y="1632"/>
              <a:ext cx="45" cy="91"/>
            </a:xfrm>
            <a:prstGeom prst="octagon">
              <a:avLst>
                <a:gd name="adj" fmla="val 29287"/>
              </a:avLst>
            </a:prstGeom>
            <a:solidFill>
              <a:srgbClr val="F1D08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661" name="AutoShape 12"/>
            <p:cNvSpPr>
              <a:spLocks noChangeArrowheads="1"/>
            </p:cNvSpPr>
            <p:nvPr/>
          </p:nvSpPr>
          <p:spPr bwMode="gray">
            <a:xfrm>
              <a:off x="3738" y="1361"/>
              <a:ext cx="1446" cy="1988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rgbClr val="4B71D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662" name="AutoShape 13"/>
            <p:cNvSpPr>
              <a:spLocks noChangeArrowheads="1"/>
            </p:cNvSpPr>
            <p:nvPr/>
          </p:nvSpPr>
          <p:spPr bwMode="gray">
            <a:xfrm>
              <a:off x="3874" y="1271"/>
              <a:ext cx="1174" cy="1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6D8CE5"/>
                </a:gs>
                <a:gs pos="100000">
                  <a:srgbClr val="32416A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663" name="AutoShape 14"/>
            <p:cNvSpPr>
              <a:spLocks noChangeArrowheads="1"/>
            </p:cNvSpPr>
            <p:nvPr/>
          </p:nvSpPr>
          <p:spPr bwMode="gray">
            <a:xfrm flipH="1">
              <a:off x="4936" y="1316"/>
              <a:ext cx="45" cy="90"/>
            </a:xfrm>
            <a:prstGeom prst="octagon">
              <a:avLst>
                <a:gd name="adj" fmla="val 29287"/>
              </a:avLst>
            </a:prstGeom>
            <a:solidFill>
              <a:srgbClr val="6FC5E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664" name="AutoShape 15"/>
            <p:cNvSpPr>
              <a:spLocks noChangeArrowheads="1"/>
            </p:cNvSpPr>
            <p:nvPr/>
          </p:nvSpPr>
          <p:spPr bwMode="gray">
            <a:xfrm flipH="1">
              <a:off x="3939" y="1316"/>
              <a:ext cx="45" cy="90"/>
            </a:xfrm>
            <a:prstGeom prst="octagon">
              <a:avLst>
                <a:gd name="adj" fmla="val 29287"/>
              </a:avLst>
            </a:prstGeom>
            <a:solidFill>
              <a:srgbClr val="6FC5E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665" name="Freeform 16"/>
            <p:cNvSpPr>
              <a:spLocks/>
            </p:cNvSpPr>
            <p:nvPr/>
          </p:nvSpPr>
          <p:spPr bwMode="gray">
            <a:xfrm>
              <a:off x="1570" y="1090"/>
              <a:ext cx="924" cy="729"/>
            </a:xfrm>
            <a:custGeom>
              <a:avLst/>
              <a:gdLst>
                <a:gd name="T0" fmla="*/ 0 w 982"/>
                <a:gd name="T1" fmla="*/ 774 h 774"/>
                <a:gd name="T2" fmla="*/ 2 w 982"/>
                <a:gd name="T3" fmla="*/ 770 h 774"/>
                <a:gd name="T4" fmla="*/ 8 w 982"/>
                <a:gd name="T5" fmla="*/ 754 h 774"/>
                <a:gd name="T6" fmla="*/ 16 w 982"/>
                <a:gd name="T7" fmla="*/ 730 h 774"/>
                <a:gd name="T8" fmla="*/ 32 w 982"/>
                <a:gd name="T9" fmla="*/ 698 h 774"/>
                <a:gd name="T10" fmla="*/ 50 w 982"/>
                <a:gd name="T11" fmla="*/ 660 h 774"/>
                <a:gd name="T12" fmla="*/ 76 w 982"/>
                <a:gd name="T13" fmla="*/ 618 h 774"/>
                <a:gd name="T14" fmla="*/ 106 w 982"/>
                <a:gd name="T15" fmla="*/ 574 h 774"/>
                <a:gd name="T16" fmla="*/ 142 w 982"/>
                <a:gd name="T17" fmla="*/ 528 h 774"/>
                <a:gd name="T18" fmla="*/ 186 w 982"/>
                <a:gd name="T19" fmla="*/ 482 h 774"/>
                <a:gd name="T20" fmla="*/ 236 w 982"/>
                <a:gd name="T21" fmla="*/ 438 h 774"/>
                <a:gd name="T22" fmla="*/ 294 w 982"/>
                <a:gd name="T23" fmla="*/ 398 h 774"/>
                <a:gd name="T24" fmla="*/ 360 w 982"/>
                <a:gd name="T25" fmla="*/ 360 h 774"/>
                <a:gd name="T26" fmla="*/ 426 w 982"/>
                <a:gd name="T27" fmla="*/ 332 h 774"/>
                <a:gd name="T28" fmla="*/ 488 w 982"/>
                <a:gd name="T29" fmla="*/ 314 h 774"/>
                <a:gd name="T30" fmla="*/ 544 w 982"/>
                <a:gd name="T31" fmla="*/ 304 h 774"/>
                <a:gd name="T32" fmla="*/ 594 w 982"/>
                <a:gd name="T33" fmla="*/ 300 h 774"/>
                <a:gd name="T34" fmla="*/ 638 w 982"/>
                <a:gd name="T35" fmla="*/ 300 h 774"/>
                <a:gd name="T36" fmla="*/ 678 w 982"/>
                <a:gd name="T37" fmla="*/ 304 h 774"/>
                <a:gd name="T38" fmla="*/ 710 w 982"/>
                <a:gd name="T39" fmla="*/ 312 h 774"/>
                <a:gd name="T40" fmla="*/ 736 w 982"/>
                <a:gd name="T41" fmla="*/ 320 h 774"/>
                <a:gd name="T42" fmla="*/ 754 w 982"/>
                <a:gd name="T43" fmla="*/ 326 h 774"/>
                <a:gd name="T44" fmla="*/ 766 w 982"/>
                <a:gd name="T45" fmla="*/ 332 h 774"/>
                <a:gd name="T46" fmla="*/ 770 w 982"/>
                <a:gd name="T47" fmla="*/ 334 h 774"/>
                <a:gd name="T48" fmla="*/ 680 w 982"/>
                <a:gd name="T49" fmla="*/ 476 h 774"/>
                <a:gd name="T50" fmla="*/ 982 w 982"/>
                <a:gd name="T51" fmla="*/ 370 h 774"/>
                <a:gd name="T52" fmla="*/ 912 w 982"/>
                <a:gd name="T53" fmla="*/ 0 h 774"/>
                <a:gd name="T54" fmla="*/ 854 w 982"/>
                <a:gd name="T55" fmla="*/ 150 h 774"/>
                <a:gd name="T56" fmla="*/ 850 w 982"/>
                <a:gd name="T57" fmla="*/ 148 h 774"/>
                <a:gd name="T58" fmla="*/ 838 w 982"/>
                <a:gd name="T59" fmla="*/ 142 h 774"/>
                <a:gd name="T60" fmla="*/ 822 w 982"/>
                <a:gd name="T61" fmla="*/ 134 h 774"/>
                <a:gd name="T62" fmla="*/ 798 w 982"/>
                <a:gd name="T63" fmla="*/ 126 h 774"/>
                <a:gd name="T64" fmla="*/ 768 w 982"/>
                <a:gd name="T65" fmla="*/ 120 h 774"/>
                <a:gd name="T66" fmla="*/ 732 w 982"/>
                <a:gd name="T67" fmla="*/ 114 h 774"/>
                <a:gd name="T68" fmla="*/ 692 w 982"/>
                <a:gd name="T69" fmla="*/ 110 h 774"/>
                <a:gd name="T70" fmla="*/ 646 w 982"/>
                <a:gd name="T71" fmla="*/ 110 h 774"/>
                <a:gd name="T72" fmla="*/ 596 w 982"/>
                <a:gd name="T73" fmla="*/ 116 h 774"/>
                <a:gd name="T74" fmla="*/ 540 w 982"/>
                <a:gd name="T75" fmla="*/ 126 h 774"/>
                <a:gd name="T76" fmla="*/ 482 w 982"/>
                <a:gd name="T77" fmla="*/ 146 h 774"/>
                <a:gd name="T78" fmla="*/ 422 w 982"/>
                <a:gd name="T79" fmla="*/ 172 h 774"/>
                <a:gd name="T80" fmla="*/ 356 w 982"/>
                <a:gd name="T81" fmla="*/ 210 h 774"/>
                <a:gd name="T82" fmla="*/ 290 w 982"/>
                <a:gd name="T83" fmla="*/ 258 h 774"/>
                <a:gd name="T84" fmla="*/ 230 w 982"/>
                <a:gd name="T85" fmla="*/ 310 h 774"/>
                <a:gd name="T86" fmla="*/ 178 w 982"/>
                <a:gd name="T87" fmla="*/ 364 h 774"/>
                <a:gd name="T88" fmla="*/ 136 w 982"/>
                <a:gd name="T89" fmla="*/ 422 h 774"/>
                <a:gd name="T90" fmla="*/ 100 w 982"/>
                <a:gd name="T91" fmla="*/ 480 h 774"/>
                <a:gd name="T92" fmla="*/ 72 w 982"/>
                <a:gd name="T93" fmla="*/ 536 h 774"/>
                <a:gd name="T94" fmla="*/ 48 w 982"/>
                <a:gd name="T95" fmla="*/ 590 h 774"/>
                <a:gd name="T96" fmla="*/ 30 w 982"/>
                <a:gd name="T97" fmla="*/ 640 h 774"/>
                <a:gd name="T98" fmla="*/ 18 w 982"/>
                <a:gd name="T99" fmla="*/ 684 h 774"/>
                <a:gd name="T100" fmla="*/ 8 w 982"/>
                <a:gd name="T101" fmla="*/ 722 h 774"/>
                <a:gd name="T102" fmla="*/ 4 w 982"/>
                <a:gd name="T103" fmla="*/ 750 h 774"/>
                <a:gd name="T104" fmla="*/ 0 w 982"/>
                <a:gd name="T105" fmla="*/ 768 h 774"/>
                <a:gd name="T106" fmla="*/ 0 w 982"/>
                <a:gd name="T107" fmla="*/ 774 h 77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82"/>
                <a:gd name="T163" fmla="*/ 0 h 774"/>
                <a:gd name="T164" fmla="*/ 982 w 982"/>
                <a:gd name="T165" fmla="*/ 774 h 774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82" h="774">
                  <a:moveTo>
                    <a:pt x="0" y="774"/>
                  </a:moveTo>
                  <a:lnTo>
                    <a:pt x="2" y="770"/>
                  </a:lnTo>
                  <a:lnTo>
                    <a:pt x="8" y="754"/>
                  </a:lnTo>
                  <a:lnTo>
                    <a:pt x="16" y="730"/>
                  </a:lnTo>
                  <a:lnTo>
                    <a:pt x="32" y="698"/>
                  </a:lnTo>
                  <a:lnTo>
                    <a:pt x="50" y="660"/>
                  </a:lnTo>
                  <a:lnTo>
                    <a:pt x="76" y="618"/>
                  </a:lnTo>
                  <a:lnTo>
                    <a:pt x="106" y="574"/>
                  </a:lnTo>
                  <a:lnTo>
                    <a:pt x="142" y="528"/>
                  </a:lnTo>
                  <a:lnTo>
                    <a:pt x="186" y="482"/>
                  </a:lnTo>
                  <a:lnTo>
                    <a:pt x="236" y="438"/>
                  </a:lnTo>
                  <a:lnTo>
                    <a:pt x="294" y="398"/>
                  </a:lnTo>
                  <a:lnTo>
                    <a:pt x="360" y="360"/>
                  </a:lnTo>
                  <a:lnTo>
                    <a:pt x="426" y="332"/>
                  </a:lnTo>
                  <a:lnTo>
                    <a:pt x="488" y="314"/>
                  </a:lnTo>
                  <a:lnTo>
                    <a:pt x="544" y="304"/>
                  </a:lnTo>
                  <a:lnTo>
                    <a:pt x="594" y="300"/>
                  </a:lnTo>
                  <a:lnTo>
                    <a:pt x="638" y="300"/>
                  </a:lnTo>
                  <a:lnTo>
                    <a:pt x="678" y="304"/>
                  </a:lnTo>
                  <a:lnTo>
                    <a:pt x="710" y="312"/>
                  </a:lnTo>
                  <a:lnTo>
                    <a:pt x="736" y="320"/>
                  </a:lnTo>
                  <a:lnTo>
                    <a:pt x="754" y="326"/>
                  </a:lnTo>
                  <a:lnTo>
                    <a:pt x="766" y="332"/>
                  </a:lnTo>
                  <a:lnTo>
                    <a:pt x="770" y="334"/>
                  </a:lnTo>
                  <a:lnTo>
                    <a:pt x="680" y="476"/>
                  </a:lnTo>
                  <a:lnTo>
                    <a:pt x="982" y="370"/>
                  </a:lnTo>
                  <a:lnTo>
                    <a:pt x="912" y="0"/>
                  </a:lnTo>
                  <a:lnTo>
                    <a:pt x="854" y="150"/>
                  </a:lnTo>
                  <a:lnTo>
                    <a:pt x="850" y="148"/>
                  </a:lnTo>
                  <a:lnTo>
                    <a:pt x="838" y="142"/>
                  </a:lnTo>
                  <a:lnTo>
                    <a:pt x="822" y="134"/>
                  </a:lnTo>
                  <a:lnTo>
                    <a:pt x="798" y="126"/>
                  </a:lnTo>
                  <a:lnTo>
                    <a:pt x="768" y="120"/>
                  </a:lnTo>
                  <a:lnTo>
                    <a:pt x="732" y="114"/>
                  </a:lnTo>
                  <a:lnTo>
                    <a:pt x="692" y="110"/>
                  </a:lnTo>
                  <a:lnTo>
                    <a:pt x="646" y="110"/>
                  </a:lnTo>
                  <a:lnTo>
                    <a:pt x="596" y="116"/>
                  </a:lnTo>
                  <a:lnTo>
                    <a:pt x="540" y="126"/>
                  </a:lnTo>
                  <a:lnTo>
                    <a:pt x="482" y="146"/>
                  </a:lnTo>
                  <a:lnTo>
                    <a:pt x="422" y="172"/>
                  </a:lnTo>
                  <a:lnTo>
                    <a:pt x="356" y="210"/>
                  </a:lnTo>
                  <a:lnTo>
                    <a:pt x="290" y="258"/>
                  </a:lnTo>
                  <a:lnTo>
                    <a:pt x="230" y="310"/>
                  </a:lnTo>
                  <a:lnTo>
                    <a:pt x="178" y="364"/>
                  </a:lnTo>
                  <a:lnTo>
                    <a:pt x="136" y="422"/>
                  </a:lnTo>
                  <a:lnTo>
                    <a:pt x="100" y="480"/>
                  </a:lnTo>
                  <a:lnTo>
                    <a:pt x="72" y="536"/>
                  </a:lnTo>
                  <a:lnTo>
                    <a:pt x="48" y="590"/>
                  </a:lnTo>
                  <a:lnTo>
                    <a:pt x="30" y="640"/>
                  </a:lnTo>
                  <a:lnTo>
                    <a:pt x="18" y="684"/>
                  </a:lnTo>
                  <a:lnTo>
                    <a:pt x="8" y="722"/>
                  </a:lnTo>
                  <a:lnTo>
                    <a:pt x="4" y="750"/>
                  </a:lnTo>
                  <a:lnTo>
                    <a:pt x="0" y="768"/>
                  </a:lnTo>
                  <a:lnTo>
                    <a:pt x="0" y="774"/>
                  </a:lnTo>
                </a:path>
              </a:pathLst>
            </a:custGeom>
            <a:gradFill rotWithShape="1">
              <a:gsLst>
                <a:gs pos="0">
                  <a:srgbClr val="93D267">
                    <a:alpha val="32001"/>
                  </a:srgbClr>
                </a:gs>
                <a:gs pos="100000">
                  <a:srgbClr val="88CE58"/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66" name="Freeform 17"/>
            <p:cNvSpPr>
              <a:spLocks/>
            </p:cNvSpPr>
            <p:nvPr/>
          </p:nvSpPr>
          <p:spPr bwMode="gray">
            <a:xfrm>
              <a:off x="3196" y="774"/>
              <a:ext cx="924" cy="728"/>
            </a:xfrm>
            <a:custGeom>
              <a:avLst/>
              <a:gdLst>
                <a:gd name="T0" fmla="*/ 0 w 982"/>
                <a:gd name="T1" fmla="*/ 774 h 774"/>
                <a:gd name="T2" fmla="*/ 2 w 982"/>
                <a:gd name="T3" fmla="*/ 770 h 774"/>
                <a:gd name="T4" fmla="*/ 8 w 982"/>
                <a:gd name="T5" fmla="*/ 754 h 774"/>
                <a:gd name="T6" fmla="*/ 16 w 982"/>
                <a:gd name="T7" fmla="*/ 730 h 774"/>
                <a:gd name="T8" fmla="*/ 32 w 982"/>
                <a:gd name="T9" fmla="*/ 698 h 774"/>
                <a:gd name="T10" fmla="*/ 50 w 982"/>
                <a:gd name="T11" fmla="*/ 660 h 774"/>
                <a:gd name="T12" fmla="*/ 76 w 982"/>
                <a:gd name="T13" fmla="*/ 618 h 774"/>
                <a:gd name="T14" fmla="*/ 106 w 982"/>
                <a:gd name="T15" fmla="*/ 574 h 774"/>
                <a:gd name="T16" fmla="*/ 142 w 982"/>
                <a:gd name="T17" fmla="*/ 528 h 774"/>
                <a:gd name="T18" fmla="*/ 186 w 982"/>
                <a:gd name="T19" fmla="*/ 482 h 774"/>
                <a:gd name="T20" fmla="*/ 236 w 982"/>
                <a:gd name="T21" fmla="*/ 438 h 774"/>
                <a:gd name="T22" fmla="*/ 294 w 982"/>
                <a:gd name="T23" fmla="*/ 398 h 774"/>
                <a:gd name="T24" fmla="*/ 360 w 982"/>
                <a:gd name="T25" fmla="*/ 360 h 774"/>
                <a:gd name="T26" fmla="*/ 426 w 982"/>
                <a:gd name="T27" fmla="*/ 332 h 774"/>
                <a:gd name="T28" fmla="*/ 488 w 982"/>
                <a:gd name="T29" fmla="*/ 314 h 774"/>
                <a:gd name="T30" fmla="*/ 544 w 982"/>
                <a:gd name="T31" fmla="*/ 304 h 774"/>
                <a:gd name="T32" fmla="*/ 594 w 982"/>
                <a:gd name="T33" fmla="*/ 300 h 774"/>
                <a:gd name="T34" fmla="*/ 638 w 982"/>
                <a:gd name="T35" fmla="*/ 300 h 774"/>
                <a:gd name="T36" fmla="*/ 678 w 982"/>
                <a:gd name="T37" fmla="*/ 304 h 774"/>
                <a:gd name="T38" fmla="*/ 710 w 982"/>
                <a:gd name="T39" fmla="*/ 312 h 774"/>
                <a:gd name="T40" fmla="*/ 736 w 982"/>
                <a:gd name="T41" fmla="*/ 320 h 774"/>
                <a:gd name="T42" fmla="*/ 754 w 982"/>
                <a:gd name="T43" fmla="*/ 326 h 774"/>
                <a:gd name="T44" fmla="*/ 766 w 982"/>
                <a:gd name="T45" fmla="*/ 332 h 774"/>
                <a:gd name="T46" fmla="*/ 770 w 982"/>
                <a:gd name="T47" fmla="*/ 334 h 774"/>
                <a:gd name="T48" fmla="*/ 680 w 982"/>
                <a:gd name="T49" fmla="*/ 476 h 774"/>
                <a:gd name="T50" fmla="*/ 982 w 982"/>
                <a:gd name="T51" fmla="*/ 370 h 774"/>
                <a:gd name="T52" fmla="*/ 912 w 982"/>
                <a:gd name="T53" fmla="*/ 0 h 774"/>
                <a:gd name="T54" fmla="*/ 854 w 982"/>
                <a:gd name="T55" fmla="*/ 150 h 774"/>
                <a:gd name="T56" fmla="*/ 850 w 982"/>
                <a:gd name="T57" fmla="*/ 148 h 774"/>
                <a:gd name="T58" fmla="*/ 838 w 982"/>
                <a:gd name="T59" fmla="*/ 142 h 774"/>
                <a:gd name="T60" fmla="*/ 822 w 982"/>
                <a:gd name="T61" fmla="*/ 134 h 774"/>
                <a:gd name="T62" fmla="*/ 798 w 982"/>
                <a:gd name="T63" fmla="*/ 126 h 774"/>
                <a:gd name="T64" fmla="*/ 768 w 982"/>
                <a:gd name="T65" fmla="*/ 120 h 774"/>
                <a:gd name="T66" fmla="*/ 732 w 982"/>
                <a:gd name="T67" fmla="*/ 114 h 774"/>
                <a:gd name="T68" fmla="*/ 692 w 982"/>
                <a:gd name="T69" fmla="*/ 110 h 774"/>
                <a:gd name="T70" fmla="*/ 646 w 982"/>
                <a:gd name="T71" fmla="*/ 110 h 774"/>
                <a:gd name="T72" fmla="*/ 596 w 982"/>
                <a:gd name="T73" fmla="*/ 116 h 774"/>
                <a:gd name="T74" fmla="*/ 540 w 982"/>
                <a:gd name="T75" fmla="*/ 126 h 774"/>
                <a:gd name="T76" fmla="*/ 482 w 982"/>
                <a:gd name="T77" fmla="*/ 146 h 774"/>
                <a:gd name="T78" fmla="*/ 422 w 982"/>
                <a:gd name="T79" fmla="*/ 172 h 774"/>
                <a:gd name="T80" fmla="*/ 356 w 982"/>
                <a:gd name="T81" fmla="*/ 210 h 774"/>
                <a:gd name="T82" fmla="*/ 290 w 982"/>
                <a:gd name="T83" fmla="*/ 258 h 774"/>
                <a:gd name="T84" fmla="*/ 230 w 982"/>
                <a:gd name="T85" fmla="*/ 310 h 774"/>
                <a:gd name="T86" fmla="*/ 178 w 982"/>
                <a:gd name="T87" fmla="*/ 364 h 774"/>
                <a:gd name="T88" fmla="*/ 136 w 982"/>
                <a:gd name="T89" fmla="*/ 422 h 774"/>
                <a:gd name="T90" fmla="*/ 100 w 982"/>
                <a:gd name="T91" fmla="*/ 480 h 774"/>
                <a:gd name="T92" fmla="*/ 72 w 982"/>
                <a:gd name="T93" fmla="*/ 536 h 774"/>
                <a:gd name="T94" fmla="*/ 48 w 982"/>
                <a:gd name="T95" fmla="*/ 590 h 774"/>
                <a:gd name="T96" fmla="*/ 30 w 982"/>
                <a:gd name="T97" fmla="*/ 640 h 774"/>
                <a:gd name="T98" fmla="*/ 18 w 982"/>
                <a:gd name="T99" fmla="*/ 684 h 774"/>
                <a:gd name="T100" fmla="*/ 8 w 982"/>
                <a:gd name="T101" fmla="*/ 722 h 774"/>
                <a:gd name="T102" fmla="*/ 4 w 982"/>
                <a:gd name="T103" fmla="*/ 750 h 774"/>
                <a:gd name="T104" fmla="*/ 0 w 982"/>
                <a:gd name="T105" fmla="*/ 768 h 774"/>
                <a:gd name="T106" fmla="*/ 0 w 982"/>
                <a:gd name="T107" fmla="*/ 774 h 77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82"/>
                <a:gd name="T163" fmla="*/ 0 h 774"/>
                <a:gd name="T164" fmla="*/ 982 w 982"/>
                <a:gd name="T165" fmla="*/ 774 h 774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82" h="774">
                  <a:moveTo>
                    <a:pt x="0" y="774"/>
                  </a:moveTo>
                  <a:lnTo>
                    <a:pt x="2" y="770"/>
                  </a:lnTo>
                  <a:lnTo>
                    <a:pt x="8" y="754"/>
                  </a:lnTo>
                  <a:lnTo>
                    <a:pt x="16" y="730"/>
                  </a:lnTo>
                  <a:lnTo>
                    <a:pt x="32" y="698"/>
                  </a:lnTo>
                  <a:lnTo>
                    <a:pt x="50" y="660"/>
                  </a:lnTo>
                  <a:lnTo>
                    <a:pt x="76" y="618"/>
                  </a:lnTo>
                  <a:lnTo>
                    <a:pt x="106" y="574"/>
                  </a:lnTo>
                  <a:lnTo>
                    <a:pt x="142" y="528"/>
                  </a:lnTo>
                  <a:lnTo>
                    <a:pt x="186" y="482"/>
                  </a:lnTo>
                  <a:lnTo>
                    <a:pt x="236" y="438"/>
                  </a:lnTo>
                  <a:lnTo>
                    <a:pt x="294" y="398"/>
                  </a:lnTo>
                  <a:lnTo>
                    <a:pt x="360" y="360"/>
                  </a:lnTo>
                  <a:lnTo>
                    <a:pt x="426" y="332"/>
                  </a:lnTo>
                  <a:lnTo>
                    <a:pt x="488" y="314"/>
                  </a:lnTo>
                  <a:lnTo>
                    <a:pt x="544" y="304"/>
                  </a:lnTo>
                  <a:lnTo>
                    <a:pt x="594" y="300"/>
                  </a:lnTo>
                  <a:lnTo>
                    <a:pt x="638" y="300"/>
                  </a:lnTo>
                  <a:lnTo>
                    <a:pt x="678" y="304"/>
                  </a:lnTo>
                  <a:lnTo>
                    <a:pt x="710" y="312"/>
                  </a:lnTo>
                  <a:lnTo>
                    <a:pt x="736" y="320"/>
                  </a:lnTo>
                  <a:lnTo>
                    <a:pt x="754" y="326"/>
                  </a:lnTo>
                  <a:lnTo>
                    <a:pt x="766" y="332"/>
                  </a:lnTo>
                  <a:lnTo>
                    <a:pt x="770" y="334"/>
                  </a:lnTo>
                  <a:lnTo>
                    <a:pt x="680" y="476"/>
                  </a:lnTo>
                  <a:lnTo>
                    <a:pt x="982" y="370"/>
                  </a:lnTo>
                  <a:lnTo>
                    <a:pt x="912" y="0"/>
                  </a:lnTo>
                  <a:lnTo>
                    <a:pt x="854" y="150"/>
                  </a:lnTo>
                  <a:lnTo>
                    <a:pt x="850" y="148"/>
                  </a:lnTo>
                  <a:lnTo>
                    <a:pt x="838" y="142"/>
                  </a:lnTo>
                  <a:lnTo>
                    <a:pt x="822" y="134"/>
                  </a:lnTo>
                  <a:lnTo>
                    <a:pt x="798" y="126"/>
                  </a:lnTo>
                  <a:lnTo>
                    <a:pt x="768" y="120"/>
                  </a:lnTo>
                  <a:lnTo>
                    <a:pt x="732" y="114"/>
                  </a:lnTo>
                  <a:lnTo>
                    <a:pt x="692" y="110"/>
                  </a:lnTo>
                  <a:lnTo>
                    <a:pt x="646" y="110"/>
                  </a:lnTo>
                  <a:lnTo>
                    <a:pt x="596" y="116"/>
                  </a:lnTo>
                  <a:lnTo>
                    <a:pt x="540" y="126"/>
                  </a:lnTo>
                  <a:lnTo>
                    <a:pt x="482" y="146"/>
                  </a:lnTo>
                  <a:lnTo>
                    <a:pt x="422" y="172"/>
                  </a:lnTo>
                  <a:lnTo>
                    <a:pt x="356" y="210"/>
                  </a:lnTo>
                  <a:lnTo>
                    <a:pt x="290" y="258"/>
                  </a:lnTo>
                  <a:lnTo>
                    <a:pt x="230" y="310"/>
                  </a:lnTo>
                  <a:lnTo>
                    <a:pt x="178" y="364"/>
                  </a:lnTo>
                  <a:lnTo>
                    <a:pt x="136" y="422"/>
                  </a:lnTo>
                  <a:lnTo>
                    <a:pt x="100" y="480"/>
                  </a:lnTo>
                  <a:lnTo>
                    <a:pt x="72" y="536"/>
                  </a:lnTo>
                  <a:lnTo>
                    <a:pt x="48" y="590"/>
                  </a:lnTo>
                  <a:lnTo>
                    <a:pt x="30" y="640"/>
                  </a:lnTo>
                  <a:lnTo>
                    <a:pt x="18" y="684"/>
                  </a:lnTo>
                  <a:lnTo>
                    <a:pt x="8" y="722"/>
                  </a:lnTo>
                  <a:lnTo>
                    <a:pt x="4" y="750"/>
                  </a:lnTo>
                  <a:lnTo>
                    <a:pt x="0" y="768"/>
                  </a:lnTo>
                  <a:lnTo>
                    <a:pt x="0" y="774"/>
                  </a:lnTo>
                </a:path>
              </a:pathLst>
            </a:custGeom>
            <a:gradFill rotWithShape="1">
              <a:gsLst>
                <a:gs pos="0">
                  <a:srgbClr val="B48EED">
                    <a:alpha val="32001"/>
                  </a:srgbClr>
                </a:gs>
                <a:gs pos="100000">
                  <a:srgbClr val="AD83EB"/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67" name="Text Box 18"/>
            <p:cNvSpPr txBox="1">
              <a:spLocks noChangeArrowheads="1"/>
            </p:cNvSpPr>
            <p:nvPr/>
          </p:nvSpPr>
          <p:spPr bwMode="gray">
            <a:xfrm>
              <a:off x="776" y="1842"/>
              <a:ext cx="1037" cy="1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zh-CN" altLang="zh-CN" sz="1400" b="1">
                  <a:solidFill>
                    <a:schemeClr val="bg1"/>
                  </a:solidFill>
                </a:rPr>
                <a:t>标准（</a:t>
              </a:r>
              <a:r>
                <a:rPr lang="en-US" altLang="zh-CN" sz="1400" b="1">
                  <a:solidFill>
                    <a:schemeClr val="bg1"/>
                  </a:solidFill>
                </a:rPr>
                <a:t>2011</a:t>
              </a:r>
              <a:r>
                <a:rPr lang="zh-CN" altLang="zh-CN" sz="1400" b="1">
                  <a:solidFill>
                    <a:schemeClr val="bg1"/>
                  </a:solidFill>
                </a:rPr>
                <a:t>年版）</a:t>
              </a:r>
              <a:endParaRPr lang="en-US" altLang="zh-CN" sz="1400" b="1">
                <a:solidFill>
                  <a:schemeClr val="bg1"/>
                </a:solidFill>
              </a:endParaRPr>
            </a:p>
          </p:txBody>
        </p:sp>
        <p:sp>
          <p:nvSpPr>
            <p:cNvPr id="27668" name="Text Box 19"/>
            <p:cNvSpPr txBox="1">
              <a:spLocks noChangeArrowheads="1"/>
            </p:cNvSpPr>
            <p:nvPr/>
          </p:nvSpPr>
          <p:spPr bwMode="gray">
            <a:xfrm>
              <a:off x="2360" y="1572"/>
              <a:ext cx="1037" cy="1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zh-CN" altLang="zh-CN" sz="1400">
                  <a:solidFill>
                    <a:schemeClr val="bg1"/>
                  </a:solidFill>
                </a:rPr>
                <a:t>标准（</a:t>
              </a:r>
              <a:r>
                <a:rPr lang="en-US" altLang="zh-CN" sz="1400">
                  <a:solidFill>
                    <a:schemeClr val="bg1"/>
                  </a:solidFill>
                </a:rPr>
                <a:t>2011</a:t>
              </a:r>
              <a:r>
                <a:rPr lang="zh-CN" altLang="zh-CN" sz="1400">
                  <a:solidFill>
                    <a:schemeClr val="bg1"/>
                  </a:solidFill>
                </a:rPr>
                <a:t>年版）</a:t>
              </a:r>
              <a:endParaRPr lang="en-US" altLang="zh-CN" sz="1400">
                <a:solidFill>
                  <a:schemeClr val="bg1"/>
                </a:solidFill>
              </a:endParaRPr>
            </a:p>
          </p:txBody>
        </p:sp>
        <p:sp>
          <p:nvSpPr>
            <p:cNvPr id="27669" name="Text Box 20"/>
            <p:cNvSpPr txBox="1">
              <a:spLocks noChangeArrowheads="1"/>
            </p:cNvSpPr>
            <p:nvPr/>
          </p:nvSpPr>
          <p:spPr bwMode="gray">
            <a:xfrm>
              <a:off x="3944" y="1260"/>
              <a:ext cx="1037" cy="1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zh-CN" altLang="zh-CN" sz="1400">
                  <a:solidFill>
                    <a:schemeClr val="bg1"/>
                  </a:solidFill>
                </a:rPr>
                <a:t>标准（</a:t>
              </a:r>
              <a:r>
                <a:rPr lang="en-US" altLang="zh-CN" sz="1400">
                  <a:solidFill>
                    <a:schemeClr val="bg1"/>
                  </a:solidFill>
                </a:rPr>
                <a:t>2011</a:t>
              </a:r>
              <a:r>
                <a:rPr lang="zh-CN" altLang="zh-CN" sz="1400">
                  <a:solidFill>
                    <a:schemeClr val="bg1"/>
                  </a:solidFill>
                </a:rPr>
                <a:t>年版）</a:t>
              </a:r>
              <a:endParaRPr lang="en-US" altLang="zh-CN" sz="1400">
                <a:solidFill>
                  <a:schemeClr val="bg1"/>
                </a:solidFill>
              </a:endParaRPr>
            </a:p>
          </p:txBody>
        </p:sp>
        <p:sp>
          <p:nvSpPr>
            <p:cNvPr id="27670" name="Text Box 21"/>
            <p:cNvSpPr txBox="1">
              <a:spLocks noChangeArrowheads="1"/>
            </p:cNvSpPr>
            <p:nvPr/>
          </p:nvSpPr>
          <p:spPr bwMode="gray">
            <a:xfrm>
              <a:off x="624" y="2112"/>
              <a:ext cx="1344" cy="12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zh-CN" b="1"/>
                <a:t>要在理解课文的基础上，提倡多角度、有创意的阅读，利用阅读期待、阅读反思和批评等环节，拓展思维空间，提高阅读质量。</a:t>
              </a:r>
              <a:endParaRPr lang="en-US" altLang="zh-CN" b="1"/>
            </a:p>
          </p:txBody>
        </p:sp>
        <p:sp>
          <p:nvSpPr>
            <p:cNvPr id="27671" name="Text Box 22"/>
            <p:cNvSpPr txBox="1">
              <a:spLocks noChangeArrowheads="1"/>
            </p:cNvSpPr>
            <p:nvPr/>
          </p:nvSpPr>
          <p:spPr bwMode="gray">
            <a:xfrm>
              <a:off x="2208" y="1824"/>
              <a:ext cx="1344" cy="58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b="1"/>
                <a:t>提升</a:t>
              </a:r>
              <a:r>
                <a:rPr lang="zh-CN" altLang="zh-CN" b="1"/>
                <a:t>阅读的“兴趣、习惯、品位、方法和能力”</a:t>
              </a:r>
              <a:endParaRPr lang="en-US" altLang="zh-CN" b="1"/>
            </a:p>
          </p:txBody>
        </p:sp>
        <p:sp>
          <p:nvSpPr>
            <p:cNvPr id="27672" name="Text Box 23"/>
            <p:cNvSpPr txBox="1">
              <a:spLocks noChangeArrowheads="1"/>
            </p:cNvSpPr>
            <p:nvPr/>
          </p:nvSpPr>
          <p:spPr bwMode="gray">
            <a:xfrm>
              <a:off x="3792" y="1488"/>
              <a:ext cx="1344" cy="4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zh-CN" b="1"/>
                <a:t>阅读是语文学习的第一要务。</a:t>
              </a:r>
              <a:endParaRPr lang="en-US" altLang="zh-CN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WordArt 2"/>
          <p:cNvSpPr>
            <a:spLocks noChangeArrowheads="1" noChangeShapeType="1" noTextEdit="1"/>
          </p:cNvSpPr>
          <p:nvPr/>
        </p:nvSpPr>
        <p:spPr bwMode="gray">
          <a:xfrm>
            <a:off x="2209800" y="2971800"/>
            <a:ext cx="5029200" cy="685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>
              <a:defRPr/>
            </a:pPr>
            <a:r>
              <a:rPr lang="zh-CN" altLang="en-US" sz="5400" b="1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1"/>
                    </a:gs>
                    <a:gs pos="100000">
                      <a:schemeClr val="hlink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  <a:latin typeface="Verdana"/>
                <a:ea typeface="Verdana"/>
                <a:cs typeface="Verdana"/>
              </a:rPr>
              <a:t>谢谢</a:t>
            </a:r>
            <a:r>
              <a:rPr lang="en-US" altLang="zh-CN" sz="5400" b="1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1"/>
                    </a:gs>
                    <a:gs pos="100000">
                      <a:schemeClr val="hlink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  <a:latin typeface="Verdana"/>
                <a:ea typeface="Verdana"/>
                <a:cs typeface="Verdana"/>
              </a:rPr>
              <a:t>!</a:t>
            </a:r>
            <a:endParaRPr lang="zh-CN" altLang="en-US" sz="5400" b="1" kern="10" dirty="0">
              <a:ln w="19050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tx1"/>
                  </a:gs>
                  <a:gs pos="100000">
                    <a:schemeClr val="hlink"/>
                  </a:gs>
                </a:gsLst>
                <a:lin ang="5400000" scaled="1"/>
              </a:gradFill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latin typeface="Verdana"/>
              <a:ea typeface="+mn-ea"/>
              <a:cs typeface="Verdana"/>
            </a:endParaRPr>
          </a:p>
        </p:txBody>
      </p:sp>
      <p:sp>
        <p:nvSpPr>
          <p:cNvPr id="28674" name="Rectangle 3"/>
          <p:cNvSpPr>
            <a:spLocks noChangeArrowheads="1"/>
          </p:cNvSpPr>
          <p:nvPr/>
        </p:nvSpPr>
        <p:spPr bwMode="gray">
          <a:xfrm>
            <a:off x="2209800" y="5562600"/>
            <a:ext cx="495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zh-CN" altLang="en-US" sz="1600" b="1">
                <a:solidFill>
                  <a:schemeClr val="bg1"/>
                </a:solidFill>
                <a:latin typeface="Verdana" pitchFamily="34" charset="0"/>
              </a:rPr>
              <a:t>常州市北环中学  章艳</a:t>
            </a:r>
            <a:endParaRPr lang="en-US" altLang="zh-CN" sz="1600" b="1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我读</a:t>
            </a:r>
            <a:r>
              <a:rPr lang="en-US" altLang="zh-CN" dirty="0" smtClean="0"/>
              <a:t>《</a:t>
            </a:r>
            <a:r>
              <a:rPr lang="zh-CN" altLang="en-US" dirty="0" smtClean="0"/>
              <a:t>课标</a:t>
            </a:r>
            <a:r>
              <a:rPr lang="en-US" altLang="zh-CN" dirty="0" smtClean="0"/>
              <a:t>2011</a:t>
            </a:r>
            <a:r>
              <a:rPr lang="zh-CN" altLang="en-US" dirty="0" smtClean="0"/>
              <a:t>版</a:t>
            </a:r>
            <a:r>
              <a:rPr lang="en-US" altLang="zh-CN" dirty="0" smtClean="0"/>
              <a:t>》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Company Logo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b="1" smtClean="0">
                <a:ea typeface="宋体" charset="-122"/>
              </a:rPr>
              <a:t>舌尖上的阅读·心尖上的探索</a:t>
            </a:r>
            <a:endParaRPr lang="zh-CN" altLang="zh-CN" smtClean="0">
              <a:ea typeface="宋体" charset="-122"/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8938" y="1447800"/>
            <a:ext cx="8366125" cy="46593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CN" altLang="zh-CN" sz="3200" smtClean="0">
                <a:ea typeface="宋体" charset="-122"/>
              </a:rPr>
              <a:t>语文课程是什么</a:t>
            </a:r>
            <a:r>
              <a:rPr lang="zh-CN" altLang="en-US" sz="3200" smtClean="0">
                <a:ea typeface="宋体" charset="-122"/>
              </a:rPr>
              <a:t>？</a:t>
            </a:r>
            <a:endParaRPr lang="en-US" altLang="zh-CN" sz="4000" b="0" smtClean="0">
              <a:ea typeface="宋体" charset="-122"/>
            </a:endParaRPr>
          </a:p>
          <a:p>
            <a:pPr lvl="1">
              <a:lnSpc>
                <a:spcPct val="90000"/>
              </a:lnSpc>
            </a:pPr>
            <a:r>
              <a:rPr lang="zh-CN" altLang="zh-CN" sz="3200" smtClean="0">
                <a:ea typeface="宋体" charset="-122"/>
              </a:rPr>
              <a:t>语文课程是一门学习语言文字运用的综合性、实践性课程。义务教育阶段的语文课程，应使学生初步学会运用祖国语言文字进行交流沟通，吸收古今中外优秀文化，提高思想文化修养，促进自身精神成长。工具性和人文性的统一，是语文课程的基本特点。</a:t>
            </a:r>
            <a:r>
              <a:rPr lang="en-US" altLang="zh-CN" sz="2000" smtClean="0">
                <a:ea typeface="宋体" charset="-122"/>
              </a:rPr>
              <a:t>——</a:t>
            </a:r>
            <a:r>
              <a:rPr lang="zh-CN" altLang="zh-CN" sz="2000" b="1" smtClean="0">
                <a:ea typeface="宋体" charset="-122"/>
              </a:rPr>
              <a:t>《义务教育语文课程标准（</a:t>
            </a:r>
            <a:r>
              <a:rPr lang="en-US" altLang="zh-CN" sz="2000" b="1" smtClean="0">
                <a:ea typeface="宋体" charset="-122"/>
              </a:rPr>
              <a:t>2011</a:t>
            </a:r>
            <a:r>
              <a:rPr lang="zh-CN" altLang="zh-CN" sz="2000" b="1" smtClean="0">
                <a:ea typeface="宋体" charset="-122"/>
              </a:rPr>
              <a:t>年版）》</a:t>
            </a:r>
            <a:endParaRPr lang="zh-CN" altLang="zh-CN" sz="3200" smtClean="0">
              <a:ea typeface="宋体" charset="-122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3200" smtClean="0">
                <a:solidFill>
                  <a:schemeClr val="tx2"/>
                </a:solidFill>
                <a:ea typeface="宋体" charset="-122"/>
              </a:rPr>
              <a:t/>
            </a:r>
            <a:br>
              <a:rPr lang="en-US" altLang="zh-CN" sz="3200" smtClean="0">
                <a:solidFill>
                  <a:schemeClr val="tx2"/>
                </a:solidFill>
                <a:ea typeface="宋体" charset="-122"/>
              </a:rPr>
            </a:br>
            <a:endParaRPr lang="en-US" altLang="zh-CN" sz="3200" smtClean="0">
              <a:solidFill>
                <a:schemeClr val="tx2"/>
              </a:solidFill>
              <a:ea typeface="宋体" charset="-122"/>
            </a:endParaRPr>
          </a:p>
          <a:p>
            <a:pPr lvl="1">
              <a:lnSpc>
                <a:spcPct val="90000"/>
              </a:lnSpc>
            </a:pPr>
            <a:endParaRPr lang="en-US" altLang="zh-CN" sz="3200" smtClean="0">
              <a:solidFill>
                <a:schemeClr val="tx2"/>
              </a:solidFill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我读</a:t>
            </a:r>
            <a:r>
              <a:rPr lang="en-US" altLang="zh-CN" dirty="0" smtClean="0"/>
              <a:t>《</a:t>
            </a:r>
            <a:r>
              <a:rPr lang="zh-CN" altLang="en-US" dirty="0" smtClean="0"/>
              <a:t>课标</a:t>
            </a:r>
            <a:r>
              <a:rPr lang="en-US" altLang="zh-CN" dirty="0" smtClean="0"/>
              <a:t>2011</a:t>
            </a:r>
            <a:r>
              <a:rPr lang="zh-CN" altLang="en-US" dirty="0" smtClean="0"/>
              <a:t>版</a:t>
            </a:r>
            <a:r>
              <a:rPr lang="en-US" altLang="zh-CN" dirty="0" smtClean="0"/>
              <a:t>》</a:t>
            </a:r>
            <a:endParaRPr lang="en-US" altLang="zh-CN" dirty="0"/>
          </a:p>
        </p:txBody>
      </p:sp>
      <p:sp>
        <p:nvSpPr>
          <p:cNvPr id="2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Company Logo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z="3600" b="1" smtClean="0">
                <a:ea typeface="宋体" charset="-122"/>
              </a:rPr>
              <a:t>舌尖上的阅读·心尖上的探索</a:t>
            </a:r>
            <a:endParaRPr lang="zh-CN" altLang="zh-CN" sz="3600" smtClean="0">
              <a:ea typeface="宋体" charset="-122"/>
            </a:endParaRPr>
          </a:p>
        </p:txBody>
      </p:sp>
      <p:grpSp>
        <p:nvGrpSpPr>
          <p:cNvPr id="16388" name="Group 20"/>
          <p:cNvGrpSpPr>
            <a:grpSpLocks/>
          </p:cNvGrpSpPr>
          <p:nvPr/>
        </p:nvGrpSpPr>
        <p:grpSpPr bwMode="auto">
          <a:xfrm>
            <a:off x="5334000" y="3502025"/>
            <a:ext cx="2286000" cy="673100"/>
            <a:chOff x="3360" y="3195"/>
            <a:chExt cx="1440" cy="1680"/>
          </a:xfrm>
        </p:grpSpPr>
        <p:sp>
          <p:nvSpPr>
            <p:cNvPr id="16405" name="AutoShape 3"/>
            <p:cNvSpPr>
              <a:spLocks noChangeArrowheads="1"/>
            </p:cNvSpPr>
            <p:nvPr/>
          </p:nvSpPr>
          <p:spPr bwMode="auto">
            <a:xfrm>
              <a:off x="3360" y="3195"/>
              <a:ext cx="1440" cy="168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zh-CN" altLang="zh-CN">
                <a:latin typeface="Verdana" pitchFamily="34" charset="0"/>
              </a:endParaRPr>
            </a:p>
          </p:txBody>
        </p:sp>
        <p:sp>
          <p:nvSpPr>
            <p:cNvPr id="16406" name="Text Box 4"/>
            <p:cNvSpPr txBox="1">
              <a:spLocks noChangeArrowheads="1"/>
            </p:cNvSpPr>
            <p:nvPr/>
          </p:nvSpPr>
          <p:spPr bwMode="auto">
            <a:xfrm>
              <a:off x="3470" y="3546"/>
              <a:ext cx="124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zh-CN" altLang="en-US" b="1"/>
                <a:t>实践性</a:t>
              </a:r>
              <a:endParaRPr lang="en-US" altLang="zh-CN" b="1"/>
            </a:p>
          </p:txBody>
        </p:sp>
      </p:grpSp>
      <p:grpSp>
        <p:nvGrpSpPr>
          <p:cNvPr id="16389" name="Group 19"/>
          <p:cNvGrpSpPr>
            <a:grpSpLocks/>
          </p:cNvGrpSpPr>
          <p:nvPr/>
        </p:nvGrpSpPr>
        <p:grpSpPr bwMode="auto">
          <a:xfrm>
            <a:off x="1116013" y="3500438"/>
            <a:ext cx="2286000" cy="746125"/>
            <a:chOff x="672" y="1872"/>
            <a:chExt cx="1440" cy="1680"/>
          </a:xfrm>
        </p:grpSpPr>
        <p:sp>
          <p:nvSpPr>
            <p:cNvPr id="16403" name="AutoShape 5"/>
            <p:cNvSpPr>
              <a:spLocks noChangeArrowheads="1"/>
            </p:cNvSpPr>
            <p:nvPr/>
          </p:nvSpPr>
          <p:spPr bwMode="auto">
            <a:xfrm>
              <a:off x="672" y="1872"/>
              <a:ext cx="1440" cy="168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zh-CN" altLang="zh-CN">
                <a:latin typeface="Verdana" pitchFamily="34" charset="0"/>
              </a:endParaRPr>
            </a:p>
          </p:txBody>
        </p:sp>
        <p:sp>
          <p:nvSpPr>
            <p:cNvPr id="16404" name="Text Box 6"/>
            <p:cNvSpPr txBox="1">
              <a:spLocks noChangeArrowheads="1"/>
            </p:cNvSpPr>
            <p:nvPr/>
          </p:nvSpPr>
          <p:spPr bwMode="auto">
            <a:xfrm>
              <a:off x="732" y="2184"/>
              <a:ext cx="128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zh-CN" altLang="en-US" b="1"/>
                <a:t>综合性</a:t>
              </a:r>
              <a:endParaRPr lang="en-US" altLang="zh-CN" b="1"/>
            </a:p>
          </p:txBody>
        </p:sp>
      </p:grpSp>
      <p:sp>
        <p:nvSpPr>
          <p:cNvPr id="64519" name="Freeform 7"/>
          <p:cNvSpPr>
            <a:spLocks/>
          </p:cNvSpPr>
          <p:nvPr/>
        </p:nvSpPr>
        <p:spPr bwMode="gray">
          <a:xfrm>
            <a:off x="3070225" y="2874963"/>
            <a:ext cx="903288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CN" altLang="en-US">
              <a:ea typeface="+mn-ea"/>
            </a:endParaRPr>
          </a:p>
        </p:txBody>
      </p:sp>
      <p:sp>
        <p:nvSpPr>
          <p:cNvPr id="16391" name="AutoShape 8"/>
          <p:cNvSpPr>
            <a:spLocks noChangeAspect="1" noChangeArrowheads="1" noTextEdit="1"/>
          </p:cNvSpPr>
          <p:nvPr/>
        </p:nvSpPr>
        <p:spPr bwMode="gray">
          <a:xfrm flipH="1">
            <a:off x="4716463" y="2871788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4521" name="Freeform 9"/>
          <p:cNvSpPr>
            <a:spLocks/>
          </p:cNvSpPr>
          <p:nvPr/>
        </p:nvSpPr>
        <p:spPr bwMode="gray">
          <a:xfrm flipH="1">
            <a:off x="4648200" y="2895600"/>
            <a:ext cx="903288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CN" altLang="en-US">
              <a:ea typeface="+mn-ea"/>
            </a:endParaRPr>
          </a:p>
        </p:txBody>
      </p:sp>
      <p:grpSp>
        <p:nvGrpSpPr>
          <p:cNvPr id="16393" name="Group 21"/>
          <p:cNvGrpSpPr>
            <a:grpSpLocks/>
          </p:cNvGrpSpPr>
          <p:nvPr/>
        </p:nvGrpSpPr>
        <p:grpSpPr bwMode="auto">
          <a:xfrm>
            <a:off x="2895600" y="1247775"/>
            <a:ext cx="2998788" cy="1601788"/>
            <a:chOff x="1824" y="786"/>
            <a:chExt cx="1889" cy="1009"/>
          </a:xfrm>
        </p:grpSpPr>
        <p:grpSp>
          <p:nvGrpSpPr>
            <p:cNvPr id="16394" name="Group 10"/>
            <p:cNvGrpSpPr>
              <a:grpSpLocks/>
            </p:cNvGrpSpPr>
            <p:nvPr/>
          </p:nvGrpSpPr>
          <p:grpSpPr bwMode="auto">
            <a:xfrm>
              <a:off x="1824" y="786"/>
              <a:ext cx="1889" cy="1009"/>
              <a:chOff x="1997" y="1314"/>
              <a:chExt cx="1889" cy="1009"/>
            </a:xfrm>
          </p:grpSpPr>
          <p:grpSp>
            <p:nvGrpSpPr>
              <p:cNvPr id="16396" name="Group 11"/>
              <p:cNvGrpSpPr>
                <a:grpSpLocks/>
              </p:cNvGrpSpPr>
              <p:nvPr/>
            </p:nvGrpSpPr>
            <p:grpSpPr bwMode="auto">
              <a:xfrm>
                <a:off x="1997" y="1404"/>
                <a:ext cx="1889" cy="919"/>
                <a:chOff x="1973" y="1027"/>
                <a:chExt cx="1926" cy="937"/>
              </a:xfrm>
            </p:grpSpPr>
            <p:sp>
              <p:nvSpPr>
                <p:cNvPr id="64524" name="Oval 12"/>
                <p:cNvSpPr>
                  <a:spLocks noChangeArrowheads="1"/>
                </p:cNvSpPr>
                <p:nvPr/>
              </p:nvSpPr>
              <p:spPr bwMode="gray">
                <a:xfrm>
                  <a:off x="1994" y="105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8627"/>
                        <a:invGamma/>
                      </a:schemeClr>
                    </a:gs>
                  </a:gsLst>
                  <a:lin ang="27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zh-CN" altLang="en-US">
                    <a:ea typeface="+mn-ea"/>
                  </a:endParaRPr>
                </a:p>
              </p:txBody>
            </p:sp>
            <p:sp>
              <p:nvSpPr>
                <p:cNvPr id="64525" name="Oval 13"/>
                <p:cNvSpPr>
                  <a:spLocks noChangeArrowheads="1"/>
                </p:cNvSpPr>
                <p:nvPr/>
              </p:nvSpPr>
              <p:spPr bwMode="gray">
                <a:xfrm>
                  <a:off x="1973" y="102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>
                        <a:gamma/>
                        <a:tint val="44314"/>
                        <a:invGamma/>
                      </a:schemeClr>
                    </a:gs>
                    <a:gs pos="100000">
                      <a:schemeClr val="folHlink"/>
                    </a:gs>
                  </a:gsLst>
                  <a:lin ang="27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zh-CN" altLang="en-US">
                    <a:ea typeface="+mn-ea"/>
                  </a:endParaRPr>
                </a:p>
              </p:txBody>
            </p:sp>
          </p:grpSp>
          <p:sp>
            <p:nvSpPr>
              <p:cNvPr id="64526" name="Oval 14"/>
              <p:cNvSpPr>
                <a:spLocks noChangeArrowheads="1"/>
              </p:cNvSpPr>
              <p:nvPr/>
            </p:nvSpPr>
            <p:spPr bwMode="gray">
              <a:xfrm>
                <a:off x="2086" y="1314"/>
                <a:ext cx="1691" cy="845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>
                  <a:defRPr/>
                </a:pPr>
                <a:endParaRPr lang="zh-CN" altLang="en-US">
                  <a:ea typeface="+mn-ea"/>
                </a:endParaRPr>
              </a:p>
            </p:txBody>
          </p:sp>
          <p:sp>
            <p:nvSpPr>
              <p:cNvPr id="64527" name="Oval 15"/>
              <p:cNvSpPr>
                <a:spLocks noChangeArrowheads="1"/>
              </p:cNvSpPr>
              <p:nvPr/>
            </p:nvSpPr>
            <p:spPr bwMode="gray">
              <a:xfrm>
                <a:off x="2108" y="1319"/>
                <a:ext cx="1650" cy="82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34902"/>
                      <a:invGamma/>
                    </a:scheme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>
                  <a:defRPr/>
                </a:pPr>
                <a:endParaRPr lang="zh-CN" altLang="en-US">
                  <a:ea typeface="+mn-ea"/>
                </a:endParaRPr>
              </a:p>
            </p:txBody>
          </p:sp>
          <p:sp>
            <p:nvSpPr>
              <p:cNvPr id="64528" name="Oval 16"/>
              <p:cNvSpPr>
                <a:spLocks noChangeArrowheads="1"/>
              </p:cNvSpPr>
              <p:nvPr/>
            </p:nvSpPr>
            <p:spPr bwMode="gray">
              <a:xfrm>
                <a:off x="2125" y="1327"/>
                <a:ext cx="1570" cy="770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79216"/>
                      <a:invGamma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>
                  <a:defRPr/>
                </a:pPr>
                <a:endParaRPr lang="zh-CN" altLang="en-US">
                  <a:ea typeface="+mn-ea"/>
                </a:endParaRPr>
              </a:p>
            </p:txBody>
          </p:sp>
          <p:sp>
            <p:nvSpPr>
              <p:cNvPr id="64529" name="Oval 17"/>
              <p:cNvSpPr>
                <a:spLocks noChangeArrowheads="1"/>
              </p:cNvSpPr>
              <p:nvPr/>
            </p:nvSpPr>
            <p:spPr bwMode="gray">
              <a:xfrm>
                <a:off x="2208" y="1344"/>
                <a:ext cx="1382" cy="62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>
                      <a:alpha val="38000"/>
                    </a:scheme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>
                  <a:defRPr/>
                </a:pPr>
                <a:endParaRPr lang="zh-CN" altLang="en-US">
                  <a:ea typeface="+mn-ea"/>
                </a:endParaRPr>
              </a:p>
            </p:txBody>
          </p:sp>
        </p:grpSp>
        <p:sp>
          <p:nvSpPr>
            <p:cNvPr id="16395" name="Text Box 18"/>
            <p:cNvSpPr txBox="1">
              <a:spLocks noChangeArrowheads="1"/>
            </p:cNvSpPr>
            <p:nvPr/>
          </p:nvSpPr>
          <p:spPr bwMode="auto">
            <a:xfrm>
              <a:off x="2096" y="912"/>
              <a:ext cx="1286" cy="5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zh-CN" altLang="zh-CN" sz="2400" b="1"/>
                <a:t>学习</a:t>
              </a:r>
              <a:endParaRPr lang="en-US" altLang="zh-CN" sz="2400" b="1"/>
            </a:p>
            <a:p>
              <a:pPr algn="ctr" eaLnBrk="0" hangingPunct="0"/>
              <a:r>
                <a:rPr lang="zh-CN" altLang="zh-CN" sz="2400" b="1"/>
                <a:t>语言文字运用</a:t>
              </a:r>
              <a:endParaRPr lang="en-US" altLang="zh-CN" sz="1400" b="1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我读</a:t>
            </a:r>
            <a:r>
              <a:rPr lang="en-US" altLang="zh-CN" dirty="0" smtClean="0"/>
              <a:t>《</a:t>
            </a:r>
            <a:r>
              <a:rPr lang="zh-CN" altLang="en-US" dirty="0" smtClean="0"/>
              <a:t>课标</a:t>
            </a:r>
            <a:r>
              <a:rPr lang="en-US" altLang="zh-CN" dirty="0" smtClean="0"/>
              <a:t>2011</a:t>
            </a:r>
            <a:r>
              <a:rPr lang="zh-CN" altLang="en-US" dirty="0" smtClean="0"/>
              <a:t>版</a:t>
            </a:r>
            <a:r>
              <a:rPr lang="en-US" altLang="zh-CN" dirty="0" smtClean="0"/>
              <a:t>》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Company Logo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b="1" smtClean="0">
                <a:ea typeface="宋体" charset="-122"/>
              </a:rPr>
              <a:t>舌尖上的阅读·心尖上的探索</a:t>
            </a:r>
            <a:endParaRPr lang="zh-CN" altLang="zh-CN" smtClean="0">
              <a:ea typeface="宋体" charset="-122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3716338"/>
            <a:ext cx="8150225" cy="2054225"/>
          </a:xfrm>
        </p:spPr>
        <p:txBody>
          <a:bodyPr/>
          <a:lstStyle/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800" smtClean="0">
                <a:ea typeface="宋体" charset="-122"/>
              </a:rPr>
              <a:t>         </a:t>
            </a:r>
            <a:r>
              <a:rPr lang="zh-CN" altLang="zh-CN" sz="2800" smtClean="0">
                <a:ea typeface="宋体" charset="-122"/>
              </a:rPr>
              <a:t>《义务教育语文课程标准（</a:t>
            </a:r>
            <a:r>
              <a:rPr lang="en-US" altLang="zh-CN" sz="2800" smtClean="0">
                <a:ea typeface="宋体" charset="-122"/>
              </a:rPr>
              <a:t>2011</a:t>
            </a:r>
            <a:r>
              <a:rPr lang="zh-CN" altLang="zh-CN" sz="2800" smtClean="0">
                <a:ea typeface="宋体" charset="-122"/>
              </a:rPr>
              <a:t>年版）》“教学建议”的要求，阅读教学可以从具体语言文字运用现象入手，通过对课文语言的品味、咀嚼，来探索文本的意蕴；也可从阅读感悟出发，到语言文字中去探索依据。</a:t>
            </a:r>
            <a:endParaRPr lang="en-US" altLang="zh-CN" sz="2800" smtClean="0">
              <a:solidFill>
                <a:schemeClr val="tx2"/>
              </a:solidFill>
              <a:ea typeface="宋体" charset="-122"/>
            </a:endParaRPr>
          </a:p>
          <a:p>
            <a:pPr lvl="1">
              <a:lnSpc>
                <a:spcPct val="90000"/>
              </a:lnSpc>
            </a:pPr>
            <a:endParaRPr lang="en-US" altLang="zh-CN" sz="3200" smtClean="0">
              <a:solidFill>
                <a:schemeClr val="tx2"/>
              </a:solidFill>
              <a:ea typeface="宋体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41338" y="1600200"/>
            <a:ext cx="8366125" cy="190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/>
            </a:pPr>
            <a:r>
              <a:rPr lang="zh-CN" altLang="en-US" sz="2800" b="1" kern="0" dirty="0">
                <a:solidFill>
                  <a:schemeClr val="accent1"/>
                </a:solidFill>
                <a:latin typeface="+mn-lt"/>
                <a:ea typeface="+mn-ea"/>
              </a:rPr>
              <a:t>？</a:t>
            </a:r>
            <a:r>
              <a:rPr lang="zh-CN" altLang="zh-CN" sz="2800" b="1" kern="0" dirty="0">
                <a:solidFill>
                  <a:schemeClr val="accent1"/>
                </a:solidFill>
                <a:latin typeface="+mn-lt"/>
                <a:ea typeface="+mn-ea"/>
              </a:rPr>
              <a:t>或打着“回归文本”的旗号，特别注重对文本意蕴的领会的“深”“透”，上课所考虑的是如何把孩子“讲懂”；又或是脱离课文的语言文字的运用来讨论、评价作品或作者的思想。</a:t>
            </a:r>
            <a:endParaRPr lang="en-US" altLang="zh-CN" sz="2800" b="1" kern="0" dirty="0">
              <a:solidFill>
                <a:schemeClr val="accent1"/>
              </a:solidFill>
              <a:latin typeface="+mn-lt"/>
              <a:ea typeface="+mn-ea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altLang="zh-CN" sz="2800" b="1" kern="0" dirty="0">
              <a:solidFill>
                <a:schemeClr val="accent1"/>
              </a:solidFill>
              <a:latin typeface="+mn-lt"/>
              <a:ea typeface="+mn-ea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n-US" altLang="zh-CN" sz="3200" kern="0" dirty="0">
                <a:solidFill>
                  <a:schemeClr val="tx2"/>
                </a:solidFill>
              </a:rPr>
              <a:t/>
            </a:r>
            <a:br>
              <a:rPr lang="en-US" altLang="zh-CN" sz="3200" kern="0" dirty="0">
                <a:solidFill>
                  <a:schemeClr val="tx2"/>
                </a:solidFill>
              </a:rPr>
            </a:br>
            <a:endParaRPr lang="en-US" altLang="zh-CN" sz="3200" kern="0" dirty="0">
              <a:solidFill>
                <a:schemeClr val="tx2"/>
              </a:solidFill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endParaRPr lang="en-US" altLang="zh-CN" sz="3200" kern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我读</a:t>
            </a:r>
            <a:r>
              <a:rPr lang="en-US" altLang="zh-CN" dirty="0" smtClean="0"/>
              <a:t>《</a:t>
            </a:r>
            <a:r>
              <a:rPr lang="zh-CN" altLang="en-US" dirty="0" smtClean="0"/>
              <a:t>课标</a:t>
            </a:r>
            <a:r>
              <a:rPr lang="en-US" altLang="zh-CN" dirty="0" smtClean="0"/>
              <a:t>2011</a:t>
            </a:r>
            <a:r>
              <a:rPr lang="zh-CN" altLang="en-US" dirty="0" smtClean="0"/>
              <a:t>版</a:t>
            </a:r>
            <a:r>
              <a:rPr lang="en-US" altLang="zh-CN" dirty="0" smtClean="0"/>
              <a:t>》</a:t>
            </a:r>
            <a:endParaRPr lang="en-US" altLang="zh-CN" dirty="0"/>
          </a:p>
        </p:txBody>
      </p:sp>
      <p:sp>
        <p:nvSpPr>
          <p:cNvPr id="2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Company Logo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b="1" smtClean="0">
                <a:ea typeface="宋体" charset="-122"/>
              </a:rPr>
              <a:t>舌尖上的阅读·心尖上的探索</a:t>
            </a:r>
            <a:endParaRPr lang="en-US" altLang="zh-CN" smtClean="0">
              <a:solidFill>
                <a:schemeClr val="accent1"/>
              </a:solidFill>
              <a:ea typeface="宋体" charset="-122"/>
            </a:endParaRP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zh-CN"/>
          </a:p>
        </p:txBody>
      </p:sp>
      <p:grpSp>
        <p:nvGrpSpPr>
          <p:cNvPr id="18437" name="Group 24"/>
          <p:cNvGrpSpPr>
            <a:grpSpLocks/>
          </p:cNvGrpSpPr>
          <p:nvPr/>
        </p:nvGrpSpPr>
        <p:grpSpPr bwMode="auto">
          <a:xfrm>
            <a:off x="2209800" y="2133600"/>
            <a:ext cx="4724400" cy="685800"/>
            <a:chOff x="1296" y="1824"/>
            <a:chExt cx="2976" cy="432"/>
          </a:xfrm>
        </p:grpSpPr>
        <p:sp>
          <p:nvSpPr>
            <p:cNvPr id="62489" name="AutoShape 25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21176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+mn-ea"/>
              </a:endParaRPr>
            </a:p>
          </p:txBody>
        </p:sp>
        <p:sp>
          <p:nvSpPr>
            <p:cNvPr id="18454" name="AutoShape 26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55" name="Text Box 27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zh-CN" altLang="zh-CN" b="1"/>
                <a:t>培育·阅读期待</a:t>
              </a:r>
              <a:endParaRPr lang="en-US" altLang="zh-CN" b="1">
                <a:solidFill>
                  <a:srgbClr val="000000"/>
                </a:solidFill>
              </a:endParaRPr>
            </a:p>
          </p:txBody>
        </p:sp>
        <p:sp>
          <p:nvSpPr>
            <p:cNvPr id="18456" name="Text Box 28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sz="24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18438" name="Group 29"/>
          <p:cNvGrpSpPr>
            <a:grpSpLocks/>
          </p:cNvGrpSpPr>
          <p:nvPr/>
        </p:nvGrpSpPr>
        <p:grpSpPr bwMode="auto">
          <a:xfrm>
            <a:off x="2209800" y="2971800"/>
            <a:ext cx="4724400" cy="685800"/>
            <a:chOff x="1296" y="1824"/>
            <a:chExt cx="2976" cy="432"/>
          </a:xfrm>
        </p:grpSpPr>
        <p:sp>
          <p:nvSpPr>
            <p:cNvPr id="62494" name="AutoShape 30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tint val="21176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+mn-ea"/>
              </a:endParaRPr>
            </a:p>
          </p:txBody>
        </p:sp>
        <p:sp>
          <p:nvSpPr>
            <p:cNvPr id="18450" name="AutoShape 31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51" name="Text Box 32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zh-CN" altLang="zh-CN" b="1"/>
                <a:t>激发·阅读兴趣</a:t>
              </a:r>
              <a:endParaRPr lang="en-US" altLang="zh-CN" b="1">
                <a:solidFill>
                  <a:srgbClr val="000000"/>
                </a:solidFill>
              </a:endParaRPr>
            </a:p>
          </p:txBody>
        </p:sp>
        <p:sp>
          <p:nvSpPr>
            <p:cNvPr id="18452" name="Text Box 33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sz="24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8439" name="Group 34"/>
          <p:cNvGrpSpPr>
            <a:grpSpLocks/>
          </p:cNvGrpSpPr>
          <p:nvPr/>
        </p:nvGrpSpPr>
        <p:grpSpPr bwMode="auto">
          <a:xfrm>
            <a:off x="2209800" y="3810000"/>
            <a:ext cx="4724400" cy="685800"/>
            <a:chOff x="1296" y="1824"/>
            <a:chExt cx="2976" cy="432"/>
          </a:xfrm>
        </p:grpSpPr>
        <p:sp>
          <p:nvSpPr>
            <p:cNvPr id="62499" name="AutoShape 35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21176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+mn-ea"/>
              </a:endParaRPr>
            </a:p>
          </p:txBody>
        </p:sp>
        <p:sp>
          <p:nvSpPr>
            <p:cNvPr id="18446" name="AutoShape 36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47" name="Text Box 37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zh-CN" altLang="zh-CN" b="1"/>
                <a:t>倡导·阅读反思</a:t>
              </a:r>
              <a:endParaRPr lang="en-US" altLang="zh-CN" b="1">
                <a:solidFill>
                  <a:srgbClr val="000000"/>
                </a:solidFill>
              </a:endParaRPr>
            </a:p>
          </p:txBody>
        </p:sp>
        <p:sp>
          <p:nvSpPr>
            <p:cNvPr id="18448" name="Text Box 38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sz="240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18440" name="Group 39"/>
          <p:cNvGrpSpPr>
            <a:grpSpLocks/>
          </p:cNvGrpSpPr>
          <p:nvPr/>
        </p:nvGrpSpPr>
        <p:grpSpPr bwMode="auto">
          <a:xfrm>
            <a:off x="2209800" y="4724400"/>
            <a:ext cx="4724400" cy="685800"/>
            <a:chOff x="1296" y="1824"/>
            <a:chExt cx="2976" cy="432"/>
          </a:xfrm>
        </p:grpSpPr>
        <p:sp>
          <p:nvSpPr>
            <p:cNvPr id="62504" name="AutoShape 40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folHlink"/>
                </a:gs>
                <a:gs pos="50000">
                  <a:schemeClr val="folHlink">
                    <a:gamma/>
                    <a:tint val="21176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+mn-ea"/>
              </a:endParaRPr>
            </a:p>
          </p:txBody>
        </p:sp>
        <p:sp>
          <p:nvSpPr>
            <p:cNvPr id="18442" name="AutoShape 41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fol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43" name="Text Box 42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zh-CN" altLang="zh-CN" b="1"/>
                <a:t>唤醒·阅读体验</a:t>
              </a:r>
              <a:endParaRPr lang="en-US" altLang="zh-CN" b="1">
                <a:solidFill>
                  <a:srgbClr val="000000"/>
                </a:solidFill>
              </a:endParaRPr>
            </a:p>
          </p:txBody>
        </p:sp>
        <p:sp>
          <p:nvSpPr>
            <p:cNvPr id="18444" name="Text Box 43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sz="2400">
                  <a:solidFill>
                    <a:schemeClr val="bg1"/>
                  </a:solidFill>
                </a:rPr>
                <a:t>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我读</a:t>
            </a:r>
            <a:r>
              <a:rPr lang="en-US" altLang="zh-CN" dirty="0" smtClean="0"/>
              <a:t>《</a:t>
            </a:r>
            <a:r>
              <a:rPr lang="zh-CN" altLang="en-US" dirty="0" smtClean="0"/>
              <a:t>课标</a:t>
            </a:r>
            <a:r>
              <a:rPr lang="en-US" altLang="zh-CN" dirty="0" smtClean="0"/>
              <a:t>2011</a:t>
            </a:r>
            <a:r>
              <a:rPr lang="zh-CN" altLang="en-US" dirty="0" smtClean="0"/>
              <a:t>版</a:t>
            </a:r>
            <a:r>
              <a:rPr lang="en-US" altLang="zh-CN" dirty="0" smtClean="0"/>
              <a:t>》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Company Logo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zh-CN" altLang="zh-CN" b="1" smtClean="0">
                <a:ea typeface="宋体" charset="-122"/>
              </a:rPr>
              <a:t>培育·阅读期待</a:t>
            </a:r>
            <a:endParaRPr lang="en-US" altLang="zh-CN" b="1" smtClean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8938" y="1447800"/>
            <a:ext cx="8366125" cy="4659313"/>
          </a:xfrm>
        </p:spPr>
        <p:txBody>
          <a:bodyPr/>
          <a:lstStyle/>
          <a:p>
            <a:r>
              <a:rPr lang="zh-CN" altLang="zh-CN" sz="1800" smtClean="0">
                <a:ea typeface="宋体" charset="-122"/>
              </a:rPr>
              <a:t>师：短短几句话却生动描写了莲的香气、姿态、生长环境，但又似乎少了点什么？刚才上课伊始，同学们就说了一句诗“接天莲叶无穷碧，映日荷花别样红”（板书“碧、红”），如此明艳的色彩，周敦颐文中有没有提到？</a:t>
            </a:r>
          </a:p>
          <a:p>
            <a:r>
              <a:rPr lang="zh-CN" altLang="zh-CN" sz="1800" smtClean="0">
                <a:ea typeface="宋体" charset="-122"/>
              </a:rPr>
              <a:t>学生摇头</a:t>
            </a:r>
          </a:p>
          <a:p>
            <a:r>
              <a:rPr lang="zh-CN" altLang="zh-CN" sz="1800" smtClean="0">
                <a:ea typeface="宋体" charset="-122"/>
              </a:rPr>
              <a:t>师：这是周敦颐的故意不写还是无意疏漏？传琦同学已经有想法了，你来说说</a:t>
            </a:r>
          </a:p>
          <a:p>
            <a:r>
              <a:rPr lang="zh-CN" altLang="zh-CN" sz="1800" smtClean="0">
                <a:ea typeface="宋体" charset="-122"/>
              </a:rPr>
              <a:t>生：我觉得是故意不写，如果写了，似乎就代表莲花象征富贵。</a:t>
            </a:r>
          </a:p>
          <a:p>
            <a:r>
              <a:rPr lang="zh-CN" altLang="zh-CN" sz="1800" smtClean="0">
                <a:ea typeface="宋体" charset="-122"/>
              </a:rPr>
              <a:t>师（微笑）：难道漂亮就象征富贵了吗？</a:t>
            </a:r>
          </a:p>
          <a:p>
            <a:r>
              <a:rPr lang="zh-CN" altLang="zh-CN" sz="1800" smtClean="0">
                <a:ea typeface="宋体" charset="-122"/>
              </a:rPr>
              <a:t>生：写了颜色，会让人觉得莲花只注重外表。</a:t>
            </a:r>
          </a:p>
          <a:p>
            <a:r>
              <a:rPr lang="zh-CN" altLang="zh-CN" sz="1800" smtClean="0">
                <a:ea typeface="宋体" charset="-122"/>
              </a:rPr>
              <a:t>师鼓励： 你的意思是否可以这么理解：你认为周敦颐不注重外表，他更注重内在。很好，你再把你的答案整理一下，我似乎已经触摸到了你的思想。同学们，让我们自己再读这篇文章，并结合上下文做一个深入思考。</a:t>
            </a:r>
          </a:p>
          <a:p>
            <a:r>
              <a:rPr lang="zh-CN" altLang="zh-CN" sz="1800" smtClean="0">
                <a:ea typeface="宋体" charset="-122"/>
              </a:rPr>
              <a:t>学生自读并思考“为什么如此鲜明的色彩，周敦颐却一字未提？”</a:t>
            </a:r>
          </a:p>
          <a:p>
            <a:r>
              <a:rPr lang="zh-CN" altLang="zh-CN" sz="1800" smtClean="0">
                <a:ea typeface="宋体" charset="-122"/>
              </a:rPr>
              <a:t>生：我认为牡丹是依靠自己的外表来展现自己的美丽，而莲的美则在内心。“碧”“红”颜色虽然鲜明，但对于突出莲的品质并无帮助。</a:t>
            </a:r>
          </a:p>
          <a:p>
            <a:pPr lvl="1">
              <a:lnSpc>
                <a:spcPct val="90000"/>
              </a:lnSpc>
            </a:pPr>
            <a:endParaRPr lang="zh-CN" altLang="zh-CN" sz="3200" smtClean="0">
              <a:ea typeface="宋体" charset="-122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3200" smtClean="0">
                <a:solidFill>
                  <a:schemeClr val="tx2"/>
                </a:solidFill>
                <a:ea typeface="宋体" charset="-122"/>
              </a:rPr>
              <a:t/>
            </a:r>
            <a:br>
              <a:rPr lang="en-US" altLang="zh-CN" sz="3200" smtClean="0">
                <a:solidFill>
                  <a:schemeClr val="tx2"/>
                </a:solidFill>
                <a:ea typeface="宋体" charset="-122"/>
              </a:rPr>
            </a:br>
            <a:endParaRPr lang="en-US" altLang="zh-CN" sz="3200" smtClean="0">
              <a:solidFill>
                <a:schemeClr val="tx2"/>
              </a:solidFill>
              <a:ea typeface="宋体" charset="-122"/>
            </a:endParaRPr>
          </a:p>
          <a:p>
            <a:pPr lvl="1">
              <a:lnSpc>
                <a:spcPct val="90000"/>
              </a:lnSpc>
            </a:pPr>
            <a:endParaRPr lang="en-US" altLang="zh-CN" sz="3200" smtClean="0">
              <a:solidFill>
                <a:schemeClr val="tx2"/>
              </a:solidFill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我读</a:t>
            </a:r>
            <a:r>
              <a:rPr lang="en-US" altLang="zh-CN" dirty="0" smtClean="0"/>
              <a:t>《</a:t>
            </a:r>
            <a:r>
              <a:rPr lang="zh-CN" altLang="en-US" dirty="0" smtClean="0"/>
              <a:t>课标</a:t>
            </a:r>
            <a:r>
              <a:rPr lang="en-US" altLang="zh-CN" dirty="0" smtClean="0"/>
              <a:t>2011</a:t>
            </a:r>
            <a:r>
              <a:rPr lang="zh-CN" altLang="en-US" dirty="0" smtClean="0"/>
              <a:t>版</a:t>
            </a:r>
            <a:r>
              <a:rPr lang="en-US" altLang="zh-CN" dirty="0" smtClean="0"/>
              <a:t>》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Company Logo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zh-CN" altLang="zh-CN" b="1" smtClean="0">
                <a:ea typeface="宋体" charset="-122"/>
              </a:rPr>
              <a:t>激发·阅读兴趣</a:t>
            </a:r>
            <a:endParaRPr lang="en-US" altLang="zh-CN" b="1" smtClean="0">
              <a:solidFill>
                <a:srgbClr val="000000"/>
              </a:solidFill>
              <a:ea typeface="宋体" charset="-122"/>
            </a:endParaRPr>
          </a:p>
        </p:txBody>
      </p:sp>
      <p:grpSp>
        <p:nvGrpSpPr>
          <p:cNvPr id="20484" name="Group 2"/>
          <p:cNvGrpSpPr>
            <a:grpSpLocks/>
          </p:cNvGrpSpPr>
          <p:nvPr/>
        </p:nvGrpSpPr>
        <p:grpSpPr bwMode="auto">
          <a:xfrm>
            <a:off x="2916238" y="1916113"/>
            <a:ext cx="2879725" cy="3889375"/>
            <a:chOff x="1800" y="1596"/>
            <a:chExt cx="3862" cy="5304"/>
          </a:xfrm>
        </p:grpSpPr>
        <p:pic>
          <p:nvPicPr>
            <p:cNvPr id="20485" name="Picture 3" descr="hh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800" y="1596"/>
              <a:ext cx="3862" cy="5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86" name="Text Box 4"/>
            <p:cNvSpPr txBox="1">
              <a:spLocks noChangeArrowheads="1"/>
            </p:cNvSpPr>
            <p:nvPr/>
          </p:nvSpPr>
          <p:spPr bwMode="auto">
            <a:xfrm>
              <a:off x="2062" y="2798"/>
              <a:ext cx="757" cy="1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/>
            <a:lstStyle/>
            <a:p>
              <a:pPr algn="just"/>
              <a:r>
                <a:rPr lang="zh-CN" altLang="en-US" sz="1000" b="1">
                  <a:latin typeface="方正粗圆简体"/>
                  <a:ea typeface="方正粗圆简体"/>
                  <a:cs typeface="方正粗圆简体"/>
                </a:rPr>
                <a:t>洁身自好</a:t>
              </a:r>
              <a:endParaRPr lang="zh-CN"/>
            </a:p>
          </p:txBody>
        </p:sp>
        <p:sp>
          <p:nvSpPr>
            <p:cNvPr id="20487" name="Text Box 5"/>
            <p:cNvSpPr txBox="1">
              <a:spLocks noChangeArrowheads="1"/>
            </p:cNvSpPr>
            <p:nvPr/>
          </p:nvSpPr>
          <p:spPr bwMode="auto">
            <a:xfrm>
              <a:off x="2823" y="2838"/>
              <a:ext cx="810" cy="1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/>
            <a:lstStyle/>
            <a:p>
              <a:pPr algn="just"/>
              <a:r>
                <a:rPr lang="zh-CN" altLang="en-US" sz="1000" b="1">
                  <a:latin typeface="方正粗圆简体"/>
                  <a:ea typeface="方正粗圆简体"/>
                  <a:cs typeface="方正粗圆简体"/>
                </a:rPr>
                <a:t>虚怀若谷</a:t>
              </a:r>
              <a:endParaRPr lang="zh-CN"/>
            </a:p>
          </p:txBody>
        </p:sp>
        <p:sp>
          <p:nvSpPr>
            <p:cNvPr id="20488" name="Text Box 6"/>
            <p:cNvSpPr txBox="1">
              <a:spLocks noChangeArrowheads="1"/>
            </p:cNvSpPr>
            <p:nvPr/>
          </p:nvSpPr>
          <p:spPr bwMode="auto">
            <a:xfrm>
              <a:off x="3670" y="2844"/>
              <a:ext cx="802" cy="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/>
            <a:lstStyle/>
            <a:p>
              <a:pPr algn="just"/>
              <a:r>
                <a:rPr lang="zh-CN" altLang="en-US" sz="1000" b="1">
                  <a:latin typeface="方正粗圆简体"/>
                  <a:ea typeface="方正粗圆简体"/>
                  <a:cs typeface="方正粗圆简体"/>
                </a:rPr>
                <a:t>正 直</a:t>
              </a:r>
              <a:endParaRPr lang="zh-CN"/>
            </a:p>
          </p:txBody>
        </p:sp>
        <p:sp>
          <p:nvSpPr>
            <p:cNvPr id="20489" name="Text Box 7"/>
            <p:cNvSpPr txBox="1">
              <a:spLocks noChangeArrowheads="1"/>
            </p:cNvSpPr>
            <p:nvPr/>
          </p:nvSpPr>
          <p:spPr bwMode="auto">
            <a:xfrm>
              <a:off x="4268" y="2844"/>
              <a:ext cx="900" cy="10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/>
            <a:lstStyle/>
            <a:p>
              <a:pPr algn="just"/>
              <a:r>
                <a:rPr lang="zh-CN" altLang="en-US" sz="1200" b="1"/>
                <a:t>朴素</a:t>
              </a:r>
              <a:endParaRPr lang="zh-CN" sz="1200" b="1"/>
            </a:p>
          </p:txBody>
        </p:sp>
        <p:sp>
          <p:nvSpPr>
            <p:cNvPr id="20490" name="Text Box 8"/>
            <p:cNvSpPr txBox="1">
              <a:spLocks noChangeArrowheads="1"/>
            </p:cNvSpPr>
            <p:nvPr/>
          </p:nvSpPr>
          <p:spPr bwMode="auto">
            <a:xfrm>
              <a:off x="3026" y="4404"/>
              <a:ext cx="900" cy="9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/>
            <a:lstStyle/>
            <a:p>
              <a:pPr algn="just"/>
              <a:r>
                <a:rPr lang="zh-CN" altLang="en-US" sz="1100" b="1">
                  <a:latin typeface="方正粗圆简体"/>
                  <a:ea typeface="方正粗圆简体"/>
                  <a:cs typeface="方正粗圆简体"/>
                </a:rPr>
                <a:t>君 子</a:t>
              </a:r>
            </a:p>
          </p:txBody>
        </p:sp>
        <p:sp>
          <p:nvSpPr>
            <p:cNvPr id="20491" name="Text Box 9"/>
            <p:cNvSpPr txBox="1">
              <a:spLocks noChangeArrowheads="1"/>
            </p:cNvSpPr>
            <p:nvPr/>
          </p:nvSpPr>
          <p:spPr bwMode="auto">
            <a:xfrm>
              <a:off x="1956" y="2220"/>
              <a:ext cx="900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/>
            <a:lstStyle/>
            <a:p>
              <a:pPr algn="just"/>
              <a:r>
                <a:rPr lang="zh-CN" altLang="en-US" sz="1100" b="1">
                  <a:latin typeface="方正粗圆简体"/>
                  <a:ea typeface="方正粗圆简体"/>
                  <a:cs typeface="方正粗圆简体"/>
                </a:rPr>
                <a:t>美</a:t>
              </a:r>
              <a:endParaRPr lang="zh-CN"/>
            </a:p>
          </p:txBody>
        </p:sp>
        <p:sp>
          <p:nvSpPr>
            <p:cNvPr id="20492" name="Text Box 10"/>
            <p:cNvSpPr txBox="1">
              <a:spLocks noChangeArrowheads="1"/>
            </p:cNvSpPr>
            <p:nvPr/>
          </p:nvSpPr>
          <p:spPr bwMode="auto">
            <a:xfrm>
              <a:off x="3033" y="2109"/>
              <a:ext cx="900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/>
            <a:lstStyle/>
            <a:p>
              <a:pPr algn="just"/>
              <a:r>
                <a:rPr lang="zh-CN" altLang="en-US" sz="1100" b="1">
                  <a:latin typeface="方正粗圆简体"/>
                  <a:ea typeface="方正粗圆简体"/>
                  <a:cs typeface="方正粗圆简体"/>
                </a:rPr>
                <a:t>名</a:t>
              </a:r>
              <a:endParaRPr lang="zh-CN"/>
            </a:p>
          </p:txBody>
        </p:sp>
        <p:sp>
          <p:nvSpPr>
            <p:cNvPr id="20493" name="Text Box 11"/>
            <p:cNvSpPr txBox="1">
              <a:spLocks noChangeArrowheads="1"/>
            </p:cNvSpPr>
            <p:nvPr/>
          </p:nvSpPr>
          <p:spPr bwMode="auto">
            <a:xfrm>
              <a:off x="4174" y="2094"/>
              <a:ext cx="900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/>
            <a:lstStyle/>
            <a:p>
              <a:pPr algn="just"/>
              <a:r>
                <a:rPr lang="zh-CN" altLang="en-US" sz="1100" b="1">
                  <a:latin typeface="方正粗圆简体"/>
                  <a:ea typeface="方正粗圆简体"/>
                  <a:cs typeface="方正粗圆简体"/>
                </a:rPr>
                <a:t>扬</a:t>
              </a:r>
              <a:endParaRPr lang="zh-CN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我读</a:t>
            </a:r>
            <a:r>
              <a:rPr lang="en-US" altLang="zh-CN" dirty="0" smtClean="0"/>
              <a:t>《</a:t>
            </a:r>
            <a:r>
              <a:rPr lang="zh-CN" altLang="en-US" dirty="0" smtClean="0"/>
              <a:t>课标</a:t>
            </a:r>
            <a:r>
              <a:rPr lang="en-US" altLang="zh-CN" dirty="0" smtClean="0"/>
              <a:t>2011</a:t>
            </a:r>
            <a:r>
              <a:rPr lang="zh-CN" altLang="en-US" dirty="0" smtClean="0"/>
              <a:t>版</a:t>
            </a:r>
            <a:r>
              <a:rPr lang="en-US" altLang="zh-CN" dirty="0" smtClean="0"/>
              <a:t>》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Company Logo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zh-CN" altLang="zh-CN" b="1" smtClean="0">
                <a:ea typeface="宋体" charset="-122"/>
              </a:rPr>
              <a:t>激发·阅读兴趣</a:t>
            </a:r>
            <a:endParaRPr lang="en-US" altLang="zh-CN" b="1" smtClean="0">
              <a:solidFill>
                <a:srgbClr val="000000"/>
              </a:solidFill>
              <a:ea typeface="宋体" charset="-122"/>
            </a:endParaRPr>
          </a:p>
        </p:txBody>
      </p:sp>
      <p:grpSp>
        <p:nvGrpSpPr>
          <p:cNvPr id="21508" name="Group 3"/>
          <p:cNvGrpSpPr>
            <a:grpSpLocks/>
          </p:cNvGrpSpPr>
          <p:nvPr/>
        </p:nvGrpSpPr>
        <p:grpSpPr bwMode="auto">
          <a:xfrm>
            <a:off x="1979613" y="1773238"/>
            <a:ext cx="5400675" cy="3313112"/>
            <a:chOff x="1605" y="7986"/>
            <a:chExt cx="6675" cy="3083"/>
          </a:xfrm>
        </p:grpSpPr>
        <p:sp>
          <p:nvSpPr>
            <p:cNvPr id="21511" name="Text Box 4"/>
            <p:cNvSpPr txBox="1">
              <a:spLocks noChangeArrowheads="1"/>
            </p:cNvSpPr>
            <p:nvPr/>
          </p:nvSpPr>
          <p:spPr bwMode="auto">
            <a:xfrm>
              <a:off x="2700" y="7986"/>
              <a:ext cx="1773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zh-CN" altLang="en-US" sz="1000" b="1">
                  <a:latin typeface="Times New Roman" pitchFamily="18" charset="0"/>
                </a:rPr>
                <a:t>（见）庞然大物</a:t>
              </a:r>
              <a:endParaRPr lang="zh-CN" altLang="en-US"/>
            </a:p>
          </p:txBody>
        </p:sp>
        <p:sp>
          <p:nvSpPr>
            <p:cNvPr id="21512" name="Text Box 5"/>
            <p:cNvSpPr txBox="1">
              <a:spLocks noChangeArrowheads="1"/>
            </p:cNvSpPr>
            <p:nvPr/>
          </p:nvSpPr>
          <p:spPr bwMode="auto">
            <a:xfrm>
              <a:off x="2070" y="8541"/>
              <a:ext cx="1065" cy="7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zh-CN" altLang="en-US" sz="1000" b="1">
                  <a:latin typeface="Times New Roman" pitchFamily="18" charset="0"/>
                </a:rPr>
                <a:t>（闻）鸣</a:t>
              </a:r>
              <a:endParaRPr lang="zh-CN" altLang="en-US"/>
            </a:p>
          </p:txBody>
        </p:sp>
        <p:sp>
          <p:nvSpPr>
            <p:cNvPr id="21513" name="Text Box 6"/>
            <p:cNvSpPr txBox="1">
              <a:spLocks noChangeArrowheads="1"/>
            </p:cNvSpPr>
            <p:nvPr/>
          </p:nvSpPr>
          <p:spPr bwMode="auto">
            <a:xfrm>
              <a:off x="1605" y="9378"/>
              <a:ext cx="2055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zh-CN" altLang="en-US" sz="1000" b="1">
                  <a:latin typeface="Times New Roman" pitchFamily="18" charset="0"/>
                </a:rPr>
                <a:t>（试）怒，蹄之</a:t>
              </a:r>
              <a:endParaRPr lang="zh-CN" altLang="en-US"/>
            </a:p>
          </p:txBody>
        </p:sp>
        <p:sp>
          <p:nvSpPr>
            <p:cNvPr id="21514" name="Text Box 7"/>
            <p:cNvSpPr txBox="1">
              <a:spLocks noChangeArrowheads="1"/>
            </p:cNvSpPr>
            <p:nvPr/>
          </p:nvSpPr>
          <p:spPr bwMode="auto">
            <a:xfrm>
              <a:off x="6150" y="8826"/>
              <a:ext cx="945" cy="7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zh-CN" altLang="en-US" sz="1000" b="1">
                  <a:latin typeface="Times New Roman" pitchFamily="18" charset="0"/>
                </a:rPr>
                <a:t>敬畏</a:t>
              </a:r>
              <a:endParaRPr lang="zh-CN" altLang="en-US"/>
            </a:p>
          </p:txBody>
        </p:sp>
        <p:grpSp>
          <p:nvGrpSpPr>
            <p:cNvPr id="21515" name="Group 8"/>
            <p:cNvGrpSpPr>
              <a:grpSpLocks/>
            </p:cNvGrpSpPr>
            <p:nvPr/>
          </p:nvGrpSpPr>
          <p:grpSpPr bwMode="auto">
            <a:xfrm>
              <a:off x="5670" y="9564"/>
              <a:ext cx="2610" cy="935"/>
              <a:chOff x="5670" y="9564"/>
              <a:chExt cx="2610" cy="935"/>
            </a:xfrm>
          </p:grpSpPr>
          <p:sp>
            <p:nvSpPr>
              <p:cNvPr id="21523" name="Text Box 9"/>
              <p:cNvSpPr txBox="1">
                <a:spLocks noChangeArrowheads="1"/>
              </p:cNvSpPr>
              <p:nvPr/>
            </p:nvSpPr>
            <p:spPr bwMode="auto">
              <a:xfrm>
                <a:off x="5670" y="9705"/>
                <a:ext cx="945" cy="7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zh-CN" altLang="en-US" sz="1000" b="1">
                    <a:latin typeface="Times New Roman" pitchFamily="18" charset="0"/>
                  </a:rPr>
                  <a:t>恐惧</a:t>
                </a:r>
                <a:endParaRPr lang="zh-CN" altLang="en-US"/>
              </a:p>
            </p:txBody>
          </p:sp>
          <p:sp>
            <p:nvSpPr>
              <p:cNvPr id="21524" name="Text Box 10"/>
              <p:cNvSpPr txBox="1">
                <a:spLocks noChangeArrowheads="1"/>
              </p:cNvSpPr>
              <p:nvPr/>
            </p:nvSpPr>
            <p:spPr bwMode="auto">
              <a:xfrm>
                <a:off x="7335" y="9705"/>
                <a:ext cx="945" cy="7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zh-CN" altLang="en-US" sz="1000" b="1">
                    <a:latin typeface="Times New Roman" pitchFamily="18" charset="0"/>
                  </a:rPr>
                  <a:t>怀疑</a:t>
                </a:r>
                <a:endParaRPr lang="zh-CN" altLang="en-US"/>
              </a:p>
            </p:txBody>
          </p:sp>
          <p:sp>
            <p:nvSpPr>
              <p:cNvPr id="21525" name="Text Box 11"/>
              <p:cNvSpPr txBox="1">
                <a:spLocks noChangeArrowheads="1"/>
              </p:cNvSpPr>
              <p:nvPr/>
            </p:nvSpPr>
            <p:spPr bwMode="auto">
              <a:xfrm>
                <a:off x="6240" y="9564"/>
                <a:ext cx="1260" cy="5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zh-CN" altLang="en-US" sz="1000" b="1">
                    <a:latin typeface="Times New Roman" pitchFamily="18" charset="0"/>
                  </a:rPr>
                  <a:t>习其声</a:t>
                </a:r>
                <a:endParaRPr lang="zh-CN" altLang="en-US"/>
              </a:p>
            </p:txBody>
          </p:sp>
        </p:grpSp>
        <p:grpSp>
          <p:nvGrpSpPr>
            <p:cNvPr id="21516" name="Group 12"/>
            <p:cNvGrpSpPr>
              <a:grpSpLocks/>
            </p:cNvGrpSpPr>
            <p:nvPr/>
          </p:nvGrpSpPr>
          <p:grpSpPr bwMode="auto">
            <a:xfrm>
              <a:off x="5310" y="10104"/>
              <a:ext cx="2685" cy="965"/>
              <a:chOff x="5310" y="10104"/>
              <a:chExt cx="2685" cy="965"/>
            </a:xfrm>
          </p:grpSpPr>
          <p:sp>
            <p:nvSpPr>
              <p:cNvPr id="21520" name="Text Box 13"/>
              <p:cNvSpPr txBox="1">
                <a:spLocks noChangeArrowheads="1"/>
              </p:cNvSpPr>
              <p:nvPr/>
            </p:nvSpPr>
            <p:spPr bwMode="auto">
              <a:xfrm>
                <a:off x="5310" y="10275"/>
                <a:ext cx="945" cy="7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zh-CN" altLang="en-US" sz="1000" b="1">
                    <a:latin typeface="Times New Roman" pitchFamily="18" charset="0"/>
                  </a:rPr>
                  <a:t>窃喜</a:t>
                </a:r>
                <a:endParaRPr lang="zh-CN" altLang="en-US"/>
              </a:p>
            </p:txBody>
          </p:sp>
          <p:sp>
            <p:nvSpPr>
              <p:cNvPr id="21521" name="Text Box 14"/>
              <p:cNvSpPr txBox="1">
                <a:spLocks noChangeArrowheads="1"/>
              </p:cNvSpPr>
              <p:nvPr/>
            </p:nvSpPr>
            <p:spPr bwMode="auto">
              <a:xfrm>
                <a:off x="7050" y="10260"/>
                <a:ext cx="945" cy="7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zh-CN" altLang="en-US" sz="1000" b="1">
                    <a:latin typeface="Times New Roman" pitchFamily="18" charset="0"/>
                  </a:rPr>
                  <a:t>得意</a:t>
                </a:r>
                <a:endParaRPr lang="zh-CN" altLang="en-US"/>
              </a:p>
            </p:txBody>
          </p:sp>
          <p:sp>
            <p:nvSpPr>
              <p:cNvPr id="21522" name="Text Box 15"/>
              <p:cNvSpPr txBox="1">
                <a:spLocks noChangeArrowheads="1"/>
              </p:cNvSpPr>
              <p:nvPr/>
            </p:nvSpPr>
            <p:spPr bwMode="auto">
              <a:xfrm>
                <a:off x="5940" y="10104"/>
                <a:ext cx="1155" cy="5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zh-CN" altLang="en-US" sz="1000" b="1">
                    <a:latin typeface="Times New Roman" pitchFamily="18" charset="0"/>
                  </a:rPr>
                  <a:t>尽其肉</a:t>
                </a:r>
                <a:endParaRPr lang="zh-CN" altLang="en-US"/>
              </a:p>
            </p:txBody>
          </p:sp>
        </p:grpSp>
        <p:sp>
          <p:nvSpPr>
            <p:cNvPr id="21517" name="Line 16"/>
            <p:cNvSpPr>
              <a:spLocks noChangeShapeType="1"/>
            </p:cNvSpPr>
            <p:nvPr/>
          </p:nvSpPr>
          <p:spPr bwMode="auto">
            <a:xfrm>
              <a:off x="4305" y="8199"/>
              <a:ext cx="1980" cy="7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8" name="Line 17"/>
            <p:cNvSpPr>
              <a:spLocks noChangeShapeType="1"/>
            </p:cNvSpPr>
            <p:nvPr/>
          </p:nvSpPr>
          <p:spPr bwMode="auto">
            <a:xfrm>
              <a:off x="3060" y="8802"/>
              <a:ext cx="2700" cy="10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9" name="Line 18"/>
            <p:cNvSpPr>
              <a:spLocks noChangeShapeType="1"/>
            </p:cNvSpPr>
            <p:nvPr/>
          </p:nvSpPr>
          <p:spPr bwMode="auto">
            <a:xfrm>
              <a:off x="3240" y="9567"/>
              <a:ext cx="2160" cy="9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cxnSp>
        <p:nvCxnSpPr>
          <p:cNvPr id="24" name="直接连接符 23"/>
          <p:cNvCxnSpPr/>
          <p:nvPr/>
        </p:nvCxnSpPr>
        <p:spPr>
          <a:xfrm>
            <a:off x="5651500" y="3789363"/>
            <a:ext cx="10080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接连接符 25"/>
          <p:cNvCxnSpPr>
            <a:endCxn id="21522" idx="3"/>
          </p:cNvCxnSpPr>
          <p:nvPr/>
        </p:nvCxnSpPr>
        <p:spPr>
          <a:xfrm flipV="1">
            <a:off x="5364163" y="4356100"/>
            <a:ext cx="1057275" cy="95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我读</a:t>
            </a:r>
            <a:r>
              <a:rPr lang="en-US" altLang="zh-CN" dirty="0" smtClean="0"/>
              <a:t>《</a:t>
            </a:r>
            <a:r>
              <a:rPr lang="zh-CN" altLang="en-US" dirty="0" smtClean="0"/>
              <a:t>课标</a:t>
            </a:r>
            <a:r>
              <a:rPr lang="en-US" altLang="zh-CN" dirty="0" smtClean="0"/>
              <a:t>2011</a:t>
            </a:r>
            <a:r>
              <a:rPr lang="zh-CN" altLang="en-US" dirty="0" smtClean="0"/>
              <a:t>版</a:t>
            </a:r>
            <a:r>
              <a:rPr lang="en-US" altLang="zh-CN" dirty="0" smtClean="0"/>
              <a:t>》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Company Logo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zh-CN" altLang="zh-CN" b="1" smtClean="0">
                <a:ea typeface="宋体" charset="-122"/>
              </a:rPr>
              <a:t>激发·阅读兴趣</a:t>
            </a:r>
            <a:endParaRPr lang="en-US" altLang="zh-CN" b="1" smtClean="0">
              <a:solidFill>
                <a:srgbClr val="000000"/>
              </a:solidFill>
              <a:ea typeface="宋体" charset="-122"/>
            </a:endParaRPr>
          </a:p>
        </p:txBody>
      </p:sp>
      <p:grpSp>
        <p:nvGrpSpPr>
          <p:cNvPr id="22532" name="Group 18"/>
          <p:cNvGrpSpPr>
            <a:grpSpLocks/>
          </p:cNvGrpSpPr>
          <p:nvPr/>
        </p:nvGrpSpPr>
        <p:grpSpPr bwMode="auto">
          <a:xfrm>
            <a:off x="1927225" y="1636713"/>
            <a:ext cx="6291263" cy="3962400"/>
            <a:chOff x="1313" y="1262"/>
            <a:chExt cx="9907" cy="6240"/>
          </a:xfrm>
        </p:grpSpPr>
        <p:grpSp>
          <p:nvGrpSpPr>
            <p:cNvPr id="22533" name="Group 19"/>
            <p:cNvGrpSpPr>
              <a:grpSpLocks/>
            </p:cNvGrpSpPr>
            <p:nvPr/>
          </p:nvGrpSpPr>
          <p:grpSpPr bwMode="auto">
            <a:xfrm>
              <a:off x="1313" y="1262"/>
              <a:ext cx="9907" cy="6240"/>
              <a:chOff x="1313" y="1262"/>
              <a:chExt cx="9907" cy="6240"/>
            </a:xfrm>
          </p:grpSpPr>
          <p:sp>
            <p:nvSpPr>
              <p:cNvPr id="22546" name="Line 20"/>
              <p:cNvSpPr>
                <a:spLocks noChangeShapeType="1"/>
              </p:cNvSpPr>
              <p:nvPr/>
            </p:nvSpPr>
            <p:spPr bwMode="auto">
              <a:xfrm>
                <a:off x="4148" y="2822"/>
                <a:ext cx="1995" cy="140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47" name="Line 21"/>
              <p:cNvSpPr>
                <a:spLocks noChangeShapeType="1"/>
              </p:cNvSpPr>
              <p:nvPr/>
            </p:nvSpPr>
            <p:spPr bwMode="auto">
              <a:xfrm rot="-446416">
                <a:off x="2806" y="3043"/>
                <a:ext cx="2625" cy="209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48" name="Line 22"/>
              <p:cNvSpPr>
                <a:spLocks noChangeShapeType="1"/>
              </p:cNvSpPr>
              <p:nvPr/>
            </p:nvSpPr>
            <p:spPr bwMode="auto">
              <a:xfrm>
                <a:off x="2993" y="4226"/>
                <a:ext cx="1995" cy="140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49" name="Line 23"/>
              <p:cNvSpPr>
                <a:spLocks noChangeShapeType="1"/>
              </p:cNvSpPr>
              <p:nvPr/>
            </p:nvSpPr>
            <p:spPr bwMode="auto">
              <a:xfrm>
                <a:off x="7088" y="4226"/>
                <a:ext cx="199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50" name="Line 24"/>
              <p:cNvSpPr>
                <a:spLocks noChangeShapeType="1"/>
              </p:cNvSpPr>
              <p:nvPr/>
            </p:nvSpPr>
            <p:spPr bwMode="auto">
              <a:xfrm>
                <a:off x="9083" y="4226"/>
                <a:ext cx="630" cy="62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51" name="Line 25"/>
              <p:cNvSpPr>
                <a:spLocks noChangeShapeType="1"/>
              </p:cNvSpPr>
              <p:nvPr/>
            </p:nvSpPr>
            <p:spPr bwMode="auto">
              <a:xfrm>
                <a:off x="9713" y="4850"/>
                <a:ext cx="315" cy="265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52" name="Line 26"/>
              <p:cNvSpPr>
                <a:spLocks noChangeShapeType="1"/>
              </p:cNvSpPr>
              <p:nvPr/>
            </p:nvSpPr>
            <p:spPr bwMode="auto">
              <a:xfrm flipH="1">
                <a:off x="4568" y="5630"/>
                <a:ext cx="420" cy="171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53" name="Line 27"/>
              <p:cNvSpPr>
                <a:spLocks noChangeShapeType="1"/>
              </p:cNvSpPr>
              <p:nvPr/>
            </p:nvSpPr>
            <p:spPr bwMode="auto">
              <a:xfrm>
                <a:off x="4568" y="7346"/>
                <a:ext cx="84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54" name="Line 28"/>
              <p:cNvSpPr>
                <a:spLocks noChangeShapeType="1"/>
              </p:cNvSpPr>
              <p:nvPr/>
            </p:nvSpPr>
            <p:spPr bwMode="auto">
              <a:xfrm flipH="1">
                <a:off x="5408" y="6566"/>
                <a:ext cx="420" cy="7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55" name="Line 29"/>
              <p:cNvSpPr>
                <a:spLocks noChangeShapeType="1"/>
              </p:cNvSpPr>
              <p:nvPr/>
            </p:nvSpPr>
            <p:spPr bwMode="auto">
              <a:xfrm>
                <a:off x="5828" y="6566"/>
                <a:ext cx="105" cy="7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56" name="Line 30"/>
              <p:cNvSpPr>
                <a:spLocks noChangeShapeType="1"/>
              </p:cNvSpPr>
              <p:nvPr/>
            </p:nvSpPr>
            <p:spPr bwMode="auto">
              <a:xfrm>
                <a:off x="5933" y="7346"/>
                <a:ext cx="42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57" name="Line 31"/>
              <p:cNvSpPr>
                <a:spLocks noChangeShapeType="1"/>
              </p:cNvSpPr>
              <p:nvPr/>
            </p:nvSpPr>
            <p:spPr bwMode="auto">
              <a:xfrm flipH="1">
                <a:off x="6353" y="6410"/>
                <a:ext cx="315" cy="93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58" name="Line 32"/>
              <p:cNvSpPr>
                <a:spLocks noChangeShapeType="1"/>
              </p:cNvSpPr>
              <p:nvPr/>
            </p:nvSpPr>
            <p:spPr bwMode="auto">
              <a:xfrm>
                <a:off x="6668" y="6410"/>
                <a:ext cx="157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59" name="Line 33"/>
              <p:cNvSpPr>
                <a:spLocks noChangeShapeType="1"/>
              </p:cNvSpPr>
              <p:nvPr/>
            </p:nvSpPr>
            <p:spPr bwMode="auto">
              <a:xfrm>
                <a:off x="8243" y="6410"/>
                <a:ext cx="210" cy="109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60" name="Line 34"/>
              <p:cNvSpPr>
                <a:spLocks noChangeShapeType="1"/>
              </p:cNvSpPr>
              <p:nvPr/>
            </p:nvSpPr>
            <p:spPr bwMode="auto">
              <a:xfrm>
                <a:off x="8453" y="7502"/>
                <a:ext cx="52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61" name="Line 35"/>
              <p:cNvSpPr>
                <a:spLocks noChangeShapeType="1"/>
              </p:cNvSpPr>
              <p:nvPr/>
            </p:nvSpPr>
            <p:spPr bwMode="auto">
              <a:xfrm flipH="1">
                <a:off x="8978" y="6722"/>
                <a:ext cx="105" cy="7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62" name="Line 36"/>
              <p:cNvSpPr>
                <a:spLocks noChangeShapeType="1"/>
              </p:cNvSpPr>
              <p:nvPr/>
            </p:nvSpPr>
            <p:spPr bwMode="auto">
              <a:xfrm>
                <a:off x="9083" y="6722"/>
                <a:ext cx="525" cy="7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63" name="Line 37"/>
              <p:cNvSpPr>
                <a:spLocks noChangeShapeType="1"/>
              </p:cNvSpPr>
              <p:nvPr/>
            </p:nvSpPr>
            <p:spPr bwMode="auto">
              <a:xfrm>
                <a:off x="9608" y="7502"/>
                <a:ext cx="42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64" name="Line 38"/>
              <p:cNvSpPr>
                <a:spLocks noChangeShapeType="1"/>
              </p:cNvSpPr>
              <p:nvPr/>
            </p:nvSpPr>
            <p:spPr bwMode="auto">
              <a:xfrm>
                <a:off x="9225" y="4382"/>
                <a:ext cx="1995" cy="46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65" name="Line 39"/>
              <p:cNvSpPr>
                <a:spLocks noChangeShapeType="1"/>
              </p:cNvSpPr>
              <p:nvPr/>
            </p:nvSpPr>
            <p:spPr bwMode="auto">
              <a:xfrm flipH="1">
                <a:off x="9747" y="4850"/>
                <a:ext cx="1470" cy="31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66" name="Line 40"/>
              <p:cNvSpPr>
                <a:spLocks noChangeShapeType="1"/>
              </p:cNvSpPr>
              <p:nvPr/>
            </p:nvSpPr>
            <p:spPr bwMode="auto">
              <a:xfrm flipH="1">
                <a:off x="1313" y="2042"/>
                <a:ext cx="1155" cy="202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67" name="Line 41"/>
              <p:cNvSpPr>
                <a:spLocks noChangeShapeType="1"/>
              </p:cNvSpPr>
              <p:nvPr/>
            </p:nvSpPr>
            <p:spPr bwMode="auto">
              <a:xfrm>
                <a:off x="1313" y="4070"/>
                <a:ext cx="1260" cy="62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68" name="Line 42"/>
              <p:cNvSpPr>
                <a:spLocks noChangeShapeType="1"/>
              </p:cNvSpPr>
              <p:nvPr/>
            </p:nvSpPr>
            <p:spPr bwMode="auto">
              <a:xfrm flipH="1">
                <a:off x="2573" y="4226"/>
                <a:ext cx="420" cy="46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69" name="Line 43"/>
              <p:cNvSpPr>
                <a:spLocks noChangeShapeType="1"/>
              </p:cNvSpPr>
              <p:nvPr/>
            </p:nvSpPr>
            <p:spPr bwMode="auto">
              <a:xfrm>
                <a:off x="2468" y="2042"/>
                <a:ext cx="210" cy="46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70" name="Line 44"/>
              <p:cNvSpPr>
                <a:spLocks noChangeShapeType="1"/>
              </p:cNvSpPr>
              <p:nvPr/>
            </p:nvSpPr>
            <p:spPr bwMode="auto">
              <a:xfrm flipV="1">
                <a:off x="2678" y="1262"/>
                <a:ext cx="1365" cy="124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71" name="Line 45"/>
              <p:cNvSpPr>
                <a:spLocks noChangeShapeType="1"/>
              </p:cNvSpPr>
              <p:nvPr/>
            </p:nvSpPr>
            <p:spPr bwMode="auto">
              <a:xfrm>
                <a:off x="4043" y="1262"/>
                <a:ext cx="105" cy="156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2534" name="Text Box 46"/>
            <p:cNvSpPr txBox="1">
              <a:spLocks noChangeArrowheads="1"/>
            </p:cNvSpPr>
            <p:nvPr/>
          </p:nvSpPr>
          <p:spPr bwMode="auto">
            <a:xfrm>
              <a:off x="2573" y="2354"/>
              <a:ext cx="1413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zh-CN" altLang="en-US" sz="1400" b="1">
                  <a:latin typeface="Times New Roman" pitchFamily="18" charset="0"/>
                </a:rPr>
                <a:t>庞然大物</a:t>
              </a:r>
              <a:endParaRPr lang="zh-CN" altLang="en-US"/>
            </a:p>
          </p:txBody>
        </p:sp>
        <p:sp>
          <p:nvSpPr>
            <p:cNvPr id="22535" name="Text Box 47"/>
            <p:cNvSpPr txBox="1">
              <a:spLocks noChangeArrowheads="1"/>
            </p:cNvSpPr>
            <p:nvPr/>
          </p:nvSpPr>
          <p:spPr bwMode="auto">
            <a:xfrm>
              <a:off x="2048" y="2819"/>
              <a:ext cx="630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zh-CN" altLang="en-US" sz="1400" b="1">
                  <a:latin typeface="Times New Roman" pitchFamily="18" charset="0"/>
                </a:rPr>
                <a:t>鸣</a:t>
              </a:r>
              <a:endParaRPr lang="zh-CN" altLang="en-US"/>
            </a:p>
          </p:txBody>
        </p:sp>
        <p:sp>
          <p:nvSpPr>
            <p:cNvPr id="22536" name="Text Box 48"/>
            <p:cNvSpPr txBox="1">
              <a:spLocks noChangeArrowheads="1"/>
            </p:cNvSpPr>
            <p:nvPr/>
          </p:nvSpPr>
          <p:spPr bwMode="auto">
            <a:xfrm>
              <a:off x="1418" y="3686"/>
              <a:ext cx="1470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zh-CN" altLang="en-US" sz="1400" b="1">
                  <a:latin typeface="Times New Roman" pitchFamily="18" charset="0"/>
                </a:rPr>
                <a:t>怒，蹄之</a:t>
              </a:r>
              <a:endParaRPr lang="zh-CN" altLang="en-US"/>
            </a:p>
          </p:txBody>
        </p:sp>
        <p:sp>
          <p:nvSpPr>
            <p:cNvPr id="22537" name="Text Box 49"/>
            <p:cNvSpPr txBox="1">
              <a:spLocks noChangeArrowheads="1"/>
            </p:cNvSpPr>
            <p:nvPr/>
          </p:nvSpPr>
          <p:spPr bwMode="auto">
            <a:xfrm>
              <a:off x="6143" y="3829"/>
              <a:ext cx="945" cy="7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zh-CN" altLang="en-US" sz="1400" b="1">
                  <a:latin typeface="Times New Roman" pitchFamily="18" charset="0"/>
                </a:rPr>
                <a:t>敬畏</a:t>
              </a:r>
              <a:endParaRPr lang="zh-CN" altLang="en-US"/>
            </a:p>
          </p:txBody>
        </p:sp>
        <p:sp>
          <p:nvSpPr>
            <p:cNvPr id="22538" name="Text Box 50"/>
            <p:cNvSpPr txBox="1">
              <a:spLocks noChangeArrowheads="1"/>
            </p:cNvSpPr>
            <p:nvPr/>
          </p:nvSpPr>
          <p:spPr bwMode="auto">
            <a:xfrm>
              <a:off x="5618" y="4538"/>
              <a:ext cx="945" cy="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zh-CN" altLang="en-US" sz="1400" b="1">
                  <a:latin typeface="Times New Roman" pitchFamily="18" charset="0"/>
                </a:rPr>
                <a:t>恐惧</a:t>
              </a:r>
              <a:endParaRPr lang="zh-CN" altLang="en-US"/>
            </a:p>
          </p:txBody>
        </p:sp>
        <p:sp>
          <p:nvSpPr>
            <p:cNvPr id="22539" name="Text Box 51"/>
            <p:cNvSpPr txBox="1">
              <a:spLocks noChangeArrowheads="1"/>
            </p:cNvSpPr>
            <p:nvPr/>
          </p:nvSpPr>
          <p:spPr bwMode="auto">
            <a:xfrm>
              <a:off x="4988" y="5318"/>
              <a:ext cx="945" cy="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zh-CN" altLang="en-US" sz="1400" b="1">
                  <a:latin typeface="Times New Roman" pitchFamily="18" charset="0"/>
                </a:rPr>
                <a:t>窃喜</a:t>
              </a:r>
              <a:endParaRPr lang="zh-CN" altLang="en-US"/>
            </a:p>
          </p:txBody>
        </p:sp>
        <p:sp>
          <p:nvSpPr>
            <p:cNvPr id="22540" name="Text Box 52"/>
            <p:cNvSpPr txBox="1">
              <a:spLocks noChangeArrowheads="1"/>
            </p:cNvSpPr>
            <p:nvPr/>
          </p:nvSpPr>
          <p:spPr bwMode="auto">
            <a:xfrm>
              <a:off x="7823" y="4538"/>
              <a:ext cx="945" cy="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zh-CN" altLang="en-US" sz="1400" b="1">
                  <a:latin typeface="Times New Roman" pitchFamily="18" charset="0"/>
                </a:rPr>
                <a:t>怀疑</a:t>
              </a:r>
              <a:endParaRPr lang="zh-CN" altLang="en-US"/>
            </a:p>
          </p:txBody>
        </p:sp>
        <p:sp>
          <p:nvSpPr>
            <p:cNvPr id="22541" name="Text Box 53"/>
            <p:cNvSpPr txBox="1">
              <a:spLocks noChangeArrowheads="1"/>
            </p:cNvSpPr>
            <p:nvPr/>
          </p:nvSpPr>
          <p:spPr bwMode="auto">
            <a:xfrm>
              <a:off x="7403" y="5318"/>
              <a:ext cx="945" cy="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zh-CN" altLang="en-US" sz="1400" b="1">
                  <a:latin typeface="Times New Roman" pitchFamily="18" charset="0"/>
                </a:rPr>
                <a:t>得意</a:t>
              </a:r>
              <a:endParaRPr lang="zh-CN" altLang="en-US"/>
            </a:p>
          </p:txBody>
        </p:sp>
        <p:sp>
          <p:nvSpPr>
            <p:cNvPr id="22542" name="Line 54"/>
            <p:cNvSpPr>
              <a:spLocks noChangeShapeType="1"/>
            </p:cNvSpPr>
            <p:nvPr/>
          </p:nvSpPr>
          <p:spPr bwMode="auto">
            <a:xfrm>
              <a:off x="6458" y="4934"/>
              <a:ext cx="126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43" name="Line 55"/>
            <p:cNvSpPr>
              <a:spLocks noChangeShapeType="1"/>
            </p:cNvSpPr>
            <p:nvPr/>
          </p:nvSpPr>
          <p:spPr bwMode="auto">
            <a:xfrm>
              <a:off x="5933" y="5786"/>
              <a:ext cx="126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44" name="Text Box 56"/>
            <p:cNvSpPr txBox="1">
              <a:spLocks noChangeArrowheads="1"/>
            </p:cNvSpPr>
            <p:nvPr/>
          </p:nvSpPr>
          <p:spPr bwMode="auto">
            <a:xfrm>
              <a:off x="6563" y="4532"/>
              <a:ext cx="1260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zh-CN" altLang="en-US" sz="1200" b="1">
                  <a:latin typeface="Times New Roman" pitchFamily="18" charset="0"/>
                </a:rPr>
                <a:t>习其声</a:t>
              </a:r>
              <a:endParaRPr lang="zh-CN" altLang="en-US"/>
            </a:p>
          </p:txBody>
        </p:sp>
        <p:sp>
          <p:nvSpPr>
            <p:cNvPr id="22545" name="Text Box 57"/>
            <p:cNvSpPr txBox="1">
              <a:spLocks noChangeArrowheads="1"/>
            </p:cNvSpPr>
            <p:nvPr/>
          </p:nvSpPr>
          <p:spPr bwMode="auto">
            <a:xfrm>
              <a:off x="6038" y="5372"/>
              <a:ext cx="1155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zh-CN" altLang="en-US" sz="1200" b="1">
                  <a:latin typeface="Times New Roman" pitchFamily="18" charset="0"/>
                </a:rPr>
                <a:t>尽其肉</a:t>
              </a:r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舌尖上的阅读，心尖上的探索">
  <a:themeElements>
    <a:clrScheme name="Default Design 1">
      <a:dk1>
        <a:srgbClr val="336699"/>
      </a:dk1>
      <a:lt1>
        <a:srgbClr val="FFFFFF"/>
      </a:lt1>
      <a:dk2>
        <a:srgbClr val="000000"/>
      </a:dk2>
      <a:lt2>
        <a:srgbClr val="DDDDDD"/>
      </a:lt2>
      <a:accent1>
        <a:srgbClr val="EBA533"/>
      </a:accent1>
      <a:accent2>
        <a:srgbClr val="C78DD7"/>
      </a:accent2>
      <a:accent3>
        <a:srgbClr val="FFFFFF"/>
      </a:accent3>
      <a:accent4>
        <a:srgbClr val="2A5682"/>
      </a:accent4>
      <a:accent5>
        <a:srgbClr val="F3CFAD"/>
      </a:accent5>
      <a:accent6>
        <a:srgbClr val="B47FC3"/>
      </a:accent6>
      <a:hlink>
        <a:srgbClr val="3197BB"/>
      </a:hlink>
      <a:folHlink>
        <a:srgbClr val="878FA5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336699"/>
        </a:dk1>
        <a:lt1>
          <a:srgbClr val="FFFFFF"/>
        </a:lt1>
        <a:dk2>
          <a:srgbClr val="000000"/>
        </a:dk2>
        <a:lt2>
          <a:srgbClr val="DDDDDD"/>
        </a:lt2>
        <a:accent1>
          <a:srgbClr val="EBA533"/>
        </a:accent1>
        <a:accent2>
          <a:srgbClr val="C78DD7"/>
        </a:accent2>
        <a:accent3>
          <a:srgbClr val="FFFFFF"/>
        </a:accent3>
        <a:accent4>
          <a:srgbClr val="2A5682"/>
        </a:accent4>
        <a:accent5>
          <a:srgbClr val="F3CFAD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46CA6"/>
        </a:dk1>
        <a:lt1>
          <a:srgbClr val="FFFFFF"/>
        </a:lt1>
        <a:dk2>
          <a:srgbClr val="000000"/>
        </a:dk2>
        <a:lt2>
          <a:srgbClr val="DDDDDD"/>
        </a:lt2>
        <a:accent1>
          <a:srgbClr val="81CC74"/>
        </a:accent1>
        <a:accent2>
          <a:srgbClr val="9966FF"/>
        </a:accent2>
        <a:accent3>
          <a:srgbClr val="FFFFFF"/>
        </a:accent3>
        <a:accent4>
          <a:srgbClr val="035B8D"/>
        </a:accent4>
        <a:accent5>
          <a:srgbClr val="C1E2BC"/>
        </a:accent5>
        <a:accent6>
          <a:srgbClr val="8A5CE7"/>
        </a:accent6>
        <a:hlink>
          <a:srgbClr val="DDB523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5955AB"/>
        </a:dk1>
        <a:lt1>
          <a:srgbClr val="FFFFFF"/>
        </a:lt1>
        <a:dk2>
          <a:srgbClr val="000000"/>
        </a:dk2>
        <a:lt2>
          <a:srgbClr val="DDDDDD"/>
        </a:lt2>
        <a:accent1>
          <a:srgbClr val="8BA3BD"/>
        </a:accent1>
        <a:accent2>
          <a:srgbClr val="CF934B"/>
        </a:accent2>
        <a:accent3>
          <a:srgbClr val="FFFFFF"/>
        </a:accent3>
        <a:accent4>
          <a:srgbClr val="4B4791"/>
        </a:accent4>
        <a:accent5>
          <a:srgbClr val="C4CEDB"/>
        </a:accent5>
        <a:accent6>
          <a:srgbClr val="BB8543"/>
        </a:accent6>
        <a:hlink>
          <a:srgbClr val="3B8FB1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舌尖上的阅读，心尖上的探索</Template>
  <TotalTime>106</TotalTime>
  <Words>1978</Words>
  <Application>Microsoft Office PowerPoint</Application>
  <PresentationFormat>全屏显示(4:3)</PresentationFormat>
  <Paragraphs>164</Paragraphs>
  <Slides>15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演示文稿设计模板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Arial</vt:lpstr>
      <vt:lpstr>宋体</vt:lpstr>
      <vt:lpstr>Verdana</vt:lpstr>
      <vt:lpstr>Wingdings</vt:lpstr>
      <vt:lpstr>Calibri</vt:lpstr>
      <vt:lpstr>方正粗圆简体</vt:lpstr>
      <vt:lpstr>Times New Roman</vt:lpstr>
      <vt:lpstr>舌尖上的阅读，心尖上的探索</vt:lpstr>
      <vt:lpstr>舌尖上的阅读，心尖上的探索</vt:lpstr>
      <vt:lpstr>Image</vt:lpstr>
      <vt:lpstr>舌尖上的阅读·心尖上的探索 ——我读《义务教育语文课程标准（2011年版）》</vt:lpstr>
      <vt:lpstr>舌尖上的阅读·心尖上的探索</vt:lpstr>
      <vt:lpstr>舌尖上的阅读·心尖上的探索</vt:lpstr>
      <vt:lpstr>舌尖上的阅读·心尖上的探索</vt:lpstr>
      <vt:lpstr>舌尖上的阅读·心尖上的探索</vt:lpstr>
      <vt:lpstr>培育·阅读期待</vt:lpstr>
      <vt:lpstr>激发·阅读兴趣</vt:lpstr>
      <vt:lpstr>激发·阅读兴趣</vt:lpstr>
      <vt:lpstr>激发·阅读兴趣</vt:lpstr>
      <vt:lpstr>激发·阅读兴趣</vt:lpstr>
      <vt:lpstr>倡导·阅读反思</vt:lpstr>
      <vt:lpstr>唤醒·阅读体验</vt:lpstr>
      <vt:lpstr>唤醒·阅读体验</vt:lpstr>
      <vt:lpstr>舌尖上的阅读·心尖上的探索</vt:lpstr>
      <vt:lpstr>幻灯片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舌尖上的阅读·心尖上的探索 ——我读《义务教育语文课程标准（2011年版）》</dc:title>
  <dc:creator>PC</dc:creator>
  <cp:lastModifiedBy>jyszc</cp:lastModifiedBy>
  <cp:revision>32</cp:revision>
  <dcterms:created xsi:type="dcterms:W3CDTF">2012-08-30T07:03:24Z</dcterms:created>
  <dcterms:modified xsi:type="dcterms:W3CDTF">2012-09-05T06:15:15Z</dcterms:modified>
</cp:coreProperties>
</file>