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66" r:id="rId4"/>
    <p:sldId id="257" r:id="rId5"/>
    <p:sldId id="258" r:id="rId6"/>
    <p:sldId id="293" r:id="rId7"/>
    <p:sldId id="295" r:id="rId8"/>
    <p:sldId id="294" r:id="rId9"/>
    <p:sldId id="262" r:id="rId10"/>
    <p:sldId id="296" r:id="rId11"/>
    <p:sldId id="285" r:id="rId12"/>
    <p:sldId id="265" r:id="rId13"/>
    <p:sldId id="268" r:id="rId14"/>
    <p:sldId id="270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microsoft.com/office/2007/relationships/hdphoto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slide" Target="slide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slide" Target="slide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slide" Target="slide3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1270"/>
            <a:ext cx="12272645" cy="6805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38975" y="3999230"/>
            <a:ext cx="5212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charset="0"/>
                <a:ea typeface="宋体" charset="0"/>
              </a:rPr>
              <a:t>     </a:t>
            </a:r>
            <a:r>
              <a:rPr lang="zh-CN" altLang="en-US" sz="28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宋体" charset="0"/>
                <a:ea typeface="宋体" charset="0"/>
              </a:rPr>
              <a:t>（常州外国语学校  金菊</a:t>
            </a:r>
            <a:r>
              <a:rPr lang="zh-CN" altLang="en-US" sz="2800" b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宋体" charset="0"/>
                <a:ea typeface="宋体" charset="0"/>
              </a:rPr>
              <a:t>）</a:t>
            </a:r>
            <a:endParaRPr lang="zh-CN" altLang="en-US" sz="2800" b="1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宋体" charset="0"/>
              <a:ea typeface="宋体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21615" y="683260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5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1048616" name="MH_Title"/>
          <p:cNvSpPr>
            <a:spLocks noChangeArrowheads="1"/>
          </p:cNvSpPr>
          <p:nvPr/>
        </p:nvSpPr>
        <p:spPr bwMode="auto">
          <a:xfrm>
            <a:off x="2969260" y="789940"/>
            <a:ext cx="4241165" cy="1911350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anchor="t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8000" dirty="0" smtClean="0">
                <a:latin typeface="华康俪金黑W8(P)" charset="0"/>
                <a:ea typeface="华康俪金黑W8(P)" charset="0"/>
              </a:rPr>
              <a:t> </a:t>
            </a:r>
            <a:r>
              <a:rPr lang="zh-CN" altLang="en-US" sz="8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作</a:t>
            </a: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业布置</a:t>
            </a:r>
            <a:endParaRPr lang="zh-CN" altLang="en-US" sz="5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6000" dirty="0" smtClean="0">
              <a:latin typeface="华康俪金黑W8(P)" charset="0"/>
              <a:ea typeface="华康俪金黑W8(P)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83915" y="2738120"/>
            <a:ext cx="7937500" cy="2651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2800" b="0" u="none"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结合本堂课对“读书报告”这种深阅读方式的进一步了解，任选一类报告，小组合作，完成对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“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大人国”“飞岛国”“慧骃国”任一部分的解读。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享读平台演示 - 副本"/>
          <p:cNvPicPr>
            <a:picLocks noChangeAspect="1"/>
          </p:cNvPicPr>
          <p:nvPr/>
        </p:nvPicPr>
        <p:blipFill>
          <a:blip r:embed="rId1"/>
          <a:srcRect b="15832"/>
          <a:stretch>
            <a:fillRect/>
          </a:stretch>
        </p:blipFill>
        <p:spPr>
          <a:xfrm>
            <a:off x="-3175" y="16510"/>
            <a:ext cx="12245340" cy="6833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179070" y="4176395"/>
            <a:ext cx="3202940" cy="2405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18000"/>
          </a:blip>
          <a:srcRect l="-4161" t="-213" r="18521" b="213"/>
          <a:stretch>
            <a:fillRect/>
          </a:stretch>
        </p:blipFill>
        <p:spPr>
          <a:xfrm>
            <a:off x="6277610" y="-47625"/>
            <a:ext cx="5881370" cy="686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5295" y="1568450"/>
            <a:ext cx="8594090" cy="5212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（一）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判断：恢复格列福自由条款的起草人为内务大臣。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                                    （     ）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2.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单选：利立浦特国为何主张从小端打破鸡蛋   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                                    （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A.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皇帝打大端时弄破了手指         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B.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皇帝的父亲打大端时打破了手指  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C.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皇帝的祖父打大端时打破了手指   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D.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古法即为从小端打破鸡蛋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0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2800" b="0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6" name="流程图: 合并 5"/>
          <p:cNvSpPr/>
          <p:nvPr/>
        </p:nvSpPr>
        <p:spPr>
          <a:xfrm>
            <a:off x="901700" y="988060"/>
            <a:ext cx="400685" cy="47180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摘录 6"/>
          <p:cNvSpPr/>
          <p:nvPr/>
        </p:nvSpPr>
        <p:spPr>
          <a:xfrm>
            <a:off x="404495" y="47434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合并 8"/>
          <p:cNvSpPr/>
          <p:nvPr/>
        </p:nvSpPr>
        <p:spPr>
          <a:xfrm>
            <a:off x="701675" y="94551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5820" y="86614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A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18000"/>
          </a:blip>
          <a:srcRect l="-4161" t="-213" r="18521" b="213"/>
          <a:stretch>
            <a:fillRect/>
          </a:stretch>
        </p:blipFill>
        <p:spPr>
          <a:xfrm>
            <a:off x="6277610" y="-47625"/>
            <a:ext cx="5881370" cy="686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3030" y="1109345"/>
            <a:ext cx="9794875" cy="3931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（二）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判断：利立浦特岛国人民大多吃鸡蛋先磕破大端，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“小端派”逃往不来夫斯古。          （      ）                             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单选：官员们在皇帝执着的横杆上表演特技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，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按表演技艺的高低，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第二名赏给        （ 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A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．红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丝线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B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．蓝丝线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C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．紫丝线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" name="动作按钮: 前进或下一项 2">
            <a:hlinkClick r:id="rId2" action="ppaction://hlinksldjump"/>
          </p:cNvPr>
          <p:cNvSpPr/>
          <p:nvPr/>
        </p:nvSpPr>
        <p:spPr>
          <a:xfrm>
            <a:off x="158750" y="6343015"/>
            <a:ext cx="414655" cy="4146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6000"/>
          </a:blip>
          <a:srcRect t="13391"/>
          <a:stretch>
            <a:fillRect/>
          </a:stretch>
        </p:blipFill>
        <p:spPr>
          <a:xfrm>
            <a:off x="6058535" y="3521075"/>
            <a:ext cx="6144260" cy="3326765"/>
          </a:xfrm>
          <a:prstGeom prst="rect">
            <a:avLst/>
          </a:prstGeom>
        </p:spPr>
      </p:pic>
      <p:sp>
        <p:nvSpPr>
          <p:cNvPr id="8" name="流程图: 摘录 7"/>
          <p:cNvSpPr/>
          <p:nvPr/>
        </p:nvSpPr>
        <p:spPr>
          <a:xfrm>
            <a:off x="573405" y="78295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流程图: 合并 10"/>
          <p:cNvSpPr/>
          <p:nvPr/>
        </p:nvSpPr>
        <p:spPr>
          <a:xfrm>
            <a:off x="843915" y="128333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88060" y="120396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B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56130" y="949325"/>
            <a:ext cx="8637270" cy="409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（一）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判断：格列佛受“羚羊号”船长的雇请出航遇风暴，他自己乘着救生艇逃生，结果半路救生艇翻了。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                                  （      ）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单选：小人国中，人们的身高大多为  （      ）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A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25cm     </a:t>
            </a:r>
            <a:endParaRPr lang="en-US" altLang="zh-CN" sz="2800" b="1" u="none">
              <a:solidFill>
                <a:srgbClr val="002060"/>
              </a:solidFill>
              <a:latin typeface="宋体" charset="0"/>
              <a:ea typeface="宋体" charset="0"/>
              <a:cs typeface="Calibri" pitchFamily="34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B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15cm     </a:t>
            </a:r>
            <a:endParaRPr lang="en-US" altLang="zh-CN" sz="2800" b="1" u="none">
              <a:solidFill>
                <a:srgbClr val="002060"/>
              </a:solidFill>
              <a:latin typeface="宋体" charset="0"/>
              <a:ea typeface="宋体" charset="0"/>
              <a:cs typeface="Calibri" pitchFamily="34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C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  <a:sym typeface="+mn-ea"/>
              </a:rPr>
              <a:t>．</a:t>
            </a:r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5cm</a:t>
            </a:r>
            <a:endParaRPr lang="en-US" altLang="zh-CN" sz="2800" b="1" u="none">
              <a:solidFill>
                <a:srgbClr val="002060"/>
              </a:solidFill>
              <a:latin typeface="宋体" charset="0"/>
              <a:ea typeface="宋体" charset="0"/>
              <a:cs typeface="Calibri" pitchFamily="34" charset="0"/>
            </a:endParaRPr>
          </a:p>
          <a:p>
            <a:pPr marL="0" indent="0" algn="l"/>
            <a:r>
              <a:rPr lang="en-US" altLang="zh-CN" sz="1050" b="0" u="none"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6000"/>
          </a:blip>
          <a:srcRect t="13391"/>
          <a:stretch>
            <a:fillRect/>
          </a:stretch>
        </p:blipFill>
        <p:spPr>
          <a:xfrm>
            <a:off x="6058535" y="3521075"/>
            <a:ext cx="6144260" cy="33267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56055" y="1065530"/>
            <a:ext cx="9994265" cy="3078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（二）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判断：格列佛以随船内科医生的身份出游。     （      ）         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单选：利立普特国王与手下大臣相比，了不起在 （ 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A.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学识更渊博，才能更卓越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B.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绳上跳舞的技术更优良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C.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比大臣高了一个手指甲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动作按钮: 前进或下一项 1">
            <a:hlinkClick r:id="rId2" action="ppaction://hlinksldjump"/>
          </p:cNvPr>
          <p:cNvSpPr/>
          <p:nvPr/>
        </p:nvSpPr>
        <p:spPr>
          <a:xfrm>
            <a:off x="229870" y="6257290"/>
            <a:ext cx="542925" cy="4857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6000"/>
          </a:blip>
          <a:srcRect t="19681" r="59625"/>
          <a:stretch>
            <a:fillRect/>
          </a:stretch>
        </p:blipFill>
        <p:spPr>
          <a:xfrm>
            <a:off x="-22225" y="2215515"/>
            <a:ext cx="4347845" cy="4610735"/>
          </a:xfrm>
          <a:prstGeom prst="rect">
            <a:avLst/>
          </a:prstGeom>
        </p:spPr>
      </p:pic>
      <p:sp>
        <p:nvSpPr>
          <p:cNvPr id="3" name="流程图: 摘录 2"/>
          <p:cNvSpPr/>
          <p:nvPr/>
        </p:nvSpPr>
        <p:spPr>
          <a:xfrm>
            <a:off x="690245" y="89217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合并 9"/>
          <p:cNvSpPr/>
          <p:nvPr/>
        </p:nvSpPr>
        <p:spPr>
          <a:xfrm>
            <a:off x="968375" y="136588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84580" y="131445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C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56180" y="1579880"/>
            <a:ext cx="8923020" cy="43586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（一）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判断：盛大节日里，官员在横杆上下表演特技，皇帝根据表演技艺的高低，授予官员蓝丝带、红丝带、黄丝带。                                   （ 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单选：格列佛因什么原因失去了皇帝的恩宠？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                                    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（ 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A.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不愿消灭掉整个不来夫斯库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B.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被大臣们检举犯有叛国罪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C.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撒尿抢救皇后失火的宫殿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6000"/>
          </a:blip>
          <a:srcRect t="19681" r="59625"/>
          <a:stretch>
            <a:fillRect/>
          </a:stretch>
        </p:blipFill>
        <p:spPr>
          <a:xfrm>
            <a:off x="-22225" y="2215515"/>
            <a:ext cx="4347845" cy="4610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784475" y="1080135"/>
            <a:ext cx="9108440" cy="3505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（二）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判断：内务大臣瑞尔德里沙跳绳的本领与财政大臣不分上下。 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                              （      ）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单选：在利立浦特岛国，皇太子属于     （      ）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  A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高跟党 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B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低跟党    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  <a:p>
            <a:pPr marL="0" indent="0" algn="l"/>
            <a:r>
              <a:rPr lang="en-US" altLang="zh-CN" sz="2800" b="1" u="none">
                <a:solidFill>
                  <a:srgbClr val="002060"/>
                </a:solidFill>
                <a:latin typeface="宋体" charset="0"/>
                <a:ea typeface="宋体" charset="0"/>
                <a:cs typeface="Calibri" pitchFamily="34" charset="0"/>
              </a:rPr>
              <a:t>  C</a:t>
            </a:r>
            <a:r>
              <a:rPr lang="en-US" altLang="zh-CN" sz="2800" b="1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rgbClr val="002060"/>
                </a:solidFill>
                <a:latin typeface="宋体" charset="0"/>
                <a:ea typeface="宋体" charset="0"/>
                <a:cs typeface="宋体" charset="0"/>
              </a:rPr>
              <a:t>两边讨好 </a:t>
            </a:r>
            <a:endParaRPr lang="zh-CN" altLang="en-US" sz="2800" b="1" u="none">
              <a:solidFill>
                <a:srgbClr val="00206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" name="动作按钮: 前进或下一项 2">
            <a:hlinkClick r:id="rId2" action="ppaction://hlinksldjump"/>
          </p:cNvPr>
          <p:cNvSpPr/>
          <p:nvPr/>
        </p:nvSpPr>
        <p:spPr>
          <a:xfrm>
            <a:off x="10963275" y="6142990"/>
            <a:ext cx="499745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" name="组合 0"/>
          <p:cNvGrpSpPr/>
          <p:nvPr/>
        </p:nvGrpSpPr>
        <p:grpSpPr>
          <a:xfrm>
            <a:off x="2109470" y="1061720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1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86705" y="1136015"/>
            <a:ext cx="32562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8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登</a:t>
            </a:r>
            <a:r>
              <a:rPr lang="zh-CN" altLang="zh-CN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场亮相</a:t>
            </a:r>
            <a:endParaRPr lang="zh-CN" altLang="zh-CN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1130" y="3999865"/>
            <a:ext cx="5516880" cy="51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charset="0"/>
                <a:ea typeface="楷体" charset="0"/>
              </a:rPr>
              <a:t>各小组组长简单介绍组员分工情况</a:t>
            </a:r>
            <a:endParaRPr lang="zh-CN" altLang="en-US" sz="2800" b="1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charset="0"/>
              <a:ea typeface="楷体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摘录 2"/>
          <p:cNvSpPr/>
          <p:nvPr/>
        </p:nvSpPr>
        <p:spPr>
          <a:xfrm>
            <a:off x="3260725" y="509714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合并 5"/>
          <p:cNvSpPr/>
          <p:nvPr/>
        </p:nvSpPr>
        <p:spPr>
          <a:xfrm>
            <a:off x="901700" y="5654040"/>
            <a:ext cx="400685" cy="47180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摘录 6"/>
          <p:cNvSpPr/>
          <p:nvPr/>
        </p:nvSpPr>
        <p:spPr>
          <a:xfrm>
            <a:off x="404495" y="511238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摘录 7"/>
          <p:cNvSpPr/>
          <p:nvPr/>
        </p:nvSpPr>
        <p:spPr>
          <a:xfrm>
            <a:off x="1830705" y="5113655"/>
            <a:ext cx="1156970" cy="1042035"/>
          </a:xfrm>
          <a:prstGeom prst="flowChartExtra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合并 8"/>
          <p:cNvSpPr/>
          <p:nvPr/>
        </p:nvSpPr>
        <p:spPr>
          <a:xfrm>
            <a:off x="701675" y="561149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流程图: 合并 9"/>
          <p:cNvSpPr/>
          <p:nvPr/>
        </p:nvSpPr>
        <p:spPr>
          <a:xfrm>
            <a:off x="3538855" y="557085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流程图: 合并 10"/>
          <p:cNvSpPr/>
          <p:nvPr/>
        </p:nvSpPr>
        <p:spPr>
          <a:xfrm>
            <a:off x="2101215" y="5614035"/>
            <a:ext cx="600710" cy="571500"/>
          </a:xfrm>
          <a:prstGeom prst="flowChartMerg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5820" y="553212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A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5060" y="551942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C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5360" y="5534660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黑体" charset="0"/>
                <a:ea typeface="黑体" charset="0"/>
              </a:rPr>
              <a:t>B</a:t>
            </a:r>
            <a:endParaRPr lang="en-US" altLang="zh-CN" sz="2800" b="1">
              <a:latin typeface="黑体" charset="0"/>
              <a:ea typeface="黑体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7565" y="561340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2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48300" y="670560"/>
            <a:ext cx="3611880" cy="19246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ts val="6080"/>
              </a:lnSpc>
            </a:pPr>
            <a:r>
              <a:rPr lang="zh-CN" altLang="en-US" sz="8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初</a:t>
            </a: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露头角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  <a:p>
            <a:pPr>
              <a:lnSpc>
                <a:spcPts val="6080"/>
              </a:lnSpc>
            </a:pP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  一显锋芒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98235" y="4361180"/>
            <a:ext cx="5516880" cy="1371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裁判组针对书本内容，负责命题；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各组分别派两位同学答题；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每题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1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分，裁判组记分。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17" name="动作按钮: 帮助 16">
            <a:hlinkClick r:id="rId1" action="ppaction://hlinksldjump"/>
          </p:cNvPr>
          <p:cNvSpPr/>
          <p:nvPr/>
        </p:nvSpPr>
        <p:spPr>
          <a:xfrm>
            <a:off x="844550" y="6244590"/>
            <a:ext cx="360000" cy="36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动作按钮: 帮助 17">
            <a:hlinkClick r:id="rId2" action="ppaction://hlinksldjump"/>
          </p:cNvPr>
          <p:cNvSpPr/>
          <p:nvPr/>
        </p:nvSpPr>
        <p:spPr>
          <a:xfrm>
            <a:off x="2218690" y="6245860"/>
            <a:ext cx="360000" cy="36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动作按钮: 帮助 18">
            <a:hlinkClick r:id="rId3" action="ppaction://hlinksldjump"/>
          </p:cNvPr>
          <p:cNvSpPr/>
          <p:nvPr/>
        </p:nvSpPr>
        <p:spPr>
          <a:xfrm>
            <a:off x="3688080" y="6246495"/>
            <a:ext cx="360000" cy="36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87600" y="3857625"/>
            <a:ext cx="15144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3090" y="647065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3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57295" y="556895"/>
            <a:ext cx="3611880" cy="19246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ts val="6080"/>
              </a:lnSpc>
            </a:pPr>
            <a:r>
              <a:rPr lang="zh-CN" altLang="en-US" sz="8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各</a:t>
            </a: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展其能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  <a:p>
            <a:pPr>
              <a:lnSpc>
                <a:spcPts val="6080"/>
              </a:lnSpc>
            </a:pP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  畅所欲言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2795" y="4128135"/>
            <a:ext cx="9784080" cy="2225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班级同学按读书报告类别分组，各完成一份报告（见学案）；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各组交流推荐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1-2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篇报告，提交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“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享读平台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”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，分享见解；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各组推荐一位同学课堂阐述报告，接受他组同学提问；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各组一位同学结合报告现场提问；</a:t>
            </a:r>
            <a:endParaRPr lang="zh-CN" altLang="zh-CN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zh-CN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裁判组交流，准备评点。</a:t>
            </a:r>
            <a:endParaRPr lang="zh-CN" altLang="zh-CN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AD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7" descr="演示文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156845"/>
            <a:ext cx="10058400" cy="56572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27550" y="775335"/>
            <a:ext cx="7322820" cy="26695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>
              <a:lnSpc>
                <a:spcPts val="4060"/>
              </a:lnSpc>
            </a:pPr>
            <a:r>
              <a:rPr lang="en-US" altLang="zh-CN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1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概念：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  <a:p>
            <a:pPr marL="0" indent="0" algn="l">
              <a:lnSpc>
                <a:spcPts val="4060"/>
              </a:lnSpc>
            </a:pPr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    在阅读作品的基础上，明确一个主题，围绕主题深入阅读、查阅相关评价性的文字，从而写出有一定思想主题、有自己见解和感受的、形式活泼自然的读书报告。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370" y="3600450"/>
            <a:ext cx="11329035" cy="303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86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2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示例：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  <a:p>
            <a:pPr>
              <a:lnSpc>
                <a:spcPts val="386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    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水浒传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语言明快、简练、鲜明独特，无论是叙事还是刻画人物都能做到寥寥数语而形象逼真、活灵活现。例如描写李逵时，“黑凛凛”三个字就把李逵的形象写活了。    因此，读完本书，以“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水浒传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塑造典型人物的个性化语言”为主题，在学习一些评论文章的基础上，就可以完成一份感悟类读书报告。</a:t>
            </a:r>
            <a:endParaRPr lang="zh-CN" altLang="en-US" sz="280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AD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845" y="357505"/>
            <a:ext cx="10058400" cy="56572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2595" y="1333500"/>
            <a:ext cx="6608445" cy="19507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>
              <a:lnSpc>
                <a:spcPts val="3660"/>
              </a:lnSpc>
            </a:pPr>
            <a:r>
              <a:rPr lang="en-US" altLang="zh-CN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1.</a:t>
            </a:r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概念：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  <a:p>
            <a:pPr marL="0" indent="0" algn="l">
              <a:lnSpc>
                <a:spcPts val="3660"/>
              </a:lnSpc>
            </a:pPr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    把两份或两份以上阅读材料联系起来进行比较式的阅读，选准对比点，同中求异、异中求同后撰写的读书报告。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175" y="4280535"/>
            <a:ext cx="10880090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66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2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.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格列佛游记 小人国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比较类读书报告主题推荐：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鲁滨孙漂流记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与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格列佛游记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之作品写作色彩比较；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鲁滨孙漂流记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与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格列佛游记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的现实主义精神；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）鲁滨孙与格列佛人物形象异同之比较。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AD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970" y="768985"/>
            <a:ext cx="10058400" cy="56572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70255" y="346075"/>
            <a:ext cx="8780780" cy="1798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1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.</a:t>
            </a:r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概念：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  <a:p>
            <a:pPr marL="0" indent="0" algn="l"/>
            <a:r>
              <a:rPr lang="zh-CN" alt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</a:rPr>
              <a:t>    阅读过程中，勇于打破传统观点和看法，依据事实和个人思考探索新体会、新感受，进行创新阅读与创新学习，由此撰写的读书报告为创新类读书报告。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205" y="2459990"/>
            <a:ext cx="7869555" cy="435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2.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示例：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  <a:cs typeface="宋体" charset="0"/>
                <a:sym typeface="+mn-ea"/>
              </a:rPr>
              <a:t>内容创新：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 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Calibri" pitchFamily="34" charset="0"/>
                <a:sym typeface="+mn-ea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）为作品中的反面形象“正名”。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  <a:p>
            <a:pPr marL="0" indent="0"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 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Calibri" pitchFamily="34" charset="0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）给作品中的正面形象“泼冷水”。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  <a:p>
            <a:pPr marL="0" indent="0"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 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Calibri" pitchFamily="34" charset="0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）为文中作为线索人物、陪衬人物出现的模糊形象“定型”。等等</a:t>
            </a:r>
            <a:endParaRPr lang="zh-CN" altLang="en-US" sz="2800" b="1" u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  <a:p>
            <a:pPr marL="0" indent="0"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  <a:cs typeface="宋体" charset="0"/>
                <a:sym typeface="+mn-ea"/>
              </a:rPr>
              <a:t>形式创新：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宋体" charset="0"/>
                <a:sym typeface="+mn-ea"/>
              </a:rPr>
              <a:t>    就一份读物的整体或某一部分，尝试创新另一种作品表现形式，如改编剧本、改写作品、结尾续写等等。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cs typeface="宋体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64820" y="561975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4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73500" y="385445"/>
            <a:ext cx="32562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相</a:t>
            </a: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惜相勉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pic>
        <p:nvPicPr>
          <p:cNvPr id="5" name="图片 4" descr="幻灯片10"/>
          <p:cNvPicPr>
            <a:picLocks noChangeAspect="1"/>
          </p:cNvPicPr>
          <p:nvPr/>
        </p:nvPicPr>
        <p:blipFill>
          <a:blip r:embed="rId1">
            <a:lum bright="6000"/>
          </a:blip>
          <a:srcRect t="20727"/>
          <a:stretch>
            <a:fillRect/>
          </a:stretch>
        </p:blipFill>
        <p:spPr>
          <a:xfrm>
            <a:off x="5902960" y="1764030"/>
            <a:ext cx="6119495" cy="4096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650" y="4827905"/>
            <a:ext cx="6761480" cy="17983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评价维度：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1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、读书报告有基本完整的框架结构；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2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、报告主题的选择针对书本，准确有力；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3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</a:rPr>
              <a:t>、阐述过程贴合主题，完整、透彻。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64820" y="561975"/>
            <a:ext cx="3301365" cy="3281680"/>
            <a:chOff x="349" y="636"/>
            <a:chExt cx="5199" cy="5168"/>
          </a:xfrm>
        </p:grpSpPr>
        <p:sp>
          <p:nvSpPr>
            <p:cNvPr id="1048602" name="MH_Others_1"/>
            <p:cNvSpPr/>
            <p:nvPr/>
          </p:nvSpPr>
          <p:spPr>
            <a:xfrm>
              <a:off x="1483" y="1780"/>
              <a:ext cx="2839" cy="2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3" name="MH_Others_2"/>
            <p:cNvSpPr/>
            <p:nvPr/>
          </p:nvSpPr>
          <p:spPr>
            <a:xfrm>
              <a:off x="349" y="636"/>
              <a:ext cx="5169" cy="516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04" name="MH_Others_3"/>
            <p:cNvSpPr/>
            <p:nvPr/>
          </p:nvSpPr>
          <p:spPr>
            <a:xfrm>
              <a:off x="5124" y="2002"/>
              <a:ext cx="424" cy="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48605" name="MH_Number"/>
            <p:cNvSpPr/>
            <p:nvPr/>
          </p:nvSpPr>
          <p:spPr>
            <a:xfrm>
              <a:off x="1679" y="2002"/>
              <a:ext cx="2423" cy="242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lvl="0" algn="ctr"/>
              <a:r>
                <a:rPr lang="en-US" altLang="zh-CN" sz="9600" b="1" dirty="0" smtClean="0">
                  <a:solidFill>
                    <a:srgbClr val="F2F2F2"/>
                  </a:solidFill>
                  <a:latin typeface="微软雅黑" charset="0"/>
                  <a:ea typeface="微软雅黑" charset="0"/>
                  <a:sym typeface="+mn-ea"/>
                </a:rPr>
                <a:t>4</a:t>
              </a:r>
              <a:endParaRPr lang="en-US" altLang="zh-CN" sz="9600" b="1" dirty="0" smtClean="0">
                <a:solidFill>
                  <a:srgbClr val="F2F2F2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73500" y="385445"/>
            <a:ext cx="32562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相</a:t>
            </a:r>
            <a:r>
              <a:rPr lang="zh-CN" altLang="en-US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charset="0"/>
                <a:ea typeface="黑体" charset="0"/>
              </a:rPr>
              <a:t>惜相勉</a:t>
            </a:r>
            <a:endParaRPr lang="zh-CN" altLang="en-US" sz="54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pic>
        <p:nvPicPr>
          <p:cNvPr id="2" name="图片 1" descr="幻灯片11"/>
          <p:cNvPicPr>
            <a:picLocks noChangeAspect="1"/>
          </p:cNvPicPr>
          <p:nvPr/>
        </p:nvPicPr>
        <p:blipFill>
          <a:blip r:embed="rId1"/>
          <a:srcRect t="51866" r="6304" b="19165"/>
          <a:stretch>
            <a:fillRect/>
          </a:stretch>
        </p:blipFill>
        <p:spPr>
          <a:xfrm>
            <a:off x="2152650" y="3715385"/>
            <a:ext cx="9986010" cy="1986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160124"/>
</p:tagLst>
</file>

<file path=ppt/tags/tag10.xml><?xml version="1.0" encoding="utf-8"?>
<p:tagLst xmlns:p="http://schemas.openxmlformats.org/presentationml/2006/main">
  <p:tag name="KSO_WM_TEMPLATE_CATEGORY" val="custom"/>
  <p:tag name="KSO_WM_TEMPLATE_INDEX" val="160124"/>
</p:tagLst>
</file>

<file path=ppt/tags/tag11.xml><?xml version="1.0" encoding="utf-8"?>
<p:tagLst xmlns:p="http://schemas.openxmlformats.org/presentationml/2006/main">
  <p:tag name="KSO_WM_TEMPLATE_CATEGORY" val="custom"/>
  <p:tag name="KSO_WM_TEMPLATE_INDEX" val="160124"/>
</p:tagLst>
</file>

<file path=ppt/tags/tag12.xml><?xml version="1.0" encoding="utf-8"?>
<p:tagLst xmlns:p="http://schemas.openxmlformats.org/presentationml/2006/main">
  <p:tag name="KSO_WM_TEMPLATE_CATEGORY" val="custom"/>
  <p:tag name="KSO_WM_TEMPLATE_INDEX" val="160124"/>
</p:tagLst>
</file>

<file path=ppt/tags/tag13.xml><?xml version="1.0" encoding="utf-8"?>
<p:tagLst xmlns:p="http://schemas.openxmlformats.org/presentationml/2006/main">
  <p:tag name="KSO_WM_TEMPLATE_CATEGORY" val="custom"/>
  <p:tag name="KSO_WM_TEMPLATE_INDEX" val="160124"/>
</p:tagLst>
</file>

<file path=ppt/tags/tag14.xml><?xml version="1.0" encoding="utf-8"?>
<p:tagLst xmlns:p="http://schemas.openxmlformats.org/presentationml/2006/main">
  <p:tag name="KSO_WM_TEMPLATE_CATEGORY" val="custom"/>
  <p:tag name="KSO_WM_TEMPLATE_INDEX" val="160124"/>
</p:tagLst>
</file>

<file path=ppt/tags/tag2.xml><?xml version="1.0" encoding="utf-8"?>
<p:tagLst xmlns:p="http://schemas.openxmlformats.org/presentationml/2006/main">
  <p:tag name="KSO_WM_TEMPLATE_CATEGORY" val="custom"/>
  <p:tag name="KSO_WM_TEMPLATE_INDEX" val="160124"/>
</p:tagLst>
</file>

<file path=ppt/tags/tag3.xml><?xml version="1.0" encoding="utf-8"?>
<p:tagLst xmlns:p="http://schemas.openxmlformats.org/presentationml/2006/main">
  <p:tag name="KSO_WM_TEMPLATE_CATEGORY" val="custom"/>
  <p:tag name="KSO_WM_TEMPLATE_INDEX" val="160124"/>
</p:tagLst>
</file>

<file path=ppt/tags/tag4.xml><?xml version="1.0" encoding="utf-8"?>
<p:tagLst xmlns:p="http://schemas.openxmlformats.org/presentationml/2006/main">
  <p:tag name="KSO_WM_TEMPLATE_CATEGORY" val="custom"/>
  <p:tag name="KSO_WM_TEMPLATE_INDEX" val="160124"/>
</p:tagLst>
</file>

<file path=ppt/tags/tag5.xml><?xml version="1.0" encoding="utf-8"?>
<p:tagLst xmlns:p="http://schemas.openxmlformats.org/presentationml/2006/main">
  <p:tag name="KSO_WM_TEMPLATE_CATEGORY" val="custom"/>
  <p:tag name="KSO_WM_TEMPLATE_INDEX" val="160124"/>
</p:tagLst>
</file>

<file path=ppt/tags/tag6.xml><?xml version="1.0" encoding="utf-8"?>
<p:tagLst xmlns:p="http://schemas.openxmlformats.org/presentationml/2006/main">
  <p:tag name="KSO_WM_TEMPLATE_CATEGORY" val="custom"/>
  <p:tag name="KSO_WM_TEMPLATE_INDEX" val="160124"/>
</p:tagLst>
</file>

<file path=ppt/tags/tag7.xml><?xml version="1.0" encoding="utf-8"?>
<p:tagLst xmlns:p="http://schemas.openxmlformats.org/presentationml/2006/main">
  <p:tag name="KSO_WM_TEMPLATE_CATEGORY" val="custom"/>
  <p:tag name="KSO_WM_TEMPLATE_INDEX" val="160124"/>
</p:tagLst>
</file>

<file path=ppt/tags/tag8.xml><?xml version="1.0" encoding="utf-8"?>
<p:tagLst xmlns:p="http://schemas.openxmlformats.org/presentationml/2006/main">
  <p:tag name="KSO_WM_TEMPLATE_CATEGORY" val="custom"/>
  <p:tag name="KSO_WM_TEMPLATE_INDEX" val="160124"/>
</p:tagLst>
</file>

<file path=ppt/tags/tag9.xml><?xml version="1.0" encoding="utf-8"?>
<p:tagLst xmlns:p="http://schemas.openxmlformats.org/presentationml/2006/main">
  <p:tag name="KSO_WM_TEMPLATE_CATEGORY" val="custom"/>
  <p:tag name="KSO_WM_TEMPLATE_INDEX" val="1601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2019</Words>
  <Application>Kingsoft Office WPP</Application>
  <PresentationFormat>宽屏</PresentationFormat>
  <Paragraphs>146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2016-02-29T06:11:00Z</dcterms:created>
  <dcterms:modified xsi:type="dcterms:W3CDTF">2016-03-01T11:29:35Z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