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86" r:id="rId4"/>
    <p:sldId id="287" r:id="rId5"/>
    <p:sldId id="296" r:id="rId6"/>
    <p:sldId id="293" r:id="rId7"/>
    <p:sldId id="292" r:id="rId8"/>
    <p:sldId id="294" r:id="rId9"/>
    <p:sldId id="283" r:id="rId10"/>
    <p:sldId id="263" r:id="rId11"/>
    <p:sldId id="262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64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标题幻灯片">
    <p:bg>
      <p:bgPr>
        <a:blipFill rotWithShape="0">
          <a:blip r:embed="rId2"/>
          <a:stretch>
            <a:fillRect b="-69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049" descr="1副本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标题 2050"/>
          <p:cNvSpPr>
            <a:spLocks noGrp="1"/>
          </p:cNvSpPr>
          <p:nvPr>
            <p:ph type="ctrTitle"/>
          </p:nvPr>
        </p:nvSpPr>
        <p:spPr>
          <a:xfrm>
            <a:off x="3024717" y="3286125"/>
            <a:ext cx="8636000" cy="10382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/>
            </a:lvl1pPr>
          </a:lstStyle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2" name="副标题 2051"/>
          <p:cNvSpPr>
            <a:spLocks noGrp="1"/>
          </p:cNvSpPr>
          <p:nvPr>
            <p:ph type="subTitle" idx="1"/>
          </p:nvPr>
        </p:nvSpPr>
        <p:spPr>
          <a:xfrm>
            <a:off x="3024717" y="4365625"/>
            <a:ext cx="8534400" cy="7667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/>
            <a:r>
              <a:rPr lang="zh-CN" altLang="en-US"/>
              <a:t>单击此处编辑母版副标题样式</a:t>
            </a:r>
          </a:p>
        </p:txBody>
      </p:sp>
      <p:sp>
        <p:nvSpPr>
          <p:cNvPr id="2053" name="日期占位符 2052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/>
            </a:lvl1pPr>
          </a:lstStyle>
          <a:p>
            <a:fld id="{D997B5FA-0921-464F-AAE1-844C04324D75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2054" name="页脚占位符 2053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2055" name="灯片编号占位符 2054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/>
            </a:lvl1pPr>
          </a:lstStyle>
          <a:p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 b="-69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025" descr="1-1副本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标题 1026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8" name="文本占位符 1027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9" name="日期占位符 1028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D997B5FA-0921-464F-AAE1-844C04324D75}" type="datetimeFigureOut">
              <a:rPr lang="zh-CN" altLang="en-US" smtClean="0"/>
              <a:t>2017/11/23</a:t>
            </a:fld>
            <a:endParaRPr lang="zh-CN" altLang="en-US"/>
          </a:p>
        </p:txBody>
      </p:sp>
      <p:sp>
        <p:nvSpPr>
          <p:cNvPr id="1030" name="页脚占位符 1029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1031" name="灯片编号占位符 1030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sldNum="0" hdr="0" ftr="0" dt="0"/>
  <p:txStyles>
    <p:titleStyle>
      <a:lvl1pPr marL="0" lvl="0" indent="0" algn="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05505" y="302260"/>
            <a:ext cx="8728075" cy="3065780"/>
          </a:xfrm>
        </p:spPr>
        <p:txBody>
          <a:bodyPr/>
          <a:lstStyle/>
          <a:p>
            <a:pPr algn="ctr"/>
            <a:r>
              <a:rPr lang="zh-CN" altLang="en-US" sz="6600" b="1"/>
              <a:t>猫</a:t>
            </a:r>
            <a:r>
              <a:rPr lang="zh-CN" altLang="en-US"/>
              <a:t/>
            </a:r>
            <a:br>
              <a:rPr lang="zh-CN" altLang="en-US"/>
            </a:br>
            <a:r>
              <a:rPr lang="zh-CN" altLang="en-US"/>
              <a:t>                              </a:t>
            </a:r>
            <a:r>
              <a:rPr lang="zh-CN" altLang="en-US" sz="4400" b="1"/>
              <a:t>郑振铎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324225" y="6133465"/>
            <a:ext cx="8138160" cy="751205"/>
          </a:xfrm>
        </p:spPr>
        <p:txBody>
          <a:bodyPr/>
          <a:lstStyle/>
          <a:p>
            <a:r>
              <a:rPr lang="en-US" altLang="zh-CN" b="1"/>
              <a:t>                                    </a:t>
            </a:r>
            <a:r>
              <a:rPr lang="zh-CN" altLang="en-US" sz="2800" b="1"/>
              <a:t>常州市花园中学  陈丽花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806190" y="4210050"/>
            <a:ext cx="457962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/>
              <a:t>鼠善害苗，而猫能捕鼠。去苗之害，故猫字从苗。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40715" y="546735"/>
            <a:ext cx="10632440" cy="937260"/>
          </a:xfrm>
        </p:spPr>
        <p:txBody>
          <a:bodyPr/>
          <a:lstStyle/>
          <a:p>
            <a:pPr algn="l"/>
            <a:r>
              <a:rPr lang="zh-CN" altLang="en-US" sz="4000" b="1"/>
              <a:t>感</a:t>
            </a:r>
            <a:r>
              <a:rPr lang="en-US" altLang="zh-CN" sz="4000" b="1"/>
              <a:t>.</a:t>
            </a:r>
            <a:r>
              <a:rPr lang="zh-CN" altLang="en-US" sz="4000" b="1"/>
              <a:t>怀</a:t>
            </a: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372745" y="1786890"/>
            <a:ext cx="10789285" cy="5044440"/>
          </a:xfrm>
        </p:spPr>
        <p:txBody>
          <a:bodyPr/>
          <a:lstStyle/>
          <a:p>
            <a:r>
              <a:rPr lang="en-US" altLang="zh-CN"/>
              <a:t>   </a:t>
            </a:r>
            <a:r>
              <a:rPr lang="en-US" altLang="zh-CN" b="1"/>
              <a:t>   </a:t>
            </a:r>
            <a:r>
              <a:rPr lang="zh-CN" altLang="en-US" sz="4000" b="1">
                <a:solidFill>
                  <a:schemeClr val="tx1"/>
                </a:solidFill>
                <a:uFillTx/>
              </a:rPr>
              <a:t>得</a:t>
            </a:r>
            <a:r>
              <a:rPr lang="zh-CN" altLang="en-US" sz="4000" b="1"/>
              <a:t>之，我幸，</a:t>
            </a:r>
            <a:r>
              <a:rPr lang="zh-CN" altLang="en-US" sz="4000" b="1">
                <a:solidFill>
                  <a:schemeClr val="tx1"/>
                </a:solidFill>
              </a:rPr>
              <a:t>失</a:t>
            </a:r>
            <a:r>
              <a:rPr lang="zh-CN" altLang="en-US" sz="4000" b="1"/>
              <a:t>之，我</a:t>
            </a:r>
            <a:r>
              <a:rPr lang="zh-CN" altLang="en-US" sz="4000" b="1">
                <a:solidFill>
                  <a:schemeClr val="tx1"/>
                </a:solidFill>
              </a:rPr>
              <a:t>痛</a:t>
            </a:r>
            <a:r>
              <a:rPr lang="zh-CN" altLang="en-US" sz="4000" b="1"/>
              <a:t>。</a:t>
            </a:r>
            <a:r>
              <a:rPr lang="zh-CN" altLang="en-US" sz="4000" b="1">
                <a:sym typeface="+mn-ea"/>
              </a:rPr>
              <a:t>于得失间明白</a:t>
            </a:r>
            <a:r>
              <a:rPr lang="zh-CN" altLang="en-US" sz="4000" b="1">
                <a:solidFill>
                  <a:srgbClr val="FF0000"/>
                </a:solidFill>
                <a:sym typeface="+mn-ea"/>
              </a:rPr>
              <a:t>生命</a:t>
            </a:r>
            <a:r>
              <a:rPr lang="zh-CN" altLang="en-US" sz="4000" b="1">
                <a:sym typeface="+mn-ea"/>
              </a:rPr>
              <a:t>的灿烂与可贵。</a:t>
            </a:r>
            <a:r>
              <a:rPr lang="zh-CN" altLang="en-US" sz="4000" b="1">
                <a:solidFill>
                  <a:schemeClr val="tx1"/>
                </a:solidFill>
                <a:sym typeface="+mn-ea"/>
              </a:rPr>
              <a:t>爱</a:t>
            </a:r>
            <a:r>
              <a:rPr lang="zh-CN" altLang="en-US" sz="4000" b="1">
                <a:sym typeface="+mn-ea"/>
              </a:rPr>
              <a:t>它的美好活泼，惜它的灵动快乐，生命的品相各不相同，但每一种姿态都值得</a:t>
            </a:r>
            <a:r>
              <a:rPr lang="zh-CN" altLang="en-US" sz="4000" b="1">
                <a:solidFill>
                  <a:srgbClr val="FF0000"/>
                </a:solidFill>
                <a:sym typeface="+mn-ea"/>
              </a:rPr>
              <a:t>尊重</a:t>
            </a:r>
            <a:r>
              <a:rPr lang="zh-CN" altLang="en-US" sz="4000" b="1">
                <a:sym typeface="+mn-ea"/>
              </a:rPr>
              <a:t>。对待生命，唯有摒弃</a:t>
            </a:r>
            <a:r>
              <a:rPr lang="zh-CN" altLang="en-US" sz="4000" b="1">
                <a:solidFill>
                  <a:schemeClr val="tx1"/>
                </a:solidFill>
                <a:sym typeface="+mn-ea"/>
              </a:rPr>
              <a:t>恶</a:t>
            </a:r>
            <a:r>
              <a:rPr lang="zh-CN" altLang="en-US" sz="4000" b="1">
                <a:sym typeface="+mn-ea"/>
              </a:rPr>
              <a:t>念，保持</a:t>
            </a:r>
            <a:r>
              <a:rPr lang="zh-CN" altLang="en-US" sz="4000" b="1">
                <a:solidFill>
                  <a:srgbClr val="FF0000"/>
                </a:solidFill>
                <a:sym typeface="+mn-ea"/>
              </a:rPr>
              <a:t>善良</a:t>
            </a:r>
            <a:r>
              <a:rPr lang="zh-CN" altLang="en-US" sz="4000" b="1">
                <a:sym typeface="+mn-ea"/>
              </a:rPr>
              <a:t>与</a:t>
            </a:r>
            <a:r>
              <a:rPr lang="zh-CN" altLang="en-US" sz="4000" b="1">
                <a:solidFill>
                  <a:srgbClr val="FF0000"/>
                </a:solidFill>
                <a:sym typeface="+mn-ea"/>
              </a:rPr>
              <a:t>公正</a:t>
            </a:r>
            <a:r>
              <a:rPr lang="zh-CN" altLang="en-US" sz="4000" b="1">
                <a:sym typeface="+mn-ea"/>
              </a:rPr>
              <a:t>，才能避免</a:t>
            </a:r>
            <a:r>
              <a:rPr lang="en-US" altLang="zh-CN" sz="4000" b="1">
                <a:sym typeface="+mn-ea"/>
              </a:rPr>
              <a:t>“</a:t>
            </a:r>
            <a:r>
              <a:rPr lang="zh-CN" altLang="en-US" sz="4000" b="1">
                <a:sym typeface="+mn-ea"/>
              </a:rPr>
              <a:t>妄下断语</a:t>
            </a:r>
            <a:r>
              <a:rPr lang="en-US" altLang="zh-CN" sz="4000" b="1">
                <a:sym typeface="+mn-ea"/>
              </a:rPr>
              <a:t>”</a:t>
            </a:r>
            <a:r>
              <a:rPr lang="zh-CN" altLang="en-US" sz="4000" b="1">
                <a:sym typeface="+mn-ea"/>
              </a:rPr>
              <a:t>的</a:t>
            </a:r>
            <a:r>
              <a:rPr lang="zh-CN" altLang="en-US" sz="4000" b="1">
                <a:solidFill>
                  <a:schemeClr val="tx1"/>
                </a:solidFill>
                <a:sym typeface="+mn-ea"/>
              </a:rPr>
              <a:t>悲苦</a:t>
            </a:r>
            <a:r>
              <a:rPr lang="zh-CN" altLang="en-US" sz="4000" b="1">
                <a:sym typeface="+mn-ea"/>
              </a:rPr>
              <a:t>，从</a:t>
            </a:r>
            <a:r>
              <a:rPr lang="zh-CN" altLang="en-US" sz="4000" b="1">
                <a:solidFill>
                  <a:srgbClr val="FF0000"/>
                </a:solidFill>
                <a:sym typeface="+mn-ea"/>
              </a:rPr>
              <a:t>自省</a:t>
            </a:r>
            <a:r>
              <a:rPr lang="zh-CN" altLang="en-US" sz="4000" b="1">
                <a:sym typeface="+mn-ea"/>
              </a:rPr>
              <a:t>中真正获得内心的</a:t>
            </a:r>
            <a:r>
              <a:rPr lang="zh-CN" altLang="en-US" sz="4000" b="1">
                <a:solidFill>
                  <a:schemeClr val="tx1"/>
                </a:solidFill>
                <a:sym typeface="+mn-ea"/>
              </a:rPr>
              <a:t>喜悦</a:t>
            </a:r>
            <a:r>
              <a:rPr lang="zh-CN" altLang="en-US" sz="4000" b="1">
                <a:sym typeface="+mn-ea"/>
              </a:rPr>
              <a:t>与安宁。</a:t>
            </a:r>
            <a:r>
              <a:rPr lang="zh-CN" altLang="en-US" sz="4000" b="1">
                <a:solidFill>
                  <a:srgbClr val="FF0000"/>
                </a:solidFill>
                <a:sym typeface="+mn-ea"/>
              </a:rPr>
              <a:t>愿所有的生命都能被温柔以待！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746443"/>
            <a:ext cx="10972800" cy="1143000"/>
          </a:xfrm>
        </p:spPr>
        <p:txBody>
          <a:bodyPr/>
          <a:lstStyle/>
          <a:p>
            <a:pPr algn="l"/>
            <a:r>
              <a:rPr lang="zh-CN" altLang="en-US" b="1"/>
              <a:t>感</a:t>
            </a:r>
            <a:r>
              <a:rPr lang="en-US" altLang="zh-CN" b="1"/>
              <a:t>.</a:t>
            </a:r>
            <a:r>
              <a:rPr lang="zh-CN" altLang="en-US" b="1"/>
              <a:t>想</a:t>
            </a: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sz="3200" b="1"/>
          </a:p>
          <a:p>
            <a:r>
              <a:rPr lang="zh-CN" altLang="en-US" sz="3200" b="1"/>
              <a:t>假如养第二只猫时，有一只鸟也被咬死，</a:t>
            </a:r>
            <a:r>
              <a:rPr lang="en-US" altLang="zh-CN" sz="3200" b="1"/>
              <a:t>“</a:t>
            </a:r>
            <a:r>
              <a:rPr lang="zh-CN" altLang="en-US" sz="3200" b="1"/>
              <a:t>我</a:t>
            </a:r>
            <a:r>
              <a:rPr lang="en-US" altLang="zh-CN" sz="3200" b="1"/>
              <a:t>”</a:t>
            </a:r>
            <a:r>
              <a:rPr lang="zh-CN" altLang="en-US" sz="3200" b="1"/>
              <a:t>将会怎样想，怎样做？</a:t>
            </a:r>
          </a:p>
          <a:p>
            <a:r>
              <a:rPr lang="zh-CN" altLang="en-US" sz="3200" b="1"/>
              <a:t>假如你是文中第三只小猫，你会在挨打后对</a:t>
            </a:r>
            <a:r>
              <a:rPr lang="en-US" altLang="zh-CN" sz="3200" b="1">
                <a:sym typeface="+mn-ea"/>
              </a:rPr>
              <a:t>“</a:t>
            </a:r>
            <a:r>
              <a:rPr lang="zh-CN" altLang="en-US" sz="3200" b="1">
                <a:sym typeface="+mn-ea"/>
              </a:rPr>
              <a:t>我</a:t>
            </a:r>
            <a:r>
              <a:rPr lang="en-US" altLang="zh-CN" sz="3200" b="1">
                <a:sym typeface="+mn-ea"/>
              </a:rPr>
              <a:t>”</a:t>
            </a:r>
            <a:r>
              <a:rPr lang="zh-CN" altLang="en-US" sz="3200" b="1"/>
              <a:t>说点什么？</a:t>
            </a:r>
          </a:p>
          <a:p>
            <a:endParaRPr lang="zh-CN" altLang="en-US" sz="3200" b="1"/>
          </a:p>
          <a:p>
            <a:pPr marL="0" indent="0">
              <a:buNone/>
            </a:pPr>
            <a:r>
              <a:rPr lang="zh-CN" altLang="en-US" sz="3200" b="1"/>
              <a:t>                                                             （</a:t>
            </a:r>
            <a:r>
              <a:rPr lang="en-US" altLang="zh-CN" sz="3200" b="1"/>
              <a:t>200</a:t>
            </a:r>
            <a:r>
              <a:rPr lang="zh-CN" altLang="en-US" sz="3200" b="1"/>
              <a:t>字的片段作文）</a:t>
            </a:r>
          </a:p>
          <a:p>
            <a:pPr marL="0" indent="0">
              <a:buNone/>
            </a:pPr>
            <a:endParaRPr lang="zh-CN" altLang="en-US" sz="3200" b="1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5830" y="656273"/>
            <a:ext cx="10972800" cy="1143000"/>
          </a:xfrm>
        </p:spPr>
        <p:txBody>
          <a:bodyPr/>
          <a:lstStyle/>
          <a:p>
            <a:pPr algn="l"/>
            <a:r>
              <a:rPr lang="zh-CN" altLang="zh-CN" b="1"/>
              <a:t>感</a:t>
            </a:r>
            <a:r>
              <a:rPr lang="en-US" altLang="zh-CN" b="1"/>
              <a:t>.</a:t>
            </a:r>
            <a:r>
              <a:rPr lang="zh-CN" altLang="zh-CN" b="1"/>
              <a:t>知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8871" y="2241550"/>
            <a:ext cx="10945009" cy="905062"/>
          </a:xfrm>
        </p:spPr>
        <p:txBody>
          <a:bodyPr/>
          <a:lstStyle/>
          <a:p>
            <a:r>
              <a:rPr lang="zh-CN" altLang="zh-CN" sz="3600" b="1" dirty="0"/>
              <a:t>我家养了好几次的猫，结局总是失踪或死亡。</a:t>
            </a:r>
          </a:p>
          <a:p>
            <a:pPr marL="0" indent="0">
              <a:buNone/>
            </a:pPr>
            <a:endParaRPr lang="zh-CN" altLang="zh-CN" sz="3600" b="1" dirty="0"/>
          </a:p>
          <a:p>
            <a:endParaRPr lang="zh-CN" altLang="zh-CN" sz="3600" b="1" dirty="0"/>
          </a:p>
          <a:p>
            <a:pPr marL="0" indent="0">
              <a:buNone/>
            </a:pPr>
            <a:endParaRPr lang="zh-CN" altLang="zh-CN" sz="3600" b="1" dirty="0"/>
          </a:p>
          <a:p>
            <a:pPr marL="0" indent="0">
              <a:buNone/>
            </a:pPr>
            <a:endParaRPr lang="zh-CN" altLang="zh-CN" sz="36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7471" y="3375212"/>
            <a:ext cx="770516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600" b="1" dirty="0">
                <a:sym typeface="+mn-ea"/>
              </a:rPr>
              <a:t>不要紧，我再向别处要一只来给你。</a:t>
            </a:r>
          </a:p>
          <a:p>
            <a:r>
              <a:rPr lang="zh-CN" altLang="zh-CN" sz="3600" b="1" dirty="0">
                <a:sym typeface="+mn-ea"/>
              </a:rPr>
              <a:t>自此，我家好久不养猫。</a:t>
            </a:r>
          </a:p>
          <a:p>
            <a:r>
              <a:rPr lang="zh-CN" altLang="zh-CN" sz="3600" b="1" dirty="0">
                <a:sym typeface="+mn-ea"/>
              </a:rPr>
              <a:t>自此，我家永不养猫。</a:t>
            </a:r>
            <a:endParaRPr lang="zh-CN" altLang="zh-CN" sz="36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86460" y="456883"/>
            <a:ext cx="10972800" cy="1143000"/>
          </a:xfrm>
        </p:spPr>
        <p:txBody>
          <a:bodyPr/>
          <a:lstStyle/>
          <a:p>
            <a:pPr algn="l"/>
            <a:r>
              <a:rPr lang="zh-CN" altLang="zh-CN" b="1"/>
              <a:t>感</a:t>
            </a:r>
            <a:r>
              <a:rPr lang="en-US" altLang="zh-CN" b="1"/>
              <a:t>.</a:t>
            </a:r>
            <a:r>
              <a:rPr lang="zh-CN" altLang="en-US" b="1"/>
              <a:t>知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2047875"/>
            <a:ext cx="10972800" cy="4525963"/>
          </a:xfrm>
        </p:spPr>
        <p:txBody>
          <a:bodyPr/>
          <a:lstStyle/>
          <a:p>
            <a:r>
              <a:rPr lang="zh-CN" altLang="en-US" sz="3600" b="1" dirty="0" smtClean="0"/>
              <a:t>结合文中具体语句说说</a:t>
            </a:r>
            <a:r>
              <a:rPr lang="zh-CN" altLang="en-US" sz="3600" b="1" dirty="0"/>
              <a:t>三只小猫的不同。</a:t>
            </a:r>
          </a:p>
          <a:p>
            <a:endParaRPr lang="zh-CN" altLang="en-US" sz="3600" b="1" dirty="0"/>
          </a:p>
          <a:p>
            <a:r>
              <a:rPr lang="zh-CN" altLang="en-US" sz="3600" b="1" dirty="0"/>
              <a:t>这三只小猫在我家的地位如何？</a:t>
            </a:r>
            <a:r>
              <a:rPr lang="zh-CN" altLang="en-US" sz="3600" b="1" dirty="0">
                <a:sym typeface="+mn-ea"/>
              </a:rPr>
              <a:t>分别用文中的一个词来概括。</a:t>
            </a:r>
            <a:endParaRPr lang="zh-CN" altLang="en-US" sz="36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6280" y="674053"/>
            <a:ext cx="10972800" cy="1143000"/>
          </a:xfrm>
        </p:spPr>
        <p:txBody>
          <a:bodyPr/>
          <a:lstStyle/>
          <a:p>
            <a:pPr algn="l"/>
            <a:r>
              <a:rPr lang="zh-CN" altLang="zh-CN" b="1"/>
              <a:t>感</a:t>
            </a:r>
            <a:r>
              <a:rPr lang="en-US" altLang="zh-CN" b="1"/>
              <a:t>.</a:t>
            </a:r>
            <a:r>
              <a:rPr lang="zh-CN" altLang="en-US" b="1"/>
              <a:t>情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6280" y="2255520"/>
            <a:ext cx="10972800" cy="4525963"/>
          </a:xfrm>
        </p:spPr>
        <p:txBody>
          <a:bodyPr/>
          <a:lstStyle/>
          <a:p>
            <a:r>
              <a:rPr lang="zh-CN" altLang="en-US" sz="3600" b="1"/>
              <a:t>感受</a:t>
            </a:r>
            <a:r>
              <a:rPr lang="en-US" altLang="zh-CN" sz="3600" b="1"/>
              <a:t>“</a:t>
            </a:r>
            <a:r>
              <a:rPr lang="zh-CN" altLang="en-US" sz="3600" b="1"/>
              <a:t>我</a:t>
            </a:r>
            <a:r>
              <a:rPr lang="en-US" altLang="zh-CN" sz="3600" b="1"/>
              <a:t>”</a:t>
            </a:r>
            <a:r>
              <a:rPr lang="zh-CN" altLang="en-US" sz="3600" b="1"/>
              <a:t>三次失猫的感情变化</a:t>
            </a:r>
          </a:p>
          <a:p>
            <a:endParaRPr lang="zh-CN" altLang="en-US" sz="3600" b="1"/>
          </a:p>
          <a:p>
            <a:pPr marL="0" indent="0">
              <a:buNone/>
            </a:pPr>
            <a:r>
              <a:rPr lang="en-US" altLang="zh-CN" sz="3600" b="1"/>
              <a:t>                         </a:t>
            </a:r>
            <a:endParaRPr lang="zh-CN" altLang="en-US" sz="3600" b="1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5697" y="1143971"/>
            <a:ext cx="10972800" cy="4525963"/>
          </a:xfrm>
        </p:spPr>
        <p:txBody>
          <a:bodyPr/>
          <a:lstStyle/>
          <a:p>
            <a:r>
              <a:rPr lang="zh-CN" altLang="en-US" sz="2800" b="1" dirty="0"/>
              <a:t>我心里也感着一缕的酸辛，可怜这两月来相伴的小侣！当时只得安慰三妹道：</a:t>
            </a:r>
            <a:r>
              <a:rPr lang="en-US" altLang="zh-CN" sz="2800" b="1" dirty="0"/>
              <a:t>“</a:t>
            </a:r>
            <a:r>
              <a:rPr lang="zh-CN" altLang="en-US" sz="2800" b="1" dirty="0"/>
              <a:t>不要紧，我再向别处要一只来给你。</a:t>
            </a:r>
            <a:r>
              <a:rPr lang="en-US" altLang="zh-CN" sz="2800" b="1" dirty="0"/>
              <a:t>”</a:t>
            </a:r>
          </a:p>
          <a:p>
            <a:endParaRPr lang="en-US" altLang="zh-CN" sz="2800" b="1" dirty="0"/>
          </a:p>
          <a:p>
            <a:r>
              <a:rPr lang="zh-CN" altLang="en-US" sz="2800" b="1" dirty="0"/>
              <a:t>我也怅然地，愤恨地，在诅骂着那个不知名的夺去我们所爱的东西的人。</a:t>
            </a:r>
          </a:p>
          <a:p>
            <a:endParaRPr lang="zh-CN" altLang="en-US" sz="2800" b="1" dirty="0"/>
          </a:p>
          <a:p>
            <a:r>
              <a:rPr lang="zh-CN" altLang="en-US" sz="2800" b="1" dirty="0"/>
              <a:t>我心里十分地难过，真的，我的良心受伤了，我没有判断明白，便妄下断语，冤枉了一只不能说话辩诉的动物。</a:t>
            </a:r>
          </a:p>
        </p:txBody>
      </p:sp>
    </p:spTree>
    <p:extLst>
      <p:ext uri="{BB962C8B-B14F-4D97-AF65-F5344CB8AC3E}">
        <p14:creationId xmlns:p14="http://schemas.microsoft.com/office/powerpoint/2010/main" val="18429722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015" y="901924"/>
            <a:ext cx="10972800" cy="4525963"/>
          </a:xfrm>
        </p:spPr>
        <p:txBody>
          <a:bodyPr/>
          <a:lstStyle/>
          <a:p>
            <a:r>
              <a:rPr lang="zh-CN" altLang="en-US" sz="2800" b="1" dirty="0"/>
              <a:t>我心里也感着</a:t>
            </a:r>
            <a:r>
              <a:rPr lang="zh-CN" altLang="en-US" sz="2800" b="1" dirty="0">
                <a:solidFill>
                  <a:srgbClr val="FF0000"/>
                </a:solidFill>
              </a:rPr>
              <a:t>一缕</a:t>
            </a:r>
            <a:r>
              <a:rPr lang="zh-CN" altLang="en-US" sz="2800" b="1" dirty="0"/>
              <a:t>的</a:t>
            </a:r>
            <a:r>
              <a:rPr lang="zh-CN" altLang="en-US" sz="2800" b="1" dirty="0">
                <a:solidFill>
                  <a:srgbClr val="FF0000"/>
                </a:solidFill>
              </a:rPr>
              <a:t>酸辛</a:t>
            </a:r>
            <a:r>
              <a:rPr lang="zh-CN" altLang="en-US" sz="2800" b="1" dirty="0"/>
              <a:t>，可怜这两月来相伴的小侣！当时只得安慰三妹道：</a:t>
            </a:r>
            <a:r>
              <a:rPr lang="en-US" altLang="zh-CN" sz="2800" b="1" dirty="0"/>
              <a:t>“</a:t>
            </a:r>
            <a:r>
              <a:rPr lang="zh-CN" altLang="en-US" sz="2800" b="1" dirty="0">
                <a:solidFill>
                  <a:srgbClr val="FF0000"/>
                </a:solidFill>
              </a:rPr>
              <a:t>不要紧</a:t>
            </a:r>
            <a:r>
              <a:rPr lang="zh-CN" altLang="en-US" sz="2800" b="1" dirty="0"/>
              <a:t>，我</a:t>
            </a:r>
            <a:r>
              <a:rPr lang="zh-CN" altLang="en-US" sz="2800" b="1" dirty="0">
                <a:solidFill>
                  <a:srgbClr val="FF0000"/>
                </a:solidFill>
              </a:rPr>
              <a:t>再</a:t>
            </a:r>
            <a:r>
              <a:rPr lang="zh-CN" altLang="en-US" sz="2800" b="1" dirty="0"/>
              <a:t>向别处要一只来给你。</a:t>
            </a:r>
            <a:r>
              <a:rPr lang="en-US" altLang="zh-CN" sz="2800" b="1" dirty="0"/>
              <a:t>”</a:t>
            </a:r>
          </a:p>
          <a:p>
            <a:endParaRPr lang="en-US" altLang="zh-CN" sz="2800" b="1" dirty="0"/>
          </a:p>
          <a:p>
            <a:r>
              <a:rPr lang="zh-CN" altLang="en-US" sz="2800" b="1" dirty="0"/>
              <a:t>我也</a:t>
            </a:r>
            <a:r>
              <a:rPr lang="zh-CN" altLang="en-US" sz="2800" b="1" dirty="0">
                <a:solidFill>
                  <a:srgbClr val="FF0000"/>
                </a:solidFill>
              </a:rPr>
              <a:t>怅然</a:t>
            </a:r>
            <a:r>
              <a:rPr lang="zh-CN" altLang="en-US" sz="2800" b="1" dirty="0"/>
              <a:t>地，</a:t>
            </a:r>
            <a:r>
              <a:rPr lang="zh-CN" altLang="en-US" sz="2800" b="1" dirty="0">
                <a:solidFill>
                  <a:srgbClr val="FF0000"/>
                </a:solidFill>
              </a:rPr>
              <a:t>愤恨</a:t>
            </a:r>
            <a:r>
              <a:rPr lang="zh-CN" altLang="en-US" sz="2800" b="1" dirty="0"/>
              <a:t>地，在</a:t>
            </a:r>
            <a:r>
              <a:rPr lang="zh-CN" altLang="en-US" sz="2800" b="1" dirty="0">
                <a:solidFill>
                  <a:srgbClr val="FF0000"/>
                </a:solidFill>
              </a:rPr>
              <a:t>诅骂</a:t>
            </a:r>
            <a:r>
              <a:rPr lang="zh-CN" altLang="en-US" sz="2800" b="1" dirty="0"/>
              <a:t>着那个不知名的夺去我们所爱的东西的人。</a:t>
            </a:r>
          </a:p>
          <a:p>
            <a:endParaRPr lang="zh-CN" altLang="en-US" sz="2800" b="1" dirty="0"/>
          </a:p>
          <a:p>
            <a:r>
              <a:rPr lang="zh-CN" altLang="en-US" sz="2800" b="1" dirty="0"/>
              <a:t>我心里</a:t>
            </a:r>
            <a:r>
              <a:rPr lang="zh-CN" altLang="en-US" sz="2800" b="1" dirty="0">
                <a:solidFill>
                  <a:srgbClr val="FF0000"/>
                </a:solidFill>
              </a:rPr>
              <a:t>十分</a:t>
            </a:r>
            <a:r>
              <a:rPr lang="zh-CN" altLang="en-US" sz="2800" b="1" dirty="0"/>
              <a:t>地</a:t>
            </a:r>
            <a:r>
              <a:rPr lang="zh-CN" altLang="en-US" sz="2800" b="1" dirty="0">
                <a:solidFill>
                  <a:srgbClr val="FF0000"/>
                </a:solidFill>
              </a:rPr>
              <a:t>难过</a:t>
            </a:r>
            <a:r>
              <a:rPr lang="zh-CN" altLang="en-US" sz="2800" b="1" dirty="0"/>
              <a:t>，真的，我的良心</a:t>
            </a:r>
            <a:r>
              <a:rPr lang="zh-CN" altLang="en-US" sz="2800" b="1" dirty="0">
                <a:solidFill>
                  <a:srgbClr val="FF0000"/>
                </a:solidFill>
              </a:rPr>
              <a:t>受伤</a:t>
            </a:r>
            <a:r>
              <a:rPr lang="zh-CN" altLang="en-US" sz="2800" b="1" dirty="0"/>
              <a:t>了，我没有判断明白，便妄下断语，冤枉了一只不能说话辩诉的动物。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736850" y="5699760"/>
            <a:ext cx="89909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altLang="zh-CN" sz="4000" b="1">
                <a:sym typeface="+mn-ea"/>
              </a:rPr>
              <a:t>---</a:t>
            </a:r>
            <a:r>
              <a:rPr lang="zh-CN" altLang="en-US" sz="4000" b="1">
                <a:sym typeface="+mn-ea"/>
              </a:rPr>
              <a:t>情感不同，难过程度加深！</a:t>
            </a:r>
            <a:endParaRPr lang="zh-CN" altLang="en-US" sz="4000" b="1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79525" y="308293"/>
            <a:ext cx="10972800" cy="1143000"/>
          </a:xfrm>
        </p:spPr>
        <p:txBody>
          <a:bodyPr/>
          <a:lstStyle/>
          <a:p>
            <a:pPr algn="l"/>
            <a:r>
              <a:rPr lang="zh-CN" altLang="en-US" b="1">
                <a:sym typeface="+mn-ea"/>
              </a:rPr>
              <a:t>感</a:t>
            </a:r>
            <a:r>
              <a:rPr lang="en-US" altLang="zh-CN" b="1">
                <a:sym typeface="+mn-ea"/>
              </a:rPr>
              <a:t>.</a:t>
            </a:r>
            <a:r>
              <a:rPr lang="zh-CN" altLang="en-US" b="1">
                <a:sym typeface="+mn-ea"/>
              </a:rPr>
              <a:t>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79195" y="1985645"/>
            <a:ext cx="10972800" cy="4525963"/>
          </a:xfrm>
        </p:spPr>
        <p:txBody>
          <a:bodyPr/>
          <a:lstStyle/>
          <a:p>
            <a:r>
              <a:rPr lang="zh-CN" altLang="zh-CN" sz="3600" b="1"/>
              <a:t>三只小猫亡失的原因：</a:t>
            </a:r>
          </a:p>
          <a:p>
            <a:endParaRPr lang="zh-CN" altLang="zh-CN" sz="3600" b="1"/>
          </a:p>
          <a:p>
            <a:pPr marL="0" indent="0">
              <a:buNone/>
            </a:pPr>
            <a:r>
              <a:rPr lang="zh-CN" altLang="zh-CN" sz="3600" b="1"/>
              <a:t>                    </a:t>
            </a:r>
            <a:r>
              <a:rPr lang="en-US" altLang="zh-CN" sz="3600" b="1"/>
              <a:t>---</a:t>
            </a:r>
            <a:r>
              <a:rPr lang="zh-CN" altLang="en-US" sz="3600" b="1"/>
              <a:t>有人不闻不问</a:t>
            </a:r>
          </a:p>
          <a:p>
            <a:pPr marL="0" indent="0">
              <a:buNone/>
            </a:pPr>
            <a:r>
              <a:rPr lang="zh-CN" altLang="en-US" sz="3600" b="1"/>
              <a:t>                        有人损人利己</a:t>
            </a:r>
          </a:p>
          <a:p>
            <a:pPr marL="0" indent="0">
              <a:buNone/>
            </a:pPr>
            <a:r>
              <a:rPr lang="zh-CN" altLang="en-US" sz="3600" b="1"/>
              <a:t>                        有人妄下断语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62050" y="559435"/>
            <a:ext cx="10972800" cy="1325245"/>
          </a:xfrm>
        </p:spPr>
        <p:txBody>
          <a:bodyPr/>
          <a:lstStyle/>
          <a:p>
            <a:pPr algn="l"/>
            <a:r>
              <a:rPr lang="zh-CN" altLang="en-US" b="1">
                <a:sym typeface="+mn-ea"/>
              </a:rPr>
              <a:t>感</a:t>
            </a:r>
            <a:r>
              <a:rPr lang="en-US" altLang="zh-CN" b="1">
                <a:sym typeface="+mn-ea"/>
              </a:rPr>
              <a:t>.</a:t>
            </a:r>
            <a:r>
              <a:rPr lang="zh-CN" altLang="en-US" b="1">
                <a:sym typeface="+mn-ea"/>
              </a:rPr>
              <a:t>悟</a:t>
            </a:r>
            <a:r>
              <a:rPr lang="zh-CN" altLang="en-US" b="1"/>
              <a:t/>
            </a:r>
            <a:br>
              <a:rPr lang="zh-CN" altLang="en-US" b="1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7165" y="1990165"/>
            <a:ext cx="11573659" cy="5329144"/>
          </a:xfrm>
        </p:spPr>
        <p:txBody>
          <a:bodyPr/>
          <a:lstStyle/>
          <a:p>
            <a:r>
              <a:rPr lang="zh-CN" altLang="zh-CN" sz="3600" b="1" dirty="0">
                <a:sym typeface="+mn-ea"/>
              </a:rPr>
              <a:t>不伤害无辜、不欺负弱小</a:t>
            </a:r>
            <a:endParaRPr lang="zh-CN" altLang="zh-CN" sz="3600" b="1" dirty="0"/>
          </a:p>
          <a:p>
            <a:r>
              <a:rPr lang="zh-CN" altLang="zh-CN" sz="3600" b="1" dirty="0">
                <a:sym typeface="+mn-ea"/>
              </a:rPr>
              <a:t>公平、公正</a:t>
            </a:r>
            <a:r>
              <a:rPr lang="zh-CN" altLang="zh-CN" sz="3600" b="1" dirty="0" smtClean="0">
                <a:sym typeface="+mn-ea"/>
              </a:rPr>
              <a:t>地</a:t>
            </a:r>
            <a:r>
              <a:rPr lang="zh-CN" altLang="en-US" sz="3600" b="1" dirty="0" smtClean="0">
                <a:sym typeface="+mn-ea"/>
              </a:rPr>
              <a:t>对待每个生命</a:t>
            </a:r>
            <a:endParaRPr lang="en-US" altLang="zh-CN" sz="3600" b="1" dirty="0" smtClean="0">
              <a:sym typeface="+mn-ea"/>
            </a:endParaRPr>
          </a:p>
          <a:p>
            <a:r>
              <a:rPr lang="zh-CN" altLang="zh-CN" sz="3600" b="1" dirty="0" smtClean="0">
                <a:sym typeface="+mn-ea"/>
              </a:rPr>
              <a:t>尊重</a:t>
            </a:r>
            <a:r>
              <a:rPr lang="zh-CN" altLang="zh-CN" sz="3600" b="1" dirty="0">
                <a:sym typeface="+mn-ea"/>
              </a:rPr>
              <a:t>生命、平等博爱、</a:t>
            </a:r>
            <a:r>
              <a:rPr lang="zh-CN" altLang="zh-CN" sz="3600" b="1" dirty="0" smtClean="0">
                <a:sym typeface="+mn-ea"/>
              </a:rPr>
              <a:t>自我</a:t>
            </a:r>
            <a:r>
              <a:rPr lang="zh-CN" altLang="zh-CN" sz="3600" b="1" dirty="0" smtClean="0">
                <a:sym typeface="+mn-ea"/>
              </a:rPr>
              <a:t>审视与</a:t>
            </a:r>
            <a:r>
              <a:rPr lang="zh-CN" altLang="zh-CN" sz="3600" b="1" dirty="0">
                <a:sym typeface="+mn-ea"/>
              </a:rPr>
              <a:t>反省</a:t>
            </a:r>
            <a:r>
              <a:rPr lang="zh-CN" altLang="en-US" sz="3600" b="1" dirty="0" smtClean="0">
                <a:latin typeface="Arial" panose="020B0604020202020204" pitchFamily="34" charset="0"/>
                <a:sym typeface="+mn-ea"/>
              </a:rPr>
              <a:t>……</a:t>
            </a:r>
            <a:endParaRPr lang="zh-CN" altLang="en-US" sz="3600" b="1" dirty="0">
              <a:latin typeface="Arial" panose="020B0604020202020204" pitchFamily="34" charset="0"/>
              <a:sym typeface="+mn-ea"/>
            </a:endParaRPr>
          </a:p>
          <a:p>
            <a:endParaRPr lang="zh-CN" altLang="zh-CN" sz="3600" b="1" dirty="0"/>
          </a:p>
          <a:p>
            <a:endParaRPr lang="zh-CN" altLang="en-US" sz="3600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7351395" y="5055235"/>
            <a:ext cx="423735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zh-CN" altLang="en-US" sz="4800" b="1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08910" y="151130"/>
            <a:ext cx="9826625" cy="349250"/>
          </a:xfrm>
        </p:spPr>
        <p:txBody>
          <a:bodyPr/>
          <a:lstStyle/>
          <a:p>
            <a:pPr algn="l"/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7845" y="3604260"/>
            <a:ext cx="10829925" cy="3093720"/>
          </a:xfrm>
        </p:spPr>
        <p:txBody>
          <a:bodyPr/>
          <a:lstStyle/>
          <a:p>
            <a:r>
              <a:rPr lang="en-US" altLang="zh-CN"/>
              <a:t>     </a:t>
            </a:r>
            <a:r>
              <a:rPr lang="en-US" altLang="zh-CN" sz="2800"/>
              <a:t> </a:t>
            </a:r>
            <a:r>
              <a:rPr lang="zh-CN" altLang="en-US" sz="2800" b="1"/>
              <a:t>再抬头向上看，藤萝初绽出来的一些淡紫的成串的花朵，还在绿叶丛中笑。它们还没有来得及知道，自己赖以生存的树干已经被砍断了。它们仿佛成了失掉母亲的孤儿，不久就会微笑不下去，连痛哭的地方也没有了。我是一个没有出息的人。我的感情太多，总是供过于求，经常为一些小动物、小花草惹起万斛闲愁……这一棵古藤的灭亡在我的心灵中引起的痛苦，别人是无法理解的。</a:t>
            </a:r>
          </a:p>
          <a:p>
            <a:r>
              <a:rPr lang="zh-CN" altLang="en-US" b="1"/>
              <a:t>                                                                                 </a:t>
            </a:r>
            <a:r>
              <a:rPr lang="zh-CN" altLang="en-US">
                <a:latin typeface="Arial" panose="020B0604020202020204" pitchFamily="34" charset="0"/>
              </a:rPr>
              <a:t> </a:t>
            </a:r>
            <a:r>
              <a:rPr lang="zh-CN" altLang="en-US" b="1"/>
              <a:t>----季羡林《幽径悲剧》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10895" y="922020"/>
            <a:ext cx="10381615" cy="2614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/>
              <a:t>      </a:t>
            </a:r>
            <a:r>
              <a:rPr lang="zh-CN" altLang="en-US" sz="2800" b="1"/>
              <a:t>不能保护一条小狗，我感到羞耻；为了想保全自己，我把包弟送到解剖桌上，我瞧不起自己，我不能原谅自己！我就这样可耻地开始了十年浩劫中逆来顺受的苦难生活。一方面责备自己，另一方面又想保全自己，不要让一家人跟自己一起堕入地狱。我自己终于也变成了包弟，没有死在解剖桌上，倒是我的幸运</a:t>
            </a:r>
            <a:r>
              <a:rPr lang="zh-CN" altLang="en-US" sz="2800" b="1">
                <a:sym typeface="+mn-ea"/>
              </a:rPr>
              <a:t>……</a:t>
            </a:r>
          </a:p>
          <a:p>
            <a:r>
              <a:rPr lang="zh-CN" altLang="en-US" sz="2400" b="1"/>
              <a:t>                                                                                   </a:t>
            </a:r>
            <a:r>
              <a:rPr lang="en-US" altLang="zh-CN" sz="2400" b="1"/>
              <a:t>----</a:t>
            </a:r>
            <a:r>
              <a:rPr lang="zh-CN" altLang="en-US" sz="2400" b="1"/>
              <a:t>巴金《小狗包弟》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蓝调晶格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7B7E5"/>
      </a:accent6>
      <a:hlink>
        <a:srgbClr val="3333CC"/>
      </a:hlink>
      <a:folHlink>
        <a:srgbClr val="AF67FF"/>
      </a:folHlink>
    </a:clrScheme>
    <a:fontScheme name="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760</Words>
  <Application>Microsoft Office PowerPoint</Application>
  <PresentationFormat>自定义</PresentationFormat>
  <Paragraphs>51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蓝调晶格</vt:lpstr>
      <vt:lpstr>猫                               郑振铎</vt:lpstr>
      <vt:lpstr>感.知</vt:lpstr>
      <vt:lpstr>感.知</vt:lpstr>
      <vt:lpstr>感.情</vt:lpstr>
      <vt:lpstr>PowerPoint 演示文稿</vt:lpstr>
      <vt:lpstr>PowerPoint 演示文稿</vt:lpstr>
      <vt:lpstr>感.悟</vt:lpstr>
      <vt:lpstr>感.悟 </vt:lpstr>
      <vt:lpstr>PowerPoint 演示文稿</vt:lpstr>
      <vt:lpstr>感.怀</vt:lpstr>
      <vt:lpstr>感.想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猫                               郑振铎</dc:title>
  <dc:creator/>
  <cp:lastModifiedBy>a</cp:lastModifiedBy>
  <cp:revision>102</cp:revision>
  <dcterms:created xsi:type="dcterms:W3CDTF">2015-05-05T08:02:00Z</dcterms:created>
  <dcterms:modified xsi:type="dcterms:W3CDTF">2017-11-23T04:27:20Z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2052-10.1.0.6930</vt:lpwstr>
  </property>
</Properties>
</file>