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316" r:id="rId2"/>
    <p:sldId id="265" r:id="rId3"/>
    <p:sldId id="319" r:id="rId4"/>
    <p:sldId id="320" r:id="rId5"/>
    <p:sldId id="321" r:id="rId6"/>
    <p:sldId id="322" r:id="rId7"/>
    <p:sldId id="323" r:id="rId8"/>
    <p:sldId id="360" r:id="rId9"/>
    <p:sldId id="362"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26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584A7"/>
    <a:srgbClr val="50A0B0"/>
    <a:srgbClr val="27A7B4"/>
    <a:srgbClr val="334247"/>
    <a:srgbClr val="6C7D82"/>
    <a:srgbClr val="5D8391"/>
    <a:srgbClr val="4088B1"/>
    <a:srgbClr val="536E7D"/>
    <a:srgbClr val="F3D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20" autoAdjust="0"/>
    <p:restoredTop sz="94660"/>
  </p:normalViewPr>
  <p:slideViewPr>
    <p:cSldViewPr snapToGrid="0" showGuides="1">
      <p:cViewPr>
        <p:scale>
          <a:sx n="100" d="100"/>
          <a:sy n="100" d="100"/>
        </p:scale>
        <p:origin x="-744" y="-402"/>
      </p:cViewPr>
      <p:guideLst>
        <p:guide orient="horz" pos="2160"/>
        <p:guide pos="9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4AE2D-A19E-7D43-BD25-B5C0171990C1}" type="datetimeFigureOut">
              <a:rPr kumimoji="1" lang="zh-CN" altLang="en-US" smtClean="0"/>
              <a:t>2021/8/12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84D29-5D5F-624A-8335-AB82C84FBF79}" type="slidenum">
              <a:rPr kumimoji="1" lang="zh-CN" altLang="en-US" smtClean="0"/>
              <a:t>‹#›</a:t>
            </a:fld>
            <a:endParaRPr kumimoji="1" lang="zh-CN" altLang="en-US"/>
          </a:p>
        </p:txBody>
      </p:sp>
    </p:spTree>
    <p:extLst>
      <p:ext uri="{BB962C8B-B14F-4D97-AF65-F5344CB8AC3E}">
        <p14:creationId xmlns:p14="http://schemas.microsoft.com/office/powerpoint/2010/main" val="55690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0227D4-4B8E-4316-8E22-FFFABE776F1C}"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0227D4-4B8E-4316-8E22-FFFABE776F1C}"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0227D4-4B8E-4316-8E22-FFFABE776F1C}" type="slidenum">
              <a:rPr lang="zh-CN" altLang="en-US" smtClean="0"/>
              <a:t>12</a:t>
            </a:fld>
            <a:endParaRPr lang="zh-CN" altLang="en-US"/>
          </a:p>
        </p:txBody>
      </p:sp>
    </p:spTree>
    <p:extLst>
      <p:ext uri="{BB962C8B-B14F-4D97-AF65-F5344CB8AC3E}">
        <p14:creationId xmlns:p14="http://schemas.microsoft.com/office/powerpoint/2010/main" val="148622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t>45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92757-3C02-4CF6-8429-49BD51920F96}"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C92757-3C02-4CF6-8429-49BD51920F96}"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C92757-3C02-4CF6-8429-49BD51920F96}"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9C29A-129B-40A3-AD09-217224EAB3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2757-3C02-4CF6-8429-49BD51920F96}" type="datetimeFigureOut">
              <a:rPr lang="en-US" smtClean="0"/>
              <a:t>8/12/2021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C29A-129B-40A3-AD09-217224EAB3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tiff"/><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4.tiff"/><Relationship Id="rId12" Type="http://schemas.openxmlformats.org/officeDocument/2006/relationships/image" Target="../media/image9.tif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tiff"/><Relationship Id="rId5" Type="http://schemas.openxmlformats.org/officeDocument/2006/relationships/image" Target="../media/image2.jpeg"/><Relationship Id="rId10" Type="http://schemas.openxmlformats.org/officeDocument/2006/relationships/image" Target="../media/image7.tiff"/><Relationship Id="rId4" Type="http://schemas.openxmlformats.org/officeDocument/2006/relationships/notesSlide" Target="../notesSlides/notesSlide1.xml"/><Relationship Id="rId9" Type="http://schemas.openxmlformats.org/officeDocument/2006/relationships/image" Target="../media/image6.tiff"/></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tiff"/><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jpg"/><Relationship Id="rId1" Type="http://schemas.openxmlformats.org/officeDocument/2006/relationships/slideLayout" Target="../slideLayouts/slideLayout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2.jpeg"/><Relationship Id="rId7"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rot="7376178">
            <a:off x="10284955" y="5526620"/>
            <a:ext cx="2815404" cy="648879"/>
          </a:xfrm>
          <a:custGeom>
            <a:avLst/>
            <a:gdLst>
              <a:gd name="connsiteX0" fmla="*/ 2395042 w 2815404"/>
              <a:gd name="connsiteY0" fmla="*/ 0 h 648879"/>
              <a:gd name="connsiteX1" fmla="*/ 2815404 w 2815404"/>
              <a:gd name="connsiteY1" fmla="*/ 648879 h 648879"/>
              <a:gd name="connsiteX2" fmla="*/ 0 w 2815404"/>
              <a:gd name="connsiteY2" fmla="*/ 648879 h 648879"/>
              <a:gd name="connsiteX3" fmla="*/ 1001622 w 2815404"/>
              <a:gd name="connsiteY3" fmla="*/ 0 h 648879"/>
            </a:gdLst>
            <a:ahLst/>
            <a:cxnLst>
              <a:cxn ang="0">
                <a:pos x="connsiteX0" y="connsiteY0"/>
              </a:cxn>
              <a:cxn ang="0">
                <a:pos x="connsiteX1" y="connsiteY1"/>
              </a:cxn>
              <a:cxn ang="0">
                <a:pos x="connsiteX2" y="connsiteY2"/>
              </a:cxn>
              <a:cxn ang="0">
                <a:pos x="connsiteX3" y="connsiteY3"/>
              </a:cxn>
            </a:cxnLst>
            <a:rect l="l" t="t" r="r" b="b"/>
            <a:pathLst>
              <a:path w="2815404" h="648879">
                <a:moveTo>
                  <a:pt x="2395042" y="0"/>
                </a:moveTo>
                <a:lnTo>
                  <a:pt x="2815404" y="648879"/>
                </a:lnTo>
                <a:lnTo>
                  <a:pt x="0" y="648879"/>
                </a:lnTo>
                <a:lnTo>
                  <a:pt x="1001622" y="0"/>
                </a:lnTo>
                <a:close/>
              </a:path>
            </a:pathLst>
          </a:custGeom>
          <a:solidFill>
            <a:srgbClr val="02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rot="21420000" flipH="1">
            <a:off x="11028614" y="3619723"/>
            <a:ext cx="1634130" cy="2249488"/>
          </a:xfrm>
          <a:prstGeom prst="line">
            <a:avLst/>
          </a:prstGeom>
          <a:ln>
            <a:solidFill>
              <a:srgbClr val="0275BC"/>
            </a:solidFill>
          </a:ln>
        </p:spPr>
        <p:style>
          <a:lnRef idx="1">
            <a:schemeClr val="accent1"/>
          </a:lnRef>
          <a:fillRef idx="0">
            <a:schemeClr val="accent1"/>
          </a:fillRef>
          <a:effectRef idx="0">
            <a:schemeClr val="accent1"/>
          </a:effectRef>
          <a:fontRef idx="minor">
            <a:schemeClr val="tx1"/>
          </a:fontRef>
        </p:style>
      </p:cxnSp>
      <p:sp>
        <p:nvSpPr>
          <p:cNvPr id="19" name="任意多边形: 形状 18"/>
          <p:cNvSpPr/>
          <p:nvPr/>
        </p:nvSpPr>
        <p:spPr>
          <a:xfrm>
            <a:off x="0" y="4903498"/>
            <a:ext cx="1687606" cy="1954503"/>
          </a:xfrm>
          <a:custGeom>
            <a:avLst/>
            <a:gdLst>
              <a:gd name="connsiteX0" fmla="*/ 0 w 1687606"/>
              <a:gd name="connsiteY0" fmla="*/ 0 h 1954503"/>
              <a:gd name="connsiteX1" fmla="*/ 1687606 w 1687606"/>
              <a:gd name="connsiteY1" fmla="*/ 1687606 h 1954503"/>
              <a:gd name="connsiteX2" fmla="*/ 1678893 w 1687606"/>
              <a:gd name="connsiteY2" fmla="*/ 1860154 h 1954503"/>
              <a:gd name="connsiteX3" fmla="*/ 1664494 w 1687606"/>
              <a:gd name="connsiteY3" fmla="*/ 1954503 h 1954503"/>
              <a:gd name="connsiteX4" fmla="*/ 796599 w 1687606"/>
              <a:gd name="connsiteY4" fmla="*/ 1954503 h 1954503"/>
              <a:gd name="connsiteX5" fmla="*/ 826660 w 1687606"/>
              <a:gd name="connsiteY5" fmla="*/ 1857662 h 1954503"/>
              <a:gd name="connsiteX6" fmla="*/ 843803 w 1687606"/>
              <a:gd name="connsiteY6" fmla="*/ 1687606 h 1954503"/>
              <a:gd name="connsiteX7" fmla="*/ 0 w 1687606"/>
              <a:gd name="connsiteY7" fmla="*/ 843803 h 19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606" h="1954503">
                <a:moveTo>
                  <a:pt x="0" y="0"/>
                </a:moveTo>
                <a:cubicBezTo>
                  <a:pt x="932039" y="0"/>
                  <a:pt x="1687606" y="755567"/>
                  <a:pt x="1687606" y="1687606"/>
                </a:cubicBezTo>
                <a:cubicBezTo>
                  <a:pt x="1687606" y="1745859"/>
                  <a:pt x="1684655" y="1803422"/>
                  <a:pt x="1678893" y="1860154"/>
                </a:cubicBezTo>
                <a:lnTo>
                  <a:pt x="1664494" y="1954503"/>
                </a:lnTo>
                <a:lnTo>
                  <a:pt x="796599" y="1954503"/>
                </a:lnTo>
                <a:lnTo>
                  <a:pt x="826660" y="1857662"/>
                </a:lnTo>
                <a:cubicBezTo>
                  <a:pt x="837900" y="1802733"/>
                  <a:pt x="843803" y="1745859"/>
                  <a:pt x="843803" y="1687606"/>
                </a:cubicBezTo>
                <a:cubicBezTo>
                  <a:pt x="843803" y="1221586"/>
                  <a:pt x="466020" y="843803"/>
                  <a:pt x="0" y="8438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grpSp>
        <p:nvGrpSpPr>
          <p:cNvPr id="53" name="组合 52"/>
          <p:cNvGrpSpPr/>
          <p:nvPr/>
        </p:nvGrpSpPr>
        <p:grpSpPr>
          <a:xfrm>
            <a:off x="626745" y="2105660"/>
            <a:ext cx="1153160" cy="1153160"/>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7" name="组合 46"/>
          <p:cNvGrpSpPr/>
          <p:nvPr/>
        </p:nvGrpSpPr>
        <p:grpSpPr>
          <a:xfrm>
            <a:off x="2930525" y="3392805"/>
            <a:ext cx="1153160" cy="1153160"/>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 name="组合 6"/>
          <p:cNvGrpSpPr/>
          <p:nvPr/>
        </p:nvGrpSpPr>
        <p:grpSpPr>
          <a:xfrm>
            <a:off x="1889760" y="3843020"/>
            <a:ext cx="1436370" cy="1436370"/>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1" name="组合 40"/>
          <p:cNvGrpSpPr/>
          <p:nvPr/>
        </p:nvGrpSpPr>
        <p:grpSpPr>
          <a:xfrm>
            <a:off x="869950" y="1708785"/>
            <a:ext cx="3010535" cy="3010535"/>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57" name="组合 56"/>
          <p:cNvGrpSpPr/>
          <p:nvPr/>
        </p:nvGrpSpPr>
        <p:grpSpPr>
          <a:xfrm>
            <a:off x="3918585" y="1877060"/>
            <a:ext cx="501015" cy="501015"/>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9" name="组合 8"/>
          <p:cNvGrpSpPr/>
          <p:nvPr/>
        </p:nvGrpSpPr>
        <p:grpSpPr>
          <a:xfrm>
            <a:off x="5147310" y="5120005"/>
            <a:ext cx="5035550" cy="956310"/>
            <a:chOff x="7019" y="7493"/>
            <a:chExt cx="2589" cy="480"/>
          </a:xfrm>
        </p:grpSpPr>
        <p:grpSp>
          <p:nvGrpSpPr>
            <p:cNvPr id="64" name="组合 63"/>
            <p:cNvGrpSpPr/>
            <p:nvPr/>
          </p:nvGrpSpPr>
          <p:grpSpPr>
            <a:xfrm>
              <a:off x="8431" y="7493"/>
              <a:ext cx="481" cy="481"/>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69" name="组合 68"/>
            <p:cNvGrpSpPr/>
            <p:nvPr/>
          </p:nvGrpSpPr>
          <p:grpSpPr>
            <a:xfrm>
              <a:off x="9128" y="7493"/>
              <a:ext cx="481" cy="481"/>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7019" y="7493"/>
              <a:ext cx="481" cy="481"/>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79" name="组合 78"/>
            <p:cNvGrpSpPr/>
            <p:nvPr/>
          </p:nvGrpSpPr>
          <p:grpSpPr>
            <a:xfrm>
              <a:off x="7713" y="7493"/>
              <a:ext cx="481" cy="481"/>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cxnSp>
        <p:nvCxnSpPr>
          <p:cNvPr id="84" name="直接连接符 83"/>
          <p:cNvCxnSpPr/>
          <p:nvPr/>
        </p:nvCxnSpPr>
        <p:spPr>
          <a:xfrm flipV="1">
            <a:off x="4457065" y="4119880"/>
            <a:ext cx="6358255" cy="20955"/>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2" name="副标题 91"/>
          <p:cNvSpPr>
            <a:spLocks noGrp="1"/>
          </p:cNvSpPr>
          <p:nvPr>
            <p:custDataLst>
              <p:tags r:id="rId1"/>
            </p:custDataLst>
          </p:nvPr>
        </p:nvSpPr>
        <p:spPr>
          <a:xfrm>
            <a:off x="4457065" y="1988820"/>
            <a:ext cx="6407785" cy="2664460"/>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sz="5400" b="1">
                <a:solidFill>
                  <a:srgbClr val="0584A7"/>
                </a:solidFill>
                <a:latin typeface="微软雅黑" panose="020B0503020204020204" pitchFamily="34" charset="-122"/>
                <a:cs typeface="汉仪大黑简" panose="02010609000101010101" charset="-122"/>
              </a:rPr>
              <a:t>常州市新高考</a:t>
            </a:r>
          </a:p>
          <a:p>
            <a:pPr algn="ctr">
              <a:lnSpc>
                <a:spcPct val="100000"/>
              </a:lnSpc>
            </a:pPr>
            <a:r>
              <a:rPr sz="5400" b="1">
                <a:solidFill>
                  <a:srgbClr val="0584A7"/>
                </a:solidFill>
                <a:latin typeface="微软雅黑" panose="020B0503020204020204" pitchFamily="34" charset="-122"/>
                <a:cs typeface="汉仪大黑简" panose="02010609000101010101" charset="-122"/>
              </a:rPr>
              <a:t>线上研修活动</a:t>
            </a:r>
          </a:p>
        </p:txBody>
      </p:sp>
      <p:sp>
        <p:nvSpPr>
          <p:cNvPr id="12" name="文本框 11"/>
          <p:cNvSpPr txBox="1"/>
          <p:nvPr/>
        </p:nvSpPr>
        <p:spPr>
          <a:xfrm>
            <a:off x="1348740" y="2660015"/>
            <a:ext cx="2580640" cy="1322070"/>
          </a:xfrm>
          <a:prstGeom prst="rect">
            <a:avLst/>
          </a:prstGeom>
          <a:noFill/>
        </p:spPr>
        <p:txBody>
          <a:bodyPr wrap="square" rtlCol="0">
            <a:spAutoFit/>
          </a:bodyPr>
          <a:lstStyle/>
          <a:p>
            <a:r>
              <a:rPr lang="en-US" altLang="zh-CN" sz="8000" b="1">
                <a:gradFill>
                  <a:gsLst>
                    <a:gs pos="0">
                      <a:srgbClr val="007BD3"/>
                    </a:gs>
                    <a:gs pos="100000">
                      <a:srgbClr val="034373"/>
                    </a:gs>
                  </a:gsLst>
                  <a:lin scaled="0"/>
                </a:gradFill>
                <a:latin typeface="方正大黑体_GBK" panose="02010600010101010101" charset="-122"/>
                <a:ea typeface="方正大黑体_GBK" panose="02010600010101010101" charset="-122"/>
              </a:rPr>
              <a:t>2021</a:t>
            </a:r>
          </a:p>
        </p:txBody>
      </p:sp>
      <p:grpSp>
        <p:nvGrpSpPr>
          <p:cNvPr id="14" name="组合 13"/>
          <p:cNvGrpSpPr/>
          <p:nvPr/>
        </p:nvGrpSpPr>
        <p:grpSpPr>
          <a:xfrm>
            <a:off x="5080" y="0"/>
            <a:ext cx="12186920" cy="864235"/>
            <a:chOff x="8" y="-5"/>
            <a:chExt cx="19192" cy="1361"/>
          </a:xfrm>
        </p:grpSpPr>
        <p:sp>
          <p:nvSpPr>
            <p:cNvPr id="20" name="矩形 19"/>
            <p:cNvSpPr/>
            <p:nvPr/>
          </p:nvSpPr>
          <p:spPr>
            <a:xfrm>
              <a:off x="8" y="-5"/>
              <a:ext cx="19192" cy="1361"/>
            </a:xfrm>
            <a:prstGeom prst="rect">
              <a:avLst/>
            </a:prstGeom>
            <a:solidFill>
              <a:srgbClr val="7DC5F7"/>
            </a:solidFill>
            <a:ln>
              <a:solidFill>
                <a:srgbClr val="77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a:srcRect t="2856" r="1049"/>
            <a:stretch>
              <a:fillRect/>
            </a:stretch>
          </p:blipFill>
          <p:spPr>
            <a:xfrm>
              <a:off x="9579" y="0"/>
              <a:ext cx="9621" cy="1355"/>
            </a:xfrm>
            <a:prstGeom prst="rect">
              <a:avLst/>
            </a:prstGeom>
          </p:spPr>
        </p:pic>
        <p:sp>
          <p:nvSpPr>
            <p:cNvPr id="22" name="文本框 21"/>
            <p:cNvSpPr txBox="1"/>
            <p:nvPr/>
          </p:nvSpPr>
          <p:spPr>
            <a:xfrm>
              <a:off x="103" y="132"/>
              <a:ext cx="6559" cy="1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000" b="1" i="0" u="none" strike="noStrike" kern="1200" cap="none" spc="0" normalizeH="0" baseline="0" noProof="0" dirty="0">
                <a:ln>
                  <a:noFill/>
                </a:ln>
                <a:gradFill>
                  <a:gsLst>
                    <a:gs pos="0">
                      <a:srgbClr val="007BD3"/>
                    </a:gs>
                    <a:gs pos="100000">
                      <a:srgbClr val="034373"/>
                    </a:gs>
                  </a:gsLst>
                  <a:lin scaled="0"/>
                </a:gra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3600" dirty="0">
                <a:latin typeface="宋体" panose="02010600030101010101" pitchFamily="2" charset="-122"/>
                <a:ea typeface="宋体" panose="02010600030101010101" pitchFamily="2" charset="-122"/>
              </a:rPr>
              <a:t>误区：</a:t>
            </a:r>
            <a:endParaRPr lang="en-US" altLang="zh-CN" sz="3600" dirty="0">
              <a:latin typeface="宋体" panose="02010600030101010101" pitchFamily="2" charset="-122"/>
              <a:ea typeface="宋体" panose="02010600030101010101" pitchFamily="2" charset="-122"/>
            </a:endParaRPr>
          </a:p>
          <a:p>
            <a:r>
              <a:rPr lang="zh-CN" altLang="en-US" sz="3600" dirty="0">
                <a:latin typeface="宋体" panose="02010600030101010101" pitchFamily="2" charset="-122"/>
                <a:ea typeface="宋体" panose="02010600030101010101" pitchFamily="2" charset="-122"/>
              </a:rPr>
              <a:t>复杂的句型和词汇等于高级表达</a:t>
            </a:r>
            <a:endParaRPr lang="en-US" altLang="zh-CN" sz="3600" dirty="0">
              <a:latin typeface="宋体" panose="02010600030101010101" pitchFamily="2" charset="-122"/>
              <a:ea typeface="宋体" panose="02010600030101010101" pitchFamily="2" charset="-122"/>
            </a:endParaRPr>
          </a:p>
          <a:p>
            <a:r>
              <a:rPr lang="zh-CN" altLang="en-US" sz="3600" dirty="0">
                <a:latin typeface="宋体" panose="02010600030101010101" pitchFamily="2" charset="-122"/>
                <a:ea typeface="宋体" panose="02010600030101010101" pitchFamily="2" charset="-122"/>
              </a:rPr>
              <a:t>简单的词汇和句型写不出漂亮的故事</a:t>
            </a:r>
          </a:p>
        </p:txBody>
      </p:sp>
      <p:sp>
        <p:nvSpPr>
          <p:cNvPr id="4" name="标题 1"/>
          <p:cNvSpPr txBox="1">
            <a:spLocks/>
          </p:cNvSpPr>
          <p:nvPr/>
        </p:nvSpPr>
        <p:spPr>
          <a:xfrm>
            <a:off x="719403" y="4365104"/>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dirty="0"/>
          </a:p>
        </p:txBody>
      </p:sp>
      <p:grpSp>
        <p:nvGrpSpPr>
          <p:cNvPr id="7" name="组 35"/>
          <p:cNvGrpSpPr/>
          <p:nvPr/>
        </p:nvGrpSpPr>
        <p:grpSpPr>
          <a:xfrm>
            <a:off x="152400" y="0"/>
            <a:ext cx="12039600" cy="1418978"/>
            <a:chOff x="3310690" y="3889477"/>
            <a:chExt cx="5368854" cy="723900"/>
          </a:xfrm>
        </p:grpSpPr>
        <p:pic>
          <p:nvPicPr>
            <p:cNvPr id="8" name="图片 7"/>
            <p:cNvPicPr>
              <a:picLocks noChangeAspect="1"/>
            </p:cNvPicPr>
            <p:nvPr/>
          </p:nvPicPr>
          <p:blipFill>
            <a:blip r:embed="rId2"/>
            <a:stretch>
              <a:fillRect/>
            </a:stretch>
          </p:blipFill>
          <p:spPr>
            <a:xfrm>
              <a:off x="3310690" y="3889477"/>
              <a:ext cx="5368854" cy="723900"/>
            </a:xfrm>
            <a:prstGeom prst="rect">
              <a:avLst/>
            </a:prstGeom>
          </p:spPr>
        </p:pic>
        <p:sp>
          <p:nvSpPr>
            <p:cNvPr id="9" name="TextBox 1"/>
            <p:cNvSpPr txBox="1">
              <a:spLocks noChangeArrowheads="1"/>
            </p:cNvSpPr>
            <p:nvPr/>
          </p:nvSpPr>
          <p:spPr bwMode="auto">
            <a:xfrm>
              <a:off x="3769795" y="4052037"/>
              <a:ext cx="4558030" cy="392535"/>
            </a:xfrm>
            <a:prstGeom prst="rect">
              <a:avLst/>
            </a:prstGeom>
            <a:noFill/>
            <a:ln w="9525">
              <a:noFill/>
              <a:miter lim="800000"/>
            </a:ln>
          </p:spPr>
          <p:txBody>
            <a:bodyPr wrap="square">
              <a:spAutoFit/>
            </a:bodyPr>
            <a:lstStyle/>
            <a:p>
              <a:r>
                <a:rPr lang="en-US" altLang="zh-CN" sz="4400" dirty="0">
                  <a:latin typeface="宋体" panose="02010600030101010101" pitchFamily="2" charset="-122"/>
                  <a:ea typeface="宋体" panose="02010600030101010101" pitchFamily="2" charset="-122"/>
                </a:rPr>
                <a:t>2. </a:t>
              </a:r>
              <a:r>
                <a:rPr lang="zh-CN" altLang="en-US" sz="4400" dirty="0">
                  <a:latin typeface="宋体" panose="02010600030101010101" pitchFamily="2" charset="-122"/>
                  <a:ea typeface="宋体" panose="02010600030101010101" pitchFamily="2" charset="-122"/>
                </a:rPr>
                <a:t>什么样的表达算高级？</a:t>
              </a:r>
              <a:endParaRPr lang="zh-CN" altLang="en-US" sz="4400"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367712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53249" y="1235288"/>
            <a:ext cx="12038753" cy="5492327"/>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350"/>
          </a:p>
        </p:txBody>
      </p:sp>
      <p:sp>
        <p:nvSpPr>
          <p:cNvPr id="8" name="椭圆 7"/>
          <p:cNvSpPr/>
          <p:nvPr/>
        </p:nvSpPr>
        <p:spPr>
          <a:xfrm>
            <a:off x="122872" y="211284"/>
            <a:ext cx="554541" cy="554541"/>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3943027482"/>
              </p:ext>
            </p:extLst>
          </p:nvPr>
        </p:nvGraphicFramePr>
        <p:xfrm>
          <a:off x="130387" y="1451411"/>
          <a:ext cx="11931227" cy="5060078"/>
        </p:xfrm>
        <a:graphic>
          <a:graphicData uri="http://schemas.openxmlformats.org/drawingml/2006/table">
            <a:tbl>
              <a:tblPr/>
              <a:tblGrid>
                <a:gridCol w="1912620">
                  <a:extLst>
                    <a:ext uri="{9D8B030D-6E8A-4147-A177-3AD203B41FA5}">
                      <a16:colId xmlns:a16="http://schemas.microsoft.com/office/drawing/2014/main" xmlns="" val="20000"/>
                    </a:ext>
                  </a:extLst>
                </a:gridCol>
                <a:gridCol w="10018607">
                  <a:extLst>
                    <a:ext uri="{9D8B030D-6E8A-4147-A177-3AD203B41FA5}">
                      <a16:colId xmlns:a16="http://schemas.microsoft.com/office/drawing/2014/main" xmlns="" val="20001"/>
                    </a:ext>
                  </a:extLst>
                </a:gridCol>
              </a:tblGrid>
              <a:tr h="557193">
                <a:tc>
                  <a:txBody>
                    <a:bodyPr/>
                    <a:lstStyle/>
                    <a:p>
                      <a:pPr algn="ctr">
                        <a:lnSpc>
                          <a:spcPts val="1900"/>
                        </a:lnSpc>
                        <a:spcAft>
                          <a:spcPts val="0"/>
                        </a:spcAft>
                      </a:pPr>
                      <a:r>
                        <a:rPr lang="zh-CN" altLang="en-US" sz="2400" b="1" kern="100" dirty="0">
                          <a:latin typeface="Calibri" panose="020F0502020204030204"/>
                          <a:ea typeface="宋体" panose="02010600030101010101" pitchFamily="2" charset="-122"/>
                          <a:cs typeface="Times New Roman" panose="02020603050405020304"/>
                        </a:rPr>
                        <a:t>评分</a:t>
                      </a:r>
                      <a:r>
                        <a:rPr lang="zh-CN" sz="2400" b="1" kern="100" dirty="0">
                          <a:latin typeface="Calibri" panose="020F0502020204030204"/>
                          <a:ea typeface="宋体" panose="02010600030101010101" pitchFamily="2" charset="-122"/>
                          <a:cs typeface="Times New Roman" panose="02020603050405020304"/>
                        </a:rPr>
                        <a:t>档次</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900"/>
                        </a:lnSpc>
                        <a:spcAft>
                          <a:spcPts val="0"/>
                        </a:spcAft>
                      </a:pPr>
                      <a:r>
                        <a:rPr lang="zh-CN" sz="2400" b="1" kern="100" dirty="0">
                          <a:latin typeface="Calibri" panose="020F0502020204030204"/>
                          <a:ea typeface="宋体" panose="02010600030101010101" pitchFamily="2" charset="-122"/>
                          <a:cs typeface="Times New Roman" panose="02020603050405020304"/>
                        </a:rPr>
                        <a:t>描</a:t>
                      </a:r>
                      <a:r>
                        <a:rPr lang="en-US" altLang="zh-CN" sz="2400" b="1" kern="100" baseline="0" dirty="0">
                          <a:latin typeface="Calibri" panose="020F0502020204030204"/>
                          <a:ea typeface="宋体" panose="02010600030101010101" pitchFamily="2" charset="-122"/>
                          <a:cs typeface="Times New Roman" panose="02020603050405020304"/>
                        </a:rPr>
                        <a:t>            </a:t>
                      </a:r>
                      <a:r>
                        <a:rPr lang="zh-CN" sz="2400" b="1" kern="100" dirty="0">
                          <a:latin typeface="Calibri" panose="020F0502020204030204"/>
                          <a:ea typeface="宋体" panose="02010600030101010101" pitchFamily="2" charset="-122"/>
                          <a:cs typeface="Times New Roman" panose="02020603050405020304"/>
                        </a:rPr>
                        <a:t>述</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02885">
                <a:tc>
                  <a:txBody>
                    <a:bodyPr/>
                    <a:lstStyle/>
                    <a:p>
                      <a:pPr algn="ctr">
                        <a:lnSpc>
                          <a:spcPct val="150000"/>
                        </a:lnSpc>
                        <a:spcAft>
                          <a:spcPts val="0"/>
                        </a:spcAft>
                      </a:pPr>
                      <a:r>
                        <a:rPr lang="zh-CN" sz="2400" b="1" kern="100" dirty="0">
                          <a:solidFill>
                            <a:srgbClr val="FF0000"/>
                          </a:solidFill>
                          <a:latin typeface="Calibri" panose="020F0502020204030204"/>
                          <a:ea typeface="宋体" panose="02010600030101010101" pitchFamily="2" charset="-122"/>
                          <a:cs typeface="Times New Roman" panose="02020603050405020304"/>
                        </a:rPr>
                        <a:t>（</a:t>
                      </a:r>
                      <a:r>
                        <a:rPr lang="en-US" sz="2400" b="1" kern="100" dirty="0">
                          <a:solidFill>
                            <a:srgbClr val="FF0000"/>
                          </a:solidFill>
                          <a:latin typeface="Calibri" panose="020F0502020204030204"/>
                          <a:ea typeface="宋体" panose="02010600030101010101" pitchFamily="2" charset="-122"/>
                          <a:cs typeface="Times New Roman" panose="02020603050405020304"/>
                        </a:rPr>
                        <a:t>22-25</a:t>
                      </a:r>
                      <a:r>
                        <a:rPr lang="zh-CN" sz="2400" b="1" kern="100" dirty="0">
                          <a:solidFill>
                            <a:srgbClr val="FF0000"/>
                          </a:solidFill>
                          <a:latin typeface="Calibri" panose="020F0502020204030204"/>
                          <a:ea typeface="宋体" panose="02010600030101010101" pitchFamily="2" charset="-122"/>
                          <a:cs typeface="Times New Roman" panose="02020603050405020304"/>
                        </a:rPr>
                        <a:t>分）</a:t>
                      </a:r>
                      <a:r>
                        <a:rPr lang="en-US" altLang="zh-CN" sz="2400" b="1" kern="100" dirty="0">
                          <a:latin typeface="Calibri" panose="020F0502020204030204"/>
                          <a:ea typeface="宋体" panose="02010600030101010101" pitchFamily="2" charset="-122"/>
                          <a:cs typeface="Times New Roman" panose="02020603050405020304"/>
                        </a:rPr>
                        <a:t>       </a:t>
                      </a:r>
                    </a:p>
                    <a:p>
                      <a:pPr algn="ctr">
                        <a:lnSpc>
                          <a:spcPct val="150000"/>
                        </a:lnSpc>
                        <a:spcAft>
                          <a:spcPts val="0"/>
                        </a:spcAft>
                      </a:pPr>
                      <a:r>
                        <a:rPr lang="zh-CN" sz="2400" b="1" u="sng" kern="100" dirty="0">
                          <a:solidFill>
                            <a:srgbClr val="FF0000"/>
                          </a:solidFill>
                          <a:latin typeface="Calibri" panose="020F0502020204030204"/>
                          <a:ea typeface="宋体" panose="02010600030101010101" pitchFamily="2" charset="-122"/>
                          <a:cs typeface="Times New Roman" panose="02020603050405020304"/>
                        </a:rPr>
                        <a:t>优秀档</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latin typeface="Calibri" panose="020F0502020204030204"/>
                          <a:ea typeface="宋体" panose="02010600030101010101" pitchFamily="2" charset="-122"/>
                          <a:cs typeface="宋体" panose="02010600030101010101" pitchFamily="2" charset="-122"/>
                        </a:rPr>
                        <a:t>①</a:t>
                      </a:r>
                      <a:r>
                        <a:rPr lang="zh-CN" sz="2400" b="1" kern="100" dirty="0">
                          <a:latin typeface="Calibri" panose="020F0502020204030204"/>
                          <a:ea typeface="宋体" panose="02010600030101010101" pitchFamily="2" charset="-122"/>
                          <a:cs typeface="Times New Roman" panose="02020603050405020304"/>
                        </a:rPr>
                        <a:t>创造了</a:t>
                      </a:r>
                      <a:r>
                        <a:rPr lang="zh-CN" sz="2400" b="1" kern="100" dirty="0">
                          <a:solidFill>
                            <a:srgbClr val="FF0000"/>
                          </a:solidFill>
                          <a:latin typeface="Calibri" panose="020F0502020204030204"/>
                          <a:ea typeface="宋体" panose="02010600030101010101" pitchFamily="2" charset="-122"/>
                          <a:cs typeface="Times New Roman" panose="02020603050405020304"/>
                        </a:rPr>
                        <a:t>新颖、丰富、合理</a:t>
                      </a:r>
                      <a:r>
                        <a:rPr lang="zh-CN" sz="2400" b="1" kern="100" dirty="0">
                          <a:latin typeface="Calibri" panose="020F0502020204030204"/>
                          <a:ea typeface="宋体" panose="02010600030101010101" pitchFamily="2" charset="-122"/>
                          <a:cs typeface="Times New Roman" panose="02020603050405020304"/>
                        </a:rPr>
                        <a:t>的内容，富有</a:t>
                      </a:r>
                      <a:r>
                        <a:rPr lang="zh-CN" sz="2400" b="1" kern="100" dirty="0">
                          <a:solidFill>
                            <a:srgbClr val="FF0000"/>
                          </a:solidFill>
                          <a:latin typeface="Calibri" panose="020F0502020204030204"/>
                          <a:ea typeface="宋体" panose="02010600030101010101" pitchFamily="2" charset="-122"/>
                          <a:cs typeface="Times New Roman" panose="02020603050405020304"/>
                        </a:rPr>
                        <a:t>逻辑性</a:t>
                      </a:r>
                      <a:r>
                        <a:rPr lang="zh-CN" sz="2400" b="1" kern="100" dirty="0">
                          <a:latin typeface="Calibri" panose="020F0502020204030204"/>
                          <a:ea typeface="宋体" panose="02010600030101010101" pitchFamily="2" charset="-122"/>
                          <a:cs typeface="Times New Roman" panose="02020603050405020304"/>
                        </a:rPr>
                        <a:t>，续写</a:t>
                      </a:r>
                      <a:r>
                        <a:rPr lang="zh-CN" sz="2400" b="1" kern="100" dirty="0">
                          <a:solidFill>
                            <a:srgbClr val="FF0000"/>
                          </a:solidFill>
                          <a:latin typeface="Calibri" panose="020F0502020204030204"/>
                          <a:ea typeface="宋体" panose="02010600030101010101" pitchFamily="2" charset="-122"/>
                          <a:cs typeface="Times New Roman" panose="02020603050405020304"/>
                        </a:rPr>
                        <a:t>完整</a:t>
                      </a:r>
                      <a:r>
                        <a:rPr lang="zh-CN" sz="2400" b="1" kern="100" dirty="0">
                          <a:latin typeface="Calibri" panose="020F0502020204030204"/>
                          <a:ea typeface="宋体" panose="02010600030101010101" pitchFamily="2" charset="-122"/>
                          <a:cs typeface="Times New Roman" panose="02020603050405020304"/>
                        </a:rPr>
                        <a:t>，与原文情境</a:t>
                      </a:r>
                      <a:r>
                        <a:rPr lang="zh-CN" sz="2400" b="1" kern="100" dirty="0">
                          <a:solidFill>
                            <a:srgbClr val="FF0000"/>
                          </a:solidFill>
                          <a:latin typeface="Calibri" panose="020F0502020204030204"/>
                          <a:ea typeface="宋体" panose="02010600030101010101" pitchFamily="2" charset="-122"/>
                          <a:cs typeface="Times New Roman" panose="02020603050405020304"/>
                        </a:rPr>
                        <a:t>融洽度</a:t>
                      </a:r>
                      <a:r>
                        <a:rPr lang="zh-CN" sz="2400" b="1" kern="100" dirty="0">
                          <a:latin typeface="Calibri" panose="020F0502020204030204"/>
                          <a:ea typeface="宋体" panose="02010600030101010101" pitchFamily="2" charset="-122"/>
                          <a:cs typeface="Times New Roman" panose="02020603050405020304"/>
                        </a:rPr>
                        <a:t>高。</a:t>
                      </a:r>
                    </a:p>
                    <a:p>
                      <a:pPr algn="just">
                        <a:lnSpc>
                          <a:spcPct val="150000"/>
                        </a:lnSpc>
                        <a:spcAft>
                          <a:spcPts val="0"/>
                        </a:spcAft>
                      </a:pPr>
                      <a:r>
                        <a:rPr lang="zh-CN" sz="2400" b="1" kern="100" dirty="0">
                          <a:latin typeface="Calibri" panose="020F0502020204030204"/>
                          <a:ea typeface="宋体" panose="02010600030101010101" pitchFamily="2" charset="-122"/>
                          <a:cs typeface="宋体" panose="02010600030101010101" pitchFamily="2" charset="-122"/>
                        </a:rPr>
                        <a:t>②</a:t>
                      </a:r>
                      <a:r>
                        <a:rPr lang="zh-CN" sz="2400" b="1" kern="100" dirty="0">
                          <a:latin typeface="Calibri" panose="020F0502020204030204"/>
                          <a:ea typeface="宋体" panose="02010600030101010101" pitchFamily="2" charset="-122"/>
                          <a:cs typeface="Times New Roman" panose="02020603050405020304"/>
                        </a:rPr>
                        <a:t>使用了</a:t>
                      </a:r>
                      <a:r>
                        <a:rPr lang="zh-CN" sz="2400" b="1" kern="100" dirty="0">
                          <a:solidFill>
                            <a:srgbClr val="FF0000"/>
                          </a:solidFill>
                          <a:latin typeface="Calibri" panose="020F0502020204030204"/>
                          <a:ea typeface="宋体" panose="02010600030101010101" pitchFamily="2" charset="-122"/>
                          <a:cs typeface="Times New Roman" panose="02020603050405020304"/>
                        </a:rPr>
                        <a:t>多样且恰当的词汇</a:t>
                      </a:r>
                      <a:r>
                        <a:rPr lang="zh-CN" sz="2400" b="1" kern="100" dirty="0">
                          <a:latin typeface="Calibri" panose="020F0502020204030204"/>
                          <a:ea typeface="宋体" panose="02010600030101010101" pitchFamily="2" charset="-122"/>
                          <a:cs typeface="Times New Roman" panose="02020603050405020304"/>
                        </a:rPr>
                        <a:t>和</a:t>
                      </a:r>
                      <a:r>
                        <a:rPr lang="zh-CN" sz="2400" b="1" kern="100" dirty="0">
                          <a:solidFill>
                            <a:srgbClr val="FF0000"/>
                          </a:solidFill>
                          <a:latin typeface="Calibri" panose="020F0502020204030204"/>
                          <a:ea typeface="宋体" panose="02010600030101010101" pitchFamily="2" charset="-122"/>
                          <a:cs typeface="Times New Roman" panose="02020603050405020304"/>
                        </a:rPr>
                        <a:t>语法</a:t>
                      </a:r>
                      <a:r>
                        <a:rPr lang="zh-CN" sz="2400" b="1" kern="100" dirty="0">
                          <a:latin typeface="Calibri" panose="020F0502020204030204"/>
                          <a:ea typeface="宋体" panose="02010600030101010101" pitchFamily="2" charset="-122"/>
                          <a:cs typeface="Times New Roman" panose="02020603050405020304"/>
                        </a:rPr>
                        <a:t>结构，表达流畅，语言错误很少，且完全不影响理解。</a:t>
                      </a:r>
                    </a:p>
                    <a:p>
                      <a:pPr algn="just">
                        <a:lnSpc>
                          <a:spcPct val="150000"/>
                        </a:lnSpc>
                        <a:spcAft>
                          <a:spcPts val="0"/>
                        </a:spcAft>
                      </a:pPr>
                      <a:r>
                        <a:rPr lang="zh-CN" sz="2400" b="1" kern="100" dirty="0">
                          <a:latin typeface="Calibri" panose="020F0502020204030204"/>
                          <a:ea typeface="宋体" panose="02010600030101010101" pitchFamily="2" charset="-122"/>
                          <a:cs typeface="宋体" panose="02010600030101010101" pitchFamily="2" charset="-122"/>
                        </a:rPr>
                        <a:t>③</a:t>
                      </a:r>
                      <a:r>
                        <a:rPr lang="zh-CN" sz="2400" b="1" kern="100" dirty="0">
                          <a:latin typeface="Calibri" panose="020F0502020204030204"/>
                          <a:ea typeface="宋体" panose="02010600030101010101" pitchFamily="2" charset="-122"/>
                          <a:cs typeface="Times New Roman" panose="02020603050405020304"/>
                        </a:rPr>
                        <a:t>自然有效地使用了段落间、语句间</a:t>
                      </a:r>
                      <a:r>
                        <a:rPr lang="zh-CN" sz="2400" b="1" kern="100" dirty="0">
                          <a:solidFill>
                            <a:srgbClr val="FF0000"/>
                          </a:solidFill>
                          <a:latin typeface="Calibri" panose="020F0502020204030204"/>
                          <a:ea typeface="宋体" panose="02010600030101010101" pitchFamily="2" charset="-122"/>
                          <a:cs typeface="Times New Roman" panose="02020603050405020304"/>
                        </a:rPr>
                        <a:t>衔接手段</a:t>
                      </a:r>
                      <a:r>
                        <a:rPr lang="zh-CN" sz="2400" b="1" kern="100" dirty="0">
                          <a:latin typeface="Calibri" panose="020F0502020204030204"/>
                          <a:ea typeface="宋体" panose="02010600030101010101" pitchFamily="2" charset="-122"/>
                          <a:cs typeface="Times New Roman" panose="02020603050405020304"/>
                        </a:rPr>
                        <a:t>，全文结构清晰，</a:t>
                      </a:r>
                      <a:r>
                        <a:rPr lang="zh-CN" sz="2400" b="1" kern="100" dirty="0">
                          <a:solidFill>
                            <a:srgbClr val="FF0000"/>
                          </a:solidFill>
                          <a:latin typeface="Calibri" panose="020F0502020204030204"/>
                          <a:ea typeface="宋体" panose="02010600030101010101" pitchFamily="2" charset="-122"/>
                          <a:cs typeface="Times New Roman" panose="02020603050405020304"/>
                        </a:rPr>
                        <a:t>前后呼应</a:t>
                      </a:r>
                      <a:r>
                        <a:rPr lang="zh-CN" sz="2400" b="1" kern="100" dirty="0">
                          <a:latin typeface="Calibri" panose="020F0502020204030204"/>
                          <a:ea typeface="宋体" panose="02010600030101010101" pitchFamily="2" charset="-122"/>
                          <a:cs typeface="Times New Roman" panose="02020603050405020304"/>
                        </a:rPr>
                        <a:t>，意义连贯。</a:t>
                      </a: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标题 1"/>
          <p:cNvSpPr txBox="1">
            <a:spLocks/>
          </p:cNvSpPr>
          <p:nvPr/>
        </p:nvSpPr>
        <p:spPr>
          <a:xfrm>
            <a:off x="609600" y="114556"/>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dirty="0"/>
          </a:p>
        </p:txBody>
      </p:sp>
      <p:sp>
        <p:nvSpPr>
          <p:cNvPr id="3" name="矩形 2"/>
          <p:cNvSpPr/>
          <p:nvPr/>
        </p:nvSpPr>
        <p:spPr>
          <a:xfrm>
            <a:off x="1199456" y="224121"/>
            <a:ext cx="9409045" cy="646331"/>
          </a:xfrm>
          <a:prstGeom prst="rect">
            <a:avLst/>
          </a:prstGeom>
          <a:solidFill>
            <a:schemeClr val="accent5">
              <a:lumMod val="40000"/>
              <a:lumOff val="60000"/>
            </a:schemeClr>
          </a:solidFill>
        </p:spPr>
        <p:txBody>
          <a:bodyPr wrap="square">
            <a:spAutoFit/>
          </a:bodyPr>
          <a:lstStyle/>
          <a:p>
            <a:r>
              <a:rPr lang="zh-CN" altLang="en-US" sz="3600" dirty="0"/>
              <a:t>复杂的句型和词汇等于高级表达？</a:t>
            </a:r>
            <a:endParaRPr lang="en-US" altLang="zh-CN" sz="3600" dirty="0"/>
          </a:p>
        </p:txBody>
      </p:sp>
      <p:sp>
        <p:nvSpPr>
          <p:cNvPr id="9" name="标题 1">
            <a:extLst>
              <a:ext uri="{FF2B5EF4-FFF2-40B4-BE49-F238E27FC236}">
                <a16:creationId xmlns:a16="http://schemas.microsoft.com/office/drawing/2014/main" xmlns="" id="{1D649FFC-FCEC-4412-964B-49064A14C331}"/>
              </a:ext>
            </a:extLst>
          </p:cNvPr>
          <p:cNvSpPr txBox="1">
            <a:spLocks/>
          </p:cNvSpPr>
          <p:nvPr/>
        </p:nvSpPr>
        <p:spPr>
          <a:xfrm>
            <a:off x="785681" y="3472544"/>
            <a:ext cx="892899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00FF"/>
                </a:solidFill>
              </a:rPr>
              <a:t>______________</a:t>
            </a:r>
            <a:endParaRPr lang="zh-CN" altLang="en-US" dirty="0">
              <a:solidFill>
                <a:srgbClr val="0000FF"/>
              </a:solidFill>
            </a:endParaRPr>
          </a:p>
        </p:txBody>
      </p:sp>
    </p:spTree>
    <p:extLst>
      <p:ext uri="{BB962C8B-B14F-4D97-AF65-F5344CB8AC3E}">
        <p14:creationId xmlns:p14="http://schemas.microsoft.com/office/powerpoint/2010/main" val="9998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22872" y="211284"/>
            <a:ext cx="554541" cy="554541"/>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6" name="标题 1"/>
          <p:cNvSpPr txBox="1">
            <a:spLocks/>
          </p:cNvSpPr>
          <p:nvPr/>
        </p:nvSpPr>
        <p:spPr>
          <a:xfrm>
            <a:off x="609600" y="114556"/>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dirty="0"/>
          </a:p>
        </p:txBody>
      </p:sp>
      <p:sp>
        <p:nvSpPr>
          <p:cNvPr id="3" name="矩形 2"/>
          <p:cNvSpPr/>
          <p:nvPr/>
        </p:nvSpPr>
        <p:spPr>
          <a:xfrm>
            <a:off x="720947" y="130387"/>
            <a:ext cx="11137237" cy="646331"/>
          </a:xfrm>
          <a:prstGeom prst="rect">
            <a:avLst/>
          </a:prstGeom>
          <a:solidFill>
            <a:schemeClr val="accent5">
              <a:lumMod val="40000"/>
              <a:lumOff val="60000"/>
            </a:schemeClr>
          </a:solidFill>
        </p:spPr>
        <p:txBody>
          <a:bodyPr wrap="square">
            <a:spAutoFit/>
          </a:bodyPr>
          <a:lstStyle/>
          <a:p>
            <a:r>
              <a:rPr lang="zh-CN" altLang="en-US" sz="3600" dirty="0"/>
              <a:t>简单的词汇和句型写不出漂亮的故事？</a:t>
            </a:r>
            <a:endParaRPr lang="en-US" altLang="zh-CN" sz="3600" dirty="0"/>
          </a:p>
        </p:txBody>
      </p:sp>
      <p:pic>
        <p:nvPicPr>
          <p:cNvPr id="11" name="图片 10">
            <a:extLst>
              <a:ext uri="{FF2B5EF4-FFF2-40B4-BE49-F238E27FC236}">
                <a16:creationId xmlns:a16="http://schemas.microsoft.com/office/drawing/2014/main" xmlns="" id="{5D5628AA-0E11-4FD0-B4DB-B42BD9A5D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72" y="898624"/>
            <a:ext cx="11925789" cy="5844821"/>
          </a:xfrm>
          <a:prstGeom prst="rect">
            <a:avLst/>
          </a:prstGeom>
        </p:spPr>
      </p:pic>
      <p:sp>
        <p:nvSpPr>
          <p:cNvPr id="12" name="文本框 11">
            <a:extLst>
              <a:ext uri="{FF2B5EF4-FFF2-40B4-BE49-F238E27FC236}">
                <a16:creationId xmlns:a16="http://schemas.microsoft.com/office/drawing/2014/main" xmlns="" id="{98B62AE3-9237-4EC8-81BA-55F385D86306}"/>
              </a:ext>
            </a:extLst>
          </p:cNvPr>
          <p:cNvSpPr txBox="1"/>
          <p:nvPr/>
        </p:nvSpPr>
        <p:spPr>
          <a:xfrm>
            <a:off x="2927648" y="1273386"/>
            <a:ext cx="10658728" cy="1015663"/>
          </a:xfrm>
          <a:prstGeom prst="rect">
            <a:avLst/>
          </a:prstGeom>
          <a:noFill/>
        </p:spPr>
        <p:txBody>
          <a:bodyPr wrap="square">
            <a:spAutoFit/>
          </a:bodyPr>
          <a:lstStyle/>
          <a:p>
            <a:pPr eaLnBrk="1" hangingPunct="1">
              <a:defRPr/>
            </a:pPr>
            <a:r>
              <a:rPr lang="en-US" altLang="zh-CN" sz="6000" dirty="0">
                <a:solidFill>
                  <a:srgbClr val="FF0000"/>
                </a:solidFill>
              </a:rPr>
              <a:t>But you didn't</a:t>
            </a:r>
            <a:endParaRPr lang="en-US" altLang="zh-CN" sz="6000" b="1" kern="0" noProof="1">
              <a:solidFill>
                <a:srgbClr val="FF0000"/>
              </a:solidFill>
              <a:sym typeface="+mn-ea"/>
            </a:endParaRPr>
          </a:p>
        </p:txBody>
      </p:sp>
    </p:spTree>
    <p:extLst>
      <p:ext uri="{BB962C8B-B14F-4D97-AF65-F5344CB8AC3E}">
        <p14:creationId xmlns:p14="http://schemas.microsoft.com/office/powerpoint/2010/main" val="407331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noChangeArrowheads="1"/>
          </p:cNvSpPr>
          <p:nvPr>
            <p:ph type="title"/>
          </p:nvPr>
        </p:nvSpPr>
        <p:spPr/>
        <p:txBody>
          <a:bodyPr lIns="68580" tIns="34290" rIns="68580" bIns="34290"/>
          <a:lstStyle/>
          <a:p>
            <a:endParaRPr lang="zh-CN" altLang="en-US"/>
          </a:p>
        </p:txBody>
      </p:sp>
      <p:pic>
        <p:nvPicPr>
          <p:cNvPr id="43011" name="图片 4" descr="ebb881cb39dbb6fd47d2dbd80b24ab18962b3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0" y="113630"/>
            <a:ext cx="11735231" cy="49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内容占位符 2"/>
          <p:cNvSpPr>
            <a:spLocks noGrp="1" noChangeArrowheads="1"/>
          </p:cNvSpPr>
          <p:nvPr/>
        </p:nvSpPr>
        <p:spPr bwMode="auto">
          <a:xfrm>
            <a:off x="370418" y="5185499"/>
            <a:ext cx="11735229" cy="155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buFontTx/>
              <a:buNone/>
            </a:pPr>
            <a:r>
              <a:rPr lang="zh-CN" altLang="en-US" sz="2700" b="1" dirty="0">
                <a:solidFill>
                  <a:srgbClr val="FF0000"/>
                </a:solidFill>
                <a:latin typeface="Comic Sans MS" pitchFamily="66" charset="0"/>
              </a:rPr>
              <a:t>Remember the day I borrowed your </a:t>
            </a:r>
            <a:r>
              <a:rPr lang="zh-CN" altLang="en-US" sz="2700" b="1" dirty="0" smtClean="0">
                <a:solidFill>
                  <a:srgbClr val="FF0000"/>
                </a:solidFill>
                <a:latin typeface="Comic Sans MS" pitchFamily="66" charset="0"/>
              </a:rPr>
              <a:t>brand new </a:t>
            </a:r>
            <a:r>
              <a:rPr lang="zh-CN" altLang="en-US" sz="2700" b="1" dirty="0">
                <a:solidFill>
                  <a:srgbClr val="FF0000"/>
                </a:solidFill>
                <a:latin typeface="Comic Sans MS" pitchFamily="66" charset="0"/>
              </a:rPr>
              <a:t>car and dented it?</a:t>
            </a:r>
          </a:p>
          <a:p>
            <a:pPr eaLnBrk="1" hangingPunct="1">
              <a:buFontTx/>
              <a:buNone/>
            </a:pPr>
            <a:r>
              <a:rPr lang="zh-CN" altLang="en-US" sz="2700" b="1" dirty="0">
                <a:solidFill>
                  <a:srgbClr val="FF0000"/>
                </a:solidFill>
                <a:latin typeface="Comic Sans MS" pitchFamily="66" charset="0"/>
              </a:rPr>
              <a:t>I thought you'd kill me, but you didn't.</a:t>
            </a:r>
          </a:p>
        </p:txBody>
      </p:sp>
    </p:spTree>
    <p:extLst>
      <p:ext uri="{BB962C8B-B14F-4D97-AF65-F5344CB8AC3E}">
        <p14:creationId xmlns:p14="http://schemas.microsoft.com/office/powerpoint/2010/main" val="254854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noChangeArrowheads="1"/>
          </p:cNvSpPr>
          <p:nvPr>
            <p:ph type="title"/>
          </p:nvPr>
        </p:nvSpPr>
        <p:spPr/>
        <p:txBody>
          <a:bodyPr lIns="68580" tIns="34290" rIns="68580" bIns="34290"/>
          <a:lstStyle/>
          <a:p>
            <a:endParaRPr lang="zh-CN" altLang="en-US"/>
          </a:p>
        </p:txBody>
      </p:sp>
      <p:pic>
        <p:nvPicPr>
          <p:cNvPr id="44035" name="图片 4" descr="244d070828381f30bd87b357ab014c086f06f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927" y="8634"/>
            <a:ext cx="10021639" cy="47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内容占位符 2"/>
          <p:cNvSpPr>
            <a:spLocks noGrp="1" noChangeArrowheads="1"/>
          </p:cNvSpPr>
          <p:nvPr/>
        </p:nvSpPr>
        <p:spPr bwMode="auto">
          <a:xfrm>
            <a:off x="96782" y="4797152"/>
            <a:ext cx="12038945"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buFontTx/>
              <a:buNone/>
            </a:pPr>
            <a:r>
              <a:rPr lang="zh-CN" altLang="en-US" sz="2700" b="1" dirty="0">
                <a:solidFill>
                  <a:srgbClr val="FF0000"/>
                </a:solidFill>
                <a:latin typeface="Comic Sans MS" pitchFamily="66" charset="0"/>
              </a:rPr>
              <a:t>And remember the time I dragged you to the beach</a:t>
            </a:r>
            <a:r>
              <a:rPr lang="zh-CN" altLang="en-US" sz="2700" b="1" dirty="0" smtClean="0">
                <a:solidFill>
                  <a:srgbClr val="FF0000"/>
                </a:solidFill>
                <a:latin typeface="Comic Sans MS" pitchFamily="66" charset="0"/>
              </a:rPr>
              <a:t>, and </a:t>
            </a:r>
            <a:r>
              <a:rPr lang="zh-CN" altLang="en-US" sz="2700" b="1" dirty="0">
                <a:solidFill>
                  <a:srgbClr val="FF0000"/>
                </a:solidFill>
                <a:latin typeface="Comic Sans MS" pitchFamily="66" charset="0"/>
              </a:rPr>
              <a:t>you said it would rain, and it did?</a:t>
            </a:r>
          </a:p>
          <a:p>
            <a:pPr eaLnBrk="1" hangingPunct="1">
              <a:buFontTx/>
              <a:buNone/>
            </a:pPr>
            <a:r>
              <a:rPr lang="zh-CN" altLang="en-US" sz="2700" b="1" dirty="0">
                <a:solidFill>
                  <a:srgbClr val="FF0000"/>
                </a:solidFill>
                <a:latin typeface="Comic Sans MS" pitchFamily="66" charset="0"/>
              </a:rPr>
              <a:t>I thought you'd say, "I told you so." But you didn't.</a:t>
            </a:r>
          </a:p>
        </p:txBody>
      </p:sp>
    </p:spTree>
    <p:extLst>
      <p:ext uri="{BB962C8B-B14F-4D97-AF65-F5344CB8AC3E}">
        <p14:creationId xmlns:p14="http://schemas.microsoft.com/office/powerpoint/2010/main" val="2536532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noChangeArrowheads="1"/>
          </p:cNvSpPr>
          <p:nvPr>
            <p:ph type="title"/>
          </p:nvPr>
        </p:nvSpPr>
        <p:spPr/>
        <p:txBody>
          <a:bodyPr lIns="68580" tIns="34290" rIns="68580" bIns="34290"/>
          <a:lstStyle/>
          <a:p>
            <a:endParaRPr lang="zh-CN" altLang="en-US"/>
          </a:p>
        </p:txBody>
      </p:sp>
      <p:pic>
        <p:nvPicPr>
          <p:cNvPr id="45059" name="图片 3" descr="37d3cb134954092307435a809058d109b2de49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3" y="32474"/>
            <a:ext cx="10369152" cy="48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内容占位符 2"/>
          <p:cNvSpPr>
            <a:spLocks noGrp="1" noChangeArrowheads="1"/>
          </p:cNvSpPr>
          <p:nvPr/>
        </p:nvSpPr>
        <p:spPr bwMode="auto">
          <a:xfrm>
            <a:off x="143339" y="4911178"/>
            <a:ext cx="12048661" cy="40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buFontTx/>
              <a:buNone/>
            </a:pPr>
            <a:r>
              <a:rPr lang="zh-CN" altLang="en-US" sz="2700" b="1" dirty="0">
                <a:solidFill>
                  <a:srgbClr val="FF0000"/>
                </a:solidFill>
                <a:latin typeface="Comic Sans MS" pitchFamily="66" charset="0"/>
              </a:rPr>
              <a:t>Do you remember the time I flirted with </a:t>
            </a:r>
            <a:r>
              <a:rPr lang="zh-CN" altLang="en-US" sz="2700" b="1" dirty="0" smtClean="0">
                <a:solidFill>
                  <a:srgbClr val="FF0000"/>
                </a:solidFill>
                <a:latin typeface="Comic Sans MS" pitchFamily="66" charset="0"/>
              </a:rPr>
              <a:t>all the </a:t>
            </a:r>
            <a:r>
              <a:rPr lang="zh-CN" altLang="en-US" sz="2700" b="1" dirty="0">
                <a:solidFill>
                  <a:srgbClr val="FF0000"/>
                </a:solidFill>
                <a:latin typeface="Comic Sans MS" pitchFamily="66" charset="0"/>
              </a:rPr>
              <a:t>guys to make you jealous, and you were?</a:t>
            </a:r>
          </a:p>
          <a:p>
            <a:pPr eaLnBrk="1" hangingPunct="1">
              <a:buFontTx/>
              <a:buNone/>
            </a:pPr>
            <a:r>
              <a:rPr lang="zh-CN" altLang="en-US" sz="2700" b="1" dirty="0">
                <a:solidFill>
                  <a:srgbClr val="FF0000"/>
                </a:solidFill>
                <a:latin typeface="Comic Sans MS" pitchFamily="66" charset="0"/>
              </a:rPr>
              <a:t>I thought you'd leave, but you didn't.</a:t>
            </a:r>
          </a:p>
        </p:txBody>
      </p:sp>
    </p:spTree>
    <p:extLst>
      <p:ext uri="{BB962C8B-B14F-4D97-AF65-F5344CB8AC3E}">
        <p14:creationId xmlns:p14="http://schemas.microsoft.com/office/powerpoint/2010/main" val="863138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图片 3" descr="afac36d3d539b600aed93649eb50352ac75cb79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234" y="246543"/>
            <a:ext cx="9653289" cy="452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内容占位符 2"/>
          <p:cNvSpPr>
            <a:spLocks noGrp="1" noChangeArrowheads="1"/>
          </p:cNvSpPr>
          <p:nvPr/>
        </p:nvSpPr>
        <p:spPr bwMode="auto">
          <a:xfrm>
            <a:off x="220778" y="4821555"/>
            <a:ext cx="11506199" cy="40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buFontTx/>
              <a:buNone/>
            </a:pPr>
            <a:r>
              <a:rPr lang="zh-CN" altLang="en-US" sz="2700" b="1" dirty="0">
                <a:solidFill>
                  <a:srgbClr val="FF0000"/>
                </a:solidFill>
                <a:latin typeface="Comic Sans MS" pitchFamily="66" charset="0"/>
              </a:rPr>
              <a:t>Do you remember the time I spilled strawberry </a:t>
            </a:r>
            <a:r>
              <a:rPr lang="zh-CN" altLang="en-US" sz="2700" b="1" dirty="0" smtClean="0">
                <a:solidFill>
                  <a:srgbClr val="FF0000"/>
                </a:solidFill>
                <a:latin typeface="Comic Sans MS" pitchFamily="66" charset="0"/>
              </a:rPr>
              <a:t>pie all </a:t>
            </a:r>
            <a:r>
              <a:rPr lang="zh-CN" altLang="en-US" sz="2700" b="1" dirty="0">
                <a:solidFill>
                  <a:srgbClr val="FF0000"/>
                </a:solidFill>
                <a:latin typeface="Comic Sans MS" pitchFamily="66" charset="0"/>
              </a:rPr>
              <a:t>over your car rug?</a:t>
            </a:r>
          </a:p>
          <a:p>
            <a:pPr eaLnBrk="1" hangingPunct="1">
              <a:buFontTx/>
              <a:buNone/>
            </a:pPr>
            <a:r>
              <a:rPr lang="zh-CN" altLang="en-US" sz="2700" b="1" dirty="0">
                <a:solidFill>
                  <a:srgbClr val="FF0000"/>
                </a:solidFill>
                <a:latin typeface="Comic Sans MS" pitchFamily="66" charset="0"/>
              </a:rPr>
              <a:t>I thought you'd hit me, but you didn't.</a:t>
            </a:r>
          </a:p>
        </p:txBody>
      </p:sp>
    </p:spTree>
    <p:extLst>
      <p:ext uri="{BB962C8B-B14F-4D97-AF65-F5344CB8AC3E}">
        <p14:creationId xmlns:p14="http://schemas.microsoft.com/office/powerpoint/2010/main" val="182017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图片 3" descr="f5a0d5628535e5dd268b9c2174c6a7efcf1b62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526" y="149616"/>
            <a:ext cx="8544948" cy="46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内容占位符 2"/>
          <p:cNvSpPr>
            <a:spLocks noGrp="1" noChangeArrowheads="1"/>
          </p:cNvSpPr>
          <p:nvPr/>
        </p:nvSpPr>
        <p:spPr bwMode="auto">
          <a:xfrm>
            <a:off x="0" y="4797153"/>
            <a:ext cx="12192000" cy="291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buFontTx/>
              <a:buNone/>
            </a:pPr>
            <a:r>
              <a:rPr lang="zh-CN" altLang="en-US" sz="2700" b="1" dirty="0">
                <a:solidFill>
                  <a:srgbClr val="FF0000"/>
                </a:solidFill>
                <a:latin typeface="Comic Sans MS" pitchFamily="66" charset="0"/>
              </a:rPr>
              <a:t>And remember the time I forgot to tell you the dance was formal and you showed up in jeans?</a:t>
            </a:r>
          </a:p>
          <a:p>
            <a:pPr eaLnBrk="1" hangingPunct="1">
              <a:buFontTx/>
              <a:buNone/>
            </a:pPr>
            <a:r>
              <a:rPr lang="zh-CN" altLang="en-US" sz="2700" b="1" dirty="0">
                <a:solidFill>
                  <a:srgbClr val="FF0000"/>
                </a:solidFill>
                <a:latin typeface="Comic Sans MS" pitchFamily="66" charset="0"/>
              </a:rPr>
              <a:t>I thought you'd drop me, but you didn't.</a:t>
            </a:r>
          </a:p>
        </p:txBody>
      </p:sp>
    </p:spTree>
    <p:extLst>
      <p:ext uri="{BB962C8B-B14F-4D97-AF65-F5344CB8AC3E}">
        <p14:creationId xmlns:p14="http://schemas.microsoft.com/office/powerpoint/2010/main" val="2867573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noChangeArrowheads="1"/>
          </p:cNvSpPr>
          <p:nvPr>
            <p:ph type="title"/>
          </p:nvPr>
        </p:nvSpPr>
        <p:spPr/>
        <p:txBody>
          <a:bodyPr lIns="68580" tIns="34290" rIns="68580" bIns="34290"/>
          <a:lstStyle/>
          <a:p>
            <a:endParaRPr lang="zh-CN" altLang="en-US"/>
          </a:p>
        </p:txBody>
      </p:sp>
      <p:pic>
        <p:nvPicPr>
          <p:cNvPr id="48131" name="图片 3" descr="6a740924ab18972bcdce3934e4cd7b899f510a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3" y="32385"/>
            <a:ext cx="7392823" cy="380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内容占位符 2"/>
          <p:cNvSpPr>
            <a:spLocks noGrp="1" noChangeArrowheads="1"/>
          </p:cNvSpPr>
          <p:nvPr/>
        </p:nvSpPr>
        <p:spPr bwMode="auto">
          <a:xfrm>
            <a:off x="42295" y="3839748"/>
            <a:ext cx="12192000" cy="162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buFontTx/>
              <a:buNone/>
            </a:pPr>
            <a:r>
              <a:rPr lang="zh-CN" altLang="en-US" sz="2700" b="1" dirty="0">
                <a:solidFill>
                  <a:srgbClr val="FF0000"/>
                </a:solidFill>
                <a:latin typeface="Comic Sans MS" pitchFamily="66" charset="0"/>
              </a:rPr>
              <a:t>Yes, there were lots of things you didn't do.</a:t>
            </a:r>
          </a:p>
          <a:p>
            <a:pPr eaLnBrk="1" hangingPunct="1">
              <a:buFontTx/>
              <a:buNone/>
            </a:pPr>
            <a:r>
              <a:rPr lang="zh-CN" altLang="en-US" sz="2700" b="1" dirty="0">
                <a:solidFill>
                  <a:srgbClr val="FF0000"/>
                </a:solidFill>
                <a:latin typeface="Comic Sans MS" pitchFamily="66" charset="0"/>
              </a:rPr>
              <a:t>But you put up with me, and loved me, and protected me.</a:t>
            </a:r>
          </a:p>
          <a:p>
            <a:pPr eaLnBrk="1" hangingPunct="1">
              <a:buFontTx/>
              <a:buNone/>
            </a:pPr>
            <a:r>
              <a:rPr lang="zh-CN" altLang="en-US" sz="2700" b="1" dirty="0">
                <a:solidFill>
                  <a:srgbClr val="FF0000"/>
                </a:solidFill>
                <a:latin typeface="Comic Sans MS" pitchFamily="66" charset="0"/>
              </a:rPr>
              <a:t>There were lots of things I wanted to make up to you when you returned from Vietnam.</a:t>
            </a:r>
          </a:p>
          <a:p>
            <a:pPr eaLnBrk="1" hangingPunct="1">
              <a:buFontTx/>
              <a:buNone/>
            </a:pPr>
            <a:r>
              <a:rPr lang="zh-CN" altLang="en-US" sz="2700" b="1" dirty="0">
                <a:solidFill>
                  <a:srgbClr val="FF0000"/>
                </a:solidFill>
                <a:latin typeface="Comic Sans MS" pitchFamily="66" charset="0"/>
              </a:rPr>
              <a:t>But you didn't.</a:t>
            </a:r>
          </a:p>
        </p:txBody>
      </p:sp>
    </p:spTree>
    <p:extLst>
      <p:ext uri="{BB962C8B-B14F-4D97-AF65-F5344CB8AC3E}">
        <p14:creationId xmlns:p14="http://schemas.microsoft.com/office/powerpoint/2010/main" val="4974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19403" y="4365104"/>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dirty="0"/>
          </a:p>
        </p:txBody>
      </p:sp>
      <p:pic>
        <p:nvPicPr>
          <p:cNvPr id="11" name="Picture 2" descr="https://gimg2.baidu.com/image_search/src=http%3A%2F%2Finews.gtimg.com%2Fnewsapp_match%2F0%2F5028037234%2F0.jpg&amp;refer=http%3A%2F%2Finews.gtimg.com&amp;app=2002&amp;size=f9999,10000&amp;q=a80&amp;n=0&amp;g=0n&amp;fmt=jpeg?sec=1630929144&amp;t=a9e72fa82777468bb35df08e1d751814">
            <a:extLst>
              <a:ext uri="{FF2B5EF4-FFF2-40B4-BE49-F238E27FC236}">
                <a16:creationId xmlns:a16="http://schemas.microsoft.com/office/drawing/2014/main" xmlns="" id="{AA96CF81-B723-422E-8DE9-B0DC8F20BE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742" y="1176795"/>
            <a:ext cx="5107541" cy="4052972"/>
          </a:xfrm>
          <a:prstGeom prst="rect">
            <a:avLst/>
          </a:prstGeom>
          <a:noFill/>
          <a:extLst>
            <a:ext uri="{909E8E84-426E-40DD-AFC4-6F175D3DCCD1}">
              <a14:hiddenFill xmlns:a14="http://schemas.microsoft.com/office/drawing/2010/main">
                <a:solidFill>
                  <a:srgbClr val="FFFFFF"/>
                </a:solidFill>
              </a14:hiddenFill>
            </a:ext>
          </a:extLst>
        </p:spPr>
      </p:pic>
      <p:sp>
        <p:nvSpPr>
          <p:cNvPr id="12" name="内容占位符 2">
            <a:extLst>
              <a:ext uri="{FF2B5EF4-FFF2-40B4-BE49-F238E27FC236}">
                <a16:creationId xmlns:a16="http://schemas.microsoft.com/office/drawing/2014/main" xmlns="" id="{910FEDCA-2605-44DF-8D18-7B615DC33A39}"/>
              </a:ext>
            </a:extLst>
          </p:cNvPr>
          <p:cNvSpPr txBox="1">
            <a:spLocks/>
          </p:cNvSpPr>
          <p:nvPr/>
        </p:nvSpPr>
        <p:spPr>
          <a:xfrm>
            <a:off x="0" y="5754667"/>
            <a:ext cx="12144363" cy="1036510"/>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4800" b="1" dirty="0">
                <a:solidFill>
                  <a:srgbClr val="FF0000"/>
                </a:solidFill>
              </a:rPr>
              <a:t>以</a:t>
            </a:r>
            <a:r>
              <a:rPr lang="zh-CN" altLang="en-US" sz="4800" b="1" dirty="0">
                <a:solidFill>
                  <a:srgbClr val="0000FF"/>
                </a:solidFill>
              </a:rPr>
              <a:t>主题</a:t>
            </a:r>
            <a:r>
              <a:rPr lang="zh-CN" altLang="en-US" sz="4800" b="1" dirty="0">
                <a:solidFill>
                  <a:srgbClr val="FF0000"/>
                </a:solidFill>
              </a:rPr>
              <a:t>为引领，以</a:t>
            </a:r>
            <a:r>
              <a:rPr lang="zh-CN" altLang="en-US" sz="4800" b="1" dirty="0">
                <a:solidFill>
                  <a:srgbClr val="0000FF"/>
                </a:solidFill>
              </a:rPr>
              <a:t>语篇</a:t>
            </a:r>
            <a:r>
              <a:rPr lang="zh-CN" altLang="en-US" sz="4800" b="1" dirty="0">
                <a:solidFill>
                  <a:srgbClr val="FF0000"/>
                </a:solidFill>
              </a:rPr>
              <a:t>为依托</a:t>
            </a:r>
            <a:endParaRPr lang="zh-CN" altLang="en-US" sz="4800" dirty="0">
              <a:solidFill>
                <a:srgbClr val="FF0000"/>
              </a:solidFill>
            </a:endParaRPr>
          </a:p>
        </p:txBody>
      </p:sp>
      <p:sp>
        <p:nvSpPr>
          <p:cNvPr id="13" name="标题 1">
            <a:extLst>
              <a:ext uri="{FF2B5EF4-FFF2-40B4-BE49-F238E27FC236}">
                <a16:creationId xmlns:a16="http://schemas.microsoft.com/office/drawing/2014/main" xmlns="" id="{A53760E1-20AA-48D6-A4EA-2FB00CF2A00C}"/>
              </a:ext>
            </a:extLst>
          </p:cNvPr>
          <p:cNvSpPr txBox="1">
            <a:spLocks/>
          </p:cNvSpPr>
          <p:nvPr/>
        </p:nvSpPr>
        <p:spPr>
          <a:xfrm>
            <a:off x="8661283" y="1349896"/>
            <a:ext cx="3530717" cy="923626"/>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0000FF"/>
                </a:solidFill>
              </a:rPr>
              <a:t>人与自我</a:t>
            </a:r>
          </a:p>
        </p:txBody>
      </p:sp>
      <p:sp>
        <p:nvSpPr>
          <p:cNvPr id="14" name="标题 1">
            <a:extLst>
              <a:ext uri="{FF2B5EF4-FFF2-40B4-BE49-F238E27FC236}">
                <a16:creationId xmlns:a16="http://schemas.microsoft.com/office/drawing/2014/main" xmlns="" id="{FE8F0ADB-EA7C-41D3-ADDC-3A8CBEE416A6}"/>
              </a:ext>
            </a:extLst>
          </p:cNvPr>
          <p:cNvSpPr txBox="1">
            <a:spLocks/>
          </p:cNvSpPr>
          <p:nvPr/>
        </p:nvSpPr>
        <p:spPr>
          <a:xfrm>
            <a:off x="8661283" y="2542104"/>
            <a:ext cx="3530717" cy="923626"/>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0000FF"/>
                </a:solidFill>
              </a:rPr>
              <a:t>人与社会</a:t>
            </a:r>
          </a:p>
        </p:txBody>
      </p:sp>
      <p:sp>
        <p:nvSpPr>
          <p:cNvPr id="15" name="标题 1">
            <a:extLst>
              <a:ext uri="{FF2B5EF4-FFF2-40B4-BE49-F238E27FC236}">
                <a16:creationId xmlns:a16="http://schemas.microsoft.com/office/drawing/2014/main" xmlns="" id="{C4799FD0-6346-4F63-A69A-4C703EE28046}"/>
              </a:ext>
            </a:extLst>
          </p:cNvPr>
          <p:cNvSpPr txBox="1">
            <a:spLocks/>
          </p:cNvSpPr>
          <p:nvPr/>
        </p:nvSpPr>
        <p:spPr>
          <a:xfrm>
            <a:off x="8661283" y="3756051"/>
            <a:ext cx="3530717" cy="923626"/>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0000FF"/>
                </a:solidFill>
              </a:rPr>
              <a:t>人与自然</a:t>
            </a:r>
          </a:p>
        </p:txBody>
      </p:sp>
      <p:sp>
        <p:nvSpPr>
          <p:cNvPr id="16" name="矩形 15">
            <a:extLst>
              <a:ext uri="{FF2B5EF4-FFF2-40B4-BE49-F238E27FC236}">
                <a16:creationId xmlns:a16="http://schemas.microsoft.com/office/drawing/2014/main" xmlns="" id="{2A52B98D-F94D-4571-8308-28E3DE99C877}"/>
              </a:ext>
            </a:extLst>
          </p:cNvPr>
          <p:cNvSpPr/>
          <p:nvPr/>
        </p:nvSpPr>
        <p:spPr>
          <a:xfrm>
            <a:off x="32032" y="1451645"/>
            <a:ext cx="3567691" cy="646331"/>
          </a:xfrm>
          <a:prstGeom prst="rect">
            <a:avLst/>
          </a:prstGeom>
          <a:solidFill>
            <a:schemeClr val="accent5">
              <a:lumMod val="40000"/>
              <a:lumOff val="60000"/>
            </a:schemeClr>
          </a:solidFill>
        </p:spPr>
        <p:txBody>
          <a:bodyPr wrap="square">
            <a:spAutoFit/>
          </a:bodyPr>
          <a:lstStyle/>
          <a:p>
            <a:r>
              <a:rPr lang="zh-CN" altLang="en-US" sz="3600" dirty="0"/>
              <a:t>构建语料库 </a:t>
            </a:r>
            <a:endParaRPr lang="en-US" altLang="zh-CN" sz="3600" dirty="0"/>
          </a:p>
        </p:txBody>
      </p:sp>
      <p:sp>
        <p:nvSpPr>
          <p:cNvPr id="17" name="矩形 16">
            <a:extLst>
              <a:ext uri="{FF2B5EF4-FFF2-40B4-BE49-F238E27FC236}">
                <a16:creationId xmlns:a16="http://schemas.microsoft.com/office/drawing/2014/main" xmlns="" id="{94BFEA7A-EA30-410F-8955-5D87CDFB4D10}"/>
              </a:ext>
            </a:extLst>
          </p:cNvPr>
          <p:cNvSpPr/>
          <p:nvPr/>
        </p:nvSpPr>
        <p:spPr>
          <a:xfrm>
            <a:off x="-13949" y="2585209"/>
            <a:ext cx="3567691" cy="646331"/>
          </a:xfrm>
          <a:prstGeom prst="rect">
            <a:avLst/>
          </a:prstGeom>
          <a:solidFill>
            <a:schemeClr val="accent5">
              <a:lumMod val="40000"/>
              <a:lumOff val="60000"/>
            </a:schemeClr>
          </a:solidFill>
        </p:spPr>
        <p:txBody>
          <a:bodyPr wrap="square">
            <a:spAutoFit/>
          </a:bodyPr>
          <a:lstStyle/>
          <a:p>
            <a:r>
              <a:rPr lang="zh-CN" altLang="en-US" sz="3600" dirty="0"/>
              <a:t>背诵、积累</a:t>
            </a:r>
            <a:endParaRPr lang="en-US" altLang="zh-CN" sz="3600" dirty="0"/>
          </a:p>
        </p:txBody>
      </p:sp>
      <p:sp>
        <p:nvSpPr>
          <p:cNvPr id="18" name="矩形 17">
            <a:extLst>
              <a:ext uri="{FF2B5EF4-FFF2-40B4-BE49-F238E27FC236}">
                <a16:creationId xmlns:a16="http://schemas.microsoft.com/office/drawing/2014/main" xmlns="" id="{267B9268-D207-4C0D-8910-0C276DF8DCC0}"/>
              </a:ext>
            </a:extLst>
          </p:cNvPr>
          <p:cNvSpPr/>
          <p:nvPr/>
        </p:nvSpPr>
        <p:spPr>
          <a:xfrm>
            <a:off x="-13951" y="3807747"/>
            <a:ext cx="3006816" cy="923330"/>
          </a:xfrm>
          <a:prstGeom prst="rect">
            <a:avLst/>
          </a:prstGeom>
          <a:solidFill>
            <a:schemeClr val="accent5">
              <a:lumMod val="40000"/>
              <a:lumOff val="60000"/>
            </a:schemeClr>
          </a:solidFill>
        </p:spPr>
        <p:txBody>
          <a:bodyPr wrap="square">
            <a:spAutoFit/>
          </a:bodyPr>
          <a:lstStyle/>
          <a:p>
            <a:r>
              <a:rPr lang="zh-CN" altLang="en-US" sz="5400" b="1" dirty="0">
                <a:solidFill>
                  <a:srgbClr val="FF0000"/>
                </a:solidFill>
              </a:rPr>
              <a:t>应用</a:t>
            </a:r>
            <a:endParaRPr lang="en-US" altLang="zh-CN" sz="5400" b="1" dirty="0">
              <a:solidFill>
                <a:srgbClr val="FF0000"/>
              </a:solidFill>
            </a:endParaRPr>
          </a:p>
        </p:txBody>
      </p:sp>
      <p:sp>
        <p:nvSpPr>
          <p:cNvPr id="19" name="箭头: 下 18">
            <a:extLst>
              <a:ext uri="{FF2B5EF4-FFF2-40B4-BE49-F238E27FC236}">
                <a16:creationId xmlns:a16="http://schemas.microsoft.com/office/drawing/2014/main" xmlns="" id="{CAAD7DDD-E70A-465D-832E-5D16E7D9EAED}"/>
              </a:ext>
            </a:extLst>
          </p:cNvPr>
          <p:cNvSpPr/>
          <p:nvPr/>
        </p:nvSpPr>
        <p:spPr>
          <a:xfrm>
            <a:off x="1583499" y="2273523"/>
            <a:ext cx="288032" cy="1482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 35"/>
          <p:cNvGrpSpPr/>
          <p:nvPr/>
        </p:nvGrpSpPr>
        <p:grpSpPr>
          <a:xfrm>
            <a:off x="-13951" y="-40507"/>
            <a:ext cx="12175158" cy="1217302"/>
            <a:chOff x="3310690" y="3889477"/>
            <a:chExt cx="5368854" cy="723900"/>
          </a:xfrm>
        </p:grpSpPr>
        <p:pic>
          <p:nvPicPr>
            <p:cNvPr id="21" name="图片 20"/>
            <p:cNvPicPr>
              <a:picLocks noChangeAspect="1"/>
            </p:cNvPicPr>
            <p:nvPr/>
          </p:nvPicPr>
          <p:blipFill>
            <a:blip r:embed="rId3"/>
            <a:stretch>
              <a:fillRect/>
            </a:stretch>
          </p:blipFill>
          <p:spPr>
            <a:xfrm>
              <a:off x="3310690" y="3889477"/>
              <a:ext cx="5368854" cy="723900"/>
            </a:xfrm>
            <a:prstGeom prst="rect">
              <a:avLst/>
            </a:prstGeom>
          </p:spPr>
        </p:pic>
        <p:sp>
          <p:nvSpPr>
            <p:cNvPr id="22" name="TextBox 1"/>
            <p:cNvSpPr txBox="1">
              <a:spLocks noChangeArrowheads="1"/>
            </p:cNvSpPr>
            <p:nvPr/>
          </p:nvSpPr>
          <p:spPr bwMode="auto">
            <a:xfrm>
              <a:off x="3769795" y="4052037"/>
              <a:ext cx="4558030" cy="392535"/>
            </a:xfrm>
            <a:prstGeom prst="rect">
              <a:avLst/>
            </a:prstGeom>
            <a:noFill/>
            <a:ln w="9525">
              <a:noFill/>
              <a:miter lim="800000"/>
            </a:ln>
          </p:spPr>
          <p:txBody>
            <a:bodyPr wrap="square">
              <a:spAutoFit/>
            </a:bodyPr>
            <a:lstStyle/>
            <a:p>
              <a:r>
                <a:rPr lang="en-US" altLang="zh-CN" sz="4400" dirty="0">
                  <a:latin typeface="宋体" panose="02010600030101010101" pitchFamily="2" charset="-122"/>
                  <a:ea typeface="宋体" panose="02010600030101010101" pitchFamily="2" charset="-122"/>
                </a:rPr>
                <a:t>3.</a:t>
              </a:r>
              <a:r>
                <a:rPr lang="zh-CN" altLang="en-US" sz="4400" dirty="0">
                  <a:latin typeface="宋体" panose="02010600030101010101" pitchFamily="2" charset="-122"/>
                  <a:ea typeface="宋体" panose="02010600030101010101" pitchFamily="2" charset="-122"/>
                </a:rPr>
                <a:t>如何创造高级的表达？</a:t>
              </a:r>
              <a:endParaRPr lang="zh-CN" altLang="en-US" sz="4400"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88850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pic>
        <p:nvPicPr>
          <p:cNvPr id="2" name="Chairlift - Brui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07005" y="-1145563"/>
            <a:ext cx="577991" cy="577991"/>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17" name="六边形 16"/>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sp>
        <p:nvSpPr>
          <p:cNvPr id="10" name="TextBox 1"/>
          <p:cNvSpPr txBox="1">
            <a:spLocks noChangeArrowheads="1"/>
          </p:cNvSpPr>
          <p:nvPr/>
        </p:nvSpPr>
        <p:spPr bwMode="auto">
          <a:xfrm>
            <a:off x="1262640" y="2780030"/>
            <a:ext cx="9435840" cy="646331"/>
          </a:xfrm>
          <a:prstGeom prst="rect">
            <a:avLst/>
          </a:prstGeom>
          <a:noFill/>
          <a:ln w="9525">
            <a:noFill/>
            <a:miter lim="800000"/>
          </a:ln>
        </p:spPr>
        <p:txBody>
          <a:bodyPr wrap="square">
            <a:spAutoFit/>
          </a:bodyPr>
          <a:lstStyle/>
          <a:p>
            <a:pPr algn="dist"/>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动静结合，提升学生读后续写语言表达技能</a:t>
            </a:r>
          </a:p>
        </p:txBody>
      </p:sp>
      <p:pic>
        <p:nvPicPr>
          <p:cNvPr id="12" name="图片 11"/>
          <p:cNvPicPr>
            <a:picLocks noChangeAspect="1"/>
          </p:cNvPicPr>
          <p:nvPr/>
        </p:nvPicPr>
        <p:blipFill>
          <a:blip r:embed="rId7"/>
          <a:stretch>
            <a:fillRect/>
          </a:stretch>
        </p:blipFill>
        <p:spPr>
          <a:xfrm>
            <a:off x="9346401" y="4726204"/>
            <a:ext cx="1535545" cy="738909"/>
          </a:xfrm>
          <a:prstGeom prst="rect">
            <a:avLst/>
          </a:prstGeom>
        </p:spPr>
      </p:pic>
      <p:pic>
        <p:nvPicPr>
          <p:cNvPr id="34" name="图片 33"/>
          <p:cNvPicPr>
            <a:picLocks noChangeAspect="1"/>
          </p:cNvPicPr>
          <p:nvPr/>
        </p:nvPicPr>
        <p:blipFill>
          <a:blip r:embed="rId7"/>
          <a:stretch>
            <a:fillRect/>
          </a:stretch>
        </p:blipFill>
        <p:spPr>
          <a:xfrm flipH="1">
            <a:off x="1513758" y="1942486"/>
            <a:ext cx="1222960" cy="588492"/>
          </a:xfrm>
          <a:prstGeom prst="rect">
            <a:avLst/>
          </a:prstGeom>
        </p:spPr>
      </p:pic>
      <p:pic>
        <p:nvPicPr>
          <p:cNvPr id="20" name="图片 19"/>
          <p:cNvPicPr>
            <a:picLocks noChangeAspect="1"/>
          </p:cNvPicPr>
          <p:nvPr/>
        </p:nvPicPr>
        <p:blipFill>
          <a:blip r:embed="rId8"/>
          <a:stretch>
            <a:fillRect/>
          </a:stretch>
        </p:blipFill>
        <p:spPr>
          <a:xfrm>
            <a:off x="8234835" y="4982847"/>
            <a:ext cx="1888953" cy="1767520"/>
          </a:xfrm>
          <a:prstGeom prst="rect">
            <a:avLst/>
          </a:prstGeom>
        </p:spPr>
      </p:pic>
      <p:pic>
        <p:nvPicPr>
          <p:cNvPr id="21" name="图片 20"/>
          <p:cNvPicPr>
            <a:picLocks noChangeAspect="1"/>
          </p:cNvPicPr>
          <p:nvPr/>
        </p:nvPicPr>
        <p:blipFill>
          <a:blip r:embed="rId9"/>
          <a:stretch>
            <a:fillRect/>
          </a:stretch>
        </p:blipFill>
        <p:spPr>
          <a:xfrm>
            <a:off x="10169886" y="5633884"/>
            <a:ext cx="2143223" cy="1373474"/>
          </a:xfrm>
          <a:prstGeom prst="rect">
            <a:avLst/>
          </a:prstGeom>
        </p:spPr>
      </p:pic>
      <p:pic>
        <p:nvPicPr>
          <p:cNvPr id="25" name="图片 24"/>
          <p:cNvPicPr>
            <a:picLocks noChangeAspect="1"/>
          </p:cNvPicPr>
          <p:nvPr/>
        </p:nvPicPr>
        <p:blipFill>
          <a:blip r:embed="rId10"/>
          <a:stretch>
            <a:fillRect/>
          </a:stretch>
        </p:blipFill>
        <p:spPr>
          <a:xfrm>
            <a:off x="10169886" y="805885"/>
            <a:ext cx="627584" cy="1176720"/>
          </a:xfrm>
          <a:prstGeom prst="rect">
            <a:avLst/>
          </a:prstGeom>
        </p:spPr>
      </p:pic>
      <p:pic>
        <p:nvPicPr>
          <p:cNvPr id="26" name="图片 25"/>
          <p:cNvPicPr>
            <a:picLocks noChangeAspect="1"/>
          </p:cNvPicPr>
          <p:nvPr/>
        </p:nvPicPr>
        <p:blipFill>
          <a:blip r:embed="rId11"/>
          <a:stretch>
            <a:fillRect/>
          </a:stretch>
        </p:blipFill>
        <p:spPr>
          <a:xfrm>
            <a:off x="1073980" y="4102640"/>
            <a:ext cx="1473200" cy="2540000"/>
          </a:xfrm>
          <a:prstGeom prst="rect">
            <a:avLst/>
          </a:prstGeom>
        </p:spPr>
      </p:pic>
      <p:grpSp>
        <p:nvGrpSpPr>
          <p:cNvPr id="36" name="组 35"/>
          <p:cNvGrpSpPr/>
          <p:nvPr/>
        </p:nvGrpSpPr>
        <p:grpSpPr>
          <a:xfrm>
            <a:off x="3422650" y="3840480"/>
            <a:ext cx="5551170" cy="723900"/>
            <a:chOff x="3310690" y="3889477"/>
            <a:chExt cx="5368854" cy="723900"/>
          </a:xfrm>
        </p:grpSpPr>
        <p:pic>
          <p:nvPicPr>
            <p:cNvPr id="35" name="图片 34"/>
            <p:cNvPicPr>
              <a:picLocks noChangeAspect="1"/>
            </p:cNvPicPr>
            <p:nvPr/>
          </p:nvPicPr>
          <p:blipFill>
            <a:blip r:embed="rId12"/>
            <a:stretch>
              <a:fillRect/>
            </a:stretch>
          </p:blipFill>
          <p:spPr>
            <a:xfrm>
              <a:off x="3310690" y="3889477"/>
              <a:ext cx="5368854" cy="723900"/>
            </a:xfrm>
            <a:prstGeom prst="rect">
              <a:avLst/>
            </a:prstGeom>
          </p:spPr>
        </p:pic>
        <p:sp>
          <p:nvSpPr>
            <p:cNvPr id="27" name="TextBox 1"/>
            <p:cNvSpPr txBox="1">
              <a:spLocks noChangeArrowheads="1"/>
            </p:cNvSpPr>
            <p:nvPr/>
          </p:nvSpPr>
          <p:spPr bwMode="auto">
            <a:xfrm>
              <a:off x="3769795" y="4052037"/>
              <a:ext cx="4558030" cy="400110"/>
            </a:xfrm>
            <a:prstGeom prst="rect">
              <a:avLst/>
            </a:prstGeom>
            <a:noFill/>
            <a:ln w="9525">
              <a:noFill/>
              <a:miter lim="800000"/>
            </a:ln>
          </p:spPr>
          <p:txBody>
            <a:bodyPr wrap="square">
              <a:spAutoFit/>
            </a:bodyPr>
            <a:lstStyle/>
            <a:p>
              <a:pPr marL="107950">
                <a:lnSpc>
                  <a:spcPts val="2400"/>
                </a:lnSpc>
              </a:pPr>
              <a:r>
                <a:rPr lang="zh-CN" altLang="en-US" b="1" dirty="0">
                  <a:solidFill>
                    <a:schemeClr val="bg1"/>
                  </a:solidFill>
                  <a:latin typeface="思源黑体 CN ExtraLight" panose="020B0200000000000000" pitchFamily="34" charset="-122"/>
                  <a:ea typeface="思源黑体 CN ExtraLight" panose="020B0200000000000000" pitchFamily="34" charset="-122"/>
                </a:rPr>
                <a:t>讲师团成员</a:t>
              </a:r>
              <a:r>
                <a:rPr lang="zh-CN" altLang="en-US" b="1" dirty="0" smtClean="0">
                  <a:solidFill>
                    <a:schemeClr val="bg1"/>
                  </a:solidFill>
                  <a:latin typeface="思源黑体 CN ExtraLight" panose="020B0200000000000000" pitchFamily="34" charset="-122"/>
                  <a:ea typeface="思源黑体 CN ExtraLight" panose="020B0200000000000000" pitchFamily="34" charset="-122"/>
                </a:rPr>
                <a:t>：</a:t>
              </a:r>
              <a:r>
                <a:rPr lang="zh-CN" altLang="en-US" b="1" dirty="0">
                  <a:solidFill>
                    <a:schemeClr val="bg1"/>
                  </a:solidFill>
                  <a:latin typeface="思源黑体 CN ExtraLight" panose="020B0200000000000000" pitchFamily="34" charset="-122"/>
                  <a:ea typeface="思源黑体 CN ExtraLight" panose="020B0200000000000000" pitchFamily="34" charset="-122"/>
                </a:rPr>
                <a:t>刘欢</a:t>
              </a:r>
              <a:r>
                <a:rPr lang="zh-CN" altLang="en-US" b="1" dirty="0" smtClean="0">
                  <a:solidFill>
                    <a:schemeClr val="bg1"/>
                  </a:solidFill>
                  <a:latin typeface="思源黑体 CN ExtraLight" panose="020B0200000000000000" pitchFamily="34" charset="-122"/>
                  <a:ea typeface="思源黑体 CN ExtraLight" panose="020B0200000000000000" pitchFamily="34" charset="-122"/>
                </a:rPr>
                <a:t>  江苏省华罗庚中学</a:t>
              </a:r>
              <a:endParaRPr lang="zh-CN" altLang="en-US" b="1" dirty="0">
                <a:solidFill>
                  <a:schemeClr val="bg1"/>
                </a:solidFill>
                <a:latin typeface="思源黑体 CN ExtraLight" panose="020B0200000000000000" pitchFamily="34" charset="-122"/>
                <a:ea typeface="思源黑体 CN ExtraLight" panose="020B0200000000000000" pitchFamily="34" charset="-122"/>
              </a:endParaRPr>
            </a:p>
          </p:txBody>
        </p:sp>
      </p:grpSp>
      <p:pic>
        <p:nvPicPr>
          <p:cNvPr id="9" name="图片 8"/>
          <p:cNvPicPr>
            <a:picLocks noChangeAspect="1"/>
          </p:cNvPicPr>
          <p:nvPr/>
        </p:nvPicPr>
        <p:blipFill>
          <a:blip r:embed="rId13"/>
          <a:stretch>
            <a:fillRect/>
          </a:stretch>
        </p:blipFill>
        <p:spPr>
          <a:xfrm>
            <a:off x="295910" y="299720"/>
            <a:ext cx="1321435" cy="10166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A16D55A-5C58-4B85-9098-DE9EB9675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69360"/>
          </a:xfrm>
          <a:prstGeom prst="rect">
            <a:avLst/>
          </a:prstGeom>
        </p:spPr>
      </p:pic>
    </p:spTree>
    <p:extLst>
      <p:ext uri="{BB962C8B-B14F-4D97-AF65-F5344CB8AC3E}">
        <p14:creationId xmlns:p14="http://schemas.microsoft.com/office/powerpoint/2010/main" val="1593046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53610A4-148B-4266-B8DA-05A5AD1E1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7" y="0"/>
            <a:ext cx="12232397" cy="6858000"/>
          </a:xfrm>
          <a:prstGeom prst="rect">
            <a:avLst/>
          </a:prstGeom>
        </p:spPr>
      </p:pic>
    </p:spTree>
    <p:extLst>
      <p:ext uri="{BB962C8B-B14F-4D97-AF65-F5344CB8AC3E}">
        <p14:creationId xmlns:p14="http://schemas.microsoft.com/office/powerpoint/2010/main" val="44471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87F5DC4-4E9B-4EE7-ADCB-D4B9CAE36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12192000" cy="6624736"/>
          </a:xfrm>
          <a:prstGeom prst="rect">
            <a:avLst/>
          </a:prstGeom>
        </p:spPr>
      </p:pic>
    </p:spTree>
    <p:extLst>
      <p:ext uri="{BB962C8B-B14F-4D97-AF65-F5344CB8AC3E}">
        <p14:creationId xmlns:p14="http://schemas.microsoft.com/office/powerpoint/2010/main" val="277317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666D84-0C57-4CE9-A0C6-F642CD17D129}"/>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t>课堂实例</a:t>
            </a:r>
          </a:p>
        </p:txBody>
      </p:sp>
      <p:pic>
        <p:nvPicPr>
          <p:cNvPr id="4" name="图片 3">
            <a:extLst>
              <a:ext uri="{FF2B5EF4-FFF2-40B4-BE49-F238E27FC236}">
                <a16:creationId xmlns:a16="http://schemas.microsoft.com/office/drawing/2014/main" xmlns="" id="{0939476E-F5A7-4DFD-8105-68DB1BF52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46892" y="605294"/>
            <a:ext cx="12144363" cy="6710784"/>
          </a:xfrm>
          <a:prstGeom prst="rect">
            <a:avLst/>
          </a:prstGeom>
        </p:spPr>
      </p:pic>
      <p:sp>
        <p:nvSpPr>
          <p:cNvPr id="6" name="文本框 5">
            <a:extLst>
              <a:ext uri="{FF2B5EF4-FFF2-40B4-BE49-F238E27FC236}">
                <a16:creationId xmlns:a16="http://schemas.microsoft.com/office/drawing/2014/main" xmlns="" id="{09A2B2FE-C8E6-4D82-8317-452C97D3B146}"/>
              </a:ext>
            </a:extLst>
          </p:cNvPr>
          <p:cNvSpPr txBox="1"/>
          <p:nvPr/>
        </p:nvSpPr>
        <p:spPr>
          <a:xfrm>
            <a:off x="1199456" y="1412777"/>
            <a:ext cx="9793088" cy="954107"/>
          </a:xfrm>
          <a:prstGeom prst="rect">
            <a:avLst/>
          </a:prstGeom>
          <a:noFill/>
        </p:spPr>
        <p:txBody>
          <a:bodyPr wrap="square">
            <a:spAutoFit/>
          </a:bodyPr>
          <a:lstStyle/>
          <a:p>
            <a:pPr algn="ctr"/>
            <a:r>
              <a:rPr lang="zh-CN" altLang="zh-CN" sz="2800" b="1" kern="100" dirty="0">
                <a:solidFill>
                  <a:srgbClr val="000000"/>
                </a:solidFill>
                <a:effectLst/>
                <a:latin typeface="Times New Roman" panose="02020603050405020304" pitchFamily="18" charset="0"/>
                <a:ea typeface="宋体" panose="02010600030101010101" pitchFamily="2" charset="-122"/>
              </a:rPr>
              <a:t>动静结合，以活用动词使续写故事更生动的片段写作教学设计为例</a:t>
            </a:r>
            <a:endParaRPr lang="zh-CN" altLang="zh-CN" sz="2800" kern="100" dirty="0">
              <a:effectLst/>
              <a:latin typeface="Times New Roman" panose="02020603050405020304" pitchFamily="18" charset="0"/>
              <a:ea typeface="宋体" panose="02010600030101010101" pitchFamily="2" charset="-122"/>
            </a:endParaRPr>
          </a:p>
        </p:txBody>
      </p:sp>
      <p:sp>
        <p:nvSpPr>
          <p:cNvPr id="7" name="内容占位符 2">
            <a:extLst>
              <a:ext uri="{FF2B5EF4-FFF2-40B4-BE49-F238E27FC236}">
                <a16:creationId xmlns:a16="http://schemas.microsoft.com/office/drawing/2014/main" xmlns="" id="{189D949C-C1CF-4CD8-9614-4862D247059A}"/>
              </a:ext>
            </a:extLst>
          </p:cNvPr>
          <p:cNvSpPr txBox="1">
            <a:spLocks/>
          </p:cNvSpPr>
          <p:nvPr/>
        </p:nvSpPr>
        <p:spPr>
          <a:xfrm>
            <a:off x="1199456" y="2462450"/>
            <a:ext cx="9793088" cy="352329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CN" altLang="zh-CN" dirty="0"/>
              <a:t>《课程标准》在高中英语选修课程部分对书面表达要求学生在词汇知识方面要</a:t>
            </a:r>
            <a:r>
              <a:rPr lang="zh-CN" altLang="zh-CN" dirty="0">
                <a:solidFill>
                  <a:srgbClr val="FF0000"/>
                </a:solidFill>
              </a:rPr>
              <a:t>深度学习词语</a:t>
            </a:r>
            <a:r>
              <a:rPr lang="zh-CN" altLang="zh-CN" dirty="0"/>
              <a:t>，在表达各种信息时提高词语使用的</a:t>
            </a:r>
            <a:r>
              <a:rPr lang="zh-CN" altLang="zh-CN" dirty="0">
                <a:solidFill>
                  <a:srgbClr val="FF0000"/>
                </a:solidFill>
              </a:rPr>
              <a:t>准确</a:t>
            </a:r>
            <a:r>
              <a:rPr lang="zh-CN" altLang="zh-CN" dirty="0"/>
              <a:t>性和</a:t>
            </a:r>
            <a:r>
              <a:rPr lang="zh-CN" altLang="zh-CN" dirty="0">
                <a:solidFill>
                  <a:srgbClr val="FF0000"/>
                </a:solidFill>
              </a:rPr>
              <a:t>丰富</a:t>
            </a:r>
            <a:r>
              <a:rPr lang="zh-CN" altLang="zh-CN" dirty="0"/>
              <a:t>性，在特定的语境中，有效运用同义词、近义词、反义词，正确理解和确切表达比较复杂的主题意义和观点。在语言技能方面要求学生能通过书面方式再现想象的经历和事件，借助词语和句式形象地传递自己的思想和情感，使用特殊词汇和语法进行创造性的表达。</a:t>
            </a:r>
            <a:endParaRPr lang="zh-CN" altLang="en-US" dirty="0"/>
          </a:p>
        </p:txBody>
      </p:sp>
      <p:sp>
        <p:nvSpPr>
          <p:cNvPr id="8" name="标题 1">
            <a:extLst>
              <a:ext uri="{FF2B5EF4-FFF2-40B4-BE49-F238E27FC236}">
                <a16:creationId xmlns:a16="http://schemas.microsoft.com/office/drawing/2014/main" xmlns="" id="{C4C4A493-1219-486D-8C61-A6EB51AFD25A}"/>
              </a:ext>
            </a:extLst>
          </p:cNvPr>
          <p:cNvSpPr txBox="1">
            <a:spLocks/>
          </p:cNvSpPr>
          <p:nvPr/>
        </p:nvSpPr>
        <p:spPr>
          <a:xfrm>
            <a:off x="1775520" y="5886788"/>
            <a:ext cx="7776864" cy="731837"/>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0000FF"/>
                </a:solidFill>
              </a:rPr>
              <a:t>场景化、片段化</a:t>
            </a:r>
          </a:p>
        </p:txBody>
      </p:sp>
    </p:spTree>
    <p:extLst>
      <p:ext uri="{BB962C8B-B14F-4D97-AF65-F5344CB8AC3E}">
        <p14:creationId xmlns:p14="http://schemas.microsoft.com/office/powerpoint/2010/main" val="30112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666D84-0C57-4CE9-A0C6-F642CD17D129}"/>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t>教学目标</a:t>
            </a:r>
          </a:p>
        </p:txBody>
      </p:sp>
      <p:pic>
        <p:nvPicPr>
          <p:cNvPr id="4" name="图片 3">
            <a:extLst>
              <a:ext uri="{FF2B5EF4-FFF2-40B4-BE49-F238E27FC236}">
                <a16:creationId xmlns:a16="http://schemas.microsoft.com/office/drawing/2014/main" xmlns="" id="{0939476E-F5A7-4DFD-8105-68DB1BF52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46892" y="605294"/>
            <a:ext cx="12144363" cy="6710784"/>
          </a:xfrm>
          <a:prstGeom prst="rect">
            <a:avLst/>
          </a:prstGeom>
        </p:spPr>
      </p:pic>
      <p:sp>
        <p:nvSpPr>
          <p:cNvPr id="7" name="内容占位符 2">
            <a:extLst>
              <a:ext uri="{FF2B5EF4-FFF2-40B4-BE49-F238E27FC236}">
                <a16:creationId xmlns:a16="http://schemas.microsoft.com/office/drawing/2014/main" xmlns="" id="{189D949C-C1CF-4CD8-9614-4862D247059A}"/>
              </a:ext>
            </a:extLst>
          </p:cNvPr>
          <p:cNvSpPr txBox="1">
            <a:spLocks/>
          </p:cNvSpPr>
          <p:nvPr/>
        </p:nvSpPr>
        <p:spPr>
          <a:xfrm>
            <a:off x="1128745" y="1556792"/>
            <a:ext cx="9793088" cy="352329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zh-CN" sz="4000" kern="100" dirty="0">
                <a:solidFill>
                  <a:srgbClr val="000000"/>
                </a:solidFill>
                <a:effectLst/>
                <a:latin typeface="仿宋" panose="02010609060101010101" pitchFamily="49" charset="-122"/>
                <a:ea typeface="宋体" panose="02010600030101010101" pitchFamily="2" charset="-122"/>
              </a:rPr>
              <a:t>1.</a:t>
            </a:r>
            <a:r>
              <a:rPr lang="zh-CN" altLang="zh-CN" sz="4000" kern="100" dirty="0">
                <a:solidFill>
                  <a:srgbClr val="000000"/>
                </a:solidFill>
                <a:effectLst/>
                <a:latin typeface="Times New Roman" panose="02020603050405020304" pitchFamily="18" charset="0"/>
                <a:ea typeface="仿宋" panose="02010609060101010101" pitchFamily="49" charset="-122"/>
              </a:rPr>
              <a:t>分析对比文本，了解动静结合的描写可以使得续写故事更富画面感，更加生动；</a:t>
            </a:r>
            <a:endParaRPr lang="zh-CN" altLang="zh-CN" sz="4000" kern="100" dirty="0">
              <a:effectLst/>
              <a:latin typeface="Times New Roman" panose="02020603050405020304" pitchFamily="18" charset="0"/>
              <a:ea typeface="宋体" panose="02010600030101010101" pitchFamily="2" charset="-122"/>
            </a:endParaRPr>
          </a:p>
          <a:p>
            <a:pPr algn="just"/>
            <a:r>
              <a:rPr lang="en-US" altLang="zh-CN" sz="4000" kern="100" dirty="0">
                <a:solidFill>
                  <a:srgbClr val="000000"/>
                </a:solidFill>
                <a:effectLst/>
                <a:latin typeface="仿宋" panose="02010609060101010101" pitchFamily="49" charset="-122"/>
                <a:ea typeface="宋体" panose="02010600030101010101" pitchFamily="2" charset="-122"/>
              </a:rPr>
              <a:t>2.</a:t>
            </a:r>
            <a:r>
              <a:rPr lang="zh-CN" altLang="zh-CN" sz="4000" kern="100" dirty="0">
                <a:solidFill>
                  <a:srgbClr val="000000"/>
                </a:solidFill>
                <a:effectLst/>
                <a:latin typeface="Times New Roman" panose="02020603050405020304" pitchFamily="18" charset="0"/>
                <a:ea typeface="仿宋" panose="02010609060101010101" pitchFamily="49" charset="-122"/>
              </a:rPr>
              <a:t>运用丰富、准确的动词生动描述各种场景；</a:t>
            </a:r>
            <a:endParaRPr lang="zh-CN" altLang="zh-CN" sz="4000" kern="100" dirty="0">
              <a:effectLst/>
              <a:latin typeface="Times New Roman" panose="02020603050405020304" pitchFamily="18" charset="0"/>
              <a:ea typeface="宋体" panose="02010600030101010101" pitchFamily="2" charset="-122"/>
            </a:endParaRPr>
          </a:p>
          <a:p>
            <a:r>
              <a:rPr lang="en-US" altLang="zh-CN" sz="4000" kern="100" dirty="0">
                <a:solidFill>
                  <a:srgbClr val="000000"/>
                </a:solidFill>
                <a:effectLst/>
                <a:latin typeface="仿宋" panose="02010609060101010101" pitchFamily="49" charset="-122"/>
                <a:cs typeface="Times New Roman" panose="02020603050405020304" pitchFamily="18" charset="0"/>
              </a:rPr>
              <a:t>3.</a:t>
            </a:r>
            <a:r>
              <a:rPr lang="zh-CN" altLang="zh-CN" sz="4000" kern="100" dirty="0">
                <a:solidFill>
                  <a:srgbClr val="000000"/>
                </a:solidFill>
                <a:effectLst/>
                <a:ea typeface="仿宋" panose="02010609060101010101" pitchFamily="49" charset="-122"/>
                <a:cs typeface="Times New Roman" panose="02020603050405020304" pitchFamily="18" charset="0"/>
              </a:rPr>
              <a:t>运用</a:t>
            </a:r>
            <a:r>
              <a:rPr lang="zh-CN" altLang="en-US" sz="4000" kern="100" dirty="0">
                <a:solidFill>
                  <a:srgbClr val="000000"/>
                </a:solidFill>
                <a:effectLst/>
                <a:ea typeface="仿宋" panose="02010609060101010101" pitchFamily="49" charset="-122"/>
                <a:cs typeface="Times New Roman" panose="02020603050405020304" pitchFamily="18" charset="0"/>
              </a:rPr>
              <a:t>动静结合的</a:t>
            </a:r>
            <a:r>
              <a:rPr lang="zh-CN" altLang="zh-CN" sz="4000" kern="100" dirty="0">
                <a:solidFill>
                  <a:srgbClr val="000000"/>
                </a:solidFill>
                <a:effectLst/>
                <a:ea typeface="仿宋" panose="02010609060101010101" pitchFamily="49" charset="-122"/>
                <a:cs typeface="Times New Roman" panose="02020603050405020304" pitchFamily="18" charset="0"/>
              </a:rPr>
              <a:t>生动描写，使得故事更加引人入胜</a:t>
            </a:r>
            <a:r>
              <a:rPr lang="zh-CN" altLang="zh-CN" sz="4000" dirty="0"/>
              <a:t>。</a:t>
            </a:r>
            <a:endParaRPr lang="zh-CN" altLang="en-US" sz="4000" dirty="0"/>
          </a:p>
        </p:txBody>
      </p:sp>
    </p:spTree>
    <p:extLst>
      <p:ext uri="{BB962C8B-B14F-4D97-AF65-F5344CB8AC3E}">
        <p14:creationId xmlns:p14="http://schemas.microsoft.com/office/powerpoint/2010/main" val="2431552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666D84-0C57-4CE9-A0C6-F642CD17D129}"/>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t>教学步骤</a:t>
            </a:r>
          </a:p>
        </p:txBody>
      </p:sp>
      <p:pic>
        <p:nvPicPr>
          <p:cNvPr id="4" name="图片 3">
            <a:extLst>
              <a:ext uri="{FF2B5EF4-FFF2-40B4-BE49-F238E27FC236}">
                <a16:creationId xmlns:a16="http://schemas.microsoft.com/office/drawing/2014/main" xmlns="" id="{0939476E-F5A7-4DFD-8105-68DB1BF52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1200811" y="605294"/>
            <a:ext cx="14497611" cy="6710784"/>
          </a:xfrm>
          <a:prstGeom prst="rect">
            <a:avLst/>
          </a:prstGeom>
        </p:spPr>
      </p:pic>
      <p:sp>
        <p:nvSpPr>
          <p:cNvPr id="5" name="内容占位符 2">
            <a:extLst>
              <a:ext uri="{FF2B5EF4-FFF2-40B4-BE49-F238E27FC236}">
                <a16:creationId xmlns:a16="http://schemas.microsoft.com/office/drawing/2014/main" xmlns="" id="{7C77278F-950F-49F8-B70D-DA75F81818DE}"/>
              </a:ext>
            </a:extLst>
          </p:cNvPr>
          <p:cNvSpPr txBox="1">
            <a:spLocks noChangeArrowheads="1"/>
          </p:cNvSpPr>
          <p:nvPr/>
        </p:nvSpPr>
        <p:spPr>
          <a:xfrm>
            <a:off x="1" y="1916832"/>
            <a:ext cx="11856639" cy="34563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u="sng" dirty="0">
                <a:latin typeface="Times New Roman" pitchFamily="18" charset="0"/>
              </a:rPr>
              <a:t>A vain businessman felt offended by those talking without acting and reached into his wallet. </a:t>
            </a:r>
            <a:r>
              <a:rPr lang="en-US" altLang="zh-CN" sz="2400" dirty="0">
                <a:latin typeface="Times New Roman" pitchFamily="18" charset="0"/>
              </a:rPr>
              <a:t>He took out a 50-dollar check, walked straight to the lady, and said, “Madam, please take the money and buy yourself a pair of warm winter boots.”</a:t>
            </a:r>
            <a:endParaRPr lang="en-US" altLang="zh-CN" sz="2400" u="sng" dirty="0">
              <a:latin typeface="Times New Roman" pitchFamily="18" charset="0"/>
            </a:endParaRPr>
          </a:p>
          <a:p>
            <a:r>
              <a:rPr lang="en-US" altLang="zh-CN" sz="2400" u="sng" dirty="0">
                <a:latin typeface="Times New Roman" pitchFamily="18" charset="0"/>
              </a:rPr>
              <a:t>A vain businessman felt offended by those talking without acting and reached into his wallet.</a:t>
            </a:r>
            <a:r>
              <a:rPr lang="en-US" altLang="zh-CN" sz="2400" dirty="0">
                <a:latin typeface="Times New Roman" pitchFamily="18" charset="0"/>
              </a:rPr>
              <a:t> He headed for the old woman proudly, handed her a small amount of money and waited for the "Thank you" he wanted to hear. After the old woman said so, he turned around with a smile playing around his mouth and stepped back quickly to prevent the woman from making his fancy suit dirty.</a:t>
            </a:r>
          </a:p>
          <a:p>
            <a:pPr algn="r">
              <a:buFontTx/>
              <a:buNone/>
            </a:pPr>
            <a:r>
              <a:rPr lang="zh-CN" altLang="en-US" sz="2400" dirty="0">
                <a:latin typeface="Times New Roman" pitchFamily="18" charset="0"/>
              </a:rPr>
              <a:t>摘自期初考试学生考场作文实例</a:t>
            </a:r>
            <a:endParaRPr lang="en-US" altLang="zh-CN" sz="2400" dirty="0">
              <a:latin typeface="Times New Roman" pitchFamily="18" charset="0"/>
            </a:endParaRPr>
          </a:p>
          <a:p>
            <a:endParaRPr lang="en-US" altLang="zh-CN" sz="2400" dirty="0">
              <a:latin typeface="Times New Roman" pitchFamily="18" charset="0"/>
            </a:endParaRPr>
          </a:p>
        </p:txBody>
      </p:sp>
      <p:sp>
        <p:nvSpPr>
          <p:cNvPr id="6" name="文本框 6">
            <a:extLst>
              <a:ext uri="{FF2B5EF4-FFF2-40B4-BE49-F238E27FC236}">
                <a16:creationId xmlns:a16="http://schemas.microsoft.com/office/drawing/2014/main" xmlns="" id="{3DF28C58-F7EE-46A4-BD3F-D1242EEA93E6}"/>
              </a:ext>
            </a:extLst>
          </p:cNvPr>
          <p:cNvSpPr txBox="1">
            <a:spLocks noChangeArrowheads="1"/>
          </p:cNvSpPr>
          <p:nvPr/>
        </p:nvSpPr>
        <p:spPr bwMode="auto">
          <a:xfrm>
            <a:off x="95333" y="1332058"/>
            <a:ext cx="12481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r>
              <a:rPr lang="en-US" altLang="zh-CN" dirty="0">
                <a:latin typeface="Times New Roman" pitchFamily="18" charset="0"/>
              </a:rPr>
              <a:t>Scene---A </a:t>
            </a:r>
            <a:r>
              <a:rPr lang="en-US" altLang="zh-CN" dirty="0">
                <a:solidFill>
                  <a:srgbClr val="1552D1"/>
                </a:solidFill>
                <a:latin typeface="Times New Roman" pitchFamily="18" charset="0"/>
              </a:rPr>
              <a:t>vain</a:t>
            </a:r>
            <a:r>
              <a:rPr lang="en-US" altLang="zh-CN" dirty="0">
                <a:latin typeface="Times New Roman" pitchFamily="18" charset="0"/>
              </a:rPr>
              <a:t> businessman </a:t>
            </a:r>
            <a:r>
              <a:rPr lang="en-US" altLang="zh-CN" dirty="0">
                <a:solidFill>
                  <a:srgbClr val="FF0000"/>
                </a:solidFill>
                <a:latin typeface="Times New Roman" pitchFamily="18" charset="0"/>
              </a:rPr>
              <a:t>helped</a:t>
            </a:r>
            <a:r>
              <a:rPr lang="en-US" altLang="zh-CN" dirty="0">
                <a:latin typeface="Times New Roman" pitchFamily="18" charset="0"/>
              </a:rPr>
              <a:t> an old woman:</a:t>
            </a:r>
            <a:endParaRPr lang="en-US" altLang="zh-CN" b="1" dirty="0">
              <a:solidFill>
                <a:srgbClr val="C00000"/>
              </a:solidFill>
              <a:latin typeface="Times New Roman" pitchFamily="18" charset="0"/>
            </a:endParaRPr>
          </a:p>
        </p:txBody>
      </p:sp>
    </p:spTree>
    <p:extLst>
      <p:ext uri="{BB962C8B-B14F-4D97-AF65-F5344CB8AC3E}">
        <p14:creationId xmlns:p14="http://schemas.microsoft.com/office/powerpoint/2010/main" val="144291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666D84-0C57-4CE9-A0C6-F642CD17D129}"/>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t>板书设计</a:t>
            </a:r>
          </a:p>
        </p:txBody>
      </p:sp>
      <p:pic>
        <p:nvPicPr>
          <p:cNvPr id="4" name="图片 3">
            <a:extLst>
              <a:ext uri="{FF2B5EF4-FFF2-40B4-BE49-F238E27FC236}">
                <a16:creationId xmlns:a16="http://schemas.microsoft.com/office/drawing/2014/main" xmlns="" id="{0939476E-F5A7-4DFD-8105-68DB1BF52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816768" y="605294"/>
            <a:ext cx="13729525" cy="6710784"/>
          </a:xfrm>
          <a:prstGeom prst="rect">
            <a:avLst/>
          </a:prstGeom>
        </p:spPr>
      </p:pic>
      <p:sp>
        <p:nvSpPr>
          <p:cNvPr id="9" name="内容占位符 2">
            <a:extLst>
              <a:ext uri="{FF2B5EF4-FFF2-40B4-BE49-F238E27FC236}">
                <a16:creationId xmlns:a16="http://schemas.microsoft.com/office/drawing/2014/main" xmlns="" id="{BBB1F519-E945-4D9F-B264-860F94D086EC}"/>
              </a:ext>
            </a:extLst>
          </p:cNvPr>
          <p:cNvSpPr txBox="1">
            <a:spLocks/>
          </p:cNvSpPr>
          <p:nvPr/>
        </p:nvSpPr>
        <p:spPr>
          <a:xfrm>
            <a:off x="1219200" y="1748295"/>
            <a:ext cx="109728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Continuation writing------An appealing story</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What?------vivid descriptions</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Why?------picture the scene</a:t>
            </a:r>
            <a:endParaRPr lang="zh-CN"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How?------?</a:t>
            </a:r>
            <a:endParaRPr lang="zh-CN"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201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666D84-0C57-4CE9-A0C6-F642CD17D129}"/>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t>如何写出生动故事？</a:t>
            </a:r>
            <a:r>
              <a:rPr lang="en-US" altLang="zh-CN" b="1" dirty="0"/>
              <a:t>-------</a:t>
            </a:r>
            <a:r>
              <a:rPr lang="zh-CN" altLang="zh-CN" b="1" dirty="0"/>
              <a:t>动态描写入手</a:t>
            </a:r>
            <a:endParaRPr lang="zh-CN" altLang="en-US" dirty="0"/>
          </a:p>
        </p:txBody>
      </p:sp>
      <p:pic>
        <p:nvPicPr>
          <p:cNvPr id="4" name="图片 3">
            <a:extLst>
              <a:ext uri="{FF2B5EF4-FFF2-40B4-BE49-F238E27FC236}">
                <a16:creationId xmlns:a16="http://schemas.microsoft.com/office/drawing/2014/main" xmlns="" id="{0939476E-F5A7-4DFD-8105-68DB1BF52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816768" y="605294"/>
            <a:ext cx="13729525" cy="6710784"/>
          </a:xfrm>
          <a:prstGeom prst="rect">
            <a:avLst/>
          </a:prstGeom>
        </p:spPr>
      </p:pic>
      <p:sp>
        <p:nvSpPr>
          <p:cNvPr id="9" name="内容占位符 2">
            <a:extLst>
              <a:ext uri="{FF2B5EF4-FFF2-40B4-BE49-F238E27FC236}">
                <a16:creationId xmlns:a16="http://schemas.microsoft.com/office/drawing/2014/main" xmlns="" id="{BBB1F519-E945-4D9F-B264-860F94D086EC}"/>
              </a:ext>
            </a:extLst>
          </p:cNvPr>
          <p:cNvSpPr txBox="1">
            <a:spLocks/>
          </p:cNvSpPr>
          <p:nvPr/>
        </p:nvSpPr>
        <p:spPr>
          <a:xfrm>
            <a:off x="561595" y="1189479"/>
            <a:ext cx="109728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zh-CN" sz="3200" dirty="0">
                <a:latin typeface="Times New Roman" pitchFamily="18" charset="0"/>
              </a:rPr>
              <a:t>Scene---A </a:t>
            </a:r>
            <a:r>
              <a:rPr lang="en-US" altLang="zh-CN" sz="3200" dirty="0">
                <a:solidFill>
                  <a:srgbClr val="1552D1"/>
                </a:solidFill>
                <a:latin typeface="Times New Roman" pitchFamily="18" charset="0"/>
              </a:rPr>
              <a:t>vain</a:t>
            </a:r>
            <a:r>
              <a:rPr lang="en-US" altLang="zh-CN" sz="3200" dirty="0">
                <a:latin typeface="Times New Roman" pitchFamily="18" charset="0"/>
              </a:rPr>
              <a:t> businessman </a:t>
            </a:r>
            <a:r>
              <a:rPr lang="en-US" altLang="zh-CN" sz="3200" dirty="0">
                <a:solidFill>
                  <a:srgbClr val="FF0000"/>
                </a:solidFill>
                <a:latin typeface="Times New Roman" pitchFamily="18" charset="0"/>
              </a:rPr>
              <a:t>helped</a:t>
            </a:r>
            <a:r>
              <a:rPr lang="en-US" altLang="zh-CN" sz="3200" dirty="0">
                <a:latin typeface="Times New Roman" pitchFamily="18" charset="0"/>
              </a:rPr>
              <a:t> an old woman:</a:t>
            </a:r>
            <a:endParaRPr lang="en-US" altLang="zh-CN" sz="3200" u="sng" dirty="0">
              <a:latin typeface="Times New Roman" pitchFamily="18" charset="0"/>
              <a:sym typeface="宋体" pitchFamily="2" charset="-122"/>
            </a:endParaRPr>
          </a:p>
          <a:p>
            <a:pPr eaLnBrk="1" hangingPunct="1"/>
            <a:r>
              <a:rPr lang="en-US" altLang="zh-CN" sz="3200" u="sng" dirty="0">
                <a:latin typeface="Times New Roman" pitchFamily="18" charset="0"/>
                <a:sym typeface="宋体" pitchFamily="2" charset="-122"/>
              </a:rPr>
              <a:t>A vain businessman felt offended by those talking without acting and reached into his wallet.</a:t>
            </a:r>
            <a:r>
              <a:rPr lang="en-US" altLang="zh-CN" sz="3200" dirty="0">
                <a:latin typeface="Times New Roman" pitchFamily="18" charset="0"/>
                <a:sym typeface="宋体" pitchFamily="2" charset="-122"/>
              </a:rPr>
              <a:t> </a:t>
            </a:r>
            <a:r>
              <a:rPr lang="en-US" altLang="zh-CN" sz="3200" dirty="0">
                <a:latin typeface="Times New Roman" pitchFamily="18" charset="0"/>
              </a:rPr>
              <a:t>He </a:t>
            </a:r>
            <a:r>
              <a:rPr lang="en-US" altLang="zh-CN" sz="3200" dirty="0">
                <a:solidFill>
                  <a:srgbClr val="FF0000"/>
                </a:solidFill>
                <a:latin typeface="Times New Roman" pitchFamily="18" charset="0"/>
              </a:rPr>
              <a:t>headed</a:t>
            </a:r>
            <a:r>
              <a:rPr lang="en-US" altLang="zh-CN" sz="3200" dirty="0">
                <a:latin typeface="Times New Roman" pitchFamily="18" charset="0"/>
              </a:rPr>
              <a:t> for the old woman proudly, </a:t>
            </a:r>
            <a:r>
              <a:rPr lang="en-US" altLang="zh-CN" sz="3200" dirty="0">
                <a:solidFill>
                  <a:srgbClr val="FF0000"/>
                </a:solidFill>
                <a:latin typeface="Times New Roman" pitchFamily="18" charset="0"/>
              </a:rPr>
              <a:t>handed</a:t>
            </a:r>
            <a:r>
              <a:rPr lang="en-US" altLang="zh-CN" sz="3200" dirty="0">
                <a:latin typeface="Times New Roman" pitchFamily="18" charset="0"/>
              </a:rPr>
              <a:t> her a small</a:t>
            </a:r>
            <a:r>
              <a:rPr lang="en-US" altLang="zh-CN" sz="3200" dirty="0">
                <a:solidFill>
                  <a:srgbClr val="1552D1"/>
                </a:solidFill>
                <a:latin typeface="Times New Roman" pitchFamily="18" charset="0"/>
              </a:rPr>
              <a:t> </a:t>
            </a:r>
            <a:r>
              <a:rPr lang="en-US" altLang="zh-CN" sz="3200" dirty="0">
                <a:latin typeface="Times New Roman" pitchFamily="18" charset="0"/>
              </a:rPr>
              <a:t>amount of money and waited for the "Thank you</a:t>
            </a:r>
            <a:r>
              <a:rPr lang="en-US" altLang="zh-CN" sz="3200" dirty="0">
                <a:latin typeface="Times New Roman" pitchFamily="18" charset="0"/>
                <a:sym typeface="宋体" pitchFamily="2" charset="-122"/>
              </a:rPr>
              <a:t>" he wanted to hear. </a:t>
            </a:r>
            <a:r>
              <a:rPr lang="en-US" altLang="zh-CN" sz="3200" dirty="0">
                <a:latin typeface="Times New Roman" pitchFamily="18" charset="0"/>
              </a:rPr>
              <a:t>After the old woman said so, he </a:t>
            </a:r>
            <a:r>
              <a:rPr lang="en-US" altLang="zh-CN" sz="3200" dirty="0">
                <a:solidFill>
                  <a:srgbClr val="FF0000"/>
                </a:solidFill>
                <a:latin typeface="Times New Roman" pitchFamily="18" charset="0"/>
              </a:rPr>
              <a:t>turned around</a:t>
            </a:r>
            <a:r>
              <a:rPr lang="en-US" altLang="zh-CN" sz="3200" dirty="0">
                <a:latin typeface="Times New Roman" pitchFamily="18" charset="0"/>
              </a:rPr>
              <a:t> with a smile playing around his mouth and </a:t>
            </a:r>
            <a:r>
              <a:rPr lang="en-US" altLang="zh-CN" sz="3200" dirty="0">
                <a:solidFill>
                  <a:srgbClr val="FF0000"/>
                </a:solidFill>
                <a:latin typeface="Times New Roman" pitchFamily="18" charset="0"/>
              </a:rPr>
              <a:t>stepped back </a:t>
            </a:r>
            <a:r>
              <a:rPr lang="en-US" altLang="zh-CN" sz="3200" dirty="0">
                <a:latin typeface="Times New Roman" pitchFamily="18" charset="0"/>
              </a:rPr>
              <a:t>quickly to prevent the woman from making his fancy suit dirty.</a:t>
            </a:r>
          </a:p>
          <a:p>
            <a:endParaRPr lang="zh-CN" altLang="en-US" dirty="0"/>
          </a:p>
        </p:txBody>
      </p:sp>
    </p:spTree>
    <p:extLst>
      <p:ext uri="{BB962C8B-B14F-4D97-AF65-F5344CB8AC3E}">
        <p14:creationId xmlns:p14="http://schemas.microsoft.com/office/powerpoint/2010/main" val="410201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noChangeArrowheads="1"/>
          </p:cNvSpPr>
          <p:nvPr>
            <p:ph type="title"/>
          </p:nvPr>
        </p:nvSpPr>
        <p:spPr/>
        <p:txBody>
          <a:bodyPr/>
          <a:lstStyle/>
          <a:p>
            <a:endParaRPr lang="zh-CN" altLang="en-US"/>
          </a:p>
        </p:txBody>
      </p:sp>
      <p:pic>
        <p:nvPicPr>
          <p:cNvPr id="12291" name="内容占位符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367" y="116206"/>
            <a:ext cx="11235267" cy="6467474"/>
          </a:xfrm>
        </p:spPr>
      </p:pic>
      <p:sp>
        <p:nvSpPr>
          <p:cNvPr id="4" name="标题 1">
            <a:extLst>
              <a:ext uri="{FF2B5EF4-FFF2-40B4-BE49-F238E27FC236}">
                <a16:creationId xmlns:a16="http://schemas.microsoft.com/office/drawing/2014/main" xmlns="" id="{0616D494-60D2-4040-B418-9127C8D230CD}"/>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t>都是帮助，场景不同，如何下手？</a:t>
            </a:r>
            <a:endParaRPr lang="zh-CN" altLang="en-US" dirty="0"/>
          </a:p>
        </p:txBody>
      </p:sp>
    </p:spTree>
    <p:extLst>
      <p:ext uri="{BB962C8B-B14F-4D97-AF65-F5344CB8AC3E}">
        <p14:creationId xmlns:p14="http://schemas.microsoft.com/office/powerpoint/2010/main" val="2481021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noChangeArrowheads="1"/>
          </p:cNvSpPr>
          <p:nvPr>
            <p:ph type="title"/>
          </p:nvPr>
        </p:nvSpPr>
        <p:spPr>
          <a:xfrm>
            <a:off x="2" y="5716"/>
            <a:ext cx="12240684" cy="760094"/>
          </a:xfrm>
        </p:spPr>
        <p:txBody>
          <a:bodyPr/>
          <a:lstStyle/>
          <a:p>
            <a:pPr eaLnBrk="1" hangingPunct="1"/>
            <a:r>
              <a:rPr lang="en-US" altLang="zh-CN" sz="3200">
                <a:latin typeface="Times New Roman" pitchFamily="18" charset="0"/>
              </a:rPr>
              <a:t>Scene1---A medical intern(</a:t>
            </a:r>
            <a:r>
              <a:rPr lang="zh-CN" altLang="en-US" sz="3200">
                <a:latin typeface="Times New Roman" pitchFamily="18" charset="0"/>
              </a:rPr>
              <a:t>实习医生</a:t>
            </a:r>
            <a:r>
              <a:rPr lang="en-US" altLang="zh-CN" sz="3200">
                <a:latin typeface="Times New Roman" pitchFamily="18" charset="0"/>
              </a:rPr>
              <a:t>) </a:t>
            </a:r>
            <a:r>
              <a:rPr lang="en-US" altLang="zh-CN" sz="3200">
                <a:solidFill>
                  <a:srgbClr val="FF0000"/>
                </a:solidFill>
                <a:latin typeface="Times New Roman" pitchFamily="18" charset="0"/>
              </a:rPr>
              <a:t>helped</a:t>
            </a:r>
            <a:r>
              <a:rPr lang="en-US" altLang="zh-CN" sz="3200">
                <a:latin typeface="Times New Roman" pitchFamily="18" charset="0"/>
              </a:rPr>
              <a:t> a boy:</a:t>
            </a:r>
            <a:endParaRPr lang="zh-CN" altLang="en-US" sz="3200">
              <a:latin typeface="Times New Roman" pitchFamily="18" charset="0"/>
            </a:endParaRPr>
          </a:p>
        </p:txBody>
      </p:sp>
      <p:sp>
        <p:nvSpPr>
          <p:cNvPr id="13315" name="内容占位符 2"/>
          <p:cNvSpPr>
            <a:spLocks noGrp="1" noChangeArrowheads="1"/>
          </p:cNvSpPr>
          <p:nvPr>
            <p:ph idx="1"/>
          </p:nvPr>
        </p:nvSpPr>
        <p:spPr>
          <a:xfrm>
            <a:off x="143933" y="1066800"/>
            <a:ext cx="12048067" cy="4666456"/>
          </a:xfrm>
        </p:spPr>
        <p:txBody>
          <a:bodyPr/>
          <a:lstStyle/>
          <a:p>
            <a:pPr eaLnBrk="1" hangingPunct="1"/>
            <a:r>
              <a:rPr lang="en-US" altLang="zh-CN" sz="2800" dirty="0">
                <a:solidFill>
                  <a:srgbClr val="1552D1"/>
                </a:solidFill>
                <a:latin typeface="Times New Roman" pitchFamily="18" charset="0"/>
              </a:rPr>
              <a:t>Fill in the blanks with  verbs</a:t>
            </a:r>
            <a:endParaRPr lang="en-US" altLang="zh-CN" sz="2800" i="1" dirty="0">
              <a:latin typeface="Times New Roman" pitchFamily="18" charset="0"/>
            </a:endParaRPr>
          </a:p>
          <a:p>
            <a:pPr eaLnBrk="1" hangingPunct="1"/>
            <a:r>
              <a:rPr lang="en-US" altLang="zh-CN" sz="2800" dirty="0">
                <a:latin typeface="Times New Roman" pitchFamily="18" charset="0"/>
              </a:rPr>
              <a:t>Suddenly, a boy fell off the back of the bus. He hit the road face down and rolled over. He lay still in the middle of the road as the bus sped away. None of the cars behind stopped. Thinking that he could die in a matter of minutes, I stopped my car and carefully _________ the boy. With the help of some passers-by, I ________ the unconscious boy into the car and _______ back to the hospital. After his family was contacted, and he was ________ into emergency surgery, I drove home, exhausted but happy.</a:t>
            </a:r>
            <a:endParaRPr lang="zh-CN" altLang="en-US" sz="2800" dirty="0"/>
          </a:p>
        </p:txBody>
      </p:sp>
      <p:sp>
        <p:nvSpPr>
          <p:cNvPr id="5" name="矩形 4"/>
          <p:cNvSpPr>
            <a:spLocks noChangeArrowheads="1"/>
          </p:cNvSpPr>
          <p:nvPr/>
        </p:nvSpPr>
        <p:spPr bwMode="auto">
          <a:xfrm>
            <a:off x="2821451" y="2641670"/>
            <a:ext cx="386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examined</a:t>
            </a:r>
            <a:endParaRPr lang="zh-CN" altLang="en-US" sz="2800" b="1" dirty="0">
              <a:solidFill>
                <a:srgbClr val="FF0000"/>
              </a:solidFill>
              <a:latin typeface="Times New Roman" pitchFamily="18" charset="0"/>
              <a:cs typeface="Times New Roman" pitchFamily="18" charset="0"/>
            </a:endParaRPr>
          </a:p>
        </p:txBody>
      </p:sp>
      <p:sp>
        <p:nvSpPr>
          <p:cNvPr id="6" name="矩形 5"/>
          <p:cNvSpPr>
            <a:spLocks noChangeArrowheads="1"/>
          </p:cNvSpPr>
          <p:nvPr/>
        </p:nvSpPr>
        <p:spPr bwMode="auto">
          <a:xfrm>
            <a:off x="332251" y="3062506"/>
            <a:ext cx="386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lifted</a:t>
            </a:r>
            <a:endParaRPr lang="zh-CN" altLang="en-US" sz="2800" b="1" dirty="0">
              <a:solidFill>
                <a:srgbClr val="FF0000"/>
              </a:solidFill>
              <a:latin typeface="Times New Roman" pitchFamily="18" charset="0"/>
              <a:cs typeface="Times New Roman" pitchFamily="18" charset="0"/>
            </a:endParaRPr>
          </a:p>
        </p:txBody>
      </p:sp>
      <p:sp>
        <p:nvSpPr>
          <p:cNvPr id="7" name="矩形 6"/>
          <p:cNvSpPr>
            <a:spLocks noChangeArrowheads="1"/>
          </p:cNvSpPr>
          <p:nvPr/>
        </p:nvSpPr>
        <p:spPr bwMode="auto">
          <a:xfrm>
            <a:off x="7245350" y="3062506"/>
            <a:ext cx="386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raced</a:t>
            </a:r>
            <a:endParaRPr lang="zh-CN" altLang="en-US" sz="2800" b="1" dirty="0">
              <a:solidFill>
                <a:srgbClr val="FF0000"/>
              </a:solidFill>
              <a:latin typeface="Times New Roman" pitchFamily="18" charset="0"/>
              <a:cs typeface="Times New Roman" pitchFamily="18" charset="0"/>
            </a:endParaRPr>
          </a:p>
        </p:txBody>
      </p:sp>
      <p:sp>
        <p:nvSpPr>
          <p:cNvPr id="8" name="矩形 7"/>
          <p:cNvSpPr>
            <a:spLocks noChangeArrowheads="1"/>
          </p:cNvSpPr>
          <p:nvPr/>
        </p:nvSpPr>
        <p:spPr bwMode="auto">
          <a:xfrm>
            <a:off x="6682251" y="3445912"/>
            <a:ext cx="386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wheeled</a:t>
            </a:r>
            <a:endParaRPr lang="zh-CN" altLang="en-US" sz="2800" b="1" dirty="0">
              <a:solidFill>
                <a:srgbClr val="FF0000"/>
              </a:solidFill>
              <a:latin typeface="Times New Roman" pitchFamily="18" charset="0"/>
              <a:cs typeface="Times New Roman" pitchFamily="18" charset="0"/>
            </a:endParaRPr>
          </a:p>
        </p:txBody>
      </p:sp>
      <p:pic>
        <p:nvPicPr>
          <p:cNvPr id="1229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4061246"/>
            <a:ext cx="4979968" cy="267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xmlns="" id="{CD99DCC3-9DB9-4411-B0AB-7B4FF1ACEF95}"/>
              </a:ext>
            </a:extLst>
          </p:cNvPr>
          <p:cNvSpPr>
            <a:spLocks noChangeArrowheads="1"/>
          </p:cNvSpPr>
          <p:nvPr/>
        </p:nvSpPr>
        <p:spPr bwMode="auto">
          <a:xfrm>
            <a:off x="48685" y="5283066"/>
            <a:ext cx="7066490"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Attention: </a:t>
            </a:r>
            <a:r>
              <a:rPr lang="en-US" altLang="zh-CN" sz="2800" b="1" dirty="0">
                <a:solidFill>
                  <a:srgbClr val="0000FF"/>
                </a:solidFill>
                <a:latin typeface="Times New Roman" pitchFamily="18" charset="0"/>
              </a:rPr>
              <a:t>Specific and accurate v</a:t>
            </a:r>
            <a:r>
              <a:rPr lang="en-US" altLang="zh-CN" sz="2800" b="1" dirty="0">
                <a:solidFill>
                  <a:srgbClr val="FF0000"/>
                </a:solidFill>
                <a:latin typeface="Times New Roman" pitchFamily="18" charset="0"/>
              </a:rPr>
              <a:t>erbs that sound natural are preferred!</a:t>
            </a:r>
            <a:endParaRPr lang="en-US" altLang="zh-C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82909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fade">
                                      <p:cBhvr>
                                        <p:cTn id="27" dur="500"/>
                                        <p:tgtEl>
                                          <p:spTgt spid="1229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92" y="1219199"/>
            <a:ext cx="4510034" cy="5658903"/>
          </a:xfrm>
        </p:spPr>
      </p:pic>
      <p:sp>
        <p:nvSpPr>
          <p:cNvPr id="5" name="标题 1"/>
          <p:cNvSpPr txBox="1">
            <a:spLocks/>
          </p:cNvSpPr>
          <p:nvPr/>
        </p:nvSpPr>
        <p:spPr>
          <a:xfrm>
            <a:off x="644520" y="285750"/>
            <a:ext cx="10972800" cy="6477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What caught my attention?</a:t>
            </a:r>
            <a:endParaRPr lang="zh-CN" altLang="en-US" dirty="0">
              <a:latin typeface="Times New Roman" panose="02020603050405020304" pitchFamily="18" charset="0"/>
              <a:cs typeface="Times New Roman" panose="02020603050405020304" pitchFamily="18" charset="0"/>
            </a:endParaRPr>
          </a:p>
        </p:txBody>
      </p:sp>
      <p:sp>
        <p:nvSpPr>
          <p:cNvPr id="6" name="标题 1"/>
          <p:cNvSpPr txBox="1">
            <a:spLocks/>
          </p:cNvSpPr>
          <p:nvPr/>
        </p:nvSpPr>
        <p:spPr>
          <a:xfrm>
            <a:off x="6064245" y="1070979"/>
            <a:ext cx="4896544" cy="25202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t>一评：</a:t>
            </a:r>
            <a:r>
              <a:rPr lang="en-US" altLang="zh-CN" dirty="0"/>
              <a:t>14</a:t>
            </a:r>
          </a:p>
          <a:p>
            <a:r>
              <a:rPr lang="zh-CN" altLang="en-US" dirty="0"/>
              <a:t>二评：</a:t>
            </a:r>
            <a:r>
              <a:rPr lang="en-US" altLang="zh-CN" dirty="0"/>
              <a:t>19</a:t>
            </a:r>
            <a:endParaRPr lang="zh-CN" altLang="en-US" dirty="0"/>
          </a:p>
          <a:p>
            <a:r>
              <a:rPr lang="zh-CN" altLang="en-US" dirty="0"/>
              <a:t>仲裁：</a:t>
            </a:r>
            <a:r>
              <a:rPr lang="en-US" altLang="zh-CN" dirty="0"/>
              <a:t>23</a:t>
            </a:r>
            <a:endParaRPr lang="zh-CN" altLang="en-US" dirty="0"/>
          </a:p>
        </p:txBody>
      </p:sp>
      <p:sp>
        <p:nvSpPr>
          <p:cNvPr id="8" name="标题 1"/>
          <p:cNvSpPr txBox="1">
            <a:spLocks/>
          </p:cNvSpPr>
          <p:nvPr/>
        </p:nvSpPr>
        <p:spPr>
          <a:xfrm>
            <a:off x="5185603" y="4834074"/>
            <a:ext cx="6922383"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FF0000"/>
                </a:solidFill>
              </a:rPr>
              <a:t>高级（词汇、语法结构）表达</a:t>
            </a:r>
          </a:p>
        </p:txBody>
      </p:sp>
      <p:sp>
        <p:nvSpPr>
          <p:cNvPr id="9" name="标题 1">
            <a:extLst>
              <a:ext uri="{FF2B5EF4-FFF2-40B4-BE49-F238E27FC236}">
                <a16:creationId xmlns:a16="http://schemas.microsoft.com/office/drawing/2014/main" xmlns="" id="{11CD956F-8BBB-4887-B89C-D3F57C5D8E2C}"/>
              </a:ext>
            </a:extLst>
          </p:cNvPr>
          <p:cNvSpPr txBox="1">
            <a:spLocks/>
          </p:cNvSpPr>
          <p:nvPr/>
        </p:nvSpPr>
        <p:spPr>
          <a:xfrm>
            <a:off x="5676272" y="3513946"/>
            <a:ext cx="5941047"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0000FF"/>
                </a:solidFill>
              </a:rPr>
              <a:t>什么样的文章值得高分？</a:t>
            </a:r>
          </a:p>
        </p:txBody>
      </p:sp>
    </p:spTree>
    <p:extLst>
      <p:ext uri="{BB962C8B-B14F-4D97-AF65-F5344CB8AC3E}">
        <p14:creationId xmlns:p14="http://schemas.microsoft.com/office/powerpoint/2010/main" val="31263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p:nvPr>
        </p:nvSpPr>
        <p:spPr>
          <a:xfrm>
            <a:off x="0" y="104776"/>
            <a:ext cx="9846733" cy="689610"/>
          </a:xfrm>
        </p:spPr>
        <p:txBody>
          <a:bodyPr/>
          <a:lstStyle/>
          <a:p>
            <a:r>
              <a:rPr lang="en-US" altLang="zh-CN" sz="3600" dirty="0">
                <a:latin typeface="Times New Roman" pitchFamily="18" charset="0"/>
              </a:rPr>
              <a:t>Scene2 : Mrs. Lim </a:t>
            </a:r>
            <a:r>
              <a:rPr lang="en-US" altLang="zh-CN" sz="3600" dirty="0">
                <a:solidFill>
                  <a:srgbClr val="FF0000"/>
                </a:solidFill>
                <a:latin typeface="Times New Roman" pitchFamily="18" charset="0"/>
              </a:rPr>
              <a:t>comforted</a:t>
            </a:r>
            <a:r>
              <a:rPr lang="en-US" altLang="zh-CN" sz="3600" dirty="0">
                <a:latin typeface="Times New Roman" pitchFamily="18" charset="0"/>
              </a:rPr>
              <a:t> a boy</a:t>
            </a:r>
          </a:p>
        </p:txBody>
      </p:sp>
      <p:sp>
        <p:nvSpPr>
          <p:cNvPr id="15363" name="内容占位符 2"/>
          <p:cNvSpPr>
            <a:spLocks noGrp="1" noChangeArrowheads="1"/>
          </p:cNvSpPr>
          <p:nvPr>
            <p:ph idx="1"/>
          </p:nvPr>
        </p:nvSpPr>
        <p:spPr>
          <a:xfrm>
            <a:off x="122767" y="1649730"/>
            <a:ext cx="11946467" cy="4526280"/>
          </a:xfrm>
        </p:spPr>
        <p:txBody>
          <a:bodyPr/>
          <a:lstStyle/>
          <a:p>
            <a:r>
              <a:rPr lang="en-US" altLang="zh-CN" sz="2800" dirty="0">
                <a:solidFill>
                  <a:srgbClr val="1552D1"/>
                </a:solidFill>
                <a:latin typeface="Times New Roman" pitchFamily="18" charset="0"/>
              </a:rPr>
              <a:t>Use specific, and accurate verbs to express “say”:</a:t>
            </a:r>
            <a:endParaRPr lang="en-US" altLang="zh-CN" sz="2800" u="sng" dirty="0">
              <a:latin typeface="Times New Roman" pitchFamily="18" charset="0"/>
            </a:endParaRPr>
          </a:p>
          <a:p>
            <a:r>
              <a:rPr lang="en-US" altLang="zh-CN" sz="2800" dirty="0">
                <a:latin typeface="Times New Roman" pitchFamily="18" charset="0"/>
              </a:rPr>
              <a:t>“I know how you feel,” </a:t>
            </a:r>
            <a:r>
              <a:rPr lang="en-US" altLang="zh-CN" sz="2800" dirty="0" err="1">
                <a:latin typeface="Times New Roman" pitchFamily="18" charset="0"/>
              </a:rPr>
              <a:t>Mrs</a:t>
            </a:r>
            <a:r>
              <a:rPr lang="en-US" altLang="zh-CN" sz="2800" dirty="0">
                <a:latin typeface="Times New Roman" pitchFamily="18" charset="0"/>
              </a:rPr>
              <a:t> Lim </a:t>
            </a:r>
            <a:r>
              <a:rPr lang="en-US" altLang="zh-CN" sz="2800" u="sng" dirty="0">
                <a:latin typeface="Times New Roman" pitchFamily="18" charset="0"/>
              </a:rPr>
              <a:t>                   </a:t>
            </a:r>
            <a:r>
              <a:rPr lang="en-US" altLang="zh-CN" sz="2800" dirty="0">
                <a:latin typeface="Times New Roman" pitchFamily="18" charset="0"/>
              </a:rPr>
              <a:t>gently , </a:t>
            </a:r>
            <a:r>
              <a:rPr lang="en-US" altLang="zh-CN" sz="2800" dirty="0">
                <a:latin typeface="Times New Roman" pitchFamily="18" charset="0"/>
                <a:sym typeface="宋体" pitchFamily="2" charset="-122"/>
              </a:rPr>
              <a:t>as if she could read Jonah's mind.</a:t>
            </a:r>
            <a:r>
              <a:rPr lang="en-US" altLang="zh-CN" sz="2800" dirty="0">
                <a:latin typeface="Times New Roman" pitchFamily="18" charset="0"/>
              </a:rPr>
              <a:t> Jonah was surprised as he had not expected a total stranger to sense his loneliness. Mrs. Lim ________, “I can see it in your face. You look lonely.” Jonah ______, not knowing what to do next. “Just say hello to someone today,” she __________, “I promise they'll respond. Once you've made the first move, it just gets easier.”</a:t>
            </a:r>
            <a:endParaRPr lang="zh-CN" altLang="en-US" sz="2800" dirty="0"/>
          </a:p>
        </p:txBody>
      </p:sp>
      <p:sp>
        <p:nvSpPr>
          <p:cNvPr id="4" name="矩形 3"/>
          <p:cNvSpPr>
            <a:spLocks noChangeArrowheads="1"/>
          </p:cNvSpPr>
          <p:nvPr/>
        </p:nvSpPr>
        <p:spPr bwMode="auto">
          <a:xfrm>
            <a:off x="5153025" y="1956651"/>
            <a:ext cx="2497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dirty="0">
                <a:solidFill>
                  <a:srgbClr val="FF0000"/>
                </a:solidFill>
                <a:latin typeface="Times New Roman" pitchFamily="18" charset="0"/>
                <a:sym typeface="宋体" pitchFamily="2" charset="-122"/>
              </a:rPr>
              <a:t>whispered</a:t>
            </a:r>
            <a:endParaRPr lang="en-US" altLang="zh-CN" sz="2800" b="1" dirty="0">
              <a:solidFill>
                <a:srgbClr val="FF0000"/>
              </a:solidFill>
              <a:latin typeface="Times New Roman" pitchFamily="18" charset="0"/>
              <a:cs typeface="Times New Roman" pitchFamily="18" charset="0"/>
              <a:sym typeface="宋体" pitchFamily="2" charset="-122"/>
            </a:endParaRPr>
          </a:p>
        </p:txBody>
      </p:sp>
      <p:sp>
        <p:nvSpPr>
          <p:cNvPr id="6" name="矩形 5"/>
          <p:cNvSpPr>
            <a:spLocks noChangeArrowheads="1"/>
          </p:cNvSpPr>
          <p:nvPr/>
        </p:nvSpPr>
        <p:spPr bwMode="auto">
          <a:xfrm>
            <a:off x="3487209" y="2946114"/>
            <a:ext cx="1634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dirty="0">
                <a:solidFill>
                  <a:srgbClr val="FF0000"/>
                </a:solidFill>
                <a:latin typeface="Times New Roman" pitchFamily="18" charset="0"/>
                <a:sym typeface="宋体" pitchFamily="2" charset="-122"/>
              </a:rPr>
              <a:t>added</a:t>
            </a:r>
            <a:endParaRPr lang="en-US" altLang="zh-CN" sz="2800" b="1" dirty="0">
              <a:solidFill>
                <a:srgbClr val="FF0000"/>
              </a:solidFill>
              <a:latin typeface="Times New Roman" pitchFamily="18" charset="0"/>
              <a:cs typeface="Times New Roman" pitchFamily="18" charset="0"/>
              <a:sym typeface="宋体" pitchFamily="2" charset="-122"/>
            </a:endParaRPr>
          </a:p>
        </p:txBody>
      </p:sp>
      <p:sp>
        <p:nvSpPr>
          <p:cNvPr id="7" name="矩形 6"/>
          <p:cNvSpPr>
            <a:spLocks noChangeArrowheads="1"/>
          </p:cNvSpPr>
          <p:nvPr/>
        </p:nvSpPr>
        <p:spPr bwMode="auto">
          <a:xfrm>
            <a:off x="904875" y="3620742"/>
            <a:ext cx="5164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dirty="0">
                <a:solidFill>
                  <a:srgbClr val="FF0000"/>
                </a:solidFill>
                <a:latin typeface="Times New Roman" pitchFamily="18" charset="0"/>
                <a:sym typeface="宋体" pitchFamily="2" charset="-122"/>
              </a:rPr>
              <a:t>encouraged</a:t>
            </a:r>
            <a:endParaRPr lang="en-US" altLang="zh-CN" sz="2800" b="1" dirty="0">
              <a:solidFill>
                <a:srgbClr val="FF0000"/>
              </a:solidFill>
              <a:latin typeface="Times New Roman" pitchFamily="18" charset="0"/>
              <a:cs typeface="Times New Roman" pitchFamily="18" charset="0"/>
              <a:sym typeface="宋体" pitchFamily="2" charset="-122"/>
            </a:endParaRPr>
          </a:p>
        </p:txBody>
      </p:sp>
      <p:sp>
        <p:nvSpPr>
          <p:cNvPr id="8" name="矩形 7"/>
          <p:cNvSpPr>
            <a:spLocks noChangeArrowheads="1"/>
          </p:cNvSpPr>
          <p:nvPr/>
        </p:nvSpPr>
        <p:spPr bwMode="auto">
          <a:xfrm>
            <a:off x="1302810" y="3207724"/>
            <a:ext cx="1488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dirty="0">
                <a:solidFill>
                  <a:srgbClr val="FF0000"/>
                </a:solidFill>
                <a:latin typeface="Times New Roman" pitchFamily="18" charset="0"/>
                <a:sym typeface="宋体" pitchFamily="2" charset="-122"/>
              </a:rPr>
              <a:t>sighed</a:t>
            </a:r>
            <a:endParaRPr lang="en-US" altLang="zh-CN" sz="2800" b="1" dirty="0">
              <a:solidFill>
                <a:srgbClr val="FF0000"/>
              </a:solidFill>
              <a:latin typeface="Times New Roman" pitchFamily="18" charset="0"/>
              <a:cs typeface="Times New Roman" pitchFamily="18" charset="0"/>
              <a:sym typeface="宋体" pitchFamily="2" charset="-122"/>
            </a:endParaRPr>
          </a:p>
        </p:txBody>
      </p:sp>
      <p:pic>
        <p:nvPicPr>
          <p:cNvPr id="15368" name="图片 1" descr="t01641fc8f09205bb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6733" y="1"/>
            <a:ext cx="2345267" cy="164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057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内容占位符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02033" y="4692016"/>
            <a:ext cx="4074584" cy="2165984"/>
          </a:xfrm>
        </p:spPr>
      </p:pic>
      <p:sp>
        <p:nvSpPr>
          <p:cNvPr id="16387" name="标题 1"/>
          <p:cNvSpPr>
            <a:spLocks noGrp="1" noChangeArrowheads="1"/>
          </p:cNvSpPr>
          <p:nvPr>
            <p:ph type="title"/>
          </p:nvPr>
        </p:nvSpPr>
        <p:spPr>
          <a:xfrm>
            <a:off x="609600" y="0"/>
            <a:ext cx="10972800" cy="868680"/>
          </a:xfrm>
        </p:spPr>
        <p:txBody>
          <a:bodyPr/>
          <a:lstStyle/>
          <a:p>
            <a:pPr eaLnBrk="1" hangingPunct="1"/>
            <a:r>
              <a:rPr lang="en-US" altLang="zh-CN" sz="3200" dirty="0">
                <a:latin typeface="Times New Roman" pitchFamily="18" charset="0"/>
              </a:rPr>
              <a:t>Scene3: Henry </a:t>
            </a:r>
            <a:r>
              <a:rPr lang="en-US" altLang="zh-CN" sz="3200" dirty="0">
                <a:solidFill>
                  <a:srgbClr val="FF0000"/>
                </a:solidFill>
                <a:latin typeface="Times New Roman" pitchFamily="18" charset="0"/>
              </a:rPr>
              <a:t>rescued</a:t>
            </a:r>
            <a:r>
              <a:rPr lang="en-US" altLang="zh-CN" sz="3200" dirty="0">
                <a:latin typeface="Times New Roman" pitchFamily="18" charset="0"/>
              </a:rPr>
              <a:t> his classmate Robert</a:t>
            </a:r>
          </a:p>
        </p:txBody>
      </p:sp>
      <p:sp>
        <p:nvSpPr>
          <p:cNvPr id="3" name="内容占位符 2"/>
          <p:cNvSpPr>
            <a:spLocks noGrp="1"/>
          </p:cNvSpPr>
          <p:nvPr/>
        </p:nvSpPr>
        <p:spPr>
          <a:xfrm>
            <a:off x="0" y="1015366"/>
            <a:ext cx="12219517" cy="452628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eaLnBrk="1" hangingPunct="1">
              <a:defRPr/>
            </a:pPr>
            <a:r>
              <a:rPr lang="en-US" altLang="zh-CN" sz="2800" noProof="1">
                <a:solidFill>
                  <a:srgbClr val="1552D1"/>
                </a:solidFill>
                <a:latin typeface="Times New Roman" panose="02020603050405020304" pitchFamily="18" charset="0"/>
                <a:cs typeface="Times New Roman" panose="02020603050405020304" pitchFamily="18" charset="0"/>
              </a:rPr>
              <a:t>Write 2-3 sentences with </a:t>
            </a:r>
            <a:r>
              <a:rPr lang="en-US" altLang="zh-CN" sz="2800" noProof="1">
                <a:solidFill>
                  <a:srgbClr val="FF0000"/>
                </a:solidFill>
                <a:latin typeface="Times New Roman" panose="02020603050405020304" pitchFamily="18" charset="0"/>
                <a:cs typeface="Times New Roman" panose="02020603050405020304" pitchFamily="18" charset="0"/>
              </a:rPr>
              <a:t>specific and accurate verbs</a:t>
            </a:r>
            <a:r>
              <a:rPr lang="en-US" altLang="zh-CN" sz="2800" noProof="1">
                <a:solidFill>
                  <a:srgbClr val="1552D1"/>
                </a:solidFill>
                <a:latin typeface="Times New Roman" panose="02020603050405020304" pitchFamily="18" charset="0"/>
                <a:cs typeface="Times New Roman" panose="02020603050405020304" pitchFamily="18" charset="0"/>
              </a:rPr>
              <a:t> to show how Henry saved Robert. </a:t>
            </a:r>
          </a:p>
          <a:p>
            <a:pPr eaLnBrk="1" hangingPunct="1">
              <a:defRPr/>
            </a:pPr>
            <a:r>
              <a:rPr lang="en-US" altLang="zh-CN" sz="2800" noProof="1">
                <a:latin typeface="Times New Roman" panose="02020603050405020304" pitchFamily="18" charset="0"/>
                <a:cs typeface="Times New Roman" panose="02020603050405020304" pitchFamily="18" charset="0"/>
              </a:rPr>
              <a:t>Robert was fast sinking. It seemed as if Robert would be drowned. Just at the moment, Henry, who won the gold medal for swimming last month,  happened to be passing by. ___________________________________________</a:t>
            </a:r>
          </a:p>
          <a:p>
            <a:pPr marL="0" indent="0" eaLnBrk="1" hangingPunct="1">
              <a:buFontTx/>
              <a:buNone/>
              <a:defRPr/>
            </a:pPr>
            <a:r>
              <a:rPr lang="en-US" altLang="zh-CN" sz="2800" noProof="1">
                <a:latin typeface="Times New Roman" panose="02020603050405020304" pitchFamily="18" charset="0"/>
                <a:cs typeface="Times New Roman" panose="02020603050405020304" pitchFamily="18" charset="0"/>
              </a:rPr>
              <a:t>    _____________________________________</a:t>
            </a:r>
          </a:p>
          <a:p>
            <a:pPr marL="0" indent="0" eaLnBrk="1" hangingPunct="1">
              <a:buFontTx/>
              <a:buNone/>
              <a:defRPr/>
            </a:pPr>
            <a:r>
              <a:rPr lang="en-US" altLang="zh-CN" sz="2800" noProof="1">
                <a:latin typeface="Times New Roman" panose="02020603050405020304" pitchFamily="18" charset="0"/>
                <a:cs typeface="Times New Roman" panose="02020603050405020304" pitchFamily="18" charset="0"/>
              </a:rPr>
              <a:t>   ______________________________________ </a:t>
            </a:r>
          </a:p>
        </p:txBody>
      </p:sp>
    </p:spTree>
    <p:extLst>
      <p:ext uri="{BB962C8B-B14F-4D97-AF65-F5344CB8AC3E}">
        <p14:creationId xmlns:p14="http://schemas.microsoft.com/office/powerpoint/2010/main" val="3856264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p:txBody>
          <a:bodyPr/>
          <a:lstStyle/>
          <a:p>
            <a:pPr algn="ctr"/>
            <a:r>
              <a:rPr lang="en-US" altLang="zh-CN" dirty="0"/>
              <a:t>Check</a:t>
            </a:r>
            <a:endParaRPr lang="zh-CN" altLang="en-US" dirty="0"/>
          </a:p>
        </p:txBody>
      </p:sp>
      <p:sp>
        <p:nvSpPr>
          <p:cNvPr id="17411" name="内容占位符 2"/>
          <p:cNvSpPr>
            <a:spLocks noGrp="1" noChangeArrowheads="1"/>
          </p:cNvSpPr>
          <p:nvPr>
            <p:ph idx="1"/>
          </p:nvPr>
        </p:nvSpPr>
        <p:spPr/>
        <p:txBody>
          <a:bodyPr/>
          <a:lstStyle/>
          <a:p>
            <a:r>
              <a:rPr lang="en-US" altLang="zh-CN">
                <a:latin typeface="Times New Roman" pitchFamily="18" charset="0"/>
              </a:rPr>
              <a:t>Did he/she avoid any grammatical mistakes?</a:t>
            </a:r>
          </a:p>
          <a:p>
            <a:r>
              <a:rPr lang="en-US" altLang="zh-CN">
                <a:latin typeface="Times New Roman" pitchFamily="18" charset="0"/>
              </a:rPr>
              <a:t>Did he/she use various and specific verbs to describe the scene?</a:t>
            </a:r>
          </a:p>
          <a:p>
            <a:r>
              <a:rPr lang="en-US" altLang="zh-CN">
                <a:latin typeface="Times New Roman" pitchFamily="18" charset="0"/>
              </a:rPr>
              <a:t>Are the verbs accurate and natural? </a:t>
            </a:r>
          </a:p>
          <a:p>
            <a:r>
              <a:rPr lang="en-US" altLang="zh-CN">
                <a:latin typeface="Times New Roman" pitchFamily="18" charset="0"/>
              </a:rPr>
              <a:t>Are there better verbs to replace them?</a:t>
            </a:r>
            <a:endParaRPr lang="en-US" altLang="zh-CN">
              <a:latin typeface="Times New Roman" pitchFamily="18" charset="0"/>
              <a:cs typeface="Times New Roman" pitchFamily="18" charset="0"/>
            </a:endParaRPr>
          </a:p>
        </p:txBody>
      </p:sp>
      <p:pic>
        <p:nvPicPr>
          <p:cNvPr id="4" name="图片 3">
            <a:extLst>
              <a:ext uri="{FF2B5EF4-FFF2-40B4-BE49-F238E27FC236}">
                <a16:creationId xmlns:a16="http://schemas.microsoft.com/office/drawing/2014/main" xmlns="" id="{0880FC1A-7732-4DC2-A674-D9C0D6AF49D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731043" y="424319"/>
            <a:ext cx="13729525" cy="6710784"/>
          </a:xfrm>
          <a:prstGeom prst="rect">
            <a:avLst/>
          </a:prstGeom>
        </p:spPr>
      </p:pic>
    </p:spTree>
    <p:extLst>
      <p:ext uri="{BB962C8B-B14F-4D97-AF65-F5344CB8AC3E}">
        <p14:creationId xmlns:p14="http://schemas.microsoft.com/office/powerpoint/2010/main" val="3152362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noChangeArrowheads="1"/>
          </p:cNvSpPr>
          <p:nvPr>
            <p:ph idx="1"/>
          </p:nvPr>
        </p:nvSpPr>
        <p:spPr>
          <a:xfrm>
            <a:off x="63500" y="158116"/>
            <a:ext cx="12065000" cy="4526280"/>
          </a:xfrm>
        </p:spPr>
        <p:txBody>
          <a:bodyPr>
            <a:noAutofit/>
          </a:bodyPr>
          <a:lstStyle/>
          <a:p>
            <a:r>
              <a:rPr lang="en-US" altLang="zh-CN" sz="3600" dirty="0">
                <a:solidFill>
                  <a:srgbClr val="1552D1"/>
                </a:solidFill>
                <a:latin typeface="Times New Roman" pitchFamily="18" charset="0"/>
              </a:rPr>
              <a:t>Hearing the scream, Henry </a:t>
            </a:r>
            <a:r>
              <a:rPr lang="en-US" altLang="zh-CN" sz="3600" dirty="0">
                <a:solidFill>
                  <a:srgbClr val="FF0000"/>
                </a:solidFill>
                <a:latin typeface="Times New Roman" pitchFamily="18" charset="0"/>
              </a:rPr>
              <a:t>ran</a:t>
            </a:r>
            <a:r>
              <a:rPr lang="en-US" altLang="zh-CN" sz="3600" dirty="0">
                <a:solidFill>
                  <a:srgbClr val="1552D1"/>
                </a:solidFill>
                <a:latin typeface="Times New Roman" pitchFamily="18" charset="0"/>
              </a:rPr>
              <a:t> to the riverside, </a:t>
            </a:r>
            <a:r>
              <a:rPr lang="en-US" altLang="zh-CN" sz="3600" dirty="0">
                <a:solidFill>
                  <a:srgbClr val="FF0000"/>
                </a:solidFill>
                <a:latin typeface="Times New Roman" pitchFamily="18" charset="0"/>
              </a:rPr>
              <a:t>took off</a:t>
            </a:r>
            <a:r>
              <a:rPr lang="en-US" altLang="zh-CN" sz="3600" dirty="0">
                <a:solidFill>
                  <a:srgbClr val="1552D1"/>
                </a:solidFill>
                <a:latin typeface="Times New Roman" pitchFamily="18" charset="0"/>
              </a:rPr>
              <a:t> his clothes and </a:t>
            </a:r>
            <a:r>
              <a:rPr lang="en-US" altLang="zh-CN" sz="3600" dirty="0">
                <a:solidFill>
                  <a:srgbClr val="FF0000"/>
                </a:solidFill>
                <a:latin typeface="Times New Roman" pitchFamily="18" charset="0"/>
              </a:rPr>
              <a:t>jumped into</a:t>
            </a:r>
            <a:r>
              <a:rPr lang="en-US" altLang="zh-CN" sz="3600" dirty="0">
                <a:solidFill>
                  <a:srgbClr val="1552D1"/>
                </a:solidFill>
                <a:latin typeface="Times New Roman" pitchFamily="18" charset="0"/>
              </a:rPr>
              <a:t> the water </a:t>
            </a:r>
            <a:r>
              <a:rPr lang="en-US" altLang="zh-CN" sz="3600" dirty="0">
                <a:solidFill>
                  <a:srgbClr val="7030A0"/>
                </a:solidFill>
                <a:latin typeface="Times New Roman" pitchFamily="18" charset="0"/>
              </a:rPr>
              <a:t>without hesitation</a:t>
            </a:r>
            <a:r>
              <a:rPr lang="en-US" altLang="zh-CN" sz="3600" dirty="0">
                <a:solidFill>
                  <a:srgbClr val="1552D1"/>
                </a:solidFill>
                <a:latin typeface="Times New Roman" pitchFamily="18" charset="0"/>
              </a:rPr>
              <a:t>. He </a:t>
            </a:r>
            <a:r>
              <a:rPr lang="en-US" altLang="zh-CN" sz="3600" dirty="0">
                <a:solidFill>
                  <a:srgbClr val="FF0000"/>
                </a:solidFill>
                <a:latin typeface="Times New Roman" pitchFamily="18" charset="0"/>
              </a:rPr>
              <a:t>reached</a:t>
            </a:r>
            <a:r>
              <a:rPr lang="en-US" altLang="zh-CN" sz="3600" dirty="0">
                <a:solidFill>
                  <a:srgbClr val="1552D1"/>
                </a:solidFill>
                <a:latin typeface="Times New Roman" pitchFamily="18" charset="0"/>
              </a:rPr>
              <a:t> Robert just as he was sinking the last time. </a:t>
            </a:r>
            <a:r>
              <a:rPr lang="en-US" altLang="zh-CN" sz="3600" dirty="0">
                <a:solidFill>
                  <a:srgbClr val="7030A0"/>
                </a:solidFill>
                <a:latin typeface="Times New Roman" pitchFamily="18" charset="0"/>
              </a:rPr>
              <a:t>With great effort and with much danger to himself</a:t>
            </a:r>
            <a:r>
              <a:rPr lang="en-US" altLang="zh-CN" sz="3600" dirty="0">
                <a:solidFill>
                  <a:srgbClr val="1552D1"/>
                </a:solidFill>
                <a:latin typeface="Times New Roman" pitchFamily="18" charset="0"/>
              </a:rPr>
              <a:t>, he </a:t>
            </a:r>
            <a:r>
              <a:rPr lang="en-US" altLang="zh-CN" sz="3600" dirty="0">
                <a:solidFill>
                  <a:srgbClr val="FF0000"/>
                </a:solidFill>
                <a:latin typeface="Times New Roman" pitchFamily="18" charset="0"/>
              </a:rPr>
              <a:t>brought</a:t>
            </a:r>
            <a:r>
              <a:rPr lang="en-US" altLang="zh-CN" sz="3600" dirty="0">
                <a:solidFill>
                  <a:srgbClr val="1552D1"/>
                </a:solidFill>
                <a:latin typeface="Times New Roman" pitchFamily="18" charset="0"/>
              </a:rPr>
              <a:t> Robert to the shore. </a:t>
            </a:r>
          </a:p>
          <a:p>
            <a:r>
              <a:rPr lang="en-US" altLang="zh-CN" sz="3600" dirty="0">
                <a:solidFill>
                  <a:srgbClr val="1552D1"/>
                </a:solidFill>
                <a:latin typeface="Times New Roman" pitchFamily="18" charset="0"/>
              </a:rPr>
              <a:t>Hearing the scream, Henry </a:t>
            </a:r>
            <a:r>
              <a:rPr lang="en-US" altLang="zh-CN" sz="3600" dirty="0">
                <a:solidFill>
                  <a:srgbClr val="FF0000"/>
                </a:solidFill>
                <a:latin typeface="Times New Roman" pitchFamily="18" charset="0"/>
              </a:rPr>
              <a:t>rushed</a:t>
            </a:r>
            <a:r>
              <a:rPr lang="en-US" altLang="zh-CN" sz="3600" dirty="0">
                <a:solidFill>
                  <a:srgbClr val="1552D1"/>
                </a:solidFill>
                <a:latin typeface="Times New Roman" pitchFamily="18" charset="0"/>
              </a:rPr>
              <a:t> to the riverside, </a:t>
            </a:r>
            <a:r>
              <a:rPr lang="en-US" altLang="zh-CN" sz="3600" dirty="0">
                <a:solidFill>
                  <a:srgbClr val="FF0000"/>
                </a:solidFill>
                <a:latin typeface="Times New Roman" pitchFamily="18" charset="0"/>
              </a:rPr>
              <a:t>threw off</a:t>
            </a:r>
            <a:r>
              <a:rPr lang="en-US" altLang="zh-CN" sz="3600" dirty="0">
                <a:solidFill>
                  <a:srgbClr val="1552D1"/>
                </a:solidFill>
                <a:latin typeface="Times New Roman" pitchFamily="18" charset="0"/>
              </a:rPr>
              <a:t> his clothes and </a:t>
            </a:r>
            <a:r>
              <a:rPr lang="en-US" altLang="zh-CN" sz="3600" dirty="0">
                <a:solidFill>
                  <a:srgbClr val="FF0000"/>
                </a:solidFill>
                <a:latin typeface="Times New Roman" pitchFamily="18" charset="0"/>
              </a:rPr>
              <a:t>plunged into</a:t>
            </a:r>
            <a:r>
              <a:rPr lang="en-US" altLang="zh-CN" sz="3600" dirty="0">
                <a:solidFill>
                  <a:srgbClr val="1552D1"/>
                </a:solidFill>
                <a:latin typeface="Times New Roman" pitchFamily="18" charset="0"/>
              </a:rPr>
              <a:t> the water </a:t>
            </a:r>
            <a:r>
              <a:rPr lang="en-US" altLang="zh-CN" sz="3600" dirty="0">
                <a:solidFill>
                  <a:srgbClr val="7030A0"/>
                </a:solidFill>
                <a:latin typeface="Times New Roman" pitchFamily="18" charset="0"/>
              </a:rPr>
              <a:t>without hesitation</a:t>
            </a:r>
            <a:r>
              <a:rPr lang="en-US" altLang="zh-CN" sz="3600" dirty="0">
                <a:solidFill>
                  <a:srgbClr val="1552D1"/>
                </a:solidFill>
                <a:latin typeface="Times New Roman" pitchFamily="18" charset="0"/>
              </a:rPr>
              <a:t>. He </a:t>
            </a:r>
            <a:r>
              <a:rPr lang="en-US" altLang="zh-CN" sz="3600" dirty="0">
                <a:solidFill>
                  <a:srgbClr val="FF0000"/>
                </a:solidFill>
                <a:latin typeface="Times New Roman" pitchFamily="18" charset="0"/>
              </a:rPr>
              <a:t>reached</a:t>
            </a:r>
            <a:r>
              <a:rPr lang="en-US" altLang="zh-CN" sz="3600" dirty="0">
                <a:solidFill>
                  <a:srgbClr val="1552D1"/>
                </a:solidFill>
                <a:latin typeface="Times New Roman" pitchFamily="18" charset="0"/>
              </a:rPr>
              <a:t> Robert just as he was sinking the last time. </a:t>
            </a:r>
            <a:r>
              <a:rPr lang="en-US" altLang="zh-CN" sz="3600" dirty="0">
                <a:solidFill>
                  <a:srgbClr val="7030A0"/>
                </a:solidFill>
                <a:latin typeface="Times New Roman" pitchFamily="18" charset="0"/>
              </a:rPr>
              <a:t>With great effort and with much danger to himself</a:t>
            </a:r>
            <a:r>
              <a:rPr lang="en-US" altLang="zh-CN" sz="3600" dirty="0">
                <a:solidFill>
                  <a:srgbClr val="1552D1"/>
                </a:solidFill>
                <a:latin typeface="Times New Roman" pitchFamily="18" charset="0"/>
              </a:rPr>
              <a:t>, he </a:t>
            </a:r>
            <a:r>
              <a:rPr lang="en-US" altLang="zh-CN" sz="3600" dirty="0">
                <a:solidFill>
                  <a:srgbClr val="FF0000"/>
                </a:solidFill>
                <a:latin typeface="Times New Roman" pitchFamily="18" charset="0"/>
              </a:rPr>
              <a:t>dragged</a:t>
            </a:r>
            <a:r>
              <a:rPr lang="en-US" altLang="zh-CN" sz="3600" dirty="0">
                <a:solidFill>
                  <a:srgbClr val="1552D1"/>
                </a:solidFill>
                <a:latin typeface="Times New Roman" pitchFamily="18" charset="0"/>
              </a:rPr>
              <a:t> Robert to the shore. </a:t>
            </a:r>
          </a:p>
          <a:p>
            <a:endParaRPr lang="zh-CN" altLang="en-US" sz="3600" dirty="0"/>
          </a:p>
        </p:txBody>
      </p:sp>
    </p:spTree>
    <p:extLst>
      <p:ext uri="{BB962C8B-B14F-4D97-AF65-F5344CB8AC3E}">
        <p14:creationId xmlns:p14="http://schemas.microsoft.com/office/powerpoint/2010/main" val="1859245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down)">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wipe(down)">
                                      <p:cBhvr>
                                        <p:cTn id="12" dur="5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666D84-0C57-4CE9-A0C6-F642CD17D129}"/>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t>如何写出生动故事？</a:t>
            </a:r>
            <a:r>
              <a:rPr lang="en-US" altLang="zh-CN" b="1" dirty="0"/>
              <a:t>-------</a:t>
            </a:r>
            <a:r>
              <a:rPr lang="zh-CN" altLang="zh-CN" b="1" dirty="0"/>
              <a:t>动态描写入手</a:t>
            </a:r>
            <a:endParaRPr lang="zh-CN" altLang="en-US" dirty="0"/>
          </a:p>
        </p:txBody>
      </p:sp>
      <p:pic>
        <p:nvPicPr>
          <p:cNvPr id="4" name="图片 3">
            <a:extLst>
              <a:ext uri="{FF2B5EF4-FFF2-40B4-BE49-F238E27FC236}">
                <a16:creationId xmlns:a16="http://schemas.microsoft.com/office/drawing/2014/main" xmlns="" id="{0939476E-F5A7-4DFD-8105-68DB1BF52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816768" y="605294"/>
            <a:ext cx="13729525" cy="6710784"/>
          </a:xfrm>
          <a:prstGeom prst="rect">
            <a:avLst/>
          </a:prstGeom>
        </p:spPr>
      </p:pic>
      <p:sp>
        <p:nvSpPr>
          <p:cNvPr id="6" name="矩形 5">
            <a:extLst>
              <a:ext uri="{FF2B5EF4-FFF2-40B4-BE49-F238E27FC236}">
                <a16:creationId xmlns:a16="http://schemas.microsoft.com/office/drawing/2014/main" xmlns="" id="{7433540D-2F50-4100-85F1-CA31D0112DD8}"/>
              </a:ext>
            </a:extLst>
          </p:cNvPr>
          <p:cNvSpPr>
            <a:spLocks noChangeArrowheads="1"/>
          </p:cNvSpPr>
          <p:nvPr/>
        </p:nvSpPr>
        <p:spPr bwMode="auto">
          <a:xfrm>
            <a:off x="1007435" y="2813447"/>
            <a:ext cx="2592288" cy="707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4000" b="1" dirty="0">
                <a:solidFill>
                  <a:srgbClr val="FF0000"/>
                </a:solidFill>
                <a:latin typeface="Times New Roman" pitchFamily="18" charset="0"/>
              </a:rPr>
              <a:t>actions             </a:t>
            </a:r>
            <a:endParaRPr lang="zh-CN" altLang="en-US" sz="4000" b="1" dirty="0">
              <a:solidFill>
                <a:srgbClr val="FF0000"/>
              </a:solidFill>
              <a:latin typeface="Times New Roman" pitchFamily="18" charset="0"/>
              <a:cs typeface="Times New Roman" pitchFamily="18" charset="0"/>
            </a:endParaRPr>
          </a:p>
        </p:txBody>
      </p:sp>
      <p:sp>
        <p:nvSpPr>
          <p:cNvPr id="7" name="矩形 6">
            <a:extLst>
              <a:ext uri="{FF2B5EF4-FFF2-40B4-BE49-F238E27FC236}">
                <a16:creationId xmlns:a16="http://schemas.microsoft.com/office/drawing/2014/main" xmlns="" id="{2D96B84E-E787-4424-9A8A-4BAF460F8D06}"/>
              </a:ext>
            </a:extLst>
          </p:cNvPr>
          <p:cNvSpPr>
            <a:spLocks noChangeArrowheads="1"/>
          </p:cNvSpPr>
          <p:nvPr/>
        </p:nvSpPr>
        <p:spPr bwMode="auto">
          <a:xfrm>
            <a:off x="7728181" y="2837819"/>
            <a:ext cx="2304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4000" dirty="0">
                <a:solidFill>
                  <a:srgbClr val="FF0000"/>
                </a:solidFill>
                <a:latin typeface="Times New Roman" pitchFamily="18" charset="0"/>
                <a:sym typeface="宋体" pitchFamily="2" charset="-122"/>
              </a:rPr>
              <a:t>verbs</a:t>
            </a:r>
            <a:endParaRPr lang="en-US" altLang="zh-CN" sz="4000" b="1" dirty="0">
              <a:solidFill>
                <a:srgbClr val="FF0000"/>
              </a:solidFill>
              <a:latin typeface="Times New Roman" pitchFamily="18" charset="0"/>
              <a:cs typeface="Times New Roman" pitchFamily="18" charset="0"/>
              <a:sym typeface="宋体" pitchFamily="2" charset="-122"/>
            </a:endParaRPr>
          </a:p>
        </p:txBody>
      </p:sp>
      <p:sp>
        <p:nvSpPr>
          <p:cNvPr id="8" name="矩形 7">
            <a:extLst>
              <a:ext uri="{FF2B5EF4-FFF2-40B4-BE49-F238E27FC236}">
                <a16:creationId xmlns:a16="http://schemas.microsoft.com/office/drawing/2014/main" xmlns="" id="{7376AA3A-4B27-47C2-B663-EB5EC56F46FF}"/>
              </a:ext>
            </a:extLst>
          </p:cNvPr>
          <p:cNvSpPr>
            <a:spLocks noChangeArrowheads="1"/>
          </p:cNvSpPr>
          <p:nvPr/>
        </p:nvSpPr>
        <p:spPr bwMode="auto">
          <a:xfrm>
            <a:off x="4580038" y="2197894"/>
            <a:ext cx="314814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4000" dirty="0">
                <a:solidFill>
                  <a:srgbClr val="FF0000"/>
                </a:solidFill>
                <a:latin typeface="Times New Roman" pitchFamily="18" charset="0"/>
                <a:sym typeface="宋体" pitchFamily="2" charset="-122"/>
              </a:rPr>
              <a:t>accurate</a:t>
            </a:r>
          </a:p>
          <a:p>
            <a:pPr eaLnBrk="1" hangingPunct="1">
              <a:spcBef>
                <a:spcPct val="0"/>
              </a:spcBef>
              <a:buFontTx/>
              <a:buNone/>
            </a:pPr>
            <a:r>
              <a:rPr lang="en-US" altLang="zh-CN" sz="4000" dirty="0">
                <a:solidFill>
                  <a:srgbClr val="FF0000"/>
                </a:solidFill>
                <a:latin typeface="Times New Roman" pitchFamily="18" charset="0"/>
                <a:sym typeface="宋体" pitchFamily="2" charset="-122"/>
              </a:rPr>
              <a:t>specific</a:t>
            </a:r>
          </a:p>
          <a:p>
            <a:pPr eaLnBrk="1" hangingPunct="1">
              <a:spcBef>
                <a:spcPct val="0"/>
              </a:spcBef>
              <a:buFontTx/>
              <a:buNone/>
            </a:pPr>
            <a:r>
              <a:rPr lang="en-US" altLang="zh-CN" sz="4000" dirty="0">
                <a:solidFill>
                  <a:srgbClr val="FF0000"/>
                </a:solidFill>
                <a:latin typeface="Times New Roman" pitchFamily="18" charset="0"/>
                <a:sym typeface="宋体" pitchFamily="2" charset="-122"/>
              </a:rPr>
              <a:t>natural</a:t>
            </a:r>
            <a:endParaRPr lang="en-US" altLang="zh-CN" sz="4000" dirty="0">
              <a:solidFill>
                <a:srgbClr val="FF0000"/>
              </a:solidFill>
              <a:latin typeface="Times New Roman" pitchFamily="18" charset="0"/>
              <a:cs typeface="Times New Roman" pitchFamily="18" charset="0"/>
              <a:sym typeface="宋体" pitchFamily="2" charset="-122"/>
            </a:endParaRPr>
          </a:p>
        </p:txBody>
      </p:sp>
      <p:sp>
        <p:nvSpPr>
          <p:cNvPr id="3" name="左大括号 2">
            <a:extLst>
              <a:ext uri="{FF2B5EF4-FFF2-40B4-BE49-F238E27FC236}">
                <a16:creationId xmlns:a16="http://schemas.microsoft.com/office/drawing/2014/main" xmlns="" id="{DCDFB165-D1AD-4815-A174-2BE2092214D5}"/>
              </a:ext>
            </a:extLst>
          </p:cNvPr>
          <p:cNvSpPr/>
          <p:nvPr/>
        </p:nvSpPr>
        <p:spPr>
          <a:xfrm>
            <a:off x="3811952" y="2492896"/>
            <a:ext cx="555856" cy="16439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右大括号 9">
            <a:extLst>
              <a:ext uri="{FF2B5EF4-FFF2-40B4-BE49-F238E27FC236}">
                <a16:creationId xmlns:a16="http://schemas.microsoft.com/office/drawing/2014/main" xmlns="" id="{E2EB206F-7258-4E0C-8622-E8128464DD61}"/>
              </a:ext>
            </a:extLst>
          </p:cNvPr>
          <p:cNvSpPr/>
          <p:nvPr/>
        </p:nvSpPr>
        <p:spPr>
          <a:xfrm>
            <a:off x="7152118" y="2492896"/>
            <a:ext cx="576063" cy="16439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7973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666D84-0C57-4CE9-A0C6-F642CD17D129}"/>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t>如何写出生动故事？</a:t>
            </a:r>
            <a:r>
              <a:rPr lang="en-US" altLang="zh-CN" b="1" dirty="0"/>
              <a:t>-------</a:t>
            </a:r>
            <a:r>
              <a:rPr lang="zh-CN" altLang="zh-CN" b="1" dirty="0"/>
              <a:t>动静结合</a:t>
            </a:r>
            <a:endParaRPr lang="zh-CN" altLang="en-US" dirty="0"/>
          </a:p>
        </p:txBody>
      </p:sp>
      <p:pic>
        <p:nvPicPr>
          <p:cNvPr id="4" name="图片 3">
            <a:extLst>
              <a:ext uri="{FF2B5EF4-FFF2-40B4-BE49-F238E27FC236}">
                <a16:creationId xmlns:a16="http://schemas.microsoft.com/office/drawing/2014/main" xmlns="" id="{0939476E-F5A7-4DFD-8105-68DB1BF52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775737" y="637549"/>
            <a:ext cx="13729525" cy="6710784"/>
          </a:xfrm>
          <a:prstGeom prst="rect">
            <a:avLst/>
          </a:prstGeom>
        </p:spPr>
      </p:pic>
      <p:sp>
        <p:nvSpPr>
          <p:cNvPr id="11" name="文本框 10">
            <a:extLst>
              <a:ext uri="{FF2B5EF4-FFF2-40B4-BE49-F238E27FC236}">
                <a16:creationId xmlns:a16="http://schemas.microsoft.com/office/drawing/2014/main" xmlns="" id="{6242B6AB-B2BE-43E4-97FA-0686C84FE601}"/>
              </a:ext>
            </a:extLst>
          </p:cNvPr>
          <p:cNvSpPr txBox="1"/>
          <p:nvPr/>
        </p:nvSpPr>
        <p:spPr>
          <a:xfrm>
            <a:off x="527381" y="1176794"/>
            <a:ext cx="11041227" cy="3108543"/>
          </a:xfrm>
          <a:prstGeom prst="rect">
            <a:avLst/>
          </a:prstGeom>
          <a:noFill/>
        </p:spPr>
        <p:txBody>
          <a:bodyPr wrap="square">
            <a:spAutoFit/>
          </a:bodyPr>
          <a:lstStyle/>
          <a:p>
            <a:pPr eaLnBrk="1" hangingPunct="1"/>
            <a:r>
              <a:rPr lang="en-US" altLang="zh-CN" sz="2800" dirty="0">
                <a:latin typeface="Times New Roman" pitchFamily="18" charset="0"/>
              </a:rPr>
              <a:t>Scene---A </a:t>
            </a:r>
            <a:r>
              <a:rPr lang="en-US" altLang="zh-CN" sz="2800" dirty="0">
                <a:solidFill>
                  <a:srgbClr val="1552D1"/>
                </a:solidFill>
                <a:latin typeface="Times New Roman" pitchFamily="18" charset="0"/>
              </a:rPr>
              <a:t>vain</a:t>
            </a:r>
            <a:r>
              <a:rPr lang="en-US" altLang="zh-CN" sz="2800" dirty="0">
                <a:latin typeface="Times New Roman" pitchFamily="18" charset="0"/>
              </a:rPr>
              <a:t> businessman </a:t>
            </a:r>
            <a:r>
              <a:rPr lang="en-US" altLang="zh-CN" sz="2800" dirty="0">
                <a:solidFill>
                  <a:srgbClr val="FF0000"/>
                </a:solidFill>
                <a:latin typeface="Times New Roman" pitchFamily="18" charset="0"/>
              </a:rPr>
              <a:t>helped</a:t>
            </a:r>
            <a:r>
              <a:rPr lang="en-US" altLang="zh-CN" sz="2800" dirty="0">
                <a:latin typeface="Times New Roman" pitchFamily="18" charset="0"/>
              </a:rPr>
              <a:t> an old woman:</a:t>
            </a:r>
          </a:p>
          <a:p>
            <a:pPr eaLnBrk="1" hangingPunct="1"/>
            <a:r>
              <a:rPr lang="en-US" altLang="zh-CN" sz="2800" u="sng" dirty="0">
                <a:latin typeface="Times New Roman" pitchFamily="18" charset="0"/>
                <a:sym typeface="宋体" pitchFamily="2" charset="-122"/>
              </a:rPr>
              <a:t>A vain businessman felt offended by those talking without acting and reached into his wallet.</a:t>
            </a:r>
            <a:r>
              <a:rPr lang="en-US" altLang="zh-CN" sz="2800" dirty="0">
                <a:latin typeface="Times New Roman" pitchFamily="18" charset="0"/>
                <a:sym typeface="宋体" pitchFamily="2" charset="-122"/>
              </a:rPr>
              <a:t> </a:t>
            </a:r>
            <a:r>
              <a:rPr lang="en-US" altLang="zh-CN" sz="2800" dirty="0">
                <a:latin typeface="Times New Roman" pitchFamily="18" charset="0"/>
              </a:rPr>
              <a:t>He headed for the old woman </a:t>
            </a:r>
            <a:r>
              <a:rPr lang="en-US" altLang="zh-CN" sz="2800" dirty="0">
                <a:solidFill>
                  <a:srgbClr val="1552D1"/>
                </a:solidFill>
                <a:latin typeface="Times New Roman" pitchFamily="18" charset="0"/>
              </a:rPr>
              <a:t>proudly</a:t>
            </a:r>
            <a:r>
              <a:rPr lang="en-US" altLang="zh-CN" sz="2800" dirty="0">
                <a:latin typeface="Times New Roman" pitchFamily="18" charset="0"/>
              </a:rPr>
              <a:t>, handed her a </a:t>
            </a:r>
            <a:r>
              <a:rPr lang="en-US" altLang="zh-CN" sz="2800" dirty="0">
                <a:solidFill>
                  <a:srgbClr val="1552D1"/>
                </a:solidFill>
                <a:latin typeface="Times New Roman" pitchFamily="18" charset="0"/>
              </a:rPr>
              <a:t>small </a:t>
            </a:r>
            <a:r>
              <a:rPr lang="en-US" altLang="zh-CN" sz="2800" dirty="0">
                <a:latin typeface="Times New Roman" pitchFamily="18" charset="0"/>
              </a:rPr>
              <a:t>amount of money and </a:t>
            </a:r>
            <a:r>
              <a:rPr lang="en-US" altLang="zh-CN" sz="2800" dirty="0">
                <a:solidFill>
                  <a:srgbClr val="1552D1"/>
                </a:solidFill>
                <a:latin typeface="Times New Roman" pitchFamily="18" charset="0"/>
              </a:rPr>
              <a:t>waited for the "Thank you</a:t>
            </a:r>
            <a:r>
              <a:rPr lang="en-US" altLang="zh-CN" sz="2800" dirty="0">
                <a:solidFill>
                  <a:srgbClr val="1552D1"/>
                </a:solidFill>
                <a:latin typeface="Times New Roman" pitchFamily="18" charset="0"/>
                <a:sym typeface="宋体" pitchFamily="2" charset="-122"/>
              </a:rPr>
              <a:t>" he wanted to hear</a:t>
            </a:r>
            <a:r>
              <a:rPr lang="en-US" altLang="zh-CN" sz="2800" dirty="0">
                <a:latin typeface="Times New Roman" pitchFamily="18" charset="0"/>
                <a:sym typeface="宋体" pitchFamily="2" charset="-122"/>
              </a:rPr>
              <a:t>. </a:t>
            </a:r>
            <a:r>
              <a:rPr lang="en-US" altLang="zh-CN" sz="2800" dirty="0">
                <a:latin typeface="Times New Roman" pitchFamily="18" charset="0"/>
              </a:rPr>
              <a:t>After the old woman said so, he turned around </a:t>
            </a:r>
            <a:r>
              <a:rPr lang="en-US" altLang="zh-CN" sz="2800" dirty="0">
                <a:solidFill>
                  <a:srgbClr val="1552D1"/>
                </a:solidFill>
                <a:latin typeface="Times New Roman" pitchFamily="18" charset="0"/>
              </a:rPr>
              <a:t>with a smile playing around his mouth</a:t>
            </a:r>
            <a:r>
              <a:rPr lang="en-US" altLang="zh-CN" sz="2800" dirty="0">
                <a:latin typeface="Times New Roman" pitchFamily="18" charset="0"/>
              </a:rPr>
              <a:t> and stepped back </a:t>
            </a:r>
            <a:r>
              <a:rPr lang="en-US" altLang="zh-CN" sz="2800" dirty="0">
                <a:solidFill>
                  <a:srgbClr val="1552D1"/>
                </a:solidFill>
                <a:latin typeface="Times New Roman" pitchFamily="18" charset="0"/>
              </a:rPr>
              <a:t>quickly</a:t>
            </a:r>
            <a:r>
              <a:rPr lang="en-US" altLang="zh-CN" sz="2800" dirty="0">
                <a:latin typeface="Times New Roman" pitchFamily="18" charset="0"/>
              </a:rPr>
              <a:t> to </a:t>
            </a:r>
            <a:r>
              <a:rPr lang="en-US" altLang="zh-CN" sz="2800" dirty="0">
                <a:solidFill>
                  <a:srgbClr val="1552D1"/>
                </a:solidFill>
                <a:latin typeface="Times New Roman" pitchFamily="18" charset="0"/>
              </a:rPr>
              <a:t>prevent the woman from making his fancy suit dirty</a:t>
            </a:r>
            <a:r>
              <a:rPr lang="en-US" altLang="zh-CN" sz="2800" dirty="0">
                <a:latin typeface="Times New Roman" pitchFamily="18" charset="0"/>
              </a:rPr>
              <a:t>.</a:t>
            </a:r>
          </a:p>
        </p:txBody>
      </p:sp>
    </p:spTree>
    <p:extLst>
      <p:ext uri="{BB962C8B-B14F-4D97-AF65-F5344CB8AC3E}">
        <p14:creationId xmlns:p14="http://schemas.microsoft.com/office/powerpoint/2010/main" val="130249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noChangeArrowheads="1"/>
          </p:cNvSpPr>
          <p:nvPr>
            <p:ph type="title"/>
          </p:nvPr>
        </p:nvSpPr>
        <p:spPr>
          <a:xfrm>
            <a:off x="609600" y="1"/>
            <a:ext cx="10972800" cy="750570"/>
          </a:xfrm>
        </p:spPr>
        <p:txBody>
          <a:bodyPr>
            <a:normAutofit/>
          </a:bodyPr>
          <a:lstStyle/>
          <a:p>
            <a:r>
              <a:rPr lang="en-US" altLang="zh-CN"/>
              <a:t>Types of static descriptions</a:t>
            </a:r>
            <a:endParaRPr lang="zh-CN" altLang="en-US"/>
          </a:p>
        </p:txBody>
      </p:sp>
      <p:sp>
        <p:nvSpPr>
          <p:cNvPr id="22531" name="内容占位符 2"/>
          <p:cNvSpPr>
            <a:spLocks noGrp="1" noChangeArrowheads="1"/>
          </p:cNvSpPr>
          <p:nvPr>
            <p:ph idx="1"/>
          </p:nvPr>
        </p:nvSpPr>
        <p:spPr>
          <a:xfrm>
            <a:off x="-35984" y="836296"/>
            <a:ext cx="12145435" cy="4526280"/>
          </a:xfrm>
        </p:spPr>
        <p:txBody>
          <a:bodyPr/>
          <a:lstStyle/>
          <a:p>
            <a:r>
              <a:rPr lang="en-US" altLang="zh-CN" sz="2400">
                <a:latin typeface="Times New Roman" pitchFamily="18" charset="0"/>
              </a:rPr>
              <a:t>The young woman in the picture has a face that resembles my own in many ways. Her face is a bit more oval than mine, but the softly waving brown hair around it is identical.</a:t>
            </a:r>
          </a:p>
          <a:p>
            <a:endParaRPr lang="en-US" altLang="zh-CN" sz="2400">
              <a:latin typeface="Times New Roman" pitchFamily="18" charset="0"/>
            </a:endParaRPr>
          </a:p>
          <a:p>
            <a:r>
              <a:rPr lang="en-US" altLang="zh-CN" sz="2400">
                <a:latin typeface="Times New Roman" pitchFamily="18" charset="0"/>
              </a:rPr>
              <a:t>A sense of guilt and shame swallowed Jenny. Her mind was in a mess. Would Gwen forgive her? Would she ever talk to her again?</a:t>
            </a:r>
          </a:p>
          <a:p>
            <a:endParaRPr lang="en-US" altLang="zh-CN" sz="2400">
              <a:latin typeface="Times New Roman" pitchFamily="18" charset="0"/>
            </a:endParaRPr>
          </a:p>
          <a:p>
            <a:r>
              <a:rPr lang="en-US" altLang="zh-CN" sz="2400">
                <a:latin typeface="Times New Roman" pitchFamily="18" charset="0"/>
              </a:rPr>
              <a:t>It was dreadfully cold; it was snowing fast, and was almost dark, as evening came on--- the last evening of the year.</a:t>
            </a:r>
            <a:r>
              <a:rPr lang="en-US" altLang="zh-CN" sz="2400">
                <a:solidFill>
                  <a:srgbClr val="FF0000"/>
                </a:solidFill>
                <a:latin typeface="Times New Roman" pitchFamily="18" charset="0"/>
              </a:rPr>
              <a:t> </a:t>
            </a:r>
            <a:r>
              <a:rPr lang="en-US" altLang="zh-CN" sz="2400">
                <a:latin typeface="Times New Roman" pitchFamily="18" charset="0"/>
              </a:rPr>
              <a:t>In the cold and the darkness, there went along the street a poor little girl, bareheaded and with naked feet. </a:t>
            </a:r>
            <a:endParaRPr lang="zh-CN" altLang="en-US" sz="2400">
              <a:latin typeface="Times New Roman" pitchFamily="18" charset="0"/>
              <a:cs typeface="Times New Roman" pitchFamily="18" charset="0"/>
            </a:endParaRPr>
          </a:p>
        </p:txBody>
      </p:sp>
      <p:sp>
        <p:nvSpPr>
          <p:cNvPr id="5" name="矩形 4"/>
          <p:cNvSpPr>
            <a:spLocks noChangeArrowheads="1"/>
          </p:cNvSpPr>
          <p:nvPr/>
        </p:nvSpPr>
        <p:spPr bwMode="auto">
          <a:xfrm>
            <a:off x="7008284" y="1386871"/>
            <a:ext cx="5183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appearance description            </a:t>
            </a:r>
            <a:endParaRPr lang="zh-CN" altLang="en-US" sz="2800" b="1" dirty="0">
              <a:solidFill>
                <a:srgbClr val="FF0000"/>
              </a:solidFill>
              <a:latin typeface="Times New Roman" pitchFamily="18" charset="0"/>
              <a:cs typeface="Times New Roman" pitchFamily="18" charset="0"/>
            </a:endParaRPr>
          </a:p>
        </p:txBody>
      </p:sp>
      <p:sp>
        <p:nvSpPr>
          <p:cNvPr id="6" name="矩形 5"/>
          <p:cNvSpPr>
            <a:spLocks noChangeArrowheads="1"/>
          </p:cNvSpPr>
          <p:nvPr/>
        </p:nvSpPr>
        <p:spPr bwMode="auto">
          <a:xfrm>
            <a:off x="6246833" y="2644170"/>
            <a:ext cx="6091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psychological description            </a:t>
            </a:r>
            <a:endParaRPr lang="zh-CN" altLang="en-US" sz="2800" b="1" dirty="0">
              <a:solidFill>
                <a:srgbClr val="FF0000"/>
              </a:solidFill>
              <a:latin typeface="Times New Roman" pitchFamily="18" charset="0"/>
              <a:cs typeface="Times New Roman" pitchFamily="18" charset="0"/>
            </a:endParaRPr>
          </a:p>
        </p:txBody>
      </p:sp>
      <p:sp>
        <p:nvSpPr>
          <p:cNvPr id="7" name="矩形 6"/>
          <p:cNvSpPr>
            <a:spLocks noChangeArrowheads="1"/>
          </p:cNvSpPr>
          <p:nvPr/>
        </p:nvSpPr>
        <p:spPr bwMode="auto">
          <a:xfrm>
            <a:off x="6246832" y="4335185"/>
            <a:ext cx="6379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b="1" dirty="0">
                <a:solidFill>
                  <a:srgbClr val="FF0000"/>
                </a:solidFill>
                <a:latin typeface="Times New Roman" pitchFamily="18" charset="0"/>
              </a:rPr>
              <a:t>environmental description            </a:t>
            </a:r>
            <a:endParaRPr lang="zh-CN"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8526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noChangeArrowheads="1"/>
          </p:cNvSpPr>
          <p:nvPr>
            <p:ph type="title"/>
          </p:nvPr>
        </p:nvSpPr>
        <p:spPr/>
        <p:txBody>
          <a:bodyPr/>
          <a:lstStyle/>
          <a:p>
            <a:endParaRPr lang="zh-CN" altLang="en-US"/>
          </a:p>
        </p:txBody>
      </p:sp>
      <p:pic>
        <p:nvPicPr>
          <p:cNvPr id="23555" name="内容占位符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367" y="116206"/>
            <a:ext cx="11235267" cy="6467474"/>
          </a:xfrm>
        </p:spPr>
      </p:pic>
      <p:sp>
        <p:nvSpPr>
          <p:cNvPr id="4" name="标题 1">
            <a:extLst>
              <a:ext uri="{FF2B5EF4-FFF2-40B4-BE49-F238E27FC236}">
                <a16:creationId xmlns:a16="http://schemas.microsoft.com/office/drawing/2014/main" xmlns="" id="{5623E068-E513-4EC7-BC4F-16E564B836E6}"/>
              </a:ext>
            </a:extLst>
          </p:cNvPr>
          <p:cNvSpPr txBox="1">
            <a:spLocks/>
          </p:cNvSpPr>
          <p:nvPr/>
        </p:nvSpPr>
        <p:spPr>
          <a:xfrm>
            <a:off x="0" y="33794"/>
            <a:ext cx="12178051" cy="1143000"/>
          </a:xfrm>
          <a:prstGeom prst="rect">
            <a:avLst/>
          </a:prstGeom>
          <a:solidFill>
            <a:schemeClr val="accent5">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t>如何写出生动故事？</a:t>
            </a:r>
            <a:r>
              <a:rPr lang="en-US" altLang="zh-CN" b="1" dirty="0"/>
              <a:t>-------</a:t>
            </a:r>
            <a:r>
              <a:rPr lang="zh-CN" altLang="zh-CN" b="1" dirty="0"/>
              <a:t>动静结合</a:t>
            </a:r>
            <a:endParaRPr lang="zh-CN" altLang="en-US" dirty="0"/>
          </a:p>
        </p:txBody>
      </p:sp>
    </p:spTree>
    <p:extLst>
      <p:ext uri="{BB962C8B-B14F-4D97-AF65-F5344CB8AC3E}">
        <p14:creationId xmlns:p14="http://schemas.microsoft.com/office/powerpoint/2010/main" val="2186220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noChangeArrowheads="1"/>
          </p:cNvSpPr>
          <p:nvPr>
            <p:ph type="title"/>
          </p:nvPr>
        </p:nvSpPr>
        <p:spPr>
          <a:xfrm>
            <a:off x="160869" y="13336"/>
            <a:ext cx="11808884" cy="1748790"/>
          </a:xfrm>
        </p:spPr>
        <p:txBody>
          <a:bodyPr/>
          <a:lstStyle/>
          <a:p>
            <a:pPr algn="l"/>
            <a:r>
              <a:rPr lang="en-US" altLang="zh-CN" sz="2800">
                <a:latin typeface="Times New Roman" pitchFamily="18" charset="0"/>
              </a:rPr>
              <a:t>Scene4: You are in the preparation room. You are about to give a public speech in front of a large crowd. Write 2-3 sentences to show your nervousness.</a:t>
            </a:r>
            <a:endParaRPr lang="zh-CN" altLang="en-US" sz="2800">
              <a:latin typeface="Times New Roman" pitchFamily="18" charset="0"/>
              <a:cs typeface="Times New Roman" pitchFamily="18" charset="0"/>
            </a:endParaRPr>
          </a:p>
        </p:txBody>
      </p:sp>
      <p:pic>
        <p:nvPicPr>
          <p:cNvPr id="24579"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517" y="1701166"/>
            <a:ext cx="6350000" cy="398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a:spLocks noChangeArrowheads="1"/>
          </p:cNvSpPr>
          <p:nvPr/>
        </p:nvSpPr>
        <p:spPr bwMode="auto">
          <a:xfrm>
            <a:off x="143935" y="3134291"/>
            <a:ext cx="49911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a:solidFill>
                  <a:srgbClr val="1552D1"/>
                </a:solidFill>
                <a:latin typeface="Times New Roman" pitchFamily="18" charset="0"/>
                <a:sym typeface="宋体" pitchFamily="2" charset="-122"/>
              </a:rPr>
              <a:t>Ten minutes later, I would be standing and talking in front of the whole class. ________</a:t>
            </a:r>
          </a:p>
          <a:p>
            <a:pPr eaLnBrk="1" hangingPunct="1">
              <a:spcBef>
                <a:spcPct val="0"/>
              </a:spcBef>
              <a:buFontTx/>
              <a:buNone/>
            </a:pPr>
            <a:r>
              <a:rPr lang="en-US" altLang="zh-CN" sz="2800">
                <a:solidFill>
                  <a:srgbClr val="1552D1"/>
                </a:solidFill>
                <a:latin typeface="Times New Roman" pitchFamily="18" charset="0"/>
                <a:sym typeface="宋体" pitchFamily="2" charset="-122"/>
              </a:rPr>
              <a:t>________________________________________ </a:t>
            </a:r>
            <a:endParaRPr lang="en-US" altLang="zh-CN" sz="2800" b="1">
              <a:solidFill>
                <a:srgbClr val="1552D1"/>
              </a:solidFill>
              <a:latin typeface="Times New Roman" pitchFamily="18" charset="0"/>
              <a:cs typeface="Times New Roman" pitchFamily="18" charset="0"/>
              <a:sym typeface="宋体" pitchFamily="2" charset="-122"/>
            </a:endParaRPr>
          </a:p>
        </p:txBody>
      </p:sp>
    </p:spTree>
    <p:extLst>
      <p:ext uri="{BB962C8B-B14F-4D97-AF65-F5344CB8AC3E}">
        <p14:creationId xmlns:p14="http://schemas.microsoft.com/office/powerpoint/2010/main" val="2512635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noChangeArrowheads="1"/>
          </p:cNvSpPr>
          <p:nvPr>
            <p:ph type="title"/>
          </p:nvPr>
        </p:nvSpPr>
        <p:spPr/>
        <p:txBody>
          <a:bodyPr/>
          <a:lstStyle/>
          <a:p>
            <a:pPr algn="ctr"/>
            <a:r>
              <a:rPr lang="en-US" altLang="zh-CN" dirty="0"/>
              <a:t>Check</a:t>
            </a:r>
            <a:endParaRPr lang="zh-CN" altLang="en-US" dirty="0"/>
          </a:p>
        </p:txBody>
      </p:sp>
      <p:sp>
        <p:nvSpPr>
          <p:cNvPr id="25603" name="内容占位符 2"/>
          <p:cNvSpPr>
            <a:spLocks noGrp="1" noChangeArrowheads="1"/>
          </p:cNvSpPr>
          <p:nvPr>
            <p:ph idx="1"/>
          </p:nvPr>
        </p:nvSpPr>
        <p:spPr/>
        <p:txBody>
          <a:bodyPr/>
          <a:lstStyle/>
          <a:p>
            <a:r>
              <a:rPr lang="en-US" altLang="zh-CN">
                <a:latin typeface="Times New Roman" pitchFamily="18" charset="0"/>
              </a:rPr>
              <a:t>Did he/she avoid any grammatical mistakes?</a:t>
            </a:r>
          </a:p>
          <a:p>
            <a:r>
              <a:rPr lang="en-US" altLang="zh-CN">
                <a:latin typeface="Times New Roman" pitchFamily="18" charset="0"/>
              </a:rPr>
              <a:t>Did he/she use various and specific verbs that are natural and accurate?</a:t>
            </a:r>
          </a:p>
          <a:p>
            <a:r>
              <a:rPr lang="en-US" altLang="zh-CN">
                <a:latin typeface="Times New Roman" pitchFamily="18" charset="0"/>
              </a:rPr>
              <a:t>Did he/she combine dynamic descriptions with static descriptions? </a:t>
            </a:r>
            <a:endParaRPr lang="zh-CN" altLang="en-US">
              <a:latin typeface="Times New Roman" pitchFamily="18" charset="0"/>
              <a:cs typeface="Times New Roman" pitchFamily="18" charset="0"/>
            </a:endParaRPr>
          </a:p>
        </p:txBody>
      </p:sp>
      <p:pic>
        <p:nvPicPr>
          <p:cNvPr id="4" name="图片 3">
            <a:extLst>
              <a:ext uri="{FF2B5EF4-FFF2-40B4-BE49-F238E27FC236}">
                <a16:creationId xmlns:a16="http://schemas.microsoft.com/office/drawing/2014/main" xmlns="" id="{1B8CF110-52C1-4DD7-8538-48CACE83532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816770" y="633869"/>
            <a:ext cx="13729525" cy="6710784"/>
          </a:xfrm>
          <a:prstGeom prst="rect">
            <a:avLst/>
          </a:prstGeom>
        </p:spPr>
      </p:pic>
    </p:spTree>
    <p:extLst>
      <p:ext uri="{BB962C8B-B14F-4D97-AF65-F5344CB8AC3E}">
        <p14:creationId xmlns:p14="http://schemas.microsoft.com/office/powerpoint/2010/main" val="2037978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 35"/>
          <p:cNvGrpSpPr/>
          <p:nvPr/>
        </p:nvGrpSpPr>
        <p:grpSpPr>
          <a:xfrm>
            <a:off x="1740033" y="2124075"/>
            <a:ext cx="7426325" cy="1418978"/>
            <a:chOff x="3310690" y="3889477"/>
            <a:chExt cx="5368854" cy="723900"/>
          </a:xfrm>
        </p:grpSpPr>
        <p:pic>
          <p:nvPicPr>
            <p:cNvPr id="9" name="图片 8"/>
            <p:cNvPicPr>
              <a:picLocks noChangeAspect="1"/>
            </p:cNvPicPr>
            <p:nvPr/>
          </p:nvPicPr>
          <p:blipFill>
            <a:blip r:embed="rId2"/>
            <a:stretch>
              <a:fillRect/>
            </a:stretch>
          </p:blipFill>
          <p:spPr>
            <a:xfrm>
              <a:off x="3310690" y="3889477"/>
              <a:ext cx="5368854" cy="723900"/>
            </a:xfrm>
            <a:prstGeom prst="rect">
              <a:avLst/>
            </a:prstGeom>
          </p:spPr>
        </p:pic>
        <p:sp>
          <p:nvSpPr>
            <p:cNvPr id="10" name="TextBox 1"/>
            <p:cNvSpPr txBox="1">
              <a:spLocks noChangeArrowheads="1"/>
            </p:cNvSpPr>
            <p:nvPr/>
          </p:nvSpPr>
          <p:spPr bwMode="auto">
            <a:xfrm>
              <a:off x="3769795" y="4052037"/>
              <a:ext cx="4558030" cy="392535"/>
            </a:xfrm>
            <a:prstGeom prst="rect">
              <a:avLst/>
            </a:prstGeom>
            <a:noFill/>
            <a:ln w="9525">
              <a:noFill/>
              <a:miter lim="800000"/>
            </a:ln>
          </p:spPr>
          <p:txBody>
            <a:bodyPr wrap="square">
              <a:spAutoFit/>
            </a:bodyPr>
            <a:lstStyle/>
            <a:p>
              <a:r>
                <a:rPr lang="en-US" altLang="zh-CN" sz="4400" dirty="0">
                  <a:latin typeface="宋体" panose="02010600030101010101" pitchFamily="2" charset="-122"/>
                  <a:ea typeface="宋体" panose="02010600030101010101" pitchFamily="2" charset="-122"/>
                </a:rPr>
                <a:t>2. </a:t>
              </a:r>
              <a:r>
                <a:rPr lang="zh-CN" altLang="en-US" sz="4400" dirty="0">
                  <a:latin typeface="宋体" panose="02010600030101010101" pitchFamily="2" charset="-122"/>
                  <a:ea typeface="宋体" panose="02010600030101010101" pitchFamily="2" charset="-122"/>
                </a:rPr>
                <a:t>什么样的表达算高级？</a:t>
              </a:r>
              <a:endParaRPr lang="zh-CN" altLang="en-US" sz="4400" dirty="0">
                <a:latin typeface="宋体" panose="02010600030101010101" pitchFamily="2" charset="-122"/>
                <a:ea typeface="宋体" panose="02010600030101010101" pitchFamily="2" charset="-122"/>
              </a:endParaRPr>
            </a:p>
          </p:txBody>
        </p:sp>
      </p:grpSp>
      <p:grpSp>
        <p:nvGrpSpPr>
          <p:cNvPr id="11" name="组 35"/>
          <p:cNvGrpSpPr/>
          <p:nvPr/>
        </p:nvGrpSpPr>
        <p:grpSpPr>
          <a:xfrm>
            <a:off x="1104988" y="297178"/>
            <a:ext cx="7426325" cy="1418978"/>
            <a:chOff x="3310690" y="3889477"/>
            <a:chExt cx="5368854" cy="723900"/>
          </a:xfrm>
        </p:grpSpPr>
        <p:pic>
          <p:nvPicPr>
            <p:cNvPr id="12" name="图片 11"/>
            <p:cNvPicPr>
              <a:picLocks noChangeAspect="1"/>
            </p:cNvPicPr>
            <p:nvPr/>
          </p:nvPicPr>
          <p:blipFill>
            <a:blip r:embed="rId2"/>
            <a:stretch>
              <a:fillRect/>
            </a:stretch>
          </p:blipFill>
          <p:spPr>
            <a:xfrm>
              <a:off x="3310690" y="3889477"/>
              <a:ext cx="5368854" cy="723900"/>
            </a:xfrm>
            <a:prstGeom prst="rect">
              <a:avLst/>
            </a:prstGeom>
          </p:spPr>
        </p:pic>
        <p:sp>
          <p:nvSpPr>
            <p:cNvPr id="13" name="TextBox 1"/>
            <p:cNvSpPr txBox="1">
              <a:spLocks noChangeArrowheads="1"/>
            </p:cNvSpPr>
            <p:nvPr/>
          </p:nvSpPr>
          <p:spPr bwMode="auto">
            <a:xfrm>
              <a:off x="3769795" y="4052037"/>
              <a:ext cx="4558030" cy="392535"/>
            </a:xfrm>
            <a:prstGeom prst="rect">
              <a:avLst/>
            </a:prstGeom>
            <a:noFill/>
            <a:ln w="9525">
              <a:noFill/>
              <a:miter lim="800000"/>
            </a:ln>
          </p:spPr>
          <p:txBody>
            <a:bodyPr wrap="square">
              <a:spAutoFit/>
            </a:bodyPr>
            <a:lstStyle/>
            <a:p>
              <a:r>
                <a:rPr lang="en-US" altLang="zh-CN" sz="4400" dirty="0">
                  <a:latin typeface="宋体" panose="02010600030101010101" pitchFamily="2" charset="-122"/>
                  <a:ea typeface="宋体" panose="02010600030101010101" pitchFamily="2" charset="-122"/>
                </a:rPr>
                <a:t>1. </a:t>
              </a:r>
              <a:r>
                <a:rPr lang="zh-CN" altLang="en-US" sz="4400" dirty="0">
                  <a:latin typeface="宋体" panose="02010600030101010101" pitchFamily="2" charset="-122"/>
                  <a:ea typeface="宋体" panose="02010600030101010101" pitchFamily="2" charset="-122"/>
                </a:rPr>
                <a:t>高级表达</a:t>
              </a:r>
              <a:r>
                <a:rPr lang="en-US" altLang="zh-CN" sz="4400" dirty="0">
                  <a:latin typeface="宋体" panose="02010600030101010101" pitchFamily="2" charset="-122"/>
                  <a:ea typeface="宋体" panose="02010600030101010101" pitchFamily="2" charset="-122"/>
                </a:rPr>
                <a:t>=</a:t>
              </a:r>
              <a:r>
                <a:rPr lang="zh-CN" altLang="en-US" sz="4400" dirty="0">
                  <a:latin typeface="宋体" panose="02010600030101010101" pitchFamily="2" charset="-122"/>
                  <a:ea typeface="宋体" panose="02010600030101010101" pitchFamily="2" charset="-122"/>
                </a:rPr>
                <a:t>高分？</a:t>
              </a:r>
              <a:endParaRPr lang="zh-CN" altLang="en-US" sz="4400" dirty="0">
                <a:latin typeface="宋体" panose="02010600030101010101" pitchFamily="2" charset="-122"/>
                <a:ea typeface="宋体" panose="02010600030101010101" pitchFamily="2" charset="-122"/>
              </a:endParaRPr>
            </a:p>
          </p:txBody>
        </p:sp>
      </p:grpSp>
      <p:grpSp>
        <p:nvGrpSpPr>
          <p:cNvPr id="14" name="组 35"/>
          <p:cNvGrpSpPr/>
          <p:nvPr/>
        </p:nvGrpSpPr>
        <p:grpSpPr>
          <a:xfrm>
            <a:off x="2498724" y="3943371"/>
            <a:ext cx="7426325" cy="1418978"/>
            <a:chOff x="3310690" y="3889477"/>
            <a:chExt cx="5368854" cy="723900"/>
          </a:xfrm>
        </p:grpSpPr>
        <p:pic>
          <p:nvPicPr>
            <p:cNvPr id="15" name="图片 14"/>
            <p:cNvPicPr>
              <a:picLocks noChangeAspect="1"/>
            </p:cNvPicPr>
            <p:nvPr/>
          </p:nvPicPr>
          <p:blipFill>
            <a:blip r:embed="rId2"/>
            <a:stretch>
              <a:fillRect/>
            </a:stretch>
          </p:blipFill>
          <p:spPr>
            <a:xfrm>
              <a:off x="3310690" y="3889477"/>
              <a:ext cx="5368854" cy="723900"/>
            </a:xfrm>
            <a:prstGeom prst="rect">
              <a:avLst/>
            </a:prstGeom>
          </p:spPr>
        </p:pic>
        <p:sp>
          <p:nvSpPr>
            <p:cNvPr id="16" name="TextBox 1"/>
            <p:cNvSpPr txBox="1">
              <a:spLocks noChangeArrowheads="1"/>
            </p:cNvSpPr>
            <p:nvPr/>
          </p:nvSpPr>
          <p:spPr bwMode="auto">
            <a:xfrm>
              <a:off x="3769795" y="4052037"/>
              <a:ext cx="4558030" cy="392535"/>
            </a:xfrm>
            <a:prstGeom prst="rect">
              <a:avLst/>
            </a:prstGeom>
            <a:noFill/>
            <a:ln w="9525">
              <a:noFill/>
              <a:miter lim="800000"/>
            </a:ln>
          </p:spPr>
          <p:txBody>
            <a:bodyPr wrap="square">
              <a:spAutoFit/>
            </a:bodyPr>
            <a:lstStyle/>
            <a:p>
              <a:r>
                <a:rPr lang="en-US" altLang="zh-CN" sz="4400" dirty="0">
                  <a:latin typeface="宋体" panose="02010600030101010101" pitchFamily="2" charset="-122"/>
                  <a:ea typeface="宋体" panose="02010600030101010101" pitchFamily="2" charset="-122"/>
                </a:rPr>
                <a:t>3.</a:t>
              </a:r>
              <a:r>
                <a:rPr lang="zh-CN" altLang="en-US" sz="4400" dirty="0">
                  <a:latin typeface="宋体" panose="02010600030101010101" pitchFamily="2" charset="-122"/>
                  <a:ea typeface="宋体" panose="02010600030101010101" pitchFamily="2" charset="-122"/>
                </a:rPr>
                <a:t>如何创造高级的表达？</a:t>
              </a:r>
              <a:endParaRPr lang="zh-CN" altLang="en-US" sz="4400" dirty="0">
                <a:latin typeface="宋体" panose="02010600030101010101" pitchFamily="2" charset="-122"/>
                <a:ea typeface="宋体" panose="02010600030101010101" pitchFamily="2" charset="-122"/>
              </a:endParaRPr>
            </a:p>
          </p:txBody>
        </p:sp>
      </p:grpSp>
      <p:pic>
        <p:nvPicPr>
          <p:cNvPr id="17" name="图片 16">
            <a:extLst>
              <a:ext uri="{FF2B5EF4-FFF2-40B4-BE49-F238E27FC236}">
                <a16:creationId xmlns:a16="http://schemas.microsoft.com/office/drawing/2014/main" xmlns="" id="{38F91E91-4DE9-4576-8C7D-312073C36E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809625" y="0"/>
            <a:ext cx="13001625" cy="7248857"/>
          </a:xfrm>
          <a:prstGeom prst="rect">
            <a:avLst/>
          </a:prstGeom>
        </p:spPr>
      </p:pic>
    </p:spTree>
    <p:extLst>
      <p:ext uri="{BB962C8B-B14F-4D97-AF65-F5344CB8AC3E}">
        <p14:creationId xmlns:p14="http://schemas.microsoft.com/office/powerpoint/2010/main" val="3939846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内容占位符 2"/>
          <p:cNvSpPr>
            <a:spLocks noGrp="1" noChangeArrowheads="1"/>
          </p:cNvSpPr>
          <p:nvPr>
            <p:ph idx="1"/>
          </p:nvPr>
        </p:nvSpPr>
        <p:spPr>
          <a:xfrm>
            <a:off x="1638299" y="1718310"/>
            <a:ext cx="9067801" cy="4526280"/>
          </a:xfrm>
        </p:spPr>
        <p:txBody>
          <a:bodyPr/>
          <a:lstStyle/>
          <a:p>
            <a:r>
              <a:rPr lang="en-US" altLang="zh-CN" u="sng" dirty="0">
                <a:latin typeface="Times New Roman" pitchFamily="18" charset="0"/>
              </a:rPr>
              <a:t>Ten minutes later, I would be standing and talking in the front of the whole class.</a:t>
            </a:r>
            <a:r>
              <a:rPr lang="en-US" altLang="zh-CN" dirty="0">
                <a:latin typeface="Times New Roman" pitchFamily="18" charset="0"/>
              </a:rPr>
              <a:t> Looking through the window at the trembling trees in the strong wind, the bitter and painful memory of my first English speech came back to me once again. I was </a:t>
            </a:r>
            <a:r>
              <a:rPr lang="en-US" altLang="zh-CN" dirty="0">
                <a:solidFill>
                  <a:srgbClr val="FF0000"/>
                </a:solidFill>
                <a:latin typeface="Times New Roman" pitchFamily="18" charset="0"/>
              </a:rPr>
              <a:t>consumed</a:t>
            </a:r>
            <a:r>
              <a:rPr lang="en-US" altLang="zh-CN" dirty="0">
                <a:latin typeface="Times New Roman" pitchFamily="18" charset="0"/>
              </a:rPr>
              <a:t> with anxiety and tension. My legs were trembling and my face was burning. I felt like giving up.</a:t>
            </a:r>
            <a:endParaRPr lang="zh-CN" altLang="en-US" dirty="0">
              <a:latin typeface="Times New Roman" pitchFamily="18" charset="0"/>
            </a:endParaRPr>
          </a:p>
        </p:txBody>
      </p:sp>
      <p:pic>
        <p:nvPicPr>
          <p:cNvPr id="4" name="图片 3">
            <a:extLst>
              <a:ext uri="{FF2B5EF4-FFF2-40B4-BE49-F238E27FC236}">
                <a16:creationId xmlns:a16="http://schemas.microsoft.com/office/drawing/2014/main" xmlns="" id="{933117FB-993E-4A77-8BB5-1132A953D09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816768" y="147216"/>
            <a:ext cx="13729525" cy="6710784"/>
          </a:xfrm>
          <a:prstGeom prst="rect">
            <a:avLst/>
          </a:prstGeom>
        </p:spPr>
      </p:pic>
    </p:spTree>
    <p:extLst>
      <p:ext uri="{BB962C8B-B14F-4D97-AF65-F5344CB8AC3E}">
        <p14:creationId xmlns:p14="http://schemas.microsoft.com/office/powerpoint/2010/main" val="2900373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内容占位符 2"/>
          <p:cNvSpPr>
            <a:spLocks noGrp="1" noChangeArrowheads="1"/>
          </p:cNvSpPr>
          <p:nvPr>
            <p:ph idx="1"/>
          </p:nvPr>
        </p:nvSpPr>
        <p:spPr>
          <a:xfrm>
            <a:off x="152402" y="775336"/>
            <a:ext cx="11910484" cy="4526280"/>
          </a:xfrm>
        </p:spPr>
        <p:txBody>
          <a:bodyPr>
            <a:normAutofit lnSpcReduction="10000"/>
          </a:bodyPr>
          <a:lstStyle/>
          <a:p>
            <a:pPr eaLnBrk="1" hangingPunct="1"/>
            <a:r>
              <a:rPr lang="en-US" altLang="zh-CN" sz="2400">
                <a:latin typeface="Times New Roman" pitchFamily="18" charset="0"/>
              </a:rPr>
              <a:t>A wave of warmth </a:t>
            </a:r>
            <a:r>
              <a:rPr lang="en-US" altLang="zh-CN" sz="2400">
                <a:solidFill>
                  <a:srgbClr val="1552D1"/>
                </a:solidFill>
                <a:latin typeface="Times New Roman" pitchFamily="18" charset="0"/>
              </a:rPr>
              <a:t>overtook</a:t>
            </a:r>
            <a:r>
              <a:rPr lang="en-US" altLang="zh-CN" sz="2400">
                <a:latin typeface="Times New Roman" pitchFamily="18" charset="0"/>
              </a:rPr>
              <a:t> the woman. </a:t>
            </a:r>
          </a:p>
          <a:p>
            <a:pPr eaLnBrk="1" hangingPunct="1"/>
            <a:r>
              <a:rPr lang="en-US" altLang="zh-CN" sz="2400">
                <a:latin typeface="Times New Roman" pitchFamily="18" charset="0"/>
              </a:rPr>
              <a:t>A wild gaiety (快乐) </a:t>
            </a:r>
            <a:r>
              <a:rPr lang="en-US" altLang="zh-CN" sz="2400">
                <a:solidFill>
                  <a:srgbClr val="1552D1"/>
                </a:solidFill>
                <a:latin typeface="Times New Roman" pitchFamily="18" charset="0"/>
              </a:rPr>
              <a:t>took hold of </a:t>
            </a:r>
            <a:r>
              <a:rPr lang="en-US" altLang="zh-CN" sz="2400">
                <a:latin typeface="Times New Roman" pitchFamily="18" charset="0"/>
              </a:rPr>
              <a:t>her. </a:t>
            </a:r>
          </a:p>
          <a:p>
            <a:pPr eaLnBrk="1" hangingPunct="1"/>
            <a:r>
              <a:rPr lang="en-US" altLang="zh-CN" sz="2400">
                <a:latin typeface="Times New Roman" pitchFamily="18" charset="0"/>
              </a:rPr>
              <a:t>A feeling of panic </a:t>
            </a:r>
            <a:r>
              <a:rPr lang="en-US" altLang="zh-CN" sz="2400">
                <a:solidFill>
                  <a:srgbClr val="1552D1"/>
                </a:solidFill>
                <a:latin typeface="Times New Roman" pitchFamily="18" charset="0"/>
              </a:rPr>
              <a:t>seized</a:t>
            </a:r>
            <a:r>
              <a:rPr lang="en-US" altLang="zh-CN" sz="2400">
                <a:latin typeface="Times New Roman" pitchFamily="18" charset="0"/>
              </a:rPr>
              <a:t> her．</a:t>
            </a:r>
          </a:p>
          <a:p>
            <a:pPr eaLnBrk="1" hangingPunct="1"/>
            <a:r>
              <a:rPr lang="en-US" altLang="zh-CN" sz="2400">
                <a:latin typeface="Times New Roman" pitchFamily="18" charset="0"/>
              </a:rPr>
              <a:t>Anxiety </a:t>
            </a:r>
            <a:r>
              <a:rPr lang="en-US" altLang="zh-CN" sz="2400">
                <a:solidFill>
                  <a:srgbClr val="1552D1"/>
                </a:solidFill>
                <a:latin typeface="Times New Roman" pitchFamily="18" charset="0"/>
              </a:rPr>
              <a:t>tore</a:t>
            </a:r>
            <a:r>
              <a:rPr lang="en-US" altLang="zh-CN" sz="2400">
                <a:latin typeface="Times New Roman" pitchFamily="18" charset="0"/>
              </a:rPr>
              <a:t> her into pieces．</a:t>
            </a:r>
          </a:p>
          <a:p>
            <a:pPr eaLnBrk="1" hangingPunct="1"/>
            <a:r>
              <a:rPr lang="en-US" altLang="zh-CN" sz="2400">
                <a:latin typeface="Times New Roman" pitchFamily="18" charset="0"/>
              </a:rPr>
              <a:t>His heart is </a:t>
            </a:r>
            <a:r>
              <a:rPr lang="en-US" altLang="zh-CN" sz="2400">
                <a:solidFill>
                  <a:srgbClr val="1552D1"/>
                </a:solidFill>
                <a:latin typeface="Times New Roman" pitchFamily="18" charset="0"/>
              </a:rPr>
              <a:t>overflow</a:t>
            </a:r>
            <a:r>
              <a:rPr lang="en-US" altLang="zh-CN" sz="2400">
                <a:latin typeface="Times New Roman" pitchFamily="18" charset="0"/>
              </a:rPr>
              <a:t>ing with joy．</a:t>
            </a:r>
          </a:p>
          <a:p>
            <a:pPr eaLnBrk="1" hangingPunct="1"/>
            <a:r>
              <a:rPr lang="en-US" altLang="zh-CN" sz="2400">
                <a:latin typeface="Times New Roman" pitchFamily="18" charset="0"/>
              </a:rPr>
              <a:t>I could feel anger </a:t>
            </a:r>
            <a:r>
              <a:rPr lang="en-US" altLang="zh-CN" sz="2400">
                <a:solidFill>
                  <a:srgbClr val="1552D1"/>
                </a:solidFill>
                <a:latin typeface="Times New Roman" pitchFamily="18" charset="0"/>
              </a:rPr>
              <a:t>boiling up</a:t>
            </a:r>
            <a:r>
              <a:rPr lang="en-US" altLang="zh-CN" sz="2400">
                <a:latin typeface="Times New Roman" pitchFamily="18" charset="0"/>
              </a:rPr>
              <a:t> inside me．</a:t>
            </a:r>
          </a:p>
          <a:p>
            <a:pPr eaLnBrk="1" hangingPunct="1"/>
            <a:r>
              <a:rPr lang="en-US" altLang="zh-CN" sz="2400">
                <a:latin typeface="Times New Roman" pitchFamily="18" charset="0"/>
              </a:rPr>
              <a:t>Smile </a:t>
            </a:r>
            <a:r>
              <a:rPr lang="en-US" altLang="zh-CN" sz="2400">
                <a:solidFill>
                  <a:srgbClr val="1552D1"/>
                </a:solidFill>
                <a:latin typeface="Times New Roman" pitchFamily="18" charset="0"/>
              </a:rPr>
              <a:t>spread across</a:t>
            </a:r>
            <a:r>
              <a:rPr lang="en-US" altLang="zh-CN" sz="2400">
                <a:latin typeface="Times New Roman" pitchFamily="18" charset="0"/>
              </a:rPr>
              <a:t> his face. </a:t>
            </a:r>
          </a:p>
          <a:p>
            <a:pPr eaLnBrk="1" hangingPunct="1"/>
            <a:r>
              <a:rPr lang="en-US" altLang="zh-CN" sz="2400">
                <a:latin typeface="Times New Roman" pitchFamily="18" charset="0"/>
              </a:rPr>
              <a:t>He stood up, hugged his parents, and smiled, trying not to let his emotions </a:t>
            </a:r>
            <a:r>
              <a:rPr lang="en-US" altLang="zh-CN" sz="2400">
                <a:solidFill>
                  <a:srgbClr val="1552D1"/>
                </a:solidFill>
                <a:latin typeface="Times New Roman" pitchFamily="18" charset="0"/>
              </a:rPr>
              <a:t>get the better of</a:t>
            </a:r>
            <a:r>
              <a:rPr lang="en-US" altLang="zh-CN" sz="2400">
                <a:latin typeface="Times New Roman" pitchFamily="18" charset="0"/>
              </a:rPr>
              <a:t> him.</a:t>
            </a:r>
          </a:p>
          <a:p>
            <a:pPr eaLnBrk="1" hangingPunct="1"/>
            <a:r>
              <a:rPr lang="en-US" altLang="zh-CN" sz="2400">
                <a:latin typeface="Times New Roman" pitchFamily="18" charset="0"/>
                <a:sym typeface="宋体" pitchFamily="2" charset="-122"/>
              </a:rPr>
              <a:t>Sitting at the comer of arena,  Androcles was </a:t>
            </a:r>
            <a:r>
              <a:rPr lang="en-US" altLang="zh-CN" sz="2400">
                <a:solidFill>
                  <a:srgbClr val="1552D1"/>
                </a:solidFill>
                <a:latin typeface="Times New Roman" pitchFamily="18" charset="0"/>
                <a:sym typeface="宋体" pitchFamily="2" charset="-122"/>
              </a:rPr>
              <a:t>overcom</a:t>
            </a:r>
            <a:r>
              <a:rPr lang="en-US" altLang="zh-CN" sz="2400">
                <a:latin typeface="Times New Roman" pitchFamily="18" charset="0"/>
                <a:sym typeface="宋体" pitchFamily="2" charset="-122"/>
              </a:rPr>
              <a:t>e by a strong sense of fear and despair, with his heart beating wildly.</a:t>
            </a:r>
          </a:p>
          <a:p>
            <a:pPr eaLnBrk="1" hangingPunct="1"/>
            <a:endParaRPr lang="en-US" altLang="zh-CN" sz="2400">
              <a:latin typeface="Times New Roman" pitchFamily="18" charset="0"/>
            </a:endParaRPr>
          </a:p>
        </p:txBody>
      </p:sp>
      <p:sp>
        <p:nvSpPr>
          <p:cNvPr id="27651" name="文本框 6"/>
          <p:cNvSpPr txBox="1">
            <a:spLocks noChangeArrowheads="1"/>
          </p:cNvSpPr>
          <p:nvPr/>
        </p:nvSpPr>
        <p:spPr bwMode="auto">
          <a:xfrm>
            <a:off x="5160433" y="1907"/>
            <a:ext cx="2017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3600" b="1">
                <a:solidFill>
                  <a:srgbClr val="C00000"/>
                </a:solidFill>
                <a:latin typeface="Times New Roman" pitchFamily="18" charset="0"/>
              </a:rPr>
              <a:t>Bonus</a:t>
            </a:r>
          </a:p>
        </p:txBody>
      </p:sp>
      <p:pic>
        <p:nvPicPr>
          <p:cNvPr id="4" name="图片 3">
            <a:extLst>
              <a:ext uri="{FF2B5EF4-FFF2-40B4-BE49-F238E27FC236}">
                <a16:creationId xmlns:a16="http://schemas.microsoft.com/office/drawing/2014/main" xmlns="" id="{2E564EE8-5A47-451E-BAF6-846B3137157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1104800" y="0"/>
            <a:ext cx="14401600" cy="7245424"/>
          </a:xfrm>
          <a:prstGeom prst="rect">
            <a:avLst/>
          </a:prstGeom>
        </p:spPr>
      </p:pic>
      <p:sp>
        <p:nvSpPr>
          <p:cNvPr id="5" name="内容占位符 2">
            <a:extLst>
              <a:ext uri="{FF2B5EF4-FFF2-40B4-BE49-F238E27FC236}">
                <a16:creationId xmlns:a16="http://schemas.microsoft.com/office/drawing/2014/main" xmlns="" id="{5D46CB86-9F0B-4BCB-92C4-CA97C6A32404}"/>
              </a:ext>
            </a:extLst>
          </p:cNvPr>
          <p:cNvSpPr txBox="1">
            <a:spLocks/>
          </p:cNvSpPr>
          <p:nvPr/>
        </p:nvSpPr>
        <p:spPr>
          <a:xfrm>
            <a:off x="170500" y="5229200"/>
            <a:ext cx="10972800" cy="125273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少而精</a:t>
            </a:r>
            <a:endParaRPr lang="en-US" altLang="zh-CN" dirty="0"/>
          </a:p>
          <a:p>
            <a:r>
              <a:rPr lang="zh-CN" altLang="en-US" dirty="0"/>
              <a:t>追求基于自身基础和水平的优质表达</a:t>
            </a:r>
            <a:endParaRPr lang="en-US" altLang="zh-CN" dirty="0"/>
          </a:p>
          <a:p>
            <a:endParaRPr lang="zh-CN" altLang="en-US" dirty="0"/>
          </a:p>
        </p:txBody>
      </p:sp>
    </p:spTree>
    <p:extLst>
      <p:ext uri="{BB962C8B-B14F-4D97-AF65-F5344CB8AC3E}">
        <p14:creationId xmlns:p14="http://schemas.microsoft.com/office/powerpoint/2010/main" val="347101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noChangeArrowheads="1"/>
          </p:cNvSpPr>
          <p:nvPr>
            <p:ph type="title"/>
          </p:nvPr>
        </p:nvSpPr>
        <p:spPr>
          <a:xfrm>
            <a:off x="609600" y="78106"/>
            <a:ext cx="10972800" cy="1143000"/>
          </a:xfrm>
        </p:spPr>
        <p:txBody>
          <a:bodyPr/>
          <a:lstStyle/>
          <a:p>
            <a:r>
              <a:rPr lang="en-US" altLang="zh-CN" sz="3200" dirty="0"/>
              <a:t>Scene :A couple, Jane and Tom, had a quarrel. Jane got lost in the forest. </a:t>
            </a:r>
          </a:p>
        </p:txBody>
      </p:sp>
      <p:sp>
        <p:nvSpPr>
          <p:cNvPr id="49155" name="内容占位符 2"/>
          <p:cNvSpPr>
            <a:spLocks noGrp="1" noChangeArrowheads="1"/>
          </p:cNvSpPr>
          <p:nvPr>
            <p:ph idx="1"/>
          </p:nvPr>
        </p:nvSpPr>
        <p:spPr>
          <a:xfrm>
            <a:off x="541869" y="1377316"/>
            <a:ext cx="11544300" cy="4524374"/>
          </a:xfrm>
        </p:spPr>
        <p:txBody>
          <a:bodyPr/>
          <a:lstStyle/>
          <a:p>
            <a:r>
              <a:rPr lang="en-US" altLang="zh-CN" sz="2400">
                <a:solidFill>
                  <a:srgbClr val="1552D1"/>
                </a:solidFill>
                <a:latin typeface="Times New Roman" pitchFamily="18" charset="0"/>
              </a:rPr>
              <a:t>1. Describe Jane's feelings (fear/regret) with 2-3 sentences.</a:t>
            </a:r>
          </a:p>
          <a:p>
            <a:r>
              <a:rPr lang="en-US" altLang="zh-CN" sz="2400" u="sng">
                <a:latin typeface="Times New Roman" pitchFamily="18" charset="0"/>
              </a:rPr>
              <a:t>But no more helicopter came and it was getting dark again. </a:t>
            </a:r>
            <a:r>
              <a:rPr lang="en-US" altLang="zh-CN" sz="2400">
                <a:latin typeface="Times New Roman" pitchFamily="18" charset="0"/>
              </a:rPr>
              <a:t>____________________________________</a:t>
            </a:r>
          </a:p>
          <a:p>
            <a:r>
              <a:rPr lang="en-US" altLang="zh-CN" sz="2400">
                <a:latin typeface="Times New Roman" pitchFamily="18" charset="0"/>
              </a:rPr>
              <a:t>_________________________________________</a:t>
            </a:r>
            <a:r>
              <a:rPr lang="en-US" altLang="zh-CN" sz="2400" u="sng">
                <a:latin typeface="Times New Roman" pitchFamily="18" charset="0"/>
              </a:rPr>
              <a:t>.</a:t>
            </a:r>
            <a:endParaRPr lang="en-US" altLang="zh-CN" sz="2400">
              <a:latin typeface="Times New Roman" pitchFamily="18" charset="0"/>
            </a:endParaRPr>
          </a:p>
          <a:p>
            <a:r>
              <a:rPr lang="en-US" altLang="zh-CN" sz="2400">
                <a:solidFill>
                  <a:srgbClr val="1552D1"/>
                </a:solidFill>
                <a:latin typeface="Times New Roman" pitchFamily="18" charset="0"/>
              </a:rPr>
              <a:t>2. Describe what Jane did to get saved with 2-3 sentences.</a:t>
            </a:r>
            <a:endParaRPr lang="en-US" altLang="zh-CN" sz="2400">
              <a:latin typeface="Times New Roman" pitchFamily="18" charset="0"/>
            </a:endParaRPr>
          </a:p>
          <a:p>
            <a:r>
              <a:rPr lang="zh-CN" altLang="en-US" sz="2400">
                <a:latin typeface="Times New Roman" pitchFamily="18" charset="0"/>
              </a:rPr>
              <a:t>Fortunately, a helicopter flew overhead just at that moment.</a:t>
            </a:r>
            <a:r>
              <a:rPr lang="en-US" altLang="zh-CN" sz="2400">
                <a:latin typeface="Times New Roman" pitchFamily="18" charset="0"/>
              </a:rPr>
              <a:t>___________________________________</a:t>
            </a:r>
          </a:p>
          <a:p>
            <a:r>
              <a:rPr lang="en-US" altLang="zh-CN" sz="2400">
                <a:latin typeface="Times New Roman" pitchFamily="18" charset="0"/>
              </a:rPr>
              <a:t>___________________________________________</a:t>
            </a:r>
          </a:p>
        </p:txBody>
      </p:sp>
      <p:pic>
        <p:nvPicPr>
          <p:cNvPr id="4" name="图片 3">
            <a:extLst>
              <a:ext uri="{FF2B5EF4-FFF2-40B4-BE49-F238E27FC236}">
                <a16:creationId xmlns:a16="http://schemas.microsoft.com/office/drawing/2014/main" xmlns="" id="{934E1633-3DF9-4F34-8F5B-FFCBCB059A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8333" l="4503" r="97186"/>
                    </a14:imgEffect>
                  </a14:imgLayer>
                </a14:imgProps>
              </a:ext>
              <a:ext uri="{28A0092B-C50C-407E-A947-70E740481C1C}">
                <a14:useLocalDpi xmlns:a14="http://schemas.microsoft.com/office/drawing/2010/main" val="0"/>
              </a:ext>
            </a:extLst>
          </a:blip>
          <a:stretch>
            <a:fillRect/>
          </a:stretch>
        </p:blipFill>
        <p:spPr>
          <a:xfrm>
            <a:off x="-1104800" y="0"/>
            <a:ext cx="14401600" cy="7245424"/>
          </a:xfrm>
          <a:prstGeom prst="rect">
            <a:avLst/>
          </a:prstGeom>
        </p:spPr>
      </p:pic>
    </p:spTree>
    <p:extLst>
      <p:ext uri="{BB962C8B-B14F-4D97-AF65-F5344CB8AC3E}">
        <p14:creationId xmlns:p14="http://schemas.microsoft.com/office/powerpoint/2010/main" val="1986869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7A0CD0F-1F52-42C8-B6FE-357B7BC11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 y="58316"/>
            <a:ext cx="12199709" cy="6741368"/>
          </a:xfrm>
          <a:prstGeom prst="rect">
            <a:avLst/>
          </a:prstGeom>
        </p:spPr>
      </p:pic>
      <p:sp>
        <p:nvSpPr>
          <p:cNvPr id="8" name="内容占位符 2">
            <a:extLst>
              <a:ext uri="{FF2B5EF4-FFF2-40B4-BE49-F238E27FC236}">
                <a16:creationId xmlns:a16="http://schemas.microsoft.com/office/drawing/2014/main" xmlns="" id="{A9A4F21D-8476-4D10-B2FC-05BF26156D16}"/>
              </a:ext>
            </a:extLst>
          </p:cNvPr>
          <p:cNvSpPr txBox="1">
            <a:spLocks/>
          </p:cNvSpPr>
          <p:nvPr/>
        </p:nvSpPr>
        <p:spPr>
          <a:xfrm>
            <a:off x="1007435" y="680642"/>
            <a:ext cx="10081120" cy="1524222"/>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6000" b="1" dirty="0"/>
              <a:t>读后续写</a:t>
            </a:r>
            <a:endParaRPr lang="zh-CN" altLang="en-US" dirty="0">
              <a:solidFill>
                <a:srgbClr val="FF0000"/>
              </a:solidFill>
            </a:endParaRPr>
          </a:p>
        </p:txBody>
      </p:sp>
      <p:sp>
        <p:nvSpPr>
          <p:cNvPr id="9" name="标题 1">
            <a:extLst>
              <a:ext uri="{FF2B5EF4-FFF2-40B4-BE49-F238E27FC236}">
                <a16:creationId xmlns:a16="http://schemas.microsoft.com/office/drawing/2014/main" xmlns="" id="{26AA438C-8194-4F7F-9172-FC2B2537B80B}"/>
              </a:ext>
            </a:extLst>
          </p:cNvPr>
          <p:cNvSpPr txBox="1">
            <a:spLocks/>
          </p:cNvSpPr>
          <p:nvPr/>
        </p:nvSpPr>
        <p:spPr>
          <a:xfrm>
            <a:off x="1009951" y="4742436"/>
            <a:ext cx="3695733" cy="923626"/>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00FF"/>
                </a:solidFill>
              </a:rPr>
              <a:t>Theme</a:t>
            </a:r>
            <a:endParaRPr lang="zh-CN" altLang="en-US" dirty="0">
              <a:solidFill>
                <a:srgbClr val="0000FF"/>
              </a:solidFill>
            </a:endParaRPr>
          </a:p>
        </p:txBody>
      </p:sp>
      <p:sp>
        <p:nvSpPr>
          <p:cNvPr id="10" name="标题 1">
            <a:extLst>
              <a:ext uri="{FF2B5EF4-FFF2-40B4-BE49-F238E27FC236}">
                <a16:creationId xmlns:a16="http://schemas.microsoft.com/office/drawing/2014/main" xmlns="" id="{1922962B-AAA3-4A0C-89EB-AA370F80FB21}"/>
              </a:ext>
            </a:extLst>
          </p:cNvPr>
          <p:cNvSpPr txBox="1">
            <a:spLocks/>
          </p:cNvSpPr>
          <p:nvPr/>
        </p:nvSpPr>
        <p:spPr>
          <a:xfrm>
            <a:off x="2649507" y="3693310"/>
            <a:ext cx="3695733" cy="778397"/>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00FF"/>
                </a:solidFill>
              </a:rPr>
              <a:t>Plot </a:t>
            </a:r>
            <a:endParaRPr lang="zh-CN" altLang="en-US" dirty="0">
              <a:solidFill>
                <a:srgbClr val="0000FF"/>
              </a:solidFill>
            </a:endParaRPr>
          </a:p>
        </p:txBody>
      </p:sp>
      <p:sp>
        <p:nvSpPr>
          <p:cNvPr id="11" name="标题 1">
            <a:extLst>
              <a:ext uri="{FF2B5EF4-FFF2-40B4-BE49-F238E27FC236}">
                <a16:creationId xmlns:a16="http://schemas.microsoft.com/office/drawing/2014/main" xmlns="" id="{339FB827-FA99-426A-95E1-77B9BCDA3DB3}"/>
              </a:ext>
            </a:extLst>
          </p:cNvPr>
          <p:cNvSpPr txBox="1">
            <a:spLocks/>
          </p:cNvSpPr>
          <p:nvPr/>
        </p:nvSpPr>
        <p:spPr>
          <a:xfrm>
            <a:off x="4259324" y="2559688"/>
            <a:ext cx="3695733" cy="869312"/>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00FF"/>
                </a:solidFill>
              </a:rPr>
              <a:t>Language</a:t>
            </a:r>
            <a:endParaRPr lang="zh-CN" altLang="en-US" dirty="0">
              <a:solidFill>
                <a:srgbClr val="0000FF"/>
              </a:solidFill>
            </a:endParaRPr>
          </a:p>
        </p:txBody>
      </p:sp>
      <p:pic>
        <p:nvPicPr>
          <p:cNvPr id="1026" name="Picture 2">
            <a:extLst>
              <a:ext uri="{FF2B5EF4-FFF2-40B4-BE49-F238E27FC236}">
                <a16:creationId xmlns:a16="http://schemas.microsoft.com/office/drawing/2014/main" xmlns="" id="{B295757D-6282-4815-834A-5D3256918F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7" b="100000" l="0" r="100000"/>
                    </a14:imgEffect>
                  </a14:imgLayer>
                </a14:imgProps>
              </a:ext>
              <a:ext uri="{28A0092B-C50C-407E-A947-70E740481C1C}">
                <a14:useLocalDpi xmlns:a14="http://schemas.microsoft.com/office/drawing/2010/main" val="0"/>
              </a:ext>
            </a:extLst>
          </a:blip>
          <a:srcRect/>
          <a:stretch>
            <a:fillRect/>
          </a:stretch>
        </p:blipFill>
        <p:spPr bwMode="auto">
          <a:xfrm>
            <a:off x="1967542" y="2293023"/>
            <a:ext cx="9757183" cy="3578971"/>
          </a:xfrm>
          <a:prstGeom prst="rect">
            <a:avLst/>
          </a:prstGeom>
          <a:noFill/>
          <a:extLst>
            <a:ext uri="{909E8E84-426E-40DD-AFC4-6F175D3DCCD1}">
              <a14:hiddenFill xmlns:a14="http://schemas.microsoft.com/office/drawing/2010/main">
                <a:solidFill>
                  <a:srgbClr val="FFFFFF"/>
                </a:solidFill>
              </a14:hiddenFill>
            </a:ext>
          </a:extLst>
        </p:spPr>
      </p:pic>
      <p:sp>
        <p:nvSpPr>
          <p:cNvPr id="12" name="内容占位符 2">
            <a:extLst>
              <a:ext uri="{FF2B5EF4-FFF2-40B4-BE49-F238E27FC236}">
                <a16:creationId xmlns:a16="http://schemas.microsoft.com/office/drawing/2014/main" xmlns="" id="{9FD36087-F743-488D-8641-D8A5177D4578}"/>
              </a:ext>
            </a:extLst>
          </p:cNvPr>
          <p:cNvSpPr txBox="1">
            <a:spLocks/>
          </p:cNvSpPr>
          <p:nvPr/>
        </p:nvSpPr>
        <p:spPr>
          <a:xfrm>
            <a:off x="0" y="5754667"/>
            <a:ext cx="12144363" cy="1036510"/>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4800" b="1" dirty="0">
                <a:solidFill>
                  <a:srgbClr val="FF0000"/>
                </a:solidFill>
              </a:rPr>
              <a:t>以</a:t>
            </a:r>
            <a:r>
              <a:rPr lang="zh-CN" altLang="en-US" sz="4800" b="1" dirty="0">
                <a:solidFill>
                  <a:srgbClr val="0000FF"/>
                </a:solidFill>
              </a:rPr>
              <a:t>主题</a:t>
            </a:r>
            <a:r>
              <a:rPr lang="zh-CN" altLang="en-US" sz="4800" b="1" dirty="0">
                <a:solidFill>
                  <a:srgbClr val="FF0000"/>
                </a:solidFill>
              </a:rPr>
              <a:t>为引领，以</a:t>
            </a:r>
            <a:r>
              <a:rPr lang="zh-CN" altLang="en-US" sz="4800" b="1" dirty="0">
                <a:solidFill>
                  <a:srgbClr val="0000FF"/>
                </a:solidFill>
              </a:rPr>
              <a:t>语篇</a:t>
            </a:r>
            <a:r>
              <a:rPr lang="zh-CN" altLang="en-US" sz="4800" b="1" dirty="0">
                <a:solidFill>
                  <a:srgbClr val="FF0000"/>
                </a:solidFill>
              </a:rPr>
              <a:t>为依托</a:t>
            </a:r>
            <a:endParaRPr lang="zh-CN" altLang="en-US" sz="4800" dirty="0">
              <a:solidFill>
                <a:srgbClr val="FF0000"/>
              </a:solidFill>
            </a:endParaRPr>
          </a:p>
        </p:txBody>
      </p:sp>
    </p:spTree>
    <p:extLst>
      <p:ext uri="{BB962C8B-B14F-4D97-AF65-F5344CB8AC3E}">
        <p14:creationId xmlns:p14="http://schemas.microsoft.com/office/powerpoint/2010/main" val="3022347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268A815-F8C8-4971-9CA3-FBC18AF00D07}"/>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xmlns="" id="{5060DF67-E4EF-4CA2-B8D3-40A5B66426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74726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sp>
        <p:nvSpPr>
          <p:cNvPr id="26" name="TextBox 1"/>
          <p:cNvSpPr txBox="1">
            <a:spLocks noChangeArrowheads="1"/>
          </p:cNvSpPr>
          <p:nvPr/>
        </p:nvSpPr>
        <p:spPr bwMode="auto">
          <a:xfrm>
            <a:off x="3627826" y="2530978"/>
            <a:ext cx="4991584" cy="1322070"/>
          </a:xfrm>
          <a:prstGeom prst="rect">
            <a:avLst/>
          </a:prstGeom>
          <a:noFill/>
          <a:ln w="9525">
            <a:noFill/>
            <a:miter lim="800000"/>
          </a:ln>
        </p:spPr>
        <p:txBody>
          <a:bodyPr wrap="square">
            <a:spAutoFit/>
          </a:bodyPr>
          <a:lstStyle/>
          <a:p>
            <a:pPr algn="dist"/>
            <a:r>
              <a:rPr lang="zh-CN" altLang="en-US" sz="8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谢谢观看</a:t>
            </a:r>
          </a:p>
        </p:txBody>
      </p:sp>
      <p:pic>
        <p:nvPicPr>
          <p:cNvPr id="27" name="图片 26"/>
          <p:cNvPicPr>
            <a:picLocks noChangeAspect="1"/>
          </p:cNvPicPr>
          <p:nvPr/>
        </p:nvPicPr>
        <p:blipFill>
          <a:blip r:embed="rId4"/>
          <a:stretch>
            <a:fillRect/>
          </a:stretch>
        </p:blipFill>
        <p:spPr>
          <a:xfrm>
            <a:off x="9346401" y="4726204"/>
            <a:ext cx="1535545" cy="738909"/>
          </a:xfrm>
          <a:prstGeom prst="rect">
            <a:avLst/>
          </a:prstGeom>
        </p:spPr>
      </p:pic>
      <p:pic>
        <p:nvPicPr>
          <p:cNvPr id="28" name="图片 27"/>
          <p:cNvPicPr>
            <a:picLocks noChangeAspect="1"/>
          </p:cNvPicPr>
          <p:nvPr/>
        </p:nvPicPr>
        <p:blipFill>
          <a:blip r:embed="rId4"/>
          <a:stretch>
            <a:fillRect/>
          </a:stretch>
        </p:blipFill>
        <p:spPr>
          <a:xfrm flipH="1">
            <a:off x="1513758" y="1942486"/>
            <a:ext cx="1222960" cy="588492"/>
          </a:xfrm>
          <a:prstGeom prst="rect">
            <a:avLst/>
          </a:prstGeom>
        </p:spPr>
      </p:pic>
      <p:pic>
        <p:nvPicPr>
          <p:cNvPr id="29" name="图片 28"/>
          <p:cNvPicPr>
            <a:picLocks noChangeAspect="1"/>
          </p:cNvPicPr>
          <p:nvPr/>
        </p:nvPicPr>
        <p:blipFill>
          <a:blip r:embed="rId5"/>
          <a:stretch>
            <a:fillRect/>
          </a:stretch>
        </p:blipFill>
        <p:spPr>
          <a:xfrm>
            <a:off x="8234835" y="4982847"/>
            <a:ext cx="1888953" cy="1767520"/>
          </a:xfrm>
          <a:prstGeom prst="rect">
            <a:avLst/>
          </a:prstGeom>
        </p:spPr>
      </p:pic>
      <p:pic>
        <p:nvPicPr>
          <p:cNvPr id="30" name="图片 29"/>
          <p:cNvPicPr>
            <a:picLocks noChangeAspect="1"/>
          </p:cNvPicPr>
          <p:nvPr/>
        </p:nvPicPr>
        <p:blipFill>
          <a:blip r:embed="rId6"/>
          <a:stretch>
            <a:fillRect/>
          </a:stretch>
        </p:blipFill>
        <p:spPr>
          <a:xfrm>
            <a:off x="10169886" y="5633884"/>
            <a:ext cx="2143223" cy="1373474"/>
          </a:xfrm>
          <a:prstGeom prst="rect">
            <a:avLst/>
          </a:prstGeom>
        </p:spPr>
      </p:pic>
      <p:pic>
        <p:nvPicPr>
          <p:cNvPr id="31" name="图片 30"/>
          <p:cNvPicPr>
            <a:picLocks noChangeAspect="1"/>
          </p:cNvPicPr>
          <p:nvPr/>
        </p:nvPicPr>
        <p:blipFill>
          <a:blip r:embed="rId7"/>
          <a:stretch>
            <a:fillRect/>
          </a:stretch>
        </p:blipFill>
        <p:spPr>
          <a:xfrm>
            <a:off x="10169886" y="805885"/>
            <a:ext cx="627584" cy="1176720"/>
          </a:xfrm>
          <a:prstGeom prst="rect">
            <a:avLst/>
          </a:prstGeom>
        </p:spPr>
      </p:pic>
      <p:pic>
        <p:nvPicPr>
          <p:cNvPr id="32" name="图片 31"/>
          <p:cNvPicPr>
            <a:picLocks noChangeAspect="1"/>
          </p:cNvPicPr>
          <p:nvPr/>
        </p:nvPicPr>
        <p:blipFill>
          <a:blip r:embed="rId8"/>
          <a:stretch>
            <a:fillRect/>
          </a:stretch>
        </p:blipFill>
        <p:spPr>
          <a:xfrm>
            <a:off x="1073980" y="4102640"/>
            <a:ext cx="1473200" cy="2540000"/>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2" name="六边形 1"/>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indent="0" algn="ctr">
                <a:lnSpc>
                  <a:spcPct val="100000"/>
                </a:lnSpc>
                <a:buNone/>
              </a:pPr>
              <a:r>
                <a:rPr sz="2400" b="1">
                  <a:solidFill>
                    <a:schemeClr val="accent1"/>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schemeClr val="bg1"/>
                </a:solidFill>
                <a:latin typeface="方正清刻本悦宋简体" panose="02000000000000000000" charset="-122"/>
                <a:ea typeface="方正清刻本悦宋简体" panose="02000000000000000000" charset="-122"/>
                <a:sym typeface="+mn-ea"/>
              </a:endParaRPr>
            </a:p>
          </p:txBody>
        </p:sp>
      </p:grpSp>
      <p:pic>
        <p:nvPicPr>
          <p:cNvPr id="9" name="图片 8"/>
          <p:cNvPicPr>
            <a:picLocks noChangeAspect="1"/>
          </p:cNvPicPr>
          <p:nvPr/>
        </p:nvPicPr>
        <p:blipFill>
          <a:blip r:embed="rId9"/>
          <a:stretch>
            <a:fillRect/>
          </a:stretch>
        </p:blipFill>
        <p:spPr>
          <a:xfrm>
            <a:off x="295910" y="299720"/>
            <a:ext cx="1321435" cy="10166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53249" y="2420888"/>
            <a:ext cx="11695851" cy="4306726"/>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350"/>
          </a:p>
        </p:txBody>
      </p:sp>
      <p:sp>
        <p:nvSpPr>
          <p:cNvPr id="8" name="椭圆 7"/>
          <p:cNvSpPr/>
          <p:nvPr/>
        </p:nvSpPr>
        <p:spPr>
          <a:xfrm>
            <a:off x="153248" y="1279251"/>
            <a:ext cx="554541" cy="554541"/>
          </a:xfrm>
          <a:prstGeom prst="ellipse">
            <a:avLst/>
          </a:prstGeom>
          <a:solidFill>
            <a:srgbClr val="338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2" name="文本框 17"/>
          <p:cNvSpPr txBox="1">
            <a:spLocks noChangeArrowheads="1"/>
          </p:cNvSpPr>
          <p:nvPr/>
        </p:nvSpPr>
        <p:spPr bwMode="auto">
          <a:xfrm>
            <a:off x="741142" y="1279250"/>
            <a:ext cx="8454813" cy="553998"/>
          </a:xfrm>
          <a:prstGeom prst="rect">
            <a:avLst/>
          </a:prstGeom>
          <a:noFill/>
          <a:ln w="9525">
            <a:noFill/>
            <a:miter lim="800000"/>
          </a:ln>
        </p:spPr>
        <p:txBody>
          <a:bodyPr wrap="square">
            <a:spAutoFit/>
          </a:bodyPr>
          <a:lstStyle/>
          <a:p>
            <a:r>
              <a:rPr lang="zh-CN" altLang="en-US" sz="3000" b="1" dirty="0">
                <a:solidFill>
                  <a:schemeClr val="tx2"/>
                </a:solidFill>
                <a:latin typeface="微软雅黑" panose="020B0503020204020204" charset="-122"/>
                <a:ea typeface="微软雅黑" panose="020B0503020204020204" charset="-122"/>
              </a:rPr>
              <a:t>明确读后续写的</a:t>
            </a:r>
            <a:r>
              <a:rPr lang="zh-CN" altLang="en-US" sz="3000" b="1" u="sng" dirty="0">
                <a:solidFill>
                  <a:srgbClr val="FF0000"/>
                </a:solidFill>
                <a:latin typeface="微软雅黑" panose="020B0503020204020204" charset="-122"/>
                <a:ea typeface="微软雅黑" panose="020B0503020204020204" charset="-122"/>
              </a:rPr>
              <a:t>评分标准</a:t>
            </a:r>
          </a:p>
        </p:txBody>
      </p:sp>
      <p:sp>
        <p:nvSpPr>
          <p:cNvPr id="24" name="文本框 18"/>
          <p:cNvSpPr txBox="1">
            <a:spLocks noChangeArrowheads="1"/>
          </p:cNvSpPr>
          <p:nvPr/>
        </p:nvSpPr>
        <p:spPr bwMode="auto">
          <a:xfrm>
            <a:off x="138451" y="2420888"/>
            <a:ext cx="11710649" cy="3831818"/>
          </a:xfrm>
          <a:prstGeom prst="rect">
            <a:avLst/>
          </a:prstGeom>
          <a:noFill/>
          <a:ln w="9525">
            <a:noFill/>
            <a:miter lim="800000"/>
          </a:ln>
        </p:spPr>
        <p:txBody>
          <a:bodyPr wrap="square">
            <a:spAutoFit/>
          </a:bodyPr>
          <a:lstStyle/>
          <a:p>
            <a:pPr>
              <a:lnSpc>
                <a:spcPct val="150000"/>
              </a:lnSpc>
            </a:pPr>
            <a:r>
              <a:rPr lang="zh-CN" altLang="zh-CN" sz="2700" b="1" kern="0" noProof="0" dirty="0">
                <a:ln>
                  <a:noFill/>
                </a:ln>
                <a:solidFill>
                  <a:srgbClr val="0000CC"/>
                </a:solidFill>
                <a:effectLst/>
                <a:uLnTx/>
                <a:uFillTx/>
                <a:latin typeface="宋体" panose="02010600030101010101" pitchFamily="2" charset="-122"/>
                <a:ea typeface="宋体" panose="02010600030101010101" pitchFamily="2" charset="-122"/>
                <a:sym typeface="+mn-ea"/>
              </a:rPr>
              <a:t>评分</a:t>
            </a:r>
            <a:r>
              <a:rPr lang="en-US" altLang="zh-CN" sz="2700" b="1" kern="0" noProof="0" dirty="0">
                <a:ln>
                  <a:noFill/>
                </a:ln>
                <a:solidFill>
                  <a:srgbClr val="0000CC"/>
                </a:solidFill>
                <a:effectLst/>
                <a:uLnTx/>
                <a:uFillTx/>
                <a:latin typeface="宋体" panose="02010600030101010101" pitchFamily="2" charset="-122"/>
                <a:ea typeface="宋体" panose="02010600030101010101" pitchFamily="2" charset="-122"/>
                <a:sym typeface="+mn-ea"/>
              </a:rPr>
              <a:t>:</a:t>
            </a:r>
            <a:r>
              <a:rPr lang="en-US" altLang="zh-CN" sz="2700" b="1" kern="0" noProof="0" dirty="0">
                <a:ln>
                  <a:noFill/>
                </a:ln>
                <a:effectLst/>
                <a:uLnTx/>
                <a:uFillTx/>
                <a:latin typeface="宋体" panose="02010600030101010101" pitchFamily="2" charset="-122"/>
                <a:ea typeface="宋体" panose="02010600030101010101" pitchFamily="2" charset="-122"/>
                <a:sym typeface="+mn-ea"/>
              </a:rPr>
              <a:t> </a:t>
            </a:r>
            <a:r>
              <a:rPr lang="zh-CN" altLang="zh-CN" sz="2700" b="1" kern="0" noProof="0" dirty="0">
                <a:ln>
                  <a:noFill/>
                </a:ln>
                <a:effectLst/>
                <a:uLnTx/>
                <a:uFillTx/>
                <a:latin typeface="宋体" panose="02010600030101010101" pitchFamily="2" charset="-122"/>
                <a:ea typeface="宋体" panose="02010600030101010101" pitchFamily="2" charset="-122"/>
                <a:sym typeface="+mn-ea"/>
              </a:rPr>
              <a:t>先根据整体情况对文章进行</a:t>
            </a:r>
            <a:r>
              <a:rPr lang="zh-CN" altLang="zh-CN" sz="2700" b="1" u="sng" kern="0" noProof="0" dirty="0">
                <a:ln>
                  <a:noFill/>
                </a:ln>
                <a:effectLst/>
                <a:uLnTx/>
                <a:uFillTx/>
                <a:latin typeface="宋体" panose="02010600030101010101" pitchFamily="2" charset="-122"/>
                <a:ea typeface="宋体" panose="02010600030101010101" pitchFamily="2" charset="-122"/>
                <a:sym typeface="+mn-ea"/>
              </a:rPr>
              <a:t>定档</a:t>
            </a:r>
            <a:r>
              <a:rPr lang="zh-CN" altLang="zh-CN" sz="2700" b="1" kern="0" noProof="0" dirty="0">
                <a:ln>
                  <a:noFill/>
                </a:ln>
                <a:effectLst/>
                <a:uLnTx/>
                <a:uFillTx/>
                <a:latin typeface="宋体" panose="02010600030101010101" pitchFamily="2" charset="-122"/>
                <a:ea typeface="宋体" panose="02010600030101010101" pitchFamily="2" charset="-122"/>
                <a:sym typeface="+mn-ea"/>
              </a:rPr>
              <a:t>，然后依据该档的相应要求来</a:t>
            </a:r>
            <a:r>
              <a:rPr lang="zh-CN" altLang="zh-CN" sz="2700" b="1" u="sng" kern="0" noProof="0" dirty="0">
                <a:ln>
                  <a:noFill/>
                </a:ln>
                <a:effectLst/>
                <a:uLnTx/>
                <a:uFillTx/>
                <a:latin typeface="宋体" panose="02010600030101010101" pitchFamily="2" charset="-122"/>
                <a:ea typeface="宋体" panose="02010600030101010101" pitchFamily="2" charset="-122"/>
                <a:sym typeface="+mn-ea"/>
              </a:rPr>
              <a:t>确定或调节档</a:t>
            </a:r>
            <a:r>
              <a:rPr lang="zh-CN" altLang="en-US" sz="2700" b="1" u="sng" kern="0" noProof="0" dirty="0">
                <a:ln>
                  <a:noFill/>
                </a:ln>
                <a:effectLst/>
                <a:uLnTx/>
                <a:uFillTx/>
                <a:latin typeface="宋体" panose="02010600030101010101" pitchFamily="2" charset="-122"/>
                <a:ea typeface="宋体" panose="02010600030101010101" pitchFamily="2" charset="-122"/>
                <a:sym typeface="+mn-ea"/>
              </a:rPr>
              <a:t>次</a:t>
            </a:r>
            <a:r>
              <a:rPr lang="zh-CN" altLang="zh-CN" sz="2700" b="1" kern="0" noProof="0" dirty="0">
                <a:ln>
                  <a:noFill/>
                </a:ln>
                <a:effectLst/>
                <a:uLnTx/>
                <a:uFillTx/>
                <a:latin typeface="宋体" panose="02010600030101010101" pitchFamily="2" charset="-122"/>
                <a:ea typeface="宋体" panose="02010600030101010101" pitchFamily="2" charset="-122"/>
                <a:sym typeface="+mn-ea"/>
              </a:rPr>
              <a:t>，最后打分。</a:t>
            </a:r>
            <a:r>
              <a:rPr lang="zh-CN" altLang="en-US" sz="2700" b="1" kern="0" noProof="0" dirty="0">
                <a:ln>
                  <a:noFill/>
                </a:ln>
                <a:effectLst/>
                <a:uLnTx/>
                <a:uFillTx/>
                <a:latin typeface="宋体" panose="02010600030101010101" pitchFamily="2" charset="-122"/>
                <a:ea typeface="宋体" panose="02010600030101010101" pitchFamily="2" charset="-122"/>
                <a:sym typeface="+mn-ea"/>
              </a:rPr>
              <a:t>打分</a:t>
            </a:r>
            <a:r>
              <a:rPr lang="zh-CN" altLang="zh-CN" sz="2700" b="1" kern="0" noProof="0" dirty="0">
                <a:ln>
                  <a:noFill/>
                </a:ln>
                <a:effectLst/>
                <a:uLnTx/>
                <a:uFillTx/>
                <a:latin typeface="宋体" panose="02010600030101010101" pitchFamily="2" charset="-122"/>
                <a:ea typeface="宋体" panose="02010600030101010101" pitchFamily="2" charset="-122"/>
                <a:sym typeface="+mn-ea"/>
              </a:rPr>
              <a:t>主要从</a:t>
            </a:r>
            <a:r>
              <a:rPr lang="zh-CN" altLang="zh-CN" sz="2700" b="1" u="sng" kern="0" noProof="0" dirty="0">
                <a:ln>
                  <a:noFill/>
                </a:ln>
                <a:solidFill>
                  <a:srgbClr val="FF0000"/>
                </a:solidFill>
                <a:effectLst/>
                <a:uLnTx/>
                <a:uFillTx/>
                <a:latin typeface="宋体" panose="02010600030101010101" pitchFamily="2" charset="-122"/>
                <a:ea typeface="宋体" panose="02010600030101010101" pitchFamily="2" charset="-122"/>
                <a:sym typeface="+mn-ea"/>
              </a:rPr>
              <a:t>续写内容、词汇语法、篇章结构</a:t>
            </a:r>
            <a:r>
              <a:rPr lang="zh-CN" altLang="zh-CN" sz="2700" b="1" u="sng" kern="0" noProof="0" dirty="0">
                <a:ln>
                  <a:noFill/>
                </a:ln>
                <a:effectLst/>
                <a:uLnTx/>
                <a:uFillTx/>
                <a:latin typeface="宋体" panose="02010600030101010101" pitchFamily="2" charset="-122"/>
                <a:ea typeface="宋体" panose="02010600030101010101" pitchFamily="2" charset="-122"/>
                <a:sym typeface="+mn-ea"/>
              </a:rPr>
              <a:t>三方面考虑。</a:t>
            </a:r>
            <a:endParaRPr lang="en-US" altLang="zh-CN" sz="2700" b="1" u="sng" dirty="0">
              <a:latin typeface="宋体" panose="02010600030101010101" pitchFamily="2" charset="-122"/>
              <a:ea typeface="宋体" panose="02010600030101010101" pitchFamily="2" charset="-122"/>
            </a:endParaRPr>
          </a:p>
          <a:p>
            <a:pPr>
              <a:lnSpc>
                <a:spcPct val="150000"/>
              </a:lnSpc>
            </a:pPr>
            <a:r>
              <a:rPr lang="en-US" altLang="zh-CN" sz="2700" b="1" dirty="0">
                <a:latin typeface="宋体" panose="02010600030101010101" pitchFamily="2" charset="-122"/>
                <a:ea typeface="宋体" panose="02010600030101010101" pitchFamily="2" charset="-122"/>
              </a:rPr>
              <a:t>1.</a:t>
            </a:r>
            <a:r>
              <a:rPr lang="zh-CN" altLang="en-US" sz="2700" b="1" dirty="0">
                <a:latin typeface="宋体" panose="02010600030101010101" pitchFamily="2" charset="-122"/>
                <a:ea typeface="宋体" panose="02010600030101010101" pitchFamily="2" charset="-122"/>
              </a:rPr>
              <a:t>创造</a:t>
            </a:r>
            <a:r>
              <a:rPr lang="zh-CN" altLang="en-US" sz="2700" b="1" u="sng" dirty="0">
                <a:solidFill>
                  <a:srgbClr val="FF0000"/>
                </a:solidFill>
                <a:latin typeface="宋体" panose="02010600030101010101" pitchFamily="2" charset="-122"/>
                <a:ea typeface="宋体" panose="02010600030101010101" pitchFamily="2" charset="-122"/>
              </a:rPr>
              <a:t>情节</a:t>
            </a:r>
            <a:r>
              <a:rPr lang="zh-CN" altLang="en-US" sz="2700" b="1" dirty="0">
                <a:latin typeface="宋体" panose="02010600030101010101" pitchFamily="2" charset="-122"/>
                <a:ea typeface="宋体" panose="02010600030101010101" pitchFamily="2" charset="-122"/>
              </a:rPr>
              <a:t>的质量、续写的完整性及与原文情境的融洽度。</a:t>
            </a:r>
          </a:p>
          <a:p>
            <a:pPr>
              <a:lnSpc>
                <a:spcPct val="150000"/>
              </a:lnSpc>
            </a:pPr>
            <a:r>
              <a:rPr lang="en-US" altLang="zh-CN" sz="2700" b="1" dirty="0">
                <a:latin typeface="宋体" panose="02010600030101010101" pitchFamily="2" charset="-122"/>
                <a:ea typeface="宋体" panose="02010600030101010101" pitchFamily="2" charset="-122"/>
              </a:rPr>
              <a:t>2.</a:t>
            </a:r>
            <a:r>
              <a:rPr lang="zh-CN" altLang="en-US" sz="2700" b="1" u="sng" dirty="0">
                <a:solidFill>
                  <a:srgbClr val="FF0000"/>
                </a:solidFill>
                <a:latin typeface="宋体" panose="02010600030101010101" pitchFamily="2" charset="-122"/>
                <a:ea typeface="宋体" panose="02010600030101010101" pitchFamily="2" charset="-122"/>
              </a:rPr>
              <a:t>词汇、语法</a:t>
            </a:r>
            <a:r>
              <a:rPr lang="zh-CN" altLang="en-US" sz="2700" b="1" dirty="0">
                <a:latin typeface="宋体" panose="02010600030101010101" pitchFamily="2" charset="-122"/>
                <a:ea typeface="宋体" panose="02010600030101010101" pitchFamily="2" charset="-122"/>
              </a:rPr>
              <a:t>的准确性、恰当性及多样性。</a:t>
            </a:r>
          </a:p>
          <a:p>
            <a:pPr>
              <a:lnSpc>
                <a:spcPct val="150000"/>
              </a:lnSpc>
            </a:pPr>
            <a:r>
              <a:rPr lang="en-US" altLang="zh-CN" sz="2700" b="1" dirty="0">
                <a:latin typeface="宋体" panose="02010600030101010101" pitchFamily="2" charset="-122"/>
                <a:ea typeface="宋体" panose="02010600030101010101" pitchFamily="2" charset="-122"/>
              </a:rPr>
              <a:t>3.</a:t>
            </a:r>
            <a:r>
              <a:rPr lang="zh-CN" altLang="en-US" sz="2700" b="1" dirty="0">
                <a:latin typeface="宋体" panose="02010600030101010101" pitchFamily="2" charset="-122"/>
                <a:ea typeface="宋体" panose="02010600030101010101" pitchFamily="2" charset="-122"/>
              </a:rPr>
              <a:t>上下文的</a:t>
            </a:r>
            <a:r>
              <a:rPr lang="zh-CN" altLang="en-US" sz="2700" b="1" u="sng" dirty="0">
                <a:solidFill>
                  <a:srgbClr val="FF0000"/>
                </a:solidFill>
                <a:latin typeface="宋体" panose="02010600030101010101" pitchFamily="2" charset="-122"/>
                <a:ea typeface="宋体" panose="02010600030101010101" pitchFamily="2" charset="-122"/>
              </a:rPr>
              <a:t>衔接</a:t>
            </a:r>
            <a:r>
              <a:rPr lang="zh-CN" altLang="en-US" sz="2700" b="1" dirty="0">
                <a:latin typeface="宋体" panose="02010600030101010101" pitchFamily="2" charset="-122"/>
                <a:ea typeface="宋体" panose="02010600030101010101" pitchFamily="2" charset="-122"/>
              </a:rPr>
              <a:t>和全文的</a:t>
            </a:r>
            <a:r>
              <a:rPr lang="zh-CN" altLang="en-US" sz="2700" b="1" u="sng" dirty="0">
                <a:solidFill>
                  <a:srgbClr val="FF0000"/>
                </a:solidFill>
                <a:latin typeface="宋体" panose="02010600030101010101" pitchFamily="2" charset="-122"/>
                <a:ea typeface="宋体" panose="02010600030101010101" pitchFamily="2" charset="-122"/>
              </a:rPr>
              <a:t>连贯</a:t>
            </a:r>
            <a:r>
              <a:rPr lang="zh-CN" altLang="en-US" sz="2700" b="1" dirty="0">
                <a:latin typeface="宋体" panose="02010600030101010101" pitchFamily="2" charset="-122"/>
                <a:ea typeface="宋体" panose="02010600030101010101" pitchFamily="2" charset="-122"/>
              </a:rPr>
              <a:t>性。</a:t>
            </a:r>
            <a:endParaRPr lang="en-US" altLang="zh-CN" sz="2700" b="1" dirty="0">
              <a:latin typeface="宋体" panose="02010600030101010101" pitchFamily="2" charset="-122"/>
              <a:ea typeface="宋体" panose="02010600030101010101" pitchFamily="2" charset="-122"/>
            </a:endParaRPr>
          </a:p>
        </p:txBody>
      </p:sp>
      <p:grpSp>
        <p:nvGrpSpPr>
          <p:cNvPr id="7" name="组 35"/>
          <p:cNvGrpSpPr/>
          <p:nvPr/>
        </p:nvGrpSpPr>
        <p:grpSpPr>
          <a:xfrm>
            <a:off x="138451" y="0"/>
            <a:ext cx="12039600" cy="1015132"/>
            <a:chOff x="3310690" y="3889477"/>
            <a:chExt cx="5368854" cy="723900"/>
          </a:xfrm>
        </p:grpSpPr>
        <p:pic>
          <p:nvPicPr>
            <p:cNvPr id="9" name="图片 8"/>
            <p:cNvPicPr>
              <a:picLocks noChangeAspect="1"/>
            </p:cNvPicPr>
            <p:nvPr/>
          </p:nvPicPr>
          <p:blipFill>
            <a:blip r:embed="rId3"/>
            <a:stretch>
              <a:fillRect/>
            </a:stretch>
          </p:blipFill>
          <p:spPr>
            <a:xfrm>
              <a:off x="3310690" y="3889477"/>
              <a:ext cx="5368854" cy="723900"/>
            </a:xfrm>
            <a:prstGeom prst="rect">
              <a:avLst/>
            </a:prstGeom>
          </p:spPr>
        </p:pic>
        <p:sp>
          <p:nvSpPr>
            <p:cNvPr id="10" name="TextBox 1"/>
            <p:cNvSpPr txBox="1">
              <a:spLocks noChangeArrowheads="1"/>
            </p:cNvSpPr>
            <p:nvPr/>
          </p:nvSpPr>
          <p:spPr bwMode="auto">
            <a:xfrm>
              <a:off x="3769795" y="4052037"/>
              <a:ext cx="4558030" cy="548696"/>
            </a:xfrm>
            <a:prstGeom prst="rect">
              <a:avLst/>
            </a:prstGeom>
            <a:noFill/>
            <a:ln w="9525">
              <a:noFill/>
              <a:miter lim="800000"/>
            </a:ln>
          </p:spPr>
          <p:txBody>
            <a:bodyPr wrap="square">
              <a:spAutoFit/>
            </a:bodyPr>
            <a:lstStyle/>
            <a:p>
              <a:r>
                <a:rPr lang="en-US" altLang="zh-CN" sz="4400" dirty="0">
                  <a:latin typeface="宋体" panose="02010600030101010101" pitchFamily="2" charset="-122"/>
                  <a:ea typeface="宋体" panose="02010600030101010101" pitchFamily="2" charset="-122"/>
                </a:rPr>
                <a:t>1. </a:t>
              </a:r>
              <a:r>
                <a:rPr lang="zh-CN" altLang="en-US" sz="4400" dirty="0">
                  <a:latin typeface="宋体" panose="02010600030101010101" pitchFamily="2" charset="-122"/>
                  <a:ea typeface="宋体" panose="02010600030101010101" pitchFamily="2" charset="-122"/>
                </a:rPr>
                <a:t>高级表达</a:t>
              </a:r>
              <a:r>
                <a:rPr lang="en-US" altLang="zh-CN" sz="4400" dirty="0">
                  <a:latin typeface="宋体" panose="02010600030101010101" pitchFamily="2" charset="-122"/>
                  <a:ea typeface="宋体" panose="02010600030101010101" pitchFamily="2" charset="-122"/>
                </a:rPr>
                <a:t>=</a:t>
              </a:r>
              <a:r>
                <a:rPr lang="zh-CN" altLang="en-US" sz="4400" dirty="0">
                  <a:latin typeface="宋体" panose="02010600030101010101" pitchFamily="2" charset="-122"/>
                  <a:ea typeface="宋体" panose="02010600030101010101" pitchFamily="2" charset="-122"/>
                </a:rPr>
                <a:t>高分？</a:t>
              </a:r>
              <a:endParaRPr lang="zh-CN" altLang="en-US" sz="4400"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22745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8" y="188641"/>
            <a:ext cx="11905321"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759" y="5373217"/>
            <a:ext cx="64389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583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1.go2yd.com/image.php?url=0LHkaQfN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563" y="152636"/>
            <a:ext cx="7056107" cy="6552728"/>
          </a:xfrm>
          <a:prstGeom prst="rect">
            <a:avLst/>
          </a:prstGeom>
          <a:noFill/>
          <a:extLst>
            <a:ext uri="{909E8E84-426E-40DD-AFC4-6F175D3DCCD1}">
              <a14:hiddenFill xmlns:a14="http://schemas.microsoft.com/office/drawing/2010/main">
                <a:solidFill>
                  <a:srgbClr val="FFFFFF"/>
                </a:solidFill>
              </a14:hiddenFill>
            </a:ext>
          </a:extLst>
        </p:spPr>
      </p:pic>
      <p:sp>
        <p:nvSpPr>
          <p:cNvPr id="4" name="上箭头 3"/>
          <p:cNvSpPr/>
          <p:nvPr/>
        </p:nvSpPr>
        <p:spPr>
          <a:xfrm>
            <a:off x="10197141" y="1355837"/>
            <a:ext cx="293984" cy="15738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a:spLocks/>
          </p:cNvSpPr>
          <p:nvPr/>
        </p:nvSpPr>
        <p:spPr>
          <a:xfrm>
            <a:off x="-1434884" y="5373216"/>
            <a:ext cx="489654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0000FF"/>
                </a:solidFill>
              </a:rPr>
              <a:t>低级</a:t>
            </a:r>
          </a:p>
        </p:txBody>
      </p:sp>
      <p:sp>
        <p:nvSpPr>
          <p:cNvPr id="7" name="标题 1"/>
          <p:cNvSpPr txBox="1">
            <a:spLocks/>
          </p:cNvSpPr>
          <p:nvPr/>
        </p:nvSpPr>
        <p:spPr>
          <a:xfrm>
            <a:off x="-1301056" y="697260"/>
            <a:ext cx="489654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solidFill>
                  <a:srgbClr val="0000FF"/>
                </a:solidFill>
              </a:rPr>
              <a:t>高级</a:t>
            </a:r>
          </a:p>
        </p:txBody>
      </p:sp>
      <p:sp>
        <p:nvSpPr>
          <p:cNvPr id="8" name="标题 1"/>
          <p:cNvSpPr txBox="1">
            <a:spLocks/>
          </p:cNvSpPr>
          <p:nvPr/>
        </p:nvSpPr>
        <p:spPr>
          <a:xfrm>
            <a:off x="8962992" y="407393"/>
            <a:ext cx="369573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FF0000"/>
                </a:solidFill>
                <a:latin typeface="Times New Roman" panose="02020603050405020304" pitchFamily="18" charset="0"/>
                <a:cs typeface="Times New Roman" panose="02020603050405020304" pitchFamily="18" charset="0"/>
              </a:rPr>
              <a:t>Language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9" name="标题 1"/>
          <p:cNvSpPr txBox="1">
            <a:spLocks/>
          </p:cNvSpPr>
          <p:nvPr/>
        </p:nvSpPr>
        <p:spPr>
          <a:xfrm>
            <a:off x="8527142" y="2658564"/>
            <a:ext cx="369573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FF0000"/>
                </a:solidFill>
                <a:latin typeface="Times New Roman" panose="02020603050405020304" pitchFamily="18" charset="0"/>
                <a:cs typeface="Times New Roman" panose="02020603050405020304" pitchFamily="18" charset="0"/>
              </a:rPr>
              <a:t>Plot </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0" name="标题 1"/>
          <p:cNvSpPr txBox="1">
            <a:spLocks/>
          </p:cNvSpPr>
          <p:nvPr/>
        </p:nvSpPr>
        <p:spPr>
          <a:xfrm>
            <a:off x="8730342" y="5143500"/>
            <a:ext cx="369573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FF0000"/>
                </a:solidFill>
                <a:latin typeface="Times New Roman" panose="02020603050405020304" pitchFamily="18" charset="0"/>
                <a:cs typeface="Times New Roman" panose="02020603050405020304" pitchFamily="18" charset="0"/>
              </a:rPr>
              <a:t>Theme</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1" name="上箭头 3">
            <a:extLst>
              <a:ext uri="{FF2B5EF4-FFF2-40B4-BE49-F238E27FC236}">
                <a16:creationId xmlns:a16="http://schemas.microsoft.com/office/drawing/2014/main" xmlns="" id="{27E2AE27-32D6-4989-A38D-A43C7E7BE5A7}"/>
              </a:ext>
            </a:extLst>
          </p:cNvPr>
          <p:cNvSpPr/>
          <p:nvPr/>
        </p:nvSpPr>
        <p:spPr>
          <a:xfrm>
            <a:off x="10228016" y="3633243"/>
            <a:ext cx="293984" cy="15738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上箭头 3">
            <a:extLst>
              <a:ext uri="{FF2B5EF4-FFF2-40B4-BE49-F238E27FC236}">
                <a16:creationId xmlns:a16="http://schemas.microsoft.com/office/drawing/2014/main" xmlns="" id="{48014391-54CD-4129-86EB-690CBAB19562}"/>
              </a:ext>
            </a:extLst>
          </p:cNvPr>
          <p:cNvSpPr/>
          <p:nvPr/>
        </p:nvSpPr>
        <p:spPr>
          <a:xfrm>
            <a:off x="911424" y="1551485"/>
            <a:ext cx="266667" cy="40377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288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99"/>
          <p:cNvSpPr txBox="1">
            <a:spLocks noChangeArrowheads="1"/>
          </p:cNvSpPr>
          <p:nvPr/>
        </p:nvSpPr>
        <p:spPr bwMode="auto">
          <a:xfrm>
            <a:off x="160338" y="738188"/>
            <a:ext cx="11871325" cy="585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latin typeface="Times New Roman" pitchFamily="18" charset="0"/>
              </a:rPr>
              <a:t>阅读下面短文，根据所给情节进行续写，使之构成一个完整的故事。</a:t>
            </a:r>
          </a:p>
          <a:p>
            <a:r>
              <a:rPr lang="en-US" altLang="zh-CN" b="1">
                <a:latin typeface="Times New Roman" pitchFamily="18" charset="0"/>
              </a:rPr>
              <a:t>        One weekend in July, </a:t>
            </a:r>
            <a:r>
              <a:rPr lang="en-US" altLang="zh-CN" b="1" u="sng">
                <a:latin typeface="Times New Roman" pitchFamily="18" charset="0"/>
              </a:rPr>
              <a:t>Jane</a:t>
            </a:r>
            <a:r>
              <a:rPr lang="en-US" altLang="zh-CN" b="1">
                <a:latin typeface="Times New Roman" pitchFamily="18" charset="0"/>
              </a:rPr>
              <a:t> and her husband, </a:t>
            </a:r>
            <a:r>
              <a:rPr lang="en-US" altLang="zh-CN" b="1" u="sng">
                <a:latin typeface="Times New Roman" pitchFamily="18" charset="0"/>
              </a:rPr>
              <a:t>Tom</a:t>
            </a:r>
            <a:r>
              <a:rPr lang="en-US" altLang="zh-CN" b="1">
                <a:latin typeface="Times New Roman" pitchFamily="18" charset="0"/>
              </a:rPr>
              <a:t>, had driven three hours to camp overnight by a </a:t>
            </a:r>
            <a:r>
              <a:rPr lang="en-US" altLang="zh-CN" b="1" u="sng">
                <a:latin typeface="Times New Roman" pitchFamily="18" charset="0"/>
              </a:rPr>
              <a:t>lake</a:t>
            </a:r>
            <a:r>
              <a:rPr lang="en-US" altLang="zh-CN" b="1">
                <a:latin typeface="Times New Roman" pitchFamily="18" charset="0"/>
              </a:rPr>
              <a:t> in the forest. Unfortunately, on the way an unpleasant subject came up and they started to quarrel. By the time they reached the lake, Jane was so angry that she said to Tom, “I’m going to find a better spot for us to camp” and </a:t>
            </a:r>
            <a:r>
              <a:rPr lang="en-US" altLang="zh-CN" b="1" u="sng">
                <a:latin typeface="Times New Roman" pitchFamily="18" charset="0"/>
              </a:rPr>
              <a:t>walked</a:t>
            </a:r>
            <a:r>
              <a:rPr lang="en-US" altLang="zh-CN" b="1">
                <a:latin typeface="Times New Roman" pitchFamily="18" charset="0"/>
              </a:rPr>
              <a:t> away.</a:t>
            </a:r>
          </a:p>
          <a:p>
            <a:r>
              <a:rPr lang="en-US" altLang="zh-CN" b="1">
                <a:latin typeface="Times New Roman" pitchFamily="18" charset="0"/>
              </a:rPr>
              <a:t>        With no path to follow, Jane just walked on for quite a long time. After she had </a:t>
            </a:r>
            <a:r>
              <a:rPr lang="en-US" altLang="zh-CN" b="1" u="sng">
                <a:latin typeface="Times New Roman" pitchFamily="18" charset="0"/>
              </a:rPr>
              <a:t>climbed</a:t>
            </a:r>
            <a:r>
              <a:rPr lang="en-US" altLang="zh-CN" b="1">
                <a:latin typeface="Times New Roman" pitchFamily="18" charset="0"/>
              </a:rPr>
              <a:t> to a high place, she turned around, hoping to see the lake. To her surprise, she saw nothing but forest and, far beyond, a snowcapped mountain top. She suddenly realized that she was lost.</a:t>
            </a:r>
          </a:p>
          <a:p>
            <a:r>
              <a:rPr lang="en-US" altLang="zh-CN" b="1">
                <a:latin typeface="Times New Roman" pitchFamily="18" charset="0"/>
              </a:rPr>
              <a:t>        “Tom!” she cried. “Help!”</a:t>
            </a:r>
          </a:p>
          <a:p>
            <a:r>
              <a:rPr lang="en-US" altLang="zh-CN" b="1">
                <a:latin typeface="Times New Roman" pitchFamily="18" charset="0"/>
              </a:rPr>
              <a:t>        No reply. If only she had not left her mobile phone in that bag with Tom. Jane kept moving, but the farther she walked, the more confused she became. As night was beginning to fall, Jane was so tired that she had to stop for the night. Lying awake in the dark, Jane wanted very much to be with Tom and her family. She wanted to hold him and tell him how much she loved him.</a:t>
            </a:r>
          </a:p>
          <a:p>
            <a:r>
              <a:rPr lang="en-US" altLang="zh-CN" b="1">
                <a:latin typeface="Times New Roman" pitchFamily="18" charset="0"/>
              </a:rPr>
              <a:t>        Jane rose at the break of day, hungry and thirsty. She could hear water trickling (</a:t>
            </a:r>
            <a:r>
              <a:rPr lang="zh-CN" altLang="en-US" b="1">
                <a:latin typeface="Times New Roman" pitchFamily="18" charset="0"/>
              </a:rPr>
              <a:t>滴落</a:t>
            </a:r>
            <a:r>
              <a:rPr lang="en-US" altLang="zh-CN" b="1">
                <a:latin typeface="Times New Roman" pitchFamily="18" charset="0"/>
              </a:rPr>
              <a:t>) somewhere </a:t>
            </a:r>
            <a:r>
              <a:rPr lang="en-US" altLang="zh-CN" b="1" u="sng">
                <a:latin typeface="Times New Roman" pitchFamily="18" charset="0"/>
              </a:rPr>
              <a:t>at a distance</a:t>
            </a:r>
            <a:r>
              <a:rPr lang="en-US" altLang="zh-CN" b="1">
                <a:latin typeface="Times New Roman" pitchFamily="18" charset="0"/>
              </a:rPr>
              <a:t>. Quickly she followed the sound to a </a:t>
            </a:r>
            <a:r>
              <a:rPr lang="en-US" altLang="zh-CN" b="1" u="sng">
                <a:latin typeface="Times New Roman" pitchFamily="18" charset="0"/>
              </a:rPr>
              <a:t>stream</a:t>
            </a:r>
            <a:r>
              <a:rPr lang="en-US" altLang="zh-CN" b="1">
                <a:latin typeface="Times New Roman" pitchFamily="18" charset="0"/>
              </a:rPr>
              <a:t>. </a:t>
            </a:r>
            <a:r>
              <a:rPr lang="en-US" altLang="zh-CN" b="1" u="sng">
                <a:latin typeface="Times New Roman" pitchFamily="18" charset="0"/>
              </a:rPr>
              <a:t>To her great joy</a:t>
            </a:r>
            <a:r>
              <a:rPr lang="en-US" altLang="zh-CN" b="1">
                <a:latin typeface="Times New Roman" pitchFamily="18" charset="0"/>
              </a:rPr>
              <a:t>, she also saw some berry bushes. She drank and ate a few berries. Never in her life had she tasted anything better. Feeling stronger now, Jane began to walk along the stream and hope it would lead her to the lake.</a:t>
            </a:r>
          </a:p>
          <a:p>
            <a:r>
              <a:rPr lang="en-US" altLang="zh-CN" b="1">
                <a:latin typeface="Times New Roman" pitchFamily="18" charset="0"/>
              </a:rPr>
              <a:t>        As she picked her way carefully along the stream, Jane heard a </a:t>
            </a:r>
            <a:r>
              <a:rPr lang="en-US" altLang="zh-CN" b="1" u="sng">
                <a:latin typeface="Times New Roman" pitchFamily="18" charset="0"/>
              </a:rPr>
              <a:t>helicopter</a:t>
            </a:r>
            <a:r>
              <a:rPr lang="en-US" altLang="zh-CN" b="1">
                <a:latin typeface="Times New Roman" pitchFamily="18" charset="0"/>
              </a:rPr>
              <a:t>. Is that for me? Unfortunately, the trees made it impossible for people to see her from above. A few minutes later, another helicopter flew overhead. Jane took off her </a:t>
            </a:r>
            <a:r>
              <a:rPr lang="en-US" altLang="zh-CN" b="1" u="sng">
                <a:latin typeface="Times New Roman" pitchFamily="18" charset="0"/>
              </a:rPr>
              <a:t>yellow blouse</a:t>
            </a:r>
            <a:r>
              <a:rPr lang="en-US" altLang="zh-CN" b="1">
                <a:latin typeface="Times New Roman" pitchFamily="18" charset="0"/>
              </a:rPr>
              <a:t>, thinking that she should go to an open area and flag them if they came back again.</a:t>
            </a:r>
          </a:p>
          <a:p>
            <a:r>
              <a:rPr lang="en-US" altLang="zh-CN" b="1">
                <a:latin typeface="Times New Roman" pitchFamily="18" charset="0"/>
              </a:rPr>
              <a:t>       But no more helicopters came and it was dark. _________________________________</a:t>
            </a:r>
          </a:p>
          <a:p>
            <a:r>
              <a:rPr lang="en-US" altLang="zh-CN" b="1">
                <a:latin typeface="Times New Roman" pitchFamily="18" charset="0"/>
              </a:rPr>
              <a:t>       It was daybreak when Jane woke up. _________________________________________</a:t>
            </a:r>
          </a:p>
        </p:txBody>
      </p:sp>
      <p:sp>
        <p:nvSpPr>
          <p:cNvPr id="11266" name="文本框 3"/>
          <p:cNvSpPr txBox="1">
            <a:spLocks noChangeArrowheads="1"/>
          </p:cNvSpPr>
          <p:nvPr/>
        </p:nvSpPr>
        <p:spPr bwMode="auto">
          <a:xfrm>
            <a:off x="73025" y="60325"/>
            <a:ext cx="47005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17375E"/>
                </a:solidFill>
                <a:latin typeface="微软雅黑" pitchFamily="34" charset="-122"/>
                <a:ea typeface="微软雅黑" pitchFamily="34" charset="-122"/>
              </a:rPr>
              <a:t>2016</a:t>
            </a:r>
            <a:r>
              <a:rPr lang="zh-CN" altLang="en-US" sz="2800" b="1" dirty="0">
                <a:solidFill>
                  <a:srgbClr val="17375E"/>
                </a:solidFill>
                <a:latin typeface="微软雅黑" pitchFamily="34" charset="-122"/>
                <a:ea typeface="微软雅黑" pitchFamily="34" charset="-122"/>
              </a:rPr>
              <a:t>年</a:t>
            </a:r>
            <a:r>
              <a:rPr lang="en-US" altLang="zh-CN" sz="2800" b="1" dirty="0">
                <a:solidFill>
                  <a:srgbClr val="17375E"/>
                </a:solidFill>
                <a:latin typeface="微软雅黑" pitchFamily="34" charset="-122"/>
                <a:ea typeface="微软雅黑" pitchFamily="34" charset="-122"/>
              </a:rPr>
              <a:t>10</a:t>
            </a:r>
            <a:r>
              <a:rPr lang="zh-CN" altLang="en-US" sz="2800" b="1" dirty="0">
                <a:solidFill>
                  <a:srgbClr val="17375E"/>
                </a:solidFill>
                <a:latin typeface="微软雅黑" pitchFamily="34" charset="-122"/>
                <a:ea typeface="微软雅黑" pitchFamily="34" charset="-122"/>
              </a:rPr>
              <a:t>月高考读后续写</a:t>
            </a:r>
          </a:p>
        </p:txBody>
      </p:sp>
      <p:sp>
        <p:nvSpPr>
          <p:cNvPr id="5" name="圆角矩形 4"/>
          <p:cNvSpPr/>
          <p:nvPr/>
        </p:nvSpPr>
        <p:spPr>
          <a:xfrm>
            <a:off x="153249" y="2420888"/>
            <a:ext cx="11695851" cy="4306726"/>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350"/>
          </a:p>
        </p:txBody>
      </p:sp>
      <p:sp>
        <p:nvSpPr>
          <p:cNvPr id="6" name="内容占位符 2"/>
          <p:cNvSpPr>
            <a:spLocks noGrp="1"/>
          </p:cNvSpPr>
          <p:nvPr>
            <p:ph idx="1"/>
          </p:nvPr>
        </p:nvSpPr>
        <p:spPr>
          <a:xfrm>
            <a:off x="743374" y="3063875"/>
            <a:ext cx="10515600" cy="4351338"/>
          </a:xfrm>
        </p:spPr>
        <p:txBody>
          <a:bodyPr/>
          <a:lstStyle/>
          <a:p>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Theme: Despite their quarrel, love  still exists. </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吵闹但不离不弃</a:t>
            </a:r>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Plot: </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结局直升机救援，又累又饿又委屈的妻子晕倒在陌生的救援人员怀里，丈夫失踪？</a:t>
            </a:r>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Plot: </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远远地看到直升机飞过，妻子大喊一声，飞机上的丈夫听到喊叫声，飞下来相拥而泣？</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85324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additive="base">
                                        <p:cTn id="1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xmlns="" id="{A9A4F21D-8476-4D10-B2FC-05BF26156D16}"/>
              </a:ext>
            </a:extLst>
          </p:cNvPr>
          <p:cNvSpPr txBox="1">
            <a:spLocks/>
          </p:cNvSpPr>
          <p:nvPr/>
        </p:nvSpPr>
        <p:spPr>
          <a:xfrm>
            <a:off x="1007435" y="0"/>
            <a:ext cx="10081120" cy="1690376"/>
          </a:xfrm>
          <a:prstGeom prst="rect">
            <a:avLst/>
          </a:prstGeom>
          <a:solidFill>
            <a:schemeClr val="accent2">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zh-CN" sz="6000" b="1" dirty="0"/>
              <a:t>提升</a:t>
            </a:r>
            <a:r>
              <a:rPr lang="zh-CN" altLang="en-US" sz="6000" b="1" dirty="0"/>
              <a:t>语言表达的前提</a:t>
            </a:r>
            <a:endParaRPr lang="en-US" altLang="zh-CN" sz="6000" b="1" dirty="0"/>
          </a:p>
          <a:p>
            <a:pPr marL="0" indent="0" algn="ctr">
              <a:buNone/>
            </a:pPr>
            <a:r>
              <a:rPr lang="zh-CN" altLang="en-US" b="1" dirty="0"/>
              <a:t>把握故事</a:t>
            </a:r>
            <a:r>
              <a:rPr lang="zh-CN" altLang="en-US" b="1" dirty="0">
                <a:solidFill>
                  <a:srgbClr val="FF0000"/>
                </a:solidFill>
              </a:rPr>
              <a:t>主旨</a:t>
            </a:r>
            <a:r>
              <a:rPr lang="zh-CN" altLang="en-US" b="1" dirty="0"/>
              <a:t>，设计合理</a:t>
            </a:r>
            <a:r>
              <a:rPr lang="zh-CN" altLang="en-US" b="1" dirty="0">
                <a:solidFill>
                  <a:srgbClr val="FF0000"/>
                </a:solidFill>
              </a:rPr>
              <a:t>情节</a:t>
            </a:r>
            <a:endParaRPr lang="zh-CN" altLang="en-US" dirty="0">
              <a:solidFill>
                <a:srgbClr val="FF0000"/>
              </a:solidFill>
            </a:endParaRPr>
          </a:p>
        </p:txBody>
      </p:sp>
      <p:sp>
        <p:nvSpPr>
          <p:cNvPr id="9" name="标题 1">
            <a:extLst>
              <a:ext uri="{FF2B5EF4-FFF2-40B4-BE49-F238E27FC236}">
                <a16:creationId xmlns:a16="http://schemas.microsoft.com/office/drawing/2014/main" xmlns="" id="{26AA438C-8194-4F7F-9172-FC2B2537B80B}"/>
              </a:ext>
            </a:extLst>
          </p:cNvPr>
          <p:cNvSpPr txBox="1">
            <a:spLocks/>
          </p:cNvSpPr>
          <p:nvPr/>
        </p:nvSpPr>
        <p:spPr>
          <a:xfrm>
            <a:off x="1798835" y="4136435"/>
            <a:ext cx="3695733" cy="923626"/>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00FF"/>
                </a:solidFill>
              </a:rPr>
              <a:t>Theme</a:t>
            </a:r>
            <a:endParaRPr lang="zh-CN" altLang="en-US" dirty="0">
              <a:solidFill>
                <a:srgbClr val="0000FF"/>
              </a:solidFill>
            </a:endParaRPr>
          </a:p>
        </p:txBody>
      </p:sp>
      <p:sp>
        <p:nvSpPr>
          <p:cNvPr id="10" name="标题 1">
            <a:extLst>
              <a:ext uri="{FF2B5EF4-FFF2-40B4-BE49-F238E27FC236}">
                <a16:creationId xmlns:a16="http://schemas.microsoft.com/office/drawing/2014/main" xmlns="" id="{1922962B-AAA3-4A0C-89EB-AA370F80FB21}"/>
              </a:ext>
            </a:extLst>
          </p:cNvPr>
          <p:cNvSpPr txBox="1">
            <a:spLocks/>
          </p:cNvSpPr>
          <p:nvPr/>
        </p:nvSpPr>
        <p:spPr>
          <a:xfrm>
            <a:off x="2992406" y="2893213"/>
            <a:ext cx="3695733" cy="778397"/>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00FF"/>
                </a:solidFill>
              </a:rPr>
              <a:t>Plot </a:t>
            </a:r>
            <a:endParaRPr lang="zh-CN" altLang="en-US" dirty="0">
              <a:solidFill>
                <a:srgbClr val="0000FF"/>
              </a:solidFill>
            </a:endParaRPr>
          </a:p>
        </p:txBody>
      </p:sp>
      <p:sp>
        <p:nvSpPr>
          <p:cNvPr id="11" name="标题 1">
            <a:extLst>
              <a:ext uri="{FF2B5EF4-FFF2-40B4-BE49-F238E27FC236}">
                <a16:creationId xmlns:a16="http://schemas.microsoft.com/office/drawing/2014/main" xmlns="" id="{339FB827-FA99-426A-95E1-77B9BCDA3DB3}"/>
              </a:ext>
            </a:extLst>
          </p:cNvPr>
          <p:cNvSpPr txBox="1">
            <a:spLocks/>
          </p:cNvSpPr>
          <p:nvPr/>
        </p:nvSpPr>
        <p:spPr>
          <a:xfrm>
            <a:off x="4259324" y="1690376"/>
            <a:ext cx="3695733" cy="869312"/>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00FF"/>
                </a:solidFill>
              </a:rPr>
              <a:t>Language</a:t>
            </a:r>
            <a:endParaRPr lang="zh-CN" altLang="en-US" dirty="0">
              <a:solidFill>
                <a:srgbClr val="0000FF"/>
              </a:solidFill>
            </a:endParaRPr>
          </a:p>
        </p:txBody>
      </p:sp>
      <p:pic>
        <p:nvPicPr>
          <p:cNvPr id="1026" name="Picture 2">
            <a:extLst>
              <a:ext uri="{FF2B5EF4-FFF2-40B4-BE49-F238E27FC236}">
                <a16:creationId xmlns:a16="http://schemas.microsoft.com/office/drawing/2014/main" xmlns="" id="{B295757D-6282-4815-834A-5D3256918FE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87" b="100000" l="0" r="100000"/>
                    </a14:imgEffect>
                  </a14:imgLayer>
                </a14:imgProps>
              </a:ext>
              <a:ext uri="{28A0092B-C50C-407E-A947-70E740481C1C}">
                <a14:useLocalDpi xmlns:a14="http://schemas.microsoft.com/office/drawing/2010/main" val="0"/>
              </a:ext>
            </a:extLst>
          </a:blip>
          <a:srcRect/>
          <a:stretch>
            <a:fillRect/>
          </a:stretch>
        </p:blipFill>
        <p:spPr bwMode="auto">
          <a:xfrm>
            <a:off x="1809547" y="2346949"/>
            <a:ext cx="9757183" cy="35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0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2daad180-90f4-475d-ba17-b4020b781f49}"/>
</p:tagLst>
</file>

<file path=ppt/theme/theme1.xml><?xml version="1.0" encoding="utf-8"?>
<a:theme xmlns:a="http://schemas.openxmlformats.org/drawingml/2006/main" name="Office Theme">
  <a:themeElements>
    <a:clrScheme name="pencil">
      <a:dk1>
        <a:srgbClr val="000000"/>
      </a:dk1>
      <a:lt1>
        <a:sysClr val="window" lastClr="FFFFFF"/>
      </a:lt1>
      <a:dk2>
        <a:srgbClr val="5E5E5E"/>
      </a:dk2>
      <a:lt2>
        <a:srgbClr val="DDDDDD"/>
      </a:lt2>
      <a:accent1>
        <a:srgbClr val="418AB3"/>
      </a:accent1>
      <a:accent2>
        <a:srgbClr val="567646"/>
      </a:accent2>
      <a:accent3>
        <a:srgbClr val="F69200"/>
      </a:accent3>
      <a:accent4>
        <a:srgbClr val="FCE610"/>
      </a:accent4>
      <a:accent5>
        <a:srgbClr val="1F9A0E"/>
      </a:accent5>
      <a:accent6>
        <a:srgbClr val="C92521"/>
      </a:accent6>
      <a:hlink>
        <a:srgbClr val="F59E00"/>
      </a:hlink>
      <a:folHlink>
        <a:srgbClr val="B2B2B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2572</Words>
  <Application>Microsoft Office PowerPoint</Application>
  <PresentationFormat>自定义</PresentationFormat>
  <Paragraphs>188</Paragraphs>
  <Slides>45</Slides>
  <Notes>5</Notes>
  <HiddenSlides>0</HiddenSlides>
  <MMClips>1</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Scene1---A medical intern(实习医生) helped a boy:</vt:lpstr>
      <vt:lpstr>Scene2 : Mrs. Lim comforted a boy</vt:lpstr>
      <vt:lpstr>Scene3: Henry rescued his classmate Robert</vt:lpstr>
      <vt:lpstr>Check</vt:lpstr>
      <vt:lpstr>PowerPoint 演示文稿</vt:lpstr>
      <vt:lpstr>PowerPoint 演示文稿</vt:lpstr>
      <vt:lpstr>PowerPoint 演示文稿</vt:lpstr>
      <vt:lpstr>Types of static descriptions</vt:lpstr>
      <vt:lpstr>PowerPoint 演示文稿</vt:lpstr>
      <vt:lpstr>Scene4: You are in the preparation room. You are about to give a public speech in front of a large crowd. Write 2-3 sentences to show your nervousness.</vt:lpstr>
      <vt:lpstr>Check</vt:lpstr>
      <vt:lpstr>PowerPoint 演示文稿</vt:lpstr>
      <vt:lpstr>PowerPoint 演示文稿</vt:lpstr>
      <vt:lpstr>Scene :A couple, Jane and Tom, had a quarrel. Jane got lost in the forest.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dc:creator>
  <cp:lastModifiedBy>hlgzx</cp:lastModifiedBy>
  <cp:revision>180</cp:revision>
  <dcterms:created xsi:type="dcterms:W3CDTF">2014-07-24T14:51:00Z</dcterms:created>
  <dcterms:modified xsi:type="dcterms:W3CDTF">2021-08-12T14:52:17Z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