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334" r:id="rId2"/>
    <p:sldId id="333" r:id="rId3"/>
    <p:sldId id="351" r:id="rId4"/>
    <p:sldId id="354" r:id="rId5"/>
    <p:sldId id="337" r:id="rId6"/>
    <p:sldId id="338" r:id="rId7"/>
    <p:sldId id="355" r:id="rId8"/>
    <p:sldId id="358" r:id="rId9"/>
    <p:sldId id="359" r:id="rId10"/>
    <p:sldId id="339" r:id="rId11"/>
    <p:sldId id="346" r:id="rId12"/>
    <p:sldId id="340" r:id="rId13"/>
    <p:sldId id="360" r:id="rId14"/>
    <p:sldId id="363" r:id="rId15"/>
    <p:sldId id="362" r:id="rId16"/>
    <p:sldId id="365" r:id="rId17"/>
    <p:sldId id="347" r:id="rId18"/>
    <p:sldId id="366" r:id="rId19"/>
  </p:sldIdLst>
  <p:sldSz cx="9144000" cy="6985000"/>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00CC00"/>
    <a:srgbClr val="482400"/>
    <a:srgbClr val="3E1F00"/>
    <a:srgbClr val="542A00"/>
    <a:srgbClr val="663300"/>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448" autoAdjust="0"/>
    <p:restoredTop sz="94660"/>
  </p:normalViewPr>
  <p:slideViewPr>
    <p:cSldViewPr>
      <p:cViewPr varScale="1">
        <p:scale>
          <a:sx n="64" d="100"/>
          <a:sy n="64" d="100"/>
        </p:scale>
        <p:origin x="-1806" y="-108"/>
      </p:cViewPr>
      <p:guideLst>
        <p:guide orient="horz" pos="2200"/>
        <p:guide pos="2880"/>
      </p:guideLst>
    </p:cSldViewPr>
  </p:slideViewPr>
  <p:notesTextViewPr>
    <p:cViewPr>
      <p:scale>
        <a:sx n="100" d="100"/>
        <a:sy n="100" d="100"/>
      </p:scale>
      <p:origin x="0" y="0"/>
    </p:cViewPr>
  </p:notesTextViewPr>
  <p:sorterViewPr>
    <p:cViewPr>
      <p:scale>
        <a:sx n="66" d="100"/>
        <a:sy n="66" d="100"/>
      </p:scale>
      <p:origin x="0" y="0"/>
    </p:cViewPr>
  </p:sorterViewPr>
  <p:gridSpacing cx="78027213" cy="7802721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69879"/>
            <a:ext cx="7772400" cy="1497248"/>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958166"/>
            <a:ext cx="6400800" cy="17850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8E746134-C640-4C21-8ACD-51E4CA435F80}" type="slidenum">
              <a:rPr lang="zh-CN" altLang="en-US"/>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65025270-C252-4958-8C06-71220490BE44}"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84574"/>
            <a:ext cx="2057400" cy="6069836"/>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84574"/>
            <a:ext cx="6019800" cy="6069836"/>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870D75E9-5AF1-446D-942E-86D41B676521}"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EEA8590F-6BC9-4297-B67A-08F0096D5CE0}"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88511"/>
            <a:ext cx="7772400" cy="1387299"/>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60543"/>
            <a:ext cx="7772400" cy="152796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586C9FBC-5000-4278-AF54-20C7AD7D39E9}"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60556"/>
            <a:ext cx="4038600" cy="469385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60556"/>
            <a:ext cx="4038600" cy="469385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pPr>
              <a:defRPr/>
            </a:pPr>
            <a:fld id="{63746310-FEEB-42C2-A4F9-A2398F649F38}"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9725"/>
            <a:ext cx="8229600" cy="1164167"/>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63541"/>
            <a:ext cx="4040188" cy="6516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215150"/>
            <a:ext cx="4040188" cy="40244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8" y="1563541"/>
            <a:ext cx="4041775" cy="6516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8" y="2215150"/>
            <a:ext cx="4041775" cy="40244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endParaRPr lang="en-US" altLang="zh-CN"/>
          </a:p>
        </p:txBody>
      </p:sp>
      <p:sp>
        <p:nvSpPr>
          <p:cNvPr id="8" name="页脚占位符 4"/>
          <p:cNvSpPr>
            <a:spLocks noGrp="1"/>
          </p:cNvSpPr>
          <p:nvPr>
            <p:ph type="ftr" sz="quarter" idx="11"/>
          </p:nvPr>
        </p:nvSpPr>
        <p:spPr/>
        <p:txBody>
          <a:bodyPr/>
          <a:lstStyle>
            <a:lvl1pPr>
              <a:defRPr/>
            </a:lvl1pPr>
          </a:lstStyle>
          <a:p>
            <a:pPr>
              <a:defRPr/>
            </a:pPr>
            <a:endParaRPr lang="en-US" altLang="zh-CN"/>
          </a:p>
        </p:txBody>
      </p:sp>
      <p:sp>
        <p:nvSpPr>
          <p:cNvPr id="9" name="灯片编号占位符 5"/>
          <p:cNvSpPr>
            <a:spLocks noGrp="1"/>
          </p:cNvSpPr>
          <p:nvPr>
            <p:ph type="sldNum" sz="quarter" idx="12"/>
          </p:nvPr>
        </p:nvSpPr>
        <p:spPr/>
        <p:txBody>
          <a:bodyPr/>
          <a:lstStyle>
            <a:lvl1pPr>
              <a:defRPr/>
            </a:lvl1pPr>
          </a:lstStyle>
          <a:p>
            <a:pPr>
              <a:defRPr/>
            </a:pPr>
            <a:fld id="{F9F5FC7F-2BC7-4C8F-AE26-6FC759D819AC}"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endParaRPr lang="en-US" altLang="zh-CN"/>
          </a:p>
        </p:txBody>
      </p:sp>
      <p:sp>
        <p:nvSpPr>
          <p:cNvPr id="4" name="页脚占位符 4"/>
          <p:cNvSpPr>
            <a:spLocks noGrp="1"/>
          </p:cNvSpPr>
          <p:nvPr>
            <p:ph type="ftr" sz="quarter" idx="11"/>
          </p:nvPr>
        </p:nvSpPr>
        <p:spPr/>
        <p:txBody>
          <a:bodyPr/>
          <a:lstStyle>
            <a:lvl1pPr>
              <a:defRPr/>
            </a:lvl1pPr>
          </a:lstStyle>
          <a:p>
            <a:pPr>
              <a:defRPr/>
            </a:pPr>
            <a:endParaRPr lang="en-US" altLang="zh-CN"/>
          </a:p>
        </p:txBody>
      </p:sp>
      <p:sp>
        <p:nvSpPr>
          <p:cNvPr id="5" name="灯片编号占位符 5"/>
          <p:cNvSpPr>
            <a:spLocks noGrp="1"/>
          </p:cNvSpPr>
          <p:nvPr>
            <p:ph type="sldNum" sz="quarter" idx="12"/>
          </p:nvPr>
        </p:nvSpPr>
        <p:spPr/>
        <p:txBody>
          <a:bodyPr/>
          <a:lstStyle>
            <a:lvl1pPr>
              <a:defRPr/>
            </a:lvl1pPr>
          </a:lstStyle>
          <a:p>
            <a:pPr>
              <a:defRPr/>
            </a:pPr>
            <a:fld id="{6F6DF337-39C0-4AE3-8152-67ADC8885B44}"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en-US" altLang="zh-CN"/>
          </a:p>
        </p:txBody>
      </p:sp>
      <p:sp>
        <p:nvSpPr>
          <p:cNvPr id="3" name="页脚占位符 4"/>
          <p:cNvSpPr>
            <a:spLocks noGrp="1"/>
          </p:cNvSpPr>
          <p:nvPr>
            <p:ph type="ftr" sz="quarter" idx="11"/>
          </p:nvPr>
        </p:nvSpPr>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p:txBody>
          <a:bodyPr/>
          <a:lstStyle>
            <a:lvl1pPr>
              <a:defRPr/>
            </a:lvl1pPr>
          </a:lstStyle>
          <a:p>
            <a:pPr>
              <a:defRPr/>
            </a:pPr>
            <a:fld id="{2FE0ED95-9B33-4E6D-ADAA-6C525765F60F}"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3" y="278108"/>
            <a:ext cx="3008313" cy="1183569"/>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8108"/>
            <a:ext cx="5111750" cy="5961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3" y="1461677"/>
            <a:ext cx="3008313" cy="47779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pPr>
              <a:defRPr/>
            </a:pPr>
            <a:fld id="{ABF8E856-C193-4A1F-B81E-21D4159A56AF}"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89500"/>
            <a:ext cx="5486400" cy="577233"/>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24123"/>
            <a:ext cx="5486400" cy="4191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466733"/>
            <a:ext cx="5486400" cy="81976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pPr>
              <a:defRPr/>
            </a:pPr>
            <a:fld id="{78165760-658A-4F97-8F0C-89B95366A797}"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9400"/>
            <a:ext cx="8229600" cy="1165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30363"/>
            <a:ext cx="8229600" cy="4608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473825"/>
            <a:ext cx="2133600" cy="37147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zh-CN"/>
          </a:p>
        </p:txBody>
      </p:sp>
      <p:sp>
        <p:nvSpPr>
          <p:cNvPr id="5" name="页脚占位符 4"/>
          <p:cNvSpPr>
            <a:spLocks noGrp="1"/>
          </p:cNvSpPr>
          <p:nvPr>
            <p:ph type="ftr" sz="quarter" idx="3"/>
          </p:nvPr>
        </p:nvSpPr>
        <p:spPr>
          <a:xfrm>
            <a:off x="3124200" y="6473825"/>
            <a:ext cx="2895600" cy="37147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zh-CN"/>
          </a:p>
        </p:txBody>
      </p:sp>
      <p:sp>
        <p:nvSpPr>
          <p:cNvPr id="6" name="灯片编号占位符 5"/>
          <p:cNvSpPr>
            <a:spLocks noGrp="1"/>
          </p:cNvSpPr>
          <p:nvPr>
            <p:ph type="sldNum" sz="quarter" idx="4"/>
          </p:nvPr>
        </p:nvSpPr>
        <p:spPr>
          <a:xfrm>
            <a:off x="6553200" y="6473825"/>
            <a:ext cx="2133600" cy="37147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7F977C28-8943-4FAB-90FA-67D53F6B4A9A}"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pitchFamily="2" charset="-122"/>
        </a:defRPr>
      </a:lvl2pPr>
      <a:lvl3pPr algn="ctr" rtl="0" fontAlgn="base">
        <a:spcBef>
          <a:spcPct val="0"/>
        </a:spcBef>
        <a:spcAft>
          <a:spcPct val="0"/>
        </a:spcAft>
        <a:defRPr sz="4400">
          <a:solidFill>
            <a:schemeClr val="tx1"/>
          </a:solidFill>
          <a:latin typeface="Calibri" pitchFamily="34" charset="0"/>
          <a:ea typeface="宋体" pitchFamily="2" charset="-122"/>
        </a:defRPr>
      </a:lvl3pPr>
      <a:lvl4pPr algn="ctr" rtl="0" fontAlgn="base">
        <a:spcBef>
          <a:spcPct val="0"/>
        </a:spcBef>
        <a:spcAft>
          <a:spcPct val="0"/>
        </a:spcAft>
        <a:defRPr sz="4400">
          <a:solidFill>
            <a:schemeClr val="tx1"/>
          </a:solidFill>
          <a:latin typeface="Calibri" pitchFamily="34" charset="0"/>
          <a:ea typeface="宋体" pitchFamily="2" charset="-122"/>
        </a:defRPr>
      </a:lvl4pPr>
      <a:lvl5pPr algn="ctr" rtl="0" fontAlgn="base">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7348538"/>
          </a:xfrm>
          <a:prstGeom prst="rect">
            <a:avLst/>
          </a:prstGeom>
          <a:noFill/>
          <a:ln w="9525">
            <a:noFill/>
            <a:miter lim="800000"/>
            <a:headEnd/>
            <a:tailEnd/>
          </a:ln>
        </p:spPr>
      </p:pic>
      <p:sp>
        <p:nvSpPr>
          <p:cNvPr id="2051" name="矩形 9"/>
          <p:cNvSpPr>
            <a:spLocks noChangeArrowheads="1"/>
          </p:cNvSpPr>
          <p:nvPr/>
        </p:nvSpPr>
        <p:spPr bwMode="auto">
          <a:xfrm>
            <a:off x="714375" y="1455738"/>
            <a:ext cx="4572000" cy="784225"/>
          </a:xfrm>
          <a:prstGeom prst="rect">
            <a:avLst/>
          </a:prstGeom>
          <a:noFill/>
          <a:ln w="9525">
            <a:noFill/>
            <a:miter lim="800000"/>
            <a:headEnd/>
            <a:tailEnd/>
          </a:ln>
        </p:spPr>
        <p:txBody>
          <a:bodyPr>
            <a:spAutoFit/>
          </a:bodyPr>
          <a:lstStyle/>
          <a:p>
            <a:r>
              <a:rPr lang="en-US" altLang="zh-CN" sz="4400" b="1">
                <a:latin typeface="华文新魏" pitchFamily="2" charset="-122"/>
                <a:ea typeface="华文新魏" pitchFamily="2" charset="-122"/>
              </a:rPr>
              <a:t> </a:t>
            </a:r>
            <a:endParaRPr lang="zh-CN" altLang="en-US" sz="3200" b="1">
              <a:latin typeface="楷体" pitchFamily="49" charset="-122"/>
              <a:ea typeface="楷体" pitchFamily="49" charset="-122"/>
            </a:endParaRPr>
          </a:p>
        </p:txBody>
      </p:sp>
      <p:sp>
        <p:nvSpPr>
          <p:cNvPr id="2052" name="TextBox 4"/>
          <p:cNvSpPr txBox="1">
            <a:spLocks noChangeArrowheads="1"/>
          </p:cNvSpPr>
          <p:nvPr/>
        </p:nvSpPr>
        <p:spPr bwMode="auto">
          <a:xfrm>
            <a:off x="676411" y="835025"/>
            <a:ext cx="1107996" cy="6696075"/>
          </a:xfrm>
          <a:prstGeom prst="rect">
            <a:avLst/>
          </a:prstGeom>
          <a:noFill/>
          <a:ln w="9525">
            <a:noFill/>
            <a:miter lim="800000"/>
            <a:headEnd/>
            <a:tailEnd/>
          </a:ln>
        </p:spPr>
        <p:txBody>
          <a:bodyPr vert="eaVert">
            <a:spAutoFit/>
          </a:bodyPr>
          <a:lstStyle/>
          <a:p>
            <a:r>
              <a:rPr lang="zh-CN" altLang="en-US" sz="6000" b="1" dirty="0" smtClean="0">
                <a:latin typeface="华文新魏" pitchFamily="2" charset="-122"/>
                <a:ea typeface="华文新魏" pitchFamily="2" charset="-122"/>
              </a:rPr>
              <a:t>品经典嗅书香</a:t>
            </a:r>
            <a:endParaRPr lang="zh-CN" altLang="en-US" sz="6000" b="1" dirty="0">
              <a:latin typeface="华文新魏" pitchFamily="2" charset="-122"/>
              <a:ea typeface="华文新魏" pitchFamily="2" charset="-122"/>
            </a:endParaRPr>
          </a:p>
        </p:txBody>
      </p:sp>
      <p:sp>
        <p:nvSpPr>
          <p:cNvPr id="2053" name="TextBox 4"/>
          <p:cNvSpPr txBox="1">
            <a:spLocks noChangeArrowheads="1"/>
          </p:cNvSpPr>
          <p:nvPr/>
        </p:nvSpPr>
        <p:spPr bwMode="auto">
          <a:xfrm>
            <a:off x="7381875" y="911225"/>
            <a:ext cx="1108075" cy="6772275"/>
          </a:xfrm>
          <a:prstGeom prst="rect">
            <a:avLst/>
          </a:prstGeom>
          <a:noFill/>
          <a:ln w="9525">
            <a:noFill/>
            <a:miter lim="800000"/>
            <a:headEnd/>
            <a:tailEnd/>
          </a:ln>
        </p:spPr>
        <p:txBody>
          <a:bodyPr vert="eaVert">
            <a:spAutoFit/>
          </a:bodyPr>
          <a:lstStyle/>
          <a:p>
            <a:r>
              <a:rPr lang="zh-CN" altLang="en-US" sz="6000" b="1">
                <a:latin typeface="华文新魏" pitchFamily="2" charset="-122"/>
                <a:ea typeface="华文新魏" pitchFamily="2" charset="-122"/>
              </a:rPr>
              <a:t>读游记阔视野</a:t>
            </a:r>
          </a:p>
        </p:txBody>
      </p:sp>
      <p:sp>
        <p:nvSpPr>
          <p:cNvPr id="2054" name="Text Box 3"/>
          <p:cNvSpPr txBox="1">
            <a:spLocks noChangeArrowheads="1"/>
          </p:cNvSpPr>
          <p:nvPr/>
        </p:nvSpPr>
        <p:spPr bwMode="auto">
          <a:xfrm>
            <a:off x="2667000" y="4787900"/>
            <a:ext cx="4953000" cy="1323975"/>
          </a:xfrm>
          <a:prstGeom prst="rect">
            <a:avLst/>
          </a:prstGeom>
          <a:noFill/>
          <a:ln w="9525">
            <a:noFill/>
            <a:miter lim="800000"/>
            <a:headEnd/>
            <a:tailEnd/>
          </a:ln>
        </p:spPr>
        <p:txBody>
          <a:bodyPr>
            <a:spAutoFit/>
          </a:bodyPr>
          <a:lstStyle/>
          <a:p>
            <a:pPr algn="ctr">
              <a:spcBef>
                <a:spcPct val="50000"/>
              </a:spcBef>
            </a:pPr>
            <a:r>
              <a:rPr lang="zh-CN" altLang="en-US" sz="3200" b="1">
                <a:ea typeface="方正少儿简体" pitchFamily="65" charset="-122"/>
              </a:rPr>
              <a:t>常州外国语学校</a:t>
            </a:r>
            <a:endParaRPr lang="en-US" altLang="zh-CN" sz="3200" b="1">
              <a:ea typeface="方正少儿简体" pitchFamily="65" charset="-122"/>
            </a:endParaRPr>
          </a:p>
          <a:p>
            <a:pPr algn="ctr">
              <a:spcBef>
                <a:spcPct val="50000"/>
              </a:spcBef>
            </a:pPr>
            <a:r>
              <a:rPr lang="zh-CN" altLang="en-US" sz="3200" b="1">
                <a:ea typeface="方正少儿简体" pitchFamily="65" charset="-122"/>
              </a:rPr>
              <a:t>尤建峰</a:t>
            </a:r>
          </a:p>
        </p:txBody>
      </p:sp>
      <p:sp>
        <p:nvSpPr>
          <p:cNvPr id="66577" name="WordArt 17"/>
          <p:cNvSpPr>
            <a:spLocks noChangeArrowheads="1" noChangeShapeType="1" noTextEdit="1"/>
          </p:cNvSpPr>
          <p:nvPr/>
        </p:nvSpPr>
        <p:spPr bwMode="auto">
          <a:xfrm>
            <a:off x="3733800" y="3797300"/>
            <a:ext cx="3124200" cy="609600"/>
          </a:xfrm>
          <a:prstGeom prst="rect">
            <a:avLst/>
          </a:prstGeom>
        </p:spPr>
        <p:txBody>
          <a:bodyPr wrap="none" fromWordArt="1">
            <a:prstTxWarp prst="textPlain">
              <a:avLst>
                <a:gd name="adj" fmla="val 50000"/>
              </a:avLst>
            </a:prstTxWarp>
          </a:bodyPr>
          <a:lstStyle/>
          <a:p>
            <a:pPr algn="ctr">
              <a:defRPr/>
            </a:pPr>
            <a:r>
              <a:rPr lang="en-US" altLang="zh-CN" sz="6000" b="1" kern="10" dirty="0">
                <a:ln w="9525">
                  <a:noFill/>
                  <a:round/>
                  <a:headEnd/>
                  <a:tailEnd/>
                </a:ln>
                <a:effectLst>
                  <a:outerShdw dist="35921" dir="2700000" algn="ctr" rotWithShape="0">
                    <a:srgbClr val="C0C0C0">
                      <a:alpha val="80000"/>
                    </a:srgbClr>
                  </a:outerShdw>
                </a:effectLst>
                <a:latin typeface="宋体"/>
                <a:ea typeface="宋体"/>
              </a:rPr>
              <a:t>——</a:t>
            </a:r>
            <a:r>
              <a:rPr lang="zh-CN" altLang="en-US" sz="6000" b="1" kern="10" dirty="0">
                <a:ln w="9525">
                  <a:noFill/>
                  <a:round/>
                  <a:headEnd/>
                  <a:tailEnd/>
                </a:ln>
                <a:effectLst>
                  <a:outerShdw dist="35921" dir="2700000" algn="ctr" rotWithShape="0">
                    <a:srgbClr val="C0C0C0">
                      <a:alpha val="80000"/>
                    </a:srgbClr>
                  </a:outerShdw>
                </a:effectLst>
                <a:latin typeface="宋体"/>
                <a:ea typeface="宋体"/>
              </a:rPr>
              <a:t>名著导读</a:t>
            </a:r>
          </a:p>
        </p:txBody>
      </p:sp>
      <p:sp>
        <p:nvSpPr>
          <p:cNvPr id="66578" name="WordArt 18"/>
          <p:cNvSpPr>
            <a:spLocks noChangeArrowheads="1" noChangeShapeType="1" noTextEdit="1"/>
          </p:cNvSpPr>
          <p:nvPr/>
        </p:nvSpPr>
        <p:spPr bwMode="auto">
          <a:xfrm>
            <a:off x="2209800" y="1892300"/>
            <a:ext cx="4953000" cy="1371600"/>
          </a:xfrm>
          <a:prstGeom prst="rect">
            <a:avLst/>
          </a:prstGeom>
        </p:spPr>
        <p:txBody>
          <a:bodyPr wrap="none" fromWordArt="1">
            <a:prstTxWarp prst="textPlain">
              <a:avLst>
                <a:gd name="adj" fmla="val 50000"/>
              </a:avLst>
            </a:prstTxWarp>
          </a:bodyPr>
          <a:lstStyle/>
          <a:p>
            <a:pPr algn="ctr">
              <a:defRPr/>
            </a:pPr>
            <a:r>
              <a:rPr lang="en-US" altLang="zh-CN" sz="7200" b="1" kern="10" dirty="0">
                <a:ln w="19050">
                  <a:solidFill>
                    <a:srgbClr val="99CCFF"/>
                  </a:solidFill>
                  <a:round/>
                  <a:headEnd/>
                  <a:tailEnd/>
                </a:ln>
                <a:solidFill>
                  <a:srgbClr val="FF0000"/>
                </a:solidFill>
                <a:effectLst>
                  <a:outerShdw dist="35921" dir="2700000" algn="ctr" rotWithShape="0">
                    <a:srgbClr val="990000"/>
                  </a:outerShdw>
                </a:effectLst>
                <a:latin typeface="宋体"/>
                <a:ea typeface="宋体"/>
              </a:rPr>
              <a:t>《</a:t>
            </a:r>
            <a:r>
              <a:rPr lang="zh-CN" altLang="en-US" sz="7200" b="1" kern="10" dirty="0">
                <a:ln w="19050">
                  <a:solidFill>
                    <a:srgbClr val="99CCFF"/>
                  </a:solidFill>
                  <a:round/>
                  <a:headEnd/>
                  <a:tailEnd/>
                </a:ln>
                <a:solidFill>
                  <a:srgbClr val="FF0000"/>
                </a:solidFill>
                <a:effectLst>
                  <a:outerShdw dist="35921" dir="2700000" algn="ctr" rotWithShape="0">
                    <a:srgbClr val="990000"/>
                  </a:outerShdw>
                </a:effectLst>
                <a:latin typeface="宋体"/>
                <a:ea typeface="宋体"/>
              </a:rPr>
              <a:t>格列佛游记</a:t>
            </a:r>
            <a:r>
              <a:rPr lang="en-US" altLang="zh-CN" sz="7200" b="1" kern="10" dirty="0">
                <a:ln w="19050">
                  <a:solidFill>
                    <a:srgbClr val="99CCFF"/>
                  </a:solidFill>
                  <a:round/>
                  <a:headEnd/>
                  <a:tailEnd/>
                </a:ln>
                <a:solidFill>
                  <a:srgbClr val="FF0000"/>
                </a:solidFill>
                <a:effectLst>
                  <a:outerShdw dist="35921" dir="2700000" algn="ctr" rotWithShape="0">
                    <a:srgbClr val="990000"/>
                  </a:outerShdw>
                </a:effectLst>
                <a:latin typeface="宋体"/>
                <a:ea typeface="宋体"/>
              </a:rPr>
              <a:t>》</a:t>
            </a:r>
            <a:endParaRPr lang="zh-CN" altLang="en-US" sz="7200" b="1" kern="10" dirty="0">
              <a:ln w="19050">
                <a:solidFill>
                  <a:srgbClr val="99CCFF"/>
                </a:solidFill>
                <a:round/>
                <a:headEnd/>
                <a:tailEnd/>
              </a:ln>
              <a:solidFill>
                <a:srgbClr val="FF0000"/>
              </a:solidFill>
              <a:effectLst>
                <a:outerShdw dist="35921" dir="2700000" algn="ctr" rotWithShape="0">
                  <a:srgbClr val="990000"/>
                </a:outerShdw>
              </a:effectLst>
              <a:latin typeface="宋体"/>
              <a:ea typeface="宋体"/>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7131050"/>
          </a:xfrm>
          <a:prstGeom prst="rect">
            <a:avLst/>
          </a:prstGeom>
          <a:noFill/>
          <a:ln w="9525">
            <a:noFill/>
            <a:miter lim="800000"/>
            <a:headEnd/>
            <a:tailEnd/>
          </a:ln>
        </p:spPr>
      </p:pic>
      <p:pic>
        <p:nvPicPr>
          <p:cNvPr id="12291" name="그림 12" descr="korean frame.png"/>
          <p:cNvPicPr>
            <a:picLocks noChangeAspect="1"/>
          </p:cNvPicPr>
          <p:nvPr/>
        </p:nvPicPr>
        <p:blipFill>
          <a:blip r:embed="rId3"/>
          <a:srcRect/>
          <a:stretch>
            <a:fillRect/>
          </a:stretch>
        </p:blipFill>
        <p:spPr bwMode="auto">
          <a:xfrm>
            <a:off x="-381000" y="292100"/>
            <a:ext cx="7777163" cy="6248400"/>
          </a:xfrm>
          <a:prstGeom prst="rect">
            <a:avLst/>
          </a:prstGeom>
          <a:noFill/>
          <a:ln w="9525">
            <a:noFill/>
            <a:miter lim="800000"/>
            <a:headEnd/>
            <a:tailEnd/>
          </a:ln>
        </p:spPr>
      </p:pic>
      <p:sp>
        <p:nvSpPr>
          <p:cNvPr id="7" name="Rectangle 1"/>
          <p:cNvSpPr>
            <a:spLocks noChangeArrowheads="1"/>
          </p:cNvSpPr>
          <p:nvPr/>
        </p:nvSpPr>
        <p:spPr bwMode="auto">
          <a:xfrm>
            <a:off x="1219200" y="977900"/>
            <a:ext cx="4876800" cy="4462463"/>
          </a:xfrm>
          <a:prstGeom prst="rect">
            <a:avLst/>
          </a:prstGeom>
          <a:noFill/>
          <a:ln w="9525">
            <a:noFill/>
            <a:miter lim="800000"/>
            <a:headEnd/>
            <a:tailEnd/>
          </a:ln>
        </p:spPr>
        <p:txBody>
          <a:bodyPr anchor="ctr">
            <a:spAutoFit/>
          </a:bodyPr>
          <a:lstStyle/>
          <a:p>
            <a:r>
              <a:rPr lang="zh-CN" altLang="en-US" sz="2800" b="1" dirty="0"/>
              <a:t>       </a:t>
            </a:r>
          </a:p>
          <a:p>
            <a:r>
              <a:rPr lang="zh-CN" altLang="en-US" sz="2800" b="1" dirty="0"/>
              <a:t>    </a:t>
            </a:r>
            <a:r>
              <a:rPr lang="zh-CN" altLang="en-US" sz="2800" b="1" dirty="0" smtClean="0"/>
              <a:t>    </a:t>
            </a:r>
            <a:r>
              <a:rPr lang="zh-CN" altLang="en-US" sz="3200" b="1" dirty="0"/>
              <a:t>运用批注的方法，可以随时写下自己阅读时所联想的或所思考的或所疑惑的，随性而精细，灵活而深刻。这部小说细腻、精彩之处很多，请同学们课后用这种方法完善</a:t>
            </a:r>
            <a:r>
              <a:rPr lang="zh-CN" altLang="en-US" sz="3200" b="1" dirty="0" smtClean="0"/>
              <a:t>提升自己的</a:t>
            </a:r>
            <a:r>
              <a:rPr lang="zh-CN" altLang="en-US" sz="3200" b="1" dirty="0"/>
              <a:t>阅读。 </a:t>
            </a:r>
          </a:p>
        </p:txBody>
      </p:sp>
      <p:pic>
        <p:nvPicPr>
          <p:cNvPr id="12293" name="그림 12" descr="korean frame.png"/>
          <p:cNvPicPr>
            <a:picLocks noChangeAspect="1"/>
          </p:cNvPicPr>
          <p:nvPr/>
        </p:nvPicPr>
        <p:blipFill>
          <a:blip r:embed="rId3"/>
          <a:srcRect/>
          <a:stretch>
            <a:fillRect/>
          </a:stretch>
        </p:blipFill>
        <p:spPr bwMode="auto">
          <a:xfrm>
            <a:off x="6875463" y="260350"/>
            <a:ext cx="1873250" cy="6337300"/>
          </a:xfrm>
          <a:prstGeom prst="rect">
            <a:avLst/>
          </a:prstGeom>
          <a:noFill/>
          <a:ln w="9525">
            <a:noFill/>
            <a:miter lim="800000"/>
            <a:headEnd/>
            <a:tailEnd/>
          </a:ln>
        </p:spPr>
      </p:pic>
      <p:sp>
        <p:nvSpPr>
          <p:cNvPr id="12294" name="TextBox 5"/>
          <p:cNvSpPr txBox="1">
            <a:spLocks noChangeArrowheads="1"/>
          </p:cNvSpPr>
          <p:nvPr/>
        </p:nvSpPr>
        <p:spPr bwMode="auto">
          <a:xfrm>
            <a:off x="5330825" y="620713"/>
            <a:ext cx="3111500" cy="5688012"/>
          </a:xfrm>
          <a:prstGeom prst="rect">
            <a:avLst/>
          </a:prstGeom>
          <a:noFill/>
          <a:ln w="9525">
            <a:noFill/>
            <a:miter lim="800000"/>
            <a:headEnd/>
            <a:tailEnd/>
          </a:ln>
        </p:spPr>
        <p:txBody>
          <a:bodyPr vert="eaVert">
            <a:spAutoFit/>
          </a:bodyPr>
          <a:lstStyle/>
          <a:p>
            <a:r>
              <a:rPr lang="en-US" altLang="zh-CN" sz="3600" b="1" dirty="0">
                <a:latin typeface="华文新魏" pitchFamily="2" charset="-122"/>
                <a:ea typeface="华文新魏" pitchFamily="2" charset="-122"/>
              </a:rPr>
              <a:t>  </a:t>
            </a:r>
            <a:r>
              <a:rPr lang="zh-CN" altLang="en-US" sz="3600" b="1" dirty="0">
                <a:latin typeface="华文新魏" pitchFamily="2" charset="-122"/>
                <a:ea typeface="华文新魏" pitchFamily="2" charset="-122"/>
              </a:rPr>
              <a:t>倡导进阶</a:t>
            </a:r>
            <a:r>
              <a:rPr lang="zh-CN" altLang="en-US" sz="3600" b="1" dirty="0">
                <a:solidFill>
                  <a:srgbClr val="FF0000"/>
                </a:solidFill>
                <a:latin typeface="华文新魏" pitchFamily="2" charset="-122"/>
                <a:ea typeface="华文新魏" pitchFamily="2" charset="-122"/>
              </a:rPr>
              <a:t>深阅读 </a:t>
            </a:r>
            <a:r>
              <a:rPr lang="en-US" altLang="zh-CN" sz="3600" b="1" dirty="0">
                <a:latin typeface="华文新魏" pitchFamily="2" charset="-122"/>
                <a:ea typeface="华文新魏" pitchFamily="2" charset="-122"/>
              </a:rPr>
              <a:t>                    </a:t>
            </a:r>
          </a:p>
          <a:p>
            <a:r>
              <a:rPr lang="zh-CN" altLang="en-US" sz="3600" b="1" dirty="0">
                <a:latin typeface="华文新魏" pitchFamily="2" charset="-122"/>
                <a:ea typeface="华文新魏" pitchFamily="2" charset="-122"/>
              </a:rPr>
              <a:t>                      学</a:t>
            </a:r>
            <a:r>
              <a:rPr lang="zh-CN" altLang="en-US" sz="3600" b="1" dirty="0" smtClean="0">
                <a:latin typeface="华文新魏" pitchFamily="2" charset="-122"/>
                <a:ea typeface="华文新魏" pitchFamily="2" charset="-122"/>
              </a:rPr>
              <a:t>写</a:t>
            </a:r>
            <a:r>
              <a:rPr lang="zh-CN" altLang="en-US" sz="3600" b="1" dirty="0" smtClean="0">
                <a:solidFill>
                  <a:srgbClr val="FF0000"/>
                </a:solidFill>
                <a:latin typeface="华文新魏" pitchFamily="2" charset="-122"/>
                <a:ea typeface="华文新魏" pitchFamily="2" charset="-122"/>
              </a:rPr>
              <a:t>批注</a:t>
            </a:r>
            <a:endParaRPr lang="zh-CN" altLang="en-US" sz="3200" dirty="0">
              <a:solidFill>
                <a:srgbClr val="FF0000"/>
              </a:solidFill>
              <a:latin typeface="华文新魏" pitchFamily="2" charset="-122"/>
              <a:ea typeface="华文新魏" pitchFamily="2" charset="-122"/>
            </a:endParaRPr>
          </a:p>
          <a:p>
            <a:r>
              <a:rPr lang="en-US" altLang="zh-CN" sz="3200" b="1" dirty="0">
                <a:solidFill>
                  <a:srgbClr val="FF0000"/>
                </a:solidFill>
                <a:latin typeface="华文新魏" pitchFamily="2" charset="-122"/>
                <a:ea typeface="华文新魏" pitchFamily="2" charset="-122"/>
              </a:rPr>
              <a:t> </a:t>
            </a:r>
            <a:endParaRPr lang="zh-CN" altLang="en-US" sz="3200" dirty="0">
              <a:solidFill>
                <a:srgbClr val="FF0000"/>
              </a:solidFill>
              <a:latin typeface="华文新魏" pitchFamily="2" charset="-122"/>
              <a:ea typeface="华文新魏" pitchFamily="2" charset="-122"/>
            </a:endParaRPr>
          </a:p>
          <a:p>
            <a:endParaRPr lang="zh-CN" altLang="en-US" sz="8800" dirty="0">
              <a:latin typeface="隶书" pitchFamily="49" charset="-122"/>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7131050"/>
          </a:xfrm>
          <a:prstGeom prst="rect">
            <a:avLst/>
          </a:prstGeom>
          <a:noFill/>
          <a:ln w="9525">
            <a:noFill/>
            <a:miter lim="800000"/>
            <a:headEnd/>
            <a:tailEnd/>
          </a:ln>
        </p:spPr>
      </p:pic>
      <p:sp>
        <p:nvSpPr>
          <p:cNvPr id="13315" name="矩形 9"/>
          <p:cNvSpPr>
            <a:spLocks noChangeArrowheads="1"/>
          </p:cNvSpPr>
          <p:nvPr/>
        </p:nvSpPr>
        <p:spPr bwMode="auto">
          <a:xfrm>
            <a:off x="3500438" y="3638550"/>
            <a:ext cx="184150" cy="469900"/>
          </a:xfrm>
          <a:prstGeom prst="rect">
            <a:avLst/>
          </a:prstGeom>
          <a:noFill/>
          <a:ln w="9525">
            <a:noFill/>
            <a:miter lim="800000"/>
            <a:headEnd/>
            <a:tailEnd/>
          </a:ln>
        </p:spPr>
        <p:txBody>
          <a:bodyPr wrap="none">
            <a:spAutoFit/>
          </a:bodyPr>
          <a:lstStyle/>
          <a:p>
            <a:endParaRPr lang="zh-CN" altLang="en-US" sz="2400"/>
          </a:p>
        </p:txBody>
      </p:sp>
      <p:sp>
        <p:nvSpPr>
          <p:cNvPr id="13316" name="Rectangle 4"/>
          <p:cNvSpPr>
            <a:spLocks noChangeArrowheads="1"/>
          </p:cNvSpPr>
          <p:nvPr/>
        </p:nvSpPr>
        <p:spPr bwMode="auto">
          <a:xfrm>
            <a:off x="533400" y="1358900"/>
            <a:ext cx="7924800" cy="5016500"/>
          </a:xfrm>
          <a:prstGeom prst="rect">
            <a:avLst/>
          </a:prstGeom>
          <a:noFill/>
          <a:ln w="9525">
            <a:noFill/>
            <a:miter lim="800000"/>
            <a:headEnd/>
            <a:tailEnd/>
          </a:ln>
        </p:spPr>
        <p:txBody>
          <a:bodyPr anchor="ctr">
            <a:spAutoFit/>
          </a:bodyPr>
          <a:lstStyle/>
          <a:p>
            <a:r>
              <a:rPr lang="zh-CN" altLang="en-US" sz="3200" b="1" dirty="0"/>
              <a:t>    “这部书打动了各类读者。</a:t>
            </a:r>
            <a:r>
              <a:rPr lang="zh-CN" altLang="en-US" sz="3200" b="1" u="sng" dirty="0"/>
              <a:t>儿童们</a:t>
            </a:r>
            <a:r>
              <a:rPr lang="zh-CN" altLang="en-US" sz="3200" b="1" dirty="0"/>
              <a:t>喜欢头两部故事，</a:t>
            </a:r>
            <a:r>
              <a:rPr lang="zh-CN" altLang="en-US" sz="3200" b="1" u="sng" dirty="0"/>
              <a:t>历史学家</a:t>
            </a:r>
            <a:r>
              <a:rPr lang="zh-CN" altLang="en-US" sz="3200" b="1" dirty="0"/>
              <a:t>看出了当时英国朝政的侧影，</a:t>
            </a:r>
            <a:r>
              <a:rPr lang="zh-CN" altLang="en-US" sz="3200" b="1" u="sng" dirty="0"/>
              <a:t>思想家</a:t>
            </a:r>
            <a:r>
              <a:rPr lang="zh-CN" altLang="en-US" sz="3200" b="1" dirty="0"/>
              <a:t>据以研究作者对文化和科学的态度，</a:t>
            </a:r>
            <a:r>
              <a:rPr lang="zh-CN" altLang="en-US" sz="3200" b="1" u="sng" dirty="0"/>
              <a:t>左派文论家</a:t>
            </a:r>
            <a:r>
              <a:rPr lang="zh-CN" altLang="en-US" sz="3200" b="1" dirty="0"/>
              <a:t>摘取其中反战反殖民主义的词句，甚至</a:t>
            </a:r>
            <a:r>
              <a:rPr lang="zh-CN" altLang="en-US" sz="3200" b="1" u="sng" dirty="0"/>
              <a:t>先锋派理论家</a:t>
            </a:r>
            <a:r>
              <a:rPr lang="zh-CN" altLang="en-US" sz="3200" b="1" dirty="0"/>
              <a:t>把它看作黑色幽默的前驱，而</a:t>
            </a:r>
            <a:r>
              <a:rPr lang="zh-CN" altLang="en-US" sz="3200" b="1" u="sng" dirty="0"/>
              <a:t>广大的普通读者</a:t>
            </a:r>
            <a:r>
              <a:rPr lang="zh-CN" altLang="en-US" sz="3200" b="1" dirty="0"/>
              <a:t>则欣赏其情节的奇幻有趣，其讽刺的广泛深刻。这部书是游记、神话、寓言，理想国的蓝图，又是试验性小说。”</a:t>
            </a:r>
            <a:endParaRPr lang="en-US" altLang="zh-CN" sz="3200" b="1" dirty="0"/>
          </a:p>
          <a:p>
            <a:pPr algn="r"/>
            <a:r>
              <a:rPr lang="en-US" altLang="zh-CN" sz="3200" b="1" dirty="0">
                <a:solidFill>
                  <a:srgbClr val="FF0000"/>
                </a:solidFill>
              </a:rPr>
              <a:t>——</a:t>
            </a:r>
            <a:r>
              <a:rPr lang="zh-CN" altLang="en-US" sz="3200" b="1" dirty="0">
                <a:solidFill>
                  <a:srgbClr val="FF0000"/>
                </a:solidFill>
              </a:rPr>
              <a:t>王佐良</a:t>
            </a:r>
            <a:r>
              <a:rPr lang="en-US" altLang="zh-CN" sz="3200" b="1" dirty="0">
                <a:solidFill>
                  <a:srgbClr val="FF0000"/>
                </a:solidFill>
              </a:rPr>
              <a:t>《</a:t>
            </a:r>
            <a:r>
              <a:rPr lang="zh-CN" altLang="en-US" sz="3200" b="1" dirty="0">
                <a:solidFill>
                  <a:srgbClr val="FF0000"/>
                </a:solidFill>
              </a:rPr>
              <a:t>英国散文的流变</a:t>
            </a:r>
            <a:r>
              <a:rPr lang="en-US" altLang="zh-CN" sz="3200" b="1" dirty="0">
                <a:solidFill>
                  <a:srgbClr val="FF0000"/>
                </a:solidFill>
              </a:rPr>
              <a:t>》</a:t>
            </a:r>
          </a:p>
        </p:txBody>
      </p:sp>
      <p:sp>
        <p:nvSpPr>
          <p:cNvPr id="13317" name="TextBox 4"/>
          <p:cNvSpPr txBox="1">
            <a:spLocks noChangeArrowheads="1"/>
          </p:cNvSpPr>
          <p:nvPr/>
        </p:nvSpPr>
        <p:spPr bwMode="auto">
          <a:xfrm>
            <a:off x="381000" y="368300"/>
            <a:ext cx="4924425" cy="830263"/>
          </a:xfrm>
          <a:prstGeom prst="rect">
            <a:avLst/>
          </a:prstGeom>
          <a:noFill/>
          <a:ln w="9525">
            <a:noFill/>
            <a:miter lim="800000"/>
            <a:headEnd/>
            <a:tailEnd/>
          </a:ln>
        </p:spPr>
        <p:txBody>
          <a:bodyPr>
            <a:spAutoFit/>
          </a:bodyPr>
          <a:lstStyle/>
          <a:p>
            <a:r>
              <a:rPr lang="zh-CN" altLang="en-US" sz="4800" b="1" dirty="0">
                <a:solidFill>
                  <a:srgbClr val="FF0000"/>
                </a:solidFill>
                <a:latin typeface="华文新魏" pitchFamily="2" charset="-122"/>
                <a:ea typeface="华文新魏" pitchFamily="2" charset="-122"/>
              </a:rPr>
              <a:t>探究手法悟主旨</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6985000"/>
          </a:xfrm>
          <a:prstGeom prst="rect">
            <a:avLst/>
          </a:prstGeom>
          <a:noFill/>
          <a:ln w="9525">
            <a:noFill/>
            <a:miter lim="800000"/>
            <a:headEnd/>
            <a:tailEnd/>
          </a:ln>
        </p:spPr>
      </p:pic>
      <p:sp>
        <p:nvSpPr>
          <p:cNvPr id="14339" name="矩形 9"/>
          <p:cNvSpPr>
            <a:spLocks noChangeArrowheads="1"/>
          </p:cNvSpPr>
          <p:nvPr/>
        </p:nvSpPr>
        <p:spPr bwMode="auto">
          <a:xfrm>
            <a:off x="3500438" y="3638550"/>
            <a:ext cx="184150" cy="469900"/>
          </a:xfrm>
          <a:prstGeom prst="rect">
            <a:avLst/>
          </a:prstGeom>
          <a:noFill/>
          <a:ln w="9525">
            <a:noFill/>
            <a:miter lim="800000"/>
            <a:headEnd/>
            <a:tailEnd/>
          </a:ln>
        </p:spPr>
        <p:txBody>
          <a:bodyPr wrap="none">
            <a:spAutoFit/>
          </a:bodyPr>
          <a:lstStyle/>
          <a:p>
            <a:endParaRPr lang="zh-CN" altLang="en-US" sz="2400"/>
          </a:p>
        </p:txBody>
      </p:sp>
      <p:sp>
        <p:nvSpPr>
          <p:cNvPr id="14340" name="Text Box 7"/>
          <p:cNvSpPr txBox="1">
            <a:spLocks noChangeArrowheads="1"/>
          </p:cNvSpPr>
          <p:nvPr/>
        </p:nvSpPr>
        <p:spPr bwMode="auto">
          <a:xfrm>
            <a:off x="762000" y="1892300"/>
            <a:ext cx="7826926" cy="707886"/>
          </a:xfrm>
          <a:prstGeom prst="rect">
            <a:avLst/>
          </a:prstGeom>
          <a:noFill/>
          <a:ln w="9525">
            <a:noFill/>
            <a:miter lim="800000"/>
            <a:headEnd/>
            <a:tailEnd/>
          </a:ln>
        </p:spPr>
        <p:txBody>
          <a:bodyPr wrap="square">
            <a:spAutoFit/>
          </a:bodyPr>
          <a:lstStyle/>
          <a:p>
            <a:r>
              <a:rPr lang="zh-CN" altLang="en-US" sz="4000" b="1" dirty="0" smtClean="0"/>
              <a:t>列举</a:t>
            </a:r>
            <a:r>
              <a:rPr lang="en-US" altLang="zh-CN" sz="4000" b="1" dirty="0" smtClean="0"/>
              <a:t>《</a:t>
            </a:r>
            <a:r>
              <a:rPr lang="zh-CN" altLang="en-US" sz="4000" b="1" dirty="0"/>
              <a:t>格列佛游记</a:t>
            </a:r>
            <a:r>
              <a:rPr lang="en-US" altLang="zh-CN" sz="4000" b="1" dirty="0"/>
              <a:t>》</a:t>
            </a:r>
            <a:r>
              <a:rPr lang="zh-CN" altLang="en-US" sz="4000" b="1" dirty="0" smtClean="0"/>
              <a:t>的主旨内涵</a:t>
            </a:r>
            <a:r>
              <a:rPr lang="zh-CN" altLang="en-US" sz="4000" b="1" dirty="0"/>
              <a:t>。</a:t>
            </a:r>
          </a:p>
        </p:txBody>
      </p:sp>
      <p:sp>
        <p:nvSpPr>
          <p:cNvPr id="14341" name="TextBox 4"/>
          <p:cNvSpPr txBox="1">
            <a:spLocks noChangeArrowheads="1"/>
          </p:cNvSpPr>
          <p:nvPr/>
        </p:nvSpPr>
        <p:spPr bwMode="auto">
          <a:xfrm>
            <a:off x="457200" y="749300"/>
            <a:ext cx="4924425" cy="830263"/>
          </a:xfrm>
          <a:prstGeom prst="rect">
            <a:avLst/>
          </a:prstGeom>
          <a:noFill/>
          <a:ln w="9525">
            <a:noFill/>
            <a:miter lim="800000"/>
            <a:headEnd/>
            <a:tailEnd/>
          </a:ln>
        </p:spPr>
        <p:txBody>
          <a:bodyPr>
            <a:spAutoFit/>
          </a:bodyPr>
          <a:lstStyle/>
          <a:p>
            <a:r>
              <a:rPr lang="zh-CN" altLang="en-US" sz="4800" b="1" dirty="0">
                <a:solidFill>
                  <a:srgbClr val="FF0000"/>
                </a:solidFill>
                <a:latin typeface="华文新魏" pitchFamily="2" charset="-122"/>
                <a:ea typeface="华文新魏" pitchFamily="2" charset="-122"/>
              </a:rPr>
              <a:t>探究手法悟主旨</a:t>
            </a:r>
          </a:p>
        </p:txBody>
      </p:sp>
      <p:sp>
        <p:nvSpPr>
          <p:cNvPr id="14342" name="Rectangle 7"/>
          <p:cNvSpPr>
            <a:spLocks noChangeArrowheads="1"/>
          </p:cNvSpPr>
          <p:nvPr/>
        </p:nvSpPr>
        <p:spPr bwMode="auto">
          <a:xfrm>
            <a:off x="533400" y="2882900"/>
            <a:ext cx="7848600" cy="2862322"/>
          </a:xfrm>
          <a:prstGeom prst="rect">
            <a:avLst/>
          </a:prstGeom>
          <a:noFill/>
          <a:ln w="9525">
            <a:noFill/>
            <a:miter lim="800000"/>
            <a:headEnd/>
            <a:tailEnd/>
          </a:ln>
        </p:spPr>
        <p:txBody>
          <a:bodyPr wrap="square" anchor="ctr">
            <a:spAutoFit/>
          </a:bodyPr>
          <a:lstStyle/>
          <a:p>
            <a:pPr indent="304800" eaLnBrk="0" hangingPunct="0"/>
            <a:r>
              <a:rPr lang="zh-CN" altLang="en-US" sz="3600" b="1" dirty="0"/>
              <a:t>要求：</a:t>
            </a:r>
            <a:endParaRPr lang="en-US" altLang="zh-CN" sz="3600" b="1" dirty="0"/>
          </a:p>
          <a:p>
            <a:pPr indent="304800" eaLnBrk="0" hangingPunct="0"/>
            <a:r>
              <a:rPr lang="en-US" altLang="zh-CN" sz="3600" b="1" dirty="0"/>
              <a:t>1</a:t>
            </a:r>
            <a:r>
              <a:rPr lang="zh-CN" altLang="en-US" sz="3600" b="1" dirty="0"/>
              <a:t>、小组为单位，每个人发表观点。</a:t>
            </a:r>
          </a:p>
          <a:p>
            <a:pPr indent="304800" eaLnBrk="0" hangingPunct="0"/>
            <a:r>
              <a:rPr lang="en-US" altLang="zh-CN" sz="3600" b="1" dirty="0"/>
              <a:t>2</a:t>
            </a:r>
            <a:r>
              <a:rPr lang="zh-CN" altLang="en-US" sz="3600" b="1" dirty="0"/>
              <a:t>、派一个组员记录发言观点，另派一代表交流本组观点</a:t>
            </a:r>
            <a:r>
              <a:rPr lang="zh-CN" altLang="en-US" sz="3600" b="1" dirty="0" smtClean="0"/>
              <a:t>。</a:t>
            </a:r>
            <a:endParaRPr lang="en-US" altLang="zh-CN" sz="3600" b="1" dirty="0" smtClean="0"/>
          </a:p>
          <a:p>
            <a:pPr indent="304800" eaLnBrk="0" hangingPunct="0"/>
            <a:r>
              <a:rPr lang="zh-CN" altLang="en-US" sz="3600" b="1" dirty="0" smtClean="0">
                <a:solidFill>
                  <a:srgbClr val="FF0000"/>
                </a:solidFill>
              </a:rPr>
              <a:t>    要求：简洁、凝练</a:t>
            </a:r>
            <a:endParaRPr lang="zh-CN" altLang="en-US" sz="3600" b="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6985000"/>
          </a:xfrm>
          <a:prstGeom prst="rect">
            <a:avLst/>
          </a:prstGeom>
          <a:noFill/>
          <a:ln w="9525">
            <a:noFill/>
            <a:miter lim="800000"/>
            <a:headEnd/>
            <a:tailEnd/>
          </a:ln>
        </p:spPr>
      </p:pic>
      <p:sp>
        <p:nvSpPr>
          <p:cNvPr id="15363" name="矩形 9"/>
          <p:cNvSpPr>
            <a:spLocks noChangeArrowheads="1"/>
          </p:cNvSpPr>
          <p:nvPr/>
        </p:nvSpPr>
        <p:spPr bwMode="auto">
          <a:xfrm>
            <a:off x="3500438" y="3638550"/>
            <a:ext cx="184150" cy="469900"/>
          </a:xfrm>
          <a:prstGeom prst="rect">
            <a:avLst/>
          </a:prstGeom>
          <a:noFill/>
          <a:ln w="9525">
            <a:noFill/>
            <a:miter lim="800000"/>
            <a:headEnd/>
            <a:tailEnd/>
          </a:ln>
        </p:spPr>
        <p:txBody>
          <a:bodyPr wrap="none">
            <a:spAutoFit/>
          </a:bodyPr>
          <a:lstStyle/>
          <a:p>
            <a:endParaRPr lang="zh-CN" altLang="en-US" sz="2400"/>
          </a:p>
        </p:txBody>
      </p:sp>
      <p:sp>
        <p:nvSpPr>
          <p:cNvPr id="15364" name="Text Box 7"/>
          <p:cNvSpPr txBox="1">
            <a:spLocks noChangeArrowheads="1"/>
          </p:cNvSpPr>
          <p:nvPr/>
        </p:nvSpPr>
        <p:spPr bwMode="auto">
          <a:xfrm>
            <a:off x="685800" y="1511300"/>
            <a:ext cx="6721598" cy="707886"/>
          </a:xfrm>
          <a:prstGeom prst="rect">
            <a:avLst/>
          </a:prstGeom>
          <a:noFill/>
          <a:ln w="9525">
            <a:noFill/>
            <a:miter lim="800000"/>
            <a:headEnd/>
            <a:tailEnd/>
          </a:ln>
        </p:spPr>
        <p:txBody>
          <a:bodyPr wrap="square">
            <a:spAutoFit/>
          </a:bodyPr>
          <a:lstStyle/>
          <a:p>
            <a:r>
              <a:rPr lang="en-US" altLang="zh-CN" sz="4000" b="1" dirty="0" smtClean="0"/>
              <a:t>《</a:t>
            </a:r>
            <a:r>
              <a:rPr lang="zh-CN" altLang="en-US" sz="4000" b="1" dirty="0"/>
              <a:t>格列佛游记</a:t>
            </a:r>
            <a:r>
              <a:rPr lang="en-US" altLang="zh-CN" sz="4000" b="1" dirty="0"/>
              <a:t>》</a:t>
            </a:r>
            <a:r>
              <a:rPr lang="zh-CN" altLang="en-US" sz="4000" b="1" dirty="0"/>
              <a:t>的思想内涵。</a:t>
            </a:r>
          </a:p>
        </p:txBody>
      </p:sp>
      <p:sp>
        <p:nvSpPr>
          <p:cNvPr id="15365" name="TextBox 4"/>
          <p:cNvSpPr txBox="1">
            <a:spLocks noChangeArrowheads="1"/>
          </p:cNvSpPr>
          <p:nvPr/>
        </p:nvSpPr>
        <p:spPr bwMode="auto">
          <a:xfrm>
            <a:off x="381000" y="596900"/>
            <a:ext cx="4924425" cy="830263"/>
          </a:xfrm>
          <a:prstGeom prst="rect">
            <a:avLst/>
          </a:prstGeom>
          <a:noFill/>
          <a:ln w="9525">
            <a:noFill/>
            <a:miter lim="800000"/>
            <a:headEnd/>
            <a:tailEnd/>
          </a:ln>
        </p:spPr>
        <p:txBody>
          <a:bodyPr>
            <a:spAutoFit/>
          </a:bodyPr>
          <a:lstStyle/>
          <a:p>
            <a:r>
              <a:rPr lang="zh-CN" altLang="en-US" sz="4800" b="1" dirty="0">
                <a:solidFill>
                  <a:srgbClr val="FF0000"/>
                </a:solidFill>
                <a:latin typeface="华文新魏" pitchFamily="2" charset="-122"/>
                <a:ea typeface="华文新魏" pitchFamily="2" charset="-122"/>
              </a:rPr>
              <a:t>探究手法悟主旨</a:t>
            </a:r>
          </a:p>
        </p:txBody>
      </p:sp>
      <p:sp>
        <p:nvSpPr>
          <p:cNvPr id="15366" name="Rectangle 7"/>
          <p:cNvSpPr>
            <a:spLocks noChangeArrowheads="1"/>
          </p:cNvSpPr>
          <p:nvPr/>
        </p:nvSpPr>
        <p:spPr bwMode="auto">
          <a:xfrm>
            <a:off x="838200" y="2273300"/>
            <a:ext cx="7010400" cy="4031873"/>
          </a:xfrm>
          <a:prstGeom prst="rect">
            <a:avLst/>
          </a:prstGeom>
          <a:noFill/>
          <a:ln w="9525">
            <a:noFill/>
            <a:miter lim="800000"/>
            <a:headEnd/>
            <a:tailEnd/>
          </a:ln>
        </p:spPr>
        <p:txBody>
          <a:bodyPr wrap="square" anchor="ctr">
            <a:spAutoFit/>
          </a:bodyPr>
          <a:lstStyle/>
          <a:p>
            <a:r>
              <a:rPr lang="en-US" altLang="zh-CN" sz="3200" b="1" dirty="0">
                <a:solidFill>
                  <a:srgbClr val="FF0000"/>
                </a:solidFill>
              </a:rPr>
              <a:t>1</a:t>
            </a:r>
            <a:r>
              <a:rPr lang="zh-CN" altLang="en-US" sz="3200" b="1" dirty="0">
                <a:solidFill>
                  <a:srgbClr val="FF0000"/>
                </a:solidFill>
              </a:rPr>
              <a:t>、对英国政治体制和经济体制的揭露和批判。</a:t>
            </a:r>
          </a:p>
          <a:p>
            <a:r>
              <a:rPr lang="en-US" altLang="zh-CN" sz="3200" b="1" dirty="0">
                <a:solidFill>
                  <a:srgbClr val="FF0000"/>
                </a:solidFill>
              </a:rPr>
              <a:t>2</a:t>
            </a:r>
            <a:r>
              <a:rPr lang="zh-CN" altLang="en-US" sz="3200" b="1" dirty="0">
                <a:solidFill>
                  <a:srgbClr val="FF0000"/>
                </a:solidFill>
              </a:rPr>
              <a:t>、对人性中傲慢与虚荣的讽刺</a:t>
            </a:r>
            <a:r>
              <a:rPr lang="zh-CN" altLang="en-US" sz="3200" b="1" dirty="0" smtClean="0">
                <a:solidFill>
                  <a:srgbClr val="FF0000"/>
                </a:solidFill>
              </a:rPr>
              <a:t>，人类</a:t>
            </a:r>
            <a:r>
              <a:rPr lang="zh-CN" altLang="en-US" sz="3200" b="1" dirty="0">
                <a:solidFill>
                  <a:srgbClr val="FF0000"/>
                </a:solidFill>
              </a:rPr>
              <a:t>自身局限性的认识。</a:t>
            </a:r>
          </a:p>
          <a:p>
            <a:r>
              <a:rPr lang="en-US" altLang="zh-CN" sz="3200" b="1" dirty="0">
                <a:solidFill>
                  <a:srgbClr val="FF0000"/>
                </a:solidFill>
              </a:rPr>
              <a:t>3</a:t>
            </a:r>
            <a:r>
              <a:rPr lang="zh-CN" altLang="en-US" sz="3200" b="1" dirty="0">
                <a:solidFill>
                  <a:srgbClr val="FF0000"/>
                </a:solidFill>
              </a:rPr>
              <a:t>、是对人们所崇尚的膨胀的理性主义抱有质疑的态度。</a:t>
            </a:r>
          </a:p>
          <a:p>
            <a:r>
              <a:rPr lang="en-US" altLang="zh-CN" sz="3200" b="1" dirty="0">
                <a:solidFill>
                  <a:srgbClr val="FF0000"/>
                </a:solidFill>
              </a:rPr>
              <a:t>4</a:t>
            </a:r>
            <a:r>
              <a:rPr lang="zh-CN" altLang="en-US" sz="3200" b="1" dirty="0">
                <a:solidFill>
                  <a:srgbClr val="FF0000"/>
                </a:solidFill>
              </a:rPr>
              <a:t>、是为了建立理想国的</a:t>
            </a:r>
            <a:r>
              <a:rPr lang="zh-CN" altLang="en-US" sz="3200" b="1" dirty="0" smtClean="0">
                <a:solidFill>
                  <a:srgbClr val="FF0000"/>
                </a:solidFill>
              </a:rPr>
              <a:t>乌托邦思想。</a:t>
            </a:r>
            <a:endParaRPr lang="zh-CN" altLang="en-US" sz="3200" b="1" dirty="0">
              <a:solidFill>
                <a:srgbClr val="FF0000"/>
              </a:solidFill>
            </a:endParaRPr>
          </a:p>
          <a:p>
            <a:r>
              <a:rPr lang="en-US" altLang="zh-CN" sz="3200" b="1" dirty="0">
                <a:solidFill>
                  <a:srgbClr val="FF0000"/>
                </a:solidFill>
              </a:rPr>
              <a:t>5</a:t>
            </a:r>
            <a:r>
              <a:rPr lang="zh-CN" altLang="en-US" sz="3200" b="1" dirty="0">
                <a:solidFill>
                  <a:srgbClr val="FF0000"/>
                </a:solidFill>
              </a:rPr>
              <a:t>、是作者对语言改革的态度。</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6985000"/>
          </a:xfrm>
          <a:prstGeom prst="rect">
            <a:avLst/>
          </a:prstGeom>
          <a:noFill/>
          <a:ln w="9525">
            <a:noFill/>
            <a:miter lim="800000"/>
            <a:headEnd/>
            <a:tailEnd/>
          </a:ln>
        </p:spPr>
      </p:pic>
      <p:sp>
        <p:nvSpPr>
          <p:cNvPr id="16387" name="矩形 9"/>
          <p:cNvSpPr>
            <a:spLocks noChangeArrowheads="1"/>
          </p:cNvSpPr>
          <p:nvPr/>
        </p:nvSpPr>
        <p:spPr bwMode="auto">
          <a:xfrm>
            <a:off x="3500438" y="3638550"/>
            <a:ext cx="184150" cy="469900"/>
          </a:xfrm>
          <a:prstGeom prst="rect">
            <a:avLst/>
          </a:prstGeom>
          <a:noFill/>
          <a:ln w="9525">
            <a:noFill/>
            <a:miter lim="800000"/>
            <a:headEnd/>
            <a:tailEnd/>
          </a:ln>
        </p:spPr>
        <p:txBody>
          <a:bodyPr wrap="none">
            <a:spAutoFit/>
          </a:bodyPr>
          <a:lstStyle/>
          <a:p>
            <a:endParaRPr lang="zh-CN" altLang="en-US" sz="2400"/>
          </a:p>
        </p:txBody>
      </p:sp>
      <p:sp>
        <p:nvSpPr>
          <p:cNvPr id="16388" name="Rectangle 7"/>
          <p:cNvSpPr>
            <a:spLocks noChangeArrowheads="1"/>
          </p:cNvSpPr>
          <p:nvPr/>
        </p:nvSpPr>
        <p:spPr bwMode="auto">
          <a:xfrm>
            <a:off x="457200" y="292100"/>
            <a:ext cx="7924800" cy="6124575"/>
          </a:xfrm>
          <a:prstGeom prst="rect">
            <a:avLst/>
          </a:prstGeom>
          <a:noFill/>
          <a:ln w="9525">
            <a:noFill/>
            <a:miter lim="800000"/>
            <a:headEnd/>
            <a:tailEnd/>
          </a:ln>
        </p:spPr>
        <p:txBody>
          <a:bodyPr anchor="ctr">
            <a:spAutoFit/>
          </a:bodyPr>
          <a:lstStyle/>
          <a:p>
            <a:r>
              <a:rPr lang="zh-CN" altLang="en-US" sz="2800" dirty="0"/>
              <a:t>        </a:t>
            </a:r>
            <a:r>
              <a:rPr lang="zh-CN" altLang="en-US" sz="2800" b="1" dirty="0"/>
              <a:t>格列佛的四次游历实际上是作者斯威夫特在进行政治体制探讨的过程。我们可以将小人国和大人国归为人治，而将飞岛国和慧骃国归为理性之国。</a:t>
            </a:r>
          </a:p>
          <a:p>
            <a:r>
              <a:rPr lang="zh-CN" altLang="en-US" sz="2800" b="1" dirty="0"/>
              <a:t>         小人国是</a:t>
            </a:r>
            <a:r>
              <a:rPr lang="zh-CN" altLang="en-US" sz="2800" b="1" u="sng" dirty="0"/>
              <a:t>典型的君主专制的国家</a:t>
            </a:r>
            <a:r>
              <a:rPr lang="zh-CN" altLang="en-US" sz="2800" b="1" dirty="0"/>
              <a:t>，经济繁荣的背后是朝臣们权利的倾轧，表面繁盛的国家实则</a:t>
            </a:r>
            <a:r>
              <a:rPr lang="zh-CN" altLang="en-US" sz="2800" b="1" u="sng" dirty="0"/>
              <a:t>危机四伏；</a:t>
            </a:r>
          </a:p>
          <a:p>
            <a:r>
              <a:rPr lang="zh-CN" altLang="en-US" sz="2800" b="1" dirty="0"/>
              <a:t>         大人国国王</a:t>
            </a:r>
            <a:r>
              <a:rPr lang="zh-CN" altLang="en-US" sz="2800" b="1" u="sng" dirty="0"/>
              <a:t>虽然睿智而且采用相对理智和仁慈的手段来治理</a:t>
            </a:r>
            <a:r>
              <a:rPr lang="zh-CN" altLang="en-US" sz="2800" b="1" dirty="0"/>
              <a:t>，这个政体的权力集中在国王手中，贵族们组成了议会，带有一定的民主特征，看起来这是一个较为理想的政体。但是，</a:t>
            </a:r>
            <a:r>
              <a:rPr lang="zh-CN" altLang="en-US" sz="2800" b="1" u="sng" dirty="0"/>
              <a:t>这种政体却也存在着贵族之间的权力斗争，前代国王时期所发生</a:t>
            </a:r>
            <a:r>
              <a:rPr lang="zh-CN" altLang="en-US" sz="2800" b="1" u="sng" dirty="0" smtClean="0"/>
              <a:t>的内乱</a:t>
            </a:r>
            <a:r>
              <a:rPr lang="zh-CN" altLang="en-US" sz="2800" b="1" u="sng" dirty="0"/>
              <a:t>，是这个国家挥之不去的阴影。</a:t>
            </a:r>
            <a:r>
              <a:rPr lang="zh-CN" altLang="en-US" sz="2800" b="1" dirty="0"/>
              <a:t>因此，</a:t>
            </a:r>
            <a:r>
              <a:rPr lang="zh-CN" altLang="en-US" sz="2800" b="1" u="sng" dirty="0"/>
              <a:t>作者对这种政体同样是否定的。</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6985000"/>
          </a:xfrm>
          <a:prstGeom prst="rect">
            <a:avLst/>
          </a:prstGeom>
          <a:noFill/>
          <a:ln w="9525">
            <a:noFill/>
            <a:miter lim="800000"/>
            <a:headEnd/>
            <a:tailEnd/>
          </a:ln>
        </p:spPr>
      </p:pic>
      <p:sp>
        <p:nvSpPr>
          <p:cNvPr id="17411" name="矩形 9"/>
          <p:cNvSpPr>
            <a:spLocks noChangeArrowheads="1"/>
          </p:cNvSpPr>
          <p:nvPr/>
        </p:nvSpPr>
        <p:spPr bwMode="auto">
          <a:xfrm>
            <a:off x="3500438" y="3638550"/>
            <a:ext cx="184150" cy="469900"/>
          </a:xfrm>
          <a:prstGeom prst="rect">
            <a:avLst/>
          </a:prstGeom>
          <a:noFill/>
          <a:ln w="9525">
            <a:noFill/>
            <a:miter lim="800000"/>
            <a:headEnd/>
            <a:tailEnd/>
          </a:ln>
        </p:spPr>
        <p:txBody>
          <a:bodyPr wrap="none">
            <a:spAutoFit/>
          </a:bodyPr>
          <a:lstStyle/>
          <a:p>
            <a:endParaRPr lang="zh-CN" altLang="en-US" sz="2400"/>
          </a:p>
        </p:txBody>
      </p:sp>
      <p:sp>
        <p:nvSpPr>
          <p:cNvPr id="17412" name="Rectangle 7"/>
          <p:cNvSpPr>
            <a:spLocks noChangeArrowheads="1"/>
          </p:cNvSpPr>
          <p:nvPr/>
        </p:nvSpPr>
        <p:spPr bwMode="auto">
          <a:xfrm>
            <a:off x="533400" y="596900"/>
            <a:ext cx="7772400" cy="5694363"/>
          </a:xfrm>
          <a:prstGeom prst="rect">
            <a:avLst/>
          </a:prstGeom>
          <a:noFill/>
          <a:ln w="9525">
            <a:noFill/>
            <a:miter lim="800000"/>
            <a:headEnd/>
            <a:tailEnd/>
          </a:ln>
        </p:spPr>
        <p:txBody>
          <a:bodyPr anchor="ctr">
            <a:spAutoFit/>
          </a:bodyPr>
          <a:lstStyle/>
          <a:p>
            <a:r>
              <a:rPr lang="zh-CN" altLang="en-US" sz="2800" b="1" dirty="0"/>
              <a:t>        到了游记的后两段，</a:t>
            </a:r>
            <a:r>
              <a:rPr lang="zh-CN" altLang="en-US" sz="2800" b="1" u="sng" dirty="0"/>
              <a:t>飞岛国的工具理性好似带来了科学技术的发展，</a:t>
            </a:r>
            <a:r>
              <a:rPr lang="zh-CN" altLang="en-US" sz="2800" b="1" dirty="0"/>
              <a:t>但是这些技术却均与国计民生无关，而且</a:t>
            </a:r>
            <a:r>
              <a:rPr lang="zh-CN" altLang="en-US" sz="2800" b="1" u="sng" dirty="0"/>
              <a:t>统治阶级用教条的规定束缚人们</a:t>
            </a:r>
            <a:r>
              <a:rPr lang="zh-CN" altLang="en-US" sz="2800" b="1" dirty="0"/>
              <a:t>的同时，还</a:t>
            </a:r>
            <a:r>
              <a:rPr lang="zh-CN" altLang="en-US" sz="2800" b="1" u="sng" dirty="0"/>
              <a:t>用一种与殖民统治相似的手段管理国家</a:t>
            </a:r>
            <a:r>
              <a:rPr lang="zh-CN" altLang="en-US" sz="2800" b="1" dirty="0"/>
              <a:t>，却被事</a:t>
            </a:r>
            <a:r>
              <a:rPr lang="zh-CN" altLang="en-US" sz="2800" b="1" u="sng" dirty="0"/>
              <a:t>实证明了这种体制的色厉内荏。</a:t>
            </a:r>
            <a:r>
              <a:rPr lang="en-US" altLang="en-US" sz="2800" b="1" u="sng" dirty="0"/>
              <a:t>  </a:t>
            </a:r>
            <a:endParaRPr lang="zh-CN" altLang="en-US" sz="2800" b="1" u="sng" dirty="0"/>
          </a:p>
          <a:p>
            <a:r>
              <a:rPr lang="zh-CN" altLang="en-US" sz="2800" b="1" dirty="0"/>
              <a:t>       最后，当格列佛游历了慧骃国之后，通过他对慧骃的赞美，我们几乎要认定他找到了一个完美的国度的时候，随着文本的进行，我们发现，即使是这样的国度也存在着龌龊的耶胡，</a:t>
            </a:r>
            <a:r>
              <a:rPr lang="zh-CN" altLang="en-US" sz="2800" b="1" u="sng" dirty="0"/>
              <a:t>慧骃内部也是采用森严的等级制度进行统治的。</a:t>
            </a:r>
            <a:r>
              <a:rPr lang="zh-CN" altLang="en-US" sz="2800" b="1" dirty="0"/>
              <a:t>这似乎相对于当时的英国的君主专制体制是某种意义上的倒退，因为</a:t>
            </a:r>
            <a:r>
              <a:rPr lang="zh-CN" altLang="en-US" sz="2800" b="1" u="sng" dirty="0"/>
              <a:t>奴役与被奴役的出现完全打破了慧骃国的完美。</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C:\Documents and Settings\nhn\바탕 화면\old-paper-background-cover.jpg"/>
          <p:cNvPicPr>
            <a:picLocks noChangeAspect="1" noChangeArrowheads="1"/>
          </p:cNvPicPr>
          <p:nvPr/>
        </p:nvPicPr>
        <p:blipFill>
          <a:blip r:embed="rId2"/>
          <a:srcRect/>
          <a:stretch>
            <a:fillRect/>
          </a:stretch>
        </p:blipFill>
        <p:spPr bwMode="auto">
          <a:xfrm>
            <a:off x="0" y="146050"/>
            <a:ext cx="9144000" cy="6985000"/>
          </a:xfrm>
          <a:prstGeom prst="rect">
            <a:avLst/>
          </a:prstGeom>
          <a:noFill/>
          <a:ln w="9525">
            <a:noFill/>
            <a:miter lim="800000"/>
            <a:headEnd/>
            <a:tailEnd/>
          </a:ln>
        </p:spPr>
      </p:pic>
      <p:pic>
        <p:nvPicPr>
          <p:cNvPr id="78851" name="그림 12" descr="korean frame.png"/>
          <p:cNvPicPr>
            <a:picLocks noChangeAspect="1"/>
          </p:cNvPicPr>
          <p:nvPr/>
        </p:nvPicPr>
        <p:blipFill>
          <a:blip r:embed="rId3"/>
          <a:srcRect/>
          <a:stretch>
            <a:fillRect/>
          </a:stretch>
        </p:blipFill>
        <p:spPr bwMode="auto">
          <a:xfrm>
            <a:off x="-396875" y="265113"/>
            <a:ext cx="7777163" cy="6475412"/>
          </a:xfrm>
          <a:prstGeom prst="rect">
            <a:avLst/>
          </a:prstGeom>
          <a:noFill/>
          <a:ln w="9525">
            <a:noFill/>
            <a:miter lim="800000"/>
            <a:headEnd/>
            <a:tailEnd/>
          </a:ln>
        </p:spPr>
      </p:pic>
      <p:sp>
        <p:nvSpPr>
          <p:cNvPr id="7" name="Rectangle 1"/>
          <p:cNvSpPr>
            <a:spLocks noChangeArrowheads="1"/>
          </p:cNvSpPr>
          <p:nvPr/>
        </p:nvSpPr>
        <p:spPr bwMode="auto">
          <a:xfrm>
            <a:off x="1066800" y="1892300"/>
            <a:ext cx="4953000" cy="4031873"/>
          </a:xfrm>
          <a:prstGeom prst="rect">
            <a:avLst/>
          </a:prstGeom>
          <a:noFill/>
          <a:ln w="9525">
            <a:noFill/>
            <a:miter lim="800000"/>
            <a:headEnd/>
            <a:tailEnd/>
          </a:ln>
          <a:effectLst/>
        </p:spPr>
        <p:txBody>
          <a:bodyPr wrap="square" anchor="ctr">
            <a:spAutoFit/>
          </a:bodyPr>
          <a:lstStyle/>
          <a:p>
            <a:r>
              <a:rPr lang="en-US" altLang="zh-CN" sz="2800" b="1" dirty="0" smtClean="0"/>
              <a:t>     </a:t>
            </a:r>
            <a:r>
              <a:rPr lang="en-US" altLang="zh-CN" sz="3200" b="1" dirty="0" smtClean="0"/>
              <a:t>《</a:t>
            </a:r>
            <a:r>
              <a:rPr lang="zh-CN" altLang="en-US" sz="3200" b="1" dirty="0" smtClean="0"/>
              <a:t>格列佛游记</a:t>
            </a:r>
            <a:r>
              <a:rPr lang="en-US" altLang="zh-CN" sz="3200" b="1" dirty="0" smtClean="0"/>
              <a:t>》</a:t>
            </a:r>
            <a:r>
              <a:rPr lang="zh-CN" altLang="en-US" sz="3200" b="1" dirty="0" smtClean="0"/>
              <a:t>以较为完美的艺术形式表达了作者的思想观念。</a:t>
            </a:r>
            <a:endParaRPr lang="en-US" altLang="zh-CN" sz="3200" b="1" dirty="0" smtClean="0"/>
          </a:p>
          <a:p>
            <a:r>
              <a:rPr lang="en-US" altLang="zh-CN" sz="3200" b="1" dirty="0" smtClean="0"/>
              <a:t>       </a:t>
            </a:r>
            <a:r>
              <a:rPr lang="zh-CN" altLang="en-US" sz="3200" b="1" dirty="0" smtClean="0"/>
              <a:t>请同学们课后继续探究作品中</a:t>
            </a:r>
            <a:r>
              <a:rPr lang="zh-CN" altLang="en-US" sz="3200" b="1" dirty="0" smtClean="0">
                <a:solidFill>
                  <a:srgbClr val="FF0000"/>
                </a:solidFill>
              </a:rPr>
              <a:t>现实与幻想的对比手法，虚实反差完善讽刺的艺术</a:t>
            </a:r>
            <a:r>
              <a:rPr lang="zh-CN" altLang="en-US" sz="3200" b="1" dirty="0" smtClean="0"/>
              <a:t>，并</a:t>
            </a:r>
            <a:r>
              <a:rPr lang="zh-CN" altLang="en-US" sz="3200" b="1" dirty="0"/>
              <a:t>形成</a:t>
            </a:r>
            <a:r>
              <a:rPr lang="en-US" altLang="zh-CN" sz="3200" b="1" dirty="0"/>
              <a:t>1000</a:t>
            </a:r>
            <a:r>
              <a:rPr lang="zh-CN" altLang="en-US" sz="3200" b="1" dirty="0"/>
              <a:t>字以上的文字。</a:t>
            </a:r>
          </a:p>
        </p:txBody>
      </p:sp>
      <p:pic>
        <p:nvPicPr>
          <p:cNvPr id="78853" name="그림 12" descr="korean frame.png"/>
          <p:cNvPicPr>
            <a:picLocks noChangeAspect="1"/>
          </p:cNvPicPr>
          <p:nvPr/>
        </p:nvPicPr>
        <p:blipFill>
          <a:blip r:embed="rId3"/>
          <a:srcRect/>
          <a:stretch>
            <a:fillRect/>
          </a:stretch>
        </p:blipFill>
        <p:spPr bwMode="auto">
          <a:xfrm>
            <a:off x="6875463" y="260350"/>
            <a:ext cx="1873250" cy="6337300"/>
          </a:xfrm>
          <a:prstGeom prst="rect">
            <a:avLst/>
          </a:prstGeom>
          <a:noFill/>
          <a:ln w="9525">
            <a:noFill/>
            <a:miter lim="800000"/>
            <a:headEnd/>
            <a:tailEnd/>
          </a:ln>
        </p:spPr>
      </p:pic>
      <p:sp>
        <p:nvSpPr>
          <p:cNvPr id="78854" name="TextBox 5"/>
          <p:cNvSpPr txBox="1">
            <a:spLocks noChangeArrowheads="1"/>
          </p:cNvSpPr>
          <p:nvPr/>
        </p:nvSpPr>
        <p:spPr bwMode="auto">
          <a:xfrm>
            <a:off x="5330825" y="620713"/>
            <a:ext cx="3111500" cy="5688012"/>
          </a:xfrm>
          <a:prstGeom prst="rect">
            <a:avLst/>
          </a:prstGeom>
          <a:noFill/>
          <a:ln w="9525">
            <a:noFill/>
            <a:miter lim="800000"/>
            <a:headEnd/>
            <a:tailEnd/>
          </a:ln>
        </p:spPr>
        <p:txBody>
          <a:bodyPr vert="eaVert">
            <a:spAutoFit/>
          </a:bodyPr>
          <a:lstStyle/>
          <a:p>
            <a:r>
              <a:rPr lang="en-US" altLang="zh-CN" sz="3600" b="1">
                <a:latin typeface="华文新魏" pitchFamily="2" charset="-122"/>
                <a:ea typeface="华文新魏" pitchFamily="2" charset="-122"/>
              </a:rPr>
              <a:t>  </a:t>
            </a:r>
            <a:r>
              <a:rPr lang="zh-CN" altLang="en-US" sz="3600" b="1">
                <a:latin typeface="华文新魏" pitchFamily="2" charset="-122"/>
                <a:ea typeface="华文新魏" pitchFamily="2" charset="-122"/>
              </a:rPr>
              <a:t>倡导进阶</a:t>
            </a:r>
            <a:r>
              <a:rPr lang="zh-CN" altLang="en-US" sz="3600" b="1">
                <a:solidFill>
                  <a:srgbClr val="FF0000"/>
                </a:solidFill>
                <a:latin typeface="华文新魏" pitchFamily="2" charset="-122"/>
                <a:ea typeface="华文新魏" pitchFamily="2" charset="-122"/>
              </a:rPr>
              <a:t>深阅读</a:t>
            </a:r>
          </a:p>
          <a:p>
            <a:r>
              <a:rPr lang="en-US" altLang="zh-CN" sz="3600" b="1">
                <a:latin typeface="华文新魏" pitchFamily="2" charset="-122"/>
                <a:ea typeface="华文新魏" pitchFamily="2" charset="-122"/>
              </a:rPr>
              <a:t>                      </a:t>
            </a:r>
            <a:r>
              <a:rPr lang="zh-CN" altLang="en-US" sz="3600" b="1">
                <a:latin typeface="华文新魏" pitchFamily="2" charset="-122"/>
                <a:ea typeface="华文新魏" pitchFamily="2" charset="-122"/>
              </a:rPr>
              <a:t>试写</a:t>
            </a:r>
            <a:r>
              <a:rPr lang="zh-CN" altLang="en-US" sz="3600" b="1">
                <a:solidFill>
                  <a:srgbClr val="FF0000"/>
                </a:solidFill>
                <a:latin typeface="华文新魏" pitchFamily="2" charset="-122"/>
                <a:ea typeface="华文新魏" pitchFamily="2" charset="-122"/>
              </a:rPr>
              <a:t>论文</a:t>
            </a:r>
            <a:endParaRPr lang="zh-CN" altLang="en-US" sz="3200">
              <a:solidFill>
                <a:srgbClr val="FF0000"/>
              </a:solidFill>
              <a:latin typeface="华文新魏" pitchFamily="2" charset="-122"/>
              <a:ea typeface="华文新魏" pitchFamily="2" charset="-122"/>
            </a:endParaRPr>
          </a:p>
          <a:p>
            <a:r>
              <a:rPr lang="en-US" altLang="zh-CN" sz="3200" b="1">
                <a:solidFill>
                  <a:srgbClr val="FF0000"/>
                </a:solidFill>
                <a:latin typeface="华文新魏" pitchFamily="2" charset="-122"/>
                <a:ea typeface="华文新魏" pitchFamily="2" charset="-122"/>
              </a:rPr>
              <a:t> </a:t>
            </a:r>
            <a:endParaRPr lang="zh-CN" altLang="en-US" sz="3200">
              <a:solidFill>
                <a:srgbClr val="FF0000"/>
              </a:solidFill>
              <a:latin typeface="华文新魏" pitchFamily="2" charset="-122"/>
              <a:ea typeface="华文新魏" pitchFamily="2" charset="-122"/>
            </a:endParaRPr>
          </a:p>
          <a:p>
            <a:endParaRPr lang="zh-CN" altLang="en-US" sz="8800">
              <a:latin typeface="隶书" pitchFamily="49" charset="-122"/>
              <a:ea typeface="隶书" pitchFamily="49" charset="-122"/>
            </a:endParaRPr>
          </a:p>
        </p:txBody>
      </p:sp>
      <p:sp>
        <p:nvSpPr>
          <p:cNvPr id="8" name="TextBox 4"/>
          <p:cNvSpPr txBox="1">
            <a:spLocks noChangeArrowheads="1"/>
          </p:cNvSpPr>
          <p:nvPr/>
        </p:nvSpPr>
        <p:spPr bwMode="auto">
          <a:xfrm>
            <a:off x="1066800" y="977900"/>
            <a:ext cx="4924425" cy="830263"/>
          </a:xfrm>
          <a:prstGeom prst="rect">
            <a:avLst/>
          </a:prstGeom>
          <a:noFill/>
          <a:ln w="9525">
            <a:noFill/>
            <a:miter lim="800000"/>
            <a:headEnd/>
            <a:tailEnd/>
          </a:ln>
        </p:spPr>
        <p:txBody>
          <a:bodyPr>
            <a:spAutoFit/>
          </a:bodyPr>
          <a:lstStyle/>
          <a:p>
            <a:r>
              <a:rPr lang="zh-CN" altLang="en-US" sz="4800" b="1" dirty="0" smtClean="0">
                <a:solidFill>
                  <a:srgbClr val="FF0000"/>
                </a:solidFill>
                <a:latin typeface="华文新魏" pitchFamily="2" charset="-122"/>
                <a:ea typeface="华文新魏" pitchFamily="2" charset="-122"/>
              </a:rPr>
              <a:t>作业布置</a:t>
            </a:r>
            <a:endParaRPr lang="zh-CN" altLang="en-US" sz="4800" b="1" dirty="0">
              <a:solidFill>
                <a:srgbClr val="FF0000"/>
              </a:solidFill>
              <a:latin typeface="华文新魏" pitchFamily="2" charset="-122"/>
              <a:ea typeface="华文新魏"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zh-CN" altLang="en-US" smtClean="0"/>
          </a:p>
        </p:txBody>
      </p:sp>
      <p:sp>
        <p:nvSpPr>
          <p:cNvPr id="18435" name="Rectangle 3"/>
          <p:cNvSpPr>
            <a:spLocks noGrp="1" noChangeArrowheads="1"/>
          </p:cNvSpPr>
          <p:nvPr>
            <p:ph idx="1"/>
          </p:nvPr>
        </p:nvSpPr>
        <p:spPr/>
        <p:txBody>
          <a:bodyPr/>
          <a:lstStyle/>
          <a:p>
            <a:endParaRPr lang="zh-CN" altLang="en-US" smtClean="0"/>
          </a:p>
        </p:txBody>
      </p:sp>
      <p:pic>
        <p:nvPicPr>
          <p:cNvPr id="18436"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220200" cy="6985000"/>
          </a:xfrm>
          <a:prstGeom prst="rect">
            <a:avLst/>
          </a:prstGeom>
          <a:noFill/>
          <a:ln w="9525">
            <a:noFill/>
            <a:miter lim="800000"/>
            <a:headEnd/>
            <a:tailEnd/>
          </a:ln>
        </p:spPr>
      </p:pic>
      <p:sp>
        <p:nvSpPr>
          <p:cNvPr id="83975" name="TextBox 4"/>
          <p:cNvSpPr txBox="1">
            <a:spLocks noChangeArrowheads="1"/>
          </p:cNvSpPr>
          <p:nvPr/>
        </p:nvSpPr>
        <p:spPr bwMode="auto">
          <a:xfrm>
            <a:off x="210225" y="749300"/>
            <a:ext cx="2031325" cy="6696075"/>
          </a:xfrm>
          <a:prstGeom prst="rect">
            <a:avLst/>
          </a:prstGeom>
          <a:noFill/>
          <a:ln w="9525">
            <a:noFill/>
            <a:miter lim="800000"/>
            <a:headEnd/>
            <a:tailEnd/>
          </a:ln>
        </p:spPr>
        <p:txBody>
          <a:bodyPr vert="eaVert">
            <a:spAutoFit/>
          </a:bodyPr>
          <a:lstStyle/>
          <a:p>
            <a:r>
              <a:rPr lang="zh-CN" altLang="en-US" sz="4000" b="1" dirty="0" smtClean="0">
                <a:latin typeface="华文新魏" pitchFamily="2" charset="-122"/>
                <a:ea typeface="华文新魏" pitchFamily="2" charset="-122"/>
              </a:rPr>
              <a:t>品经典嗅书香</a:t>
            </a:r>
            <a:r>
              <a:rPr lang="zh-CN" altLang="en-US" sz="4000" b="1" dirty="0">
                <a:latin typeface="华文新魏" pitchFamily="2" charset="-122"/>
                <a:ea typeface="华文新魏" pitchFamily="2" charset="-122"/>
              </a:rPr>
              <a:t>，</a:t>
            </a:r>
          </a:p>
          <a:p>
            <a:r>
              <a:rPr lang="zh-CN" altLang="en-US" sz="4000" b="1" dirty="0">
                <a:latin typeface="华文新魏" pitchFamily="2" charset="-122"/>
                <a:ea typeface="华文新魏" pitchFamily="2" charset="-122"/>
              </a:rPr>
              <a:t>        </a:t>
            </a:r>
            <a:r>
              <a:rPr lang="zh-CN" altLang="en-US" sz="4000" b="1" dirty="0">
                <a:solidFill>
                  <a:srgbClr val="FF0000"/>
                </a:solidFill>
                <a:latin typeface="华文新魏" pitchFamily="2" charset="-122"/>
                <a:ea typeface="华文新魏" pitchFamily="2" charset="-122"/>
              </a:rPr>
              <a:t>三遍读臻于佳境。</a:t>
            </a:r>
            <a:r>
              <a:rPr lang="zh-CN" altLang="en-US" sz="4000" b="1" dirty="0">
                <a:latin typeface="华文新魏" pitchFamily="2" charset="-122"/>
                <a:ea typeface="华文新魏" pitchFamily="2" charset="-122"/>
              </a:rPr>
              <a:t>              </a:t>
            </a:r>
          </a:p>
          <a:p>
            <a:endParaRPr lang="zh-CN" altLang="en-US" sz="4000" b="1" dirty="0">
              <a:latin typeface="华文新魏" pitchFamily="2" charset="-122"/>
              <a:ea typeface="华文新魏" pitchFamily="2" charset="-122"/>
            </a:endParaRPr>
          </a:p>
        </p:txBody>
      </p:sp>
      <p:sp>
        <p:nvSpPr>
          <p:cNvPr id="83976" name="TextBox 4"/>
          <p:cNvSpPr txBox="1">
            <a:spLocks noChangeArrowheads="1"/>
          </p:cNvSpPr>
          <p:nvPr/>
        </p:nvSpPr>
        <p:spPr bwMode="auto">
          <a:xfrm>
            <a:off x="6705878" y="749300"/>
            <a:ext cx="1415772" cy="6772275"/>
          </a:xfrm>
          <a:prstGeom prst="rect">
            <a:avLst/>
          </a:prstGeom>
          <a:noFill/>
          <a:ln w="9525">
            <a:noFill/>
            <a:miter lim="800000"/>
            <a:headEnd/>
            <a:tailEnd/>
          </a:ln>
        </p:spPr>
        <p:txBody>
          <a:bodyPr vert="eaVert">
            <a:spAutoFit/>
          </a:bodyPr>
          <a:lstStyle/>
          <a:p>
            <a:r>
              <a:rPr lang="zh-CN" altLang="en-US" sz="4000" b="1" dirty="0">
                <a:latin typeface="华文新魏" pitchFamily="2" charset="-122"/>
                <a:ea typeface="华文新魏" pitchFamily="2" charset="-122"/>
              </a:rPr>
              <a:t>读游记阔视野</a:t>
            </a:r>
            <a:r>
              <a:rPr lang="zh-CN" altLang="en-US" sz="4000" b="1" dirty="0" smtClean="0">
                <a:latin typeface="华文新魏" pitchFamily="2" charset="-122"/>
                <a:ea typeface="华文新魏" pitchFamily="2" charset="-122"/>
              </a:rPr>
              <a:t>，</a:t>
            </a:r>
            <a:endParaRPr lang="en-US" altLang="zh-CN" sz="4000" b="1" dirty="0" smtClean="0">
              <a:latin typeface="华文新魏" pitchFamily="2" charset="-122"/>
              <a:ea typeface="华文新魏" pitchFamily="2" charset="-122"/>
            </a:endParaRPr>
          </a:p>
          <a:p>
            <a:r>
              <a:rPr lang="en-US" altLang="zh-CN" sz="4000" b="1" dirty="0" smtClean="0">
                <a:solidFill>
                  <a:srgbClr val="FF0000"/>
                </a:solidFill>
                <a:latin typeface="华文新魏" pitchFamily="2" charset="-122"/>
                <a:ea typeface="华文新魏" pitchFamily="2" charset="-122"/>
              </a:rPr>
              <a:t>          </a:t>
            </a:r>
            <a:r>
              <a:rPr lang="zh-CN" altLang="en-US" sz="4000" b="1" dirty="0" smtClean="0">
                <a:solidFill>
                  <a:srgbClr val="FF0000"/>
                </a:solidFill>
                <a:latin typeface="华文新魏" pitchFamily="2" charset="-122"/>
                <a:ea typeface="华文新魏" pitchFamily="2" charset="-122"/>
              </a:rPr>
              <a:t>奇想象胸怀</a:t>
            </a:r>
            <a:r>
              <a:rPr lang="zh-CN" altLang="en-US" sz="4000" b="1" dirty="0">
                <a:solidFill>
                  <a:srgbClr val="FF0000"/>
                </a:solidFill>
                <a:latin typeface="华文新魏" pitchFamily="2" charset="-122"/>
                <a:ea typeface="华文新魏" pitchFamily="2" charset="-122"/>
              </a:rPr>
              <a:t>天下。</a:t>
            </a:r>
          </a:p>
        </p:txBody>
      </p:sp>
      <p:sp>
        <p:nvSpPr>
          <p:cNvPr id="83978" name="AutoShape 10"/>
          <p:cNvSpPr>
            <a:spLocks noChangeArrowheads="1"/>
          </p:cNvSpPr>
          <p:nvPr/>
        </p:nvSpPr>
        <p:spPr bwMode="auto">
          <a:xfrm>
            <a:off x="2667000" y="444500"/>
            <a:ext cx="3505200" cy="1828800"/>
          </a:xfrm>
          <a:prstGeom prst="star16">
            <a:avLst>
              <a:gd name="adj" fmla="val 37500"/>
            </a:avLst>
          </a:prstGeom>
          <a:solidFill>
            <a:schemeClr val="bg1"/>
          </a:solidFill>
          <a:ln w="9525">
            <a:solidFill>
              <a:schemeClr val="tx1"/>
            </a:solidFill>
            <a:miter lim="800000"/>
            <a:headEnd/>
            <a:tailEnd/>
          </a:ln>
        </p:spPr>
        <p:txBody>
          <a:bodyPr wrap="none" anchor="ctr"/>
          <a:lstStyle/>
          <a:p>
            <a:pPr algn="ctr"/>
            <a:r>
              <a:rPr lang="zh-CN" altLang="en-US" sz="5400" b="1" dirty="0">
                <a:solidFill>
                  <a:srgbClr val="FF0000"/>
                </a:solidFill>
              </a:rPr>
              <a:t>鸟瞰</a:t>
            </a:r>
          </a:p>
        </p:txBody>
      </p:sp>
      <p:sp>
        <p:nvSpPr>
          <p:cNvPr id="83979" name="AutoShape 11"/>
          <p:cNvSpPr>
            <a:spLocks noChangeArrowheads="1"/>
          </p:cNvSpPr>
          <p:nvPr/>
        </p:nvSpPr>
        <p:spPr bwMode="auto">
          <a:xfrm>
            <a:off x="2590800" y="2501900"/>
            <a:ext cx="3657600" cy="1828800"/>
          </a:xfrm>
          <a:prstGeom prst="star16">
            <a:avLst>
              <a:gd name="adj" fmla="val 37500"/>
            </a:avLst>
          </a:prstGeom>
          <a:solidFill>
            <a:schemeClr val="bg1"/>
          </a:solidFill>
          <a:ln w="9525">
            <a:solidFill>
              <a:schemeClr val="tx1"/>
            </a:solidFill>
            <a:miter lim="800000"/>
            <a:headEnd/>
            <a:tailEnd/>
          </a:ln>
        </p:spPr>
        <p:txBody>
          <a:bodyPr wrap="none" anchor="ctr"/>
          <a:lstStyle/>
          <a:p>
            <a:pPr algn="ctr"/>
            <a:r>
              <a:rPr lang="zh-CN" altLang="en-US" sz="5400" b="1" dirty="0">
                <a:solidFill>
                  <a:srgbClr val="FF0000"/>
                </a:solidFill>
              </a:rPr>
              <a:t>解剖</a:t>
            </a:r>
          </a:p>
        </p:txBody>
      </p:sp>
      <p:sp>
        <p:nvSpPr>
          <p:cNvPr id="83980" name="AutoShape 12"/>
          <p:cNvSpPr>
            <a:spLocks noChangeArrowheads="1"/>
          </p:cNvSpPr>
          <p:nvPr/>
        </p:nvSpPr>
        <p:spPr bwMode="auto">
          <a:xfrm>
            <a:off x="2590800" y="4559300"/>
            <a:ext cx="3657600" cy="1828800"/>
          </a:xfrm>
          <a:prstGeom prst="star16">
            <a:avLst>
              <a:gd name="adj" fmla="val 37500"/>
            </a:avLst>
          </a:prstGeom>
          <a:solidFill>
            <a:schemeClr val="bg1"/>
          </a:solidFill>
          <a:ln w="9525">
            <a:solidFill>
              <a:schemeClr val="tx1"/>
            </a:solidFill>
            <a:miter lim="800000"/>
            <a:headEnd/>
            <a:tailEnd/>
          </a:ln>
        </p:spPr>
        <p:txBody>
          <a:bodyPr wrap="none" anchor="ctr"/>
          <a:lstStyle/>
          <a:p>
            <a:pPr algn="ctr"/>
            <a:r>
              <a:rPr lang="zh-CN" altLang="en-US" sz="5400" b="1" dirty="0">
                <a:solidFill>
                  <a:srgbClr val="FF0000"/>
                </a:solidFill>
              </a:rPr>
              <a:t>会通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83978"/>
                                        </p:tgtEl>
                                        <p:attrNameLst>
                                          <p:attrName>style.visibility</p:attrName>
                                        </p:attrNameLst>
                                      </p:cBhvr>
                                      <p:to>
                                        <p:strVal val="visible"/>
                                      </p:to>
                                    </p:set>
                                    <p:animEffect transition="in" filter="barn(inHorizontal)">
                                      <p:cBhvr>
                                        <p:cTn id="7" dur="500"/>
                                        <p:tgtEl>
                                          <p:spTgt spid="83978"/>
                                        </p:tgtEl>
                                      </p:cBhvr>
                                    </p:animEffect>
                                  </p:childTnLst>
                                </p:cTn>
                              </p:par>
                            </p:childTnLst>
                          </p:cTn>
                        </p:par>
                        <p:par>
                          <p:cTn id="8" fill="hold">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83979"/>
                                        </p:tgtEl>
                                        <p:attrNameLst>
                                          <p:attrName>style.visibility</p:attrName>
                                        </p:attrNameLst>
                                      </p:cBhvr>
                                      <p:to>
                                        <p:strVal val="visible"/>
                                      </p:to>
                                    </p:set>
                                    <p:animEffect transition="in" filter="barn(inHorizontal)">
                                      <p:cBhvr>
                                        <p:cTn id="11" dur="500"/>
                                        <p:tgtEl>
                                          <p:spTgt spid="83979"/>
                                        </p:tgtEl>
                                      </p:cBhvr>
                                    </p:animEffect>
                                  </p:childTnLst>
                                </p:cTn>
                              </p:par>
                            </p:childTnLst>
                          </p:cTn>
                        </p:par>
                        <p:par>
                          <p:cTn id="12" fill="hold">
                            <p:stCondLst>
                              <p:cond delay="1000"/>
                            </p:stCondLst>
                            <p:childTnLst>
                              <p:par>
                                <p:cTn id="13" presetID="16" presetClass="entr" presetSubtype="26" fill="hold" grpId="0" nodeType="afterEffect">
                                  <p:stCondLst>
                                    <p:cond delay="0"/>
                                  </p:stCondLst>
                                  <p:childTnLst>
                                    <p:set>
                                      <p:cBhvr>
                                        <p:cTn id="14" dur="1" fill="hold">
                                          <p:stCondLst>
                                            <p:cond delay="0"/>
                                          </p:stCondLst>
                                        </p:cTn>
                                        <p:tgtEl>
                                          <p:spTgt spid="83980"/>
                                        </p:tgtEl>
                                        <p:attrNameLst>
                                          <p:attrName>style.visibility</p:attrName>
                                        </p:attrNameLst>
                                      </p:cBhvr>
                                      <p:to>
                                        <p:strVal val="visible"/>
                                      </p:to>
                                    </p:set>
                                    <p:animEffect transition="in" filter="barn(inHorizontal)">
                                      <p:cBhvr>
                                        <p:cTn id="15" dur="500"/>
                                        <p:tgtEl>
                                          <p:spTgt spid="8398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83976"/>
                                        </p:tgtEl>
                                        <p:attrNameLst>
                                          <p:attrName>style.visibility</p:attrName>
                                        </p:attrNameLst>
                                      </p:cBhvr>
                                      <p:to>
                                        <p:strVal val="visible"/>
                                      </p:to>
                                    </p:set>
                                    <p:animEffect transition="in" filter="wipe(up)">
                                      <p:cBhvr>
                                        <p:cTn id="20" dur="2000"/>
                                        <p:tgtEl>
                                          <p:spTgt spid="83976"/>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83975"/>
                                        </p:tgtEl>
                                        <p:attrNameLst>
                                          <p:attrName>style.visibility</p:attrName>
                                        </p:attrNameLst>
                                      </p:cBhvr>
                                      <p:to>
                                        <p:strVal val="visible"/>
                                      </p:to>
                                    </p:set>
                                    <p:animEffect transition="in" filter="wipe(up)">
                                      <p:cBhvr>
                                        <p:cTn id="24" dur="2000"/>
                                        <p:tgtEl>
                                          <p:spTgt spid="839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5" grpId="0"/>
      <p:bldP spid="83976" grpId="0"/>
      <p:bldP spid="83978" grpId="0" animBg="1"/>
      <p:bldP spid="83979" grpId="0" animBg="1"/>
      <p:bldP spid="8398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zh-CN" altLang="en-US" smtClean="0"/>
          </a:p>
        </p:txBody>
      </p:sp>
      <p:sp>
        <p:nvSpPr>
          <p:cNvPr id="18435" name="Rectangle 3"/>
          <p:cNvSpPr>
            <a:spLocks noGrp="1" noChangeArrowheads="1"/>
          </p:cNvSpPr>
          <p:nvPr>
            <p:ph idx="1"/>
          </p:nvPr>
        </p:nvSpPr>
        <p:spPr/>
        <p:txBody>
          <a:bodyPr/>
          <a:lstStyle/>
          <a:p>
            <a:endParaRPr lang="zh-CN" altLang="en-US" smtClean="0"/>
          </a:p>
        </p:txBody>
      </p:sp>
      <p:pic>
        <p:nvPicPr>
          <p:cNvPr id="18436"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220200" cy="6985000"/>
          </a:xfrm>
          <a:prstGeom prst="rect">
            <a:avLst/>
          </a:prstGeom>
          <a:noFill/>
          <a:ln w="9525">
            <a:noFill/>
            <a:miter lim="800000"/>
            <a:headEnd/>
            <a:tailEnd/>
          </a:ln>
        </p:spPr>
      </p:pic>
      <p:sp>
        <p:nvSpPr>
          <p:cNvPr id="10" name="TextBox 9"/>
          <p:cNvSpPr txBox="1"/>
          <p:nvPr/>
        </p:nvSpPr>
        <p:spPr>
          <a:xfrm>
            <a:off x="1447800" y="2273300"/>
            <a:ext cx="7086600" cy="1938992"/>
          </a:xfrm>
          <a:prstGeom prst="rect">
            <a:avLst/>
          </a:prstGeom>
          <a:noFill/>
        </p:spPr>
        <p:txBody>
          <a:bodyPr wrap="square" rtlCol="0">
            <a:spAutoFit/>
          </a:bodyPr>
          <a:lstStyle/>
          <a:p>
            <a:r>
              <a:rPr lang="zh-CN" altLang="en-US" sz="12000" b="1" dirty="0" smtClean="0">
                <a:solidFill>
                  <a:srgbClr val="FF0000"/>
                </a:solidFill>
                <a:latin typeface="华文行楷" pitchFamily="2" charset="-122"/>
                <a:ea typeface="华文行楷" pitchFamily="2" charset="-122"/>
              </a:rPr>
              <a:t>谢谢大家</a:t>
            </a:r>
            <a:endParaRPr lang="zh-CN" altLang="en-US" sz="12000" b="1" dirty="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6985000"/>
          </a:xfrm>
          <a:prstGeom prst="rect">
            <a:avLst/>
          </a:prstGeom>
          <a:noFill/>
          <a:ln w="9525">
            <a:noFill/>
            <a:miter lim="800000"/>
            <a:headEnd/>
            <a:tailEnd/>
          </a:ln>
        </p:spPr>
      </p:pic>
      <p:sp>
        <p:nvSpPr>
          <p:cNvPr id="3075" name="矩形 9"/>
          <p:cNvSpPr>
            <a:spLocks noChangeArrowheads="1"/>
          </p:cNvSpPr>
          <p:nvPr/>
        </p:nvSpPr>
        <p:spPr bwMode="auto">
          <a:xfrm>
            <a:off x="3500438" y="3638550"/>
            <a:ext cx="184150" cy="469900"/>
          </a:xfrm>
          <a:prstGeom prst="rect">
            <a:avLst/>
          </a:prstGeom>
          <a:noFill/>
          <a:ln w="9525">
            <a:noFill/>
            <a:miter lim="800000"/>
            <a:headEnd/>
            <a:tailEnd/>
          </a:ln>
        </p:spPr>
        <p:txBody>
          <a:bodyPr wrap="none">
            <a:spAutoFit/>
          </a:bodyPr>
          <a:lstStyle/>
          <a:p>
            <a:endParaRPr lang="zh-CN" altLang="en-US" sz="2400"/>
          </a:p>
        </p:txBody>
      </p:sp>
      <p:sp>
        <p:nvSpPr>
          <p:cNvPr id="65543" name="Rectangle 7"/>
          <p:cNvSpPr>
            <a:spLocks noChangeArrowheads="1"/>
          </p:cNvSpPr>
          <p:nvPr/>
        </p:nvSpPr>
        <p:spPr bwMode="auto">
          <a:xfrm>
            <a:off x="2133600" y="673100"/>
            <a:ext cx="609600" cy="4524375"/>
          </a:xfrm>
          <a:prstGeom prst="rect">
            <a:avLst/>
          </a:prstGeom>
          <a:noFill/>
          <a:ln w="9525">
            <a:noFill/>
            <a:miter lim="800000"/>
            <a:headEnd/>
            <a:tailEnd/>
          </a:ln>
        </p:spPr>
        <p:txBody>
          <a:bodyPr anchor="ctr">
            <a:spAutoFit/>
          </a:bodyPr>
          <a:lstStyle/>
          <a:p>
            <a:pPr eaLnBrk="0" hangingPunct="0">
              <a:spcBef>
                <a:spcPct val="50000"/>
              </a:spcBef>
            </a:pPr>
            <a:r>
              <a:rPr lang="zh-CN" altLang="en-US" sz="3600" b="1" dirty="0">
                <a:solidFill>
                  <a:schemeClr val="tx1">
                    <a:lumMod val="95000"/>
                    <a:lumOff val="5000"/>
                  </a:schemeClr>
                </a:solidFill>
              </a:rPr>
              <a:t>鲁智深大闹野猪林</a:t>
            </a:r>
          </a:p>
        </p:txBody>
      </p:sp>
      <p:sp>
        <p:nvSpPr>
          <p:cNvPr id="65545" name="Rectangle 9"/>
          <p:cNvSpPr>
            <a:spLocks noChangeArrowheads="1"/>
          </p:cNvSpPr>
          <p:nvPr/>
        </p:nvSpPr>
        <p:spPr bwMode="auto">
          <a:xfrm>
            <a:off x="762000" y="5321300"/>
            <a:ext cx="7315200" cy="1200150"/>
          </a:xfrm>
          <a:prstGeom prst="rect">
            <a:avLst/>
          </a:prstGeom>
          <a:noFill/>
          <a:ln w="9525">
            <a:noFill/>
            <a:miter lim="800000"/>
            <a:headEnd/>
            <a:tailEnd/>
          </a:ln>
        </p:spPr>
        <p:txBody>
          <a:bodyPr wrap="square">
            <a:spAutoFit/>
          </a:bodyPr>
          <a:lstStyle/>
          <a:p>
            <a:r>
              <a:rPr lang="zh-CN" altLang="en-US" sz="2400" b="1" dirty="0"/>
              <a:t>小贴士：</a:t>
            </a:r>
            <a:r>
              <a:rPr lang="zh-CN" altLang="en-US" sz="2400" b="1" dirty="0">
                <a:solidFill>
                  <a:srgbClr val="FF0000"/>
                </a:solidFill>
              </a:rPr>
              <a:t>章回体</a:t>
            </a:r>
            <a:r>
              <a:rPr lang="zh-CN" altLang="en-US" sz="2400" b="1" dirty="0"/>
              <a:t>，中国古代长篇小说的叙述体式，全书分为若干章，称为“回” 。每回前常用</a:t>
            </a:r>
            <a:r>
              <a:rPr lang="zh-CN" altLang="en-US" sz="2400" b="1" dirty="0">
                <a:solidFill>
                  <a:srgbClr val="FF0000"/>
                </a:solidFill>
              </a:rPr>
              <a:t>对偶句</a:t>
            </a:r>
            <a:r>
              <a:rPr lang="zh-CN" altLang="en-US" sz="2400" b="1" dirty="0"/>
              <a:t>作标题，称为“</a:t>
            </a:r>
            <a:r>
              <a:rPr lang="zh-CN" altLang="en-US" sz="2400" b="1" dirty="0">
                <a:solidFill>
                  <a:srgbClr val="FF0000"/>
                </a:solidFill>
              </a:rPr>
              <a:t>回目</a:t>
            </a:r>
            <a:r>
              <a:rPr lang="zh-CN" altLang="en-US" sz="2400" b="1" dirty="0"/>
              <a:t>”，以揭示主要内容。</a:t>
            </a:r>
          </a:p>
        </p:txBody>
      </p:sp>
      <p:sp>
        <p:nvSpPr>
          <p:cNvPr id="65547" name="Text Box 11"/>
          <p:cNvSpPr txBox="1">
            <a:spLocks noChangeArrowheads="1"/>
          </p:cNvSpPr>
          <p:nvPr/>
        </p:nvSpPr>
        <p:spPr bwMode="auto">
          <a:xfrm>
            <a:off x="5943600" y="444500"/>
            <a:ext cx="990600" cy="4524375"/>
          </a:xfrm>
          <a:prstGeom prst="rect">
            <a:avLst/>
          </a:prstGeom>
          <a:noFill/>
          <a:ln w="9525">
            <a:noFill/>
            <a:miter lim="800000"/>
            <a:headEnd/>
            <a:tailEnd/>
          </a:ln>
        </p:spPr>
        <p:txBody>
          <a:bodyPr>
            <a:spAutoFit/>
          </a:bodyPr>
          <a:lstStyle/>
          <a:p>
            <a:pPr>
              <a:spcBef>
                <a:spcPct val="50000"/>
              </a:spcBef>
            </a:pPr>
            <a:r>
              <a:rPr lang="zh-CN" altLang="en-US" sz="3600" b="1" dirty="0">
                <a:solidFill>
                  <a:schemeClr val="tx1">
                    <a:lumMod val="95000"/>
                    <a:lumOff val="5000"/>
                  </a:schemeClr>
                </a:solidFill>
              </a:rPr>
              <a:t>花和尚倒拔垂杨柳</a:t>
            </a:r>
          </a:p>
        </p:txBody>
      </p:sp>
      <p:sp>
        <p:nvSpPr>
          <p:cNvPr id="65548" name="Rectangle 12"/>
          <p:cNvSpPr>
            <a:spLocks noChangeArrowheads="1"/>
          </p:cNvSpPr>
          <p:nvPr/>
        </p:nvSpPr>
        <p:spPr bwMode="auto">
          <a:xfrm>
            <a:off x="5105400" y="749300"/>
            <a:ext cx="914400" cy="4524375"/>
          </a:xfrm>
          <a:prstGeom prst="rect">
            <a:avLst/>
          </a:prstGeom>
          <a:noFill/>
          <a:ln w="9525">
            <a:noFill/>
            <a:miter lim="800000"/>
            <a:headEnd/>
            <a:tailEnd/>
          </a:ln>
        </p:spPr>
        <p:txBody>
          <a:bodyPr anchor="ctr">
            <a:spAutoFit/>
          </a:bodyPr>
          <a:lstStyle/>
          <a:p>
            <a:pPr>
              <a:spcBef>
                <a:spcPct val="50000"/>
              </a:spcBef>
            </a:pPr>
            <a:r>
              <a:rPr lang="zh-CN" altLang="en-US" sz="3600" b="1" dirty="0">
                <a:solidFill>
                  <a:schemeClr val="tx1">
                    <a:lumMod val="95000"/>
                    <a:lumOff val="5000"/>
                  </a:schemeClr>
                </a:solidFill>
              </a:rPr>
              <a:t>豹子头误入白虎堂</a:t>
            </a:r>
          </a:p>
        </p:txBody>
      </p:sp>
      <p:sp>
        <p:nvSpPr>
          <p:cNvPr id="65549" name="Rectangle 13"/>
          <p:cNvSpPr>
            <a:spLocks noChangeArrowheads="1"/>
          </p:cNvSpPr>
          <p:nvPr/>
        </p:nvSpPr>
        <p:spPr bwMode="auto">
          <a:xfrm>
            <a:off x="2971800" y="368300"/>
            <a:ext cx="685800" cy="4524375"/>
          </a:xfrm>
          <a:prstGeom prst="rect">
            <a:avLst/>
          </a:prstGeom>
          <a:noFill/>
          <a:ln w="9525">
            <a:noFill/>
            <a:miter lim="800000"/>
            <a:headEnd/>
            <a:tailEnd/>
          </a:ln>
        </p:spPr>
        <p:txBody>
          <a:bodyPr anchor="ctr">
            <a:spAutoFit/>
          </a:bodyPr>
          <a:lstStyle/>
          <a:p>
            <a:pPr eaLnBrk="0" hangingPunct="0">
              <a:spcBef>
                <a:spcPct val="50000"/>
              </a:spcBef>
            </a:pPr>
            <a:r>
              <a:rPr lang="zh-CN" altLang="en-US" sz="3600" b="1" dirty="0">
                <a:solidFill>
                  <a:schemeClr val="tx1">
                    <a:lumMod val="95000"/>
                    <a:lumOff val="5000"/>
                  </a:schemeClr>
                </a:solidFill>
              </a:rPr>
              <a:t>林教头刺配沧州道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65547"/>
                                        </p:tgtEl>
                                        <p:attrNameLst>
                                          <p:attrName>style.visibility</p:attrName>
                                        </p:attrNameLst>
                                      </p:cBhvr>
                                      <p:to>
                                        <p:strVal val="visible"/>
                                      </p:to>
                                    </p:set>
                                    <p:animEffect transition="in" filter="wipe(up)">
                                      <p:cBhvr>
                                        <p:cTn id="7" dur="500"/>
                                        <p:tgtEl>
                                          <p:spTgt spid="6554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5548"/>
                                        </p:tgtEl>
                                        <p:attrNameLst>
                                          <p:attrName>style.visibility</p:attrName>
                                        </p:attrNameLst>
                                      </p:cBhvr>
                                      <p:to>
                                        <p:strVal val="visible"/>
                                      </p:to>
                                    </p:set>
                                    <p:animEffect transition="in" filter="wipe(up)">
                                      <p:cBhvr>
                                        <p:cTn id="11" dur="500"/>
                                        <p:tgtEl>
                                          <p:spTgt spid="6554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5549"/>
                                        </p:tgtEl>
                                        <p:attrNameLst>
                                          <p:attrName>style.visibility</p:attrName>
                                        </p:attrNameLst>
                                      </p:cBhvr>
                                      <p:to>
                                        <p:strVal val="visible"/>
                                      </p:to>
                                    </p:set>
                                    <p:animEffect transition="in" filter="wipe(up)">
                                      <p:cBhvr>
                                        <p:cTn id="15" dur="500"/>
                                        <p:tgtEl>
                                          <p:spTgt spid="65549"/>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65543"/>
                                        </p:tgtEl>
                                        <p:attrNameLst>
                                          <p:attrName>style.visibility</p:attrName>
                                        </p:attrNameLst>
                                      </p:cBhvr>
                                      <p:to>
                                        <p:strVal val="visible"/>
                                      </p:to>
                                    </p:set>
                                    <p:animEffect transition="in" filter="wipe(up)">
                                      <p:cBhvr>
                                        <p:cTn id="19" dur="500"/>
                                        <p:tgtEl>
                                          <p:spTgt spid="65543"/>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5545"/>
                                        </p:tgtEl>
                                        <p:attrNameLst>
                                          <p:attrName>style.visibility</p:attrName>
                                        </p:attrNameLst>
                                      </p:cBhvr>
                                      <p:to>
                                        <p:strVal val="visible"/>
                                      </p:to>
                                    </p:set>
                                    <p:animEffect transition="in" filter="blinds(horizontal)">
                                      <p:cBhvr>
                                        <p:cTn id="24" dur="500"/>
                                        <p:tgtEl>
                                          <p:spTgt spid="655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3" grpId="0"/>
      <p:bldP spid="65545" grpId="0"/>
      <p:bldP spid="65547" grpId="0"/>
      <p:bldP spid="65548" grpId="0"/>
      <p:bldP spid="6554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6985000"/>
          </a:xfrm>
          <a:prstGeom prst="rect">
            <a:avLst/>
          </a:prstGeom>
          <a:noFill/>
          <a:ln w="9525">
            <a:noFill/>
            <a:miter lim="800000"/>
            <a:headEnd/>
            <a:tailEnd/>
          </a:ln>
        </p:spPr>
      </p:pic>
      <p:sp>
        <p:nvSpPr>
          <p:cNvPr id="4099" name="矩形 9"/>
          <p:cNvSpPr>
            <a:spLocks noChangeArrowheads="1"/>
          </p:cNvSpPr>
          <p:nvPr/>
        </p:nvSpPr>
        <p:spPr bwMode="auto">
          <a:xfrm>
            <a:off x="3500438" y="3638550"/>
            <a:ext cx="184150" cy="469900"/>
          </a:xfrm>
          <a:prstGeom prst="rect">
            <a:avLst/>
          </a:prstGeom>
          <a:noFill/>
          <a:ln w="9525">
            <a:noFill/>
            <a:miter lim="800000"/>
            <a:headEnd/>
            <a:tailEnd/>
          </a:ln>
        </p:spPr>
        <p:txBody>
          <a:bodyPr wrap="none">
            <a:spAutoFit/>
          </a:bodyPr>
          <a:lstStyle/>
          <a:p>
            <a:endParaRPr lang="zh-CN" altLang="en-US" sz="2400"/>
          </a:p>
        </p:txBody>
      </p:sp>
      <p:sp>
        <p:nvSpPr>
          <p:cNvPr id="88069" name="Rectangle 5"/>
          <p:cNvSpPr>
            <a:spLocks noChangeArrowheads="1"/>
          </p:cNvSpPr>
          <p:nvPr/>
        </p:nvSpPr>
        <p:spPr bwMode="auto">
          <a:xfrm>
            <a:off x="1219200" y="5473700"/>
            <a:ext cx="6850063" cy="954088"/>
          </a:xfrm>
          <a:prstGeom prst="rect">
            <a:avLst/>
          </a:prstGeom>
          <a:noFill/>
          <a:ln w="9525">
            <a:noFill/>
            <a:miter lim="800000"/>
            <a:headEnd/>
            <a:tailEnd/>
          </a:ln>
        </p:spPr>
        <p:txBody>
          <a:bodyPr>
            <a:spAutoFit/>
          </a:bodyPr>
          <a:lstStyle/>
          <a:p>
            <a:r>
              <a:rPr lang="zh-CN" altLang="en-US" sz="2800" b="1"/>
              <a:t>小贴士：回目可以是事件的</a:t>
            </a:r>
            <a:r>
              <a:rPr lang="zh-CN" altLang="en-US" sz="2800" b="1">
                <a:solidFill>
                  <a:srgbClr val="FF0000"/>
                </a:solidFill>
              </a:rPr>
              <a:t>起因</a:t>
            </a:r>
            <a:r>
              <a:rPr lang="en-US" altLang="zh-CN" sz="2800" b="1">
                <a:solidFill>
                  <a:srgbClr val="FF0000"/>
                </a:solidFill>
              </a:rPr>
              <a:t>+</a:t>
            </a:r>
            <a:r>
              <a:rPr lang="zh-CN" altLang="en-US" sz="2800" b="1">
                <a:solidFill>
                  <a:srgbClr val="FF0000"/>
                </a:solidFill>
              </a:rPr>
              <a:t>结果</a:t>
            </a:r>
            <a:r>
              <a:rPr lang="zh-CN" altLang="en-US" sz="2800" b="1"/>
              <a:t>，也可以是</a:t>
            </a:r>
            <a:r>
              <a:rPr lang="zh-CN" altLang="en-US" sz="2800" b="1">
                <a:solidFill>
                  <a:srgbClr val="FF0000"/>
                </a:solidFill>
              </a:rPr>
              <a:t>人物</a:t>
            </a:r>
            <a:r>
              <a:rPr lang="en-US" altLang="zh-CN" sz="2800" b="1">
                <a:solidFill>
                  <a:srgbClr val="FF0000"/>
                </a:solidFill>
              </a:rPr>
              <a:t>+</a:t>
            </a:r>
            <a:r>
              <a:rPr lang="zh-CN" altLang="en-US" sz="2800" b="1">
                <a:solidFill>
                  <a:srgbClr val="FF0000"/>
                </a:solidFill>
              </a:rPr>
              <a:t>事件</a:t>
            </a:r>
            <a:r>
              <a:rPr lang="zh-CN" altLang="en-US" sz="2800" b="1"/>
              <a:t>，或者就是</a:t>
            </a:r>
            <a:r>
              <a:rPr lang="zh-CN" altLang="en-US" sz="2800" b="1">
                <a:solidFill>
                  <a:srgbClr val="FF0000"/>
                </a:solidFill>
              </a:rPr>
              <a:t>核心事件</a:t>
            </a:r>
            <a:r>
              <a:rPr lang="zh-CN" altLang="en-US" sz="2800" b="1"/>
              <a:t>。</a:t>
            </a:r>
          </a:p>
        </p:txBody>
      </p:sp>
      <p:sp>
        <p:nvSpPr>
          <p:cNvPr id="88070" name="Text Box 6"/>
          <p:cNvSpPr txBox="1">
            <a:spLocks noChangeArrowheads="1"/>
          </p:cNvSpPr>
          <p:nvPr/>
        </p:nvSpPr>
        <p:spPr bwMode="auto">
          <a:xfrm>
            <a:off x="4876800" y="825500"/>
            <a:ext cx="990600" cy="3970338"/>
          </a:xfrm>
          <a:prstGeom prst="rect">
            <a:avLst/>
          </a:prstGeom>
          <a:noFill/>
          <a:ln w="9525">
            <a:noFill/>
            <a:miter lim="800000"/>
            <a:headEnd/>
            <a:tailEnd/>
          </a:ln>
        </p:spPr>
        <p:txBody>
          <a:bodyPr>
            <a:spAutoFit/>
          </a:bodyPr>
          <a:lstStyle/>
          <a:p>
            <a:pPr>
              <a:spcBef>
                <a:spcPct val="50000"/>
              </a:spcBef>
            </a:pPr>
            <a:r>
              <a:rPr lang="zh-CN" altLang="en-US" sz="3600" b="1" dirty="0"/>
              <a:t>遇风暴</a:t>
            </a:r>
            <a:r>
              <a:rPr lang="zh-CN" altLang="en-US" sz="3600" b="1" dirty="0">
                <a:solidFill>
                  <a:srgbClr val="FF0000"/>
                </a:solidFill>
              </a:rPr>
              <a:t>死里逃生</a:t>
            </a:r>
          </a:p>
        </p:txBody>
      </p:sp>
      <p:sp>
        <p:nvSpPr>
          <p:cNvPr id="88071" name="Rectangle 7"/>
          <p:cNvSpPr>
            <a:spLocks noChangeArrowheads="1"/>
          </p:cNvSpPr>
          <p:nvPr/>
        </p:nvSpPr>
        <p:spPr bwMode="auto">
          <a:xfrm>
            <a:off x="3657600" y="1358900"/>
            <a:ext cx="914400" cy="3970338"/>
          </a:xfrm>
          <a:prstGeom prst="rect">
            <a:avLst/>
          </a:prstGeom>
          <a:noFill/>
          <a:ln w="9525">
            <a:noFill/>
            <a:miter lim="800000"/>
            <a:headEnd/>
            <a:tailEnd/>
          </a:ln>
        </p:spPr>
        <p:txBody>
          <a:bodyPr anchor="ctr">
            <a:spAutoFit/>
          </a:bodyPr>
          <a:lstStyle/>
          <a:p>
            <a:pPr>
              <a:spcBef>
                <a:spcPct val="50000"/>
              </a:spcBef>
            </a:pPr>
            <a:r>
              <a:rPr lang="zh-CN" altLang="en-US" sz="3600" b="1" dirty="0"/>
              <a:t>陷小国</a:t>
            </a:r>
            <a:r>
              <a:rPr lang="zh-CN" altLang="en-US" sz="3600" b="1" dirty="0">
                <a:solidFill>
                  <a:srgbClr val="FF0000"/>
                </a:solidFill>
              </a:rPr>
              <a:t>被剥自由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8070"/>
                                        </p:tgtEl>
                                        <p:attrNameLst>
                                          <p:attrName>style.visibility</p:attrName>
                                        </p:attrNameLst>
                                      </p:cBhvr>
                                      <p:to>
                                        <p:strVal val="visible"/>
                                      </p:to>
                                    </p:set>
                                    <p:animEffect transition="in" filter="wipe(up)">
                                      <p:cBhvr>
                                        <p:cTn id="7" dur="500"/>
                                        <p:tgtEl>
                                          <p:spTgt spid="88070"/>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8071"/>
                                        </p:tgtEl>
                                        <p:attrNameLst>
                                          <p:attrName>style.visibility</p:attrName>
                                        </p:attrNameLst>
                                      </p:cBhvr>
                                      <p:to>
                                        <p:strVal val="visible"/>
                                      </p:to>
                                    </p:set>
                                    <p:animEffect transition="in" filter="wipe(up)">
                                      <p:cBhvr>
                                        <p:cTn id="11" dur="500"/>
                                        <p:tgtEl>
                                          <p:spTgt spid="88071"/>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88069"/>
                                        </p:tgtEl>
                                        <p:attrNameLst>
                                          <p:attrName>style.visibility</p:attrName>
                                        </p:attrNameLst>
                                      </p:cBhvr>
                                      <p:to>
                                        <p:strVal val="visible"/>
                                      </p:to>
                                    </p:set>
                                    <p:animEffect transition="in" filter="blinds(horizontal)">
                                      <p:cBhvr>
                                        <p:cTn id="16" dur="500"/>
                                        <p:tgtEl>
                                          <p:spTgt spid="88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9" grpId="0"/>
      <p:bldP spid="88070" grpId="0"/>
      <p:bldP spid="8807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7131050"/>
          </a:xfrm>
          <a:prstGeom prst="rect">
            <a:avLst/>
          </a:prstGeom>
          <a:noFill/>
          <a:ln w="9525">
            <a:noFill/>
            <a:miter lim="800000"/>
            <a:headEnd/>
            <a:tailEnd/>
          </a:ln>
        </p:spPr>
      </p:pic>
      <p:pic>
        <p:nvPicPr>
          <p:cNvPr id="6147" name="그림 12" descr="korean frame.png"/>
          <p:cNvPicPr>
            <a:picLocks noChangeAspect="1"/>
          </p:cNvPicPr>
          <p:nvPr/>
        </p:nvPicPr>
        <p:blipFill>
          <a:blip r:embed="rId3"/>
          <a:srcRect/>
          <a:stretch>
            <a:fillRect/>
          </a:stretch>
        </p:blipFill>
        <p:spPr bwMode="auto">
          <a:xfrm>
            <a:off x="-396875" y="265113"/>
            <a:ext cx="7777163" cy="6475412"/>
          </a:xfrm>
          <a:prstGeom prst="rect">
            <a:avLst/>
          </a:prstGeom>
          <a:noFill/>
          <a:ln w="9525">
            <a:noFill/>
            <a:miter lim="800000"/>
            <a:headEnd/>
            <a:tailEnd/>
          </a:ln>
        </p:spPr>
      </p:pic>
      <p:sp>
        <p:nvSpPr>
          <p:cNvPr id="7" name="Rectangle 1"/>
          <p:cNvSpPr>
            <a:spLocks noChangeArrowheads="1"/>
          </p:cNvSpPr>
          <p:nvPr/>
        </p:nvSpPr>
        <p:spPr bwMode="auto">
          <a:xfrm>
            <a:off x="1371600" y="1282700"/>
            <a:ext cx="4419600" cy="4524375"/>
          </a:xfrm>
          <a:prstGeom prst="rect">
            <a:avLst/>
          </a:prstGeom>
          <a:noFill/>
          <a:ln w="9525">
            <a:noFill/>
            <a:miter lim="800000"/>
            <a:headEnd/>
            <a:tailEnd/>
          </a:ln>
        </p:spPr>
        <p:txBody>
          <a:bodyPr anchor="ctr">
            <a:spAutoFit/>
          </a:bodyPr>
          <a:lstStyle/>
          <a:p>
            <a:r>
              <a:rPr lang="zh-CN" altLang="en-US" sz="3200" b="1" dirty="0"/>
              <a:t>       以回目样式概括章节内容，整合起来就是小说的故事梗概，这是我们阅读长篇小说的一个比较巧妙的方法。请同学们在深入阅读其他中外长篇小说时，</a:t>
            </a:r>
            <a:r>
              <a:rPr lang="zh-CN" altLang="en-US" sz="3200" b="1" dirty="0" smtClean="0"/>
              <a:t>继续尝试以</a:t>
            </a:r>
            <a:r>
              <a:rPr lang="zh-CN" altLang="en-US" sz="3200" b="1" dirty="0"/>
              <a:t>回目样式概括章节内容。</a:t>
            </a:r>
          </a:p>
        </p:txBody>
      </p:sp>
      <p:pic>
        <p:nvPicPr>
          <p:cNvPr id="6149" name="그림 12" descr="korean frame.png"/>
          <p:cNvPicPr>
            <a:picLocks noChangeAspect="1"/>
          </p:cNvPicPr>
          <p:nvPr/>
        </p:nvPicPr>
        <p:blipFill>
          <a:blip r:embed="rId3"/>
          <a:srcRect/>
          <a:stretch>
            <a:fillRect/>
          </a:stretch>
        </p:blipFill>
        <p:spPr bwMode="auto">
          <a:xfrm>
            <a:off x="6875463" y="260350"/>
            <a:ext cx="1873250" cy="6337300"/>
          </a:xfrm>
          <a:prstGeom prst="rect">
            <a:avLst/>
          </a:prstGeom>
          <a:noFill/>
          <a:ln w="9525">
            <a:noFill/>
            <a:miter lim="800000"/>
            <a:headEnd/>
            <a:tailEnd/>
          </a:ln>
        </p:spPr>
      </p:pic>
      <p:sp>
        <p:nvSpPr>
          <p:cNvPr id="6150" name="TextBox 5"/>
          <p:cNvSpPr txBox="1">
            <a:spLocks noChangeArrowheads="1"/>
          </p:cNvSpPr>
          <p:nvPr/>
        </p:nvSpPr>
        <p:spPr bwMode="auto">
          <a:xfrm>
            <a:off x="5334000" y="673100"/>
            <a:ext cx="3111500" cy="5081588"/>
          </a:xfrm>
          <a:prstGeom prst="rect">
            <a:avLst/>
          </a:prstGeom>
          <a:noFill/>
          <a:ln w="9525">
            <a:noFill/>
            <a:miter lim="800000"/>
            <a:headEnd/>
            <a:tailEnd/>
          </a:ln>
        </p:spPr>
        <p:txBody>
          <a:bodyPr vert="eaVert">
            <a:spAutoFit/>
          </a:bodyPr>
          <a:lstStyle/>
          <a:p>
            <a:r>
              <a:rPr lang="en-US" altLang="zh-CN" sz="3600" b="1">
                <a:latin typeface="华文新魏" pitchFamily="2" charset="-122"/>
                <a:ea typeface="华文新魏" pitchFamily="2" charset="-122"/>
              </a:rPr>
              <a:t>  </a:t>
            </a:r>
            <a:r>
              <a:rPr lang="zh-CN" altLang="en-US" sz="3600" b="1">
                <a:latin typeface="华文新魏" pitchFamily="2" charset="-122"/>
                <a:ea typeface="华文新魏" pitchFamily="2" charset="-122"/>
              </a:rPr>
              <a:t>倡导进阶</a:t>
            </a:r>
            <a:r>
              <a:rPr lang="zh-CN" altLang="en-US" sz="3600" b="1">
                <a:solidFill>
                  <a:srgbClr val="FF0000"/>
                </a:solidFill>
                <a:latin typeface="华文新魏" pitchFamily="2" charset="-122"/>
                <a:ea typeface="华文新魏" pitchFamily="2" charset="-122"/>
              </a:rPr>
              <a:t>深阅读</a:t>
            </a:r>
            <a:r>
              <a:rPr lang="en-US" altLang="zh-CN" sz="3600" b="1">
                <a:latin typeface="华文新魏" pitchFamily="2" charset="-122"/>
                <a:ea typeface="华文新魏" pitchFamily="2" charset="-122"/>
              </a:rPr>
              <a:t>                    </a:t>
            </a:r>
            <a:r>
              <a:rPr lang="zh-CN" altLang="en-US" sz="3600" b="1">
                <a:latin typeface="华文新魏" pitchFamily="2" charset="-122"/>
                <a:ea typeface="华文新魏" pitchFamily="2" charset="-122"/>
              </a:rPr>
              <a:t>                          </a:t>
            </a:r>
          </a:p>
          <a:p>
            <a:r>
              <a:rPr lang="zh-CN" altLang="en-US" sz="3600" b="1">
                <a:latin typeface="华文新魏" pitchFamily="2" charset="-122"/>
                <a:ea typeface="华文新魏" pitchFamily="2" charset="-122"/>
              </a:rPr>
              <a:t>                     学拟</a:t>
            </a:r>
            <a:r>
              <a:rPr lang="zh-CN" altLang="en-US" sz="3600" b="1">
                <a:solidFill>
                  <a:srgbClr val="FF0000"/>
                </a:solidFill>
                <a:latin typeface="华文新魏" pitchFamily="2" charset="-122"/>
                <a:ea typeface="华文新魏" pitchFamily="2" charset="-122"/>
              </a:rPr>
              <a:t>回目</a:t>
            </a:r>
            <a:endParaRPr lang="zh-CN" altLang="en-US" sz="3200">
              <a:solidFill>
                <a:srgbClr val="FF0000"/>
              </a:solidFill>
              <a:latin typeface="华文新魏" pitchFamily="2" charset="-122"/>
              <a:ea typeface="华文新魏" pitchFamily="2" charset="-122"/>
            </a:endParaRPr>
          </a:p>
          <a:p>
            <a:r>
              <a:rPr lang="en-US" altLang="zh-CN" sz="3200" b="1">
                <a:solidFill>
                  <a:srgbClr val="FF0000"/>
                </a:solidFill>
                <a:latin typeface="华文新魏" pitchFamily="2" charset="-122"/>
                <a:ea typeface="华文新魏" pitchFamily="2" charset="-122"/>
              </a:rPr>
              <a:t> </a:t>
            </a:r>
            <a:endParaRPr lang="zh-CN" altLang="en-US" sz="3200">
              <a:solidFill>
                <a:srgbClr val="FF0000"/>
              </a:solidFill>
              <a:latin typeface="华文新魏" pitchFamily="2" charset="-122"/>
              <a:ea typeface="华文新魏" pitchFamily="2" charset="-122"/>
            </a:endParaRPr>
          </a:p>
          <a:p>
            <a:endParaRPr lang="zh-CN" altLang="en-US" sz="8800">
              <a:latin typeface="隶书" pitchFamily="49" charset="-122"/>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7131050"/>
          </a:xfrm>
          <a:prstGeom prst="rect">
            <a:avLst/>
          </a:prstGeom>
          <a:noFill/>
          <a:ln w="9525">
            <a:noFill/>
            <a:miter lim="800000"/>
            <a:headEnd/>
            <a:tailEnd/>
          </a:ln>
        </p:spPr>
      </p:pic>
      <p:sp>
        <p:nvSpPr>
          <p:cNvPr id="7171" name="TextBox 4"/>
          <p:cNvSpPr txBox="1">
            <a:spLocks noChangeArrowheads="1"/>
          </p:cNvSpPr>
          <p:nvPr/>
        </p:nvSpPr>
        <p:spPr bwMode="auto">
          <a:xfrm>
            <a:off x="838200" y="901700"/>
            <a:ext cx="7439025" cy="769938"/>
          </a:xfrm>
          <a:prstGeom prst="rect">
            <a:avLst/>
          </a:prstGeom>
          <a:noFill/>
          <a:ln w="9525">
            <a:noFill/>
            <a:miter lim="800000"/>
            <a:headEnd/>
            <a:tailEnd/>
          </a:ln>
        </p:spPr>
        <p:txBody>
          <a:bodyPr>
            <a:spAutoFit/>
          </a:bodyPr>
          <a:lstStyle/>
          <a:p>
            <a:r>
              <a:rPr lang="zh-CN" altLang="en-US" sz="4400" b="1" dirty="0">
                <a:solidFill>
                  <a:srgbClr val="FF0000"/>
                </a:solidFill>
                <a:latin typeface="华文新魏" pitchFamily="2" charset="-122"/>
                <a:ea typeface="华文新魏" pitchFamily="2" charset="-122"/>
              </a:rPr>
              <a:t>赏析批注品细节</a:t>
            </a:r>
            <a:endParaRPr lang="en-US" altLang="zh-CN" sz="4400" b="1" dirty="0">
              <a:solidFill>
                <a:srgbClr val="FF0000"/>
              </a:solidFill>
              <a:latin typeface="华文新魏" pitchFamily="2" charset="-122"/>
              <a:ea typeface="华文新魏" pitchFamily="2" charset="-122"/>
            </a:endParaRPr>
          </a:p>
        </p:txBody>
      </p:sp>
      <p:sp>
        <p:nvSpPr>
          <p:cNvPr id="7172" name="矩形 9"/>
          <p:cNvSpPr>
            <a:spLocks noChangeArrowheads="1"/>
          </p:cNvSpPr>
          <p:nvPr/>
        </p:nvSpPr>
        <p:spPr bwMode="auto">
          <a:xfrm>
            <a:off x="3500438" y="3638550"/>
            <a:ext cx="184150" cy="469900"/>
          </a:xfrm>
          <a:prstGeom prst="rect">
            <a:avLst/>
          </a:prstGeom>
          <a:noFill/>
          <a:ln w="9525">
            <a:noFill/>
            <a:miter lim="800000"/>
            <a:headEnd/>
            <a:tailEnd/>
          </a:ln>
        </p:spPr>
        <p:txBody>
          <a:bodyPr wrap="none">
            <a:spAutoFit/>
          </a:bodyPr>
          <a:lstStyle/>
          <a:p>
            <a:endParaRPr lang="zh-CN" altLang="en-US" sz="2400"/>
          </a:p>
        </p:txBody>
      </p:sp>
      <p:sp>
        <p:nvSpPr>
          <p:cNvPr id="7173" name="Text Box 6"/>
          <p:cNvSpPr txBox="1">
            <a:spLocks noChangeArrowheads="1"/>
          </p:cNvSpPr>
          <p:nvPr/>
        </p:nvSpPr>
        <p:spPr bwMode="auto">
          <a:xfrm>
            <a:off x="1066800" y="1816100"/>
            <a:ext cx="6629400" cy="4524375"/>
          </a:xfrm>
          <a:prstGeom prst="rect">
            <a:avLst/>
          </a:prstGeom>
          <a:noFill/>
          <a:ln w="9525">
            <a:noFill/>
            <a:miter lim="800000"/>
            <a:headEnd/>
            <a:tailEnd/>
          </a:ln>
        </p:spPr>
        <p:txBody>
          <a:bodyPr>
            <a:spAutoFit/>
          </a:bodyPr>
          <a:lstStyle/>
          <a:p>
            <a:r>
              <a:rPr lang="zh-CN" altLang="en-US" sz="3200" b="1" dirty="0">
                <a:ea typeface="华文新魏" pitchFamily="2" charset="-122"/>
              </a:rPr>
              <a:t>        </a:t>
            </a:r>
            <a:r>
              <a:rPr lang="zh-CN" altLang="en-US" sz="3600" b="1" dirty="0">
                <a:ea typeface="华文新魏" pitchFamily="2" charset="-122"/>
              </a:rPr>
              <a:t>批注是让学生在概述的基础上对文本细读的好方法，古人读书也强调这种批注的方法，叫做“评点”法，历史上出现了许多评点的范本，如毛宗岗评点</a:t>
            </a:r>
            <a:r>
              <a:rPr lang="en-US" altLang="zh-CN" sz="3600" b="1" dirty="0">
                <a:ea typeface="华文新魏" pitchFamily="2" charset="-122"/>
              </a:rPr>
              <a:t>《</a:t>
            </a:r>
            <a:r>
              <a:rPr lang="zh-CN" altLang="en-US" sz="3600" b="1" dirty="0">
                <a:ea typeface="华文新魏" pitchFamily="2" charset="-122"/>
              </a:rPr>
              <a:t>三国</a:t>
            </a:r>
            <a:r>
              <a:rPr lang="en-US" altLang="zh-CN" sz="3600" b="1" dirty="0">
                <a:ea typeface="华文新魏" pitchFamily="2" charset="-122"/>
              </a:rPr>
              <a:t>》</a:t>
            </a:r>
            <a:r>
              <a:rPr lang="zh-CN" altLang="en-US" sz="3600" b="1" dirty="0">
                <a:ea typeface="华文新魏" pitchFamily="2" charset="-122"/>
              </a:rPr>
              <a:t>、金圣叹评点</a:t>
            </a:r>
            <a:r>
              <a:rPr lang="en-US" altLang="zh-CN" sz="3600" b="1" dirty="0">
                <a:ea typeface="华文新魏" pitchFamily="2" charset="-122"/>
              </a:rPr>
              <a:t>《</a:t>
            </a:r>
            <a:r>
              <a:rPr lang="zh-CN" altLang="en-US" sz="3600" b="1" dirty="0">
                <a:ea typeface="华文新魏" pitchFamily="2" charset="-122"/>
              </a:rPr>
              <a:t>水浒传</a:t>
            </a:r>
            <a:r>
              <a:rPr lang="en-US" altLang="zh-CN" sz="3600" b="1" dirty="0">
                <a:ea typeface="华文新魏" pitchFamily="2" charset="-122"/>
              </a:rPr>
              <a:t>》</a:t>
            </a:r>
            <a:r>
              <a:rPr lang="zh-CN" altLang="en-US" sz="3600" b="1" dirty="0">
                <a:ea typeface="华文新魏" pitchFamily="2" charset="-122"/>
              </a:rPr>
              <a:t>、脂砚斋评点</a:t>
            </a:r>
            <a:r>
              <a:rPr lang="en-US" altLang="zh-CN" sz="3600" b="1" dirty="0">
                <a:ea typeface="华文新魏" pitchFamily="2" charset="-122"/>
              </a:rPr>
              <a:t>《</a:t>
            </a:r>
            <a:r>
              <a:rPr lang="zh-CN" altLang="en-US" sz="3600" b="1" dirty="0">
                <a:ea typeface="华文新魏" pitchFamily="2" charset="-122"/>
              </a:rPr>
              <a:t>红楼梦</a:t>
            </a:r>
            <a:r>
              <a:rPr lang="en-US" altLang="zh-CN" sz="3600" b="1" dirty="0">
                <a:ea typeface="华文新魏" pitchFamily="2" charset="-122"/>
              </a:rPr>
              <a:t>》</a:t>
            </a:r>
            <a:r>
              <a:rPr lang="zh-CN" altLang="en-US" sz="3600" b="1" dirty="0">
                <a:ea typeface="华文新魏" pitchFamily="2" charset="-122"/>
              </a:rPr>
              <a:t>全本。</a:t>
            </a:r>
          </a:p>
          <a:p>
            <a:endParaRPr lang="zh-CN" altLang="en-US" sz="3600" b="1" dirty="0">
              <a:ea typeface="华文新魏"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0" y="0"/>
            <a:ext cx="7439025" cy="641350"/>
          </a:xfrm>
          <a:prstGeom prst="rect">
            <a:avLst/>
          </a:prstGeom>
          <a:noFill/>
          <a:ln w="9525">
            <a:noFill/>
            <a:miter lim="800000"/>
            <a:headEnd/>
            <a:tailEnd/>
          </a:ln>
        </p:spPr>
        <p:txBody>
          <a:bodyPr>
            <a:spAutoFit/>
          </a:bodyPr>
          <a:lstStyle/>
          <a:p>
            <a:r>
              <a:rPr lang="zh-CN" altLang="en-US" sz="3600" b="1" dirty="0">
                <a:solidFill>
                  <a:srgbClr val="FF0000"/>
                </a:solidFill>
                <a:latin typeface="华文新魏" pitchFamily="2" charset="-122"/>
                <a:ea typeface="华文新魏" pitchFamily="2" charset="-122"/>
              </a:rPr>
              <a:t>金圣叹评点的</a:t>
            </a:r>
            <a:r>
              <a:rPr lang="en-US" altLang="zh-CN" sz="3600" b="1" dirty="0">
                <a:solidFill>
                  <a:srgbClr val="FF0000"/>
                </a:solidFill>
                <a:latin typeface="华文新魏" pitchFamily="2" charset="-122"/>
                <a:ea typeface="华文新魏" pitchFamily="2" charset="-122"/>
              </a:rPr>
              <a:t>《</a:t>
            </a:r>
            <a:r>
              <a:rPr lang="zh-CN" altLang="en-US" sz="3600" b="1" dirty="0">
                <a:solidFill>
                  <a:srgbClr val="FF0000"/>
                </a:solidFill>
                <a:latin typeface="华文新魏" pitchFamily="2" charset="-122"/>
                <a:ea typeface="华文新魏" pitchFamily="2" charset="-122"/>
              </a:rPr>
              <a:t>水浒传</a:t>
            </a:r>
            <a:r>
              <a:rPr lang="en-US" altLang="zh-CN" sz="3600" b="1" dirty="0">
                <a:solidFill>
                  <a:srgbClr val="FF0000"/>
                </a:solidFill>
                <a:latin typeface="华文新魏" pitchFamily="2" charset="-122"/>
                <a:ea typeface="华文新魏" pitchFamily="2" charset="-122"/>
              </a:rPr>
              <a:t>》</a:t>
            </a:r>
            <a:r>
              <a:rPr lang="zh-CN" altLang="en-US" sz="3600" b="1" dirty="0">
                <a:solidFill>
                  <a:srgbClr val="FF0000"/>
                </a:solidFill>
                <a:latin typeface="华文新魏" pitchFamily="2" charset="-122"/>
                <a:ea typeface="华文新魏" pitchFamily="2" charset="-122"/>
              </a:rPr>
              <a:t>片段</a:t>
            </a:r>
          </a:p>
        </p:txBody>
      </p:sp>
      <p:sp>
        <p:nvSpPr>
          <p:cNvPr id="8195" name="矩形 9"/>
          <p:cNvSpPr>
            <a:spLocks noChangeArrowheads="1"/>
          </p:cNvSpPr>
          <p:nvPr/>
        </p:nvSpPr>
        <p:spPr bwMode="auto">
          <a:xfrm>
            <a:off x="3500438" y="3638550"/>
            <a:ext cx="184150" cy="469900"/>
          </a:xfrm>
          <a:prstGeom prst="rect">
            <a:avLst/>
          </a:prstGeom>
          <a:noFill/>
          <a:ln w="9525">
            <a:noFill/>
            <a:miter lim="800000"/>
            <a:headEnd/>
            <a:tailEnd/>
          </a:ln>
        </p:spPr>
        <p:txBody>
          <a:bodyPr wrap="none">
            <a:spAutoFit/>
          </a:bodyPr>
          <a:lstStyle/>
          <a:p>
            <a:endParaRPr lang="zh-CN" altLang="en-US" sz="2400"/>
          </a:p>
        </p:txBody>
      </p:sp>
      <p:sp>
        <p:nvSpPr>
          <p:cNvPr id="8196" name="Text Box 6"/>
          <p:cNvSpPr txBox="1">
            <a:spLocks noChangeArrowheads="1"/>
          </p:cNvSpPr>
          <p:nvPr/>
        </p:nvSpPr>
        <p:spPr bwMode="auto">
          <a:xfrm>
            <a:off x="228600" y="520700"/>
            <a:ext cx="8915400" cy="6740525"/>
          </a:xfrm>
          <a:prstGeom prst="rect">
            <a:avLst/>
          </a:prstGeom>
          <a:noFill/>
          <a:ln w="9525">
            <a:noFill/>
            <a:miter lim="800000"/>
            <a:headEnd/>
            <a:tailEnd/>
          </a:ln>
        </p:spPr>
        <p:txBody>
          <a:bodyPr>
            <a:spAutoFit/>
          </a:bodyPr>
          <a:lstStyle/>
          <a:p>
            <a:pPr>
              <a:lnSpc>
                <a:spcPct val="90000"/>
              </a:lnSpc>
            </a:pPr>
            <a:r>
              <a:rPr lang="zh-CN" altLang="en-US" sz="2400" b="1" dirty="0">
                <a:latin typeface="宋体" pitchFamily="2" charset="-122"/>
              </a:rPr>
              <a:t>    只说林冲就床上放了包裹被卧，</a:t>
            </a:r>
            <a:r>
              <a:rPr lang="zh-CN" altLang="en-US" sz="2400" b="1" dirty="0">
                <a:solidFill>
                  <a:srgbClr val="FF0000"/>
                </a:solidFill>
                <a:latin typeface="隶书" pitchFamily="49" charset="-122"/>
                <a:ea typeface="隶书" pitchFamily="49" charset="-122"/>
              </a:rPr>
              <a:t>（细细写。）</a:t>
            </a:r>
            <a:r>
              <a:rPr lang="zh-CN" altLang="en-US" sz="2400" b="1" dirty="0">
                <a:latin typeface="宋体" pitchFamily="2" charset="-122"/>
              </a:rPr>
              <a:t>就坐下生些焰火起来。</a:t>
            </a:r>
            <a:r>
              <a:rPr lang="zh-CN" altLang="en-US" sz="2400" b="1" dirty="0">
                <a:solidFill>
                  <a:srgbClr val="FF0000"/>
                </a:solidFill>
                <a:latin typeface="隶书" pitchFamily="49" charset="-122"/>
                <a:ea typeface="隶书" pitchFamily="49" charset="-122"/>
              </a:rPr>
              <a:t>（火字渐写得大了。题是火烧草料场，读者读至老军向火，犹不以为意也；及读至此处生些焰火，未有不动心，以为必是因此失火者；而孰知作者却是故意于前边布此疑影，却又随手即用将火盆盖了一句结之，令后火全不关此。妙绝之文也。）</a:t>
            </a:r>
            <a:r>
              <a:rPr lang="zh-CN" altLang="en-US" sz="2400" b="1" dirty="0">
                <a:latin typeface="宋体" pitchFamily="2" charset="-122"/>
              </a:rPr>
              <a:t>屋后有一堆柴炭，拿几块来，生在地炉里。仰面看那草屋时，四下里崩坏了，又被朔风吹撼，摇振得动。</a:t>
            </a:r>
            <a:r>
              <a:rPr lang="zh-CN" altLang="en-US" sz="2400" b="1" dirty="0">
                <a:solidFill>
                  <a:srgbClr val="FF0000"/>
                </a:solidFill>
                <a:latin typeface="隶书" pitchFamily="49" charset="-122"/>
                <a:ea typeface="隶书" pitchFamily="49" charset="-122"/>
              </a:rPr>
              <a:t>（如画，便画也画不来。第一段先写寒意，第二段写身上寒，第三段方写到酒。）</a:t>
            </a:r>
            <a:r>
              <a:rPr lang="zh-CN" altLang="en-US" sz="2400" b="1" dirty="0">
                <a:latin typeface="宋体" pitchFamily="2" charset="-122"/>
              </a:rPr>
              <a:t>林冲道：“这屋如何过得一冬</a:t>
            </a:r>
            <a:r>
              <a:rPr lang="en-US" altLang="zh-CN" sz="2400" b="1" dirty="0">
                <a:latin typeface="宋体" pitchFamily="2" charset="-122"/>
              </a:rPr>
              <a:t>?</a:t>
            </a:r>
            <a:r>
              <a:rPr lang="zh-CN" altLang="en-US" sz="2400" b="1" dirty="0">
                <a:latin typeface="宋体" pitchFamily="2" charset="-122"/>
              </a:rPr>
              <a:t>待雪晴了，去城中唤个泥水匠来修理。”向了一回火</a:t>
            </a:r>
            <a:r>
              <a:rPr lang="zh-CN" altLang="en-US" sz="2400" b="1" dirty="0">
                <a:solidFill>
                  <a:srgbClr val="FF0000"/>
                </a:solidFill>
                <a:latin typeface="隶书" pitchFamily="49" charset="-122"/>
                <a:ea typeface="隶书" pitchFamily="49" charset="-122"/>
              </a:rPr>
              <a:t>，（火字奕奕。）</a:t>
            </a:r>
            <a:r>
              <a:rPr lang="zh-CN" altLang="en-US" sz="2400" b="1" dirty="0">
                <a:latin typeface="宋体" pitchFamily="2" charset="-122"/>
              </a:rPr>
              <a:t>觉得身上寒冷</a:t>
            </a:r>
            <a:r>
              <a:rPr lang="zh-CN" altLang="en-US" sz="2400" b="1" dirty="0">
                <a:solidFill>
                  <a:srgbClr val="FF0000"/>
                </a:solidFill>
                <a:latin typeface="隶书" pitchFamily="49" charset="-122"/>
                <a:ea typeface="隶书" pitchFamily="49" charset="-122"/>
              </a:rPr>
              <a:t>，（第二段写身上寒。）</a:t>
            </a:r>
            <a:r>
              <a:rPr lang="zh-CN" altLang="en-US" sz="2400" b="1" dirty="0">
                <a:latin typeface="宋体" pitchFamily="2" charset="-122"/>
              </a:rPr>
              <a:t>寻思：“却才老军所说，</a:t>
            </a:r>
            <a:r>
              <a:rPr lang="zh-CN" altLang="en-US" sz="2400" b="1" dirty="0">
                <a:solidFill>
                  <a:srgbClr val="FF0000"/>
                </a:solidFill>
                <a:latin typeface="隶书" pitchFamily="49" charset="-122"/>
                <a:ea typeface="隶书" pitchFamily="49" charset="-122"/>
              </a:rPr>
              <a:t>（语意妙。正不知文生情，情生文也</a:t>
            </a:r>
            <a:r>
              <a:rPr lang="en-US" altLang="zh-CN" sz="2400" b="1" dirty="0">
                <a:solidFill>
                  <a:srgbClr val="FF0000"/>
                </a:solidFill>
                <a:latin typeface="隶书" pitchFamily="49" charset="-122"/>
                <a:ea typeface="隶书" pitchFamily="49" charset="-122"/>
              </a:rPr>
              <a:t>!</a:t>
            </a:r>
            <a:r>
              <a:rPr lang="zh-CN" altLang="en-US" sz="2400" b="1" dirty="0">
                <a:solidFill>
                  <a:srgbClr val="FF0000"/>
                </a:solidFill>
                <a:latin typeface="隶书" pitchFamily="49" charset="-122"/>
                <a:ea typeface="隶书" pitchFamily="49" charset="-122"/>
              </a:rPr>
              <a:t>）</a:t>
            </a:r>
            <a:r>
              <a:rPr lang="zh-CN" altLang="en-US" sz="2400" b="1" dirty="0">
                <a:latin typeface="宋体" pitchFamily="2" charset="-122"/>
              </a:rPr>
              <a:t>二里路外有那市井，何不去沽些酒来吃</a:t>
            </a:r>
            <a:r>
              <a:rPr lang="en-US" altLang="zh-CN" sz="2400" b="1" dirty="0">
                <a:latin typeface="宋体" pitchFamily="2" charset="-122"/>
              </a:rPr>
              <a:t>?</a:t>
            </a:r>
            <a:r>
              <a:rPr lang="zh-CN" altLang="en-US" sz="2400" b="1" dirty="0">
                <a:solidFill>
                  <a:srgbClr val="FF0000"/>
                </a:solidFill>
                <a:latin typeface="隶书" pitchFamily="49" charset="-122"/>
                <a:ea typeface="隶书" pitchFamily="49" charset="-122"/>
              </a:rPr>
              <a:t>（第三段方写到酒。只此一段，何等段落。）</a:t>
            </a:r>
            <a:r>
              <a:rPr lang="zh-CN" altLang="en-US" sz="2400" b="1" dirty="0">
                <a:latin typeface="宋体" pitchFamily="2" charset="-122"/>
              </a:rPr>
              <a:t>便去包裹里取些碎银子，把花枪挑了酒葫芦</a:t>
            </a:r>
            <a:r>
              <a:rPr lang="zh-CN" altLang="en-US" sz="2400" b="1" dirty="0">
                <a:solidFill>
                  <a:srgbClr val="FF0000"/>
                </a:solidFill>
                <a:latin typeface="隶书" pitchFamily="49" charset="-122"/>
                <a:ea typeface="隶书" pitchFamily="49" charset="-122"/>
              </a:rPr>
              <a:t>，（花枪挑葫芦。人看至此名，虽极英灵者，只谓手冷故用枪挑耳。岂知顷间之用之</a:t>
            </a:r>
            <a:r>
              <a:rPr lang="en-US" altLang="zh-CN" sz="2400" b="1" dirty="0">
                <a:solidFill>
                  <a:srgbClr val="FF0000"/>
                </a:solidFill>
                <a:latin typeface="隶书" pitchFamily="49" charset="-122"/>
                <a:ea typeface="隶书" pitchFamily="49" charset="-122"/>
              </a:rPr>
              <a:t>?</a:t>
            </a:r>
            <a:r>
              <a:rPr lang="zh-CN" altLang="en-US" sz="2400" b="1" dirty="0">
                <a:solidFill>
                  <a:srgbClr val="FF0000"/>
                </a:solidFill>
                <a:latin typeface="隶书" pitchFamily="49" charset="-122"/>
                <a:ea typeface="隶书" pitchFamily="49" charset="-122"/>
              </a:rPr>
              <a:t>）</a:t>
            </a:r>
            <a:r>
              <a:rPr lang="zh-CN" altLang="en-US" sz="2400" b="1" dirty="0">
                <a:latin typeface="宋体" pitchFamily="2" charset="-122"/>
              </a:rPr>
              <a:t>将火炭盖了</a:t>
            </a:r>
            <a:r>
              <a:rPr lang="zh-CN" altLang="en-US" sz="2400" b="1" dirty="0">
                <a:solidFill>
                  <a:srgbClr val="FF0000"/>
                </a:solidFill>
                <a:latin typeface="隶书" pitchFamily="49" charset="-122"/>
                <a:ea typeface="隶书" pitchFamily="49" charset="-122"/>
              </a:rPr>
              <a:t>，（写出精细，见非失火，前许多火字，都是假火，此句一齐抹倒，后重放出真正火字来。</a:t>
            </a:r>
            <a:r>
              <a:rPr lang="zh-CN" altLang="en-US" sz="2400" b="1" dirty="0">
                <a:solidFill>
                  <a:srgbClr val="FF0000"/>
                </a:solidFill>
                <a:latin typeface="宋体" pitchFamily="2" charset="-122"/>
              </a:rPr>
              <a:t>）</a:t>
            </a:r>
            <a:r>
              <a:rPr lang="zh-CN" altLang="en-US" sz="2400" b="1" dirty="0">
                <a:latin typeface="宋体" pitchFamily="2" charset="-122"/>
              </a:rPr>
              <a:t>取毡笠子戴上，拿了钥匙出来，把草厅门拽上；出到大门首，把两扇草场门反拽上锁了；带了钥匙，信步投东，雪地里踏着碎琼乱玉，逦背着北风而行。</a:t>
            </a:r>
            <a:r>
              <a:rPr lang="zh-CN" altLang="en-US" sz="2400" b="1" dirty="0">
                <a:solidFill>
                  <a:srgbClr val="FF0000"/>
                </a:solidFill>
                <a:latin typeface="隶书" pitchFamily="49" charset="-122"/>
                <a:ea typeface="隶书" pitchFamily="49" charset="-122"/>
              </a:rPr>
              <a:t>（背着风去。）</a:t>
            </a:r>
          </a:p>
          <a:p>
            <a:pPr>
              <a:lnSpc>
                <a:spcPct val="90000"/>
              </a:lnSpc>
            </a:pPr>
            <a:endParaRPr lang="zh-CN" altLang="en-US" sz="2400" b="1" dirty="0">
              <a:latin typeface="宋体"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zh-CN" altLang="en-US" smtClean="0"/>
          </a:p>
        </p:txBody>
      </p:sp>
      <p:sp>
        <p:nvSpPr>
          <p:cNvPr id="9219" name="Rectangle 3"/>
          <p:cNvSpPr>
            <a:spLocks noGrp="1" noChangeArrowheads="1"/>
          </p:cNvSpPr>
          <p:nvPr>
            <p:ph idx="1"/>
          </p:nvPr>
        </p:nvSpPr>
        <p:spPr/>
        <p:txBody>
          <a:bodyPr/>
          <a:lstStyle/>
          <a:p>
            <a:endParaRPr lang="zh-CN" altLang="en-US" smtClean="0"/>
          </a:p>
        </p:txBody>
      </p:sp>
      <p:pic>
        <p:nvPicPr>
          <p:cNvPr id="9220" name="Picture 2" descr="C:\Documents and Settings\nhn\바탕 화면\old-paper-background-cover.jpg"/>
          <p:cNvPicPr>
            <a:picLocks noChangeAspect="1" noChangeArrowheads="1"/>
          </p:cNvPicPr>
          <p:nvPr/>
        </p:nvPicPr>
        <p:blipFill>
          <a:blip r:embed="rId2"/>
          <a:srcRect/>
          <a:stretch>
            <a:fillRect/>
          </a:stretch>
        </p:blipFill>
        <p:spPr bwMode="auto">
          <a:xfrm>
            <a:off x="0" y="0"/>
            <a:ext cx="9144000" cy="6985000"/>
          </a:xfrm>
          <a:prstGeom prst="rect">
            <a:avLst/>
          </a:prstGeom>
          <a:noFill/>
          <a:ln w="9525">
            <a:noFill/>
            <a:miter lim="800000"/>
            <a:headEnd/>
            <a:tailEnd/>
          </a:ln>
        </p:spPr>
      </p:pic>
      <p:sp>
        <p:nvSpPr>
          <p:cNvPr id="9221" name="Text Box 5"/>
          <p:cNvSpPr txBox="1">
            <a:spLocks noChangeArrowheads="1"/>
          </p:cNvSpPr>
          <p:nvPr/>
        </p:nvSpPr>
        <p:spPr bwMode="auto">
          <a:xfrm>
            <a:off x="1219200" y="1130300"/>
            <a:ext cx="2757486" cy="707886"/>
          </a:xfrm>
          <a:prstGeom prst="rect">
            <a:avLst/>
          </a:prstGeom>
          <a:noFill/>
          <a:ln w="9525">
            <a:noFill/>
            <a:miter lim="800000"/>
            <a:headEnd/>
            <a:tailEnd/>
          </a:ln>
        </p:spPr>
        <p:txBody>
          <a:bodyPr wrap="none">
            <a:spAutoFit/>
          </a:bodyPr>
          <a:lstStyle/>
          <a:p>
            <a:r>
              <a:rPr lang="zh-CN" altLang="en-US" sz="4000" b="1" dirty="0">
                <a:solidFill>
                  <a:srgbClr val="FF0000"/>
                </a:solidFill>
              </a:rPr>
              <a:t>批注的角度</a:t>
            </a:r>
          </a:p>
        </p:txBody>
      </p:sp>
      <p:sp>
        <p:nvSpPr>
          <p:cNvPr id="9222" name="Text Box 6"/>
          <p:cNvSpPr txBox="1">
            <a:spLocks noChangeArrowheads="1"/>
          </p:cNvSpPr>
          <p:nvPr/>
        </p:nvSpPr>
        <p:spPr bwMode="auto">
          <a:xfrm>
            <a:off x="2209800" y="2197100"/>
            <a:ext cx="4610558" cy="2685479"/>
          </a:xfrm>
          <a:prstGeom prst="rect">
            <a:avLst/>
          </a:prstGeom>
          <a:noFill/>
          <a:ln w="9525">
            <a:noFill/>
            <a:miter lim="800000"/>
            <a:headEnd/>
            <a:tailEnd/>
          </a:ln>
        </p:spPr>
        <p:txBody>
          <a:bodyPr wrap="none">
            <a:spAutoFit/>
          </a:bodyPr>
          <a:lstStyle/>
          <a:p>
            <a:pPr>
              <a:lnSpc>
                <a:spcPct val="120000"/>
              </a:lnSpc>
            </a:pPr>
            <a:r>
              <a:rPr lang="zh-CN" altLang="en-US" sz="3600" b="1" dirty="0"/>
              <a:t>阅读时的随性感悟  </a:t>
            </a:r>
          </a:p>
          <a:p>
            <a:pPr>
              <a:lnSpc>
                <a:spcPct val="120000"/>
              </a:lnSpc>
            </a:pPr>
            <a:r>
              <a:rPr lang="zh-CN" altLang="en-US" sz="3600" b="1" dirty="0"/>
              <a:t>情节设计精妙的思考  </a:t>
            </a:r>
          </a:p>
          <a:p>
            <a:pPr>
              <a:lnSpc>
                <a:spcPct val="120000"/>
              </a:lnSpc>
            </a:pPr>
            <a:r>
              <a:rPr lang="zh-CN" altLang="en-US" sz="3600" b="1" dirty="0"/>
              <a:t>语言艺术的赏析</a:t>
            </a:r>
          </a:p>
          <a:p>
            <a:pPr>
              <a:lnSpc>
                <a:spcPct val="120000"/>
              </a:lnSpc>
            </a:pPr>
            <a:r>
              <a:rPr lang="zh-CN" altLang="en-US" sz="3600" b="1" dirty="0"/>
              <a:t>人物形象的评价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ChangeArrowheads="1"/>
          </p:cNvSpPr>
          <p:nvPr/>
        </p:nvSpPr>
        <p:spPr bwMode="auto">
          <a:xfrm>
            <a:off x="914400" y="596900"/>
            <a:ext cx="7239000" cy="5632311"/>
          </a:xfrm>
          <a:prstGeom prst="rect">
            <a:avLst/>
          </a:prstGeom>
          <a:noFill/>
          <a:ln w="9525" cmpd="sng">
            <a:noFill/>
            <a:miter lim="800000"/>
            <a:headEnd/>
            <a:tailEnd/>
          </a:ln>
          <a:effectLst/>
        </p:spPr>
        <p:txBody>
          <a:bodyPr wrap="square" anchor="ctr">
            <a:spAutoFit/>
          </a:bodyPr>
          <a:lstStyle/>
          <a:p>
            <a:pPr indent="306388" eaLnBrk="0" hangingPunct="0">
              <a:defRPr/>
            </a:pPr>
            <a:r>
              <a:rPr lang="zh-CN" altLang="en-US" sz="2400" b="1" dirty="0">
                <a:solidFill>
                  <a:srgbClr val="FF0000"/>
                </a:solidFill>
              </a:rPr>
              <a:t>    例一：</a:t>
            </a:r>
            <a:r>
              <a:rPr lang="zh-CN" altLang="en-US" sz="2400" b="1" dirty="0"/>
              <a:t>过了没多大一会儿，我觉得有个什么活的东西在我的左腿上蠕动</a:t>
            </a:r>
            <a:r>
              <a:rPr lang="zh-CN" altLang="en-US" sz="2400" b="1" dirty="0">
                <a:solidFill>
                  <a:srgbClr val="FF0000"/>
                </a:solidFill>
              </a:rPr>
              <a:t>，（“蠕动”这个词非常形象，尽管我们不知道利立浦特人身材大小，但这个词已给了我们足够的想象）</a:t>
            </a:r>
            <a:r>
              <a:rPr lang="zh-CN" altLang="en-US" sz="2400" b="1" dirty="0"/>
              <a:t>轻轻地向前移着，越过我胸脯，几乎到了我的下巴前。我尽力将眼睛往下看，竟</a:t>
            </a:r>
            <a:r>
              <a:rPr lang="zh-CN" altLang="en-US" sz="2400" b="1" dirty="0" smtClean="0">
                <a:solidFill>
                  <a:srgbClr val="FF0000"/>
                </a:solidFill>
              </a:rPr>
              <a:t>（内心</a:t>
            </a:r>
            <a:r>
              <a:rPr lang="zh-CN" altLang="en-US" sz="2400" b="1" dirty="0">
                <a:solidFill>
                  <a:srgbClr val="FF0000"/>
                </a:solidFill>
              </a:rPr>
              <a:t>的</a:t>
            </a:r>
            <a:r>
              <a:rPr lang="zh-CN" altLang="en-US" sz="2400" b="1" dirty="0" smtClean="0">
                <a:solidFill>
                  <a:srgbClr val="FF0000"/>
                </a:solidFill>
              </a:rPr>
              <a:t>惊讶可想而知</a:t>
            </a:r>
            <a:r>
              <a:rPr lang="zh-CN" altLang="en-US" sz="2400" b="1" dirty="0">
                <a:solidFill>
                  <a:srgbClr val="FF0000"/>
                </a:solidFill>
              </a:rPr>
              <a:t>）</a:t>
            </a:r>
            <a:r>
              <a:rPr lang="zh-CN" altLang="en-US" sz="2400" b="1" dirty="0"/>
              <a:t>发现一个身高不足六英寸、手持弓箭、背负箭袋的人！与此同时，我估计至少有四十个他的同类随他而来。我大为惊奇，猛吼一声，结果吓得他们全部掉头就跑。</a:t>
            </a:r>
            <a:endParaRPr lang="en-US" altLang="zh-CN" sz="2400" b="1" dirty="0"/>
          </a:p>
          <a:p>
            <a:pPr indent="306388" eaLnBrk="0" hangingPunct="0">
              <a:defRPr/>
            </a:pPr>
            <a:endParaRPr lang="zh-CN" altLang="en-US" sz="2400" b="1" dirty="0"/>
          </a:p>
          <a:p>
            <a:pPr indent="304800" eaLnBrk="0" hangingPunct="0">
              <a:defRPr/>
            </a:pPr>
            <a:r>
              <a:rPr lang="zh-CN" altLang="en-US" sz="2400" b="1" dirty="0" smtClean="0">
                <a:solidFill>
                  <a:srgbClr val="FF0000"/>
                </a:solidFill>
              </a:rPr>
              <a:t>    不得不</a:t>
            </a:r>
            <a:r>
              <a:rPr lang="zh-CN" altLang="en-US" sz="2400" b="1" dirty="0">
                <a:solidFill>
                  <a:srgbClr val="FF0000"/>
                </a:solidFill>
              </a:rPr>
              <a:t>佩服斯威夫特惊人的想象力</a:t>
            </a:r>
            <a:r>
              <a:rPr lang="zh-CN" altLang="en-US" sz="2400" b="1" dirty="0" smtClean="0">
                <a:solidFill>
                  <a:srgbClr val="FF0000"/>
                </a:solidFill>
              </a:rPr>
              <a:t>，何以</a:t>
            </a:r>
            <a:r>
              <a:rPr lang="zh-CN" altLang="en-US" sz="2400" b="1" dirty="0">
                <a:solidFill>
                  <a:srgbClr val="FF0000"/>
                </a:solidFill>
              </a:rPr>
              <a:t>能够想出小人国这么一个点子</a:t>
            </a:r>
            <a:r>
              <a:rPr lang="zh-CN" altLang="en-US" sz="2400" b="1" dirty="0" smtClean="0">
                <a:solidFill>
                  <a:srgbClr val="FF0000"/>
                </a:solidFill>
              </a:rPr>
              <a:t>来？</a:t>
            </a:r>
            <a:r>
              <a:rPr lang="zh-CN" altLang="en-US" sz="2400" b="1" dirty="0">
                <a:solidFill>
                  <a:srgbClr val="FF0000"/>
                </a:solidFill>
              </a:rPr>
              <a:t>格列佛与利立浦特人之间的比例为</a:t>
            </a:r>
            <a:r>
              <a:rPr lang="en-US" altLang="zh-CN" sz="2400" b="1" dirty="0">
                <a:solidFill>
                  <a:srgbClr val="FF0000"/>
                </a:solidFill>
              </a:rPr>
              <a:t>1</a:t>
            </a:r>
            <a:r>
              <a:rPr lang="zh-CN" altLang="en-US" sz="2400" b="1" dirty="0">
                <a:solidFill>
                  <a:srgbClr val="FF0000"/>
                </a:solidFill>
              </a:rPr>
              <a:t>：</a:t>
            </a:r>
            <a:r>
              <a:rPr lang="en-US" altLang="zh-CN" sz="2400" b="1" dirty="0">
                <a:solidFill>
                  <a:srgbClr val="FF0000"/>
                </a:solidFill>
              </a:rPr>
              <a:t>12</a:t>
            </a:r>
            <a:r>
              <a:rPr lang="zh-CN" altLang="en-US" sz="2400" b="1" dirty="0">
                <a:solidFill>
                  <a:srgbClr val="FF0000"/>
                </a:solidFill>
              </a:rPr>
              <a:t>，这种视觉的选择是天才的，而它产生的</a:t>
            </a:r>
            <a:r>
              <a:rPr lang="zh-CN" altLang="en-US" sz="2400" b="1" dirty="0" smtClean="0">
                <a:solidFill>
                  <a:srgbClr val="FF0000"/>
                </a:solidFill>
              </a:rPr>
              <a:t>效果是</a:t>
            </a:r>
            <a:r>
              <a:rPr lang="zh-CN" altLang="en-US" sz="2400" b="1" dirty="0">
                <a:solidFill>
                  <a:srgbClr val="FF0000"/>
                </a:solidFill>
              </a:rPr>
              <a:t>无处不在的幽默</a:t>
            </a:r>
            <a:r>
              <a:rPr lang="zh-CN" altLang="en-US" sz="2400" b="1" dirty="0" smtClean="0">
                <a:solidFill>
                  <a:srgbClr val="FF0000"/>
                </a:solidFill>
              </a:rPr>
              <a:t>。这个情节为后来与大人国形成的巨大反差埋了很好的伏笔。</a:t>
            </a:r>
            <a:endParaRPr lang="zh-CN" altLang="en-US" sz="2400"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914400" y="1282700"/>
            <a:ext cx="7315200" cy="4524315"/>
          </a:xfrm>
          <a:prstGeom prst="rect">
            <a:avLst/>
          </a:prstGeom>
          <a:noFill/>
          <a:ln w="9525">
            <a:noFill/>
            <a:miter lim="800000"/>
            <a:headEnd/>
            <a:tailEnd/>
          </a:ln>
        </p:spPr>
        <p:txBody>
          <a:bodyPr wrap="square">
            <a:spAutoFit/>
          </a:bodyPr>
          <a:lstStyle/>
          <a:p>
            <a:r>
              <a:rPr lang="zh-CN" altLang="en-US" sz="2400" b="1" dirty="0"/>
              <a:t>        例二：还有一位最巧妙</a:t>
            </a:r>
            <a:r>
              <a:rPr lang="zh-CN" altLang="en-US" sz="2400" b="1" dirty="0">
                <a:solidFill>
                  <a:srgbClr val="FF0000"/>
                </a:solidFill>
              </a:rPr>
              <a:t>（“最巧妙”这一反语的使用更加增添了讽刺的意味）</a:t>
            </a:r>
            <a:r>
              <a:rPr lang="zh-CN" altLang="en-US" sz="2400" b="1" dirty="0"/>
              <a:t>的建筑师，他发明了一种建造房屋的新方法，即先从屋顶造起， 自上而下一路盖到地基。他还为自己的这种方法辩护，对我说，蜜蜂和蜘蛛这两种最</a:t>
            </a:r>
            <a:r>
              <a:rPr lang="zh-CN" altLang="en-US" sz="2400" b="1" dirty="0" smtClean="0"/>
              <a:t>精明</a:t>
            </a:r>
            <a:r>
              <a:rPr lang="zh-CN" altLang="en-US" sz="2400" b="1" dirty="0" smtClean="0">
                <a:solidFill>
                  <a:srgbClr val="FF0000"/>
                </a:solidFill>
              </a:rPr>
              <a:t>（“最精明”更讽刺了人的无知）</a:t>
            </a:r>
            <a:r>
              <a:rPr lang="zh-CN" altLang="en-US" sz="2400" b="1" dirty="0" smtClean="0"/>
              <a:t>的</a:t>
            </a:r>
            <a:r>
              <a:rPr lang="zh-CN" altLang="en-US" sz="2400" b="1" dirty="0"/>
              <a:t>昆虫就是这么做的。</a:t>
            </a:r>
            <a:endParaRPr lang="en-US" altLang="zh-CN" sz="2400" b="1" dirty="0"/>
          </a:p>
          <a:p>
            <a:endParaRPr lang="zh-CN" altLang="en-US" sz="2400" b="1" dirty="0"/>
          </a:p>
          <a:p>
            <a:r>
              <a:rPr lang="zh-CN" altLang="en-US" sz="2400" b="1" dirty="0">
                <a:solidFill>
                  <a:srgbClr val="FF0000"/>
                </a:solidFill>
              </a:rPr>
              <a:t>        这是格列佛在巴尔尼巴比的一段</a:t>
            </a:r>
            <a:r>
              <a:rPr lang="zh-CN" altLang="en-US" sz="2400" b="1" dirty="0" smtClean="0">
                <a:solidFill>
                  <a:srgbClr val="FF0000"/>
                </a:solidFill>
              </a:rPr>
              <a:t>见闻：作者此时的讽刺是丝毫不</a:t>
            </a:r>
            <a:r>
              <a:rPr lang="zh-CN" altLang="en-US" sz="2400" b="1" dirty="0">
                <a:solidFill>
                  <a:srgbClr val="FF0000"/>
                </a:solidFill>
              </a:rPr>
              <a:t>加掩饰的，讽刺</a:t>
            </a:r>
            <a:r>
              <a:rPr lang="zh-CN" altLang="en-US" sz="2400" b="1" dirty="0" smtClean="0">
                <a:solidFill>
                  <a:srgbClr val="FF0000"/>
                </a:solidFill>
              </a:rPr>
              <a:t>的是</a:t>
            </a:r>
            <a:r>
              <a:rPr lang="zh-CN" altLang="en-US" sz="2400" b="1" dirty="0">
                <a:solidFill>
                  <a:srgbClr val="FF0000"/>
                </a:solidFill>
              </a:rPr>
              <a:t>拉格多科学院</a:t>
            </a:r>
            <a:r>
              <a:rPr lang="zh-CN" altLang="en-US" sz="2400" b="1" dirty="0" smtClean="0">
                <a:solidFill>
                  <a:srgbClr val="FF0000"/>
                </a:solidFill>
              </a:rPr>
              <a:t>，作者对</a:t>
            </a:r>
            <a:r>
              <a:rPr lang="zh-CN" altLang="en-US" sz="2400" b="1" dirty="0">
                <a:solidFill>
                  <a:srgbClr val="FF0000"/>
                </a:solidFill>
              </a:rPr>
              <a:t>不切实际的，脱离生产的所谓科学研究很反感，所以给予了无情的调侃和挖苦</a:t>
            </a:r>
            <a:r>
              <a:rPr lang="zh-CN" altLang="en-US" sz="2400" b="1" dirty="0" smtClean="0">
                <a:solidFill>
                  <a:srgbClr val="FF0000"/>
                </a:solidFill>
              </a:rPr>
              <a:t>。反语的使用使讽刺的效果更进一层。</a:t>
            </a:r>
            <a:endParaRPr lang="zh-CN" alt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2383</TotalTime>
  <Pages>0</Pages>
  <Words>1770</Words>
  <Characters>0</Characters>
  <Application>Microsoft Office PowerPoint</Application>
  <DocSecurity>0</DocSecurity>
  <PresentationFormat>自定义</PresentationFormat>
  <Lines>0</Lines>
  <Paragraphs>74</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lenovo</cp:lastModifiedBy>
  <cp:revision>176</cp:revision>
  <cp:lastPrinted>1601-01-01T00:00:00Z</cp:lastPrinted>
  <dcterms:created xsi:type="dcterms:W3CDTF">2012-05-15T01:59:41Z</dcterms:created>
  <dcterms:modified xsi:type="dcterms:W3CDTF">2016-03-03T00:06:57Z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2052-6.6.0.2461</vt:lpwstr>
  </property>
</Properties>
</file>