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31" r:id="rId4"/>
    <p:sldId id="310" r:id="rId5"/>
    <p:sldId id="330" r:id="rId6"/>
    <p:sldId id="335" r:id="rId7"/>
    <p:sldId id="280" r:id="rId8"/>
    <p:sldId id="275" r:id="rId9"/>
    <p:sldId id="333" r:id="rId10"/>
    <p:sldId id="311" r:id="rId11"/>
    <p:sldId id="312" r:id="rId12"/>
    <p:sldId id="325" r:id="rId13"/>
    <p:sldId id="282" r:id="rId14"/>
    <p:sldId id="286" r:id="rId15"/>
    <p:sldId id="338" r:id="rId16"/>
    <p:sldId id="334" r:id="rId17"/>
    <p:sldId id="28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CBBE9"/>
    <a:srgbClr val="B8A5FE"/>
    <a:srgbClr val="C49CFD"/>
    <a:srgbClr val="A665F6"/>
    <a:srgbClr val="8934F4"/>
    <a:srgbClr val="76DF7B"/>
    <a:srgbClr val="444343"/>
    <a:srgbClr val="E7E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90" y="-86"/>
      </p:cViewPr>
      <p:guideLst>
        <p:guide orient="horz" pos="215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139D2-1645-4369-A7F1-332269F4878F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949D1-92C7-476F-8163-49B6A90899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3DFB9-5A62-42F2-856E-CBDFCADABC98}" type="datetimeFigureOut">
              <a:rPr lang="zh-CN" altLang="en-US" smtClean="0"/>
              <a:pPr/>
              <a:t>2017-4-7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116EE-DF4E-40E5-8D57-A25935CF56A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&#29233;&#21098;&#36753;-&#27754;&#26366;&#31098;&#31616;&#20171;.mp4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69756" y="2111718"/>
            <a:ext cx="7402286" cy="14325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zh-CN" sz="8800" b="1" dirty="0">
                <a:blipFill>
                  <a:blip r:embed="rId3"/>
                  <a:tile tx="0" ty="0" sx="100000" sy="100000" flip="none" algn="tl"/>
                </a:blipFill>
                <a:latin typeface="Agency FB" panose="020B0503020202020204" pitchFamily="34" charset="0"/>
              </a:rPr>
              <a:t>夏天的昆虫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462092" y="3540221"/>
            <a:ext cx="7402286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444343"/>
                </a:solidFill>
                <a:latin typeface="黑体" pitchFamily="49" charset="-122"/>
                <a:ea typeface="黑体" pitchFamily="49" charset="-122"/>
              </a:rPr>
              <a:t>汪曾祺</a:t>
            </a:r>
            <a:endParaRPr lang="zh-CN" altLang="en-US" sz="2800" b="1" dirty="0">
              <a:solidFill>
                <a:srgbClr val="444343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96445" y="5146542"/>
            <a:ext cx="7402286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444343"/>
                </a:solidFill>
                <a:latin typeface="Agency FB" panose="020B0503020202020204" pitchFamily="34" charset="0"/>
              </a:rPr>
              <a:t>常州市实验初级中学      周</a:t>
            </a:r>
            <a:r>
              <a:rPr lang="zh-CN" altLang="en-US" sz="2800" b="1" dirty="0">
                <a:solidFill>
                  <a:srgbClr val="444343"/>
                </a:solidFill>
                <a:latin typeface="Agency FB" panose="020B0503020202020204" pitchFamily="34" charset="0"/>
              </a:rPr>
              <a:t>臻</a:t>
            </a:r>
          </a:p>
        </p:txBody>
      </p:sp>
    </p:spTree>
  </p:cSld>
  <p:clrMapOvr>
    <a:masterClrMapping/>
  </p:clrMapOvr>
  <p:transition spd="med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9562" y="937072"/>
            <a:ext cx="9313638" cy="523220"/>
          </a:xfrm>
          <a:prstGeom prst="rect">
            <a:avLst/>
          </a:prstGeom>
          <a:solidFill>
            <a:srgbClr val="BCBBE9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i="1" dirty="0" smtClean="0">
                <a:latin typeface="宋体" pitchFamily="2" charset="-122"/>
                <a:ea typeface="宋体" pitchFamily="2" charset="-122"/>
              </a:rPr>
              <a:t>⒈这是蝉里的楚霸王，生命力很强。</a:t>
            </a:r>
            <a:endParaRPr lang="en-US" altLang="zh-CN" sz="2800" b="1" i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429" y="197242"/>
            <a:ext cx="2749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40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charset="0"/>
                <a:ea typeface="微软雅黑" charset="0"/>
              </a:rPr>
              <a:t>赏析范例：</a:t>
            </a:r>
            <a:endParaRPr lang="zh-CN" altLang="en-US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1040596" y="2304222"/>
            <a:ext cx="9394320" cy="954107"/>
          </a:xfrm>
          <a:prstGeom prst="rect">
            <a:avLst/>
          </a:prstGeom>
          <a:solidFill>
            <a:srgbClr val="BCBBE9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i="1" dirty="0" smtClean="0">
                <a:latin typeface="宋体" pitchFamily="2" charset="-122"/>
                <a:ea typeface="宋体" pitchFamily="2" charset="-122"/>
              </a:rPr>
              <a:t>⒉一种是“嘟溜”，体较小，绿色而有点银光，样子最好看，叫声也好听：“嘟溜</a:t>
            </a:r>
            <a:r>
              <a:rPr lang="en-US" altLang="zh-CN" sz="2800" b="1" i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800" b="1" i="1" dirty="0" smtClean="0">
                <a:latin typeface="宋体" pitchFamily="2" charset="-122"/>
                <a:ea typeface="宋体" pitchFamily="2" charset="-122"/>
              </a:rPr>
              <a:t>嘟溜</a:t>
            </a:r>
            <a:r>
              <a:rPr lang="en-US" altLang="zh-CN" sz="2800" b="1" i="1" dirty="0" smtClean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800" b="1" i="1" dirty="0" smtClean="0">
                <a:latin typeface="宋体" pitchFamily="2" charset="-122"/>
                <a:ea typeface="宋体" pitchFamily="2" charset="-122"/>
              </a:rPr>
              <a:t>嘟溜。”</a:t>
            </a:r>
            <a:endParaRPr lang="en-US" altLang="zh-CN" sz="2800" b="1" i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635" y="1535654"/>
            <a:ext cx="10183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charset="0"/>
                <a:ea typeface="微软雅黑" charset="0"/>
              </a:rPr>
              <a:t>赏析：这句话运用了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打比方</a:t>
            </a:r>
            <a:r>
              <a:rPr lang="zh-CN" altLang="en-US" sz="2400" dirty="0" smtClean="0">
                <a:latin typeface="微软雅黑" charset="0"/>
                <a:ea typeface="微软雅黑" charset="0"/>
              </a:rPr>
              <a:t>的说明方法，将蝉比作楚霸王，生动形象地写出了海溜的体型大、黑的特点。</a:t>
            </a:r>
            <a:endParaRPr lang="en-US" altLang="zh-CN" sz="24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5635" y="3256616"/>
            <a:ext cx="10183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charset="0"/>
                <a:ea typeface="微软雅黑" charset="0"/>
              </a:rPr>
              <a:t>赏析：”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最</a:t>
            </a:r>
            <a:r>
              <a:rPr lang="zh-CN" altLang="en-US" sz="2400" dirty="0" smtClean="0">
                <a:latin typeface="微软雅黑" charset="0"/>
                <a:ea typeface="微软雅黑" charset="0"/>
              </a:rPr>
              <a:t>”的意思是“极”，在这里是指嘟溜的样子在三种蝉中是极出众的，写出了嘟溜外形美的特点，体现了作者对它的喜爱，也体现了文章语言的准确简洁。“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嘟溜</a:t>
            </a:r>
            <a:r>
              <a:rPr lang="zh-CN" altLang="en-US" sz="2400" dirty="0" smtClean="0">
                <a:latin typeface="微软雅黑" charset="0"/>
                <a:ea typeface="微软雅黑" charset="0"/>
              </a:rPr>
              <a:t>”是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charset="0"/>
                <a:ea typeface="微软雅黑" charset="0"/>
              </a:rPr>
              <a:t>拟声词</a:t>
            </a:r>
            <a:r>
              <a:rPr lang="zh-CN" altLang="en-US" sz="2400" dirty="0" smtClean="0">
                <a:latin typeface="微软雅黑" charset="0"/>
                <a:ea typeface="微软雅黑" charset="0"/>
              </a:rPr>
              <a:t>，生动形象地写出了蝉叫声的特点，读起来十分有趣，也让读者产生想象，身临其境。</a:t>
            </a:r>
            <a:endParaRPr lang="en-US" altLang="zh-CN" sz="2400" dirty="0" smtClean="0">
              <a:latin typeface="微软雅黑" charset="0"/>
              <a:ea typeface="微软雅黑" charset="0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1122521" y="4926368"/>
            <a:ext cx="9950133" cy="523220"/>
          </a:xfrm>
          <a:prstGeom prst="rect">
            <a:avLst/>
          </a:prstGeom>
          <a:solidFill>
            <a:srgbClr val="BCBBE9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i="1" dirty="0" smtClean="0">
                <a:latin typeface="宋体" pitchFamily="2" charset="-122"/>
                <a:ea typeface="宋体" pitchFamily="2" charset="-122"/>
              </a:rPr>
              <a:t>⒊我曾捉了一只，养在一个断了发条的旧座钟里，活了好多天。</a:t>
            </a:r>
            <a:endParaRPr lang="en-US" altLang="zh-CN" sz="2800" b="1" i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2771" y="5574841"/>
            <a:ext cx="10169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微软雅黑" charset="0"/>
                <a:ea typeface="微软雅黑" charset="0"/>
              </a:rPr>
              <a:t>赏析：作者通过回忆他儿时有趣的亲身经历，生动地写出了海溜生命力很强的特点。字里行间体现了作者对蝉的喜爱之情，以及作者对童年的留恋。</a:t>
            </a:r>
            <a:endParaRPr lang="en-US" altLang="zh-CN" sz="2400" dirty="0" smtClean="0"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/>
      <p:bldP spid="9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4792" y="2382073"/>
            <a:ext cx="8680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小组讨论要求：</a:t>
            </a: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、由小组长组织组员交流讨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论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每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个小组确定一位主讲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人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、时间：</a:t>
            </a:r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分钟左右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1126863" y="526888"/>
            <a:ext cx="10206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自学要</a:t>
            </a:r>
            <a:r>
              <a:rPr lang="zh-CN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求：</a:t>
            </a: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、模仿赏析示例，在文章中挑选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你印象深刻的一句赏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析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、时间：</a:t>
            </a: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分钟左右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1099969" y="4699142"/>
            <a:ext cx="8680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回答要</a:t>
            </a:r>
            <a:r>
              <a:rPr lang="zh-CN" alt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求：</a:t>
            </a:r>
          </a:p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、以“我们小组认为”开头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32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、其他小组及时记录，准备点评、补充</a:t>
            </a:r>
            <a:endParaRPr lang="en-US" altLang="zh-CN" sz="32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301rov2cw5pk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704" y="304290"/>
            <a:ext cx="5211884" cy="3474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771292" y="3413125"/>
            <a:ext cx="74207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要求：</a:t>
            </a:r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运用本节课学到的写法</a:t>
            </a:r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介绍清楚它的特点</a:t>
            </a:r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字数</a:t>
            </a:r>
            <a:r>
              <a:rPr lang="en-US" altLang="zh-CN" sz="4800" b="1" dirty="0" smtClean="0">
                <a:latin typeface="宋体" pitchFamily="2" charset="-122"/>
                <a:ea typeface="宋体" pitchFamily="2" charset="-122"/>
              </a:rPr>
              <a:t>100</a:t>
            </a:r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字左右</a:t>
            </a:r>
            <a:endParaRPr lang="zh-CN" altLang="en-US" sz="4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 rot="244747">
            <a:off x="4892003" y="1401942"/>
            <a:ext cx="7141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还记得我吗？</a:t>
            </a:r>
            <a:endParaRPr lang="zh-CN" alt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4000">
        <p15:prstTrans prst="pageCurlDoubl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15875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375227" y="1730998"/>
            <a:ext cx="2215991" cy="221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1481359" y="1899004"/>
            <a:ext cx="1967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444343"/>
                </a:solidFill>
                <a:latin typeface="Agency FB" panose="020B0503020202020204" pitchFamily="34" charset="0"/>
              </a:rPr>
              <a:t>03</a:t>
            </a:r>
            <a:endParaRPr lang="zh-CN" altLang="en-US" sz="115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4224207"/>
            <a:ext cx="5014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latin typeface="宋体" pitchFamily="2" charset="-122"/>
                <a:ea typeface="宋体" pitchFamily="2" charset="-122"/>
              </a:rPr>
              <a:t>探究理趣</a:t>
            </a:r>
            <a:endParaRPr lang="zh-CN" altLang="en-US" sz="60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5021" y="843299"/>
            <a:ext cx="71094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5400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联系课文内容，</a:t>
            </a:r>
            <a:r>
              <a:rPr lang="zh-CN" altLang="en-US" sz="5400" b="1" dirty="0" smtClean="0">
                <a:latin typeface="宋体" pitchFamily="2" charset="-122"/>
                <a:ea typeface="宋体" pitchFamily="2" charset="-122"/>
                <a:sym typeface="+mn-ea"/>
              </a:rPr>
              <a:t>对</a:t>
            </a:r>
            <a:r>
              <a:rPr lang="en-US" altLang="zh-CN" sz="5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“</a:t>
            </a:r>
            <a:r>
              <a:rPr lang="zh-CN" altLang="en-US" sz="5400" b="1" dirty="0" smtClean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我只是希望现在的孩子对自然发生兴趣”</a:t>
            </a:r>
            <a:r>
              <a:rPr lang="zh-CN" altLang="en-US" sz="5400" b="1" dirty="0" smtClean="0">
                <a:latin typeface="宋体" pitchFamily="2" charset="-122"/>
                <a:ea typeface="宋体" pitchFamily="2" charset="-122"/>
                <a:sym typeface="+mn-ea"/>
              </a:rPr>
              <a:t>这句话谈谈你</a:t>
            </a:r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的理解</a:t>
            </a:r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4000">
        <p15:prstTrans prst="pageCurlDoubl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69035" y="1513091"/>
            <a:ext cx="9853930" cy="183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endParaRPr lang="zh-CN" altLang="en-US" sz="2400" dirty="0">
              <a:solidFill>
                <a:schemeClr val="tx1"/>
              </a:solidFill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charset="0"/>
                <a:ea typeface="微软雅黑" charset="0"/>
                <a:sym typeface="+mn-ea"/>
              </a:rPr>
              <a:t>   </a:t>
            </a:r>
            <a:endParaRPr lang="zh-CN" altLang="en-US" sz="2400" dirty="0">
              <a:solidFill>
                <a:schemeClr val="tx1"/>
              </a:solidFill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90000"/>
              </a:lnSpc>
            </a:pPr>
            <a:endParaRPr lang="zh-CN" altLang="en-US" sz="2400" dirty="0">
              <a:solidFill>
                <a:schemeClr val="tx1"/>
              </a:solidFill>
              <a:latin typeface="微软雅黑" charset="0"/>
              <a:ea typeface="微软雅黑" charset="0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chemeClr val="tx1"/>
                </a:solidFill>
                <a:sym typeface="+mn-ea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zh-CN" altLang="en-US" b="1" dirty="0">
                <a:solidFill>
                  <a:srgbClr val="3333FF"/>
                </a:solidFill>
                <a:sym typeface="+mn-ea"/>
              </a:rPr>
              <a:t/>
            </a:r>
            <a:br>
              <a:rPr lang="zh-CN" altLang="en-US" b="1" dirty="0">
                <a:solidFill>
                  <a:srgbClr val="3333FF"/>
                </a:solidFill>
                <a:sym typeface="+mn-ea"/>
              </a:rPr>
            </a:br>
            <a:endParaRPr lang="zh-CN" altLang="en-US" dirty="0"/>
          </a:p>
        </p:txBody>
      </p:sp>
      <p:pic>
        <p:nvPicPr>
          <p:cNvPr id="4" name="图片 3" descr="8601a18b87d6277f65211e2e2a381f30e924fc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9797" y="562707"/>
            <a:ext cx="4299439" cy="57325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7095" y="781635"/>
            <a:ext cx="62249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中国螳螂</a:t>
            </a:r>
            <a:r>
              <a:rPr lang="en-US" altLang="zh-CN" sz="4800" b="1" dirty="0" smtClean="0">
                <a:latin typeface="宋体" pitchFamily="2" charset="-122"/>
                <a:ea typeface="宋体" pitchFamily="2" charset="-122"/>
              </a:rPr>
              <a:t>》</a:t>
            </a:r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作者</a:t>
            </a:r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朱笑愚、 吴超、袁勤。</a:t>
            </a:r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本书从历史文化、螳螂习性、种类介绍、饲养繁殖等多个方面来解说螳螂这类昆虫。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4000">
        <p15:prstTrans prst="pageCurlDoubl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爱剪辑-汪曾祺简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39109" y="536331"/>
            <a:ext cx="7845668" cy="588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30805161845-1913722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12" y="1109126"/>
            <a:ext cx="3481599" cy="4607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6469" y="844098"/>
            <a:ext cx="6598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他兴趣广泛，常关注平凡事物中的趣味。文章写风俗，谈文化，忆旧闻，寄乡情，花鸟鱼虫，瓜果食物，无所不涉。</a:t>
            </a:r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sz="2800" b="1" dirty="0" smtClean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59101" y="3705890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人世的趣味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354516" y="4117842"/>
            <a:ext cx="7402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8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57291" y="2519082"/>
            <a:ext cx="317984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gency FB" panose="020B0503020202020204" pitchFamily="34" charset="0"/>
              </a:rPr>
              <a:t>谢谢！</a:t>
            </a:r>
            <a:endParaRPr lang="zh-CN" alt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4000">
        <p15:prstTrans prst="pageCurlDoubl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" y="1397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02121" y="1802715"/>
            <a:ext cx="2215991" cy="221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1526182" y="1872109"/>
            <a:ext cx="1967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444343"/>
                </a:solidFill>
                <a:latin typeface="Agency FB" panose="020B0503020202020204" pitchFamily="34" charset="0"/>
              </a:rPr>
              <a:t>01</a:t>
            </a:r>
            <a:endParaRPr lang="zh-CN" altLang="en-US" sz="115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4260961"/>
            <a:ext cx="5014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预习检测</a:t>
            </a:r>
            <a:endParaRPr lang="zh-CN" altLang="en-US" sz="6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5964" y="2231411"/>
            <a:ext cx="6427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5400" dirty="0" smtClean="0">
                <a:latin typeface="微软雅黑" pitchFamily="34" charset="-122"/>
                <a:ea typeface="微软雅黑" pitchFamily="34" charset="-122"/>
              </a:rPr>
              <a:t>读</a:t>
            </a:r>
            <a:r>
              <a:rPr lang="en-US" altLang="zh-CN" sz="5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5400" dirty="0" smtClean="0">
                <a:latin typeface="微软雅黑" pitchFamily="34" charset="-122"/>
                <a:ea typeface="微软雅黑" pitchFamily="34" charset="-122"/>
              </a:rPr>
              <a:t>准</a:t>
            </a:r>
            <a:r>
              <a:rPr lang="en-US" altLang="zh-CN" sz="5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5400" dirty="0" smtClean="0">
                <a:latin typeface="微软雅黑" pitchFamily="34" charset="-122"/>
                <a:ea typeface="微软雅黑" pitchFamily="34" charset="-122"/>
              </a:rPr>
              <a:t>字</a:t>
            </a:r>
            <a:r>
              <a:rPr lang="en-US" altLang="zh-CN" sz="5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5400" dirty="0" smtClean="0">
                <a:latin typeface="微软雅黑" pitchFamily="34" charset="-122"/>
                <a:ea typeface="微软雅黑" pitchFamily="34" charset="-122"/>
              </a:rPr>
              <a:t>音</a:t>
            </a:r>
            <a:endParaRPr lang="zh-CN" altLang="zh-CN" sz="54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68336" y="310095"/>
            <a:ext cx="5014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chemeClr val="accent1"/>
                </a:solidFill>
                <a:latin typeface="华文隶书" charset="0"/>
                <a:ea typeface="华文隶书" charset="0"/>
              </a:rPr>
              <a:t>读准字音</a:t>
            </a:r>
            <a:endParaRPr lang="zh-CN" altLang="en-US" sz="4400" b="1" dirty="0">
              <a:solidFill>
                <a:schemeClr val="accent1"/>
              </a:solidFill>
              <a:latin typeface="华文隶书" charset="0"/>
              <a:ea typeface="华文隶书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44542" y="296554"/>
            <a:ext cx="4137286" cy="764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760220" y="2034540"/>
            <a:ext cx="1097280" cy="678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蝈蝈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35730" y="2065655"/>
            <a:ext cx="10972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蛐</a:t>
            </a: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39815" y="2095500"/>
            <a:ext cx="6400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60811" y="2060038"/>
            <a:ext cx="15544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暗</a:t>
            </a:r>
            <a:r>
              <a:rPr lang="zh-CN" altLang="en-US" sz="36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赭</a:t>
            </a: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07845" y="4955540"/>
            <a:ext cx="10972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粘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956050" y="4943475"/>
            <a:ext cx="10972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粘</a:t>
            </a: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118225" y="4930775"/>
            <a:ext cx="10972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粘</a:t>
            </a:r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753235" y="3493770"/>
            <a:ext cx="10972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撅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929380" y="3508375"/>
            <a:ext cx="10972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瞅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103620" y="3522980"/>
            <a:ext cx="640080" cy="6788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335645" y="3524250"/>
            <a:ext cx="646331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u="sng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绞</a:t>
            </a:r>
            <a:endParaRPr lang="zh-CN" altLang="en-US" sz="3600" u="sng" dirty="0">
              <a:solidFill>
                <a:schemeClr val="tx1"/>
              </a:solidFill>
              <a:latin typeface="微软雅黑" charset="0"/>
              <a:ea typeface="微软雅黑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07185" y="1609090"/>
            <a:ext cx="18510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[guō guō]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834130" y="1613535"/>
            <a:ext cx="1087157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 qū ]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084570" y="1642745"/>
            <a:ext cx="117284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[kuǎ]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08266" y="1626772"/>
            <a:ext cx="100584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[zhě]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745615" y="2959100"/>
            <a:ext cx="98996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  <a:sym typeface="+mn-ea"/>
              </a:rPr>
              <a:t>[</a:t>
            </a:r>
            <a:r>
              <a:rPr lang="en-US" altLang="zh-CN" sz="2800" dirty="0" err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  <a:sym typeface="+mn-ea"/>
              </a:rPr>
              <a:t>juē</a:t>
            </a:r>
            <a:r>
              <a:rPr lang="zh-CN" alt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  <a:sym typeface="+mn-ea"/>
              </a:rPr>
              <a:t>]</a:t>
            </a:r>
            <a:endParaRPr lang="zh-CN" altLang="en-US" sz="2800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charset="0"/>
              <a:ea typeface="微软雅黑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18255" y="3035300"/>
            <a:ext cx="121991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</a:t>
            </a:r>
            <a:r>
              <a:rPr lang="en-US" altLang="zh-CN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ch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ǒ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u]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012815" y="3050540"/>
            <a:ext cx="96012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[w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ǔ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]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207375" y="2959100"/>
            <a:ext cx="9753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[ji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ǎ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o]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84655" y="4422140"/>
            <a:ext cx="112776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[zh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ā</a:t>
            </a:r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n]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879215" y="4422140"/>
            <a:ext cx="10509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</a:t>
            </a:r>
            <a:r>
              <a:rPr lang="en-US" altLang="zh-CN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ni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á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n]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982335" y="4437380"/>
            <a:ext cx="139561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</a:t>
            </a:r>
            <a:r>
              <a:rPr lang="en-US" altLang="zh-CN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zh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ā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n]</a:t>
            </a:r>
          </a:p>
        </p:txBody>
      </p:sp>
      <p:sp>
        <p:nvSpPr>
          <p:cNvPr id="31" name="文本框 10"/>
          <p:cNvSpPr txBox="1"/>
          <p:nvPr/>
        </p:nvSpPr>
        <p:spPr>
          <a:xfrm>
            <a:off x="8196141" y="4933706"/>
            <a:ext cx="1107996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很</a:t>
            </a:r>
            <a:r>
              <a:rPr lang="zh-CN" altLang="en-US" sz="3600" u="sng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黏</a:t>
            </a:r>
            <a:endParaRPr lang="zh-CN" altLang="en-US" sz="3600" u="sng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charset="0"/>
              <a:ea typeface="微软雅黑" charset="0"/>
            </a:endParaRPr>
          </a:p>
        </p:txBody>
      </p:sp>
      <p:sp>
        <p:nvSpPr>
          <p:cNvPr id="32" name="文本框 28"/>
          <p:cNvSpPr txBox="1"/>
          <p:nvPr/>
        </p:nvSpPr>
        <p:spPr>
          <a:xfrm>
            <a:off x="8339846" y="4407486"/>
            <a:ext cx="105092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[</a:t>
            </a:r>
            <a:r>
              <a:rPr lang="en-US" altLang="zh-CN" sz="280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ni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á</a:t>
            </a: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charset="0"/>
                <a:ea typeface="微软雅黑" charset="0"/>
              </a:rPr>
              <a:t>n]</a:t>
            </a: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" y="1397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402121" y="1802715"/>
            <a:ext cx="2215991" cy="221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1526182" y="1872109"/>
            <a:ext cx="1967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444343"/>
                </a:solidFill>
                <a:latin typeface="Agency FB" panose="020B0503020202020204" pitchFamily="34" charset="0"/>
              </a:rPr>
              <a:t>01</a:t>
            </a:r>
            <a:endParaRPr lang="zh-CN" altLang="en-US" sz="115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4260961"/>
            <a:ext cx="5014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charset="0"/>
                <a:ea typeface="华文隶书" charset="0"/>
              </a:rPr>
              <a:t>感知虫趣</a:t>
            </a:r>
            <a:endParaRPr lang="zh-CN" altLang="en-US" sz="6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隶书" charset="0"/>
              <a:ea typeface="华文隶书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01662" y="1688122"/>
            <a:ext cx="7403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①</a:t>
            </a:r>
            <a:r>
              <a:rPr lang="zh-CN" altLang="en-US" sz="4800" b="1" u="sng" dirty="0" smtClean="0">
                <a:latin typeface="宋体" pitchFamily="2" charset="-122"/>
                <a:ea typeface="宋体" pitchFamily="2" charset="-122"/>
              </a:rPr>
              <a:t>大声、自由地</a:t>
            </a:r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朗</a:t>
            </a:r>
            <a:r>
              <a:rPr lang="zh-CN" altLang="en-US" sz="4800" b="1" dirty="0">
                <a:latin typeface="宋体" pitchFamily="2" charset="-122"/>
                <a:ea typeface="宋体" pitchFamily="2" charset="-122"/>
              </a:rPr>
              <a:t>读课</a:t>
            </a:r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文，划出写昆虫特点的词句</a:t>
            </a:r>
            <a:endParaRPr lang="zh-CN" altLang="en-US" sz="48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528038" y="3657600"/>
            <a:ext cx="7819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②猜</a:t>
            </a:r>
            <a:r>
              <a:rPr lang="zh-CN" altLang="en-US" sz="4800" b="1" dirty="0">
                <a:latin typeface="宋体" pitchFamily="2" charset="-122"/>
                <a:ea typeface="宋体" pitchFamily="2" charset="-122"/>
              </a:rPr>
              <a:t>猜图中昆</a:t>
            </a:r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虫的名字</a:t>
            </a:r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4800" b="1" dirty="0" smtClean="0">
                <a:latin typeface="宋体" pitchFamily="2" charset="-122"/>
                <a:ea typeface="宋体" pitchFamily="2" charset="-122"/>
              </a:rPr>
              <a:t>对照序号一一写出</a:t>
            </a:r>
            <a:endParaRPr lang="en-US" altLang="zh-CN" sz="4800" b="1" dirty="0" smtClean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/>
      <p:bldP spid="14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519731171481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07615">
            <a:off x="2111398" y="2541866"/>
            <a:ext cx="3948309" cy="2949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图片 12" descr="绿色蝉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23021">
            <a:off x="9838917" y="275712"/>
            <a:ext cx="1913890" cy="2585720"/>
          </a:xfrm>
          <a:prstGeom prst="ellipse">
            <a:avLst/>
          </a:prstGeom>
        </p:spPr>
      </p:pic>
      <p:pic>
        <p:nvPicPr>
          <p:cNvPr id="31" name="图片 30" descr="img686914158630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66237" y="125505"/>
            <a:ext cx="3367742" cy="2357419"/>
          </a:xfrm>
          <a:prstGeom prst="hexagon">
            <a:avLst/>
          </a:prstGeom>
        </p:spPr>
      </p:pic>
      <p:pic>
        <p:nvPicPr>
          <p:cNvPr id="30" name="图片 29" descr="53582194aac67f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197804" flipH="1">
            <a:off x="131014" y="539747"/>
            <a:ext cx="3246541" cy="2434906"/>
          </a:xfrm>
          <a:prstGeom prst="roundRect">
            <a:avLst/>
          </a:prstGeom>
        </p:spPr>
      </p:pic>
      <p:pic>
        <p:nvPicPr>
          <p:cNvPr id="4" name="图片 3" descr="红蜻蜓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9513" y="4542941"/>
            <a:ext cx="3853180" cy="2432685"/>
          </a:xfrm>
          <a:prstGeom prst="ellipse">
            <a:avLst/>
          </a:prstGeom>
        </p:spPr>
      </p:pic>
      <p:pic>
        <p:nvPicPr>
          <p:cNvPr id="6" name="图片 5" descr="刀螂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60000">
            <a:off x="8598535" y="4633595"/>
            <a:ext cx="3260725" cy="2141855"/>
          </a:xfrm>
          <a:prstGeom prst="cloud">
            <a:avLst/>
          </a:prstGeom>
        </p:spPr>
      </p:pic>
      <p:pic>
        <p:nvPicPr>
          <p:cNvPr id="12" name="图片 11" descr="蓝蜻蜓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780000">
            <a:off x="9133897" y="2879673"/>
            <a:ext cx="2879090" cy="1919605"/>
          </a:xfrm>
          <a:prstGeom prst="doubleWave">
            <a:avLst/>
          </a:prstGeom>
        </p:spPr>
      </p:pic>
      <p:pic>
        <p:nvPicPr>
          <p:cNvPr id="23558" name="标题 23557" descr="20110808_dbdad040c39d2696573fmJaJvValz2u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07687">
            <a:off x="7000375" y="312791"/>
            <a:ext cx="2447925" cy="1916113"/>
          </a:xfrm>
          <a:prstGeom prst="round2DiagRect">
            <a:avLst/>
          </a:prstGeom>
          <a:noFill/>
          <a:ln w="9525">
            <a:noFill/>
            <a:miter/>
          </a:ln>
        </p:spPr>
      </p:pic>
      <p:pic>
        <p:nvPicPr>
          <p:cNvPr id="16" name="图片 15" descr="黑蜻蜓_副本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2406" y="2602472"/>
            <a:ext cx="3023870" cy="1908175"/>
          </a:xfrm>
          <a:prstGeom prst="round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36437" y="1951615"/>
            <a:ext cx="793750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0" name="矩形 19"/>
          <p:cNvSpPr/>
          <p:nvPr/>
        </p:nvSpPr>
        <p:spPr>
          <a:xfrm>
            <a:off x="5303838" y="5936615"/>
            <a:ext cx="793750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</a:p>
        </p:txBody>
      </p:sp>
      <p:sp>
        <p:nvSpPr>
          <p:cNvPr id="21" name="矩形 20"/>
          <p:cNvSpPr/>
          <p:nvPr/>
        </p:nvSpPr>
        <p:spPr>
          <a:xfrm>
            <a:off x="8940389" y="640490"/>
            <a:ext cx="793750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</a:p>
        </p:txBody>
      </p:sp>
      <p:sp>
        <p:nvSpPr>
          <p:cNvPr id="22" name="矩形 21"/>
          <p:cNvSpPr/>
          <p:nvPr/>
        </p:nvSpPr>
        <p:spPr>
          <a:xfrm flipH="1">
            <a:off x="10954087" y="2060164"/>
            <a:ext cx="1125855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</a:p>
        </p:txBody>
      </p:sp>
      <p:sp>
        <p:nvSpPr>
          <p:cNvPr id="23" name="矩形 22"/>
          <p:cNvSpPr/>
          <p:nvPr/>
        </p:nvSpPr>
        <p:spPr>
          <a:xfrm>
            <a:off x="1878330" y="5826760"/>
            <a:ext cx="793750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</a:p>
        </p:txBody>
      </p:sp>
      <p:sp>
        <p:nvSpPr>
          <p:cNvPr id="24" name="矩形 23"/>
          <p:cNvSpPr/>
          <p:nvPr/>
        </p:nvSpPr>
        <p:spPr>
          <a:xfrm>
            <a:off x="3562948" y="5147721"/>
            <a:ext cx="793750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</a:p>
        </p:txBody>
      </p:sp>
      <p:sp>
        <p:nvSpPr>
          <p:cNvPr id="26" name="矩形 25"/>
          <p:cNvSpPr/>
          <p:nvPr/>
        </p:nvSpPr>
        <p:spPr>
          <a:xfrm>
            <a:off x="3819040" y="1643584"/>
            <a:ext cx="960755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</a:p>
        </p:txBody>
      </p:sp>
      <p:sp>
        <p:nvSpPr>
          <p:cNvPr id="27" name="矩形 26"/>
          <p:cNvSpPr/>
          <p:nvPr/>
        </p:nvSpPr>
        <p:spPr>
          <a:xfrm>
            <a:off x="7927938" y="3413125"/>
            <a:ext cx="876935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</a:t>
            </a:r>
          </a:p>
        </p:txBody>
      </p:sp>
      <p:sp>
        <p:nvSpPr>
          <p:cNvPr id="28" name="矩形 27"/>
          <p:cNvSpPr/>
          <p:nvPr/>
        </p:nvSpPr>
        <p:spPr>
          <a:xfrm>
            <a:off x="11763375" y="3708288"/>
            <a:ext cx="428625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9</a:t>
            </a:r>
          </a:p>
        </p:txBody>
      </p:sp>
      <p:sp>
        <p:nvSpPr>
          <p:cNvPr id="29" name="矩形 28"/>
          <p:cNvSpPr/>
          <p:nvPr/>
        </p:nvSpPr>
        <p:spPr>
          <a:xfrm>
            <a:off x="11093450" y="5936615"/>
            <a:ext cx="1098550" cy="9213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10</a:t>
            </a:r>
          </a:p>
        </p:txBody>
      </p:sp>
      <p:pic>
        <p:nvPicPr>
          <p:cNvPr id="32" name="图片 31" descr="10032707323a7eb0efb2d88c59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085357">
            <a:off x="98612" y="4049619"/>
            <a:ext cx="2465293" cy="2715154"/>
          </a:xfrm>
          <a:prstGeom prst="teardrop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4000">
        <p15:prstTrans prst="pageCurlDoubl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573" y="1094557"/>
            <a:ext cx="1649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蝈蝈</a:t>
            </a:r>
            <a:endParaRPr lang="zh-CN" altLang="en-US" sz="5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6023" y="1156446"/>
            <a:ext cx="198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螳螂</a:t>
            </a:r>
            <a:endParaRPr lang="zh-CN" altLang="en-US" sz="5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8307" y="1138519"/>
            <a:ext cx="166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蜻蜓</a:t>
            </a:r>
            <a:endParaRPr lang="zh-CN" altLang="en-US" sz="5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9979" y="1120589"/>
            <a:ext cx="1075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latin typeface="宋体" pitchFamily="2" charset="-122"/>
                <a:ea typeface="宋体" pitchFamily="2" charset="-122"/>
              </a:rPr>
              <a:t>蝉</a:t>
            </a:r>
            <a:endParaRPr lang="zh-CN" altLang="en-US" sz="54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1976" y="2689412"/>
            <a:ext cx="744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侉叫蛐子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3977" y="2704041"/>
            <a:ext cx="744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秋叫蛐子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7976" y="2628295"/>
            <a:ext cx="744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海溜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8390" y="2628295"/>
            <a:ext cx="744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嘟溜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96319" y="2628295"/>
            <a:ext cx="744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叽溜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61411" y="2644586"/>
            <a:ext cx="744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常见蜻蜓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81482" y="2653553"/>
            <a:ext cx="914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绿豆钢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87553" y="2662516"/>
            <a:ext cx="1038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红蜻蜓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94176" y="2680447"/>
            <a:ext cx="1030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黑蜻蜓</a:t>
            </a:r>
            <a:endParaRPr lang="zh-CN" altLang="en-US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1366263" y="1775821"/>
            <a:ext cx="2215991" cy="221599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 descr="e7d195523061f1c0328eee58866a2c96cef83cb5d7e8264eD65FB5D2354A91F359B7105383B69D524259A334A3200F36813883930A71B82EE2EA40F90FB214134A4A98ADE1E0FC8B02277D03E7C388C887E495ADB25A8A36914F4F516700F1B9866486B0B2759A56DBC4E39DE330A6B2B286C491000EAA6F96918AB630E04D1CC7A2D4FCFAC01A25"/>
          <p:cNvSpPr txBox="1"/>
          <p:nvPr/>
        </p:nvSpPr>
        <p:spPr>
          <a:xfrm>
            <a:off x="1499288" y="1943827"/>
            <a:ext cx="19678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b="1" dirty="0" smtClean="0">
                <a:solidFill>
                  <a:srgbClr val="444343"/>
                </a:solidFill>
                <a:latin typeface="Agency FB" panose="020B0503020202020204" pitchFamily="34" charset="0"/>
              </a:rPr>
              <a:t>02</a:t>
            </a:r>
            <a:endParaRPr lang="zh-CN" altLang="en-US" sz="11500" b="1" dirty="0">
              <a:solidFill>
                <a:srgbClr val="444343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4224758"/>
            <a:ext cx="5014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品味情趣</a:t>
            </a:r>
            <a:endParaRPr lang="zh-CN" altLang="en-US" sz="6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3016" y="1421406"/>
            <a:ext cx="6743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600" b="1" dirty="0" smtClean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itchFamily="2" charset="-122"/>
              <a:ea typeface="宋体" pitchFamily="2" charset="-122"/>
              <a:sym typeface="+mn-ea"/>
            </a:endParaRPr>
          </a:p>
          <a:p>
            <a:r>
              <a:rPr lang="en-US" altLang="zh-CN" sz="4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【</a:t>
            </a:r>
            <a:r>
              <a:rPr lang="zh-CN" altLang="en-US" sz="4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比一比</a:t>
            </a:r>
            <a:r>
              <a:rPr lang="en-US" altLang="zh-CN" sz="4800" b="1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】</a:t>
            </a:r>
            <a:endParaRPr lang="zh-CN" altLang="en-US" sz="4800" b="1" dirty="0" smtClean="0">
              <a:latin typeface="宋体" pitchFamily="2" charset="-122"/>
              <a:ea typeface="宋体" pitchFamily="2" charset="-122"/>
            </a:endParaRPr>
          </a:p>
          <a:p>
            <a:r>
              <a:rPr lang="en-US" altLang="zh-CN" sz="4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A</a:t>
            </a: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、</a:t>
            </a:r>
            <a:r>
              <a:rPr lang="en-US" altLang="zh-CN" sz="4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B</a:t>
            </a: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两组文字在</a:t>
            </a:r>
            <a:r>
              <a:rPr lang="zh-CN" altLang="en-US" sz="4800" b="1" u="sng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内容上</a:t>
            </a:r>
            <a:r>
              <a:rPr lang="zh-CN" altLang="en-US" sz="48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itchFamily="2" charset="-122"/>
                <a:ea typeface="宋体" pitchFamily="2" charset="-122"/>
                <a:sym typeface="+mn-ea"/>
              </a:rPr>
              <a:t>有何不同？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4000">
        <p15:prstTrans prst="pageCurlDoubl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485310" y="1172052"/>
            <a:ext cx="512418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444343"/>
                </a:solidFill>
                <a:latin typeface="宋体" pitchFamily="2" charset="-122"/>
                <a:ea typeface="宋体" pitchFamily="2" charset="-122"/>
                <a:cs typeface="Segoe UI" pitchFamily="34" charset="0"/>
              </a:rPr>
              <a:t>   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蝉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大别有三类。一种是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海溜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，大，色黑，叫声洪亮，生命力很强。一种是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嘟溜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，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体小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，绿色。一种是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叽溜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，小，暗赭色，也是因其叫声而得名。</a:t>
            </a:r>
          </a:p>
        </p:txBody>
      </p:sp>
      <p:sp>
        <p:nvSpPr>
          <p:cNvPr id="3" name="矩形 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5024120" y="627380"/>
            <a:ext cx="7167880" cy="53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444343"/>
                </a:solidFill>
                <a:latin typeface="微软雅黑" charset="0"/>
                <a:ea typeface="微软雅黑" charset="0"/>
                <a:cs typeface="Segoe UI" pitchFamily="34" charset="0"/>
              </a:rPr>
              <a:t>     </a:t>
            </a:r>
            <a:r>
              <a:rPr lang="en-US" altLang="zh-CN" sz="2000" dirty="0" smtClean="0">
                <a:solidFill>
                  <a:srgbClr val="444343"/>
                </a:solidFill>
                <a:latin typeface="微软雅黑" charset="0"/>
                <a:ea typeface="微软雅黑" charset="0"/>
                <a:cs typeface="Segoe UI" pitchFamily="34" charset="0"/>
              </a:rPr>
              <a:t> </a:t>
            </a:r>
            <a:r>
              <a:rPr lang="en-US" altLang="zh-CN" sz="2400" dirty="0" smtClean="0">
                <a:solidFill>
                  <a:srgbClr val="444343"/>
                </a:solidFill>
                <a:latin typeface="微软雅黑" charset="0"/>
                <a:ea typeface="微软雅黑" charset="0"/>
                <a:cs typeface="Segoe UI" pitchFamily="34" charset="0"/>
              </a:rPr>
              <a:t> </a:t>
            </a:r>
            <a:endParaRPr lang="zh-CN" altLang="en-US" sz="2400" dirty="0">
              <a:solidFill>
                <a:srgbClr val="444343"/>
              </a:solidFill>
              <a:latin typeface="微软雅黑" charset="0"/>
              <a:ea typeface="微软雅黑" charset="0"/>
              <a:cs typeface="Segoe UI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7588" y="1287244"/>
            <a:ext cx="6094412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蝉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大别有三类。一种是“海溜”，最大，色黑，叫声洪亮。这是蝉里的楚霸王，生命力很强。我曾捉了一只，养在一个断了发条的旧座钟里，活了好多天。一种是“嘟溜”，体较小，绿色而有点银光，样子最好看，叫声也好听：“嘟溜—嘟溜—嘟溜。”一种是“叽溜”，最小，暗赭色，也是因其叫声而得名。     </a:t>
            </a:r>
          </a:p>
          <a:p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42762" y="461304"/>
            <a:ext cx="97536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华文隶书" charset="0"/>
                <a:ea typeface="华文隶书" charset="0"/>
              </a:rPr>
              <a:t>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86354" y="455625"/>
            <a:ext cx="97536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隶书" charset="0"/>
                <a:ea typeface="华文隶书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4000">
        <p15:prstTrans prst="pageCurlDoubl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485310" y="1172052"/>
            <a:ext cx="5124183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444343"/>
                </a:solidFill>
                <a:latin typeface="宋体" pitchFamily="2" charset="-122"/>
                <a:ea typeface="宋体" pitchFamily="2" charset="-122"/>
                <a:cs typeface="Segoe UI" pitchFamily="34" charset="0"/>
              </a:rPr>
              <a:t>    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蝉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大别有三类。一种是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海溜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，大，色黑，叫声洪亮，生命力很强。一种是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嘟溜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，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体小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，绿色。一种是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叽溜</a:t>
            </a:r>
            <a:r>
              <a:rPr lang="en-US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  <a:cs typeface="Segoe UI" pitchFamily="34" charset="0"/>
              </a:rPr>
              <a:t>，小，暗赭色，也是因其叫声而得名。</a:t>
            </a:r>
          </a:p>
        </p:txBody>
      </p:sp>
      <p:sp>
        <p:nvSpPr>
          <p:cNvPr id="3" name="矩形 2" descr="e7d195523061f1c0dc554706afe4c72a60a25314cbaece805811E654B44695D34D35691164BB3D154CCFD5D798F6FEAD99EAA8F1ADC3D4AFA5BC9ED0BB3A4B45073A038AC38E89AB54D31AA59602B9F12209B776749A2CCA36AD07C888D793A35F9D491ED1216934BB3A67970262DCEF660A8C3A8D1E7FE509DD9C96939D9FB9CDC0D2D415A58769"/>
          <p:cNvSpPr/>
          <p:nvPr/>
        </p:nvSpPr>
        <p:spPr>
          <a:xfrm>
            <a:off x="5024120" y="627380"/>
            <a:ext cx="7167880" cy="53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dirty="0">
                <a:solidFill>
                  <a:srgbClr val="444343"/>
                </a:solidFill>
                <a:latin typeface="微软雅黑" charset="0"/>
                <a:ea typeface="微软雅黑" charset="0"/>
                <a:cs typeface="Segoe UI" pitchFamily="34" charset="0"/>
              </a:rPr>
              <a:t>     </a:t>
            </a:r>
            <a:r>
              <a:rPr lang="en-US" altLang="zh-CN" sz="2000" dirty="0" smtClean="0">
                <a:solidFill>
                  <a:srgbClr val="444343"/>
                </a:solidFill>
                <a:latin typeface="微软雅黑" charset="0"/>
                <a:ea typeface="微软雅黑" charset="0"/>
                <a:cs typeface="Segoe UI" pitchFamily="34" charset="0"/>
              </a:rPr>
              <a:t> </a:t>
            </a:r>
            <a:r>
              <a:rPr lang="en-US" altLang="zh-CN" sz="2400" dirty="0" smtClean="0">
                <a:solidFill>
                  <a:srgbClr val="444343"/>
                </a:solidFill>
                <a:latin typeface="微软雅黑" charset="0"/>
                <a:ea typeface="微软雅黑" charset="0"/>
                <a:cs typeface="Segoe UI" pitchFamily="34" charset="0"/>
              </a:rPr>
              <a:t> </a:t>
            </a:r>
            <a:endParaRPr lang="zh-CN" altLang="en-US" sz="2400" dirty="0">
              <a:solidFill>
                <a:srgbClr val="444343"/>
              </a:solidFill>
              <a:latin typeface="微软雅黑" charset="0"/>
              <a:ea typeface="微软雅黑" charset="0"/>
              <a:cs typeface="Segoe UI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97588" y="1287244"/>
            <a:ext cx="6094412" cy="55707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3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蝉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大别有三类。一种是“海溜”，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最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大，色黑，叫声洪亮。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这是蝉里的楚霸王，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生命力很强。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我曾捉了一只，养在一个断了发条的旧座钟里，活了好多天。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一种是“嘟溜”，体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较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小，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绿色而有点银光，样子最好看，叫声也好听：“嘟溜—嘟溜—嘟溜。”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一种是“叽溜”，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最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小，暗赭色，也是因其叫声而得名。     </a:t>
            </a:r>
          </a:p>
          <a:p>
            <a:r>
              <a:rPr lang="zh-CN" altLang="en-US" sz="36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itchFamily="2" charset="-122"/>
                <a:ea typeface="宋体" pitchFamily="2" charset="-122"/>
              </a:rPr>
              <a:t>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42762" y="461304"/>
            <a:ext cx="97536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华文隶书" charset="0"/>
                <a:ea typeface="华文隶书" charset="0"/>
              </a:rPr>
              <a:t>A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86354" y="455625"/>
            <a:ext cx="97536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华文隶书" charset="0"/>
                <a:ea typeface="华文隶书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Requires="p14" p14:dur="1250" advTm="4000">
        <p15:prstTrans prst="pageCurlDouble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主题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1258</Words>
  <Application>Microsoft Office PowerPoint</Application>
  <PresentationFormat>自定义</PresentationFormat>
  <Paragraphs>115</Paragraphs>
  <Slides>17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1_Office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Administrator</cp:lastModifiedBy>
  <cp:revision>254</cp:revision>
  <dcterms:created xsi:type="dcterms:W3CDTF">2016-10-20T08:02:00Z</dcterms:created>
  <dcterms:modified xsi:type="dcterms:W3CDTF">2017-04-06T23:51:32Z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