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503" r:id="rId2"/>
    <p:sldId id="476" r:id="rId3"/>
    <p:sldId id="488" r:id="rId4"/>
    <p:sldId id="415" r:id="rId5"/>
    <p:sldId id="477" r:id="rId6"/>
    <p:sldId id="478" r:id="rId7"/>
    <p:sldId id="479" r:id="rId8"/>
    <p:sldId id="480" r:id="rId9"/>
    <p:sldId id="481" r:id="rId10"/>
    <p:sldId id="482" r:id="rId11"/>
    <p:sldId id="444" r:id="rId12"/>
    <p:sldId id="489" r:id="rId13"/>
    <p:sldId id="483" r:id="rId14"/>
    <p:sldId id="484" r:id="rId15"/>
    <p:sldId id="490" r:id="rId16"/>
    <p:sldId id="499" r:id="rId17"/>
    <p:sldId id="500" r:id="rId18"/>
    <p:sldId id="501" r:id="rId19"/>
    <p:sldId id="498" r:id="rId20"/>
  </p:sldIdLst>
  <p:sldSz cx="9144000" cy="5143500" type="screen16x9"/>
  <p:notesSz cx="6815138" cy="9942513"/>
  <p:custShowLst>
    <p:custShow name="自定义放映 1" id="0">
      <p:sldLst>
        <p:sld r:id="rId5"/>
      </p:sldLst>
    </p:custShow>
  </p:custShow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460E76"/>
    <a:srgbClr val="FFFFCC"/>
    <a:srgbClr val="99FF33"/>
    <a:srgbClr val="FF6600"/>
    <a:srgbClr val="810505"/>
    <a:srgbClr val="911D84"/>
    <a:srgbClr val="942BD7"/>
    <a:srgbClr val="3F2163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8" autoAdjust="0"/>
    <p:restoredTop sz="94660"/>
  </p:normalViewPr>
  <p:slideViewPr>
    <p:cSldViewPr snapToObjects="1">
      <p:cViewPr>
        <p:scale>
          <a:sx n="100" d="100"/>
          <a:sy n="100" d="100"/>
        </p:scale>
        <p:origin x="-474" y="618"/>
      </p:cViewPr>
      <p:guideLst>
        <p:guide orient="horz" pos="1348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33350" y="819150"/>
            <a:ext cx="63658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4770438"/>
            <a:ext cx="5745163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noProof="0" smtClean="0"/>
              <a:t>单击此处编辑母版文本样式</a:t>
            </a:r>
          </a:p>
          <a:p>
            <a:pPr lvl="1"/>
            <a:r>
              <a:rPr lang="zh-CN" noProof="0" smtClean="0"/>
              <a:t>第二级</a:t>
            </a:r>
          </a:p>
          <a:p>
            <a:pPr lvl="2"/>
            <a:r>
              <a:rPr lang="zh-CN" noProof="0" smtClean="0"/>
              <a:t>第三级</a:t>
            </a:r>
          </a:p>
          <a:p>
            <a:pPr lvl="3"/>
            <a:r>
              <a:rPr lang="zh-CN" noProof="0" smtClean="0"/>
              <a:t>第四级</a:t>
            </a:r>
          </a:p>
          <a:p>
            <a:pPr lvl="4"/>
            <a:r>
              <a:rPr lang="zh-CN" noProof="0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56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i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A816FC9-FBD7-4DFF-A1F6-EE8EB7C973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16FC9-FBD7-4DFF-A1F6-EE8EB7C973E7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16FC9-FBD7-4DFF-A1F6-EE8EB7C973E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16FC9-FBD7-4DFF-A1F6-EE8EB7C973E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16FC9-FBD7-4DFF-A1F6-EE8EB7C973E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16FC9-FBD7-4DFF-A1F6-EE8EB7C973E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16FC9-FBD7-4DFF-A1F6-EE8EB7C973E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350" y="819150"/>
            <a:ext cx="6365875" cy="3581400"/>
          </a:xfrm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92209-2E51-4CC3-8A2C-3FB6775806CA}" type="slidenum">
              <a:rPr lang="zh-CN" altLang="en-US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350" y="819150"/>
            <a:ext cx="6365875" cy="3581400"/>
          </a:xfrm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92209-2E51-4CC3-8A2C-3FB6775806CA}" type="slidenum">
              <a:rPr lang="zh-CN" altLang="en-US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350" y="819150"/>
            <a:ext cx="6365875" cy="3581400"/>
          </a:xfrm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839D25E-4383-439D-9DAC-0573E3D31B53}" type="slidenum">
              <a:rPr lang="zh-CN" altLang="en-US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16FC9-FBD7-4DFF-A1F6-EE8EB7C973E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350" y="819150"/>
            <a:ext cx="6365875" cy="3581400"/>
          </a:xfrm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92209-2E51-4CC3-8A2C-3FB6775806CA}" type="slidenum">
              <a:rPr lang="zh-CN" altLang="en-US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350" y="819150"/>
            <a:ext cx="6365875" cy="3581400"/>
          </a:xfrm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92209-2E51-4CC3-8A2C-3FB6775806CA}" type="slidenum">
              <a:rPr lang="zh-CN" altLang="en-US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350" y="819150"/>
            <a:ext cx="6365875" cy="3581400"/>
          </a:xfrm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92209-2E51-4CC3-8A2C-3FB6775806CA}" type="slidenum">
              <a:rPr lang="zh-CN" altLang="en-US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350" y="819150"/>
            <a:ext cx="6365875" cy="3581400"/>
          </a:xfrm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92209-2E51-4CC3-8A2C-3FB6775806CA}" type="slidenum">
              <a:rPr lang="zh-CN" altLang="en-US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350" y="819150"/>
            <a:ext cx="6365875" cy="3581400"/>
          </a:xfrm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92209-2E51-4CC3-8A2C-3FB6775806CA}" type="slidenum">
              <a:rPr lang="zh-CN" altLang="en-US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350" y="819150"/>
            <a:ext cx="6365875" cy="3581400"/>
          </a:xfrm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92209-2E51-4CC3-8A2C-3FB6775806CA}" type="slidenum">
              <a:rPr lang="zh-CN" altLang="en-US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350" y="819150"/>
            <a:ext cx="6365875" cy="3581400"/>
          </a:xfrm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92209-2E51-4CC3-8A2C-3FB6775806CA}" type="slidenum">
              <a:rPr lang="zh-CN" altLang="en-US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740"/>
            <a:ext cx="2057400" cy="438912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740"/>
            <a:ext cx="60198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69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273"/>
            <a:ext cx="7772400" cy="11244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 advTm="4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71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71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73"/>
            <a:ext cx="4040188" cy="4800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33"/>
            <a:ext cx="4040188" cy="29632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573"/>
            <a:ext cx="4041775" cy="4800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33"/>
            <a:ext cx="4041775" cy="29632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4000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312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312"/>
            <a:ext cx="5111750" cy="439054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849"/>
            <a:ext cx="3008313" cy="3519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 advTm="4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7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058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218"/>
            <a:ext cx="5486400" cy="602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 advTm="4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comb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Users\len\Desktop\核舟记\核舟记图片\t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C:\Users\len\Desktop\LOJ4US99~H$AZ[$S1$EVM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67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标题 1"/>
          <p:cNvSpPr>
            <a:spLocks noGrp="1"/>
          </p:cNvSpPr>
          <p:nvPr>
            <p:ph type="ctrTitle"/>
          </p:nvPr>
        </p:nvSpPr>
        <p:spPr>
          <a:xfrm>
            <a:off x="1828800" y="1485900"/>
            <a:ext cx="6248400" cy="1943100"/>
          </a:xfrm>
        </p:spPr>
        <p:txBody>
          <a:bodyPr/>
          <a:lstStyle/>
          <a:p>
            <a:pPr eaLnBrk="1" hangingPunct="1"/>
            <a:r>
              <a:rPr lang="zh-CN" altLang="en-US" sz="12000" dirty="0" smtClean="0">
                <a:latin typeface="叶根友毛笔行书2.0版" pitchFamily="2" charset="-122"/>
                <a:ea typeface="叶根友毛笔行书2.0版" pitchFamily="2" charset="-122"/>
              </a:rPr>
              <a:t>核舟记</a:t>
            </a: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371600" y="1995686"/>
            <a:ext cx="6400800" cy="1584176"/>
          </a:xfrm>
        </p:spPr>
        <p:txBody>
          <a:bodyPr/>
          <a:lstStyle/>
          <a:p>
            <a:r>
              <a:rPr lang="zh-CN" altLang="en-US" sz="9600" dirty="0" smtClean="0">
                <a:solidFill>
                  <a:schemeClr val="tx1"/>
                </a:solidFill>
                <a:latin typeface="叶根友毛笔行书2.0版" pitchFamily="2" charset="-122"/>
                <a:ea typeface="叶根友毛笔行书2.0版" pitchFamily="2" charset="-122"/>
              </a:rPr>
              <a:t>核舟记</a:t>
            </a:r>
            <a:endParaRPr lang="zh-CN" altLang="en-US" sz="9600" dirty="0">
              <a:solidFill>
                <a:schemeClr val="tx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</p:spTree>
  </p:cSld>
  <p:clrMapOvr>
    <a:masterClrMapping/>
  </p:clrMapOvr>
  <p:transition spd="slow" advTm="4000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/>
          <p:nvPr/>
        </p:nvGrpSpPr>
        <p:grpSpPr>
          <a:xfrm>
            <a:off x="0" y="84614"/>
            <a:ext cx="4215485" cy="1180384"/>
            <a:chOff x="945803" y="915566"/>
            <a:chExt cx="3143657" cy="1180384"/>
          </a:xfrm>
        </p:grpSpPr>
        <p:pic>
          <p:nvPicPr>
            <p:cNvPr id="48" name="Picture 2" descr="C:\Users\Thinkpad\Desktop\PNG\1_0001_图层-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03" y="915566"/>
              <a:ext cx="3143657" cy="11803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1451676" y="1138982"/>
              <a:ext cx="1654093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中山行书百年纪念版" panose="02010609000101010101" charset="-122"/>
                  <a:ea typeface="中山行书百年纪念版" panose="02010609000101010101" charset="-122"/>
                </a:rPr>
                <a:t>释字词之义</a:t>
              </a:r>
              <a:endParaRPr lang="zh-CN" altLang="en-US" sz="3200" b="1" dirty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</a:endParaRPr>
            </a:p>
          </p:txBody>
        </p:sp>
      </p:grpSp>
      <p:pic>
        <p:nvPicPr>
          <p:cNvPr id="21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9" y="1264998"/>
            <a:ext cx="1441328" cy="1333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>
            <a:hlinkClick r:id="rId5" action="ppaction://hlinksldjump"/>
          </p:cNvPr>
          <p:cNvSpPr/>
          <p:nvPr/>
        </p:nvSpPr>
        <p:spPr>
          <a:xfrm>
            <a:off x="669122" y="1491629"/>
            <a:ext cx="741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方正古隶简体" pitchFamily="65" charset="-122"/>
                <a:ea typeface="方正古隶简体" pitchFamily="65" charset="-122"/>
              </a:rPr>
              <a:t>陆</a:t>
            </a:r>
            <a:endParaRPr lang="zh-CN" altLang="en-US" sz="4000" b="1" dirty="0">
              <a:latin typeface="方正古隶简体" pitchFamily="65" charset="-122"/>
              <a:ea typeface="方正古隶简体" pitchFamily="65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1362" y="1526608"/>
            <a:ext cx="2886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0" dirty="0" smtClean="0">
                <a:latin typeface="宋体" panose="02010600030101010101" pitchFamily="2" charset="-122"/>
              </a:rPr>
              <a:t>高而宽敞</a:t>
            </a:r>
            <a:endParaRPr lang="zh-CN" altLang="en-US" sz="2800" i="0" dirty="0">
              <a:latin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2601" y="219951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抬头</a:t>
            </a:r>
            <a:endParaRPr lang="zh-CN" altLang="en-US" sz="2800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1796377" y="1336288"/>
            <a:ext cx="42883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中</a:t>
            </a:r>
            <a:r>
              <a:rPr lang="zh-CN" altLang="zh-CN" sz="3200" b="1" i="0" u="sng" dirty="0" smtClean="0"/>
              <a:t>轩敞</a:t>
            </a:r>
            <a:r>
              <a:rPr lang="zh-CN" altLang="zh-CN" sz="3200" b="1" i="0" dirty="0" smtClean="0"/>
              <a:t>者为舱</a:t>
            </a:r>
            <a:r>
              <a:rPr lang="zh-CN" altLang="en-US" sz="3200" b="1" i="0" dirty="0" smtClean="0"/>
              <a:t>：</a:t>
            </a:r>
            <a:endParaRPr lang="zh-CN" altLang="zh-CN" sz="3200" b="1" i="0" dirty="0" smtClean="0"/>
          </a:p>
          <a:p>
            <a:pPr>
              <a:lnSpc>
                <a:spcPct val="150000"/>
              </a:lnSpc>
            </a:pPr>
            <a:r>
              <a:rPr lang="zh-CN" altLang="zh-CN" sz="3200" b="1" i="0" u="sng" dirty="0" smtClean="0"/>
              <a:t>矫首</a:t>
            </a:r>
            <a:r>
              <a:rPr lang="zh-CN" altLang="zh-CN" sz="3200" b="1" i="0" dirty="0" smtClean="0"/>
              <a:t>昂视：</a:t>
            </a:r>
          </a:p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其人视端容</a:t>
            </a:r>
            <a:r>
              <a:rPr lang="zh-CN" altLang="zh-CN" sz="3200" b="1" i="0" u="sng" dirty="0" smtClean="0"/>
              <a:t>寂</a:t>
            </a:r>
            <a:r>
              <a:rPr lang="zh-CN" altLang="zh-CN" sz="3200" b="1" i="0" dirty="0" smtClean="0"/>
              <a:t>：</a:t>
            </a:r>
          </a:p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盖</a:t>
            </a:r>
            <a:r>
              <a:rPr lang="zh-CN" altLang="zh-CN" sz="3200" b="1" i="0" u="sng" dirty="0" smtClean="0"/>
              <a:t>简</a:t>
            </a:r>
            <a:r>
              <a:rPr lang="zh-CN" altLang="zh-CN" sz="3200" b="1" i="0" dirty="0" smtClean="0"/>
              <a:t>桃核修狭者为之：</a:t>
            </a:r>
            <a:endParaRPr lang="zh-CN" altLang="zh-CN" sz="3200" b="1" i="0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367829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同“拣”挑选</a:t>
            </a:r>
            <a:endParaRPr lang="zh-CN" altLang="en-US" sz="2800" i="0" dirty="0"/>
          </a:p>
        </p:txBody>
      </p:sp>
      <p:sp>
        <p:nvSpPr>
          <p:cNvPr id="16" name="TextBox 15"/>
          <p:cNvSpPr txBox="1"/>
          <p:nvPr/>
        </p:nvSpPr>
        <p:spPr>
          <a:xfrm>
            <a:off x="4678425" y="3121392"/>
            <a:ext cx="1406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0" dirty="0" smtClean="0"/>
              <a:t>平静</a:t>
            </a:r>
            <a:endParaRPr lang="zh-CN" altLang="en-US" sz="2800" i="0" dirty="0"/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F:\360安全浏览器下载\水墨\1402\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83" t="10737" r="14583" b="15705"/>
          <a:stretch>
            <a:fillRect/>
          </a:stretch>
        </p:blipFill>
        <p:spPr bwMode="auto">
          <a:xfrm>
            <a:off x="2009508" y="642404"/>
            <a:ext cx="4896544" cy="2861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矩形 36"/>
          <p:cNvSpPr/>
          <p:nvPr/>
        </p:nvSpPr>
        <p:spPr>
          <a:xfrm>
            <a:off x="2699792" y="1419622"/>
            <a:ext cx="3442628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spc="-300" dirty="0" smtClean="0">
                <a:latin typeface="汉仪柏青体繁" panose="02010604000101010101" charset="-122"/>
                <a:ea typeface="汉仪柏青体繁" panose="02010604000101010101" charset="-122"/>
              </a:rPr>
              <a:t>第</a:t>
            </a:r>
            <a:r>
              <a:rPr lang="zh-CN" altLang="en-US" sz="5400" spc="-300" dirty="0" smtClean="0">
                <a:latin typeface="汉仪柏青体繁" panose="02010604000101010101" charset="-122"/>
                <a:ea typeface="汉仪柏青体繁" panose="02010604000101010101" charset="-122"/>
              </a:rPr>
              <a:t>二环节</a:t>
            </a:r>
            <a:endParaRPr lang="zh-CN" altLang="en-US" sz="5400" spc="-300" dirty="0">
              <a:latin typeface="汉仪柏青体繁" panose="02010604000101010101" charset="-122"/>
              <a:ea typeface="汉仪柏青体繁" panose="0201060400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178882" y="3549208"/>
            <a:ext cx="5002153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spc="-300" dirty="0" smtClean="0">
                <a:latin typeface="中山行书百年纪念版" panose="02010609000101010101" charset="-122"/>
                <a:ea typeface="中山行书百年纪念版" panose="02010609000101010101" charset="-122"/>
              </a:rPr>
              <a:t>通文章内容</a:t>
            </a:r>
            <a:endParaRPr lang="zh-CN" altLang="en-US" sz="4800" spc="-300" dirty="0">
              <a:latin typeface="中山行书百年纪念版" panose="02010609000101010101" charset="-122"/>
              <a:ea typeface="中山行书百年纪念版" panose="02010609000101010101" charset="-122"/>
            </a:endParaRPr>
          </a:p>
        </p:txBody>
      </p:sp>
      <p:pic>
        <p:nvPicPr>
          <p:cNvPr id="39" name="Picture 4" descr="E:\PPT\PPT中国风元素\水墨祥云\水墨祥云\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44" y="3730401"/>
            <a:ext cx="807668" cy="5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41" descr="C_10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24" y="4208352"/>
            <a:ext cx="5345404" cy="16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473"/>
            <a:ext cx="3335025" cy="1727543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473"/>
            <a:ext cx="3335025" cy="1727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7410" y="1198880"/>
            <a:ext cx="7981950" cy="2956560"/>
          </a:xfrm>
          <a:prstGeom prst="rect">
            <a:avLst/>
          </a:prstGeom>
          <a:solidFill>
            <a:srgbClr val="FFFFCC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4400" i="0" dirty="0" smtClean="0">
                <a:latin typeface="书体坊米芾体" panose="02010601030101010101" charset="-122"/>
                <a:ea typeface="书体坊米芾体" panose="02010601030101010101" charset="-122"/>
                <a:cs typeface="Calibri" panose="020F0502020204030204" pitchFamily="34" charset="0"/>
              </a:rPr>
              <a:t>比赛规则</a:t>
            </a:r>
            <a:r>
              <a:rPr lang="zh-CN" altLang="en-US" sz="2800" i="0" dirty="0" smtClean="0">
                <a:latin typeface="宋体" panose="02010600030101010101" pitchFamily="2" charset="-122"/>
                <a:cs typeface="Calibri" panose="020F0502020204030204" pitchFamily="34" charset="0"/>
              </a:rPr>
              <a:t>：</a:t>
            </a:r>
            <a:r>
              <a:rPr lang="en-US" altLang="zh-CN" sz="2800" i="0" dirty="0" smtClean="0">
                <a:latin typeface="宋体" panose="02010600030101010101" pitchFamily="2" charset="-122"/>
                <a:cs typeface="Calibri" panose="020F0502020204030204" pitchFamily="34" charset="0"/>
              </a:rPr>
              <a:t>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b="1" i="0" dirty="0" smtClean="0">
                <a:latin typeface="楷体" pitchFamily="49" charset="-122"/>
                <a:ea typeface="楷体" pitchFamily="49" charset="-122"/>
              </a:rPr>
              <a:t>根据文章主要内容完成填空题</a:t>
            </a:r>
            <a:r>
              <a:rPr lang="zh-CN" altLang="en-US" sz="2800" b="1" i="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b="1" i="0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b="1" i="0" dirty="0" smtClean="0">
                <a:latin typeface="楷体" pitchFamily="49" charset="-122"/>
                <a:ea typeface="楷体" pitchFamily="49" charset="-122"/>
              </a:rPr>
              <a:t>在出示题目的过程中，</a:t>
            </a:r>
            <a:r>
              <a:rPr lang="zh-CN" altLang="zh-CN" sz="3600" b="1" i="0" dirty="0" smtClean="0">
                <a:latin typeface="楷体" pitchFamily="49" charset="-122"/>
                <a:ea typeface="楷体" pitchFamily="49" charset="-122"/>
              </a:rPr>
              <a:t>最先</a:t>
            </a:r>
            <a:r>
              <a:rPr lang="zh-CN" altLang="zh-CN" sz="3600" b="1" i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举手</a:t>
            </a:r>
            <a:r>
              <a:rPr lang="zh-CN" altLang="zh-CN" sz="2800" b="1" i="0" dirty="0" smtClean="0">
                <a:latin typeface="楷体" pitchFamily="49" charset="-122"/>
                <a:ea typeface="楷体" pitchFamily="49" charset="-122"/>
              </a:rPr>
              <a:t>的同学获得答题机会，答对一空得</a:t>
            </a:r>
            <a:r>
              <a:rPr lang="en-US" altLang="zh-CN" sz="2800" b="1" i="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800" b="1" i="0" dirty="0" smtClean="0">
                <a:latin typeface="楷体" pitchFamily="49" charset="-122"/>
                <a:ea typeface="楷体" pitchFamily="49" charset="-122"/>
              </a:rPr>
              <a:t>分，答错扣</a:t>
            </a:r>
            <a:r>
              <a:rPr lang="en-US" altLang="zh-CN" sz="2800" b="1" i="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800" b="1" i="0" dirty="0" smtClean="0">
                <a:latin typeface="楷体" pitchFamily="49" charset="-122"/>
                <a:ea typeface="楷体" pitchFamily="49" charset="-122"/>
              </a:rPr>
              <a:t>分，</a:t>
            </a:r>
            <a:r>
              <a:rPr lang="zh-CN" altLang="en-US" sz="2800" b="1" i="0" dirty="0" smtClean="0">
                <a:latin typeface="楷体" pitchFamily="49" charset="-122"/>
                <a:ea typeface="楷体" pitchFamily="49" charset="-122"/>
              </a:rPr>
              <a:t>并由</a:t>
            </a:r>
            <a:r>
              <a:rPr lang="zh-CN" altLang="zh-CN" sz="2800" b="1" i="0" dirty="0" smtClean="0">
                <a:latin typeface="楷体" pitchFamily="49" charset="-122"/>
                <a:ea typeface="楷体" pitchFamily="49" charset="-122"/>
              </a:rPr>
              <a:t>后面一小组同学作答</a:t>
            </a:r>
            <a:r>
              <a:rPr lang="zh-CN" altLang="en-US" sz="2800" b="1" i="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US" altLang="zh-CN" sz="2400" b="1" i="0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400" b="1" i="0" dirty="0" smtClean="0">
                <a:latin typeface="楷体" pitchFamily="49" charset="-122"/>
                <a:ea typeface="楷体" pitchFamily="49" charset="-122"/>
              </a:rPr>
              <a:t>第一组同学答错，则由第二组同学获得答题机会</a:t>
            </a:r>
            <a:r>
              <a:rPr lang="en-US" altLang="zh-CN" sz="2400" b="1" i="0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zh-CN" sz="2400" b="1" i="0" dirty="0" smtClean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05489"/>
            <a:ext cx="572593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。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796377" y="1104251"/>
            <a:ext cx="681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i="0" dirty="0" smtClean="0">
                <a:latin typeface="宋体" panose="02010600030101010101" pitchFamily="2" charset="-122"/>
              </a:rPr>
              <a:t>本文的作者是（ </a:t>
            </a:r>
            <a:r>
              <a:rPr lang="en-US" altLang="zh-CN" sz="2400" b="1" i="0" dirty="0" smtClean="0">
                <a:latin typeface="宋体" panose="02010600030101010101" pitchFamily="2" charset="-122"/>
              </a:rPr>
              <a:t>   </a:t>
            </a:r>
            <a:r>
              <a:rPr lang="zh-CN" altLang="zh-CN" sz="2400" b="1" i="0" dirty="0" smtClean="0">
                <a:latin typeface="宋体" panose="02010600030101010101" pitchFamily="2" charset="-122"/>
              </a:rPr>
              <a:t> </a:t>
            </a:r>
            <a:r>
              <a:rPr lang="en-US" altLang="zh-CN" sz="2400" b="1" i="0" dirty="0" smtClean="0">
                <a:latin typeface="宋体" panose="02010600030101010101" pitchFamily="2" charset="-122"/>
              </a:rPr>
              <a:t> </a:t>
            </a:r>
            <a:r>
              <a:rPr lang="zh-CN" altLang="zh-CN" sz="2400" b="1" i="0" dirty="0" smtClean="0">
                <a:latin typeface="宋体" panose="02010600030101010101" pitchFamily="2" charset="-122"/>
              </a:rPr>
              <a:t>）代的（</a:t>
            </a:r>
            <a:r>
              <a:rPr lang="en-US" altLang="zh-CN" sz="2400" b="1" i="0" dirty="0" smtClean="0">
                <a:latin typeface="宋体" panose="02010600030101010101" pitchFamily="2" charset="-122"/>
              </a:rPr>
              <a:t>  </a:t>
            </a:r>
            <a:r>
              <a:rPr lang="zh-CN" altLang="zh-CN" sz="2400" b="1" i="0" dirty="0" smtClean="0">
                <a:latin typeface="宋体" panose="02010600030101010101" pitchFamily="2" charset="-122"/>
              </a:rPr>
              <a:t> </a:t>
            </a:r>
            <a:r>
              <a:rPr lang="en-US" altLang="zh-CN" sz="2400" b="1" i="0" dirty="0" smtClean="0">
                <a:latin typeface="宋体" panose="02010600030101010101" pitchFamily="2" charset="-122"/>
              </a:rPr>
              <a:t>      </a:t>
            </a:r>
            <a:r>
              <a:rPr lang="zh-CN" altLang="zh-CN" sz="2400" b="1" i="0" dirty="0" smtClean="0">
                <a:latin typeface="宋体" panose="02010600030101010101" pitchFamily="2" charset="-122"/>
              </a:rPr>
              <a:t> ）。</a:t>
            </a:r>
            <a:endParaRPr lang="zh-CN" altLang="zh-CN" sz="2400" b="1" i="0" dirty="0">
              <a:latin typeface="宋体" panose="02010600030101010101" pitchFamily="2" charset="-122"/>
            </a:endParaRPr>
          </a:p>
        </p:txBody>
      </p:sp>
      <p:grpSp>
        <p:nvGrpSpPr>
          <p:cNvPr id="3" name="组合 40"/>
          <p:cNvGrpSpPr/>
          <p:nvPr/>
        </p:nvGrpSpPr>
        <p:grpSpPr>
          <a:xfrm>
            <a:off x="821391" y="895150"/>
            <a:ext cx="757641" cy="770954"/>
            <a:chOff x="1331640" y="874534"/>
            <a:chExt cx="1692063" cy="1651203"/>
          </a:xfrm>
        </p:grpSpPr>
        <p:pic>
          <p:nvPicPr>
            <p:cNvPr id="42" name="Picture 2" descr="C:\Users\Thinkpad\Desktop\PNG\1_0003_渐变映射-2-副本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874534"/>
              <a:ext cx="1692063" cy="16512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矩形 42"/>
            <p:cNvSpPr/>
            <p:nvPr/>
          </p:nvSpPr>
          <p:spPr>
            <a:xfrm>
              <a:off x="1793936" y="1063726"/>
              <a:ext cx="394660" cy="581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800" dirty="0" smtClean="0">
                  <a:solidFill>
                    <a:schemeClr val="bg1"/>
                  </a:solidFill>
                  <a:latin typeface="方正古隶简体" pitchFamily="65" charset="-122"/>
                  <a:ea typeface="方正古隶简体" pitchFamily="65" charset="-122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方正古隶简体" pitchFamily="65" charset="-122"/>
                <a:ea typeface="方正古隶简体" pitchFamily="65" charset="-122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96377" y="2689400"/>
            <a:ext cx="6875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i="0" dirty="0" smtClean="0">
                <a:latin typeface="宋体" panose="02010600030101010101" pitchFamily="2" charset="-122"/>
              </a:rPr>
              <a:t>王叔远送给魏学洢的这件工艺品表现了宋代名人（ </a:t>
            </a:r>
            <a:r>
              <a:rPr lang="en-US" altLang="zh-CN" sz="2400" b="1" i="0" dirty="0" smtClean="0">
                <a:latin typeface="宋体" panose="02010600030101010101" pitchFamily="2" charset="-122"/>
              </a:rPr>
              <a:t>      </a:t>
            </a:r>
            <a:r>
              <a:rPr lang="zh-CN" altLang="zh-CN" sz="2400" b="1" i="0" dirty="0" smtClean="0">
                <a:latin typeface="宋体" panose="02010600030101010101" pitchFamily="2" charset="-122"/>
              </a:rPr>
              <a:t>）和黄庭坚、佛印在（ </a:t>
            </a:r>
            <a:r>
              <a:rPr lang="en-US" altLang="zh-CN" sz="2400" b="1" i="0" dirty="0" smtClean="0">
                <a:latin typeface="宋体" panose="02010600030101010101" pitchFamily="2" charset="-122"/>
              </a:rPr>
              <a:t>    </a:t>
            </a:r>
            <a:r>
              <a:rPr lang="zh-CN" altLang="zh-CN" sz="2400" b="1" i="0" dirty="0" smtClean="0">
                <a:latin typeface="宋体" panose="02010600030101010101" pitchFamily="2" charset="-122"/>
              </a:rPr>
              <a:t> ）泛舟游玩的事情。</a:t>
            </a:r>
            <a:endParaRPr lang="zh-CN" altLang="zh-CN" sz="2400" b="1" i="0" dirty="0">
              <a:latin typeface="宋体" panose="02010600030101010101" pitchFamily="2" charset="-122"/>
            </a:endParaRPr>
          </a:p>
        </p:txBody>
      </p:sp>
      <p:grpSp>
        <p:nvGrpSpPr>
          <p:cNvPr id="5" name="组合 47"/>
          <p:cNvGrpSpPr/>
          <p:nvPr/>
        </p:nvGrpSpPr>
        <p:grpSpPr>
          <a:xfrm>
            <a:off x="847868" y="1786870"/>
            <a:ext cx="731164" cy="788436"/>
            <a:chOff x="1331640" y="2636674"/>
            <a:chExt cx="1692063" cy="1651203"/>
          </a:xfrm>
        </p:grpSpPr>
        <p:pic>
          <p:nvPicPr>
            <p:cNvPr id="49" name="Picture 2" descr="C:\Users\Thinkpad\Desktop\PNG\1_0003_渐变映射-2-副本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636674"/>
              <a:ext cx="1692063" cy="16512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矩形 49"/>
            <p:cNvSpPr/>
            <p:nvPr/>
          </p:nvSpPr>
          <p:spPr>
            <a:xfrm>
              <a:off x="1793937" y="2825867"/>
              <a:ext cx="394660" cy="581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800" dirty="0" smtClean="0">
                  <a:solidFill>
                    <a:schemeClr val="bg1"/>
                  </a:solidFill>
                  <a:latin typeface="方正古隶简体" pitchFamily="65" charset="-122"/>
                  <a:ea typeface="方正古隶简体" pitchFamily="65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方正古隶简体" pitchFamily="65" charset="-122"/>
                <a:ea typeface="方正古隶简体" pitchFamily="65" charset="-122"/>
              </a:endParaRPr>
            </a:p>
          </p:txBody>
        </p:sp>
      </p:grpSp>
      <p:pic>
        <p:nvPicPr>
          <p:cNvPr id="51" name="Picture 5" descr="C:\Users\Thinkpad\Desktop\植物\-_0047_图层-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284" y="2833098"/>
            <a:ext cx="1706984" cy="2236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46"/>
          <p:cNvGrpSpPr/>
          <p:nvPr/>
        </p:nvGrpSpPr>
        <p:grpSpPr>
          <a:xfrm>
            <a:off x="0" y="84614"/>
            <a:ext cx="4215485" cy="898871"/>
            <a:chOff x="945803" y="915566"/>
            <a:chExt cx="3143657" cy="1180384"/>
          </a:xfrm>
        </p:grpSpPr>
        <p:pic>
          <p:nvPicPr>
            <p:cNvPr id="19" name="Picture 2" descr="C:\Users\Thinkpad\Desktop\PNG\1_0001_图层-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03" y="915566"/>
              <a:ext cx="3143657" cy="11803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1451676" y="1033914"/>
              <a:ext cx="1654093" cy="9205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中山行书百年纪念版" panose="02010609000101010101" charset="-122"/>
                  <a:ea typeface="中山行书百年纪念版" panose="02010609000101010101" charset="-122"/>
                </a:rPr>
                <a:t>通文章内容</a:t>
              </a:r>
              <a:endParaRPr lang="zh-CN" altLang="en-US" sz="3200" b="1" dirty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</a:endParaRPr>
            </a:p>
          </p:txBody>
        </p:sp>
      </p:grpSp>
      <p:grpSp>
        <p:nvGrpSpPr>
          <p:cNvPr id="22" name="组合 47"/>
          <p:cNvGrpSpPr/>
          <p:nvPr/>
        </p:nvGrpSpPr>
        <p:grpSpPr>
          <a:xfrm>
            <a:off x="799635" y="2689400"/>
            <a:ext cx="731164" cy="788436"/>
            <a:chOff x="1331640" y="2636674"/>
            <a:chExt cx="1692063" cy="1651203"/>
          </a:xfrm>
        </p:grpSpPr>
        <p:pic>
          <p:nvPicPr>
            <p:cNvPr id="23" name="Picture 2" descr="C:\Users\Thinkpad\Desktop\PNG\1_0003_渐变映射-2-副本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636674"/>
              <a:ext cx="1692063" cy="16512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1793937" y="2825867"/>
              <a:ext cx="913324" cy="1218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800" dirty="0" smtClean="0">
                  <a:solidFill>
                    <a:schemeClr val="bg1"/>
                  </a:solidFill>
                  <a:latin typeface="方正古隶简体" pitchFamily="65" charset="-122"/>
                  <a:ea typeface="方正古隶简体" pitchFamily="65" charset="-122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方正古隶简体" pitchFamily="65" charset="-122"/>
                <a:ea typeface="方正古隶简体" pitchFamily="65" charset="-122"/>
              </a:endParaRPr>
            </a:p>
          </p:txBody>
        </p:sp>
      </p:grpSp>
      <p:grpSp>
        <p:nvGrpSpPr>
          <p:cNvPr id="26" name="组合 47"/>
          <p:cNvGrpSpPr/>
          <p:nvPr/>
        </p:nvGrpSpPr>
        <p:grpSpPr>
          <a:xfrm>
            <a:off x="799635" y="3863731"/>
            <a:ext cx="731164" cy="788436"/>
            <a:chOff x="1331640" y="2636674"/>
            <a:chExt cx="1692063" cy="1651203"/>
          </a:xfrm>
        </p:grpSpPr>
        <p:pic>
          <p:nvPicPr>
            <p:cNvPr id="27" name="Picture 2" descr="C:\Users\Thinkpad\Desktop\PNG\1_0003_渐变映射-2-副本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636674"/>
              <a:ext cx="1692063" cy="16512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1793937" y="2825867"/>
              <a:ext cx="913324" cy="1218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2800" dirty="0" smtClean="0">
                  <a:solidFill>
                    <a:schemeClr val="bg1"/>
                  </a:solidFill>
                  <a:latin typeface="方正古隶简体" pitchFamily="65" charset="-122"/>
                  <a:ea typeface="方正古隶简体" pitchFamily="65" charset="-122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方正古隶简体" pitchFamily="65" charset="-122"/>
                <a:ea typeface="方正古隶简体" pitchFamily="65" charset="-12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96377" y="1666104"/>
            <a:ext cx="681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i="0" dirty="0" smtClean="0">
                <a:latin typeface="宋体" panose="02010600030101010101" pitchFamily="2" charset="-122"/>
              </a:rPr>
              <a:t>本文介绍的工艺品叫（ </a:t>
            </a:r>
            <a:r>
              <a:rPr lang="en-US" altLang="zh-CN" sz="2400" b="1" i="0" dirty="0" smtClean="0">
                <a:latin typeface="宋体" panose="02010600030101010101" pitchFamily="2" charset="-122"/>
              </a:rPr>
              <a:t>   </a:t>
            </a:r>
            <a:r>
              <a:rPr lang="zh-CN" altLang="zh-CN" sz="2400" b="1" i="0" dirty="0" smtClean="0">
                <a:latin typeface="宋体" panose="02010600030101010101" pitchFamily="2" charset="-122"/>
              </a:rPr>
              <a:t> ），它的制作者是明代的一位民间雕刻家（</a:t>
            </a:r>
            <a:r>
              <a:rPr lang="en-US" altLang="zh-CN" sz="2400" b="1" i="0" dirty="0" smtClean="0">
                <a:latin typeface="宋体" panose="02010600030101010101" pitchFamily="2" charset="-122"/>
              </a:rPr>
              <a:t>         </a:t>
            </a:r>
            <a:r>
              <a:rPr lang="zh-CN" altLang="zh-CN" sz="2400" b="1" i="0" dirty="0" smtClean="0">
                <a:latin typeface="宋体" panose="02010600030101010101" pitchFamily="2" charset="-122"/>
              </a:rPr>
              <a:t>）。 </a:t>
            </a:r>
            <a:endParaRPr lang="zh-CN" altLang="zh-CN" sz="2400" b="1" i="0" dirty="0">
              <a:latin typeface="宋体" panose="0201060003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6377" y="3889729"/>
            <a:ext cx="6632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i="0" dirty="0" smtClean="0"/>
              <a:t>课文第一小节（ </a:t>
            </a:r>
            <a:r>
              <a:rPr lang="en-US" altLang="zh-CN" sz="2400" b="1" i="0" dirty="0" smtClean="0"/>
              <a:t>       </a:t>
            </a:r>
            <a:r>
              <a:rPr lang="zh-CN" altLang="zh-CN" sz="2400" b="1" i="0" dirty="0" smtClean="0"/>
              <a:t> ）一词集中概括了制作者王叔远的技艺特点。</a:t>
            </a:r>
            <a:endParaRPr lang="zh-CN" altLang="zh-CN" sz="2400" b="1" i="0" dirty="0"/>
          </a:p>
        </p:txBody>
      </p:sp>
      <p:sp>
        <p:nvSpPr>
          <p:cNvPr id="31" name="TextBox 30"/>
          <p:cNvSpPr txBox="1"/>
          <p:nvPr/>
        </p:nvSpPr>
        <p:spPr>
          <a:xfrm>
            <a:off x="4215485" y="1104251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0" dirty="0" smtClean="0"/>
              <a:t>明</a:t>
            </a:r>
            <a:endParaRPr lang="zh-CN" altLang="en-US" sz="2400" b="1" i="0" dirty="0"/>
          </a:p>
        </p:txBody>
      </p:sp>
      <p:sp>
        <p:nvSpPr>
          <p:cNvPr id="32" name="TextBox 31"/>
          <p:cNvSpPr txBox="1"/>
          <p:nvPr/>
        </p:nvSpPr>
        <p:spPr>
          <a:xfrm>
            <a:off x="6372200" y="110425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0" dirty="0" smtClean="0"/>
              <a:t>魏学洢</a:t>
            </a:r>
            <a:endParaRPr lang="zh-CN" altLang="en-US" sz="2400" b="1" i="0" dirty="0"/>
          </a:p>
        </p:txBody>
      </p:sp>
      <p:sp>
        <p:nvSpPr>
          <p:cNvPr id="33" name="TextBox 32"/>
          <p:cNvSpPr txBox="1"/>
          <p:nvPr/>
        </p:nvSpPr>
        <p:spPr>
          <a:xfrm>
            <a:off x="5004048" y="171831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0" dirty="0" smtClean="0"/>
              <a:t>核舟</a:t>
            </a:r>
            <a:endParaRPr lang="zh-CN" altLang="en-US" sz="2400" b="1" i="0" dirty="0"/>
          </a:p>
        </p:txBody>
      </p:sp>
      <p:sp>
        <p:nvSpPr>
          <p:cNvPr id="34" name="TextBox 33"/>
          <p:cNvSpPr txBox="1"/>
          <p:nvPr/>
        </p:nvSpPr>
        <p:spPr>
          <a:xfrm>
            <a:off x="5004048" y="2113641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0" dirty="0" smtClean="0"/>
              <a:t>王叔远</a:t>
            </a:r>
            <a:endParaRPr lang="zh-CN" altLang="en-US" sz="2400" b="1" i="0" dirty="0"/>
          </a:p>
        </p:txBody>
      </p:sp>
      <p:sp>
        <p:nvSpPr>
          <p:cNvPr id="35" name="TextBox 34"/>
          <p:cNvSpPr txBox="1"/>
          <p:nvPr/>
        </p:nvSpPr>
        <p:spPr>
          <a:xfrm>
            <a:off x="2267744" y="305891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0" dirty="0" smtClean="0"/>
              <a:t>苏轼</a:t>
            </a:r>
            <a:endParaRPr lang="zh-CN" altLang="en-US" sz="2400" b="1" i="0" dirty="0"/>
          </a:p>
        </p:txBody>
      </p:sp>
      <p:sp>
        <p:nvSpPr>
          <p:cNvPr id="37" name="TextBox 36"/>
          <p:cNvSpPr txBox="1"/>
          <p:nvPr/>
        </p:nvSpPr>
        <p:spPr>
          <a:xfrm>
            <a:off x="6372200" y="305827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0" dirty="0" smtClean="0"/>
              <a:t>赤壁</a:t>
            </a:r>
            <a:endParaRPr lang="zh-CN" altLang="en-US" sz="2400" b="1" i="0" dirty="0"/>
          </a:p>
        </p:txBody>
      </p:sp>
      <p:sp>
        <p:nvSpPr>
          <p:cNvPr id="41" name="TextBox 40"/>
          <p:cNvSpPr txBox="1"/>
          <p:nvPr/>
        </p:nvSpPr>
        <p:spPr>
          <a:xfrm>
            <a:off x="3904942" y="388993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0" dirty="0" smtClean="0"/>
              <a:t>奇巧</a:t>
            </a:r>
            <a:endParaRPr lang="zh-CN" altLang="en-US" sz="2400" b="1" i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/>
      <p:bldP spid="29" grpId="1"/>
      <p:bldP spid="30" grpId="1"/>
      <p:bldP spid="31" grpId="0"/>
      <p:bldP spid="32" grpId="0"/>
      <p:bldP spid="33" grpId="0"/>
      <p:bldP spid="34" grpId="0"/>
      <p:bldP spid="35" grpId="0"/>
      <p:bldP spid="37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F:\360安全浏览器下载\水墨\1402\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83" t="10737" r="14583" b="15705"/>
          <a:stretch>
            <a:fillRect/>
          </a:stretch>
        </p:blipFill>
        <p:spPr bwMode="auto">
          <a:xfrm>
            <a:off x="2009508" y="642404"/>
            <a:ext cx="4896544" cy="2861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矩形 36"/>
          <p:cNvSpPr/>
          <p:nvPr/>
        </p:nvSpPr>
        <p:spPr>
          <a:xfrm>
            <a:off x="2699792" y="1419622"/>
            <a:ext cx="3442628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spc="-300" dirty="0" smtClean="0">
                <a:latin typeface="汉仪柏青体繁" panose="02010604000101010101" charset="-122"/>
                <a:ea typeface="汉仪柏青体繁" panose="02010604000101010101" charset="-122"/>
              </a:rPr>
              <a:t>第</a:t>
            </a:r>
            <a:r>
              <a:rPr lang="zh-CN" altLang="en-US" sz="5400" spc="-300" dirty="0" smtClean="0">
                <a:latin typeface="汉仪柏青体繁" panose="02010604000101010101" charset="-122"/>
                <a:ea typeface="汉仪柏青体繁" panose="02010604000101010101" charset="-122"/>
              </a:rPr>
              <a:t>三环节</a:t>
            </a:r>
            <a:endParaRPr lang="zh-CN" altLang="en-US" sz="5400" spc="-300" dirty="0">
              <a:latin typeface="汉仪柏青体繁" panose="02010604000101010101" charset="-122"/>
              <a:ea typeface="汉仪柏青体繁" panose="0201060400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009972" y="3566988"/>
            <a:ext cx="5002153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spc="-300" dirty="0" smtClean="0">
                <a:latin typeface="中山行书百年纪念版" panose="02010609000101010101" charset="-122"/>
                <a:ea typeface="中山行书百年纪念版" panose="02010609000101010101" charset="-122"/>
              </a:rPr>
              <a:t>品奇巧之技</a:t>
            </a:r>
            <a:endParaRPr lang="zh-CN" altLang="en-US" sz="4800" spc="-300" dirty="0">
              <a:latin typeface="中山行书百年纪念版" panose="02010609000101010101" charset="-122"/>
              <a:ea typeface="中山行书百年纪念版" panose="02010609000101010101" charset="-122"/>
            </a:endParaRPr>
          </a:p>
        </p:txBody>
      </p:sp>
      <p:pic>
        <p:nvPicPr>
          <p:cNvPr id="39" name="Picture 4" descr="E:\PPT\PPT中国风元素\水墨祥云\水墨祥云\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44" y="3730401"/>
            <a:ext cx="807668" cy="5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41" descr="C_10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24" y="4208352"/>
            <a:ext cx="5345404" cy="16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473"/>
            <a:ext cx="3335025" cy="1727543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473"/>
            <a:ext cx="3335025" cy="1727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6135" y="1276350"/>
            <a:ext cx="7205345" cy="2590800"/>
          </a:xfrm>
          <a:prstGeom prst="rect">
            <a:avLst/>
          </a:prstGeom>
          <a:solidFill>
            <a:srgbClr val="FFFFCC">
              <a:alpha val="43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4400" i="0" dirty="0" smtClean="0">
                <a:latin typeface="书体坊米芾体" panose="02010601030101010101" charset="-122"/>
                <a:ea typeface="书体坊米芾体" panose="02010601030101010101" charset="-122"/>
                <a:cs typeface="Calibri" panose="020F0502020204030204" pitchFamily="34" charset="0"/>
              </a:rPr>
              <a:t>比赛规则</a:t>
            </a:r>
            <a:r>
              <a:rPr lang="zh-CN" altLang="en-US" sz="2600" i="0" dirty="0" smtClean="0">
                <a:latin typeface="宋体" panose="02010600030101010101" pitchFamily="2" charset="-122"/>
                <a:cs typeface="Calibri" panose="020F0502020204030204" pitchFamily="34" charset="0"/>
              </a:rPr>
              <a:t>：</a:t>
            </a:r>
            <a:r>
              <a:rPr lang="en-US" altLang="zh-CN" sz="2600" i="0" dirty="0" smtClean="0">
                <a:latin typeface="宋体" panose="02010600030101010101" pitchFamily="2" charset="-122"/>
                <a:cs typeface="Calibri" panose="020F0502020204030204" pitchFamily="34" charset="0"/>
              </a:rPr>
              <a:t>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600" b="1" i="0" dirty="0" smtClean="0">
                <a:latin typeface="楷体" pitchFamily="49" charset="-122"/>
                <a:ea typeface="楷体" pitchFamily="49" charset="-122"/>
              </a:rPr>
              <a:t>选择文中的句子，有</a:t>
            </a:r>
            <a:r>
              <a:rPr lang="zh-CN" altLang="en-US" sz="3200" b="1" i="0" dirty="0" smtClean="0">
                <a:latin typeface="楷体" pitchFamily="49" charset="-122"/>
                <a:ea typeface="楷体" pitchFamily="49" charset="-122"/>
              </a:rPr>
              <a:t>感情</a:t>
            </a:r>
            <a:r>
              <a:rPr lang="zh-CN" altLang="en-US" sz="2600" b="1" i="0" dirty="0" smtClean="0">
                <a:latin typeface="楷体" pitchFamily="49" charset="-122"/>
                <a:ea typeface="楷体" pitchFamily="49" charset="-122"/>
              </a:rPr>
              <a:t>地朗读课文，并分析它是怎么表现</a:t>
            </a:r>
            <a:r>
              <a:rPr lang="zh-CN" altLang="en-US" sz="3600" b="1" i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奇巧</a:t>
            </a:r>
            <a:r>
              <a:rPr lang="zh-CN" altLang="en-US" sz="2600" b="1" i="0" dirty="0" smtClean="0">
                <a:latin typeface="楷体" pitchFamily="49" charset="-122"/>
                <a:ea typeface="楷体" pitchFamily="49" charset="-122"/>
              </a:rPr>
              <a:t>的。</a:t>
            </a:r>
            <a:endParaRPr lang="en-US" altLang="zh-CN" sz="2600" b="1" i="0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600" b="1" i="0" dirty="0" smtClean="0">
                <a:latin typeface="楷体" pitchFamily="49" charset="-122"/>
                <a:ea typeface="楷体" pitchFamily="49" charset="-122"/>
              </a:rPr>
              <a:t>每答对一点得</a:t>
            </a:r>
            <a:r>
              <a:rPr lang="en-US" altLang="zh-CN" sz="2600" b="1" i="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600" b="1" i="0" dirty="0" smtClean="0">
                <a:latin typeface="楷体" pitchFamily="49" charset="-122"/>
                <a:ea typeface="楷体" pitchFamily="49" charset="-122"/>
              </a:rPr>
              <a:t>分</a:t>
            </a:r>
            <a:r>
              <a:rPr lang="zh-CN" altLang="en-US" sz="2600" b="1" i="0" dirty="0" smtClean="0">
                <a:latin typeface="楷体" pitchFamily="49" charset="-122"/>
                <a:ea typeface="楷体" pitchFamily="49" charset="-122"/>
              </a:rPr>
              <a:t>，若读得好、分析得好获得掌声的，可再加</a:t>
            </a:r>
            <a:r>
              <a:rPr lang="en-US" altLang="zh-CN" sz="2600" b="1" i="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600" b="1" i="0" dirty="0" smtClean="0">
                <a:latin typeface="楷体" pitchFamily="49" charset="-122"/>
                <a:ea typeface="楷体" pitchFamily="49" charset="-122"/>
              </a:rPr>
              <a:t>分。</a:t>
            </a:r>
            <a:endParaRPr lang="zh-CN" altLang="zh-CN" sz="2600" b="1" i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05489"/>
            <a:ext cx="572593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。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/>
          <p:nvPr/>
        </p:nvGrpSpPr>
        <p:grpSpPr>
          <a:xfrm>
            <a:off x="111947" y="84614"/>
            <a:ext cx="4215485" cy="1180384"/>
            <a:chOff x="945803" y="915566"/>
            <a:chExt cx="3143657" cy="1180384"/>
          </a:xfrm>
        </p:grpSpPr>
        <p:pic>
          <p:nvPicPr>
            <p:cNvPr id="48" name="Picture 2" descr="C:\Users\Thinkpad\Desktop\PNG\1_0001_图层-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03" y="915566"/>
              <a:ext cx="3143657" cy="11803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1451677" y="1138982"/>
              <a:ext cx="1654093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中山行书百年纪念版" panose="02010609000101010101" charset="-122"/>
                  <a:ea typeface="中山行书百年纪念版" panose="02010609000101010101" charset="-122"/>
                </a:rPr>
                <a:t>品奇巧之技</a:t>
              </a:r>
              <a:endParaRPr lang="zh-CN" altLang="en-US" sz="3200" b="1" dirty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15616" y="1264998"/>
            <a:ext cx="73448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i="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400" b="1" i="0" dirty="0" smtClean="0">
                <a:latin typeface="楷体" pitchFamily="49" charset="-122"/>
                <a:ea typeface="楷体" pitchFamily="49" charset="-122"/>
              </a:rPr>
              <a:t>苏、黄共阅一手卷。东坡右手执卷端，左手抚鲁直背。鲁直左手执卷末，右手指卷，如有所语</a:t>
            </a:r>
            <a:r>
              <a:rPr lang="en-US" altLang="zh-CN" sz="2400" b="1" i="0" dirty="0" smtClean="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400" b="1" i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2395629"/>
            <a:ext cx="73448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i="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400" b="1" i="0" dirty="0" smtClean="0">
                <a:latin typeface="楷体" pitchFamily="49" charset="-122"/>
                <a:ea typeface="楷体" pitchFamily="49" charset="-122"/>
              </a:rPr>
              <a:t>佛印绝类弥勒，袒胸露乳，矫首昂视，神情与苏黄不属</a:t>
            </a:r>
            <a:r>
              <a:rPr lang="en-US" altLang="zh-CN" sz="2400" b="1" i="0" dirty="0" smtClean="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400" b="1" i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616" y="3547757"/>
            <a:ext cx="73448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i="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400" b="1" i="0" dirty="0" smtClean="0">
                <a:latin typeface="楷体" pitchFamily="49" charset="-122"/>
                <a:ea typeface="楷体" pitchFamily="49" charset="-122"/>
              </a:rPr>
              <a:t>楫左右舟子各一人。居右者垂髻仰面，左手倚一衡木，右手攀右趾，若啸呼状</a:t>
            </a:r>
            <a:r>
              <a:rPr lang="en-US" altLang="zh-CN" sz="2400" b="1" i="0" dirty="0" smtClean="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400" b="1" i="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C:\Users\len\Desktop\核舟记\核舟记图片\u=3534242128,1814581964&amp;fm=214&amp;gp=0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9662"/>
            <a:ext cx="5715000" cy="33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4211960" y="195486"/>
            <a:ext cx="4703440" cy="4752528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宋神宗元丰二年（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1079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），苏轼被人诬陷，说他所作诗文有诽谤朝廷的意图，被捕入狱半年，这就是著名的乌台诗案。次年，苏轼被贬到黄州（现在湖北省黄冈市）担任一个有名无实的团练副使。苏轼在黄州任上曾多次到城外的赤壁游览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写下了《赤壁赋》《后赤壁赋》《念奴娇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﹒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赤壁怀古》等著名诗文，以寄托他谪居时的心情。</a:t>
            </a:r>
          </a:p>
        </p:txBody>
      </p:sp>
      <p:pic>
        <p:nvPicPr>
          <p:cNvPr id="8" name="Picture 2" descr="C:\Users\Thinkpad\Desktop\PNG\1_0001_图层-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7" y="84614"/>
            <a:ext cx="4215485" cy="1180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790298" y="308030"/>
            <a:ext cx="221805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品奇巧之技</a:t>
            </a:r>
            <a:endParaRPr lang="zh-CN" altLang="en-US" sz="3200" b="1" dirty="0">
              <a:solidFill>
                <a:schemeClr val="bg1"/>
              </a:solidFill>
              <a:latin typeface="中山行书百年纪念版" panose="02010609000101010101" charset="-122"/>
              <a:ea typeface="中山行书百年纪念版" panose="02010609000101010101" charset="-122"/>
            </a:endParaRPr>
          </a:p>
        </p:txBody>
      </p:sp>
    </p:spTree>
  </p:cSld>
  <p:clrMapOvr>
    <a:masterClrMapping/>
  </p:clrMapOvr>
  <p:transition spd="slow" advTm="4000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/>
          <p:nvPr/>
        </p:nvGrpSpPr>
        <p:grpSpPr>
          <a:xfrm>
            <a:off x="111947" y="84614"/>
            <a:ext cx="4215485" cy="1180384"/>
            <a:chOff x="945803" y="915566"/>
            <a:chExt cx="3143657" cy="1180384"/>
          </a:xfrm>
        </p:grpSpPr>
        <p:pic>
          <p:nvPicPr>
            <p:cNvPr id="48" name="Picture 2" descr="C:\Users\Thinkpad\Desktop\PNG\1_0001_图层-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03" y="915566"/>
              <a:ext cx="3143657" cy="11803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1451677" y="1138982"/>
              <a:ext cx="1654093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中山行书百年纪念版" panose="02010609000101010101" charset="-122"/>
                  <a:ea typeface="中山行书百年纪念版" panose="02010609000101010101" charset="-122"/>
                </a:rPr>
                <a:t>品奇巧之技</a:t>
              </a:r>
              <a:endParaRPr lang="zh-CN" altLang="en-US" sz="3200" b="1" dirty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15616" y="1264998"/>
            <a:ext cx="73448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i="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400" b="1" i="0" dirty="0" smtClean="0">
                <a:latin typeface="楷体" pitchFamily="49" charset="-122"/>
                <a:ea typeface="楷体" pitchFamily="49" charset="-122"/>
              </a:rPr>
              <a:t>苏、黄共阅一手卷。东坡右手执卷端，左手抚鲁直背。鲁直左手执卷末，右手指卷，如有所语</a:t>
            </a:r>
            <a:r>
              <a:rPr lang="en-US" altLang="zh-CN" sz="2400" b="1" i="0" dirty="0" smtClean="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400" b="1" i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2395629"/>
            <a:ext cx="73448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i="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400" b="1" i="0" dirty="0" smtClean="0">
                <a:latin typeface="楷体" pitchFamily="49" charset="-122"/>
                <a:ea typeface="楷体" pitchFamily="49" charset="-122"/>
              </a:rPr>
              <a:t>佛印绝类弥勒，袒胸露乳，矫首昂视，神情与苏黄不属</a:t>
            </a:r>
            <a:r>
              <a:rPr lang="en-US" altLang="zh-CN" sz="2400" b="1" i="0" dirty="0" smtClean="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400" b="1" i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616" y="3547757"/>
            <a:ext cx="73448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i="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400" b="1" i="0" dirty="0" smtClean="0">
                <a:latin typeface="楷体" pitchFamily="49" charset="-122"/>
                <a:ea typeface="楷体" pitchFamily="49" charset="-122"/>
              </a:rPr>
              <a:t>楫左右舟子各一人。居右者垂髻仰面，左手倚一衡木，右手攀右趾，若啸呼状</a:t>
            </a:r>
            <a:r>
              <a:rPr lang="en-US" altLang="zh-CN" sz="2400" b="1" i="0" dirty="0" smtClean="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400" b="1" i="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2" t="-9307" r="-2512" b="50464"/>
          <a:stretch>
            <a:fillRect/>
          </a:stretch>
        </p:blipFill>
        <p:spPr>
          <a:xfrm>
            <a:off x="-22608" y="-603114"/>
            <a:ext cx="5307403" cy="3816424"/>
          </a:xfrm>
          <a:prstGeom prst="rect">
            <a:avLst/>
          </a:prstGeom>
        </p:spPr>
      </p:pic>
      <p:sp>
        <p:nvSpPr>
          <p:cNvPr id="20" name="Rectangle 13"/>
          <p:cNvSpPr txBox="1">
            <a:spLocks noChangeArrowheads="1"/>
          </p:cNvSpPr>
          <p:nvPr/>
        </p:nvSpPr>
        <p:spPr bwMode="auto">
          <a:xfrm>
            <a:off x="492888" y="1312284"/>
            <a:ext cx="7708260" cy="107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i="0" dirty="0" smtClean="0">
                <a:solidFill>
                  <a:srgbClr val="460E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德彪钢笔行书字库" panose="02000000000000000000" charset="-122"/>
                <a:ea typeface="德彪钢笔行书字库" panose="02000000000000000000" charset="-122"/>
              </a:rPr>
              <a:t>    </a:t>
            </a:r>
            <a:r>
              <a:rPr lang="zh-CN" altLang="en-US" sz="4400" b="1" i="0" dirty="0" smtClean="0">
                <a:solidFill>
                  <a:srgbClr val="460E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德彪钢笔行书字库" panose="02000000000000000000" charset="-122"/>
                <a:ea typeface="德彪钢笔行书字库" panose="02000000000000000000" charset="-122"/>
              </a:rPr>
              <a:t>民间艺人独运匠心刻核舟，</a:t>
            </a:r>
            <a:endParaRPr lang="en-US" altLang="zh-CN" sz="4400" b="1" i="0" dirty="0" smtClean="0">
              <a:solidFill>
                <a:srgbClr val="460E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德彪钢笔行书字库" panose="02000000000000000000" charset="-122"/>
              <a:ea typeface="德彪钢笔行书字库" panose="02000000000000000000" charset="-122"/>
            </a:endParaRPr>
          </a:p>
        </p:txBody>
      </p:sp>
      <p:pic>
        <p:nvPicPr>
          <p:cNvPr id="7" name="Picture 3" descr="I:\我的模板\中国风模板\中国风模板05\宽版\树叶\树叶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80" y="-163413"/>
            <a:ext cx="142875" cy="21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:\我的模板\中国风模板\中国风模板05\宽版\树叶\树叶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8" y="-296758"/>
            <a:ext cx="241300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I:\我的模板\中国风模板\中国风模板05\宽版\树叶\树叶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84" y="59516"/>
            <a:ext cx="171450" cy="21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:\我的模板\中国风模板\中国风模板05\宽版\树叶\树叶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34" y="-163413"/>
            <a:ext cx="292100" cy="15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:\我的模板\中国风模板\中国风模板05\宽版\树叶\树叶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13850">
            <a:off x="-308695" y="475740"/>
            <a:ext cx="292100" cy="15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:\我的模板\中国风模板\中国风模板05\宽版\树叶\树叶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8100" flipV="1">
            <a:off x="7740901" y="-295049"/>
            <a:ext cx="255295" cy="148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:\我的模板\中国风模板\中国风模板05\宽版\树叶\树叶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4902">
            <a:off x="5278390" y="-225443"/>
            <a:ext cx="232928" cy="124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:\我的模板\中国风模板\中国风模板05\宽版\树叶\树叶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22" y="-318988"/>
            <a:ext cx="241300" cy="26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I:\我的模板\中国风模板\中国风模板05\宽版\树叶\树叶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9266" y="-380578"/>
            <a:ext cx="171450" cy="21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4" y="3285385"/>
            <a:ext cx="3581792" cy="17468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99" y="3402328"/>
            <a:ext cx="4223226" cy="2006155"/>
          </a:xfrm>
          <a:prstGeom prst="rect">
            <a:avLst/>
          </a:prstGeom>
        </p:spPr>
      </p:pic>
      <p:sp>
        <p:nvSpPr>
          <p:cNvPr id="17" name="Rectangle 13"/>
          <p:cNvSpPr txBox="1">
            <a:spLocks noChangeArrowheads="1"/>
          </p:cNvSpPr>
          <p:nvPr/>
        </p:nvSpPr>
        <p:spPr bwMode="auto">
          <a:xfrm>
            <a:off x="1259632" y="2518431"/>
            <a:ext cx="7708260" cy="76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 i="0" dirty="0" smtClean="0">
                <a:solidFill>
                  <a:srgbClr val="460E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德彪钢笔行书字库" panose="02000000000000000000" charset="-122"/>
                <a:ea typeface="德彪钢笔行书字库" panose="02000000000000000000" charset="-122"/>
              </a:rPr>
              <a:t>江南才子传神笔墨写文章。</a:t>
            </a:r>
            <a:endParaRPr lang="zh-CN" altLang="zh-CN" sz="4400" b="1" i="0" dirty="0" smtClean="0">
              <a:solidFill>
                <a:srgbClr val="460E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德彪钢笔行书字库" panose="02000000000000000000" charset="-122"/>
              <a:ea typeface="德彪钢笔行书字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0">
        <p14:vortex dir="r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path" presetSubtype="0" repeatCount="3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7802 -0.00706 C -0.07802 -0.00676 -0.00611 0.14588 0.01696 0.27765 C 0.04003 0.40882 -0.06174 0.54324 -0.05767 0.67294 C -0.0536 0.80235 -0.02239 0.88706 -0.11059 0.94588 " pathEditMode="relative" rAng="0" ptsTypes="fssf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4" y="476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8" presetClass="path" presetSubtype="0" repeatCount="300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34 1.17647E-6 C 0.00085 0.05088 -0.01391 0.19441 -0.00204 0.29 C 0.01051 0.38529 0.07479 0.48794 0.07293 0.5747 C 0.07123 0.66147 -0.03155 0.685 -0.01255 0.81 C 0.00644 0.935 0.1518 1.02029 0.19505 1.07588 " pathEditMode="relative" rAng="0" ptsTypes="fsasf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9" y="537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2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utoUpdateAnimBg="0"/>
      <p:bldP spid="20" grpId="1" bldLvl="0" autoUpdateAnimBg="0"/>
      <p:bldP spid="20" grpId="2" bldLvl="0" autoUpdateAnimBg="0"/>
      <p:bldP spid="20" grpId="3" bldLvl="0" autoUpdateAnimBg="0"/>
      <p:bldP spid="20" grpId="4" bldLvl="0" animBg="1"/>
      <p:bldP spid="17" grpId="0" bldLvl="0" autoUpdateAnimBg="0"/>
      <p:bldP spid="17" grpId="1" bldLvl="0" autoUpdateAnimBg="0"/>
      <p:bldP spid="17" grpId="2" bldLvl="0" autoUpdateAnimBg="0"/>
      <p:bldP spid="17" grpId="3" bldLvl="0" autoUpdateAnimBg="0"/>
      <p:bldP spid="17" grpId="4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F:\360安全浏览器下载\水墨\1402\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83" t="10737" r="14583" b="15705"/>
          <a:stretch>
            <a:fillRect/>
          </a:stretch>
        </p:blipFill>
        <p:spPr bwMode="auto">
          <a:xfrm>
            <a:off x="2009508" y="642404"/>
            <a:ext cx="4896544" cy="2861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矩形 36"/>
          <p:cNvSpPr/>
          <p:nvPr/>
        </p:nvSpPr>
        <p:spPr>
          <a:xfrm>
            <a:off x="2699792" y="1419622"/>
            <a:ext cx="3442628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spc="-300" dirty="0" smtClean="0">
                <a:latin typeface="汉仪柏青体繁" panose="02010604000101010101" charset="-122"/>
                <a:ea typeface="汉仪柏青体繁" panose="02010604000101010101" charset="-122"/>
              </a:rPr>
              <a:t>第</a:t>
            </a:r>
            <a:r>
              <a:rPr lang="zh-CN" altLang="en-US" sz="5400" spc="-300" dirty="0" smtClean="0">
                <a:latin typeface="汉仪柏青体繁" panose="02010604000101010101" charset="-122"/>
                <a:ea typeface="汉仪柏青体繁" panose="02010604000101010101" charset="-122"/>
              </a:rPr>
              <a:t>一环节</a:t>
            </a:r>
            <a:endParaRPr lang="zh-CN" altLang="en-US" sz="5400" spc="-300" dirty="0">
              <a:latin typeface="汉仪柏青体繁" panose="02010604000101010101" charset="-122"/>
              <a:ea typeface="汉仪柏青体繁" panose="0201060400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010080" y="3540953"/>
            <a:ext cx="5002153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spc="-300" dirty="0" smtClean="0">
                <a:latin typeface="中山行书百年纪念版" panose="02010609000101010101" charset="-122"/>
                <a:ea typeface="中山行书百年纪念版" panose="02010609000101010101" charset="-122"/>
              </a:rPr>
              <a:t>释字词之义</a:t>
            </a:r>
            <a:endParaRPr lang="zh-CN" altLang="en-US" sz="4800" spc="-300" dirty="0">
              <a:latin typeface="中山行书百年纪念版" panose="02010609000101010101" charset="-122"/>
              <a:ea typeface="中山行书百年纪念版" panose="0201060900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72895" y="3730625"/>
            <a:ext cx="5951220" cy="641350"/>
            <a:chOff x="2477" y="5875"/>
            <a:chExt cx="9372" cy="1010"/>
          </a:xfrm>
        </p:grpSpPr>
        <p:pic>
          <p:nvPicPr>
            <p:cNvPr id="39" name="Picture 4" descr="E:\PPT\PPT中国风元素\水墨祥云\水墨祥云\01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" y="5875"/>
              <a:ext cx="1272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41" descr="C_108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" y="6627"/>
              <a:ext cx="841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473"/>
            <a:ext cx="3335025" cy="1727543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3"/>
            <a:ext cx="3335025" cy="1727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1412760"/>
            <a:ext cx="7033619" cy="2286000"/>
          </a:xfrm>
          <a:prstGeom prst="rect">
            <a:avLst/>
          </a:prstGeom>
          <a:solidFill>
            <a:srgbClr val="FFFFCC">
              <a:alpha val="49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4400" i="0" dirty="0" smtClean="0">
                <a:latin typeface="书体坊米芾体" panose="02010601030101010101" charset="-122"/>
                <a:ea typeface="书体坊米芾体" panose="02010601030101010101" charset="-122"/>
                <a:cs typeface="Calibri" panose="020F0502020204030204" pitchFamily="34" charset="0"/>
              </a:rPr>
              <a:t>比赛规则</a:t>
            </a:r>
            <a:r>
              <a:rPr lang="zh-CN" altLang="en-US" sz="2800" i="0" dirty="0" smtClean="0">
                <a:latin typeface="宋体" panose="02010600030101010101" pitchFamily="2" charset="-122"/>
                <a:cs typeface="Calibri" panose="020F0502020204030204" pitchFamily="34" charset="0"/>
              </a:rPr>
              <a:t>：</a:t>
            </a:r>
            <a:endParaRPr lang="en-US" altLang="zh-CN" sz="2800" i="0" dirty="0" smtClean="0">
              <a:latin typeface="宋体" panose="02010600030101010101" pitchFamily="2" charset="-122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b="1" i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解释</a:t>
            </a:r>
            <a:r>
              <a:rPr lang="zh-CN" altLang="en-US" sz="2800" b="1" i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zh-CN" altLang="en-US" sz="3600" b="1" i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下划线</a:t>
            </a:r>
            <a:r>
              <a:rPr lang="zh-CN" altLang="en-US" sz="2800" b="1" i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的词</a:t>
            </a:r>
            <a:r>
              <a:rPr lang="zh-CN" altLang="zh-CN" sz="2800" b="1" i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b="1" i="0" dirty="0" smtClean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b="1" i="0" dirty="0" smtClean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自由</a:t>
            </a:r>
            <a:r>
              <a:rPr lang="zh-CN" altLang="zh-CN" sz="3600" b="1" i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选择</a:t>
            </a:r>
            <a:r>
              <a:rPr lang="zh-CN" altLang="zh-CN" sz="2800" b="1" i="0" dirty="0" smtClean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屏幕上任意一组作答，每答对一题得</a:t>
            </a:r>
            <a:r>
              <a:rPr lang="en-US" altLang="zh-CN" sz="2800" b="1" i="0" dirty="0" smtClean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1</a:t>
            </a:r>
            <a:r>
              <a:rPr lang="zh-CN" altLang="zh-CN" sz="2800" b="1" i="0" dirty="0" smtClean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分，答错</a:t>
            </a:r>
            <a:r>
              <a:rPr lang="zh-CN" altLang="en-US" sz="2800" b="1" i="0" dirty="0" smtClean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得</a:t>
            </a:r>
            <a:r>
              <a:rPr lang="en-US" altLang="zh-CN" sz="2800" b="1" i="0" dirty="0" smtClean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0</a:t>
            </a:r>
            <a:r>
              <a:rPr lang="zh-CN" altLang="en-US" sz="2800" b="1" i="0" dirty="0" smtClean="0">
                <a:latin typeface="楷体" panose="02010609060101010101" pitchFamily="49" charset="-122"/>
                <a:ea typeface="楷体" panose="02010609060101010101" pitchFamily="49" charset="-122"/>
                <a:cs typeface="Calibri" panose="020F0502020204030204" pitchFamily="34" charset="0"/>
              </a:rPr>
              <a:t>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05489"/>
            <a:ext cx="572593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57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。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Thinkpad\Desktop\PNG\1_0002_图层-5-副本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11" y="959683"/>
            <a:ext cx="2016491" cy="1864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>
            <a:hlinkClick r:id="rId3" action="ppaction://hlinksldjump"/>
          </p:cNvPr>
          <p:cNvSpPr/>
          <p:nvPr/>
        </p:nvSpPr>
        <p:spPr>
          <a:xfrm>
            <a:off x="2219690" y="149056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方正古隶简体" pitchFamily="65" charset="-122"/>
                <a:ea typeface="方正古隶简体" pitchFamily="65" charset="-122"/>
              </a:rPr>
              <a:t>壹</a:t>
            </a:r>
          </a:p>
        </p:txBody>
      </p:sp>
      <p:pic>
        <p:nvPicPr>
          <p:cNvPr id="32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96" y="959683"/>
            <a:ext cx="2016491" cy="1864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>
            <a:hlinkClick r:id="rId5" action="ppaction://hlinksldjump"/>
          </p:cNvPr>
          <p:cNvSpPr/>
          <p:nvPr/>
        </p:nvSpPr>
        <p:spPr>
          <a:xfrm>
            <a:off x="4398684" y="1490563"/>
            <a:ext cx="494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方正古隶简体" pitchFamily="65" charset="-122"/>
                <a:ea typeface="方正古隶简体" pitchFamily="65" charset="-122"/>
              </a:rPr>
              <a:t>贰</a:t>
            </a:r>
          </a:p>
        </p:txBody>
      </p:sp>
      <p:pic>
        <p:nvPicPr>
          <p:cNvPr id="41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87" y="959683"/>
            <a:ext cx="2016491" cy="1864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42">
            <a:hlinkClick r:id="rId6" action="ppaction://hlinksldjump"/>
          </p:cNvPr>
          <p:cNvSpPr/>
          <p:nvPr/>
        </p:nvSpPr>
        <p:spPr>
          <a:xfrm>
            <a:off x="6355123" y="149056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方正古隶简体" pitchFamily="65" charset="-122"/>
                <a:ea typeface="方正古隶简体" pitchFamily="65" charset="-122"/>
              </a:rPr>
              <a:t>叁</a:t>
            </a:r>
            <a:endParaRPr lang="zh-CN" altLang="en-US" sz="3600" b="1" dirty="0">
              <a:latin typeface="方正古隶简体" pitchFamily="65" charset="-122"/>
              <a:ea typeface="方正古隶简体" pitchFamily="65" charset="-122"/>
            </a:endParaRPr>
          </a:p>
        </p:txBody>
      </p:sp>
      <p:pic>
        <p:nvPicPr>
          <p:cNvPr id="44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41" y="2690720"/>
            <a:ext cx="2016491" cy="1864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矩形 45">
            <a:hlinkClick r:id="rId7" action="ppaction://hlinksldjump"/>
          </p:cNvPr>
          <p:cNvSpPr/>
          <p:nvPr/>
        </p:nvSpPr>
        <p:spPr>
          <a:xfrm>
            <a:off x="5330264" y="323202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方正古隶简体" pitchFamily="65" charset="-122"/>
                <a:ea typeface="方正古隶简体" pitchFamily="65" charset="-122"/>
              </a:rPr>
              <a:t>伍</a:t>
            </a:r>
            <a:endParaRPr lang="zh-CN" altLang="en-US" sz="3600" b="1" dirty="0">
              <a:latin typeface="方正古隶简体" pitchFamily="65" charset="-122"/>
              <a:ea typeface="方正古隶简体" pitchFamily="65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8999" y="84614"/>
            <a:ext cx="4215485" cy="1180384"/>
            <a:chOff x="945803" y="915566"/>
            <a:chExt cx="3143657" cy="1180384"/>
          </a:xfrm>
        </p:grpSpPr>
        <p:pic>
          <p:nvPicPr>
            <p:cNvPr id="48" name="Picture 2" descr="C:\Users\Thinkpad\Desktop\PNG\1_0001_图层-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03" y="915566"/>
              <a:ext cx="3143657" cy="11803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1451676" y="1138982"/>
              <a:ext cx="1654093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中山行书百年纪念版" panose="02010609000101010101" charset="-122"/>
                  <a:ea typeface="中山行书百年纪念版" panose="02010609000101010101" charset="-122"/>
                </a:rPr>
                <a:t>释字词之义</a:t>
              </a:r>
              <a:endParaRPr lang="zh-CN" altLang="en-US" sz="3200" b="1" dirty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</a:endParaRPr>
            </a:p>
          </p:txBody>
        </p:sp>
      </p:grpSp>
      <p:pic>
        <p:nvPicPr>
          <p:cNvPr id="50" name="Picture 272" descr="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1" y="-247354"/>
            <a:ext cx="1579746" cy="1207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" y="1916307"/>
            <a:ext cx="5840924" cy="5143500"/>
          </a:xfrm>
          <a:prstGeom prst="rect">
            <a:avLst/>
          </a:prstGeom>
        </p:spPr>
      </p:pic>
      <p:pic>
        <p:nvPicPr>
          <p:cNvPr id="9" name="图片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54" y="3233293"/>
            <a:ext cx="2254742" cy="2013525"/>
          </a:xfrm>
          <a:prstGeom prst="rect">
            <a:avLst/>
          </a:prstGeom>
        </p:spPr>
      </p:pic>
      <p:pic>
        <p:nvPicPr>
          <p:cNvPr id="20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22" y="2623080"/>
            <a:ext cx="2016491" cy="1864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hlinkClick r:id="rId13" action="ppaction://hlinksldjump"/>
          </p:cNvPr>
          <p:cNvSpPr/>
          <p:nvPr/>
        </p:nvSpPr>
        <p:spPr>
          <a:xfrm>
            <a:off x="7257912" y="323202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方正古隶简体" pitchFamily="65" charset="-122"/>
                <a:ea typeface="方正古隶简体" pitchFamily="65" charset="-122"/>
              </a:rPr>
              <a:t>陆</a:t>
            </a:r>
            <a:endParaRPr lang="zh-CN" altLang="en-US" sz="3600" b="1" dirty="0">
              <a:latin typeface="方正古隶简体" pitchFamily="65" charset="-122"/>
              <a:ea typeface="方正古隶简体" pitchFamily="65" charset="-122"/>
            </a:endParaRPr>
          </a:p>
        </p:txBody>
      </p:sp>
      <p:pic>
        <p:nvPicPr>
          <p:cNvPr id="25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56" y="2771628"/>
            <a:ext cx="2016491" cy="1864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>
            <a:hlinkClick r:id="rId14" action="ppaction://hlinksldjump"/>
          </p:cNvPr>
          <p:cNvSpPr/>
          <p:nvPr/>
        </p:nvSpPr>
        <p:spPr>
          <a:xfrm>
            <a:off x="3227879" y="329933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方正古隶简体" pitchFamily="65" charset="-122"/>
                <a:ea typeface="方正古隶简体" pitchFamily="65" charset="-122"/>
              </a:rPr>
              <a:t>肆</a:t>
            </a:r>
            <a:endParaRPr lang="zh-CN" altLang="en-US" sz="3600" b="1" dirty="0">
              <a:latin typeface="方正古隶简体" pitchFamily="65" charset="-122"/>
              <a:ea typeface="方正古隶简体" pitchFamily="65" charset="-122"/>
            </a:endParaRPr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95062E-6 L 0.24688 -3.95062E-6 " pathEditMode="relative" rAng="0" ptsTypes="AA">
                                      <p:cBhvr>
                                        <p:cTn id="10" dur="2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/>
      <p:bldP spid="43" grpId="0"/>
      <p:bldP spid="46" grpId="0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/>
          <p:nvPr/>
        </p:nvGrpSpPr>
        <p:grpSpPr>
          <a:xfrm>
            <a:off x="0" y="84614"/>
            <a:ext cx="4215485" cy="1180384"/>
            <a:chOff x="945803" y="915566"/>
            <a:chExt cx="3143657" cy="1180384"/>
          </a:xfrm>
        </p:grpSpPr>
        <p:pic>
          <p:nvPicPr>
            <p:cNvPr id="48" name="Picture 2" descr="C:\Users\Thinkpad\Desktop\PNG\1_0001_图层-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03" y="915566"/>
              <a:ext cx="3143657" cy="11803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1451676" y="1138982"/>
              <a:ext cx="1654093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中山行书百年纪念版" panose="02010609000101010101" charset="-122"/>
                  <a:ea typeface="中山行书百年纪念版" panose="02010609000101010101" charset="-122"/>
                </a:rPr>
                <a:t>释字词之义</a:t>
              </a:r>
              <a:endParaRPr lang="zh-CN" altLang="en-US" sz="3200" b="1" dirty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</a:endParaRPr>
            </a:p>
          </p:txBody>
        </p:sp>
      </p:grpSp>
      <p:pic>
        <p:nvPicPr>
          <p:cNvPr id="21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9" y="1264998"/>
            <a:ext cx="1441328" cy="1333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>
            <a:hlinkClick r:id="rId5" action="ppaction://hlinksldjump"/>
          </p:cNvPr>
          <p:cNvSpPr/>
          <p:nvPr/>
        </p:nvSpPr>
        <p:spPr>
          <a:xfrm>
            <a:off x="669122" y="1491629"/>
            <a:ext cx="741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方正古隶简体" pitchFamily="65" charset="-122"/>
                <a:ea typeface="方正古隶简体" pitchFamily="65" charset="-122"/>
              </a:rPr>
              <a:t>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7160" y="1239072"/>
            <a:ext cx="4801314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i="0" dirty="0" smtClean="0">
                <a:latin typeface="宋体" panose="02010600030101010101" pitchFamily="2" charset="-122"/>
              </a:rPr>
              <a:t>能以径寸之木</a:t>
            </a:r>
            <a:r>
              <a:rPr lang="zh-CN" altLang="zh-CN" sz="3200" b="1" i="0" u="sng" dirty="0" smtClean="0">
                <a:latin typeface="宋体" panose="02010600030101010101" pitchFamily="2" charset="-122"/>
              </a:rPr>
              <a:t>为</a:t>
            </a:r>
            <a:r>
              <a:rPr lang="zh-CN" altLang="zh-CN" sz="3200" b="1" i="0" dirty="0" smtClean="0">
                <a:latin typeface="宋体" panose="02010600030101010101" pitchFamily="2" charset="-122"/>
              </a:rPr>
              <a:t>宫室：</a:t>
            </a:r>
            <a:r>
              <a:rPr lang="en-US" altLang="zh-CN" sz="3200" b="1" i="0" dirty="0" smtClean="0">
                <a:latin typeface="宋体" panose="02010600030101010101" pitchFamily="2" charset="-122"/>
              </a:rPr>
              <a:t>	</a:t>
            </a:r>
            <a:endParaRPr lang="zh-CN" altLang="zh-CN" sz="3200" b="1" i="0" dirty="0" smtClean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i="0" u="sng" dirty="0" smtClean="0">
                <a:latin typeface="宋体" panose="02010600030101010101" pitchFamily="2" charset="-122"/>
              </a:rPr>
              <a:t>篛</a:t>
            </a:r>
            <a:r>
              <a:rPr lang="zh-CN" altLang="zh-CN" sz="3200" b="1" i="0" u="sng" dirty="0" smtClean="0">
                <a:latin typeface="宋体" panose="02010600030101010101" pitchFamily="2" charset="-122"/>
              </a:rPr>
              <a:t>篷</a:t>
            </a:r>
            <a:r>
              <a:rPr lang="zh-CN" altLang="zh-CN" sz="3200" b="1" i="0" dirty="0" smtClean="0">
                <a:latin typeface="宋体" panose="02010600030101010101" pitchFamily="2" charset="-122"/>
              </a:rPr>
              <a:t>覆之：</a:t>
            </a:r>
          </a:p>
          <a:p>
            <a:pPr>
              <a:lnSpc>
                <a:spcPct val="150000"/>
              </a:lnSpc>
            </a:pPr>
            <a:r>
              <a:rPr lang="zh-CN" altLang="zh-CN" sz="3200" b="1" i="0" dirty="0" smtClean="0">
                <a:latin typeface="宋体" panose="02010600030101010101" pitchFamily="2" charset="-122"/>
              </a:rPr>
              <a:t>神情与苏黄不</a:t>
            </a:r>
            <a:r>
              <a:rPr lang="zh-CN" altLang="zh-CN" sz="3200" b="1" i="0" u="sng" dirty="0" smtClean="0">
                <a:latin typeface="宋体" panose="02010600030101010101" pitchFamily="2" charset="-122"/>
              </a:rPr>
              <a:t>属</a:t>
            </a:r>
            <a:r>
              <a:rPr lang="zh-CN" altLang="zh-CN" sz="3200" b="1" i="0" dirty="0" smtClean="0">
                <a:latin typeface="宋体" panose="02010600030101010101" pitchFamily="2" charset="-122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zh-CN" sz="3200" b="1" i="0" dirty="0" smtClean="0">
                <a:latin typeface="宋体" panose="02010600030101010101" pitchFamily="2" charset="-122"/>
              </a:rPr>
              <a:t>其人视</a:t>
            </a:r>
            <a:r>
              <a:rPr lang="zh-CN" altLang="zh-CN" sz="3200" b="1" i="0" u="sng" dirty="0" smtClean="0">
                <a:latin typeface="宋体" panose="02010600030101010101" pitchFamily="2" charset="-122"/>
              </a:rPr>
              <a:t>端</a:t>
            </a:r>
            <a:r>
              <a:rPr lang="zh-CN" altLang="zh-CN" sz="3200" b="1" i="0" dirty="0" smtClean="0">
                <a:latin typeface="宋体" panose="02010600030101010101" pitchFamily="2" charset="-122"/>
              </a:rPr>
              <a:t>容寂：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4735" y="149162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>
                <a:latin typeface="宋体" panose="02010600030101010101" pitchFamily="2" charset="-122"/>
              </a:rPr>
              <a:t>刻</a:t>
            </a:r>
            <a:endParaRPr lang="zh-CN" altLang="en-US" sz="2800" i="0" dirty="0">
              <a:latin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5485" y="2199515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用箬竹叶做成的船篷</a:t>
            </a:r>
            <a:endParaRPr lang="zh-CN" altLang="en-US" sz="2800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5684256" y="296736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类似</a:t>
            </a:r>
            <a:endParaRPr lang="zh-CN" altLang="en-US" sz="2800" i="0" dirty="0"/>
          </a:p>
        </p:txBody>
      </p:sp>
      <p:sp>
        <p:nvSpPr>
          <p:cNvPr id="14" name="TextBox 13"/>
          <p:cNvSpPr txBox="1"/>
          <p:nvPr/>
        </p:nvSpPr>
        <p:spPr>
          <a:xfrm>
            <a:off x="5092218" y="367829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正</a:t>
            </a:r>
            <a:endParaRPr lang="zh-CN" altLang="en-US" sz="2800" i="0" dirty="0"/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/>
          <p:nvPr/>
        </p:nvGrpSpPr>
        <p:grpSpPr>
          <a:xfrm>
            <a:off x="0" y="84614"/>
            <a:ext cx="4215485" cy="1180384"/>
            <a:chOff x="945803" y="915566"/>
            <a:chExt cx="3143657" cy="1180384"/>
          </a:xfrm>
        </p:grpSpPr>
        <p:pic>
          <p:nvPicPr>
            <p:cNvPr id="48" name="Picture 2" descr="C:\Users\Thinkpad\Desktop\PNG\1_0001_图层-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03" y="915566"/>
              <a:ext cx="3143657" cy="11803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1449308" y="1138982"/>
              <a:ext cx="1658828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书体坊米芾体" panose="02010601030101010101" charset="-122"/>
                  <a:ea typeface="书体坊米芾体" panose="02010601030101010101" charset="-122"/>
                </a:rPr>
                <a:t>释字词之义</a:t>
              </a:r>
              <a:endParaRPr lang="zh-CN" altLang="en-US" sz="3200" b="1" dirty="0">
                <a:solidFill>
                  <a:schemeClr val="bg1"/>
                </a:solidFill>
                <a:latin typeface="书体坊米芾体" panose="02010601030101010101" charset="-122"/>
                <a:ea typeface="书体坊米芾体" panose="02010601030101010101" charset="-122"/>
              </a:endParaRPr>
            </a:p>
          </p:txBody>
        </p:sp>
      </p:grpSp>
      <p:pic>
        <p:nvPicPr>
          <p:cNvPr id="21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9" y="1264998"/>
            <a:ext cx="1441328" cy="1333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>
            <a:hlinkClick r:id="rId5" action="ppaction://hlinksldjump"/>
          </p:cNvPr>
          <p:cNvSpPr/>
          <p:nvPr/>
        </p:nvSpPr>
        <p:spPr>
          <a:xfrm>
            <a:off x="669122" y="1491629"/>
            <a:ext cx="741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方正古隶简体" pitchFamily="65" charset="-122"/>
                <a:ea typeface="方正古隶简体" pitchFamily="65" charset="-122"/>
              </a:rPr>
              <a:t>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7160" y="1239072"/>
            <a:ext cx="3057247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尝</a:t>
            </a:r>
            <a:r>
              <a:rPr lang="zh-CN" altLang="zh-CN" sz="3200" b="1" i="0" u="sng" dirty="0" smtClean="0"/>
              <a:t>贻</a:t>
            </a:r>
            <a:r>
              <a:rPr lang="zh-CN" altLang="zh-CN" sz="3200" b="1" i="0" dirty="0" smtClean="0"/>
              <a:t>余核舟一：</a:t>
            </a:r>
          </a:p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石青</a:t>
            </a:r>
            <a:r>
              <a:rPr lang="zh-CN" altLang="zh-CN" sz="3200" b="1" i="0" u="sng" dirty="0" smtClean="0"/>
              <a:t>糁</a:t>
            </a:r>
            <a:r>
              <a:rPr lang="zh-CN" altLang="zh-CN" sz="3200" b="1" i="0" dirty="0" smtClean="0"/>
              <a:t>之</a:t>
            </a:r>
            <a:r>
              <a:rPr lang="zh-CN" altLang="en-US" sz="3200" b="1" i="0" dirty="0" smtClean="0"/>
              <a:t>：</a:t>
            </a:r>
            <a:endParaRPr lang="zh-CN" altLang="zh-CN" sz="3200" b="1" i="0" dirty="0" smtClean="0"/>
          </a:p>
          <a:p>
            <a:pPr>
              <a:lnSpc>
                <a:spcPct val="150000"/>
              </a:lnSpc>
            </a:pPr>
            <a:r>
              <a:rPr lang="zh-CN" altLang="zh-CN" sz="3200" b="1" i="0" u="sng" dirty="0" smtClean="0"/>
              <a:t>诎</a:t>
            </a:r>
            <a:r>
              <a:rPr lang="zh-CN" altLang="zh-CN" sz="3200" b="1" i="0" dirty="0" smtClean="0"/>
              <a:t>右臂支船：</a:t>
            </a:r>
          </a:p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其船背稍</a:t>
            </a:r>
            <a:r>
              <a:rPr lang="zh-CN" altLang="zh-CN" sz="3200" b="1" i="0" u="sng" dirty="0" smtClean="0"/>
              <a:t>夷</a:t>
            </a:r>
            <a:r>
              <a:rPr lang="zh-CN" altLang="zh-CN" sz="3200" b="1" i="0" dirty="0" smtClean="0"/>
              <a:t>：</a:t>
            </a:r>
          </a:p>
          <a:p>
            <a:pPr>
              <a:lnSpc>
                <a:spcPct val="150000"/>
              </a:lnSpc>
            </a:pPr>
            <a:endParaRPr lang="zh-CN" altLang="en-US" b="1" i="0" dirty="0">
              <a:latin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4407" y="149162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>
                <a:latin typeface="宋体" panose="02010600030101010101" pitchFamily="2" charset="-122"/>
              </a:rPr>
              <a:t>赠送</a:t>
            </a:r>
            <a:endParaRPr lang="zh-CN" altLang="en-US" sz="2800" i="0" dirty="0">
              <a:latin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5485" y="219951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涂抹</a:t>
            </a:r>
            <a:endParaRPr lang="zh-CN" altLang="en-US" sz="2800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5005016" y="296736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同“屈”，弯曲</a:t>
            </a:r>
            <a:endParaRPr lang="zh-CN" altLang="en-US" sz="2800" i="0" dirty="0"/>
          </a:p>
        </p:txBody>
      </p:sp>
      <p:sp>
        <p:nvSpPr>
          <p:cNvPr id="14" name="TextBox 13"/>
          <p:cNvSpPr txBox="1"/>
          <p:nvPr/>
        </p:nvSpPr>
        <p:spPr>
          <a:xfrm>
            <a:off x="4933630" y="367829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平</a:t>
            </a:r>
            <a:endParaRPr lang="zh-CN" altLang="en-US" sz="2800" i="0" dirty="0"/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/>
          <p:nvPr/>
        </p:nvGrpSpPr>
        <p:grpSpPr>
          <a:xfrm>
            <a:off x="0" y="84614"/>
            <a:ext cx="4215485" cy="1180384"/>
            <a:chOff x="945803" y="915566"/>
            <a:chExt cx="3143657" cy="1180384"/>
          </a:xfrm>
        </p:grpSpPr>
        <p:pic>
          <p:nvPicPr>
            <p:cNvPr id="48" name="Picture 2" descr="C:\Users\Thinkpad\Desktop\PNG\1_0001_图层-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03" y="915566"/>
              <a:ext cx="3143657" cy="11803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1451676" y="1138982"/>
              <a:ext cx="1654093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中山行书百年纪念版" panose="02010609000101010101" charset="-122"/>
                  <a:ea typeface="中山行书百年纪念版" panose="02010609000101010101" charset="-122"/>
                </a:rPr>
                <a:t>释字词之义</a:t>
              </a:r>
              <a:endParaRPr lang="zh-CN" altLang="en-US" sz="3200" b="1" dirty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</a:endParaRPr>
            </a:p>
          </p:txBody>
        </p:sp>
      </p:grpSp>
      <p:pic>
        <p:nvPicPr>
          <p:cNvPr id="21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9" y="1264998"/>
            <a:ext cx="1441328" cy="1333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>
            <a:hlinkClick r:id="rId5" action="ppaction://hlinksldjump"/>
          </p:cNvPr>
          <p:cNvSpPr/>
          <p:nvPr/>
        </p:nvSpPr>
        <p:spPr>
          <a:xfrm>
            <a:off x="669122" y="1491629"/>
            <a:ext cx="741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方正古隶简体" pitchFamily="65" charset="-122"/>
                <a:ea typeface="方正古隶简体" pitchFamily="65" charset="-122"/>
              </a:rPr>
              <a:t>叁</a:t>
            </a:r>
            <a:endParaRPr lang="zh-CN" altLang="en-US" sz="4000" b="1" dirty="0">
              <a:latin typeface="方正古隶简体" pitchFamily="65" charset="-122"/>
              <a:ea typeface="方正古隶简体" pitchFamily="65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8778" y="141468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>
                <a:latin typeface="宋体" panose="02010600030101010101" pitchFamily="2" charset="-122"/>
              </a:rPr>
              <a:t>原来是</a:t>
            </a:r>
            <a:endParaRPr lang="zh-CN" altLang="en-US" sz="2800" i="0" dirty="0">
              <a:latin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4375" y="219951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戴着高高的帽子</a:t>
            </a:r>
            <a:endParaRPr lang="zh-CN" altLang="en-US" sz="2800" i="0" dirty="0"/>
          </a:p>
        </p:txBody>
      </p:sp>
      <p:sp>
        <p:nvSpPr>
          <p:cNvPr id="13" name="TextBox 12"/>
          <p:cNvSpPr txBox="1"/>
          <p:nvPr/>
        </p:nvSpPr>
        <p:spPr>
          <a:xfrm>
            <a:off x="4799705" y="288469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清清楚楚</a:t>
            </a:r>
            <a:endParaRPr lang="zh-CN" altLang="en-US" sz="2800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1796377" y="1199241"/>
            <a:ext cx="57470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i="0" u="sng" dirty="0" smtClean="0"/>
              <a:t>盖</a:t>
            </a:r>
            <a:r>
              <a:rPr lang="zh-CN" altLang="zh-CN" sz="3200" b="1" i="0" dirty="0" smtClean="0"/>
              <a:t>大苏泛赤壁云</a:t>
            </a:r>
            <a:r>
              <a:rPr lang="zh-CN" altLang="en-US" sz="3200" b="1" i="0" dirty="0" smtClean="0"/>
              <a:t>：</a:t>
            </a:r>
            <a:endParaRPr lang="zh-CN" altLang="zh-CN" sz="3200" b="1" i="0" dirty="0" smtClean="0"/>
          </a:p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中</a:t>
            </a:r>
            <a:r>
              <a:rPr lang="zh-CN" altLang="zh-CN" sz="3200" b="1" i="0" u="sng" dirty="0" smtClean="0"/>
              <a:t>峨冠</a:t>
            </a:r>
            <a:r>
              <a:rPr lang="zh-CN" altLang="zh-CN" sz="3200" b="1" i="0" dirty="0" smtClean="0"/>
              <a:t>而多髯者为东坡：</a:t>
            </a:r>
          </a:p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珠可</a:t>
            </a:r>
            <a:r>
              <a:rPr lang="zh-CN" altLang="zh-CN" sz="3200" b="1" i="0" u="sng" dirty="0" smtClean="0"/>
              <a:t>历历</a:t>
            </a:r>
            <a:r>
              <a:rPr lang="zh-CN" altLang="zh-CN" sz="3200" b="1" i="0" dirty="0" smtClean="0"/>
              <a:t>数也：</a:t>
            </a:r>
          </a:p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通计一舟， 为人五， 为</a:t>
            </a:r>
            <a:r>
              <a:rPr lang="zh-CN" altLang="zh-CN" sz="3200" b="1" i="0" u="sng" dirty="0" smtClean="0"/>
              <a:t>窗八</a:t>
            </a:r>
            <a:r>
              <a:rPr lang="zh-CN" altLang="zh-CN" sz="3200" b="1" i="0" dirty="0" smtClean="0"/>
              <a:t>：</a:t>
            </a:r>
            <a:endParaRPr lang="zh-CN" altLang="zh-CN" sz="3200" b="1" i="0" dirty="0"/>
          </a:p>
        </p:txBody>
      </p:sp>
      <p:sp>
        <p:nvSpPr>
          <p:cNvPr id="14" name="TextBox 13"/>
          <p:cNvSpPr txBox="1"/>
          <p:nvPr/>
        </p:nvSpPr>
        <p:spPr>
          <a:xfrm>
            <a:off x="7236296" y="367829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八扇窗</a:t>
            </a:r>
            <a:endParaRPr lang="zh-CN" altLang="en-US" sz="2800" i="0" dirty="0"/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/>
          <p:nvPr/>
        </p:nvGrpSpPr>
        <p:grpSpPr>
          <a:xfrm>
            <a:off x="0" y="84614"/>
            <a:ext cx="4215485" cy="1180384"/>
            <a:chOff x="945803" y="915566"/>
            <a:chExt cx="3143657" cy="1180384"/>
          </a:xfrm>
        </p:grpSpPr>
        <p:pic>
          <p:nvPicPr>
            <p:cNvPr id="48" name="Picture 2" descr="C:\Users\Thinkpad\Desktop\PNG\1_0001_图层-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03" y="915566"/>
              <a:ext cx="3143657" cy="11803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1451676" y="1138982"/>
              <a:ext cx="1654093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中山行书百年纪念版" panose="02010609000101010101" charset="-122"/>
                  <a:ea typeface="中山行书百年纪念版" panose="02010609000101010101" charset="-122"/>
                </a:rPr>
                <a:t>释字词之义</a:t>
              </a:r>
              <a:endParaRPr lang="zh-CN" altLang="en-US" sz="3200" b="1" dirty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</a:endParaRPr>
            </a:p>
          </p:txBody>
        </p:sp>
      </p:grpSp>
      <p:pic>
        <p:nvPicPr>
          <p:cNvPr id="21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9" y="1264998"/>
            <a:ext cx="1441328" cy="1333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>
            <a:hlinkClick r:id="rId5" action="ppaction://hlinksldjump"/>
          </p:cNvPr>
          <p:cNvSpPr/>
          <p:nvPr/>
        </p:nvSpPr>
        <p:spPr>
          <a:xfrm>
            <a:off x="669122" y="1491629"/>
            <a:ext cx="741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方正古隶简体" pitchFamily="65" charset="-122"/>
                <a:ea typeface="方正古隶简体" pitchFamily="65" charset="-122"/>
              </a:rPr>
              <a:t>肆</a:t>
            </a:r>
            <a:endParaRPr lang="zh-CN" altLang="en-US" sz="4000" b="1" dirty="0">
              <a:latin typeface="方正古隶简体" pitchFamily="65" charset="-122"/>
              <a:ea typeface="方正古隶简体" pitchFamily="65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1331" y="1351533"/>
            <a:ext cx="367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i="0" dirty="0" smtClean="0">
                <a:latin typeface="宋体" panose="02010600030101010101" pitchFamily="2" charset="-122"/>
              </a:rPr>
              <a:t>同“又”整数和零数之间</a:t>
            </a:r>
            <a:endParaRPr lang="zh-CN" altLang="en-US" sz="2400" i="0" dirty="0">
              <a:latin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8778" y="207480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右端</a:t>
            </a:r>
            <a:endParaRPr lang="zh-CN" altLang="en-US" sz="2800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1796377" y="1199241"/>
            <a:ext cx="42883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舟首尾长约八分</a:t>
            </a:r>
            <a:r>
              <a:rPr lang="zh-CN" altLang="zh-CN" sz="3200" b="1" i="0" u="sng" dirty="0" smtClean="0"/>
              <a:t>有</a:t>
            </a:r>
            <a:r>
              <a:rPr lang="zh-CN" altLang="zh-CN" sz="3200" b="1" i="0" dirty="0" smtClean="0"/>
              <a:t>奇：</a:t>
            </a:r>
          </a:p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东坡右手执卷</a:t>
            </a:r>
            <a:r>
              <a:rPr lang="zh-CN" altLang="zh-CN" sz="3200" b="1" i="0" u="sng" dirty="0" smtClean="0"/>
              <a:t>端</a:t>
            </a:r>
            <a:r>
              <a:rPr lang="zh-CN" altLang="zh-CN" sz="3200" b="1" i="0" dirty="0" smtClean="0"/>
              <a:t>：</a:t>
            </a:r>
          </a:p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居右者</a:t>
            </a:r>
            <a:r>
              <a:rPr lang="zh-CN" altLang="zh-CN" sz="3200" b="1" i="0" u="sng" dirty="0" smtClean="0"/>
              <a:t>椎髻</a:t>
            </a:r>
            <a:r>
              <a:rPr lang="zh-CN" altLang="zh-CN" sz="3200" b="1" i="0" dirty="0" smtClean="0"/>
              <a:t>仰面</a:t>
            </a:r>
            <a:r>
              <a:rPr lang="zh-CN" altLang="en-US" sz="3200" b="1" i="0" dirty="0" smtClean="0"/>
              <a:t>：</a:t>
            </a:r>
            <a:endParaRPr lang="zh-CN" altLang="zh-CN" sz="3200" b="1" i="0" dirty="0" smtClean="0"/>
          </a:p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钩画</a:t>
            </a:r>
            <a:r>
              <a:rPr lang="zh-CN" altLang="zh-CN" sz="3200" b="1" i="0" u="sng" dirty="0" smtClean="0"/>
              <a:t>了了</a:t>
            </a:r>
            <a:r>
              <a:rPr lang="zh-CN" altLang="zh-CN" sz="3200" b="1" i="0" dirty="0" smtClean="0"/>
              <a:t>：</a:t>
            </a:r>
            <a:endParaRPr lang="zh-CN" altLang="zh-CN" sz="3200" b="1" i="0" dirty="0"/>
          </a:p>
        </p:txBody>
      </p:sp>
      <p:sp>
        <p:nvSpPr>
          <p:cNvPr id="14" name="TextBox 13"/>
          <p:cNvSpPr txBox="1"/>
          <p:nvPr/>
        </p:nvSpPr>
        <p:spPr>
          <a:xfrm>
            <a:off x="4168763" y="36782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清清楚楚</a:t>
            </a:r>
            <a:endParaRPr lang="zh-CN" altLang="en-US" sz="2800" i="0" dirty="0"/>
          </a:p>
        </p:txBody>
      </p:sp>
      <p:sp>
        <p:nvSpPr>
          <p:cNvPr id="16" name="TextBox 15"/>
          <p:cNvSpPr txBox="1"/>
          <p:nvPr/>
        </p:nvSpPr>
        <p:spPr>
          <a:xfrm>
            <a:off x="5131641" y="285978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梳着椎形发髻</a:t>
            </a:r>
            <a:endParaRPr lang="zh-CN" altLang="en-US" sz="2800" i="0" dirty="0"/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/>
          <p:nvPr/>
        </p:nvGrpSpPr>
        <p:grpSpPr>
          <a:xfrm>
            <a:off x="0" y="84614"/>
            <a:ext cx="4215485" cy="1180384"/>
            <a:chOff x="945803" y="915566"/>
            <a:chExt cx="3143657" cy="1180384"/>
          </a:xfrm>
        </p:grpSpPr>
        <p:pic>
          <p:nvPicPr>
            <p:cNvPr id="48" name="Picture 2" descr="C:\Users\Thinkpad\Desktop\PNG\1_0001_图层-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03" y="915566"/>
              <a:ext cx="3143657" cy="11803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1451676" y="1138982"/>
              <a:ext cx="1654093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中山行书百年纪念版" panose="02010609000101010101" charset="-122"/>
                  <a:ea typeface="中山行书百年纪念版" panose="02010609000101010101" charset="-122"/>
                </a:rPr>
                <a:t>释字词之义</a:t>
              </a:r>
              <a:endParaRPr lang="zh-CN" altLang="en-US" sz="3200" b="1" dirty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</a:endParaRPr>
            </a:p>
          </p:txBody>
        </p:sp>
      </p:grpSp>
      <p:pic>
        <p:nvPicPr>
          <p:cNvPr id="21" name="Picture 3" descr="C:\Users\Thinkpad\Desktop\PNG\1_0002_图层-5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9" y="1264998"/>
            <a:ext cx="1441328" cy="1333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>
            <a:hlinkClick r:id="rId5" action="ppaction://hlinksldjump"/>
          </p:cNvPr>
          <p:cNvSpPr/>
          <p:nvPr/>
        </p:nvSpPr>
        <p:spPr>
          <a:xfrm>
            <a:off x="669122" y="1491629"/>
            <a:ext cx="741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方正古隶简体" pitchFamily="65" charset="-122"/>
                <a:ea typeface="方正古隶简体" pitchFamily="65" charset="-122"/>
              </a:rPr>
              <a:t>伍</a:t>
            </a:r>
            <a:endParaRPr lang="zh-CN" altLang="en-US" sz="4000" b="1" dirty="0">
              <a:latin typeface="方正古隶简体" pitchFamily="65" charset="-122"/>
              <a:ea typeface="方正古隶简体" pitchFamily="65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6352" y="1264998"/>
            <a:ext cx="2886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0" dirty="0" smtClean="0">
                <a:latin typeface="宋体" panose="02010600030101010101" pitchFamily="2" charset="-122"/>
              </a:rPr>
              <a:t>上下、左右</a:t>
            </a:r>
            <a:endParaRPr lang="zh-CN" altLang="en-US" sz="2800" i="0" dirty="0">
              <a:latin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7372" y="207480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极像</a:t>
            </a:r>
            <a:endParaRPr lang="zh-CN" altLang="en-US" sz="2800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1796377" y="1199241"/>
            <a:ext cx="305724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高可二黍</a:t>
            </a:r>
            <a:r>
              <a:rPr lang="zh-CN" altLang="zh-CN" sz="3200" b="1" i="0" u="sng" dirty="0" smtClean="0"/>
              <a:t>许</a:t>
            </a:r>
            <a:r>
              <a:rPr lang="zh-CN" altLang="zh-CN" sz="3200" b="1" i="0" dirty="0" smtClean="0"/>
              <a:t>：</a:t>
            </a:r>
          </a:p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佛印</a:t>
            </a:r>
            <a:r>
              <a:rPr lang="zh-CN" altLang="zh-CN" sz="3200" b="1" i="0" u="sng" dirty="0" smtClean="0"/>
              <a:t>绝类</a:t>
            </a:r>
            <a:r>
              <a:rPr lang="zh-CN" altLang="zh-CN" sz="3200" b="1" i="0" dirty="0" smtClean="0"/>
              <a:t>弥勒：</a:t>
            </a:r>
          </a:p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左手</a:t>
            </a:r>
            <a:r>
              <a:rPr lang="zh-CN" altLang="zh-CN" sz="3200" b="1" i="0" u="sng" dirty="0" smtClean="0"/>
              <a:t>倚</a:t>
            </a:r>
            <a:r>
              <a:rPr lang="zh-CN" altLang="zh-CN" sz="3200" b="1" i="0" dirty="0" smtClean="0"/>
              <a:t>一衡木：</a:t>
            </a:r>
          </a:p>
          <a:p>
            <a:pPr>
              <a:lnSpc>
                <a:spcPct val="150000"/>
              </a:lnSpc>
            </a:pPr>
            <a:r>
              <a:rPr lang="zh-CN" altLang="zh-CN" sz="3200" b="1" i="0" dirty="0" smtClean="0"/>
              <a:t>曾不</a:t>
            </a:r>
            <a:r>
              <a:rPr lang="zh-CN" altLang="zh-CN" sz="3200" b="1" i="0" u="sng" dirty="0" smtClean="0"/>
              <a:t>盈</a:t>
            </a:r>
            <a:r>
              <a:rPr lang="zh-CN" altLang="zh-CN" sz="3200" b="1" i="0" dirty="0" smtClean="0"/>
              <a:t>寸：</a:t>
            </a:r>
            <a:endParaRPr lang="zh-CN" altLang="zh-CN" sz="3200" b="1" i="0" dirty="0"/>
          </a:p>
        </p:txBody>
      </p:sp>
      <p:sp>
        <p:nvSpPr>
          <p:cNvPr id="14" name="TextBox 13"/>
          <p:cNvSpPr txBox="1"/>
          <p:nvPr/>
        </p:nvSpPr>
        <p:spPr>
          <a:xfrm>
            <a:off x="3989226" y="367829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满</a:t>
            </a:r>
            <a:endParaRPr lang="zh-CN" altLang="en-US" sz="2800" i="0" dirty="0"/>
          </a:p>
        </p:txBody>
      </p:sp>
      <p:sp>
        <p:nvSpPr>
          <p:cNvPr id="16" name="TextBox 15"/>
          <p:cNvSpPr txBox="1"/>
          <p:nvPr/>
        </p:nvSpPr>
        <p:spPr>
          <a:xfrm>
            <a:off x="4680235" y="285978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0" dirty="0" smtClean="0"/>
              <a:t>依靠</a:t>
            </a:r>
            <a:endParaRPr lang="zh-CN" altLang="en-US" sz="2800" i="0" dirty="0"/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紫色科技演示模板">
  <a:themeElements>
    <a:clrScheme name="紫色科技演示模板 1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33CCCC"/>
      </a:accent1>
      <a:accent2>
        <a:srgbClr val="5B94E1"/>
      </a:accent2>
      <a:accent3>
        <a:srgbClr val="FFFFFF"/>
      </a:accent3>
      <a:accent4>
        <a:srgbClr val="000000"/>
      </a:accent4>
      <a:accent5>
        <a:srgbClr val="ADE2E2"/>
      </a:accent5>
      <a:accent6>
        <a:srgbClr val="5286CC"/>
      </a:accent6>
      <a:hlink>
        <a:srgbClr val="CCCCFF"/>
      </a:hlink>
      <a:folHlink>
        <a:srgbClr val="CCECFF"/>
      </a:folHlink>
    </a:clrScheme>
    <a:fontScheme name="紫色科技演示模板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紫色科技演示模板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33CCCC"/>
        </a:accent1>
        <a:accent2>
          <a:srgbClr val="5B94E1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286CC"/>
        </a:accent6>
        <a:hlink>
          <a:srgbClr val="CC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紫色科技演示模板 2">
        <a:dk1>
          <a:srgbClr val="000000"/>
        </a:dk1>
        <a:lt1>
          <a:srgbClr val="FFFFFF"/>
        </a:lt1>
        <a:dk2>
          <a:srgbClr val="004644"/>
        </a:dk2>
        <a:lt2>
          <a:srgbClr val="969696"/>
        </a:lt2>
        <a:accent1>
          <a:srgbClr val="CCCC00"/>
        </a:accent1>
        <a:accent2>
          <a:srgbClr val="4B9191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438383"/>
        </a:accent6>
        <a:hlink>
          <a:srgbClr val="B1C9C9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紫色科技演示模板 3">
        <a:dk1>
          <a:srgbClr val="000000"/>
        </a:dk1>
        <a:lt1>
          <a:srgbClr val="FFFFFF"/>
        </a:lt1>
        <a:dk2>
          <a:srgbClr val="32147E"/>
        </a:dk2>
        <a:lt2>
          <a:srgbClr val="969696"/>
        </a:lt2>
        <a:accent1>
          <a:srgbClr val="99CC00"/>
        </a:accent1>
        <a:accent2>
          <a:srgbClr val="836CF8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7661E1"/>
        </a:accent6>
        <a:hlink>
          <a:srgbClr val="99CC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33CCCC"/>
      </a:accent1>
      <a:accent2>
        <a:srgbClr val="5B94E1"/>
      </a:accent2>
      <a:accent3>
        <a:srgbClr val="FFFFFF"/>
      </a:accent3>
      <a:accent4>
        <a:srgbClr val="000000"/>
      </a:accent4>
      <a:accent5>
        <a:srgbClr val="ADE2E2"/>
      </a:accent5>
      <a:accent6>
        <a:srgbClr val="5286CC"/>
      </a:accent6>
      <a:hlink>
        <a:srgbClr val="CCCCFF"/>
      </a:hlink>
      <a:folHlink>
        <a:srgbClr val="CCE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1074</Words>
  <Application>Microsoft Office PowerPoint</Application>
  <PresentationFormat>全屏显示(16:9)</PresentationFormat>
  <Paragraphs>132</Paragraphs>
  <Slides>19</Slides>
  <Notes>17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  <vt:variant>
        <vt:lpstr>自定义放映</vt:lpstr>
      </vt:variant>
      <vt:variant>
        <vt:i4>1</vt:i4>
      </vt:variant>
    </vt:vector>
  </HeadingPairs>
  <TitlesOfParts>
    <vt:vector size="21" baseType="lpstr">
      <vt:lpstr>紫色科技演示模板</vt:lpstr>
      <vt:lpstr>核舟记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自定义放映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604</dc:title>
  <dc:creator>wangjunwei</dc:creator>
  <cp:lastModifiedBy>Administrator</cp:lastModifiedBy>
  <cp:revision>472</cp:revision>
  <dcterms:created xsi:type="dcterms:W3CDTF">2012-07-31T01:40:00Z</dcterms:created>
  <dcterms:modified xsi:type="dcterms:W3CDTF">2017-04-10T00:15:11Z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