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9" r:id="rId3"/>
    <p:sldId id="257" r:id="rId4"/>
    <p:sldId id="258" r:id="rId5"/>
    <p:sldId id="265" r:id="rId6"/>
    <p:sldId id="260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59" r:id="rId15"/>
    <p:sldId id="261" r:id="rId16"/>
    <p:sldId id="262" r:id="rId17"/>
    <p:sldId id="263" r:id="rId18"/>
    <p:sldId id="264" r:id="rId19"/>
    <p:sldId id="271" r:id="rId20"/>
    <p:sldId id="274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esktop\&#22768;&#39064;&#32479;&#3574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知识板块分值!$A$3</c:f>
              <c:strCache>
                <c:ptCount val="1"/>
                <c:pt idx="0">
                  <c:v>分值百分比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800" b="1" i="0" baseline="0"/>
                </a:pPr>
                <a:endParaRPr lang="zh-CN"/>
              </a:p>
            </c:txPr>
            <c:showVal val="1"/>
            <c:showCatName val="1"/>
            <c:showLeaderLines val="1"/>
          </c:dLbls>
          <c:cat>
            <c:strRef>
              <c:f>知识板块分值!$B$2:$F$2</c:f>
              <c:strCache>
                <c:ptCount val="5"/>
                <c:pt idx="0">
                  <c:v>声现象</c:v>
                </c:pt>
                <c:pt idx="1">
                  <c:v>物态变化</c:v>
                </c:pt>
                <c:pt idx="2">
                  <c:v>光现象</c:v>
                </c:pt>
                <c:pt idx="3">
                  <c:v>光的折射 透镜</c:v>
                </c:pt>
                <c:pt idx="4">
                  <c:v>物体的运动</c:v>
                </c:pt>
              </c:strCache>
            </c:strRef>
          </c:cat>
          <c:val>
            <c:numRef>
              <c:f>知识板块分值!$B$3:$F$3</c:f>
              <c:numCache>
                <c:formatCode>0%</c:formatCode>
                <c:ptCount val="5"/>
                <c:pt idx="0">
                  <c:v>9.0000000000000024E-2</c:v>
                </c:pt>
                <c:pt idx="1">
                  <c:v>0.26</c:v>
                </c:pt>
                <c:pt idx="2">
                  <c:v>9.0000000000000024E-2</c:v>
                </c:pt>
                <c:pt idx="3">
                  <c:v>0.31000000000000044</c:v>
                </c:pt>
                <c:pt idx="4">
                  <c:v>0.25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人数 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0.29365079365079388"/>
                </c:manualLayout>
              </c:layout>
              <c:showVal val="1"/>
            </c:dLbl>
            <c:dLbl>
              <c:idx val="1"/>
              <c:layout>
                <c:manualLayout>
                  <c:x val="5.0804403048264257E-3"/>
                  <c:y val="-0.20370370370370369"/>
                </c:manualLayout>
              </c:layout>
              <c:showVal val="1"/>
            </c:dLbl>
            <c:dLbl>
              <c:idx val="2"/>
              <c:layout>
                <c:manualLayout>
                  <c:x val="1.6934801016088106E-3"/>
                  <c:y val="-0.17460317460317457"/>
                </c:manualLayout>
              </c:layout>
              <c:showVal val="1"/>
            </c:dLbl>
            <c:dLbl>
              <c:idx val="3"/>
              <c:layout>
                <c:manualLayout>
                  <c:x val="1.6933467567189183E-3"/>
                  <c:y val="-0.10846560846560865"/>
                </c:manualLayout>
              </c:layout>
              <c:showVal val="1"/>
            </c:dLbl>
            <c:dLbl>
              <c:idx val="4"/>
              <c:layout>
                <c:manualLayout>
                  <c:x val="3.3868268583277269E-3"/>
                  <c:y val="-8.9947089947090067E-2"/>
                </c:manualLayout>
              </c:layout>
              <c:showVal val="1"/>
            </c:dLbl>
            <c:dLbl>
              <c:idx val="5"/>
              <c:layout>
                <c:manualLayout>
                  <c:x val="-1.6934801016088106E-3"/>
                  <c:y val="-9.7883597883597698E-2"/>
                </c:manualLayout>
              </c:layout>
              <c:showVal val="1"/>
            </c:dLbl>
            <c:dLbl>
              <c:idx val="6"/>
              <c:layout>
                <c:manualLayout>
                  <c:x val="1.6934801016088106E-3"/>
                  <c:y val="-5.0264550264550255E-2"/>
                </c:manualLayout>
              </c:layout>
              <c:showVal val="1"/>
            </c:dLbl>
            <c:txPr>
              <a:bodyPr/>
              <a:lstStyle/>
              <a:p>
                <a:pPr>
                  <a:defRPr sz="3000" baseline="0"/>
                </a:pPr>
                <a:endParaRPr lang="zh-CN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90-99</c:v>
                </c:pt>
                <c:pt idx="1">
                  <c:v>80-89</c:v>
                </c:pt>
                <c:pt idx="2">
                  <c:v>70-79</c:v>
                </c:pt>
                <c:pt idx="3">
                  <c:v>60-69</c:v>
                </c:pt>
                <c:pt idx="4">
                  <c:v>50-59</c:v>
                </c:pt>
                <c:pt idx="5">
                  <c:v>40-49</c:v>
                </c:pt>
                <c:pt idx="6">
                  <c:v>40以下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144</c:v>
                </c:pt>
                <c:pt idx="1">
                  <c:v>140</c:v>
                </c:pt>
                <c:pt idx="2">
                  <c:v>82</c:v>
                </c:pt>
                <c:pt idx="3">
                  <c:v>38</c:v>
                </c:pt>
                <c:pt idx="4">
                  <c:v>24</c:v>
                </c:pt>
                <c:pt idx="5">
                  <c:v>27</c:v>
                </c:pt>
                <c:pt idx="6">
                  <c:v>13</c:v>
                </c:pt>
              </c:numCache>
            </c:numRef>
          </c:val>
        </c:ser>
        <c:overlap val="100"/>
        <c:axId val="98489472"/>
        <c:axId val="98491008"/>
      </c:barChart>
      <c:catAx>
        <c:axId val="98489472"/>
        <c:scaling>
          <c:orientation val="minMax"/>
        </c:scaling>
        <c:axPos val="b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8491008"/>
        <c:crosses val="autoZero"/>
        <c:auto val="1"/>
        <c:lblAlgn val="ctr"/>
        <c:lblOffset val="100"/>
      </c:catAx>
      <c:valAx>
        <c:axId val="984910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84894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zh-CN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人数百分比</c:v>
                </c:pt>
              </c:strCache>
            </c:strRef>
          </c:tx>
          <c:dLbls>
            <c:dLbl>
              <c:idx val="0"/>
              <c:layout>
                <c:manualLayout>
                  <c:x val="1.1854360711261643E-2"/>
                  <c:y val="-0.32275132275132273"/>
                </c:manualLayout>
              </c:layout>
              <c:showVal val="1"/>
            </c:dLbl>
            <c:dLbl>
              <c:idx val="1"/>
              <c:layout>
                <c:manualLayout>
                  <c:x val="5.4191363251481842E-2"/>
                  <c:y val="-0.28571428571428614"/>
                </c:manualLayout>
              </c:layout>
              <c:showVal val="1"/>
            </c:dLbl>
            <c:dLbl>
              <c:idx val="2"/>
              <c:layout>
                <c:manualLayout>
                  <c:x val="1.6934801016088112E-3"/>
                  <c:y val="-0.17460317460317457"/>
                </c:manualLayout>
              </c:layout>
              <c:showVal val="1"/>
            </c:dLbl>
            <c:dLbl>
              <c:idx val="3"/>
              <c:layout>
                <c:manualLayout>
                  <c:x val="1.1854094021481862E-2"/>
                  <c:y val="-0.14285714285714307"/>
                </c:manualLayout>
              </c:layout>
              <c:showVal val="1"/>
            </c:dLbl>
            <c:dLbl>
              <c:idx val="4"/>
              <c:layout>
                <c:manualLayout>
                  <c:x val="3.3868268583277278E-3"/>
                  <c:y val="-8.9947089947090067E-2"/>
                </c:manualLayout>
              </c:layout>
              <c:showVal val="1"/>
            </c:dLbl>
            <c:dLbl>
              <c:idx val="5"/>
              <c:layout>
                <c:manualLayout>
                  <c:x val="2.0321761219305668E-2"/>
                  <c:y val="-0.14814814814814831"/>
                </c:manualLayout>
              </c:layout>
              <c:showVal val="1"/>
            </c:dLbl>
            <c:dLbl>
              <c:idx val="6"/>
              <c:layout>
                <c:manualLayout>
                  <c:x val="1.6934801016088112E-3"/>
                  <c:y val="-5.0264550264550255E-2"/>
                </c:manualLayout>
              </c:layout>
              <c:showVal val="1"/>
            </c:dLbl>
            <c:txPr>
              <a:bodyPr/>
              <a:lstStyle/>
              <a:p>
                <a:pPr>
                  <a:defRPr sz="3000" baseline="0"/>
                </a:pPr>
                <a:endParaRPr lang="zh-CN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90-99</c:v>
                </c:pt>
                <c:pt idx="1">
                  <c:v>80-89</c:v>
                </c:pt>
                <c:pt idx="2">
                  <c:v>70-79</c:v>
                </c:pt>
                <c:pt idx="3">
                  <c:v>60-69</c:v>
                </c:pt>
                <c:pt idx="4">
                  <c:v>50-59</c:v>
                </c:pt>
                <c:pt idx="5">
                  <c:v>40-49</c:v>
                </c:pt>
                <c:pt idx="6">
                  <c:v>40以下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0.30800000000000033</c:v>
                </c:pt>
                <c:pt idx="1">
                  <c:v>0.29900000000000032</c:v>
                </c:pt>
                <c:pt idx="2">
                  <c:v>0.17500000000000004</c:v>
                </c:pt>
                <c:pt idx="3">
                  <c:v>8.1000000000000003E-2</c:v>
                </c:pt>
                <c:pt idx="4">
                  <c:v>5.1000000000000004E-2</c:v>
                </c:pt>
                <c:pt idx="5">
                  <c:v>5.8000000000000003E-2</c:v>
                </c:pt>
                <c:pt idx="6">
                  <c:v>2.8000000000000001E-2</c:v>
                </c:pt>
              </c:numCache>
            </c:numRef>
          </c:val>
        </c:ser>
        <c:overlap val="100"/>
        <c:axId val="91375488"/>
        <c:axId val="91377024"/>
      </c:barChart>
      <c:catAx>
        <c:axId val="91375488"/>
        <c:scaling>
          <c:orientation val="minMax"/>
        </c:scaling>
        <c:axPos val="b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1377024"/>
        <c:crosses val="autoZero"/>
        <c:auto val="1"/>
        <c:lblAlgn val="ctr"/>
        <c:lblOffset val="100"/>
      </c:catAx>
      <c:valAx>
        <c:axId val="91377024"/>
        <c:scaling>
          <c:orientation val="minMax"/>
        </c:scaling>
        <c:axPos val="l"/>
        <c:majorGridlines/>
        <c:numFmt formatCode="0.00%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13754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zh-CN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dLbls>
            <c:showVal val="1"/>
          </c:dLbls>
          <c:cat>
            <c:strRef>
              <c:f>Sheet1!$A$2:$A$7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16</c:v>
                </c:pt>
                <c:pt idx="3">
                  <c:v>17</c:v>
                </c:pt>
                <c:pt idx="4">
                  <c:v>31（1）</c:v>
                </c:pt>
                <c:pt idx="5">
                  <c:v>31（2）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0.98</c:v>
                </c:pt>
                <c:pt idx="1">
                  <c:v>0.8</c:v>
                </c:pt>
                <c:pt idx="2">
                  <c:v>0.96</c:v>
                </c:pt>
                <c:pt idx="3">
                  <c:v>0.89</c:v>
                </c:pt>
                <c:pt idx="4">
                  <c:v>0.74</c:v>
                </c:pt>
                <c:pt idx="5">
                  <c:v>0.96</c:v>
                </c:pt>
              </c:numCache>
            </c:numRef>
          </c:val>
        </c:ser>
        <c:overlap val="100"/>
        <c:axId val="74672000"/>
        <c:axId val="80042240"/>
      </c:barChart>
      <c:catAx>
        <c:axId val="74672000"/>
        <c:scaling>
          <c:orientation val="minMax"/>
        </c:scaling>
        <c:axPos val="b"/>
        <c:numFmt formatCode="General" sourceLinked="1"/>
        <c:tickLblPos val="nextTo"/>
        <c:crossAx val="80042240"/>
        <c:crosses val="autoZero"/>
        <c:auto val="1"/>
        <c:lblAlgn val="ctr"/>
        <c:lblOffset val="100"/>
      </c:catAx>
      <c:valAx>
        <c:axId val="80042240"/>
        <c:scaling>
          <c:orientation val="minMax"/>
        </c:scaling>
        <c:axPos val="l"/>
        <c:majorGridlines/>
        <c:numFmt formatCode="General" sourceLinked="1"/>
        <c:tickLblPos val="nextTo"/>
        <c:crossAx val="74672000"/>
        <c:crosses val="autoZero"/>
        <c:crossBetween val="between"/>
      </c:valAx>
    </c:plotArea>
    <c:plotVisOnly val="1"/>
  </c:chart>
  <c:txPr>
    <a:bodyPr/>
    <a:lstStyle/>
    <a:p>
      <a:pPr>
        <a:defRPr sz="3000" baseline="0"/>
      </a:pPr>
      <a:endParaRPr lang="zh-CN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得分率</c:v>
                </c:pt>
              </c:strCache>
            </c:strRef>
          </c:tx>
          <c:dLbls>
            <c:dLbl>
              <c:idx val="0"/>
              <c:layout>
                <c:manualLayout>
                  <c:x val="-1.1854360711261643E-2"/>
                  <c:y val="-0.25661375661375663"/>
                </c:manualLayout>
              </c:layout>
              <c:showVal val="1"/>
            </c:dLbl>
            <c:dLbl>
              <c:idx val="1"/>
              <c:layout>
                <c:manualLayout>
                  <c:x val="-1.0160880609652862E-2"/>
                  <c:y val="-0.26455026455026481"/>
                </c:manualLayout>
              </c:layout>
              <c:showVal val="1"/>
            </c:dLbl>
            <c:dLbl>
              <c:idx val="2"/>
              <c:layout>
                <c:manualLayout>
                  <c:x val="-1.354784081287046E-2"/>
                  <c:y val="-0.28835978835978915"/>
                </c:manualLayout>
              </c:layout>
              <c:showVal val="1"/>
            </c:dLbl>
            <c:dLbl>
              <c:idx val="3"/>
              <c:layout>
                <c:manualLayout>
                  <c:x val="8.4674005080440685E-3"/>
                  <c:y val="-0.28571428571428636"/>
                </c:manualLayout>
              </c:layout>
              <c:showVal val="1"/>
            </c:dLbl>
            <c:dLbl>
              <c:idx val="4"/>
              <c:layout>
                <c:manualLayout>
                  <c:x val="1.8628281117696866E-2"/>
                  <c:y val="-0.32275132275132273"/>
                </c:manualLayout>
              </c:layout>
              <c:showVal val="1"/>
            </c:dLbl>
            <c:dLbl>
              <c:idx val="5"/>
              <c:layout>
                <c:manualLayout>
                  <c:x val="1.6934801016088112E-3"/>
                  <c:y val="-0.25132275132275222"/>
                </c:manualLayout>
              </c:layout>
              <c:showVal val="1"/>
            </c:dLbl>
            <c:dLbl>
              <c:idx val="6"/>
              <c:layout>
                <c:manualLayout>
                  <c:x val="8.4674005080440581E-3"/>
                  <c:y val="-0.2301587301587302"/>
                </c:manualLayout>
              </c:layout>
              <c:showVal val="1"/>
            </c:dLbl>
            <c:dLbl>
              <c:idx val="7"/>
              <c:layout>
                <c:manualLayout>
                  <c:x val="8.4674005080440581E-3"/>
                  <c:y val="-0.2301587301587302"/>
                </c:manualLayout>
              </c:layout>
              <c:showVal val="1"/>
            </c:dLbl>
            <c:dLbl>
              <c:idx val="8"/>
              <c:layout>
                <c:manualLayout>
                  <c:x val="0"/>
                  <c:y val="-0.3148148148148161"/>
                </c:manualLayout>
              </c:layout>
              <c:showVal val="1"/>
            </c:dLbl>
            <c:txPr>
              <a:bodyPr/>
              <a:lstStyle/>
              <a:p>
                <a:pPr>
                  <a:defRPr sz="3000" baseline="0"/>
                </a:pPr>
                <a:endParaRPr lang="zh-CN"/>
              </a:p>
            </c:txPr>
            <c:showVal val="1"/>
          </c:dLbls>
          <c:cat>
            <c:strRef>
              <c:f>Sheet1!$A$2:$A$10</c:f>
              <c:strCache>
                <c:ptCount val="9"/>
                <c:pt idx="0">
                  <c:v>3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18</c:v>
                </c:pt>
                <c:pt idx="5">
                  <c:v>20</c:v>
                </c:pt>
                <c:pt idx="6">
                  <c:v>29(1)</c:v>
                </c:pt>
                <c:pt idx="7">
                  <c:v>29(2)</c:v>
                </c:pt>
                <c:pt idx="8">
                  <c:v>32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0.85</c:v>
                </c:pt>
                <c:pt idx="1">
                  <c:v>0.88</c:v>
                </c:pt>
                <c:pt idx="2">
                  <c:v>0.94</c:v>
                </c:pt>
                <c:pt idx="3">
                  <c:v>0.94</c:v>
                </c:pt>
                <c:pt idx="4">
                  <c:v>0.97</c:v>
                </c:pt>
                <c:pt idx="5">
                  <c:v>0.85</c:v>
                </c:pt>
                <c:pt idx="6">
                  <c:v>0.79</c:v>
                </c:pt>
                <c:pt idx="7">
                  <c:v>0.74</c:v>
                </c:pt>
                <c:pt idx="8">
                  <c:v>0.94</c:v>
                </c:pt>
              </c:numCache>
            </c:numRef>
          </c:val>
        </c:ser>
        <c:overlap val="100"/>
        <c:axId val="62040320"/>
        <c:axId val="78022528"/>
      </c:barChart>
      <c:catAx>
        <c:axId val="620403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78022528"/>
        <c:crosses val="autoZero"/>
        <c:auto val="1"/>
        <c:lblAlgn val="ctr"/>
        <c:lblOffset val="100"/>
      </c:catAx>
      <c:valAx>
        <c:axId val="780225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62040320"/>
        <c:crosses val="autoZero"/>
        <c:crossBetween val="between"/>
      </c:valAx>
    </c:plotArea>
    <c:plotVisOnly val="1"/>
  </c:chart>
  <c:txPr>
    <a:bodyPr/>
    <a:lstStyle/>
    <a:p>
      <a:pPr>
        <a:defRPr sz="2500" baseline="0"/>
      </a:pPr>
      <a:endParaRPr lang="zh-CN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得分率</c:v>
                </c:pt>
              </c:strCache>
            </c:strRef>
          </c:tx>
          <c:dLbls>
            <c:dLbl>
              <c:idx val="0"/>
              <c:layout>
                <c:manualLayout>
                  <c:x val="1.6934801016088112E-3"/>
                  <c:y val="-0.1587301587301589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0.25396825396825445"/>
                </c:manualLayout>
              </c:layout>
              <c:showVal val="1"/>
            </c:dLbl>
            <c:dLbl>
              <c:idx val="2"/>
              <c:layout>
                <c:manualLayout>
                  <c:x val="-1.6934801016088112E-3"/>
                  <c:y val="-0.2592592592592593"/>
                </c:manualLayout>
              </c:layout>
              <c:showVal val="1"/>
            </c:dLbl>
            <c:dLbl>
              <c:idx val="3"/>
              <c:layout>
                <c:manualLayout>
                  <c:x val="-3.3869602032176186E-3"/>
                  <c:y val="-0.23809523809523853"/>
                </c:manualLayout>
              </c:layout>
              <c:showVal val="1"/>
            </c:dLbl>
            <c:dLbl>
              <c:idx val="4"/>
              <c:layout>
                <c:manualLayout>
                  <c:x val="1.6934801016088112E-3"/>
                  <c:y val="-0.25661375661375663"/>
                </c:manualLayout>
              </c:layout>
              <c:showVal val="1"/>
            </c:dLbl>
            <c:txPr>
              <a:bodyPr/>
              <a:lstStyle/>
              <a:p>
                <a:pPr>
                  <a:defRPr sz="3000" baseline="0"/>
                </a:pPr>
                <a:endParaRPr lang="zh-CN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8</c:v>
                </c:pt>
                <c:pt idx="1">
                  <c:v>21</c:v>
                </c:pt>
                <c:pt idx="2">
                  <c:v>23</c:v>
                </c:pt>
                <c:pt idx="3">
                  <c:v>27</c:v>
                </c:pt>
                <c:pt idx="4">
                  <c:v>29（3）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0.63</c:v>
                </c:pt>
                <c:pt idx="1">
                  <c:v>0.86</c:v>
                </c:pt>
                <c:pt idx="2">
                  <c:v>0.96</c:v>
                </c:pt>
                <c:pt idx="3">
                  <c:v>0.86</c:v>
                </c:pt>
                <c:pt idx="4">
                  <c:v>0.97</c:v>
                </c:pt>
              </c:numCache>
            </c:numRef>
          </c:val>
        </c:ser>
        <c:overlap val="100"/>
        <c:axId val="92130688"/>
        <c:axId val="92169344"/>
      </c:barChart>
      <c:catAx>
        <c:axId val="9213068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2169344"/>
        <c:crosses val="autoZero"/>
        <c:auto val="1"/>
        <c:lblAlgn val="ctr"/>
        <c:lblOffset val="100"/>
      </c:catAx>
      <c:valAx>
        <c:axId val="921693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21306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zh-CN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autoTitleDeleted val="1"/>
    <c:plotArea>
      <c:layout>
        <c:manualLayout>
          <c:layoutTarget val="inner"/>
          <c:xMode val="edge"/>
          <c:yMode val="edge"/>
          <c:x val="0.10790561848693574"/>
          <c:y val="5.1573969920426711E-2"/>
          <c:w val="0.89209438151306442"/>
          <c:h val="0.7970284964379456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得分率</c:v>
                </c:pt>
              </c:strCache>
            </c:strRef>
          </c:tx>
          <c:dPt>
            <c:idx val="1"/>
            <c:spPr/>
          </c:dPt>
          <c:dLbls>
            <c:dLbl>
              <c:idx val="0"/>
              <c:layout>
                <c:manualLayout>
                  <c:x val="-6.7739204064352337E-3"/>
                  <c:y val="-0.32539682539682646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0.21957671957671956"/>
                </c:manualLayout>
              </c:layout>
              <c:showVal val="1"/>
            </c:dLbl>
            <c:dLbl>
              <c:idx val="2"/>
              <c:layout>
                <c:manualLayout>
                  <c:x val="-1.6934801016088112E-3"/>
                  <c:y val="-0.16931216931216941"/>
                </c:manualLayout>
              </c:layout>
              <c:showVal val="1"/>
            </c:dLbl>
            <c:dLbl>
              <c:idx val="3"/>
              <c:layout>
                <c:manualLayout>
                  <c:x val="-5.0804403048264274E-3"/>
                  <c:y val="-0.29629629629629628"/>
                </c:manualLayout>
              </c:layout>
              <c:showVal val="1"/>
            </c:dLbl>
            <c:dLbl>
              <c:idx val="4"/>
              <c:layout>
                <c:manualLayout>
                  <c:x val="-5.0804403048264274E-3"/>
                  <c:y val="-0.1878306878306879"/>
                </c:manualLayout>
              </c:layout>
              <c:showVal val="1"/>
            </c:dLbl>
            <c:dLbl>
              <c:idx val="5"/>
              <c:layout>
                <c:manualLayout>
                  <c:x val="-4.2337002540220194E-2"/>
                  <c:y val="-0.3492063492063493"/>
                </c:manualLayout>
              </c:layout>
              <c:showVal val="1"/>
            </c:dLbl>
            <c:dLbl>
              <c:idx val="6"/>
              <c:layout>
                <c:manualLayout>
                  <c:x val="-5.080440304826424E-3"/>
                  <c:y val="-0.38624338624338622"/>
                </c:manualLayout>
              </c:layout>
              <c:showVal val="1"/>
            </c:dLbl>
            <c:dLbl>
              <c:idx val="7"/>
              <c:layout>
                <c:manualLayout>
                  <c:x val="1.6934801016088095E-2"/>
                  <c:y val="-0.35449735449735426"/>
                </c:manualLayout>
              </c:layout>
              <c:showVal val="1"/>
            </c:dLbl>
            <c:dLbl>
              <c:idx val="8"/>
              <c:layout>
                <c:manualLayout>
                  <c:x val="3.556308213378493E-2"/>
                  <c:y val="-0.35449735449735426"/>
                </c:manualLayout>
              </c:layout>
              <c:showVal val="1"/>
            </c:dLbl>
            <c:txPr>
              <a:bodyPr/>
              <a:lstStyle/>
              <a:p>
                <a:pPr>
                  <a:defRPr sz="3000" baseline="0"/>
                </a:pPr>
                <a:endParaRPr lang="zh-CN"/>
              </a:p>
            </c:txPr>
            <c:showVal val="1"/>
          </c:dLbls>
          <c:cat>
            <c:numRef>
              <c:f>Sheet1!$A$2:$A$14</c:f>
              <c:numCache>
                <c:formatCode>General</c:formatCode>
                <c:ptCount val="13"/>
                <c:pt idx="0">
                  <c:v>5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22</c:v>
                </c:pt>
                <c:pt idx="6">
                  <c:v>26</c:v>
                </c:pt>
                <c:pt idx="7">
                  <c:v>30</c:v>
                </c:pt>
                <c:pt idx="8">
                  <c:v>33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0.78</c:v>
                </c:pt>
                <c:pt idx="1">
                  <c:v>0.59</c:v>
                </c:pt>
                <c:pt idx="2">
                  <c:v>0.41000000000000031</c:v>
                </c:pt>
                <c:pt idx="3">
                  <c:v>0.70000000000000062</c:v>
                </c:pt>
                <c:pt idx="4">
                  <c:v>0.4</c:v>
                </c:pt>
                <c:pt idx="5">
                  <c:v>0.92</c:v>
                </c:pt>
                <c:pt idx="6">
                  <c:v>0.93</c:v>
                </c:pt>
                <c:pt idx="7">
                  <c:v>0.9</c:v>
                </c:pt>
                <c:pt idx="8">
                  <c:v>0.9</c:v>
                </c:pt>
              </c:numCache>
            </c:numRef>
          </c:val>
        </c:ser>
        <c:overlap val="100"/>
        <c:axId val="92491776"/>
        <c:axId val="92493312"/>
      </c:barChart>
      <c:catAx>
        <c:axId val="924917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2493312"/>
        <c:crosses val="autoZero"/>
        <c:auto val="1"/>
        <c:lblAlgn val="ctr"/>
        <c:lblOffset val="100"/>
      </c:catAx>
      <c:valAx>
        <c:axId val="9249331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24917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zh-CN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得分率</c:v>
                </c:pt>
              </c:strCache>
            </c:strRef>
          </c:tx>
          <c:dLbls>
            <c:dLbl>
              <c:idx val="0"/>
              <c:layout>
                <c:manualLayout>
                  <c:x val="-6.7739204064352337E-3"/>
                  <c:y val="-0.27513227513227562"/>
                </c:manualLayout>
              </c:layout>
              <c:showVal val="1"/>
            </c:dLbl>
            <c:dLbl>
              <c:idx val="1"/>
              <c:layout>
                <c:manualLayout>
                  <c:x val="-3.3870935481075141E-3"/>
                  <c:y val="-0.22486793317501991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8.9947089947090067E-2"/>
                </c:manualLayout>
              </c:layout>
              <c:showVal val="1"/>
            </c:dLbl>
            <c:dLbl>
              <c:idx val="3"/>
              <c:layout>
                <c:manualLayout>
                  <c:x val="3.3869602032176186E-3"/>
                  <c:y val="-0.28062762987959838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-0.14814814814814839"/>
                </c:manualLayout>
              </c:layout>
              <c:showVal val="1"/>
            </c:dLbl>
            <c:dLbl>
              <c:idx val="5"/>
              <c:layout>
                <c:manualLayout>
                  <c:x val="1.6933467567189185E-3"/>
                  <c:y val="-0.19047619047619088"/>
                </c:manualLayout>
              </c:layout>
              <c:showVal val="1"/>
            </c:dLbl>
            <c:dLbl>
              <c:idx val="6"/>
              <c:layout>
                <c:manualLayout>
                  <c:x val="1.6934801016088112E-3"/>
                  <c:y val="-0.24338624338624368"/>
                </c:manualLayout>
              </c:layout>
              <c:showVal val="1"/>
            </c:dLbl>
            <c:dLbl>
              <c:idx val="7"/>
              <c:layout>
                <c:manualLayout>
                  <c:x val="0"/>
                  <c:y val="-0.18518518518518545"/>
                </c:manualLayout>
              </c:layout>
              <c:showVal val="1"/>
            </c:dLbl>
            <c:txPr>
              <a:bodyPr/>
              <a:lstStyle/>
              <a:p>
                <a:pPr>
                  <a:defRPr sz="3000" baseline="0"/>
                </a:pPr>
                <a:endParaRPr lang="zh-CN"/>
              </a:p>
            </c:txPr>
            <c:showVal val="1"/>
          </c:dLbls>
          <c:cat>
            <c:strRef>
              <c:f>Sheet1!$A$2:$A$9</c:f>
              <c:strCache>
                <c:ptCount val="8"/>
                <c:pt idx="0">
                  <c:v>13</c:v>
                </c:pt>
                <c:pt idx="1">
                  <c:v>14</c:v>
                </c:pt>
                <c:pt idx="2">
                  <c:v>15</c:v>
                </c:pt>
                <c:pt idx="3">
                  <c:v>24</c:v>
                </c:pt>
                <c:pt idx="4">
                  <c:v>25</c:v>
                </c:pt>
                <c:pt idx="5">
                  <c:v>28</c:v>
                </c:pt>
                <c:pt idx="6">
                  <c:v>29（4）</c:v>
                </c:pt>
                <c:pt idx="7">
                  <c:v>31（4）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0.91</c:v>
                </c:pt>
                <c:pt idx="1">
                  <c:v>0.89</c:v>
                </c:pt>
                <c:pt idx="2">
                  <c:v>0.34</c:v>
                </c:pt>
                <c:pt idx="3">
                  <c:v>0.94000000000000061</c:v>
                </c:pt>
                <c:pt idx="4">
                  <c:v>0.53</c:v>
                </c:pt>
                <c:pt idx="5">
                  <c:v>0.71000000000000063</c:v>
                </c:pt>
                <c:pt idx="6">
                  <c:v>0.8</c:v>
                </c:pt>
                <c:pt idx="7">
                  <c:v>0.74000000000000088</c:v>
                </c:pt>
              </c:numCache>
            </c:numRef>
          </c:val>
        </c:ser>
        <c:overlap val="100"/>
        <c:axId val="93661824"/>
        <c:axId val="93712768"/>
      </c:barChart>
      <c:catAx>
        <c:axId val="936618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3712768"/>
        <c:crosses val="autoZero"/>
        <c:auto val="1"/>
        <c:lblAlgn val="ctr"/>
        <c:lblOffset val="100"/>
      </c:catAx>
      <c:valAx>
        <c:axId val="9371276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3000" baseline="0"/>
            </a:pPr>
            <a:endParaRPr lang="zh-CN"/>
          </a:p>
        </c:txPr>
        <c:crossAx val="93661824"/>
        <c:crosses val="autoZero"/>
        <c:crossBetween val="between"/>
      </c:valAx>
    </c:plotArea>
    <c:plotVisOnly val="1"/>
  </c:chart>
  <c:txPr>
    <a:bodyPr/>
    <a:lstStyle/>
    <a:p>
      <a:pPr>
        <a:defRPr sz="3500" baseline="0"/>
      </a:pPr>
      <a:endParaRPr lang="zh-CN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2014/2/15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51508" y="2214554"/>
            <a:ext cx="8692492" cy="1472184"/>
          </a:xfrm>
        </p:spPr>
        <p:txBody>
          <a:bodyPr>
            <a:noAutofit/>
          </a:bodyPr>
          <a:lstStyle/>
          <a:p>
            <a:r>
              <a:rPr lang="zh-CN" altLang="en-US" sz="4400" b="1" dirty="0" smtClean="0"/>
              <a:t>八年级第一学期物理期末试卷分析</a:t>
            </a:r>
            <a:r>
              <a:rPr lang="en-US" altLang="zh-CN" sz="4400" b="1" dirty="0" smtClean="0"/>
              <a:t/>
            </a:r>
            <a:br>
              <a:rPr lang="en-US" altLang="zh-CN" sz="4400" b="1" dirty="0" smtClean="0"/>
            </a:br>
            <a:endParaRPr lang="zh-CN" altLang="en-US" sz="4400" b="1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2285984" y="2857496"/>
            <a:ext cx="7406640" cy="1472184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常州市翠竹中学物理组 许政卫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4692" y="274638"/>
            <a:ext cx="8219340" cy="1143000"/>
          </a:xfrm>
        </p:spPr>
        <p:txBody>
          <a:bodyPr>
            <a:normAutofit fontScale="90000"/>
          </a:bodyPr>
          <a:lstStyle/>
          <a:p>
            <a:r>
              <a:rPr lang="en-US" altLang="zh-CN" sz="3600" dirty="0" smtClean="0"/>
              <a:t>4.</a:t>
            </a:r>
            <a:r>
              <a:rPr lang="zh-CN" altLang="en-US" sz="3600" dirty="0" smtClean="0"/>
              <a:t>考核图表观察绘制能力  提高学生学科素养  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447800"/>
            <a:ext cx="8286808" cy="4800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zh-CN" altLang="en-US" sz="11100" dirty="0" smtClean="0"/>
              <a:t>   </a:t>
            </a:r>
            <a:r>
              <a:rPr lang="zh-CN" altLang="en-US" sz="14400" dirty="0" smtClean="0"/>
              <a:t>     新课程实施以来，中考物理试题都对图表能力的考查加大了力度，用图或表格形象的反映物理规律，考查学生解决实际问题能力的同时，突出了物理学科素养的重要性。本次物理期末测试全卷有</a:t>
            </a:r>
            <a:r>
              <a:rPr lang="en-US" altLang="zh-CN" sz="14400" dirty="0" smtClean="0"/>
              <a:t>19</a:t>
            </a:r>
            <a:r>
              <a:rPr lang="zh-CN" altLang="en-US" sz="14400" dirty="0" smtClean="0"/>
              <a:t>道题用了实物图、表格、坐标图进行已知条件的阐述或者隐含已知条件，其中有一题要求学生需画出熔化图像。特别是第</a:t>
            </a:r>
            <a:r>
              <a:rPr lang="en-US" altLang="zh-CN" sz="14400" dirty="0" smtClean="0"/>
              <a:t>5</a:t>
            </a:r>
            <a:r>
              <a:rPr lang="zh-CN" altLang="en-US" sz="14400" dirty="0" smtClean="0"/>
              <a:t>、</a:t>
            </a:r>
            <a:r>
              <a:rPr lang="en-US" altLang="zh-CN" sz="14400" dirty="0" smtClean="0"/>
              <a:t>10</a:t>
            </a:r>
            <a:r>
              <a:rPr lang="zh-CN" altLang="en-US" sz="14400" dirty="0" smtClean="0"/>
              <a:t>、</a:t>
            </a:r>
            <a:r>
              <a:rPr lang="en-US" altLang="zh-CN" sz="14400" dirty="0" smtClean="0"/>
              <a:t>28</a:t>
            </a:r>
            <a:r>
              <a:rPr lang="zh-CN" altLang="en-US" sz="14400" dirty="0" smtClean="0"/>
              <a:t>题，如不充分理解题意和图中信息，题就没法顺利完成。</a:t>
            </a:r>
            <a:r>
              <a:rPr lang="en-US" sz="8400" dirty="0" smtClean="0"/>
              <a:t/>
            </a:r>
            <a:br>
              <a:rPr lang="en-US" sz="8400" dirty="0" smtClean="0"/>
            </a:br>
            <a:r>
              <a:rPr lang="zh-CN" altLang="en-US" sz="8400" dirty="0" smtClean="0"/>
              <a:t>　　</a:t>
            </a:r>
            <a:r>
              <a:rPr lang="en-US" sz="8400" dirty="0" smtClean="0"/>
              <a:t/>
            </a:r>
            <a:br>
              <a:rPr lang="en-US" sz="8400" dirty="0" smtClean="0"/>
            </a:br>
            <a:r>
              <a:rPr lang="en-US" sz="4600" dirty="0" smtClean="0"/>
              <a:t/>
            </a:r>
            <a:br>
              <a:rPr lang="en-US" sz="4600" dirty="0" smtClean="0"/>
            </a:br>
            <a:endParaRPr lang="zh-CN" altLang="en-US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8501122" cy="1143000"/>
          </a:xfrm>
        </p:spPr>
        <p:txBody>
          <a:bodyPr>
            <a:normAutofit fontScale="90000"/>
          </a:bodyPr>
          <a:lstStyle/>
          <a:p>
            <a:r>
              <a:rPr lang="en-US" altLang="zh-CN" sz="3600" dirty="0" smtClean="0"/>
              <a:t>5.</a:t>
            </a:r>
            <a:r>
              <a:rPr lang="zh-CN" altLang="en-US" sz="3600" dirty="0" smtClean="0"/>
              <a:t>精选试题情境背景   引导学生关注身边物理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7224" y="1071546"/>
            <a:ext cx="8076464" cy="57864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dirty="0" smtClean="0"/>
              <a:t>       很多试题的背景或情境，都与人们生活息息相关，贴近学生实际，能够给学生以亲切感，进而增强学生的考试信心。例如：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en-US" altLang="zh-CN" dirty="0" smtClean="0"/>
              <a:t>6</a:t>
            </a:r>
            <a:r>
              <a:rPr lang="zh-CN" altLang="en-US" dirty="0" smtClean="0"/>
              <a:t>、</a:t>
            </a:r>
            <a:r>
              <a:rPr lang="en-US" altLang="zh-CN" dirty="0" smtClean="0"/>
              <a:t>9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14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15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16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17</a:t>
            </a:r>
            <a:r>
              <a:rPr lang="zh-CN" altLang="en-US" dirty="0" smtClean="0"/>
              <a:t>、</a:t>
            </a:r>
            <a:r>
              <a:rPr lang="en-US" altLang="zh-CN" dirty="0" smtClean="0"/>
              <a:t>20</a:t>
            </a:r>
            <a:r>
              <a:rPr lang="zh-CN" altLang="en-US" dirty="0" smtClean="0"/>
              <a:t>、</a:t>
            </a:r>
            <a:r>
              <a:rPr lang="en-US" altLang="zh-CN" dirty="0" smtClean="0"/>
              <a:t>21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23</a:t>
            </a:r>
            <a:r>
              <a:rPr lang="zh-CN" altLang="en-US" dirty="0" smtClean="0"/>
              <a:t>题。试卷中还有意识地将现代科技和社会热点科技成果有机融入到试卷，拉近了学生与高科技之间的距离，在不断的阅读、获取、筛选、处理信息，利用所学知识解决实际问题的同时，接受了一次科普教育。如</a:t>
            </a:r>
            <a:r>
              <a:rPr lang="en-US" altLang="zh-CN" dirty="0" smtClean="0"/>
              <a:t>25</a:t>
            </a:r>
            <a:r>
              <a:rPr lang="zh-CN" altLang="en-US" dirty="0" smtClean="0"/>
              <a:t>、</a:t>
            </a:r>
            <a:r>
              <a:rPr lang="en-US" altLang="zh-CN" dirty="0" smtClean="0"/>
              <a:t>28</a:t>
            </a:r>
            <a:r>
              <a:rPr lang="zh-CN" altLang="en-US" dirty="0" smtClean="0"/>
              <a:t>、</a:t>
            </a:r>
            <a:r>
              <a:rPr lang="en-US" altLang="zh-CN" dirty="0" smtClean="0"/>
              <a:t>29</a:t>
            </a:r>
            <a:r>
              <a:rPr lang="zh-CN" altLang="en-US" dirty="0" smtClean="0"/>
              <a:t>题。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三、考试情况</a:t>
            </a:r>
            <a:endParaRPr lang="zh-CN" altLang="en-US" dirty="0"/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</p:nvPr>
        </p:nvGraphicFramePr>
        <p:xfrm>
          <a:off x="1357290" y="1857364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标题 1"/>
          <p:cNvSpPr txBox="1">
            <a:spLocks/>
          </p:cNvSpPr>
          <p:nvPr/>
        </p:nvSpPr>
        <p:spPr>
          <a:xfrm>
            <a:off x="1503076" y="1000108"/>
            <a:ext cx="8069584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（一）、各</a:t>
            </a:r>
            <a:r>
              <a:rPr lang="zh-CN" altLang="en-US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分数段人数统计（</a:t>
            </a:r>
            <a:r>
              <a:rPr lang="en-US" altLang="zh-CN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468</a:t>
            </a:r>
            <a:r>
              <a:rPr lang="zh-CN" altLang="en-US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人）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内容占位符 5"/>
          <p:cNvGraphicFramePr>
            <a:graphicFrameLocks noGrp="1"/>
          </p:cNvGraphicFramePr>
          <p:nvPr>
            <p:ph idx="1"/>
          </p:nvPr>
        </p:nvGraphicFramePr>
        <p:xfrm>
          <a:off x="1357290" y="1857364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标题 1"/>
          <p:cNvSpPr txBox="1">
            <a:spLocks/>
          </p:cNvSpPr>
          <p:nvPr/>
        </p:nvSpPr>
        <p:spPr>
          <a:xfrm>
            <a:off x="1503076" y="100010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928662" y="1142984"/>
            <a:ext cx="7498080" cy="725470"/>
          </a:xfrm>
        </p:spPr>
        <p:txBody>
          <a:bodyPr>
            <a:normAutofit fontScale="90000"/>
          </a:bodyPr>
          <a:lstStyle/>
          <a:p>
            <a:pPr lvl="0"/>
            <a:r>
              <a:rPr lang="zh-CN" altLang="en-US" sz="4000" dirty="0" smtClean="0"/>
              <a:t>（二）、各分数段人数百分比统计</a:t>
            </a:r>
            <a:r>
              <a:rPr lang="zh-CN" altLang="en-US" sz="4400" dirty="0" smtClean="0"/>
              <a:t/>
            </a:r>
            <a:br>
              <a:rPr lang="zh-CN" altLang="en-US" sz="4400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 txBox="1">
            <a:spLocks noGrp="1"/>
          </p:cNvSpPr>
          <p:nvPr>
            <p:ph type="title"/>
          </p:nvPr>
        </p:nvSpPr>
        <p:spPr>
          <a:xfrm>
            <a:off x="3265783" y="1357298"/>
            <a:ext cx="4209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1.</a:t>
            </a:r>
            <a:r>
              <a:rPr lang="zh-CN" altLang="en-US" sz="3600" dirty="0" smtClean="0"/>
              <a:t>声现象板块得分率</a:t>
            </a:r>
            <a:endParaRPr lang="zh-CN" altLang="en-US" sz="3600" dirty="0"/>
          </a:p>
        </p:txBody>
      </p:sp>
      <p:sp>
        <p:nvSpPr>
          <p:cNvPr id="5" name="标题 3"/>
          <p:cNvSpPr txBox="1">
            <a:spLocks/>
          </p:cNvSpPr>
          <p:nvPr/>
        </p:nvSpPr>
        <p:spPr>
          <a:xfrm>
            <a:off x="928662" y="516419"/>
            <a:ext cx="5262979" cy="76944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（三）试题得分情况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图表 6"/>
          <p:cNvGraphicFramePr/>
          <p:nvPr/>
        </p:nvGraphicFramePr>
        <p:xfrm>
          <a:off x="1214414" y="2500282"/>
          <a:ext cx="7500990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   </a:t>
            </a:r>
            <a:r>
              <a:rPr lang="en-US" altLang="zh-CN" dirty="0" smtClean="0"/>
              <a:t>2.</a:t>
            </a:r>
            <a:r>
              <a:rPr lang="zh-CN" altLang="en-US" dirty="0" smtClean="0"/>
              <a:t>物态变化板块各题得分率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1704" y="274638"/>
            <a:ext cx="7498080" cy="1143000"/>
          </a:xfrm>
        </p:spPr>
        <p:txBody>
          <a:bodyPr/>
          <a:lstStyle/>
          <a:p>
            <a:r>
              <a:rPr lang="en-US" altLang="zh-CN" dirty="0" smtClean="0"/>
              <a:t>3.</a:t>
            </a:r>
            <a:r>
              <a:rPr lang="zh-CN" altLang="en-US" dirty="0" smtClean="0"/>
              <a:t>光现象板块各题得分率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43050"/>
            <a:ext cx="9144000" cy="3323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88828" y="274638"/>
            <a:ext cx="7498080" cy="1143000"/>
          </a:xfrm>
        </p:spPr>
        <p:txBody>
          <a:bodyPr/>
          <a:lstStyle/>
          <a:p>
            <a:r>
              <a:rPr lang="en-US" altLang="zh-CN" dirty="0" smtClean="0"/>
              <a:t>4.</a:t>
            </a:r>
            <a:r>
              <a:rPr lang="zh-CN" altLang="en-US" dirty="0" smtClean="0"/>
              <a:t>光的折射 透镜各题得分率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8" name="组合 7"/>
          <p:cNvGrpSpPr/>
          <p:nvPr/>
        </p:nvGrpSpPr>
        <p:grpSpPr>
          <a:xfrm>
            <a:off x="857224" y="0"/>
            <a:ext cx="8286776" cy="6858000"/>
            <a:chOff x="857224" y="0"/>
            <a:chExt cx="8286776" cy="685800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57224" y="0"/>
              <a:ext cx="8286776" cy="2500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57224" y="2428868"/>
              <a:ext cx="8286776" cy="2357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10800000"/>
              </a:camera>
              <a:lightRig rig="threePt" dir="t"/>
            </a:scene3d>
          </p:spPr>
        </p:pic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57224" y="4604902"/>
              <a:ext cx="8286776" cy="2253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643050"/>
            <a:ext cx="4357718" cy="2916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8960" y="428612"/>
            <a:ext cx="7498080" cy="1143000"/>
          </a:xfrm>
        </p:spPr>
        <p:txBody>
          <a:bodyPr/>
          <a:lstStyle/>
          <a:p>
            <a:r>
              <a:rPr lang="en-US" altLang="zh-CN" dirty="0" smtClean="0"/>
              <a:t>5.</a:t>
            </a:r>
            <a:r>
              <a:rPr lang="zh-CN" altLang="en-US" dirty="0" smtClean="0"/>
              <a:t>物体的运动板块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8109"/>
            <a:ext cx="9144000" cy="226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500306"/>
            <a:ext cx="500421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10153" y="2490802"/>
            <a:ext cx="4119565" cy="3581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四、教学建议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142984"/>
            <a:ext cx="8219340" cy="5429288"/>
          </a:xfrm>
        </p:spPr>
        <p:txBody>
          <a:bodyPr>
            <a:noAutofit/>
          </a:bodyPr>
          <a:lstStyle/>
          <a:p>
            <a:r>
              <a:rPr lang="en-US" altLang="en-US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1</a:t>
            </a:r>
            <a:r>
              <a:rPr lang="zh-CN" altLang="en-US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．注重基础  多样化方式教学  不让学生轻易放弃物理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zh-CN" altLang="en-US" dirty="0" smtClean="0"/>
              <a:t>　  强调重视基础知识、基本概念，用教材</a:t>
            </a:r>
            <a:r>
              <a:rPr lang="en-US" dirty="0" smtClean="0"/>
              <a:t>“</a:t>
            </a:r>
            <a:r>
              <a:rPr lang="zh-CN" altLang="en-US" dirty="0" smtClean="0"/>
              <a:t>教</a:t>
            </a:r>
            <a:r>
              <a:rPr lang="en-US" dirty="0" smtClean="0"/>
              <a:t>”</a:t>
            </a:r>
            <a:r>
              <a:rPr lang="zh-CN" altLang="en-US" dirty="0" smtClean="0"/>
              <a:t>。挖掘教材，尽可能多地给学生提供与教学内容相关学习资源，让学生能够独立解决教材中所提出的各种问题，少一些包办、多一些自主、多一些合作，培养学生良好的学习习惯，打下扎实的基础。</a:t>
            </a:r>
            <a:endParaRPr lang="en-US" altLang="zh-CN" dirty="0" smtClean="0"/>
          </a:p>
          <a:p>
            <a:r>
              <a:rPr lang="en-US" altLang="zh-CN" dirty="0" smtClean="0"/>
              <a:t>    </a:t>
            </a:r>
            <a:r>
              <a:rPr lang="zh-CN" altLang="en-US" dirty="0" smtClean="0"/>
              <a:t>尤其是下个学期，将会有一批人分化严重，逐步被课堂边缘化。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zh-CN" altLang="en-US" dirty="0" smtClean="0"/>
              <a:t>　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10.baidu.com/it/u=2405474162,458707399&amp;fm=21&amp;gp=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5802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500034" y="1428736"/>
            <a:ext cx="8001024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zh-CN" alt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祝愿同 仁 ：</a:t>
            </a:r>
            <a:endParaRPr lang="en-US" altLang="zh-CN" sz="4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zh-CN" alt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身体好似白龙马</a:t>
            </a:r>
            <a:endParaRPr lang="en-US" altLang="zh-CN" sz="4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zh-CN" alt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工作就像赤兔马</a:t>
            </a:r>
            <a:endParaRPr lang="en-US" altLang="zh-CN" sz="4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zh-CN" alt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运气好比人头马</a:t>
            </a:r>
            <a:endParaRPr lang="en-US" altLang="zh-CN" sz="4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zh-CN" alt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学生都是千里马</a:t>
            </a:r>
            <a:endParaRPr lang="zh-CN" altLang="en-US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357166"/>
            <a:ext cx="7498080" cy="1143000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2.</a:t>
            </a:r>
            <a:r>
              <a:rPr lang="zh-CN" altLang="en-US" sz="3200" dirty="0" smtClean="0"/>
              <a:t> 强化能力  内化知识方法   让学生在思考中变得聪明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1538" y="1428736"/>
            <a:ext cx="7862150" cy="5214950"/>
          </a:xfrm>
        </p:spPr>
        <p:txBody>
          <a:bodyPr>
            <a:noAutofit/>
          </a:bodyPr>
          <a:lstStyle/>
          <a:p>
            <a:r>
              <a:rPr lang="zh-CN" altLang="en-US" sz="3300" dirty="0" smtClean="0"/>
              <a:t>我们经常遇到这样的情况：考前刚好讲到类似难题，结果，学生的答卷情况无情地告诉你</a:t>
            </a:r>
            <a:r>
              <a:rPr lang="en-US" altLang="zh-CN" sz="3300" dirty="0" smtClean="0"/>
              <a:t>——</a:t>
            </a:r>
            <a:r>
              <a:rPr lang="zh-CN" altLang="en-US" sz="3300" dirty="0" smtClean="0"/>
              <a:t>等于没讲。</a:t>
            </a:r>
            <a:endParaRPr lang="en-US" altLang="zh-CN" sz="3300" dirty="0" smtClean="0"/>
          </a:p>
          <a:p>
            <a:r>
              <a:rPr lang="zh-CN" altLang="en-US" sz="3300" dirty="0" smtClean="0"/>
              <a:t>我们常常把一些难点知识一种种演绎归纳，把各种情况下的方法罗列呈现给学生。但大部分学生时间一长就忘，少部分不会忘的学生，在试题情境化，改头换面后，也变得不知所措。</a:t>
            </a:r>
            <a:endParaRPr lang="en-US" altLang="zh-CN" sz="3300" dirty="0" smtClean="0"/>
          </a:p>
          <a:p>
            <a:r>
              <a:rPr lang="zh-CN" altLang="en-US" sz="3300" dirty="0" smtClean="0"/>
              <a:t>请问</a:t>
            </a:r>
            <a:r>
              <a:rPr lang="en-US" altLang="zh-CN" sz="3300" dirty="0" smtClean="0"/>
              <a:t>:</a:t>
            </a:r>
            <a:r>
              <a:rPr lang="zh-CN" altLang="en-US" sz="3300" dirty="0" smtClean="0"/>
              <a:t>我们给了他们多少时间思考的？是他们总结的，还是我们总结的？</a:t>
            </a:r>
            <a:endParaRPr lang="en-US" altLang="zh-CN" sz="3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500050"/>
            <a:ext cx="7498080" cy="1143000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3.</a:t>
            </a:r>
            <a:r>
              <a:rPr lang="zh-CN" altLang="en-US" sz="3200" dirty="0" smtClean="0"/>
              <a:t>加强实验教学   培养探究能力   让学生具备一定科学素养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4414" y="1714488"/>
            <a:ext cx="7715304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dirty="0" smtClean="0"/>
              <a:t>         </a:t>
            </a:r>
            <a:r>
              <a:rPr lang="zh-CN" altLang="en-US" dirty="0" smtClean="0"/>
              <a:t>物理是一门以观察、实验为基础的科学。我们不能让每个学生都成为科学家，但我们有能力让他们变得有科学素养。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     本份试卷没有很高要求的探究试题，但中考试卷上有。实验设计能力、观察描述能力、分析能力、概括能力等都是及其重要的探究能力，这些能力点到时都有可能是失分点。</a:t>
            </a: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642918"/>
            <a:ext cx="7498080" cy="1143000"/>
          </a:xfrm>
        </p:spPr>
        <p:txBody>
          <a:bodyPr>
            <a:noAutofit/>
          </a:bodyPr>
          <a:lstStyle/>
          <a:p>
            <a:r>
              <a:rPr lang="en-US" altLang="zh-CN" sz="3600" dirty="0" smtClean="0"/>
              <a:t>4</a:t>
            </a:r>
            <a:r>
              <a:rPr lang="zh-CN" altLang="en-US" sz="3600" dirty="0" smtClean="0"/>
              <a:t>．注重知识应用  联系实际  让学生从物理走向社会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7224" y="1857364"/>
            <a:ext cx="8001024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dirty="0" smtClean="0"/>
              <a:t>         </a:t>
            </a:r>
            <a:r>
              <a:rPr lang="zh-CN" altLang="en-US" sz="3600" dirty="0" smtClean="0"/>
              <a:t>生活走向物理，从物理走向社会。我们一直在践行的可能是前半句，而忽略了后半句。</a:t>
            </a:r>
            <a:endParaRPr lang="en-US" altLang="zh-CN" sz="3600" dirty="0" smtClean="0"/>
          </a:p>
          <a:p>
            <a:pPr>
              <a:buNone/>
            </a:pPr>
            <a:r>
              <a:rPr lang="en-US" altLang="zh-CN" sz="3600" dirty="0" smtClean="0"/>
              <a:t>        </a:t>
            </a:r>
            <a:r>
              <a:rPr lang="zh-CN" altLang="en-US" sz="3600" dirty="0" smtClean="0"/>
              <a:t>一个简单的公式，方法，在一个庞大的科技背景下，在一个实际生活情境中，送分题却变成失分题。学生是不灵活，但我们给他们这样的锻炼机会了吗？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498080" cy="1143000"/>
          </a:xfrm>
        </p:spPr>
        <p:txBody>
          <a:bodyPr>
            <a:noAutofit/>
          </a:bodyPr>
          <a:lstStyle/>
          <a:p>
            <a:r>
              <a:rPr lang="en-US" altLang="zh-CN" sz="3600" dirty="0" smtClean="0"/>
              <a:t>5.</a:t>
            </a:r>
            <a:r>
              <a:rPr lang="zh-CN" altLang="en-US" sz="3600" dirty="0" smtClean="0"/>
              <a:t>提高课堂效率 分秒必争 让学生在课堂中切实提高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8728" y="1714488"/>
            <a:ext cx="7498080" cy="48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）你每周至少有一次课堂是精彩的吗？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）你不是所教班的班主任，但也会经常和学生谈心吗？（一个人跌倒了，你推他的背的力是压力，他站起来后，推力就成了动力）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）你是否发现：一次公开课下来，你会觉得课堂效率明显要高。其实，不光是学生认真了，还因为我们精心设计了。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4</a:t>
            </a:r>
            <a:r>
              <a:rPr lang="zh-CN" altLang="en-US" dirty="0" smtClean="0"/>
              <a:t>）别指望学生会有多自觉，还是要靠我们的多样化的教学、精心的设计、严格的管理。某一天，你发现所有的学生看到你，都和猫见到主人一样温顺。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一、试卷概况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28662" y="1447800"/>
            <a:ext cx="7498080" cy="4800600"/>
          </a:xfrm>
        </p:spPr>
        <p:txBody>
          <a:bodyPr>
            <a:normAutofit fontScale="92500"/>
          </a:bodyPr>
          <a:lstStyle/>
          <a:p>
            <a:r>
              <a:rPr lang="zh-CN" altLang="en-US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（一）题型结构</a:t>
            </a:r>
          </a:p>
          <a:p>
            <a:pPr>
              <a:buNone/>
            </a:pPr>
            <a:r>
              <a:rPr lang="zh-CN" altLang="en-US" sz="3600" dirty="0" smtClean="0"/>
              <a:t>         本次八年级期末物理试题，共三大题：选择题、填空与作图、简答与探究。共设置了</a:t>
            </a:r>
            <a:r>
              <a:rPr lang="en-US" sz="3600" dirty="0" smtClean="0"/>
              <a:t>33</a:t>
            </a:r>
            <a:r>
              <a:rPr lang="zh-CN" altLang="en-US" sz="3600" dirty="0" smtClean="0"/>
              <a:t>个小题，题量适中，基础题中等题居多，个别难题分散，分值较小。保证试题有一定的信度，又不给学生增加过重的考试负担，并给学生留有一定的思考余地，激发学生对个别题反复甄别思考的动力。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2214555"/>
            <a:ext cx="35719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</a:t>
            </a:r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928662" y="2214554"/>
            <a:ext cx="38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357290" y="221455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3  4</a:t>
            </a:r>
            <a:endParaRPr lang="zh-CN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14546" y="2214554"/>
            <a:ext cx="38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5</a:t>
            </a:r>
            <a:endParaRPr lang="zh-CN" alt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2643174" y="2214554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6  7</a:t>
            </a:r>
            <a:endParaRPr lang="zh-CN" alt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3571868" y="2214554"/>
            <a:ext cx="38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8</a:t>
            </a:r>
            <a:endParaRPr lang="zh-CN" alt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4000496" y="2214554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9  10 11 12</a:t>
            </a:r>
            <a:endParaRPr lang="zh-CN" alt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6000760" y="2214554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13 14 15</a:t>
            </a:r>
            <a:endParaRPr lang="zh-CN" alt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7643834" y="2214554"/>
            <a:ext cx="675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16</a:t>
            </a:r>
            <a:endParaRPr lang="zh-CN" altLang="en-US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8182678" y="2214554"/>
            <a:ext cx="675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17</a:t>
            </a:r>
            <a:endParaRPr lang="zh-CN" altLang="en-US" sz="3200" dirty="0"/>
          </a:p>
        </p:txBody>
      </p:sp>
      <p:sp>
        <p:nvSpPr>
          <p:cNvPr id="25" name="TextBox 24"/>
          <p:cNvSpPr txBox="1"/>
          <p:nvPr/>
        </p:nvSpPr>
        <p:spPr>
          <a:xfrm>
            <a:off x="357158" y="2928934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18 19 20</a:t>
            </a:r>
            <a:endParaRPr lang="zh-CN" altLang="en-US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1928794" y="2928934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21</a:t>
            </a:r>
            <a:endParaRPr lang="zh-CN" altLang="en-US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2428860" y="2928934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22</a:t>
            </a:r>
            <a:endParaRPr lang="zh-CN" altLang="en-US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2928926" y="2928934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23</a:t>
            </a:r>
            <a:endParaRPr lang="zh-CN" altLang="en-US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3428992" y="2915663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24 25</a:t>
            </a:r>
            <a:endParaRPr lang="zh-CN" altLang="en-US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4429124" y="2915663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26</a:t>
            </a:r>
            <a:endParaRPr lang="zh-CN" altLang="en-US" sz="3200" dirty="0"/>
          </a:p>
        </p:txBody>
      </p:sp>
      <p:sp>
        <p:nvSpPr>
          <p:cNvPr id="34" name="TextBox 33"/>
          <p:cNvSpPr txBox="1"/>
          <p:nvPr/>
        </p:nvSpPr>
        <p:spPr>
          <a:xfrm>
            <a:off x="4929190" y="2915663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27</a:t>
            </a:r>
            <a:endParaRPr lang="zh-CN" altLang="en-US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5429256" y="2915663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28</a:t>
            </a:r>
            <a:endParaRPr lang="zh-CN" altLang="en-US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5929322" y="2915663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29</a:t>
            </a:r>
            <a:endParaRPr lang="zh-CN" altLang="en-US" sz="3200" dirty="0"/>
          </a:p>
        </p:txBody>
      </p:sp>
      <p:sp>
        <p:nvSpPr>
          <p:cNvPr id="37" name="TextBox 36"/>
          <p:cNvSpPr txBox="1"/>
          <p:nvPr/>
        </p:nvSpPr>
        <p:spPr>
          <a:xfrm>
            <a:off x="6500826" y="2915663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30</a:t>
            </a:r>
            <a:endParaRPr lang="zh-CN" altLang="en-US" sz="3200" dirty="0"/>
          </a:p>
        </p:txBody>
      </p:sp>
      <p:sp>
        <p:nvSpPr>
          <p:cNvPr id="38" name="TextBox 37"/>
          <p:cNvSpPr txBox="1"/>
          <p:nvPr/>
        </p:nvSpPr>
        <p:spPr>
          <a:xfrm>
            <a:off x="7000892" y="2915663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31</a:t>
            </a:r>
            <a:endParaRPr lang="zh-CN" altLang="en-US" sz="3200" dirty="0"/>
          </a:p>
        </p:txBody>
      </p:sp>
      <p:sp>
        <p:nvSpPr>
          <p:cNvPr id="39" name="TextBox 38"/>
          <p:cNvSpPr txBox="1"/>
          <p:nvPr/>
        </p:nvSpPr>
        <p:spPr>
          <a:xfrm>
            <a:off x="7500958" y="2915663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32</a:t>
            </a:r>
            <a:endParaRPr lang="zh-CN" altLang="en-US" sz="3200" dirty="0"/>
          </a:p>
        </p:txBody>
      </p:sp>
      <p:sp>
        <p:nvSpPr>
          <p:cNvPr id="41" name="TextBox 40"/>
          <p:cNvSpPr txBox="1"/>
          <p:nvPr/>
        </p:nvSpPr>
        <p:spPr>
          <a:xfrm>
            <a:off x="8072462" y="2928934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33</a:t>
            </a:r>
            <a:endParaRPr lang="zh-CN" altLang="en-US" sz="3200" dirty="0"/>
          </a:p>
        </p:txBody>
      </p:sp>
      <p:sp>
        <p:nvSpPr>
          <p:cNvPr id="43" name="TextBox 42"/>
          <p:cNvSpPr txBox="1"/>
          <p:nvPr/>
        </p:nvSpPr>
        <p:spPr>
          <a:xfrm>
            <a:off x="602719" y="3643314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声现象：</a:t>
            </a:r>
            <a:endParaRPr lang="zh-CN" altLang="en-US" sz="3200" dirty="0"/>
          </a:p>
        </p:txBody>
      </p:sp>
      <p:sp>
        <p:nvSpPr>
          <p:cNvPr id="44" name="TextBox 43"/>
          <p:cNvSpPr txBox="1"/>
          <p:nvPr/>
        </p:nvSpPr>
        <p:spPr>
          <a:xfrm>
            <a:off x="620978" y="4344423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物态变化：</a:t>
            </a:r>
            <a:endParaRPr lang="zh-CN" altLang="en-US" sz="3200" dirty="0"/>
          </a:p>
        </p:txBody>
      </p:sp>
      <p:sp>
        <p:nvSpPr>
          <p:cNvPr id="45" name="TextBox 44"/>
          <p:cNvSpPr txBox="1"/>
          <p:nvPr/>
        </p:nvSpPr>
        <p:spPr>
          <a:xfrm>
            <a:off x="571472" y="5000636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光现象：</a:t>
            </a:r>
            <a:endParaRPr lang="zh-CN" altLang="en-US" sz="3200" dirty="0"/>
          </a:p>
        </p:txBody>
      </p:sp>
      <p:sp>
        <p:nvSpPr>
          <p:cNvPr id="46" name="TextBox 45"/>
          <p:cNvSpPr txBox="1"/>
          <p:nvPr/>
        </p:nvSpPr>
        <p:spPr>
          <a:xfrm>
            <a:off x="571472" y="5558869"/>
            <a:ext cx="31710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光的折射 透镜：</a:t>
            </a:r>
            <a:endParaRPr lang="zh-CN" altLang="en-US" sz="3200" dirty="0"/>
          </a:p>
        </p:txBody>
      </p:sp>
      <p:sp>
        <p:nvSpPr>
          <p:cNvPr id="47" name="TextBox 46"/>
          <p:cNvSpPr txBox="1"/>
          <p:nvPr/>
        </p:nvSpPr>
        <p:spPr>
          <a:xfrm>
            <a:off x="639238" y="6143644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物体的运动：</a:t>
            </a:r>
            <a:endParaRPr lang="zh-CN" altLang="en-US" sz="3200" dirty="0"/>
          </a:p>
        </p:txBody>
      </p:sp>
      <p:sp>
        <p:nvSpPr>
          <p:cNvPr id="32" name="标题 31"/>
          <p:cNvSpPr>
            <a:spLocks noGrp="1"/>
          </p:cNvSpPr>
          <p:nvPr>
            <p:ph type="title"/>
          </p:nvPr>
        </p:nvSpPr>
        <p:spPr>
          <a:xfrm>
            <a:off x="1285852" y="85723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（二）知识点分布</a:t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1042 L 0.17396 0.2185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0.16528 0.220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53039 0.21852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" y="1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7.40741E-7 L -0.52621 0.21852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" y="1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-0.33211 0.11621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76 0.05046 L 0.15139 0.32338 " pathEditMode="relative" ptsTypes="AA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0.00856 L 0.09722 0.3233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7 0.05138 L 0.43785 0.21921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7407E-6 L -0.1743 0.22107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-0.16389 0.40741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11435 L 0.07291 0.30324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85 0.11435 L 0.02656 0.30324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7407E-6 L -0.12135 0.3051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" y="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0.14202 0.49143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2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-0.0033 0.49143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26 0.11435 L 0.38837 0.38726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0.24046 0.38912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07407E-6 L 0.08472 0.38912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-0.01632 0.38726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-0.34826 0.5754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76 0.11621 L 0.11389 0.47315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0.02865 0.47315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" y="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1" grpId="0"/>
      <p:bldP spid="13" grpId="0"/>
      <p:bldP spid="14" grpId="0"/>
      <p:bldP spid="20" grpId="0"/>
      <p:bldP spid="23" grpId="0"/>
      <p:bldP spid="24" grpId="0"/>
      <p:bldP spid="25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7" grpId="0"/>
      <p:bldP spid="38" grpId="0"/>
      <p:bldP spid="39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00166" y="131762"/>
            <a:ext cx="6351102" cy="868346"/>
          </a:xfrm>
        </p:spPr>
        <p:txBody>
          <a:bodyPr/>
          <a:lstStyle/>
          <a:p>
            <a:pPr algn="ctr"/>
            <a:r>
              <a:rPr lang="zh-CN" altLang="en-US" dirty="0" smtClean="0"/>
              <a:t>各板块考点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709616" y="965836"/>
          <a:ext cx="8362978" cy="5677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086"/>
                <a:gridCol w="7000892"/>
              </a:tblGrid>
              <a:tr h="798803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知识板块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考查知识点</a:t>
                      </a:r>
                      <a:endParaRPr lang="zh-CN" altLang="en-US" sz="2400" dirty="0"/>
                    </a:p>
                  </a:txBody>
                  <a:tcPr/>
                </a:tc>
              </a:tr>
              <a:tr h="798803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声现象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声音的产生、传播条件；乐音的特性；噪声控制途径；不可听声；声能。</a:t>
                      </a:r>
                      <a:endParaRPr lang="zh-CN" altLang="en-US" sz="2400" dirty="0"/>
                    </a:p>
                  </a:txBody>
                  <a:tcPr/>
                </a:tc>
              </a:tr>
              <a:tr h="1153827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物态变化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物态变化形式及能量转移辨析；沸腾条件及特点；晶体熔化特点；温度计原理、读数；凝固成晶体的条件。</a:t>
                      </a:r>
                      <a:endParaRPr lang="zh-CN" altLang="en-US" sz="2400" dirty="0"/>
                    </a:p>
                  </a:txBody>
                  <a:tcPr/>
                </a:tc>
              </a:tr>
              <a:tr h="798803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光现象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平面镜成像特点；反射定律；平面镜对称作图及成像原理。</a:t>
                      </a:r>
                      <a:endParaRPr lang="zh-CN" altLang="en-US" sz="2400" dirty="0"/>
                    </a:p>
                  </a:txBody>
                  <a:tcPr/>
                </a:tc>
              </a:tr>
              <a:tr h="1163018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光的折射  透镜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折射定律；凸透镜焦距测量；凸透镜成像规律；光路可逆；透镜对光的作用；眼睛的构成、原理、视力矫正。</a:t>
                      </a:r>
                      <a:endParaRPr lang="en-US" altLang="zh-CN" sz="2400" dirty="0" smtClean="0"/>
                    </a:p>
                  </a:txBody>
                  <a:tcPr/>
                </a:tc>
              </a:tr>
              <a:tr h="831554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物体的运动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刻度尺使用；运动的相对性；长度、速度单位换算；行程类定性、定量计算及运动图像的识别。</a:t>
                      </a:r>
                      <a:endParaRPr lang="en-US" altLang="zh-CN" sz="24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各知识板块分值百分比</a:t>
            </a:r>
            <a:endParaRPr lang="zh-CN" altLang="en-US" dirty="0"/>
          </a:p>
        </p:txBody>
      </p:sp>
      <p:graphicFrame>
        <p:nvGraphicFramePr>
          <p:cNvPr id="5" name="图表 4"/>
          <p:cNvGraphicFramePr/>
          <p:nvPr/>
        </p:nvGraphicFramePr>
        <p:xfrm>
          <a:off x="1142976" y="1142984"/>
          <a:ext cx="7786742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7498080" cy="1143000"/>
          </a:xfrm>
        </p:spPr>
        <p:txBody>
          <a:bodyPr/>
          <a:lstStyle/>
          <a:p>
            <a:r>
              <a:rPr lang="zh-CN" altLang="en-US" dirty="0" smtClean="0"/>
              <a:t>二、试卷特点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7224" y="1214422"/>
            <a:ext cx="8143900" cy="5410200"/>
          </a:xfrm>
        </p:spPr>
        <p:txBody>
          <a:bodyPr>
            <a:noAutofit/>
          </a:bodyPr>
          <a:lstStyle/>
          <a:p>
            <a:r>
              <a:rPr lang="en-US" altLang="en-US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1</a:t>
            </a:r>
            <a:r>
              <a:rPr lang="en-US" altLang="zh-CN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r>
              <a:rPr lang="zh-CN" altLang="en-US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突出基础考查，激发学生信心动力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zh-CN" altLang="en-US" dirty="0" smtClean="0"/>
              <a:t>从学生考试后的心态及阅卷的情况来看，题目难度适宜，达到绝大多数学生都能及格的要求。试卷中得分率在</a:t>
            </a:r>
            <a:r>
              <a:rPr lang="en-US" altLang="zh-CN" dirty="0" smtClean="0"/>
              <a:t>0.7</a:t>
            </a:r>
            <a:r>
              <a:rPr lang="zh-CN" altLang="en-US" dirty="0" smtClean="0"/>
              <a:t>以上的约占</a:t>
            </a:r>
            <a:r>
              <a:rPr lang="en-US" dirty="0" smtClean="0"/>
              <a:t>88</a:t>
            </a:r>
            <a:r>
              <a:rPr lang="zh-CN" altLang="en-US" dirty="0" smtClean="0"/>
              <a:t>分，物理基础题以考核基本的物理现象、物理概念、物理规律、物理实验为主，试题的起点要求较低，内容切合学生的生活实际。特别适合八年级学生，有利于考生发挥出水平，增强后续学习信心。例如：</a:t>
            </a:r>
            <a:r>
              <a:rPr lang="en-US" altLang="zh-CN" dirty="0" smtClean="0"/>
              <a:t>13</a:t>
            </a:r>
            <a:r>
              <a:rPr lang="zh-CN" altLang="en-US" dirty="0" smtClean="0"/>
              <a:t>题。</a:t>
            </a:r>
            <a:r>
              <a:rPr lang="en-US" dirty="0" smtClean="0"/>
              <a:t/>
            </a:r>
            <a:br>
              <a:rPr lang="en-US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796908"/>
          </a:xfrm>
        </p:spPr>
        <p:txBody>
          <a:bodyPr>
            <a:noAutofit/>
          </a:bodyPr>
          <a:lstStyle/>
          <a:p>
            <a:r>
              <a:rPr lang="en-US" altLang="zh-CN" sz="3600" dirty="0" smtClean="0"/>
              <a:t>2.</a:t>
            </a:r>
            <a:r>
              <a:rPr lang="zh-CN" altLang="en-US" sz="3600" dirty="0" smtClean="0"/>
              <a:t>注重能力考查   锻炼学生思维品质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214446"/>
            <a:ext cx="8429684" cy="578645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en-US" sz="3800" dirty="0" smtClean="0"/>
              <a:t>         试卷充分体现多元化能力的教学要求，注重物理规律的灵活运用，注重解决物理问题能力的考查。例如：第</a:t>
            </a:r>
            <a:r>
              <a:rPr lang="en-US" sz="3800" dirty="0" smtClean="0"/>
              <a:t>5</a:t>
            </a:r>
            <a:r>
              <a:rPr lang="zh-CN" altLang="en-US" sz="3800" dirty="0" smtClean="0"/>
              <a:t>小题考查了学生在动态变化中对折射定律的运用； 第</a:t>
            </a:r>
            <a:r>
              <a:rPr lang="en-US" altLang="zh-CN" sz="3800" dirty="0" smtClean="0"/>
              <a:t>9</a:t>
            </a:r>
            <a:r>
              <a:rPr lang="zh-CN" altLang="en-US" sz="3800" dirty="0" smtClean="0"/>
              <a:t>题考查了水中物体经光的折射成像情况，很多学生误把筷子当光线，选出了相反的答案。第</a:t>
            </a:r>
            <a:r>
              <a:rPr lang="en-US" altLang="zh-CN" sz="3800" dirty="0" smtClean="0"/>
              <a:t>10</a:t>
            </a:r>
            <a:r>
              <a:rPr lang="zh-CN" altLang="en-US" sz="3800" dirty="0" smtClean="0"/>
              <a:t>题，考查了学生对凸透镜会聚作用的理解，并且蕴含分类思想。第</a:t>
            </a:r>
            <a:r>
              <a:rPr lang="en-US" altLang="zh-CN" sz="3800" dirty="0" smtClean="0"/>
              <a:t>12</a:t>
            </a:r>
            <a:r>
              <a:rPr lang="zh-CN" altLang="en-US" sz="3800" dirty="0" smtClean="0"/>
              <a:t>题和第</a:t>
            </a:r>
            <a:r>
              <a:rPr lang="en-US" altLang="zh-CN" sz="3800" dirty="0" smtClean="0"/>
              <a:t>15</a:t>
            </a:r>
            <a:r>
              <a:rPr lang="zh-CN" altLang="en-US" sz="3800" dirty="0" smtClean="0"/>
              <a:t>题都体现了这一点。</a:t>
            </a:r>
            <a:r>
              <a:rPr lang="en-US" sz="3300" dirty="0" smtClean="0"/>
              <a:t/>
            </a:r>
            <a:br>
              <a:rPr lang="en-US" sz="3300" dirty="0" smtClean="0"/>
            </a:br>
            <a:endParaRPr lang="zh-CN" altLang="en-US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933588" cy="1143000"/>
          </a:xfrm>
        </p:spPr>
        <p:txBody>
          <a:bodyPr>
            <a:noAutofit/>
          </a:bodyPr>
          <a:lstStyle/>
          <a:p>
            <a:r>
              <a:rPr lang="en-US" altLang="zh-CN" sz="3600" dirty="0" smtClean="0"/>
              <a:t>3.</a:t>
            </a:r>
            <a:r>
              <a:rPr lang="zh-CN" altLang="en-US" sz="3600" dirty="0" smtClean="0"/>
              <a:t>注重知识运用，提升学生学习品质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348" y="1128754"/>
            <a:ext cx="8212460" cy="5943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dirty="0" smtClean="0"/>
              <a:t>         试卷从第一题开始，就需要仔细阅读，利用所学知识去判断（除个别填空、作图、简答以外），充分考查了学生的知识运用情况。考的依然是书本，但又高于书本。如：第</a:t>
            </a:r>
            <a:r>
              <a:rPr lang="en-US" altLang="zh-CN" dirty="0" smtClean="0"/>
              <a:t>22</a:t>
            </a:r>
            <a:r>
              <a:rPr lang="zh-CN" altLang="en-US" dirty="0" smtClean="0"/>
              <a:t>题，题目没有直接告诉学生成像特点，而是用图的形式，让学生自己观察；又如第</a:t>
            </a:r>
            <a:r>
              <a:rPr lang="en-US" altLang="zh-CN" dirty="0" smtClean="0"/>
              <a:t>8</a:t>
            </a:r>
            <a:r>
              <a:rPr lang="zh-CN" altLang="en-US" dirty="0" smtClean="0"/>
              <a:t>题，考的其实是平面镜成像特点，但情景一改，学生很难找到本质。只能凭生活经验判断；再如</a:t>
            </a:r>
            <a:r>
              <a:rPr lang="en-US" altLang="zh-CN" dirty="0" smtClean="0"/>
              <a:t>29</a:t>
            </a:r>
            <a:r>
              <a:rPr lang="zh-CN" altLang="en-US" dirty="0" smtClean="0"/>
              <a:t>题（</a:t>
            </a:r>
            <a:r>
              <a:rPr lang="en-US" altLang="zh-CN" dirty="0" smtClean="0"/>
              <a:t>4</a:t>
            </a:r>
            <a:r>
              <a:rPr lang="zh-CN" altLang="en-US" dirty="0" smtClean="0"/>
              <a:t>），经验主义的学生或者不真正理解题意，只记题型的学生会把时间除以</a:t>
            </a:r>
            <a:r>
              <a:rPr lang="en-US" altLang="zh-CN" dirty="0" smtClean="0"/>
              <a:t>2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1379</TotalTime>
  <Words>1452</Words>
  <PresentationFormat>全屏显示(4:3)</PresentationFormat>
  <Paragraphs>135</Paragraphs>
  <Slides>23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4" baseType="lpstr">
      <vt:lpstr>夏至</vt:lpstr>
      <vt:lpstr>八年级第一学期物理期末试卷分析 </vt:lpstr>
      <vt:lpstr>幻灯片 2</vt:lpstr>
      <vt:lpstr>一、试卷概况</vt:lpstr>
      <vt:lpstr>（二）知识点分布 </vt:lpstr>
      <vt:lpstr>各板块考点</vt:lpstr>
      <vt:lpstr>各知识板块分值百分比</vt:lpstr>
      <vt:lpstr>二、试卷特点</vt:lpstr>
      <vt:lpstr>2.注重能力考查   锻炼学生思维品质</vt:lpstr>
      <vt:lpstr>3.注重知识运用，提升学生学习品质</vt:lpstr>
      <vt:lpstr>4.考核图表观察绘制能力  提高学生学科素养  </vt:lpstr>
      <vt:lpstr>5.精选试题情境背景   引导学生关注身边物理</vt:lpstr>
      <vt:lpstr>三、考试情况</vt:lpstr>
      <vt:lpstr>（二）、各分数段人数百分比统计 </vt:lpstr>
      <vt:lpstr>1.声现象板块得分率</vt:lpstr>
      <vt:lpstr>    2.物态变化板块各题得分率</vt:lpstr>
      <vt:lpstr>3.光现象板块各题得分率</vt:lpstr>
      <vt:lpstr>4.光的折射 透镜各题得分率</vt:lpstr>
      <vt:lpstr>5.物体的运动板块</vt:lpstr>
      <vt:lpstr>四、教学建议</vt:lpstr>
      <vt:lpstr>2. 强化能力  内化知识方法   让学生在思考中变得聪明</vt:lpstr>
      <vt:lpstr>3.加强实验教学   培养探究能力   让学生具备一定科学素养</vt:lpstr>
      <vt:lpstr>4．注重知识应用  联系实际  让学生从物理走向社会</vt:lpstr>
      <vt:lpstr>5.提高课堂效率 分秒必争 让学生在课堂中切实提高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八年级第一学期物理期末试卷分析 </dc:title>
  <dc:creator>Administrator</dc:creator>
  <cp:lastModifiedBy>Windows User</cp:lastModifiedBy>
  <cp:revision>265</cp:revision>
  <dcterms:created xsi:type="dcterms:W3CDTF">2014-02-13T02:40:26Z</dcterms:created>
  <dcterms:modified xsi:type="dcterms:W3CDTF">2014-02-15T13:26:07Z</dcterms:modified>
</cp:coreProperties>
</file>