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3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6" r:id="rId2"/>
    <p:sldId id="265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584A7"/>
    <a:srgbClr val="50A0B0"/>
    <a:srgbClr val="0000FF"/>
    <a:srgbClr val="27A7B4"/>
    <a:srgbClr val="334247"/>
    <a:srgbClr val="6C7D82"/>
    <a:srgbClr val="5D8391"/>
    <a:srgbClr val="4088B1"/>
    <a:srgbClr val="536E7D"/>
    <a:srgbClr val="F3D2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0" autoAdjust="0"/>
    <p:restoredTop sz="94660"/>
  </p:normalViewPr>
  <p:slideViewPr>
    <p:cSldViewPr snapToGrid="0" showGuides="1">
      <p:cViewPr>
        <p:scale>
          <a:sx n="73" d="100"/>
          <a:sy n="73" d="100"/>
        </p:scale>
        <p:origin x="-936" y="-426"/>
      </p:cViewPr>
      <p:guideLst>
        <p:guide orient="horz" pos="2160"/>
        <p:guide pos="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4AE2D-A19E-7D43-BD25-B5C0171990C1}" type="datetimeFigureOut">
              <a:rPr kumimoji="1" lang="zh-CN" altLang="en-US" smtClean="0"/>
              <a:pPr/>
              <a:t>2021/8/13 Friday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84D29-5D5F-624A-8335-AB82C84FBF79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6EE-68FD-4276-A0E5-88D017B9A73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436EE-68FD-4276-A0E5-88D017B9A73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2757-3C02-4CF6-8429-49BD51920F96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C29A-129B-40A3-AD09-217224EAB3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/>
        </p:nvSpPr>
        <p:spPr>
          <a:xfrm rot="7376178">
            <a:off x="10284955" y="5526620"/>
            <a:ext cx="2815404" cy="648879"/>
          </a:xfrm>
          <a:custGeom>
            <a:avLst/>
            <a:gdLst>
              <a:gd name="connsiteX0" fmla="*/ 2395042 w 2815404"/>
              <a:gd name="connsiteY0" fmla="*/ 0 h 648879"/>
              <a:gd name="connsiteX1" fmla="*/ 2815404 w 2815404"/>
              <a:gd name="connsiteY1" fmla="*/ 648879 h 648879"/>
              <a:gd name="connsiteX2" fmla="*/ 0 w 2815404"/>
              <a:gd name="connsiteY2" fmla="*/ 648879 h 648879"/>
              <a:gd name="connsiteX3" fmla="*/ 1001622 w 2815404"/>
              <a:gd name="connsiteY3" fmla="*/ 0 h 64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404" h="648879">
                <a:moveTo>
                  <a:pt x="2395042" y="0"/>
                </a:moveTo>
                <a:lnTo>
                  <a:pt x="2815404" y="648879"/>
                </a:lnTo>
                <a:lnTo>
                  <a:pt x="0" y="648879"/>
                </a:lnTo>
                <a:lnTo>
                  <a:pt x="1001622" y="0"/>
                </a:lnTo>
                <a:close/>
              </a:path>
            </a:pathLst>
          </a:custGeom>
          <a:solidFill>
            <a:srgbClr val="02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 rot="21420000" flipH="1">
            <a:off x="11028614" y="3619723"/>
            <a:ext cx="1634130" cy="2249488"/>
          </a:xfrm>
          <a:prstGeom prst="line">
            <a:avLst/>
          </a:prstGeom>
          <a:ln>
            <a:solidFill>
              <a:srgbClr val="0275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: 形状 18"/>
          <p:cNvSpPr/>
          <p:nvPr/>
        </p:nvSpPr>
        <p:spPr>
          <a:xfrm>
            <a:off x="0" y="4903498"/>
            <a:ext cx="1687606" cy="1954503"/>
          </a:xfrm>
          <a:custGeom>
            <a:avLst/>
            <a:gdLst>
              <a:gd name="connsiteX0" fmla="*/ 0 w 1687606"/>
              <a:gd name="connsiteY0" fmla="*/ 0 h 1954503"/>
              <a:gd name="connsiteX1" fmla="*/ 1687606 w 1687606"/>
              <a:gd name="connsiteY1" fmla="*/ 1687606 h 1954503"/>
              <a:gd name="connsiteX2" fmla="*/ 1678893 w 1687606"/>
              <a:gd name="connsiteY2" fmla="*/ 1860154 h 1954503"/>
              <a:gd name="connsiteX3" fmla="*/ 1664494 w 1687606"/>
              <a:gd name="connsiteY3" fmla="*/ 1954503 h 1954503"/>
              <a:gd name="connsiteX4" fmla="*/ 796599 w 1687606"/>
              <a:gd name="connsiteY4" fmla="*/ 1954503 h 1954503"/>
              <a:gd name="connsiteX5" fmla="*/ 826660 w 1687606"/>
              <a:gd name="connsiteY5" fmla="*/ 1857662 h 1954503"/>
              <a:gd name="connsiteX6" fmla="*/ 843803 w 1687606"/>
              <a:gd name="connsiteY6" fmla="*/ 1687606 h 1954503"/>
              <a:gd name="connsiteX7" fmla="*/ 0 w 1687606"/>
              <a:gd name="connsiteY7" fmla="*/ 843803 h 195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7606" h="1954503">
                <a:moveTo>
                  <a:pt x="0" y="0"/>
                </a:moveTo>
                <a:cubicBezTo>
                  <a:pt x="932039" y="0"/>
                  <a:pt x="1687606" y="755567"/>
                  <a:pt x="1687606" y="1687606"/>
                </a:cubicBezTo>
                <a:cubicBezTo>
                  <a:pt x="1687606" y="1745859"/>
                  <a:pt x="1684655" y="1803422"/>
                  <a:pt x="1678893" y="1860154"/>
                </a:cubicBezTo>
                <a:lnTo>
                  <a:pt x="1664494" y="1954503"/>
                </a:lnTo>
                <a:lnTo>
                  <a:pt x="796599" y="1954503"/>
                </a:lnTo>
                <a:lnTo>
                  <a:pt x="826660" y="1857662"/>
                </a:lnTo>
                <a:cubicBezTo>
                  <a:pt x="837900" y="1802733"/>
                  <a:pt x="843803" y="1745859"/>
                  <a:pt x="843803" y="1687606"/>
                </a:cubicBezTo>
                <a:cubicBezTo>
                  <a:pt x="843803" y="1221586"/>
                  <a:pt x="466020" y="843803"/>
                  <a:pt x="0" y="84380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626745" y="2105660"/>
            <a:ext cx="1153160" cy="115316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5" name="同心圆 5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930525" y="3392805"/>
            <a:ext cx="1153160" cy="115316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89760" y="3843020"/>
            <a:ext cx="1436370" cy="1436370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69950" y="1708785"/>
            <a:ext cx="3010535" cy="3010535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45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392113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918585" y="1877060"/>
            <a:ext cx="501015" cy="501015"/>
            <a:chOff x="304800" y="673100"/>
            <a:chExt cx="4000500" cy="4000500"/>
          </a:xfrm>
          <a:effectLst>
            <a:outerShdw blurRad="444500" dist="254000" dir="6840000" algn="tr" rotWithShape="0">
              <a:prstClr val="black">
                <a:alpha val="24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C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47310" y="5120005"/>
            <a:ext cx="5035550" cy="956310"/>
            <a:chOff x="7019" y="7493"/>
            <a:chExt cx="2589" cy="480"/>
          </a:xfrm>
        </p:grpSpPr>
        <p:grpSp>
          <p:nvGrpSpPr>
            <p:cNvPr id="64" name="组合 63"/>
            <p:cNvGrpSpPr/>
            <p:nvPr/>
          </p:nvGrpSpPr>
          <p:grpSpPr>
            <a:xfrm>
              <a:off x="8431" y="7493"/>
              <a:ext cx="481" cy="481"/>
              <a:chOff x="5196486" y="5946187"/>
              <a:chExt cx="305647" cy="305644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5196486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67" name="椭圆 66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6" name="Freeform 44"/>
              <p:cNvSpPr>
                <a:spLocks noEditPoints="1"/>
              </p:cNvSpPr>
              <p:nvPr/>
            </p:nvSpPr>
            <p:spPr bwMode="auto">
              <a:xfrm>
                <a:off x="5276888" y="6030324"/>
                <a:ext cx="170620" cy="137369"/>
              </a:xfrm>
              <a:custGeom>
                <a:avLst/>
                <a:gdLst>
                  <a:gd name="T0" fmla="*/ 41 w 62"/>
                  <a:gd name="T1" fmla="*/ 31 h 54"/>
                  <a:gd name="T2" fmla="*/ 34 w 62"/>
                  <a:gd name="T3" fmla="*/ 23 h 54"/>
                  <a:gd name="T4" fmla="*/ 33 w 62"/>
                  <a:gd name="T5" fmla="*/ 17 h 54"/>
                  <a:gd name="T6" fmla="*/ 30 w 62"/>
                  <a:gd name="T7" fmla="*/ 20 h 54"/>
                  <a:gd name="T8" fmla="*/ 23 w 62"/>
                  <a:gd name="T9" fmla="*/ 13 h 54"/>
                  <a:gd name="T10" fmla="*/ 18 w 62"/>
                  <a:gd name="T11" fmla="*/ 17 h 54"/>
                  <a:gd name="T12" fmla="*/ 7 w 62"/>
                  <a:gd name="T13" fmla="*/ 17 h 54"/>
                  <a:gd name="T14" fmla="*/ 7 w 62"/>
                  <a:gd name="T15" fmla="*/ 23 h 54"/>
                  <a:gd name="T16" fmla="*/ 0 w 62"/>
                  <a:gd name="T17" fmla="*/ 31 h 54"/>
                  <a:gd name="T18" fmla="*/ 4 w 62"/>
                  <a:gd name="T19" fmla="*/ 36 h 54"/>
                  <a:gd name="T20" fmla="*/ 4 w 62"/>
                  <a:gd name="T21" fmla="*/ 46 h 54"/>
                  <a:gd name="T22" fmla="*/ 10 w 62"/>
                  <a:gd name="T23" fmla="*/ 47 h 54"/>
                  <a:gd name="T24" fmla="*/ 18 w 62"/>
                  <a:gd name="T25" fmla="*/ 54 h 54"/>
                  <a:gd name="T26" fmla="*/ 23 w 62"/>
                  <a:gd name="T27" fmla="*/ 50 h 54"/>
                  <a:gd name="T28" fmla="*/ 32 w 62"/>
                  <a:gd name="T29" fmla="*/ 48 h 54"/>
                  <a:gd name="T30" fmla="*/ 37 w 62"/>
                  <a:gd name="T31" fmla="*/ 46 h 54"/>
                  <a:gd name="T32" fmla="*/ 37 w 62"/>
                  <a:gd name="T33" fmla="*/ 36 h 54"/>
                  <a:gd name="T34" fmla="*/ 32 w 62"/>
                  <a:gd name="T35" fmla="*/ 38 h 54"/>
                  <a:gd name="T36" fmla="*/ 20 w 62"/>
                  <a:gd name="T37" fmla="*/ 46 h 54"/>
                  <a:gd name="T38" fmla="*/ 20 w 62"/>
                  <a:gd name="T39" fmla="*/ 21 h 54"/>
                  <a:gd name="T40" fmla="*/ 33 w 62"/>
                  <a:gd name="T41" fmla="*/ 33 h 54"/>
                  <a:gd name="T42" fmla="*/ 58 w 62"/>
                  <a:gd name="T43" fmla="*/ 35 h 54"/>
                  <a:gd name="T44" fmla="*/ 62 w 62"/>
                  <a:gd name="T45" fmla="*/ 38 h 54"/>
                  <a:gd name="T46" fmla="*/ 60 w 62"/>
                  <a:gd name="T47" fmla="*/ 41 h 54"/>
                  <a:gd name="T48" fmla="*/ 59 w 62"/>
                  <a:gd name="T49" fmla="*/ 46 h 54"/>
                  <a:gd name="T50" fmla="*/ 56 w 62"/>
                  <a:gd name="T51" fmla="*/ 47 h 54"/>
                  <a:gd name="T52" fmla="*/ 52 w 62"/>
                  <a:gd name="T53" fmla="*/ 50 h 54"/>
                  <a:gd name="T54" fmla="*/ 50 w 62"/>
                  <a:gd name="T55" fmla="*/ 48 h 54"/>
                  <a:gd name="T56" fmla="*/ 45 w 62"/>
                  <a:gd name="T57" fmla="*/ 48 h 54"/>
                  <a:gd name="T58" fmla="*/ 44 w 62"/>
                  <a:gd name="T59" fmla="*/ 45 h 54"/>
                  <a:gd name="T60" fmla="*/ 41 w 62"/>
                  <a:gd name="T61" fmla="*/ 41 h 54"/>
                  <a:gd name="T62" fmla="*/ 43 w 62"/>
                  <a:gd name="T63" fmla="*/ 39 h 54"/>
                  <a:gd name="T64" fmla="*/ 43 w 62"/>
                  <a:gd name="T65" fmla="*/ 33 h 54"/>
                  <a:gd name="T66" fmla="*/ 46 w 62"/>
                  <a:gd name="T67" fmla="*/ 33 h 54"/>
                  <a:gd name="T68" fmla="*/ 50 w 62"/>
                  <a:gd name="T69" fmla="*/ 29 h 54"/>
                  <a:gd name="T70" fmla="*/ 52 w 62"/>
                  <a:gd name="T71" fmla="*/ 31 h 54"/>
                  <a:gd name="T72" fmla="*/ 58 w 62"/>
                  <a:gd name="T73" fmla="*/ 31 h 54"/>
                  <a:gd name="T74" fmla="*/ 58 w 62"/>
                  <a:gd name="T75" fmla="*/ 35 h 54"/>
                  <a:gd name="T76" fmla="*/ 57 w 62"/>
                  <a:gd name="T77" fmla="*/ 40 h 54"/>
                  <a:gd name="T78" fmla="*/ 45 w 62"/>
                  <a:gd name="T79" fmla="*/ 40 h 54"/>
                  <a:gd name="T80" fmla="*/ 51 w 62"/>
                  <a:gd name="T81" fmla="*/ 46 h 54"/>
                  <a:gd name="T82" fmla="*/ 62 w 62"/>
                  <a:gd name="T83" fmla="*/ 12 h 54"/>
                  <a:gd name="T84" fmla="*/ 59 w 62"/>
                  <a:gd name="T85" fmla="*/ 15 h 54"/>
                  <a:gd name="T86" fmla="*/ 59 w 62"/>
                  <a:gd name="T87" fmla="*/ 22 h 54"/>
                  <a:gd name="T88" fmla="*/ 55 w 62"/>
                  <a:gd name="T89" fmla="*/ 23 h 54"/>
                  <a:gd name="T90" fmla="*/ 50 w 62"/>
                  <a:gd name="T91" fmla="*/ 28 h 54"/>
                  <a:gd name="T92" fmla="*/ 46 w 62"/>
                  <a:gd name="T93" fmla="*/ 25 h 54"/>
                  <a:gd name="T94" fmla="*/ 39 w 62"/>
                  <a:gd name="T95" fmla="*/ 25 h 54"/>
                  <a:gd name="T96" fmla="*/ 39 w 62"/>
                  <a:gd name="T97" fmla="*/ 20 h 54"/>
                  <a:gd name="T98" fmla="*/ 34 w 62"/>
                  <a:gd name="T99" fmla="*/ 15 h 54"/>
                  <a:gd name="T100" fmla="*/ 37 w 62"/>
                  <a:gd name="T101" fmla="*/ 12 h 54"/>
                  <a:gd name="T102" fmla="*/ 37 w 62"/>
                  <a:gd name="T103" fmla="*/ 5 h 54"/>
                  <a:gd name="T104" fmla="*/ 41 w 62"/>
                  <a:gd name="T105" fmla="*/ 5 h 54"/>
                  <a:gd name="T106" fmla="*/ 46 w 62"/>
                  <a:gd name="T107" fmla="*/ 0 h 54"/>
                  <a:gd name="T108" fmla="*/ 49 w 62"/>
                  <a:gd name="T109" fmla="*/ 3 h 54"/>
                  <a:gd name="T110" fmla="*/ 56 w 62"/>
                  <a:gd name="T111" fmla="*/ 3 h 54"/>
                  <a:gd name="T112" fmla="*/ 57 w 62"/>
                  <a:gd name="T113" fmla="*/ 7 h 54"/>
                  <a:gd name="T114" fmla="*/ 48 w 62"/>
                  <a:gd name="T115" fmla="*/ 22 h 54"/>
                  <a:gd name="T116" fmla="*/ 40 w 62"/>
                  <a:gd name="T117" fmla="*/ 14 h 54"/>
                  <a:gd name="T118" fmla="*/ 56 w 62"/>
                  <a:gd name="T11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2" h="54">
                    <a:moveTo>
                      <a:pt x="41" y="36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28"/>
                      <a:pt x="36" y="25"/>
                      <a:pt x="34" y="23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26" y="17"/>
                      <a:pt x="23" y="17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5" y="17"/>
                      <a:pt x="12" y="18"/>
                      <a:pt x="10" y="2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6"/>
                      <a:pt x="4" y="28"/>
                      <a:pt x="4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9"/>
                      <a:pt x="5" y="41"/>
                      <a:pt x="7" y="44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2" y="49"/>
                      <a:pt x="15" y="50"/>
                      <a:pt x="18" y="50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6" y="50"/>
                      <a:pt x="28" y="49"/>
                      <a:pt x="31" y="47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6" y="41"/>
                      <a:pt x="37" y="39"/>
                      <a:pt x="37" y="36"/>
                    </a:cubicBezTo>
                    <a:cubicBezTo>
                      <a:pt x="41" y="36"/>
                      <a:pt x="41" y="36"/>
                      <a:pt x="41" y="36"/>
                    </a:cubicBezTo>
                    <a:close/>
                    <a:moveTo>
                      <a:pt x="32" y="38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0" y="43"/>
                      <a:pt x="26" y="46"/>
                      <a:pt x="20" y="46"/>
                    </a:cubicBezTo>
                    <a:cubicBezTo>
                      <a:pt x="14" y="46"/>
                      <a:pt x="8" y="40"/>
                      <a:pt x="8" y="33"/>
                    </a:cubicBezTo>
                    <a:cubicBezTo>
                      <a:pt x="8" y="27"/>
                      <a:pt x="14" y="21"/>
                      <a:pt x="20" y="21"/>
                    </a:cubicBezTo>
                    <a:cubicBezTo>
                      <a:pt x="26" y="21"/>
                      <a:pt x="30" y="24"/>
                      <a:pt x="32" y="29"/>
                    </a:cubicBezTo>
                    <a:cubicBezTo>
                      <a:pt x="32" y="30"/>
                      <a:pt x="33" y="32"/>
                      <a:pt x="33" y="33"/>
                    </a:cubicBezTo>
                    <a:cubicBezTo>
                      <a:pt x="33" y="35"/>
                      <a:pt x="32" y="37"/>
                      <a:pt x="32" y="38"/>
                    </a:cubicBezTo>
                    <a:close/>
                    <a:moveTo>
                      <a:pt x="58" y="35"/>
                    </a:moveTo>
                    <a:cubicBezTo>
                      <a:pt x="59" y="36"/>
                      <a:pt x="59" y="37"/>
                      <a:pt x="60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9" y="42"/>
                      <a:pt x="59" y="44"/>
                      <a:pt x="58" y="45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5" y="47"/>
                      <a:pt x="54" y="48"/>
                      <a:pt x="52" y="48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49" y="48"/>
                      <a:pt x="47" y="47"/>
                      <a:pt x="46" y="47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2"/>
                      <a:pt x="43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3" y="39"/>
                      <a:pt x="43" y="39"/>
                      <a:pt x="43" y="39"/>
                    </a:cubicBezTo>
                    <a:cubicBezTo>
                      <a:pt x="43" y="37"/>
                      <a:pt x="43" y="36"/>
                      <a:pt x="44" y="35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7" y="32"/>
                      <a:pt x="48" y="32"/>
                      <a:pt x="50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4" y="32"/>
                      <a:pt x="55" y="32"/>
                      <a:pt x="56" y="33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5"/>
                      <a:pt x="58" y="35"/>
                      <a:pt x="58" y="35"/>
                    </a:cubicBezTo>
                    <a:close/>
                    <a:moveTo>
                      <a:pt x="51" y="46"/>
                    </a:moveTo>
                    <a:cubicBezTo>
                      <a:pt x="55" y="46"/>
                      <a:pt x="57" y="43"/>
                      <a:pt x="57" y="40"/>
                    </a:cubicBezTo>
                    <a:cubicBezTo>
                      <a:pt x="57" y="36"/>
                      <a:pt x="55" y="34"/>
                      <a:pt x="51" y="34"/>
                    </a:cubicBezTo>
                    <a:cubicBezTo>
                      <a:pt x="48" y="34"/>
                      <a:pt x="45" y="36"/>
                      <a:pt x="45" y="40"/>
                    </a:cubicBezTo>
                    <a:cubicBezTo>
                      <a:pt x="45" y="43"/>
                      <a:pt x="48" y="46"/>
                      <a:pt x="51" y="46"/>
                    </a:cubicBezTo>
                    <a:cubicBezTo>
                      <a:pt x="51" y="46"/>
                      <a:pt x="51" y="46"/>
                      <a:pt x="51" y="46"/>
                    </a:cubicBezTo>
                    <a:close/>
                    <a:moveTo>
                      <a:pt x="59" y="12"/>
                    </a:move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7"/>
                      <a:pt x="58" y="19"/>
                      <a:pt x="57" y="20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3" y="24"/>
                      <a:pt x="51" y="25"/>
                      <a:pt x="50" y="2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4" y="25"/>
                      <a:pt x="43" y="24"/>
                      <a:pt x="41" y="23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19"/>
                      <a:pt x="37" y="17"/>
                      <a:pt x="37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0"/>
                      <a:pt x="38" y="9"/>
                      <a:pt x="39" y="7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3" y="4"/>
                      <a:pt x="44" y="3"/>
                      <a:pt x="46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51" y="3"/>
                      <a:pt x="53" y="4"/>
                      <a:pt x="54" y="5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8" y="8"/>
                      <a:pt x="59" y="10"/>
                      <a:pt x="59" y="12"/>
                    </a:cubicBezTo>
                    <a:close/>
                    <a:moveTo>
                      <a:pt x="48" y="22"/>
                    </a:moveTo>
                    <a:cubicBezTo>
                      <a:pt x="48" y="22"/>
                      <a:pt x="48" y="22"/>
                      <a:pt x="48" y="22"/>
                    </a:cubicBezTo>
                    <a:cubicBezTo>
                      <a:pt x="43" y="22"/>
                      <a:pt x="40" y="18"/>
                      <a:pt x="40" y="14"/>
                    </a:cubicBezTo>
                    <a:cubicBezTo>
                      <a:pt x="40" y="9"/>
                      <a:pt x="43" y="6"/>
                      <a:pt x="48" y="6"/>
                    </a:cubicBezTo>
                    <a:cubicBezTo>
                      <a:pt x="52" y="6"/>
                      <a:pt x="56" y="9"/>
                      <a:pt x="56" y="14"/>
                    </a:cubicBezTo>
                    <a:cubicBezTo>
                      <a:pt x="56" y="18"/>
                      <a:pt x="52" y="22"/>
                      <a:pt x="48" y="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9128" y="7493"/>
              <a:ext cx="481" cy="481"/>
              <a:chOff x="5638883" y="5946187"/>
              <a:chExt cx="305647" cy="305644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5638883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72" name="椭圆 71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1" name="Freeform 6"/>
              <p:cNvSpPr>
                <a:spLocks noEditPoints="1"/>
              </p:cNvSpPr>
              <p:nvPr/>
            </p:nvSpPr>
            <p:spPr bwMode="auto">
              <a:xfrm>
                <a:off x="5694390" y="6035130"/>
                <a:ext cx="194632" cy="113061"/>
              </a:xfrm>
              <a:custGeom>
                <a:avLst/>
                <a:gdLst>
                  <a:gd name="T0" fmla="*/ 107 w 165"/>
                  <a:gd name="T1" fmla="*/ 104 h 104"/>
                  <a:gd name="T2" fmla="*/ 124 w 165"/>
                  <a:gd name="T3" fmla="*/ 104 h 104"/>
                  <a:gd name="T4" fmla="*/ 124 w 165"/>
                  <a:gd name="T5" fmla="*/ 45 h 104"/>
                  <a:gd name="T6" fmla="*/ 107 w 165"/>
                  <a:gd name="T7" fmla="*/ 61 h 104"/>
                  <a:gd name="T8" fmla="*/ 107 w 165"/>
                  <a:gd name="T9" fmla="*/ 104 h 104"/>
                  <a:gd name="T10" fmla="*/ 132 w 165"/>
                  <a:gd name="T11" fmla="*/ 104 h 104"/>
                  <a:gd name="T12" fmla="*/ 149 w 165"/>
                  <a:gd name="T13" fmla="*/ 104 h 104"/>
                  <a:gd name="T14" fmla="*/ 149 w 165"/>
                  <a:gd name="T15" fmla="*/ 22 h 104"/>
                  <a:gd name="T16" fmla="*/ 132 w 165"/>
                  <a:gd name="T17" fmla="*/ 38 h 104"/>
                  <a:gd name="T18" fmla="*/ 132 w 165"/>
                  <a:gd name="T19" fmla="*/ 104 h 104"/>
                  <a:gd name="T20" fmla="*/ 161 w 165"/>
                  <a:gd name="T21" fmla="*/ 0 h 104"/>
                  <a:gd name="T22" fmla="*/ 164 w 165"/>
                  <a:gd name="T23" fmla="*/ 4 h 104"/>
                  <a:gd name="T24" fmla="*/ 164 w 165"/>
                  <a:gd name="T25" fmla="*/ 5 h 104"/>
                  <a:gd name="T26" fmla="*/ 161 w 165"/>
                  <a:gd name="T27" fmla="*/ 15 h 104"/>
                  <a:gd name="T28" fmla="*/ 161 w 165"/>
                  <a:gd name="T29" fmla="*/ 16 h 104"/>
                  <a:gd name="T30" fmla="*/ 156 w 165"/>
                  <a:gd name="T31" fmla="*/ 17 h 104"/>
                  <a:gd name="T32" fmla="*/ 155 w 165"/>
                  <a:gd name="T33" fmla="*/ 17 h 104"/>
                  <a:gd name="T34" fmla="*/ 153 w 165"/>
                  <a:gd name="T35" fmla="*/ 14 h 104"/>
                  <a:gd name="T36" fmla="*/ 103 w 165"/>
                  <a:gd name="T37" fmla="*/ 61 h 104"/>
                  <a:gd name="T38" fmla="*/ 87 w 165"/>
                  <a:gd name="T39" fmla="*/ 44 h 104"/>
                  <a:gd name="T40" fmla="*/ 74 w 165"/>
                  <a:gd name="T41" fmla="*/ 30 h 104"/>
                  <a:gd name="T42" fmla="*/ 3 w 165"/>
                  <a:gd name="T43" fmla="*/ 96 h 104"/>
                  <a:gd name="T44" fmla="*/ 0 w 165"/>
                  <a:gd name="T45" fmla="*/ 93 h 104"/>
                  <a:gd name="T46" fmla="*/ 74 w 165"/>
                  <a:gd name="T47" fmla="*/ 24 h 104"/>
                  <a:gd name="T48" fmla="*/ 87 w 165"/>
                  <a:gd name="T49" fmla="*/ 37 h 104"/>
                  <a:gd name="T50" fmla="*/ 103 w 165"/>
                  <a:gd name="T51" fmla="*/ 55 h 104"/>
                  <a:gd name="T52" fmla="*/ 150 w 165"/>
                  <a:gd name="T53" fmla="*/ 11 h 104"/>
                  <a:gd name="T54" fmla="*/ 148 w 165"/>
                  <a:gd name="T55" fmla="*/ 9 h 104"/>
                  <a:gd name="T56" fmla="*/ 147 w 165"/>
                  <a:gd name="T57" fmla="*/ 8 h 104"/>
                  <a:gd name="T58" fmla="*/ 149 w 165"/>
                  <a:gd name="T59" fmla="*/ 3 h 104"/>
                  <a:gd name="T60" fmla="*/ 150 w 165"/>
                  <a:gd name="T61" fmla="*/ 3 h 104"/>
                  <a:gd name="T62" fmla="*/ 160 w 165"/>
                  <a:gd name="T63" fmla="*/ 1 h 104"/>
                  <a:gd name="T64" fmla="*/ 161 w 165"/>
                  <a:gd name="T65" fmla="*/ 0 h 104"/>
                  <a:gd name="T66" fmla="*/ 7 w 165"/>
                  <a:gd name="T67" fmla="*/ 104 h 104"/>
                  <a:gd name="T68" fmla="*/ 24 w 165"/>
                  <a:gd name="T69" fmla="*/ 104 h 104"/>
                  <a:gd name="T70" fmla="*/ 24 w 165"/>
                  <a:gd name="T71" fmla="*/ 81 h 104"/>
                  <a:gd name="T72" fmla="*/ 7 w 165"/>
                  <a:gd name="T73" fmla="*/ 97 h 104"/>
                  <a:gd name="T74" fmla="*/ 7 w 165"/>
                  <a:gd name="T75" fmla="*/ 104 h 104"/>
                  <a:gd name="T76" fmla="*/ 32 w 165"/>
                  <a:gd name="T77" fmla="*/ 104 h 104"/>
                  <a:gd name="T78" fmla="*/ 49 w 165"/>
                  <a:gd name="T79" fmla="*/ 104 h 104"/>
                  <a:gd name="T80" fmla="*/ 49 w 165"/>
                  <a:gd name="T81" fmla="*/ 58 h 104"/>
                  <a:gd name="T82" fmla="*/ 32 w 165"/>
                  <a:gd name="T83" fmla="*/ 74 h 104"/>
                  <a:gd name="T84" fmla="*/ 32 w 165"/>
                  <a:gd name="T85" fmla="*/ 104 h 104"/>
                  <a:gd name="T86" fmla="*/ 57 w 165"/>
                  <a:gd name="T87" fmla="*/ 50 h 104"/>
                  <a:gd name="T88" fmla="*/ 57 w 165"/>
                  <a:gd name="T89" fmla="*/ 104 h 104"/>
                  <a:gd name="T90" fmla="*/ 74 w 165"/>
                  <a:gd name="T91" fmla="*/ 104 h 104"/>
                  <a:gd name="T92" fmla="*/ 74 w 165"/>
                  <a:gd name="T93" fmla="*/ 34 h 104"/>
                  <a:gd name="T94" fmla="*/ 74 w 165"/>
                  <a:gd name="T95" fmla="*/ 34 h 104"/>
                  <a:gd name="T96" fmla="*/ 57 w 165"/>
                  <a:gd name="T97" fmla="*/ 50 h 104"/>
                  <a:gd name="T98" fmla="*/ 82 w 165"/>
                  <a:gd name="T99" fmla="*/ 43 h 104"/>
                  <a:gd name="T100" fmla="*/ 82 w 165"/>
                  <a:gd name="T101" fmla="*/ 104 h 104"/>
                  <a:gd name="T102" fmla="*/ 87 w 165"/>
                  <a:gd name="T103" fmla="*/ 104 h 104"/>
                  <a:gd name="T104" fmla="*/ 99 w 165"/>
                  <a:gd name="T105" fmla="*/ 104 h 104"/>
                  <a:gd name="T106" fmla="*/ 99 w 165"/>
                  <a:gd name="T107" fmla="*/ 61 h 104"/>
                  <a:gd name="T108" fmla="*/ 87 w 165"/>
                  <a:gd name="T109" fmla="*/ 48 h 104"/>
                  <a:gd name="T110" fmla="*/ 82 w 165"/>
                  <a:gd name="T111" fmla="*/ 4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5" h="104">
                    <a:moveTo>
                      <a:pt x="107" y="104"/>
                    </a:move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45"/>
                      <a:pt x="124" y="45"/>
                      <a:pt x="124" y="45"/>
                    </a:cubicBezTo>
                    <a:cubicBezTo>
                      <a:pt x="107" y="61"/>
                      <a:pt x="107" y="61"/>
                      <a:pt x="107" y="61"/>
                    </a:cubicBezTo>
                    <a:cubicBezTo>
                      <a:pt x="107" y="104"/>
                      <a:pt x="107" y="104"/>
                      <a:pt x="107" y="104"/>
                    </a:cubicBezTo>
                    <a:close/>
                    <a:moveTo>
                      <a:pt x="132" y="104"/>
                    </a:moveTo>
                    <a:cubicBezTo>
                      <a:pt x="149" y="104"/>
                      <a:pt x="149" y="104"/>
                      <a:pt x="149" y="10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2" y="104"/>
                      <a:pt x="132" y="104"/>
                      <a:pt x="132" y="104"/>
                    </a:cubicBezTo>
                    <a:close/>
                    <a:moveTo>
                      <a:pt x="161" y="0"/>
                    </a:moveTo>
                    <a:cubicBezTo>
                      <a:pt x="164" y="0"/>
                      <a:pt x="165" y="2"/>
                      <a:pt x="164" y="4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3" y="8"/>
                      <a:pt x="162" y="12"/>
                      <a:pt x="161" y="15"/>
                    </a:cubicBezTo>
                    <a:cubicBezTo>
                      <a:pt x="161" y="16"/>
                      <a:pt x="161" y="16"/>
                      <a:pt x="161" y="16"/>
                    </a:cubicBezTo>
                    <a:cubicBezTo>
                      <a:pt x="160" y="19"/>
                      <a:pt x="158" y="19"/>
                      <a:pt x="156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5"/>
                      <a:pt x="153" y="14"/>
                    </a:cubicBezTo>
                    <a:cubicBezTo>
                      <a:pt x="103" y="61"/>
                      <a:pt x="103" y="61"/>
                      <a:pt x="103" y="61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37"/>
                      <a:pt x="87" y="37"/>
                      <a:pt x="87" y="37"/>
                    </a:cubicBezTo>
                    <a:cubicBezTo>
                      <a:pt x="103" y="55"/>
                      <a:pt x="103" y="55"/>
                      <a:pt x="103" y="55"/>
                    </a:cubicBezTo>
                    <a:cubicBezTo>
                      <a:pt x="150" y="11"/>
                      <a:pt x="150" y="11"/>
                      <a:pt x="150" y="11"/>
                    </a:cubicBezTo>
                    <a:cubicBezTo>
                      <a:pt x="149" y="10"/>
                      <a:pt x="148" y="9"/>
                      <a:pt x="148" y="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5" y="6"/>
                      <a:pt x="146" y="4"/>
                      <a:pt x="149" y="3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52" y="2"/>
                      <a:pt x="157" y="1"/>
                      <a:pt x="160" y="1"/>
                    </a:cubicBezTo>
                    <a:cubicBezTo>
                      <a:pt x="161" y="0"/>
                      <a:pt x="161" y="0"/>
                      <a:pt x="161" y="0"/>
                    </a:cubicBezTo>
                    <a:close/>
                    <a:moveTo>
                      <a:pt x="7" y="104"/>
                    </a:moveTo>
                    <a:cubicBezTo>
                      <a:pt x="24" y="104"/>
                      <a:pt x="24" y="104"/>
                      <a:pt x="24" y="104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104"/>
                      <a:pt x="7" y="104"/>
                      <a:pt x="7" y="104"/>
                    </a:cubicBezTo>
                    <a:close/>
                    <a:moveTo>
                      <a:pt x="32" y="104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104"/>
                      <a:pt x="32" y="104"/>
                      <a:pt x="32" y="104"/>
                    </a:cubicBezTo>
                    <a:close/>
                    <a:moveTo>
                      <a:pt x="57" y="50"/>
                    </a:moveTo>
                    <a:cubicBezTo>
                      <a:pt x="57" y="104"/>
                      <a:pt x="57" y="104"/>
                      <a:pt x="57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57" y="50"/>
                      <a:pt x="57" y="50"/>
                      <a:pt x="57" y="50"/>
                    </a:cubicBezTo>
                    <a:close/>
                    <a:moveTo>
                      <a:pt x="82" y="43"/>
                    </a:moveTo>
                    <a:cubicBezTo>
                      <a:pt x="82" y="104"/>
                      <a:pt x="82" y="104"/>
                      <a:pt x="82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87" y="48"/>
                      <a:pt x="87" y="48"/>
                      <a:pt x="87" y="48"/>
                    </a:cubicBezTo>
                    <a:lnTo>
                      <a:pt x="82" y="4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7019" y="7493"/>
              <a:ext cx="481" cy="481"/>
              <a:chOff x="4299766" y="5946187"/>
              <a:chExt cx="305647" cy="305644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4299766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Freeform 45"/>
              <p:cNvSpPr>
                <a:spLocks noEditPoints="1"/>
              </p:cNvSpPr>
              <p:nvPr/>
            </p:nvSpPr>
            <p:spPr bwMode="auto">
              <a:xfrm>
                <a:off x="4381353" y="6022165"/>
                <a:ext cx="142472" cy="146367"/>
              </a:xfrm>
              <a:custGeom>
                <a:avLst/>
                <a:gdLst>
                  <a:gd name="T0" fmla="*/ 40 w 46"/>
                  <a:gd name="T1" fmla="*/ 28 h 51"/>
                  <a:gd name="T2" fmla="*/ 35 w 46"/>
                  <a:gd name="T3" fmla="*/ 41 h 51"/>
                  <a:gd name="T4" fmla="*/ 34 w 46"/>
                  <a:gd name="T5" fmla="*/ 34 h 51"/>
                  <a:gd name="T6" fmla="*/ 29 w 46"/>
                  <a:gd name="T7" fmla="*/ 30 h 51"/>
                  <a:gd name="T8" fmla="*/ 29 w 46"/>
                  <a:gd name="T9" fmla="*/ 30 h 51"/>
                  <a:gd name="T10" fmla="*/ 27 w 46"/>
                  <a:gd name="T11" fmla="*/ 30 h 51"/>
                  <a:gd name="T12" fmla="*/ 25 w 46"/>
                  <a:gd name="T13" fmla="*/ 35 h 51"/>
                  <a:gd name="T14" fmla="*/ 24 w 46"/>
                  <a:gd name="T15" fmla="*/ 38 h 51"/>
                  <a:gd name="T16" fmla="*/ 24 w 46"/>
                  <a:gd name="T17" fmla="*/ 32 h 51"/>
                  <a:gd name="T18" fmla="*/ 24 w 46"/>
                  <a:gd name="T19" fmla="*/ 31 h 51"/>
                  <a:gd name="T20" fmla="*/ 23 w 46"/>
                  <a:gd name="T21" fmla="*/ 30 h 51"/>
                  <a:gd name="T22" fmla="*/ 22 w 46"/>
                  <a:gd name="T23" fmla="*/ 31 h 51"/>
                  <a:gd name="T24" fmla="*/ 22 w 46"/>
                  <a:gd name="T25" fmla="*/ 32 h 51"/>
                  <a:gd name="T26" fmla="*/ 21 w 46"/>
                  <a:gd name="T27" fmla="*/ 38 h 51"/>
                  <a:gd name="T28" fmla="*/ 20 w 46"/>
                  <a:gd name="T29" fmla="*/ 35 h 51"/>
                  <a:gd name="T30" fmla="*/ 19 w 46"/>
                  <a:gd name="T31" fmla="*/ 30 h 51"/>
                  <a:gd name="T32" fmla="*/ 15 w 46"/>
                  <a:gd name="T33" fmla="*/ 30 h 51"/>
                  <a:gd name="T34" fmla="*/ 15 w 46"/>
                  <a:gd name="T35" fmla="*/ 30 h 51"/>
                  <a:gd name="T36" fmla="*/ 11 w 46"/>
                  <a:gd name="T37" fmla="*/ 34 h 51"/>
                  <a:gd name="T38" fmla="*/ 10 w 46"/>
                  <a:gd name="T39" fmla="*/ 41 h 51"/>
                  <a:gd name="T40" fmla="*/ 5 w 46"/>
                  <a:gd name="T41" fmla="*/ 28 h 51"/>
                  <a:gd name="T42" fmla="*/ 23 w 46"/>
                  <a:gd name="T43" fmla="*/ 11 h 51"/>
                  <a:gd name="T44" fmla="*/ 23 w 46"/>
                  <a:gd name="T45" fmla="*/ 14 h 51"/>
                  <a:gd name="T46" fmla="*/ 25 w 46"/>
                  <a:gd name="T47" fmla="*/ 15 h 51"/>
                  <a:gd name="T48" fmla="*/ 28 w 46"/>
                  <a:gd name="T49" fmla="*/ 13 h 51"/>
                  <a:gd name="T50" fmla="*/ 32 w 46"/>
                  <a:gd name="T51" fmla="*/ 11 h 51"/>
                  <a:gd name="T52" fmla="*/ 34 w 46"/>
                  <a:gd name="T53" fmla="*/ 9 h 51"/>
                  <a:gd name="T54" fmla="*/ 34 w 46"/>
                  <a:gd name="T55" fmla="*/ 7 h 51"/>
                  <a:gd name="T56" fmla="*/ 32 w 46"/>
                  <a:gd name="T57" fmla="*/ 5 h 51"/>
                  <a:gd name="T58" fmla="*/ 28 w 46"/>
                  <a:gd name="T59" fmla="*/ 3 h 51"/>
                  <a:gd name="T60" fmla="*/ 25 w 46"/>
                  <a:gd name="T61" fmla="*/ 1 h 51"/>
                  <a:gd name="T62" fmla="*/ 23 w 46"/>
                  <a:gd name="T63" fmla="*/ 2 h 51"/>
                  <a:gd name="T64" fmla="*/ 23 w 46"/>
                  <a:gd name="T65" fmla="*/ 5 h 51"/>
                  <a:gd name="T66" fmla="*/ 0 w 46"/>
                  <a:gd name="T67" fmla="*/ 28 h 51"/>
                  <a:gd name="T68" fmla="*/ 23 w 46"/>
                  <a:gd name="T69" fmla="*/ 51 h 51"/>
                  <a:gd name="T70" fmla="*/ 46 w 46"/>
                  <a:gd name="T71" fmla="*/ 28 h 51"/>
                  <a:gd name="T72" fmla="*/ 40 w 46"/>
                  <a:gd name="T73" fmla="*/ 28 h 51"/>
                  <a:gd name="T74" fmla="*/ 23 w 46"/>
                  <a:gd name="T75" fmla="*/ 19 h 51"/>
                  <a:gd name="T76" fmla="*/ 28 w 46"/>
                  <a:gd name="T77" fmla="*/ 24 h 51"/>
                  <a:gd name="T78" fmla="*/ 23 w 46"/>
                  <a:gd name="T79" fmla="*/ 29 h 51"/>
                  <a:gd name="T80" fmla="*/ 17 w 46"/>
                  <a:gd name="T81" fmla="*/ 24 h 51"/>
                  <a:gd name="T82" fmla="*/ 23 w 46"/>
                  <a:gd name="T83" fmla="*/ 19 h 51"/>
                  <a:gd name="T84" fmla="*/ 30 w 46"/>
                  <a:gd name="T85" fmla="*/ 37 h 51"/>
                  <a:gd name="T86" fmla="*/ 30 w 46"/>
                  <a:gd name="T87" fmla="*/ 37 h 51"/>
                  <a:gd name="T88" fmla="*/ 30 w 46"/>
                  <a:gd name="T89" fmla="*/ 37 h 51"/>
                  <a:gd name="T90" fmla="*/ 30 w 46"/>
                  <a:gd name="T91" fmla="*/ 44 h 51"/>
                  <a:gd name="T92" fmla="*/ 30 w 46"/>
                  <a:gd name="T93" fmla="*/ 44 h 51"/>
                  <a:gd name="T94" fmla="*/ 29 w 46"/>
                  <a:gd name="T95" fmla="*/ 37 h 51"/>
                  <a:gd name="T96" fmla="*/ 30 w 46"/>
                  <a:gd name="T97" fmla="*/ 37 h 51"/>
                  <a:gd name="T98" fmla="*/ 15 w 46"/>
                  <a:gd name="T99" fmla="*/ 37 h 51"/>
                  <a:gd name="T100" fmla="*/ 15 w 46"/>
                  <a:gd name="T101" fmla="*/ 37 h 51"/>
                  <a:gd name="T102" fmla="*/ 15 w 46"/>
                  <a:gd name="T103" fmla="*/ 44 h 51"/>
                  <a:gd name="T104" fmla="*/ 14 w 46"/>
                  <a:gd name="T105" fmla="*/ 44 h 51"/>
                  <a:gd name="T106" fmla="*/ 14 w 46"/>
                  <a:gd name="T107" fmla="*/ 37 h 51"/>
                  <a:gd name="T108" fmla="*/ 15 w 46"/>
                  <a:gd name="T109" fmla="*/ 3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6" h="51">
                    <a:moveTo>
                      <a:pt x="40" y="28"/>
                    </a:moveTo>
                    <a:cubicBezTo>
                      <a:pt x="40" y="33"/>
                      <a:pt x="38" y="38"/>
                      <a:pt x="35" y="41"/>
                    </a:cubicBezTo>
                    <a:cubicBezTo>
                      <a:pt x="34" y="38"/>
                      <a:pt x="34" y="35"/>
                      <a:pt x="34" y="34"/>
                    </a:cubicBezTo>
                    <a:cubicBezTo>
                      <a:pt x="33" y="31"/>
                      <a:pt x="30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1"/>
                      <a:pt x="24" y="31"/>
                    </a:cubicBezTo>
                    <a:cubicBezTo>
                      <a:pt x="24" y="31"/>
                      <a:pt x="23" y="30"/>
                      <a:pt x="23" y="30"/>
                    </a:cubicBezTo>
                    <a:cubicBezTo>
                      <a:pt x="22" y="30"/>
                      <a:pt x="22" y="31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3" y="31"/>
                      <a:pt x="11" y="31"/>
                      <a:pt x="11" y="34"/>
                    </a:cubicBezTo>
                    <a:cubicBezTo>
                      <a:pt x="10" y="35"/>
                      <a:pt x="10" y="37"/>
                      <a:pt x="10" y="41"/>
                    </a:cubicBezTo>
                    <a:cubicBezTo>
                      <a:pt x="7" y="37"/>
                      <a:pt x="5" y="33"/>
                      <a:pt x="5" y="28"/>
                    </a:cubicBezTo>
                    <a:cubicBezTo>
                      <a:pt x="5" y="19"/>
                      <a:pt x="13" y="11"/>
                      <a:pt x="23" y="11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2"/>
                      <a:pt x="30" y="11"/>
                      <a:pt x="32" y="11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6" y="8"/>
                      <a:pt x="36" y="7"/>
                      <a:pt x="34" y="7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4"/>
                      <a:pt x="29" y="3"/>
                      <a:pt x="28" y="3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4" y="0"/>
                      <a:pt x="23" y="1"/>
                      <a:pt x="23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0" y="5"/>
                      <a:pt x="0" y="16"/>
                      <a:pt x="0" y="28"/>
                    </a:cubicBezTo>
                    <a:cubicBezTo>
                      <a:pt x="0" y="41"/>
                      <a:pt x="10" y="51"/>
                      <a:pt x="23" y="51"/>
                    </a:cubicBezTo>
                    <a:cubicBezTo>
                      <a:pt x="35" y="51"/>
                      <a:pt x="46" y="41"/>
                      <a:pt x="46" y="28"/>
                    </a:cubicBezTo>
                    <a:cubicBezTo>
                      <a:pt x="40" y="28"/>
                      <a:pt x="40" y="28"/>
                      <a:pt x="40" y="28"/>
                    </a:cubicBezTo>
                    <a:close/>
                    <a:moveTo>
                      <a:pt x="23" y="19"/>
                    </a:moveTo>
                    <a:cubicBezTo>
                      <a:pt x="26" y="19"/>
                      <a:pt x="28" y="21"/>
                      <a:pt x="28" y="24"/>
                    </a:cubicBezTo>
                    <a:cubicBezTo>
                      <a:pt x="28" y="27"/>
                      <a:pt x="26" y="29"/>
                      <a:pt x="23" y="29"/>
                    </a:cubicBezTo>
                    <a:cubicBezTo>
                      <a:pt x="20" y="29"/>
                      <a:pt x="17" y="27"/>
                      <a:pt x="17" y="24"/>
                    </a:cubicBezTo>
                    <a:cubicBezTo>
                      <a:pt x="17" y="21"/>
                      <a:pt x="20" y="19"/>
                      <a:pt x="23" y="19"/>
                    </a:cubicBezTo>
                    <a:close/>
                    <a:moveTo>
                      <a:pt x="30" y="37"/>
                    </a:move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lose/>
                    <a:moveTo>
                      <a:pt x="15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4"/>
                      <a:pt x="14" y="44"/>
                      <a:pt x="14" y="44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5" y="37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7713" y="7493"/>
              <a:ext cx="481" cy="481"/>
              <a:chOff x="4740390" y="5946187"/>
              <a:chExt cx="305647" cy="305644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4740390" y="5946187"/>
                <a:ext cx="305647" cy="305644"/>
                <a:chOff x="1517330" y="1125257"/>
                <a:chExt cx="2204282" cy="2204282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1517330" y="1125257"/>
                  <a:ext cx="2204282" cy="2204282"/>
                </a:xfrm>
                <a:prstGeom prst="ellipse">
                  <a:avLst/>
                </a:prstGeom>
                <a:gradFill>
                  <a:gsLst>
                    <a:gs pos="0">
                      <a:srgbClr val="EBEBEB"/>
                    </a:gs>
                    <a:gs pos="100000">
                      <a:srgbClr val="FEFEFE"/>
                    </a:gs>
                  </a:gsLst>
                  <a:lin ang="7530000" scaled="0"/>
                </a:gradFill>
                <a:ln w="12700">
                  <a:solidFill>
                    <a:schemeClr val="bg1"/>
                  </a:solidFill>
                </a:ln>
                <a:effectLst>
                  <a:outerShdw blurRad="165100" dist="139700" dir="7800000" sx="74000" sy="74000" algn="tr" rotWithShape="0">
                    <a:prstClr val="black">
                      <a:alpha val="5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1719372" y="1327298"/>
                  <a:ext cx="1800200" cy="18002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1" name="Freeform 39"/>
              <p:cNvSpPr>
                <a:spLocks noEditPoints="1"/>
              </p:cNvSpPr>
              <p:nvPr/>
            </p:nvSpPr>
            <p:spPr bwMode="auto">
              <a:xfrm>
                <a:off x="4814511" y="6022165"/>
                <a:ext cx="157403" cy="145529"/>
              </a:xfrm>
              <a:custGeom>
                <a:avLst/>
                <a:gdLst>
                  <a:gd name="T0" fmla="*/ 43 w 57"/>
                  <a:gd name="T1" fmla="*/ 9 h 58"/>
                  <a:gd name="T2" fmla="*/ 4 w 57"/>
                  <a:gd name="T3" fmla="*/ 22 h 58"/>
                  <a:gd name="T4" fmla="*/ 5 w 57"/>
                  <a:gd name="T5" fmla="*/ 25 h 58"/>
                  <a:gd name="T6" fmla="*/ 6 w 57"/>
                  <a:gd name="T7" fmla="*/ 30 h 58"/>
                  <a:gd name="T8" fmla="*/ 7 w 57"/>
                  <a:gd name="T9" fmla="*/ 35 h 58"/>
                  <a:gd name="T10" fmla="*/ 10 w 57"/>
                  <a:gd name="T11" fmla="*/ 39 h 58"/>
                  <a:gd name="T12" fmla="*/ 12 w 57"/>
                  <a:gd name="T13" fmla="*/ 41 h 58"/>
                  <a:gd name="T14" fmla="*/ 13 w 57"/>
                  <a:gd name="T15" fmla="*/ 49 h 58"/>
                  <a:gd name="T16" fmla="*/ 16 w 57"/>
                  <a:gd name="T17" fmla="*/ 52 h 58"/>
                  <a:gd name="T18" fmla="*/ 17 w 57"/>
                  <a:gd name="T19" fmla="*/ 51 h 58"/>
                  <a:gd name="T20" fmla="*/ 18 w 57"/>
                  <a:gd name="T21" fmla="*/ 47 h 58"/>
                  <a:gd name="T22" fmla="*/ 20 w 57"/>
                  <a:gd name="T23" fmla="*/ 41 h 58"/>
                  <a:gd name="T24" fmla="*/ 24 w 57"/>
                  <a:gd name="T25" fmla="*/ 36 h 58"/>
                  <a:gd name="T26" fmla="*/ 26 w 57"/>
                  <a:gd name="T27" fmla="*/ 33 h 58"/>
                  <a:gd name="T28" fmla="*/ 22 w 57"/>
                  <a:gd name="T29" fmla="*/ 30 h 58"/>
                  <a:gd name="T30" fmla="*/ 19 w 57"/>
                  <a:gd name="T31" fmla="*/ 29 h 58"/>
                  <a:gd name="T32" fmla="*/ 16 w 57"/>
                  <a:gd name="T33" fmla="*/ 26 h 58"/>
                  <a:gd name="T34" fmla="*/ 12 w 57"/>
                  <a:gd name="T35" fmla="*/ 24 h 58"/>
                  <a:gd name="T36" fmla="*/ 8 w 57"/>
                  <a:gd name="T37" fmla="*/ 24 h 58"/>
                  <a:gd name="T38" fmla="*/ 6 w 57"/>
                  <a:gd name="T39" fmla="*/ 22 h 58"/>
                  <a:gd name="T40" fmla="*/ 6 w 57"/>
                  <a:gd name="T41" fmla="*/ 18 h 58"/>
                  <a:gd name="T42" fmla="*/ 4 w 57"/>
                  <a:gd name="T43" fmla="*/ 19 h 58"/>
                  <a:gd name="T44" fmla="*/ 6 w 57"/>
                  <a:gd name="T45" fmla="*/ 15 h 58"/>
                  <a:gd name="T46" fmla="*/ 9 w 57"/>
                  <a:gd name="T47" fmla="*/ 15 h 58"/>
                  <a:gd name="T48" fmla="*/ 11 w 57"/>
                  <a:gd name="T49" fmla="*/ 13 h 58"/>
                  <a:gd name="T50" fmla="*/ 15 w 57"/>
                  <a:gd name="T51" fmla="*/ 9 h 58"/>
                  <a:gd name="T52" fmla="*/ 16 w 57"/>
                  <a:gd name="T53" fmla="*/ 8 h 58"/>
                  <a:gd name="T54" fmla="*/ 21 w 57"/>
                  <a:gd name="T55" fmla="*/ 6 h 58"/>
                  <a:gd name="T56" fmla="*/ 17 w 57"/>
                  <a:gd name="T57" fmla="*/ 4 h 58"/>
                  <a:gd name="T58" fmla="*/ 16 w 57"/>
                  <a:gd name="T59" fmla="*/ 4 h 58"/>
                  <a:gd name="T60" fmla="*/ 24 w 57"/>
                  <a:gd name="T61" fmla="*/ 1 h 58"/>
                  <a:gd name="T62" fmla="*/ 27 w 57"/>
                  <a:gd name="T63" fmla="*/ 3 h 58"/>
                  <a:gd name="T64" fmla="*/ 41 w 57"/>
                  <a:gd name="T65" fmla="*/ 3 h 58"/>
                  <a:gd name="T66" fmla="*/ 39 w 57"/>
                  <a:gd name="T67" fmla="*/ 6 h 58"/>
                  <a:gd name="T68" fmla="*/ 42 w 57"/>
                  <a:gd name="T69" fmla="*/ 10 h 58"/>
                  <a:gd name="T70" fmla="*/ 44 w 57"/>
                  <a:gd name="T71" fmla="*/ 10 h 58"/>
                  <a:gd name="T72" fmla="*/ 46 w 57"/>
                  <a:gd name="T73" fmla="*/ 9 h 58"/>
                  <a:gd name="T74" fmla="*/ 48 w 57"/>
                  <a:gd name="T75" fmla="*/ 12 h 58"/>
                  <a:gd name="T76" fmla="*/ 50 w 57"/>
                  <a:gd name="T77" fmla="*/ 13 h 58"/>
                  <a:gd name="T78" fmla="*/ 47 w 57"/>
                  <a:gd name="T79" fmla="*/ 14 h 58"/>
                  <a:gd name="T80" fmla="*/ 44 w 57"/>
                  <a:gd name="T81" fmla="*/ 12 h 58"/>
                  <a:gd name="T82" fmla="*/ 40 w 57"/>
                  <a:gd name="T83" fmla="*/ 12 h 58"/>
                  <a:gd name="T84" fmla="*/ 36 w 57"/>
                  <a:gd name="T85" fmla="*/ 15 h 58"/>
                  <a:gd name="T86" fmla="*/ 34 w 57"/>
                  <a:gd name="T87" fmla="*/ 20 h 58"/>
                  <a:gd name="T88" fmla="*/ 36 w 57"/>
                  <a:gd name="T89" fmla="*/ 25 h 58"/>
                  <a:gd name="T90" fmla="*/ 40 w 57"/>
                  <a:gd name="T91" fmla="*/ 27 h 58"/>
                  <a:gd name="T92" fmla="*/ 45 w 57"/>
                  <a:gd name="T93" fmla="*/ 27 h 58"/>
                  <a:gd name="T94" fmla="*/ 47 w 57"/>
                  <a:gd name="T95" fmla="*/ 30 h 58"/>
                  <a:gd name="T96" fmla="*/ 47 w 57"/>
                  <a:gd name="T97" fmla="*/ 35 h 58"/>
                  <a:gd name="T98" fmla="*/ 47 w 57"/>
                  <a:gd name="T99" fmla="*/ 40 h 58"/>
                  <a:gd name="T100" fmla="*/ 50 w 57"/>
                  <a:gd name="T101" fmla="*/ 45 h 58"/>
                  <a:gd name="T102" fmla="*/ 53 w 57"/>
                  <a:gd name="T103" fmla="*/ 41 h 58"/>
                  <a:gd name="T104" fmla="*/ 56 w 57"/>
                  <a:gd name="T105" fmla="*/ 34 h 58"/>
                  <a:gd name="T106" fmla="*/ 56 w 57"/>
                  <a:gd name="T107" fmla="*/ 26 h 58"/>
                  <a:gd name="T108" fmla="*/ 54 w 57"/>
                  <a:gd name="T109" fmla="*/ 19 h 58"/>
                  <a:gd name="T110" fmla="*/ 52 w 57"/>
                  <a:gd name="T111" fmla="*/ 16 h 58"/>
                  <a:gd name="T112" fmla="*/ 55 w 57"/>
                  <a:gd name="T113" fmla="*/ 20 h 58"/>
                  <a:gd name="T114" fmla="*/ 39 w 57"/>
                  <a:gd name="T115" fmla="*/ 5 h 58"/>
                  <a:gd name="T116" fmla="*/ 37 w 57"/>
                  <a:gd name="T117" fmla="*/ 3 h 58"/>
                  <a:gd name="T118" fmla="*/ 38 w 57"/>
                  <a:gd name="T119" fmla="*/ 5 h 58"/>
                  <a:gd name="T120" fmla="*/ 36 w 57"/>
                  <a:gd name="T121" fmla="*/ 2 h 58"/>
                  <a:gd name="T122" fmla="*/ 54 w 57"/>
                  <a:gd name="T123" fmla="*/ 4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" h="5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lose/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  <a:moveTo>
                      <a:pt x="43" y="9"/>
                    </a:move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9"/>
                      <a:pt x="42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43" y="9"/>
                      <a:pt x="43" y="9"/>
                      <a:pt x="43" y="9"/>
                    </a:cubicBezTo>
                    <a:close/>
                    <a:moveTo>
                      <a:pt x="55" y="19"/>
                    </a:moveTo>
                    <a:cubicBezTo>
                      <a:pt x="56" y="22"/>
                      <a:pt x="57" y="25"/>
                      <a:pt x="57" y="29"/>
                    </a:cubicBezTo>
                    <a:cubicBezTo>
                      <a:pt x="57" y="45"/>
                      <a:pt x="44" y="58"/>
                      <a:pt x="28" y="58"/>
                    </a:cubicBezTo>
                    <a:cubicBezTo>
                      <a:pt x="13" y="58"/>
                      <a:pt x="0" y="45"/>
                      <a:pt x="0" y="29"/>
                    </a:cubicBezTo>
                    <a:cubicBezTo>
                      <a:pt x="0" y="25"/>
                      <a:pt x="1" y="21"/>
                      <a:pt x="2" y="18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7"/>
                      <a:pt x="9" y="38"/>
                      <a:pt x="9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9"/>
                      <a:pt x="10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49"/>
                    </a:cubicBezTo>
                    <a:cubicBezTo>
                      <a:pt x="17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8"/>
                    </a:cubicBezTo>
                    <a:cubicBezTo>
                      <a:pt x="18" y="48"/>
                      <a:pt x="18" y="47"/>
                      <a:pt x="18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7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20" y="44"/>
                    </a:cubicBez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7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5" y="32"/>
                    </a:cubicBezTo>
                    <a:cubicBezTo>
                      <a:pt x="25" y="32"/>
                      <a:pt x="25" y="32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4" y="25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4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3"/>
                      <a:pt x="9" y="23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7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7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5" y="10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5"/>
                      <a:pt x="21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0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1"/>
                      <a:pt x="30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3" y="1"/>
                      <a:pt x="37" y="1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1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8"/>
                      <a:pt x="39" y="8"/>
                      <a:pt x="39" y="9"/>
                    </a:cubicBezTo>
                    <a:cubicBezTo>
                      <a:pt x="39" y="9"/>
                      <a:pt x="39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2"/>
                      <a:pt x="45" y="12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0"/>
                      <a:pt x="47" y="10"/>
                      <a:pt x="47" y="10"/>
                    </a:cubicBezTo>
                    <a:cubicBezTo>
                      <a:pt x="47" y="10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7" y="8"/>
                    </a:cubicBezTo>
                    <a:cubicBezTo>
                      <a:pt x="47" y="8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10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1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4"/>
                      <a:pt x="48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14"/>
                      <a:pt x="47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3"/>
                      <a:pt x="45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3" y="11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1" y="12"/>
                      <a:pt x="41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8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5"/>
                      <a:pt x="36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5" y="22"/>
                    </a:cubicBezTo>
                    <a:cubicBezTo>
                      <a:pt x="35" y="22"/>
                      <a:pt x="35" y="22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6"/>
                      <a:pt x="42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5" y="26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7"/>
                      <a:pt x="47" y="28"/>
                      <a:pt x="47" y="28"/>
                    </a:cubicBezTo>
                    <a:cubicBezTo>
                      <a:pt x="47" y="28"/>
                      <a:pt x="46" y="28"/>
                      <a:pt x="46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8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29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46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47" y="30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2"/>
                      <a:pt x="47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40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3"/>
                      <a:pt x="47" y="43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7" y="45"/>
                    </a:cubicBezTo>
                    <a:cubicBezTo>
                      <a:pt x="47" y="45"/>
                      <a:pt x="47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6" y="45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6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45"/>
                      <a:pt x="49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1" y="42"/>
                      <a:pt x="51" y="42"/>
                    </a:cubicBezTo>
                    <a:cubicBezTo>
                      <a:pt x="51" y="42"/>
                      <a:pt x="51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3" y="41"/>
                      <a:pt x="53" y="41"/>
                    </a:cubicBezTo>
                    <a:cubicBezTo>
                      <a:pt x="53" y="41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39"/>
                      <a:pt x="54" y="39"/>
                      <a:pt x="54" y="39"/>
                    </a:cubicBezTo>
                    <a:cubicBezTo>
                      <a:pt x="54" y="39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7"/>
                      <a:pt x="54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6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6" y="34"/>
                      <a:pt x="56" y="33"/>
                      <a:pt x="56" y="3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8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7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6" y="23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9"/>
                      <a:pt x="53" y="19"/>
                      <a:pt x="53" y="19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1" y="16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2" y="15"/>
                      <a:pt x="52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4" y="19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1"/>
                      <a:pt x="55" y="21"/>
                      <a:pt x="55" y="22"/>
                    </a:cubicBezTo>
                    <a:cubicBezTo>
                      <a:pt x="55" y="22"/>
                      <a:pt x="55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1"/>
                      <a:pt x="55" y="20"/>
                      <a:pt x="55" y="20"/>
                    </a:cubicBezTo>
                    <a:cubicBezTo>
                      <a:pt x="55" y="19"/>
                      <a:pt x="55" y="19"/>
                      <a:pt x="55" y="19"/>
                    </a:cubicBezTo>
                    <a:close/>
                    <a:moveTo>
                      <a:pt x="39" y="3"/>
                    </a:moveTo>
                    <a:cubicBezTo>
                      <a:pt x="39" y="3"/>
                      <a:pt x="39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lose/>
                    <a:moveTo>
                      <a:pt x="37" y="3"/>
                    </a:move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2"/>
                      <a:pt x="38" y="2"/>
                    </a:cubicBezTo>
                    <a:cubicBezTo>
                      <a:pt x="38" y="2"/>
                      <a:pt x="38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lose/>
                    <a:moveTo>
                      <a:pt x="55" y="38"/>
                    </a:moveTo>
                    <a:cubicBezTo>
                      <a:pt x="56" y="38"/>
                      <a:pt x="56" y="38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38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4" y="40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5" y="41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9"/>
                      <a:pt x="55" y="39"/>
                    </a:cubicBezTo>
                    <a:cubicBezTo>
                      <a:pt x="55" y="39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81015" tIns="40507" rIns="81015" bIns="40507" numCol="1" anchor="t" anchorCtr="0" compatLnSpc="1"/>
              <a:lstStyle/>
              <a:p>
                <a:endParaRPr lang="zh-CN" altLang="en-US"/>
              </a:p>
            </p:txBody>
          </p:sp>
        </p:grpSp>
      </p:grpSp>
      <p:cxnSp>
        <p:nvCxnSpPr>
          <p:cNvPr id="84" name="直接连接符 83"/>
          <p:cNvCxnSpPr/>
          <p:nvPr/>
        </p:nvCxnSpPr>
        <p:spPr>
          <a:xfrm flipV="1">
            <a:off x="4457065" y="4119880"/>
            <a:ext cx="6358255" cy="209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副标题 9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457065" y="1988820"/>
            <a:ext cx="6407785" cy="26644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sz="5400" b="1" dirty="0" err="1">
                <a:solidFill>
                  <a:srgbClr val="0584A7"/>
                </a:solidFill>
                <a:latin typeface="微软雅黑" panose="020B0503020204020204" pitchFamily="34" charset="-122"/>
                <a:cs typeface="汉仪大黑简" panose="02010609000101010101" charset="-122"/>
              </a:rPr>
              <a:t>常州市新高考</a:t>
            </a:r>
            <a:endParaRPr sz="5400" b="1" dirty="0">
              <a:solidFill>
                <a:srgbClr val="0584A7"/>
              </a:solidFill>
              <a:latin typeface="微软雅黑" panose="020B0503020204020204" pitchFamily="34" charset="-122"/>
              <a:cs typeface="汉仪大黑简" panose="02010609000101010101" charset="-122"/>
            </a:endParaRPr>
          </a:p>
          <a:p>
            <a:pPr algn="ctr">
              <a:lnSpc>
                <a:spcPct val="100000"/>
              </a:lnSpc>
            </a:pPr>
            <a:r>
              <a:rPr sz="5400" b="1" dirty="0" err="1">
                <a:solidFill>
                  <a:srgbClr val="0584A7"/>
                </a:solidFill>
                <a:latin typeface="微软雅黑" panose="020B0503020204020204" pitchFamily="34" charset="-122"/>
                <a:cs typeface="汉仪大黑简" panose="02010609000101010101" charset="-122"/>
              </a:rPr>
              <a:t>线上研修活动</a:t>
            </a:r>
            <a:endParaRPr sz="5400" b="1" dirty="0">
              <a:solidFill>
                <a:srgbClr val="0584A7"/>
              </a:solidFill>
              <a:latin typeface="微软雅黑" panose="020B0503020204020204" pitchFamily="34" charset="-122"/>
              <a:cs typeface="汉仪大黑简" panose="0201060900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48739" y="2660015"/>
            <a:ext cx="296200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方正大黑体_GBK" panose="02010600010101010101" charset="-122"/>
                <a:ea typeface="方正大黑体_GBK" panose="02010600010101010101" charset="-122"/>
              </a:rPr>
              <a:t>2021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5080" y="0"/>
            <a:ext cx="12186920" cy="864235"/>
            <a:chOff x="8" y="-5"/>
            <a:chExt cx="19192" cy="1361"/>
          </a:xfrm>
        </p:grpSpPr>
        <p:sp>
          <p:nvSpPr>
            <p:cNvPr id="20" name="矩形 19"/>
            <p:cNvSpPr/>
            <p:nvPr/>
          </p:nvSpPr>
          <p:spPr>
            <a:xfrm>
              <a:off x="8" y="-5"/>
              <a:ext cx="19192" cy="1361"/>
            </a:xfrm>
            <a:prstGeom prst="rect">
              <a:avLst/>
            </a:prstGeom>
            <a:solidFill>
              <a:srgbClr val="7DC5F7"/>
            </a:solidFill>
            <a:ln>
              <a:solidFill>
                <a:srgbClr val="77C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 cstate="print"/>
            <a:srcRect t="2856" r="1049"/>
            <a:stretch>
              <a:fillRect/>
            </a:stretch>
          </p:blipFill>
          <p:spPr>
            <a:xfrm>
              <a:off x="9579" y="0"/>
              <a:ext cx="9621" cy="1355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03" y="132"/>
              <a:ext cx="655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词汇教学一点想法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371" y="1600201"/>
            <a:ext cx="11760629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70C0"/>
                </a:solidFill>
              </a:rPr>
              <a:t>联想拓展  科学记单词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en-US" altLang="zh-CN" dirty="0" smtClean="0"/>
              <a:t>A </a:t>
            </a:r>
            <a:r>
              <a:rPr lang="zh-CN" altLang="en-US" dirty="0" smtClean="0"/>
              <a:t>音</a:t>
            </a:r>
            <a:r>
              <a:rPr lang="zh-CN" altLang="en-US" dirty="0" smtClean="0"/>
              <a:t>标记忆法（</a:t>
            </a:r>
            <a:r>
              <a:rPr lang="en-US" altLang="zh-CN" dirty="0" smtClean="0"/>
              <a:t>vocalization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B </a:t>
            </a:r>
            <a:r>
              <a:rPr lang="zh-CN" altLang="en-US" dirty="0" smtClean="0"/>
              <a:t>谐</a:t>
            </a:r>
            <a:r>
              <a:rPr lang="zh-CN" altLang="en-US" dirty="0" smtClean="0"/>
              <a:t>音记忆法（</a:t>
            </a:r>
            <a:r>
              <a:rPr lang="en-US" altLang="zh-CN" dirty="0" smtClean="0"/>
              <a:t>ponderous morose ambulance pregnant … 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C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zh-CN" altLang="en-US" dirty="0" smtClean="0">
                <a:solidFill>
                  <a:srgbClr val="0070C0"/>
                </a:solidFill>
              </a:rPr>
              <a:t>词</a:t>
            </a:r>
            <a:r>
              <a:rPr lang="zh-CN" altLang="en-US" dirty="0" smtClean="0">
                <a:solidFill>
                  <a:srgbClr val="0070C0"/>
                </a:solidFill>
              </a:rPr>
              <a:t>根前缀后缀记忆法</a:t>
            </a:r>
            <a:r>
              <a:rPr lang="zh-CN" altLang="en-US" dirty="0" smtClean="0"/>
              <a:t>**（本源 方向 词性）</a:t>
            </a:r>
            <a:endParaRPr lang="en-US" altLang="zh-CN" dirty="0" smtClean="0"/>
          </a:p>
          <a:p>
            <a:r>
              <a:rPr lang="en-US" altLang="zh-CN" dirty="0" smtClean="0"/>
              <a:t>D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zh-CN" altLang="en-US" dirty="0" smtClean="0">
                <a:solidFill>
                  <a:srgbClr val="0070C0"/>
                </a:solidFill>
              </a:rPr>
              <a:t>联</a:t>
            </a:r>
            <a:r>
              <a:rPr lang="zh-CN" altLang="en-US" dirty="0" smtClean="0">
                <a:solidFill>
                  <a:srgbClr val="0070C0"/>
                </a:solidFill>
              </a:rPr>
              <a:t>想拓展法</a:t>
            </a:r>
            <a:r>
              <a:rPr lang="zh-CN" altLang="en-US" dirty="0" smtClean="0"/>
              <a:t>**（以</a:t>
            </a:r>
            <a:r>
              <a:rPr lang="en-US" altLang="zh-CN" dirty="0" smtClean="0"/>
              <a:t>boy</a:t>
            </a:r>
            <a:r>
              <a:rPr lang="zh-CN" altLang="en-US" dirty="0" smtClean="0"/>
              <a:t>、</a:t>
            </a:r>
            <a:r>
              <a:rPr lang="en-US" altLang="zh-CN" dirty="0" smtClean="0"/>
              <a:t>vary</a:t>
            </a:r>
            <a:r>
              <a:rPr lang="zh-CN" altLang="en-US" dirty="0" smtClean="0"/>
              <a:t>为例</a:t>
            </a:r>
            <a:r>
              <a:rPr lang="en-US" altLang="zh-CN" dirty="0" smtClean="0"/>
              <a:t>  various variation variant variety differ … </a:t>
            </a:r>
            <a:r>
              <a:rPr lang="zh-CN" altLang="en-US" dirty="0" smtClean="0"/>
              <a:t>）体现</a:t>
            </a:r>
            <a:r>
              <a:rPr lang="en-US" altLang="zh-CN" dirty="0" smtClean="0"/>
              <a:t>connection</a:t>
            </a:r>
            <a:r>
              <a:rPr lang="zh-CN" altLang="en-US" dirty="0" smtClean="0"/>
              <a:t>、</a:t>
            </a:r>
            <a:r>
              <a:rPr lang="en-US" altLang="zh-CN" dirty="0" smtClean="0"/>
              <a:t>visualization</a:t>
            </a:r>
            <a:r>
              <a:rPr lang="zh-CN" altLang="en-US" dirty="0" smtClean="0"/>
              <a:t>的思想</a:t>
            </a:r>
            <a:endParaRPr lang="en-US" altLang="zh-CN" dirty="0" smtClean="0"/>
          </a:p>
          <a:p>
            <a:r>
              <a:rPr lang="en-US" altLang="zh-CN" dirty="0" smtClean="0"/>
              <a:t>E</a:t>
            </a:r>
            <a:r>
              <a:rPr lang="en-US" altLang="zh-CN" dirty="0" smtClean="0">
                <a:solidFill>
                  <a:srgbClr val="0070C0"/>
                </a:solidFill>
              </a:rPr>
              <a:t> </a:t>
            </a:r>
            <a:r>
              <a:rPr lang="zh-CN" altLang="en-US" dirty="0" smtClean="0">
                <a:solidFill>
                  <a:srgbClr val="0070C0"/>
                </a:solidFill>
              </a:rPr>
              <a:t>词</a:t>
            </a:r>
            <a:r>
              <a:rPr lang="zh-CN" altLang="en-US" dirty="0" smtClean="0">
                <a:solidFill>
                  <a:srgbClr val="0070C0"/>
                </a:solidFill>
              </a:rPr>
              <a:t>块记忆法</a:t>
            </a:r>
            <a:r>
              <a:rPr lang="zh-CN" altLang="en-US" dirty="0" smtClean="0"/>
              <a:t>**</a:t>
            </a:r>
            <a:r>
              <a:rPr lang="en-US" altLang="zh-CN" dirty="0" smtClean="0"/>
              <a:t>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a variety of   take advantage of … 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</a:t>
            </a:r>
            <a:r>
              <a:rPr lang="zh-CN" altLang="en-US" dirty="0" smtClean="0"/>
              <a:t>格</a:t>
            </a:r>
            <a:r>
              <a:rPr lang="zh-CN" altLang="en-US" dirty="0" smtClean="0"/>
              <a:t>式塔心理学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整体就是一切（</a:t>
            </a:r>
            <a:r>
              <a:rPr lang="en-US" altLang="zh-CN" dirty="0" smtClean="0"/>
              <a:t>learning collocation/chunk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F </a:t>
            </a:r>
            <a:r>
              <a:rPr lang="zh-CN" altLang="en-US" dirty="0" smtClean="0"/>
              <a:t>词</a:t>
            </a:r>
            <a:r>
              <a:rPr lang="zh-CN" altLang="en-US" dirty="0" smtClean="0"/>
              <a:t>源记忆法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……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Learning collocation/chunk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1" descr="C:\Users\Administrator\AppData\Roaming\Tencent\Users\2653363916\QQ\WinTemp\RichOle\QZ%%]0SH`O0UBMKQR9TRS{W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7726"/>
            <a:ext cx="10972800" cy="3150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词汇教学一点想法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268761"/>
            <a:ext cx="11233248" cy="4525963"/>
          </a:xfrm>
        </p:spPr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70C0"/>
                </a:solidFill>
              </a:rPr>
              <a:t>重复遇见 常常见单</a:t>
            </a:r>
            <a:r>
              <a:rPr lang="zh-CN" altLang="en-US" dirty="0" smtClean="0">
                <a:solidFill>
                  <a:srgbClr val="0070C0"/>
                </a:solidFill>
              </a:rPr>
              <a:t>词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/>
              <a:t>“重复”永远是记单词唯一的捷径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</a:t>
            </a:r>
            <a:r>
              <a:rPr lang="en-US" altLang="zh-CN" dirty="0" smtClean="0"/>
              <a:t>A </a:t>
            </a:r>
            <a:r>
              <a:rPr lang="zh-CN" altLang="en-US" dirty="0" smtClean="0"/>
              <a:t>模</a:t>
            </a:r>
            <a:r>
              <a:rPr lang="zh-CN" altLang="en-US" dirty="0" smtClean="0"/>
              <a:t>块单词</a:t>
            </a:r>
            <a:r>
              <a:rPr lang="en-US" altLang="zh-CN" dirty="0" smtClean="0"/>
              <a:t>N</a:t>
            </a:r>
            <a:r>
              <a:rPr lang="zh-CN" altLang="en-US" dirty="0" smtClean="0"/>
              <a:t>刷（一周一模块）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</a:t>
            </a:r>
            <a:r>
              <a:rPr lang="en-US" altLang="zh-CN" dirty="0" smtClean="0"/>
              <a:t>B </a:t>
            </a:r>
            <a:r>
              <a:rPr lang="zh-CN" altLang="en-US" dirty="0" smtClean="0"/>
              <a:t>不</a:t>
            </a:r>
            <a:r>
              <a:rPr lang="zh-CN" altLang="en-US" dirty="0" smtClean="0"/>
              <a:t>规则动词表常常见（人手一张，二次印刷）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</a:t>
            </a:r>
            <a:r>
              <a:rPr lang="zh-CN" altLang="en-US" dirty="0" smtClean="0"/>
              <a:t> </a:t>
            </a:r>
            <a:r>
              <a:rPr lang="en-US" altLang="zh-CN" dirty="0" smtClean="0"/>
              <a:t>C </a:t>
            </a:r>
            <a:r>
              <a:rPr lang="zh-CN" altLang="en-US" dirty="0" smtClean="0"/>
              <a:t>报</a:t>
            </a:r>
            <a:r>
              <a:rPr lang="zh-CN" altLang="en-US" dirty="0" smtClean="0"/>
              <a:t>纸、讲义关键词即刻涂划（思维可视化）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学生练习可视化痕迹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628800"/>
            <a:ext cx="48005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829" y="1700808"/>
            <a:ext cx="503485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词汇如何巩固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360" y="1600201"/>
            <a:ext cx="11856640" cy="4525963"/>
          </a:xfrm>
        </p:spPr>
        <p:txBody>
          <a:bodyPr/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每天</a:t>
            </a:r>
            <a:r>
              <a:rPr lang="zh-CN" altLang="en-US" dirty="0" smtClean="0"/>
              <a:t>早读（任务驱动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任务上墙</a:t>
            </a:r>
            <a:r>
              <a:rPr lang="en-US" altLang="zh-CN" dirty="0" smtClean="0"/>
              <a:t>—</a:t>
            </a:r>
            <a:r>
              <a:rPr lang="zh-CN" altLang="en-US" dirty="0" smtClean="0"/>
              <a:t>结束前听写</a:t>
            </a:r>
            <a:r>
              <a:rPr lang="en-US" altLang="zh-CN" dirty="0" smtClean="0"/>
              <a:t>—</a:t>
            </a:r>
            <a:r>
              <a:rPr lang="zh-CN" altLang="en-US" dirty="0" smtClean="0"/>
              <a:t>上交批阅</a:t>
            </a:r>
            <a:r>
              <a:rPr lang="en-US" altLang="zh-CN" dirty="0" smtClean="0"/>
              <a:t>—</a:t>
            </a:r>
            <a:r>
              <a:rPr lang="zh-CN" altLang="en-US" dirty="0" smtClean="0"/>
              <a:t>表扬批评</a:t>
            </a:r>
            <a:r>
              <a:rPr lang="en-US" altLang="zh-CN" dirty="0" smtClean="0"/>
              <a:t>—</a:t>
            </a:r>
            <a:r>
              <a:rPr lang="zh-CN" altLang="en-US" dirty="0" smtClean="0"/>
              <a:t>重新听写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</a:t>
            </a:r>
            <a:r>
              <a:rPr lang="zh-CN" altLang="en-US" dirty="0" smtClean="0"/>
              <a:t>听写什么</a:t>
            </a:r>
            <a:r>
              <a:rPr lang="zh-CN" altLang="en-US" dirty="0" smtClean="0"/>
              <a:t>？</a:t>
            </a:r>
            <a:r>
              <a:rPr lang="en-US" altLang="zh-CN" dirty="0" smtClean="0"/>
              <a:t>A </a:t>
            </a:r>
            <a:r>
              <a:rPr lang="zh-CN" altLang="en-US" dirty="0" smtClean="0"/>
              <a:t>纯</a:t>
            </a:r>
            <a:r>
              <a:rPr lang="zh-CN" altLang="en-US" dirty="0" smtClean="0"/>
              <a:t>粹听写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 </a:t>
            </a:r>
            <a:r>
              <a:rPr lang="zh-CN" altLang="en-US" dirty="0" smtClean="0"/>
              <a:t>语</a:t>
            </a:r>
            <a:r>
              <a:rPr lang="zh-CN" altLang="en-US" dirty="0" smtClean="0"/>
              <a:t>境化听写 </a:t>
            </a:r>
            <a:r>
              <a:rPr lang="zh-CN" altLang="en-US" dirty="0" smtClean="0"/>
              <a:t>、</a:t>
            </a:r>
            <a:r>
              <a:rPr lang="en-US" altLang="zh-CN" dirty="0" smtClean="0"/>
              <a:t>C</a:t>
            </a:r>
            <a:r>
              <a:rPr lang="zh-CN" altLang="en-US" dirty="0" smtClean="0"/>
              <a:t>专</a:t>
            </a:r>
            <a:r>
              <a:rPr lang="zh-CN" altLang="en-US" dirty="0" smtClean="0"/>
              <a:t>有词汇听</a:t>
            </a:r>
            <a:r>
              <a:rPr lang="zh-CN" altLang="en-US" dirty="0" smtClean="0"/>
              <a:t>写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r>
              <a:rPr lang="zh-CN" altLang="en-US" dirty="0" smtClean="0">
                <a:solidFill>
                  <a:srgbClr val="0070C0"/>
                </a:solidFill>
              </a:rPr>
              <a:t>一周</a:t>
            </a:r>
            <a:r>
              <a:rPr lang="zh-CN" altLang="en-US" dirty="0" smtClean="0"/>
              <a:t>收集    </a:t>
            </a:r>
            <a:endParaRPr lang="en-US" altLang="zh-CN" dirty="0" smtClean="0"/>
          </a:p>
          <a:p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</a:t>
            </a:r>
            <a:r>
              <a:rPr lang="zh-CN" altLang="en-US" dirty="0" smtClean="0"/>
              <a:t>摘录一周听写错误、同伴互测、老师抽测、激励鞭策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词汇教学一点想法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1151029" cy="4525963"/>
          </a:xfrm>
        </p:spPr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70C0"/>
                </a:solidFill>
              </a:rPr>
              <a:t>学以致用  熟练用单</a:t>
            </a:r>
            <a:r>
              <a:rPr lang="zh-CN" altLang="en-US" dirty="0" smtClean="0">
                <a:solidFill>
                  <a:srgbClr val="0070C0"/>
                </a:solidFill>
              </a:rPr>
              <a:t>词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en-US" altLang="zh-CN" dirty="0" smtClean="0"/>
              <a:t>Vocabulary is a matter of word-building  as well as word-using.   ---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Dvid</a:t>
            </a:r>
            <a:r>
              <a:rPr lang="en-US" altLang="zh-CN" dirty="0" smtClean="0"/>
              <a:t> Crystal</a:t>
            </a:r>
          </a:p>
          <a:p>
            <a:r>
              <a:rPr lang="zh-CN" altLang="en-US" dirty="0" smtClean="0"/>
              <a:t>只有不断阅读和使用，单词才能</a:t>
            </a:r>
            <a:r>
              <a:rPr lang="zh-CN" altLang="en-US" dirty="0" smtClean="0">
                <a:solidFill>
                  <a:srgbClr val="0070C0"/>
                </a:solidFill>
              </a:rPr>
              <a:t>活</a:t>
            </a:r>
            <a:r>
              <a:rPr lang="zh-CN" altLang="en-US" dirty="0" smtClean="0"/>
              <a:t>下来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Use it three times and it’s yours</a:t>
            </a:r>
          </a:p>
          <a:p>
            <a:r>
              <a:rPr lang="zh-CN" altLang="en-US" dirty="0" smtClean="0"/>
              <a:t>四位一体，尤其强调作文中的运用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</a:t>
            </a:r>
            <a:r>
              <a:rPr lang="zh-CN" altLang="en-US" dirty="0" smtClean="0"/>
              <a:t>天天打靶和上阵杀敌是两码事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学生作文词汇活用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13" y="1556793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56792"/>
            <a:ext cx="4704523" cy="46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词汇教学小结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词汇学习不是单纯的词语记忆，也不是独立的词语操练，而是结合</a:t>
            </a:r>
            <a:r>
              <a:rPr lang="zh-CN" altLang="zh-CN" dirty="0" smtClean="0">
                <a:solidFill>
                  <a:srgbClr val="0070C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具体主题</a:t>
            </a:r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、在特定语境下开展的</a:t>
            </a:r>
            <a:r>
              <a:rPr lang="zh-CN" altLang="zh-CN" dirty="0" smtClean="0">
                <a:solidFill>
                  <a:srgbClr val="0070C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综合性</a:t>
            </a:r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语言实践活动。学生通过听、说、读、看、写等方式，感知、理解相关主题意义，使用词语表达相关话题的信息和意义。同时在这一系列行为中，根据词性、词语的习惯搭配和主题内容，构建不同词汇语义网、积累</a:t>
            </a:r>
            <a:r>
              <a:rPr lang="zh-CN" altLang="zh-CN" dirty="0" smtClean="0">
                <a:solidFill>
                  <a:srgbClr val="0070C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词块</a:t>
            </a:r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、扩大词汇量，并在大量的语言学习活动中，强化语感、</a:t>
            </a:r>
            <a:r>
              <a:rPr lang="zh-CN" altLang="zh-CN" dirty="0" smtClean="0">
                <a:solidFill>
                  <a:srgbClr val="0070C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迁移</a:t>
            </a:r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词语运用能力，最终做到词语</a:t>
            </a:r>
            <a:r>
              <a:rPr lang="zh-CN" altLang="zh-CN" dirty="0" smtClean="0">
                <a:solidFill>
                  <a:srgbClr val="0070C0"/>
                </a:solidFill>
                <a:latin typeface="仿宋_GB2312" panose="02010609030101010101" pitchFamily="49" charset="-122"/>
                <a:ea typeface="仿宋_GB2312" panose="02010609030101010101" pitchFamily="49" charset="-122"/>
              </a:rPr>
              <a:t>内化</a:t>
            </a:r>
            <a:r>
              <a:rPr lang="zh-CN" altLang="zh-CN" dirty="0" smtClean="0">
                <a:latin typeface="仿宋_GB2312" panose="02010609030101010101" pitchFamily="49" charset="-122"/>
                <a:ea typeface="仿宋_GB2312" panose="02010609030101010101" pitchFamily="49" charset="-122"/>
              </a:rPr>
              <a:t>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思考和追问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高考成绩的反馈：平均分、高分人数增加，基础差的学生</a:t>
            </a:r>
            <a:r>
              <a:rPr lang="zh-CN" altLang="en-US" dirty="0" smtClean="0">
                <a:solidFill>
                  <a:srgbClr val="0070C0"/>
                </a:solidFill>
              </a:rPr>
              <a:t>提分不明</a:t>
            </a:r>
            <a:r>
              <a:rPr lang="zh-CN" altLang="en-US" dirty="0" smtClean="0">
                <a:solidFill>
                  <a:srgbClr val="0070C0"/>
                </a:solidFill>
              </a:rPr>
              <a:t>显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原因</a:t>
            </a:r>
            <a:r>
              <a:rPr lang="en-US" altLang="zh-CN" dirty="0" smtClean="0"/>
              <a:t>: </a:t>
            </a:r>
            <a:r>
              <a:rPr lang="en-US" altLang="zh-CN" dirty="0" smtClean="0"/>
              <a:t>A </a:t>
            </a:r>
            <a:r>
              <a:rPr lang="zh-CN" altLang="en-US" dirty="0" smtClean="0"/>
              <a:t>学</a:t>
            </a:r>
            <a:r>
              <a:rPr lang="zh-CN" altLang="en-US" dirty="0" smtClean="0"/>
              <a:t>生有激情、基础较好、想到的“周边词”越多（马太效应）</a:t>
            </a:r>
            <a:endParaRPr lang="en-US" altLang="zh-CN" dirty="0" smtClean="0"/>
          </a:p>
          <a:p>
            <a:r>
              <a:rPr lang="en-US" altLang="zh-CN" dirty="0" smtClean="0"/>
              <a:t>         </a:t>
            </a:r>
            <a:r>
              <a:rPr lang="en-US" altLang="zh-CN" dirty="0" smtClean="0"/>
              <a:t>B </a:t>
            </a:r>
            <a:r>
              <a:rPr lang="zh-CN" altLang="en-US" dirty="0" smtClean="0"/>
              <a:t>英</a:t>
            </a:r>
            <a:r>
              <a:rPr lang="zh-CN" altLang="en-US" dirty="0" smtClean="0"/>
              <a:t>语是杂家，需要科技、医学、地理、环保、人文等专业领域有一定只是储备</a:t>
            </a:r>
            <a:endParaRPr lang="en-US" altLang="zh-CN" dirty="0" smtClean="0"/>
          </a:p>
          <a:p>
            <a:r>
              <a:rPr lang="en-US" altLang="zh-CN" dirty="0" smtClean="0"/>
              <a:t>         </a:t>
            </a:r>
            <a:r>
              <a:rPr lang="en-US" altLang="zh-CN" dirty="0" smtClean="0"/>
              <a:t>C </a:t>
            </a:r>
            <a:r>
              <a:rPr lang="zh-CN" altLang="en-US" dirty="0" smtClean="0"/>
              <a:t>思</a:t>
            </a:r>
            <a:r>
              <a:rPr lang="zh-CN" altLang="en-US" dirty="0" smtClean="0"/>
              <a:t>维方式（东亚语系 印欧语系）</a:t>
            </a:r>
            <a:endParaRPr lang="en-US" altLang="zh-CN" dirty="0" smtClean="0"/>
          </a:p>
          <a:p>
            <a:r>
              <a:rPr lang="en-US" altLang="zh-CN" dirty="0" smtClean="0"/>
              <a:t>… …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结束语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背诵单词、词汇教学，这是一条没有尽头的路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</a:t>
            </a:r>
            <a:r>
              <a:rPr lang="en-US" altLang="zh-CN" dirty="0" smtClean="0"/>
              <a:t>                                   </a:t>
            </a:r>
            <a:r>
              <a:rPr lang="zh-CN" altLang="en-US" dirty="0" smtClean="0"/>
              <a:t>一</a:t>
            </a:r>
            <a:r>
              <a:rPr lang="zh-CN" altLang="en-US" dirty="0" smtClean="0"/>
              <a:t>条处处有风景的路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</a:t>
            </a:r>
            <a:r>
              <a:rPr lang="en-US" altLang="zh-CN" dirty="0" smtClean="0"/>
              <a:t>                                   </a:t>
            </a:r>
            <a:r>
              <a:rPr lang="zh-CN" altLang="en-US" dirty="0" smtClean="0"/>
              <a:t>一</a:t>
            </a:r>
            <a:r>
              <a:rPr lang="zh-CN" altLang="en-US" dirty="0" smtClean="0"/>
              <a:t>条可以看到更大世界的路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</a:t>
            </a:r>
            <a:r>
              <a:rPr lang="en-US" altLang="zh-CN" dirty="0" smtClean="0"/>
              <a:t> </a:t>
            </a:r>
            <a:r>
              <a:rPr lang="zh-CN" altLang="en-US" dirty="0" smtClean="0"/>
              <a:t>我</a:t>
            </a:r>
            <a:r>
              <a:rPr lang="zh-CN" altLang="en-US" dirty="0" smtClean="0"/>
              <a:t>们教英语的，能多一双眼看天下，应该是最快乐的。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个人角度，恳请批评指正！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8" y="32421"/>
            <a:ext cx="12192000" cy="6975987"/>
          </a:xfrm>
          <a:prstGeom prst="rect">
            <a:avLst/>
          </a:prstGeom>
        </p:spPr>
      </p:pic>
      <p:pic>
        <p:nvPicPr>
          <p:cNvPr id="2" name="Chairlift - Bruis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07005" y="-1145563"/>
            <a:ext cx="577991" cy="577991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415777" y="299950"/>
            <a:ext cx="5492750" cy="1016918"/>
            <a:chOff x="543380" y="510914"/>
            <a:chExt cx="5492750" cy="1016918"/>
          </a:xfrm>
        </p:grpSpPr>
        <p:grpSp>
          <p:nvGrpSpPr>
            <p:cNvPr id="15" name="组合 13"/>
            <p:cNvGrpSpPr/>
            <p:nvPr/>
          </p:nvGrpSpPr>
          <p:grpSpPr>
            <a:xfrm>
              <a:off x="543380" y="510914"/>
              <a:ext cx="898192" cy="1016918"/>
              <a:chOff x="1318374" y="150337"/>
              <a:chExt cx="1489433" cy="1727784"/>
            </a:xfrm>
            <a:effectLst>
              <a:outerShdw blurRad="228600" dist="152400" dir="2340000" sx="90000" sy="9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17" name="六边形 16"/>
              <p:cNvSpPr/>
              <p:nvPr/>
            </p:nvSpPr>
            <p:spPr>
              <a:xfrm rot="5400000">
                <a:off x="1199199" y="269512"/>
                <a:ext cx="1727784" cy="1489433"/>
              </a:xfrm>
              <a:prstGeom prst="hexagon">
                <a:avLst/>
              </a:prstGeom>
              <a:gradFill flip="none" rotWithShape="1">
                <a:gsLst>
                  <a:gs pos="100000">
                    <a:schemeClr val="bg1">
                      <a:lumMod val="69000"/>
                      <a:lumOff val="31000"/>
                    </a:schemeClr>
                  </a:gs>
                  <a:gs pos="0">
                    <a:schemeClr val="accent1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六边形 17"/>
              <p:cNvSpPr/>
              <p:nvPr/>
            </p:nvSpPr>
            <p:spPr>
              <a:xfrm rot="5400000">
                <a:off x="1300555" y="356409"/>
                <a:ext cx="1527476" cy="1316790"/>
              </a:xfrm>
              <a:prstGeom prst="hexagon">
                <a:avLst/>
              </a:prstGeom>
              <a:gradFill flip="none" rotWithShape="1">
                <a:gsLst>
                  <a:gs pos="48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文本框 1066"/>
            <p:cNvSpPr txBox="1">
              <a:spLocks noChangeArrowheads="1"/>
            </p:cNvSpPr>
            <p:nvPr/>
          </p:nvSpPr>
          <p:spPr bwMode="auto">
            <a:xfrm>
              <a:off x="2014040" y="789044"/>
              <a:ext cx="4022090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indent="0" algn="ctr">
                <a:lnSpc>
                  <a:spcPct val="100000"/>
                </a:lnSpc>
                <a:buNone/>
              </a:pPr>
              <a:r>
                <a:rPr sz="2400" b="1">
                  <a:solidFill>
                    <a:schemeClr val="accent1"/>
                  </a:solidFill>
                  <a:latin typeface="微软雅黑" panose="020B0503020204020204" pitchFamily="34" charset="-122"/>
                  <a:cs typeface="汉仪大黑简" panose="02010609000101010101" charset="-122"/>
                  <a:sym typeface="+mn-ea"/>
                </a:rPr>
                <a:t>常州市新高考线上研修活动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endParaRPr>
            </a:p>
          </p:txBody>
        </p:sp>
      </p:grp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91426" y="2544898"/>
            <a:ext cx="866203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筛选分类  联想拓展  重复遇见  学以致用</a:t>
            </a:r>
            <a:r>
              <a:rPr lang="en-US" altLang="zh-CN" sz="3600" dirty="0" smtClean="0">
                <a:solidFill>
                  <a:srgbClr val="FF0000"/>
                </a:solidFill>
              </a:rPr>
              <a:t/>
            </a:r>
            <a:br>
              <a:rPr lang="en-US" altLang="zh-CN" sz="3600" dirty="0" smtClean="0">
                <a:solidFill>
                  <a:srgbClr val="FF0000"/>
                </a:solidFill>
              </a:rPr>
            </a:br>
            <a:r>
              <a:rPr lang="en-US" altLang="zh-CN" sz="3600" dirty="0" smtClean="0">
                <a:solidFill>
                  <a:srgbClr val="FF0000"/>
                </a:solidFill>
              </a:rPr>
              <a:t>                              </a:t>
            </a:r>
            <a:r>
              <a:rPr lang="en-US" altLang="zh-CN" sz="3600" dirty="0" smtClean="0">
                <a:solidFill>
                  <a:srgbClr val="0070C0"/>
                </a:solidFill>
              </a:rPr>
              <a:t>—</a:t>
            </a:r>
            <a:r>
              <a:rPr lang="zh-CN" altLang="en-US" sz="3600" dirty="0" smtClean="0">
                <a:solidFill>
                  <a:srgbClr val="0070C0"/>
                </a:solidFill>
              </a:rPr>
              <a:t>词汇教学一点想法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46401" y="4726204"/>
            <a:ext cx="1535545" cy="73890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13758" y="1942486"/>
            <a:ext cx="1222960" cy="5884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69886" y="5633884"/>
            <a:ext cx="2143223" cy="1373474"/>
          </a:xfrm>
          <a:prstGeom prst="rect">
            <a:avLst/>
          </a:prstGeom>
        </p:spPr>
      </p:pic>
      <p:grpSp>
        <p:nvGrpSpPr>
          <p:cNvPr id="36" name="组 35"/>
          <p:cNvGrpSpPr/>
          <p:nvPr/>
        </p:nvGrpSpPr>
        <p:grpSpPr>
          <a:xfrm>
            <a:off x="3422649" y="3840480"/>
            <a:ext cx="6074047" cy="808891"/>
            <a:chOff x="3310690" y="3889477"/>
            <a:chExt cx="5368854" cy="808891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10690" y="3889477"/>
              <a:ext cx="5368854" cy="723900"/>
            </a:xfrm>
            <a:prstGeom prst="rect">
              <a:avLst/>
            </a:prstGeom>
          </p:spPr>
        </p:pic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3769795" y="4052037"/>
              <a:ext cx="4558030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 smtClean="0"/>
                <a:t>     </a:t>
              </a:r>
              <a:r>
                <a:rPr lang="zh-CN" altLang="en-US" b="1" dirty="0" smtClean="0"/>
                <a:t>讲</a:t>
              </a:r>
              <a:r>
                <a:rPr lang="zh-CN" altLang="en-US" b="1" dirty="0" smtClean="0"/>
                <a:t>师团成员：史新平 </a:t>
              </a:r>
              <a:r>
                <a:rPr lang="zh-CN" altLang="en-US" b="1" dirty="0" smtClean="0"/>
                <a:t> </a:t>
              </a:r>
              <a:r>
                <a:rPr lang="zh-CN" altLang="en-US" b="1" dirty="0" smtClean="0"/>
                <a:t>常州市金坛第一中</a:t>
              </a:r>
              <a:r>
                <a:rPr lang="zh-CN" altLang="en-US" b="1" dirty="0" smtClean="0"/>
                <a:t>学</a:t>
              </a:r>
              <a:endParaRPr lang="en-US" altLang="zh-CN" b="1" dirty="0" smtClean="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910" y="299720"/>
            <a:ext cx="1321435" cy="101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18" y="32421"/>
            <a:ext cx="12192000" cy="6975987"/>
          </a:xfrm>
          <a:prstGeom prst="rect">
            <a:avLst/>
          </a:prstGeom>
        </p:spPr>
      </p:pic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627826" y="2530978"/>
            <a:ext cx="4991584" cy="1322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谢谢观看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6401" y="4726204"/>
            <a:ext cx="1535545" cy="73890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513758" y="1942486"/>
            <a:ext cx="1222960" cy="58849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9886" y="5633884"/>
            <a:ext cx="2143223" cy="1373474"/>
          </a:xfrm>
          <a:prstGeom prst="rect">
            <a:avLst/>
          </a:prstGeom>
        </p:spPr>
      </p:pic>
      <p:grpSp>
        <p:nvGrpSpPr>
          <p:cNvPr id="4" name="组 3"/>
          <p:cNvGrpSpPr/>
          <p:nvPr/>
        </p:nvGrpSpPr>
        <p:grpSpPr>
          <a:xfrm>
            <a:off x="415777" y="299950"/>
            <a:ext cx="5492750" cy="1016918"/>
            <a:chOff x="543380" y="510914"/>
            <a:chExt cx="5492750" cy="1016918"/>
          </a:xfrm>
        </p:grpSpPr>
        <p:grpSp>
          <p:nvGrpSpPr>
            <p:cNvPr id="15" name="组合 13"/>
            <p:cNvGrpSpPr/>
            <p:nvPr/>
          </p:nvGrpSpPr>
          <p:grpSpPr>
            <a:xfrm>
              <a:off x="543380" y="510914"/>
              <a:ext cx="898192" cy="1016918"/>
              <a:chOff x="1318374" y="150337"/>
              <a:chExt cx="1489433" cy="1727784"/>
            </a:xfrm>
            <a:effectLst>
              <a:outerShdw blurRad="228600" dist="152400" dir="2340000" sx="90000" sy="9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2" name="六边形 1"/>
              <p:cNvSpPr/>
              <p:nvPr/>
            </p:nvSpPr>
            <p:spPr>
              <a:xfrm rot="5400000">
                <a:off x="1199199" y="269512"/>
                <a:ext cx="1727784" cy="1489433"/>
              </a:xfrm>
              <a:prstGeom prst="hexagon">
                <a:avLst/>
              </a:prstGeom>
              <a:gradFill flip="none" rotWithShape="1">
                <a:gsLst>
                  <a:gs pos="100000">
                    <a:schemeClr val="bg1">
                      <a:lumMod val="69000"/>
                      <a:lumOff val="31000"/>
                    </a:schemeClr>
                  </a:gs>
                  <a:gs pos="0">
                    <a:schemeClr val="accent1">
                      <a:lumMod val="30000"/>
                      <a:lumOff val="70000"/>
                    </a:schemeClr>
                  </a:gs>
                </a:gsLst>
                <a:lin ang="8100000" scaled="1"/>
                <a:tileRect/>
              </a:gradFill>
              <a:ln>
                <a:noFill/>
              </a:ln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六边形 17"/>
              <p:cNvSpPr/>
              <p:nvPr/>
            </p:nvSpPr>
            <p:spPr>
              <a:xfrm rot="5400000">
                <a:off x="1300555" y="356409"/>
                <a:ext cx="1527476" cy="1316790"/>
              </a:xfrm>
              <a:prstGeom prst="hexagon">
                <a:avLst/>
              </a:prstGeom>
              <a:gradFill flip="none" rotWithShape="1">
                <a:gsLst>
                  <a:gs pos="48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印品黑体" panose="00000500000000000000" pitchFamily="2" charset="-122"/>
                  <a:ea typeface="印品黑体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文本框 1066"/>
            <p:cNvSpPr txBox="1">
              <a:spLocks noChangeArrowheads="1"/>
            </p:cNvSpPr>
            <p:nvPr/>
          </p:nvSpPr>
          <p:spPr bwMode="auto">
            <a:xfrm>
              <a:off x="2014040" y="789044"/>
              <a:ext cx="4022090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indent="0" algn="ctr">
                <a:lnSpc>
                  <a:spcPct val="100000"/>
                </a:lnSpc>
                <a:buNone/>
              </a:pPr>
              <a:r>
                <a:rPr sz="2400" b="1">
                  <a:solidFill>
                    <a:schemeClr val="accent1"/>
                  </a:solidFill>
                  <a:latin typeface="微软雅黑" panose="020B0503020204020204" pitchFamily="34" charset="-122"/>
                  <a:cs typeface="汉仪大黑简" panose="02010609000101010101" charset="-122"/>
                  <a:sym typeface="+mn-ea"/>
                </a:rPr>
                <a:t>常州市新高考线上研修活动</a:t>
              </a:r>
              <a:endParaRPr lang="zh-CN" altLang="en-US" sz="240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910" y="299720"/>
            <a:ext cx="1321435" cy="101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比较和认识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0070C0"/>
                </a:solidFill>
              </a:rPr>
              <a:t>告别</a:t>
            </a:r>
            <a:r>
              <a:rPr lang="zh-CN" altLang="en-US" dirty="0" smtClean="0"/>
              <a:t>      </a:t>
            </a:r>
            <a:r>
              <a:rPr lang="en-US" altLang="zh-CN" dirty="0" smtClean="0"/>
              <a:t>1.6m </a:t>
            </a:r>
            <a:r>
              <a:rPr lang="zh-CN" altLang="en-US" dirty="0" smtClean="0"/>
              <a:t>“清明上河图”“地狱级”</a:t>
            </a:r>
            <a:endParaRPr lang="en-US" altLang="zh-CN" dirty="0" smtClean="0"/>
          </a:p>
          <a:p>
            <a:r>
              <a:rPr lang="zh-CN" altLang="en-US" b="1" dirty="0" smtClean="0">
                <a:solidFill>
                  <a:srgbClr val="0070C0"/>
                </a:solidFill>
              </a:rPr>
              <a:t>开启</a:t>
            </a:r>
            <a:r>
              <a:rPr lang="zh-CN" altLang="en-US" dirty="0" smtClean="0"/>
              <a:t>       全国卷   “</a:t>
            </a:r>
            <a:r>
              <a:rPr lang="en-US" altLang="zh-CN" dirty="0" smtClean="0"/>
              <a:t>new normal</a:t>
            </a:r>
            <a:r>
              <a:rPr lang="zh-CN" altLang="en-US" dirty="0" smtClean="0"/>
              <a:t>”</a:t>
            </a:r>
            <a:endParaRPr lang="en-US" altLang="zh-CN" dirty="0" smtClean="0"/>
          </a:p>
          <a:p>
            <a:r>
              <a:rPr lang="zh-CN" altLang="en-US" b="1" dirty="0" smtClean="0">
                <a:solidFill>
                  <a:srgbClr val="0070C0"/>
                </a:solidFill>
              </a:rPr>
              <a:t>坚守</a:t>
            </a:r>
            <a:r>
              <a:rPr lang="zh-CN" altLang="en-US" dirty="0" smtClean="0"/>
              <a:t>      </a:t>
            </a:r>
            <a:r>
              <a:rPr lang="en-US" altLang="zh-CN" dirty="0" smtClean="0"/>
              <a:t>A </a:t>
            </a:r>
            <a:r>
              <a:rPr lang="zh-CN" altLang="en-US" dirty="0" smtClean="0"/>
              <a:t>目</a:t>
            </a:r>
            <a:r>
              <a:rPr lang="zh-CN" altLang="en-US" dirty="0" smtClean="0"/>
              <a:t>标：分数最高、最好看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</a:t>
            </a:r>
            <a:r>
              <a:rPr lang="en-US" altLang="zh-CN" dirty="0" smtClean="0"/>
              <a:t>B </a:t>
            </a:r>
            <a:r>
              <a:rPr lang="zh-CN" altLang="en-US" dirty="0" smtClean="0"/>
              <a:t>难</a:t>
            </a:r>
            <a:r>
              <a:rPr lang="zh-CN" altLang="en-US" dirty="0" smtClean="0"/>
              <a:t>度：不减或稍减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</a:t>
            </a:r>
            <a:r>
              <a:rPr lang="en-US" altLang="zh-CN" dirty="0" smtClean="0"/>
              <a:t>C </a:t>
            </a:r>
            <a:r>
              <a:rPr lang="zh-CN" altLang="en-US" dirty="0" smtClean="0"/>
              <a:t>抓</a:t>
            </a:r>
            <a:r>
              <a:rPr lang="zh-CN" altLang="en-US" dirty="0" smtClean="0"/>
              <a:t>手：阅读（底盘）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</a:t>
            </a:r>
            <a:r>
              <a:rPr lang="en-US" altLang="zh-CN" dirty="0" smtClean="0"/>
              <a:t>D </a:t>
            </a:r>
            <a:r>
              <a:rPr lang="zh-CN" altLang="en-US" dirty="0" smtClean="0"/>
              <a:t>牛</a:t>
            </a:r>
            <a:r>
              <a:rPr lang="zh-CN" altLang="en-US" dirty="0" smtClean="0"/>
              <a:t>鼻子：单词和语法（两翼）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词汇重要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4525963"/>
          </a:xfrm>
        </p:spPr>
        <p:txBody>
          <a:bodyPr/>
          <a:lstStyle/>
          <a:p>
            <a:r>
              <a:rPr lang="zh-CN" altLang="zh-CN" dirty="0" smtClean="0"/>
              <a:t>英国著名语言学家</a:t>
            </a:r>
            <a:r>
              <a:rPr lang="en-US" altLang="zh-CN" dirty="0" smtClean="0"/>
              <a:t>D</a:t>
            </a:r>
            <a:r>
              <a:rPr lang="zh-CN" altLang="zh-CN" dirty="0" smtClean="0"/>
              <a:t>·</a:t>
            </a:r>
            <a:r>
              <a:rPr lang="en-US" altLang="zh-CN" dirty="0" smtClean="0"/>
              <a:t>A</a:t>
            </a:r>
            <a:r>
              <a:rPr lang="zh-CN" altLang="zh-CN" dirty="0" smtClean="0"/>
              <a:t>·</a:t>
            </a:r>
            <a:r>
              <a:rPr lang="en-US" altLang="zh-CN" dirty="0" err="1" smtClean="0"/>
              <a:t>Wilking</a:t>
            </a:r>
            <a:r>
              <a:rPr lang="zh-CN" altLang="zh-CN" dirty="0" smtClean="0"/>
              <a:t>所说：“没有语法，能表达的内容很少，没有词汇，则什么也表达不了</a:t>
            </a:r>
            <a:r>
              <a:rPr lang="zh-CN" altLang="zh-CN" dirty="0" smtClean="0"/>
              <a:t>。”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我的认识</a:t>
            </a:r>
            <a:r>
              <a:rPr lang="zh-CN" altLang="en-US" dirty="0" smtClean="0"/>
              <a:t>：</a:t>
            </a:r>
            <a:r>
              <a:rPr lang="en-US" altLang="zh-CN" dirty="0" smtClean="0"/>
              <a:t>A </a:t>
            </a:r>
            <a:r>
              <a:rPr lang="zh-CN" altLang="en-US" dirty="0" smtClean="0"/>
              <a:t>单</a:t>
            </a:r>
            <a:r>
              <a:rPr lang="zh-CN" altLang="en-US" dirty="0" smtClean="0"/>
              <a:t>词量和分数存在</a:t>
            </a:r>
            <a:r>
              <a:rPr lang="zh-CN" altLang="en-US" dirty="0" smtClean="0">
                <a:solidFill>
                  <a:srgbClr val="0070C0"/>
                </a:solidFill>
              </a:rPr>
              <a:t>正相关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CN" dirty="0" smtClean="0"/>
              <a:t>                  </a:t>
            </a:r>
            <a:r>
              <a:rPr lang="en-US" altLang="zh-CN" dirty="0" smtClean="0"/>
              <a:t> B </a:t>
            </a:r>
            <a:r>
              <a:rPr lang="zh-CN" altLang="en-US" dirty="0" smtClean="0"/>
              <a:t>单</a:t>
            </a:r>
            <a:r>
              <a:rPr lang="zh-CN" altLang="en-US" dirty="0" smtClean="0"/>
              <a:t>词的水平，就是你的英语水平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   </a:t>
            </a:r>
            <a:r>
              <a:rPr lang="en-US" altLang="zh-CN" dirty="0" smtClean="0"/>
              <a:t> C </a:t>
            </a:r>
            <a:r>
              <a:rPr lang="zh-CN" altLang="en-US" dirty="0" smtClean="0"/>
              <a:t>单</a:t>
            </a:r>
            <a:r>
              <a:rPr lang="zh-CN" altLang="en-US" dirty="0" smtClean="0"/>
              <a:t>词通，一通百通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                      </a:t>
            </a:r>
          </a:p>
          <a:p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词汇类别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altLang="zh-CN" dirty="0" smtClean="0"/>
          </a:p>
          <a:p>
            <a:r>
              <a:rPr lang="en-US" altLang="zh-CN" dirty="0" smtClean="0"/>
              <a:t>A </a:t>
            </a:r>
            <a:r>
              <a:rPr lang="zh-CN" altLang="en-US" dirty="0" smtClean="0"/>
              <a:t>听</a:t>
            </a:r>
            <a:r>
              <a:rPr lang="zh-CN" altLang="en-US" dirty="0" smtClean="0"/>
              <a:t>力词汇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音、义（形，雅思填</a:t>
            </a:r>
            <a:r>
              <a:rPr lang="zh-CN" altLang="en-US" dirty="0" smtClean="0"/>
              <a:t>空需要）</a:t>
            </a:r>
            <a:endParaRPr lang="en-US" altLang="zh-CN" dirty="0" smtClean="0"/>
          </a:p>
          <a:p>
            <a:r>
              <a:rPr lang="en-US" altLang="zh-CN" dirty="0" smtClean="0"/>
              <a:t>B </a:t>
            </a:r>
            <a:r>
              <a:rPr lang="zh-CN" altLang="en-US" dirty="0" smtClean="0"/>
              <a:t>阅</a:t>
            </a:r>
            <a:r>
              <a:rPr lang="zh-CN" altLang="en-US" dirty="0" smtClean="0"/>
              <a:t>读词汇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形、义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（输入</a:t>
            </a:r>
            <a:r>
              <a:rPr lang="en-US" altLang="zh-CN" dirty="0" smtClean="0"/>
              <a:t>input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C </a:t>
            </a:r>
            <a:r>
              <a:rPr lang="zh-CN" altLang="en-US" dirty="0" smtClean="0"/>
              <a:t>写</a:t>
            </a:r>
            <a:r>
              <a:rPr lang="zh-CN" altLang="en-US" dirty="0" smtClean="0"/>
              <a:t>作词汇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形、义</a:t>
            </a:r>
            <a:endParaRPr lang="en-US" altLang="zh-CN" dirty="0" smtClean="0"/>
          </a:p>
          <a:p>
            <a:r>
              <a:rPr lang="en-US" altLang="zh-CN" dirty="0" smtClean="0"/>
              <a:t>D </a:t>
            </a:r>
            <a:r>
              <a:rPr lang="zh-CN" altLang="en-US" dirty="0" smtClean="0"/>
              <a:t>口</a:t>
            </a:r>
            <a:r>
              <a:rPr lang="zh-CN" altLang="en-US" dirty="0" smtClean="0"/>
              <a:t>语词汇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音、义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（输出</a:t>
            </a:r>
            <a:r>
              <a:rPr lang="en-US" altLang="zh-CN" dirty="0" smtClean="0"/>
              <a:t>output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zh-CN" altLang="en-US" dirty="0" smtClean="0"/>
              <a:t>一核四层四翼，单词属于</a:t>
            </a:r>
            <a:r>
              <a:rPr lang="zh-CN" altLang="en-US" dirty="0" smtClean="0">
                <a:solidFill>
                  <a:srgbClr val="0070C0"/>
                </a:solidFill>
              </a:rPr>
              <a:t>必备知识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高考词汇要求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1247040" cy="4525963"/>
          </a:xfrm>
        </p:spPr>
        <p:txBody>
          <a:bodyPr/>
          <a:lstStyle/>
          <a:p>
            <a:r>
              <a:rPr lang="en-US" altLang="zh-CN" dirty="0" smtClean="0"/>
              <a:t>2017</a:t>
            </a:r>
            <a:r>
              <a:rPr lang="zh-CN" altLang="en-US" dirty="0" smtClean="0"/>
              <a:t>版课标：共收</a:t>
            </a:r>
            <a:r>
              <a:rPr lang="en-US" altLang="zh-CN" dirty="0" smtClean="0"/>
              <a:t>3000</a:t>
            </a:r>
            <a:r>
              <a:rPr lang="zh-CN" altLang="en-US" dirty="0" smtClean="0"/>
              <a:t>个单词，义务教育</a:t>
            </a:r>
            <a:r>
              <a:rPr lang="en-US" altLang="zh-CN" dirty="0" smtClean="0"/>
              <a:t>1500</a:t>
            </a:r>
            <a:r>
              <a:rPr lang="zh-CN" altLang="en-US" dirty="0" smtClean="0"/>
              <a:t>个，必修课程</a:t>
            </a:r>
            <a:r>
              <a:rPr lang="en-US" altLang="zh-CN" dirty="0" smtClean="0"/>
              <a:t>500</a:t>
            </a:r>
            <a:r>
              <a:rPr lang="zh-CN" altLang="en-US" dirty="0" smtClean="0"/>
              <a:t>个，选修</a:t>
            </a:r>
            <a:r>
              <a:rPr lang="en-US" altLang="zh-CN" dirty="0" smtClean="0"/>
              <a:t>Ⅰ</a:t>
            </a:r>
            <a:r>
              <a:rPr lang="zh-CN" altLang="en-US" dirty="0" smtClean="0"/>
              <a:t>课程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个。各地可根据实际情况在此基础上，选择增加</a:t>
            </a:r>
            <a:r>
              <a:rPr lang="en-US" altLang="zh-CN" dirty="0" smtClean="0"/>
              <a:t>200</a:t>
            </a:r>
            <a:r>
              <a:rPr lang="zh-CN" altLang="en-US" dirty="0" smtClean="0"/>
              <a:t>个。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版课标有个附件</a:t>
            </a:r>
            <a:r>
              <a:rPr lang="en-US" altLang="zh-CN" dirty="0" smtClean="0"/>
              <a:t>5</a:t>
            </a:r>
            <a:r>
              <a:rPr lang="zh-CN" altLang="en-US" dirty="0" smtClean="0"/>
              <a:t>补充词汇</a:t>
            </a:r>
            <a:r>
              <a:rPr lang="zh-CN" altLang="en-US" dirty="0" smtClean="0"/>
              <a:t>表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>
                <a:solidFill>
                  <a:srgbClr val="0070C0"/>
                </a:solidFill>
              </a:rPr>
              <a:t> It’s </a:t>
            </a:r>
            <a:r>
              <a:rPr lang="en-US" altLang="zh-CN" dirty="0" smtClean="0">
                <a:solidFill>
                  <a:srgbClr val="0070C0"/>
                </a:solidFill>
              </a:rPr>
              <a:t>not all about the quantity</a:t>
            </a:r>
            <a:r>
              <a:rPr lang="zh-CN" altLang="en-US" dirty="0" smtClean="0">
                <a:solidFill>
                  <a:srgbClr val="0070C0"/>
                </a:solidFill>
              </a:rPr>
              <a:t>，</a:t>
            </a:r>
            <a:r>
              <a:rPr lang="en-US" altLang="zh-CN" dirty="0" smtClean="0">
                <a:solidFill>
                  <a:srgbClr val="0070C0"/>
                </a:solidFill>
              </a:rPr>
              <a:t>and the quality also matters a lot</a:t>
            </a:r>
            <a:r>
              <a:rPr lang="zh-CN" altLang="en-US" dirty="0" smtClean="0">
                <a:solidFill>
                  <a:srgbClr val="0070C0"/>
                </a:solidFill>
              </a:rPr>
              <a:t>（比如</a:t>
            </a:r>
            <a:r>
              <a:rPr lang="en-US" altLang="zh-CN" dirty="0" smtClean="0">
                <a:solidFill>
                  <a:srgbClr val="0070C0"/>
                </a:solidFill>
              </a:rPr>
              <a:t>ground</a:t>
            </a:r>
            <a:r>
              <a:rPr lang="zh-CN" altLang="en-US" dirty="0" smtClean="0">
                <a:solidFill>
                  <a:srgbClr val="0070C0"/>
                </a:solidFill>
              </a:rPr>
              <a:t>）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词汇学习的一般路径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  第</a:t>
            </a:r>
            <a:r>
              <a:rPr lang="zh-CN" altLang="en-US" dirty="0" smtClean="0"/>
              <a:t>一层：</a:t>
            </a:r>
            <a:r>
              <a:rPr lang="zh-CN" altLang="en-US" dirty="0" smtClean="0">
                <a:solidFill>
                  <a:srgbClr val="0070C0"/>
                </a:solidFill>
              </a:rPr>
              <a:t>形同陌路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dirty="0" smtClean="0"/>
              <a:t>    第二层：</a:t>
            </a:r>
            <a:r>
              <a:rPr lang="zh-CN" altLang="en-US" dirty="0" smtClean="0">
                <a:solidFill>
                  <a:srgbClr val="0070C0"/>
                </a:solidFill>
              </a:rPr>
              <a:t>似曾相识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dirty="0" smtClean="0"/>
              <a:t>    第三层：</a:t>
            </a:r>
            <a:r>
              <a:rPr lang="zh-CN" altLang="en-US" dirty="0" smtClean="0">
                <a:solidFill>
                  <a:srgbClr val="0070C0"/>
                </a:solidFill>
              </a:rPr>
              <a:t>一见钟情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zh-CN" altLang="en-US" dirty="0" smtClean="0"/>
              <a:t>    第四层：</a:t>
            </a:r>
            <a:r>
              <a:rPr lang="zh-CN" altLang="en-US" dirty="0" smtClean="0">
                <a:solidFill>
                  <a:srgbClr val="0070C0"/>
                </a:solidFill>
              </a:rPr>
              <a:t>刻骨铭</a:t>
            </a:r>
            <a:r>
              <a:rPr lang="zh-CN" altLang="en-US" dirty="0" smtClean="0">
                <a:solidFill>
                  <a:srgbClr val="0070C0"/>
                </a:solidFill>
              </a:rPr>
              <a:t>心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/>
              <a:t>迭代记忆法：       第一轮</a:t>
            </a:r>
            <a:r>
              <a:rPr lang="zh-CN" altLang="en-US" dirty="0" smtClean="0">
                <a:solidFill>
                  <a:srgbClr val="0070C0"/>
                </a:solidFill>
              </a:rPr>
              <a:t>初识单词 ，不求甚解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CN" dirty="0" smtClean="0"/>
              <a:t>                              </a:t>
            </a:r>
            <a:r>
              <a:rPr lang="zh-CN" altLang="en-US" dirty="0" smtClean="0"/>
              <a:t>第二轮</a:t>
            </a:r>
            <a:r>
              <a:rPr lang="zh-CN" altLang="en-US" dirty="0" smtClean="0">
                <a:solidFill>
                  <a:srgbClr val="0070C0"/>
                </a:solidFill>
              </a:rPr>
              <a:t>具体情境，深入理解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altLang="zh-CN" dirty="0" smtClean="0"/>
              <a:t>                              </a:t>
            </a:r>
            <a:r>
              <a:rPr lang="zh-CN" altLang="en-US" dirty="0" smtClean="0"/>
              <a:t>第三轮</a:t>
            </a:r>
            <a:r>
              <a:rPr lang="zh-CN" altLang="en-US" dirty="0" smtClean="0">
                <a:solidFill>
                  <a:srgbClr val="0070C0"/>
                </a:solidFill>
              </a:rPr>
              <a:t>输出练习，运用自如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词汇教学一点想法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525658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zh-CN" altLang="en-US" dirty="0" smtClean="0">
                <a:solidFill>
                  <a:srgbClr val="0070C0"/>
                </a:solidFill>
              </a:rPr>
              <a:t>筛选分类   精准教单词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/>
              <a:t>课标单词和模块单词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</a:t>
            </a:r>
            <a:r>
              <a:rPr lang="en-US" altLang="zh-CN" dirty="0" smtClean="0"/>
              <a:t>A </a:t>
            </a:r>
            <a:r>
              <a:rPr lang="zh-CN" altLang="en-US" dirty="0" smtClean="0"/>
              <a:t>剔</a:t>
            </a:r>
            <a:r>
              <a:rPr lang="zh-CN" altLang="en-US" dirty="0" smtClean="0"/>
              <a:t>除：地名、人名、长单词、专有术语（一看就懂）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</a:t>
            </a:r>
            <a:r>
              <a:rPr lang="en-US" altLang="zh-CN" dirty="0" smtClean="0"/>
              <a:t>B </a:t>
            </a:r>
            <a:r>
              <a:rPr lang="zh-CN" altLang="en-US" dirty="0" smtClean="0"/>
              <a:t>强</a:t>
            </a:r>
            <a:r>
              <a:rPr lang="zh-CN" altLang="en-US" dirty="0" smtClean="0"/>
              <a:t>调</a:t>
            </a:r>
            <a:r>
              <a:rPr lang="en-US" altLang="zh-CN" dirty="0" smtClean="0"/>
              <a:t>:</a:t>
            </a:r>
            <a:r>
              <a:rPr lang="zh-CN" altLang="en-US" dirty="0" smtClean="0"/>
              <a:t>动词、名词（音形义用    四位一体）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</a:t>
            </a:r>
            <a:r>
              <a:rPr lang="en-US" altLang="zh-CN" dirty="0" smtClean="0"/>
              <a:t>C </a:t>
            </a:r>
            <a:r>
              <a:rPr lang="zh-CN" altLang="en-US" dirty="0" smtClean="0"/>
              <a:t>新</a:t>
            </a:r>
            <a:r>
              <a:rPr lang="zh-CN" altLang="en-US" dirty="0" smtClean="0"/>
              <a:t>增单词：讲义、报纸、和网络（个性化单词库）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/>
              <a:t>    </a:t>
            </a:r>
            <a:r>
              <a:rPr lang="zh-CN" altLang="en-US" dirty="0" smtClean="0">
                <a:solidFill>
                  <a:srgbClr val="0070C0"/>
                </a:solidFill>
              </a:rPr>
              <a:t>建议</a:t>
            </a:r>
            <a:r>
              <a:rPr lang="zh-CN" altLang="en-US" dirty="0" smtClean="0"/>
              <a:t>： </a:t>
            </a:r>
            <a:endParaRPr lang="en-US" altLang="zh-CN" dirty="0" smtClean="0"/>
          </a:p>
          <a:p>
            <a:r>
              <a:rPr lang="en-US" altLang="zh-CN" dirty="0" smtClean="0"/>
              <a:t>Immersion approach    </a:t>
            </a:r>
            <a:r>
              <a:rPr lang="zh-CN" altLang="en-US" dirty="0" smtClean="0"/>
              <a:t>（浸泡式学习）</a:t>
            </a:r>
            <a:endParaRPr lang="en-US" altLang="zh-CN" dirty="0" smtClean="0"/>
          </a:p>
          <a:p>
            <a:r>
              <a:rPr lang="en-US" altLang="zh-CN" dirty="0" smtClean="0"/>
              <a:t>Learn as a child             </a:t>
            </a:r>
            <a:r>
              <a:rPr lang="zh-CN" altLang="en-US" dirty="0" smtClean="0"/>
              <a:t>（像小孩一样学）</a:t>
            </a:r>
            <a:endParaRPr lang="en-US" altLang="zh-CN" dirty="0" smtClean="0"/>
          </a:p>
          <a:p>
            <a:r>
              <a:rPr lang="en-US" altLang="zh-CN" dirty="0" smtClean="0"/>
              <a:t>Internet is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your friend  </a:t>
            </a:r>
            <a:r>
              <a:rPr lang="zh-CN" altLang="en-US" dirty="0" smtClean="0"/>
              <a:t>（利用互联网）</a:t>
            </a:r>
            <a:endParaRPr lang="en-US" altLang="zh-CN" dirty="0" smtClean="0"/>
          </a:p>
          <a:p>
            <a:r>
              <a:rPr lang="en-US" altLang="zh-CN" dirty="0" smtClean="0"/>
              <a:t>Deliberate practice        </a:t>
            </a:r>
            <a:r>
              <a:rPr lang="zh-CN" altLang="en-US" dirty="0" smtClean="0"/>
              <a:t>（刻意练习）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学生新增单词本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043" y="1412776"/>
            <a:ext cx="429165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1412776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penci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567646"/>
      </a:accent2>
      <a:accent3>
        <a:srgbClr val="F69200"/>
      </a:accent3>
      <a:accent4>
        <a:srgbClr val="FCE610"/>
      </a:accent4>
      <a:accent5>
        <a:srgbClr val="1F9A0E"/>
      </a:accent5>
      <a:accent6>
        <a:srgbClr val="C92521"/>
      </a:accent6>
      <a:hlink>
        <a:srgbClr val="F59E00"/>
      </a:hlink>
      <a:folHlink>
        <a:srgbClr val="B2B2B2"/>
      </a:folHlink>
    </a:clrScheme>
    <a:fontScheme name="Tw Cen MT-Rockwell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1446</Words>
  <Application>Microsoft Office PowerPoint</Application>
  <PresentationFormat>自定义</PresentationFormat>
  <Paragraphs>112</Paragraphs>
  <Slides>20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Office Theme</vt:lpstr>
      <vt:lpstr>幻灯片 1</vt:lpstr>
      <vt:lpstr>幻灯片 2</vt:lpstr>
      <vt:lpstr>比较和认识</vt:lpstr>
      <vt:lpstr>词汇重要</vt:lpstr>
      <vt:lpstr>词汇类别</vt:lpstr>
      <vt:lpstr>高考词汇要求</vt:lpstr>
      <vt:lpstr>词汇学习的一般路径</vt:lpstr>
      <vt:lpstr>词汇教学一点想法</vt:lpstr>
      <vt:lpstr>学生新增单词本</vt:lpstr>
      <vt:lpstr>词汇教学一点想法</vt:lpstr>
      <vt:lpstr>Learning collocation/chunk</vt:lpstr>
      <vt:lpstr>词汇教学一点想法</vt:lpstr>
      <vt:lpstr>学生练习可视化痕迹</vt:lpstr>
      <vt:lpstr>词汇如何巩固</vt:lpstr>
      <vt:lpstr>词汇教学一点想法</vt:lpstr>
      <vt:lpstr>学生作文词汇活用</vt:lpstr>
      <vt:lpstr>词汇教学小结</vt:lpstr>
      <vt:lpstr>思考和追问</vt:lpstr>
      <vt:lpstr>结束语</vt:lpstr>
      <vt:lpstr>幻灯片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</dc:creator>
  <cp:lastModifiedBy>Administrator</cp:lastModifiedBy>
  <cp:revision>225</cp:revision>
  <dcterms:created xsi:type="dcterms:W3CDTF">2014-07-24T14:51:00Z</dcterms:created>
  <dcterms:modified xsi:type="dcterms:W3CDTF">2021-08-13T08:17:21Z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