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50" r:id="rId3"/>
    <p:sldId id="403" r:id="rId4"/>
    <p:sldId id="404" r:id="rId5"/>
    <p:sldId id="407" r:id="rId6"/>
    <p:sldId id="408" r:id="rId7"/>
    <p:sldId id="409" r:id="rId8"/>
    <p:sldId id="453" r:id="rId9"/>
    <p:sldId id="411" r:id="rId10"/>
    <p:sldId id="454" r:id="rId11"/>
    <p:sldId id="426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48" r:id="rId25"/>
    <p:sldId id="449" r:id="rId26"/>
    <p:sldId id="450" r:id="rId27"/>
    <p:sldId id="467" r:id="rId28"/>
    <p:sldId id="468" r:id="rId29"/>
    <p:sldId id="469" r:id="rId30"/>
    <p:sldId id="430" r:id="rId31"/>
    <p:sldId id="427" r:id="rId32"/>
    <p:sldId id="428" r:id="rId33"/>
    <p:sldId id="429" r:id="rId34"/>
    <p:sldId id="435" r:id="rId35"/>
    <p:sldId id="436" r:id="rId36"/>
    <p:sldId id="451" r:id="rId37"/>
    <p:sldId id="470" r:id="rId38"/>
    <p:sldId id="471" r:id="rId39"/>
    <p:sldId id="472" r:id="rId40"/>
    <p:sldId id="473" r:id="rId41"/>
    <p:sldId id="432" r:id="rId42"/>
    <p:sldId id="433" r:id="rId43"/>
    <p:sldId id="474" r:id="rId44"/>
    <p:sldId id="437" r:id="rId45"/>
    <p:sldId id="475" r:id="rId46"/>
    <p:sldId id="439" r:id="rId47"/>
    <p:sldId id="441" r:id="rId48"/>
    <p:sldId id="258" r:id="rId4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B9CA2-D772-48B8-954E-B38F78465B7A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EABC8-FC6B-425D-8E8F-FD3A8123B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87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593725">
              <a:lnSpc>
                <a:spcPct val="150000"/>
              </a:lnSpc>
            </a:pPr>
            <a:r>
              <a:rPr kumimoji="1" lang="zh-CN" altLang="en-US" sz="1200" b="1" dirty="0" smtClean="0">
                <a:solidFill>
                  <a:srgbClr val="800000"/>
                </a:solidFill>
              </a:rPr>
              <a:t>千丈见底</a:t>
            </a:r>
            <a:endParaRPr kumimoji="1" lang="zh-CN" altLang="en-US" sz="1200" b="1" dirty="0">
              <a:solidFill>
                <a:srgbClr val="800000"/>
              </a:solidFill>
              <a:latin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ABC8-FC6B-425D-8E8F-FD3A8123B9B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0D7-666B-4E95-A21E-2B6E24FA0BD5}" type="datetimeFigureOut">
              <a:rPr lang="zh-CN" altLang="en-US"/>
              <a:pPr>
                <a:defRPr/>
              </a:pPr>
              <a:t>2017-09-02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891B4-84D4-4D38-A80B-FD2BA5FCFA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2017-09-02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1760" y="1347614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与朱元思书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5370264" y="3429006"/>
            <a:ext cx="3214710" cy="53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八年级上册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935039" y="2041074"/>
            <a:ext cx="2327275" cy="11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导思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文章是从哪些角度来写山的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?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分别写出了山怎样的特点？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1068389" y="1970485"/>
            <a:ext cx="2143125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3225800" y="1977629"/>
            <a:ext cx="731838" cy="36790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971600" y="1491630"/>
            <a:ext cx="2249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奇山</a:t>
            </a:r>
            <a:r>
              <a:rPr lang="en-US" altLang="zh-CN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各种感官</a:t>
            </a:r>
          </a:p>
        </p:txBody>
      </p:sp>
      <p:sp>
        <p:nvSpPr>
          <p:cNvPr id="81" name="云形 80"/>
          <p:cNvSpPr/>
          <p:nvPr/>
        </p:nvSpPr>
        <p:spPr>
          <a:xfrm>
            <a:off x="3543299" y="2187779"/>
            <a:ext cx="2190846" cy="1287818"/>
          </a:xfrm>
          <a:prstGeom prst="cloud">
            <a:avLst/>
          </a:prstGeom>
          <a:blipFill dpi="0" rotWithShape="1">
            <a:blip r:embed="rId2" cstate="print"/>
            <a:srcRect/>
            <a:stretch>
              <a:fillRect l="-24000" t="-11000" r="-19000" b="-28000"/>
            </a:stretch>
          </a:blipFill>
          <a:ln>
            <a:solidFill>
              <a:srgbClr val="0D93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3838575" y="2451497"/>
            <a:ext cx="1841500" cy="826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追求自由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6084168" y="1635646"/>
            <a:ext cx="235426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导思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在文中找出写水的句子，想想作者是如何表现水的特点的。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207125" y="1631156"/>
            <a:ext cx="2076450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435601" y="1628775"/>
            <a:ext cx="752475" cy="672704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084168" y="1131590"/>
            <a:ext cx="2249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异水</a:t>
            </a:r>
            <a:r>
              <a:rPr lang="en-US" altLang="zh-CN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侧面烘托</a:t>
            </a:r>
          </a:p>
        </p:txBody>
      </p:sp>
      <p:sp>
        <p:nvSpPr>
          <p:cNvPr id="29" name="云形 28"/>
          <p:cNvSpPr/>
          <p:nvPr/>
        </p:nvSpPr>
        <p:spPr>
          <a:xfrm>
            <a:off x="4357686" y="3500444"/>
            <a:ext cx="1504158" cy="887954"/>
          </a:xfrm>
          <a:prstGeom prst="cloud">
            <a:avLst/>
          </a:prstGeom>
          <a:blipFill dpi="0" rotWithShape="1">
            <a:blip r:embed="rId3" cstate="print"/>
            <a:srcRect/>
            <a:stretch>
              <a:fillRect l="-24000" t="-11000" r="-19000" b="-28000"/>
            </a:stretch>
          </a:blipFill>
          <a:ln>
            <a:solidFill>
              <a:srgbClr val="0D93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571999" y="3714758"/>
            <a:ext cx="16732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富春山水</a:t>
            </a:r>
          </a:p>
        </p:txBody>
      </p:sp>
      <p:sp>
        <p:nvSpPr>
          <p:cNvPr id="37" name="矩形 34"/>
          <p:cNvSpPr>
            <a:spLocks noChangeArrowheads="1"/>
          </p:cNvSpPr>
          <p:nvPr/>
        </p:nvSpPr>
        <p:spPr bwMode="auto">
          <a:xfrm>
            <a:off x="5942014" y="3256360"/>
            <a:ext cx="2732087" cy="17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导思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3: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在文中找出含蓄表达作者思想的句子，具体说一说其中包含了什么样的情感。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6186488" y="3300413"/>
            <a:ext cx="2138362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5641975" y="2990850"/>
            <a:ext cx="520700" cy="30599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596064" y="2922985"/>
            <a:ext cx="1476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借景抒情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59832" y="69954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带着问题读课文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7" grpId="0"/>
      <p:bldP spid="82" grpId="0"/>
      <p:bldP spid="30" grpId="0"/>
      <p:bldP spid="33" grpId="0"/>
      <p:bldP spid="34" grpId="0"/>
      <p:bldP spid="37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66825" y="2787775"/>
            <a:ext cx="7481640" cy="2232248"/>
          </a:xfrm>
          <a:prstGeom prst="rect">
            <a:avLst/>
          </a:prstGeom>
          <a:solidFill>
            <a:srgbClr val="26E606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5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2296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1187624" y="1059582"/>
            <a:ext cx="6905625" cy="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请同学们听读课文，并在课本上及时做好旁批和圈点。体会作者感情，感受文章自然的风格。  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 </a:t>
            </a:r>
          </a:p>
        </p:txBody>
      </p:sp>
      <p:grpSp>
        <p:nvGrpSpPr>
          <p:cNvPr id="2" name="组 1"/>
          <p:cNvGrpSpPr>
            <a:grpSpLocks/>
          </p:cNvGrpSpPr>
          <p:nvPr/>
        </p:nvGrpSpPr>
        <p:grpSpPr bwMode="auto">
          <a:xfrm>
            <a:off x="755575" y="2139701"/>
            <a:ext cx="2719958" cy="576065"/>
            <a:chOff x="5409457" y="3706336"/>
            <a:chExt cx="2718543" cy="768085"/>
          </a:xfrm>
        </p:grpSpPr>
        <p:sp>
          <p:nvSpPr>
            <p:cNvPr id="30" name="圆角矩形 29"/>
            <p:cNvSpPr/>
            <p:nvPr/>
          </p:nvSpPr>
          <p:spPr>
            <a:xfrm>
              <a:off x="6317605" y="3841276"/>
              <a:ext cx="1810395" cy="633145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2306" name="文本框 30"/>
            <p:cNvSpPr txBox="1">
              <a:spLocks noChangeArrowheads="1"/>
            </p:cNvSpPr>
            <p:nvPr/>
          </p:nvSpPr>
          <p:spPr bwMode="auto">
            <a:xfrm>
              <a:off x="6565743" y="3829427"/>
              <a:ext cx="1550065" cy="615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圈点要求</a:t>
              </a:r>
            </a:p>
          </p:txBody>
        </p:sp>
        <p:pic>
          <p:nvPicPr>
            <p:cNvPr id="12307" name="图片 9" descr="book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09457" y="3706336"/>
              <a:ext cx="1249732" cy="76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1547664" y="3004996"/>
            <a:ext cx="6984776" cy="16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划分文章部分、层次分别用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双竖线、单竖线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认为用得好的词语用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方框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关键语句（或写得好的语句）用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波浪线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有疑问的地方，用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问号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标注。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1779662"/>
            <a:ext cx="2794000" cy="499624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第一部分（第①段）：</a:t>
            </a:r>
            <a:endParaRPr lang="en-US" altLang="zh-CN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2928940"/>
            <a:ext cx="3170632" cy="553998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第二部分（②③）：</a:t>
            </a:r>
            <a:endParaRPr lang="en-US" altLang="zh-CN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8701" y="2285998"/>
            <a:ext cx="3382963" cy="553998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总述富春江奇特秀丽的景色。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16000" y="3500444"/>
            <a:ext cx="6197600" cy="553998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“异水”清澈，江流湍急，“奇山”轩邈，景中含情。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3648" y="62753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用喜欢的方式朗读课文，划分文章结构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3559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3560" name="矩形 11"/>
          <p:cNvSpPr>
            <a:spLocks noChangeArrowheads="1"/>
          </p:cNvSpPr>
          <p:nvPr/>
        </p:nvSpPr>
        <p:spPr bwMode="auto">
          <a:xfrm>
            <a:off x="467544" y="1059582"/>
            <a:ext cx="7974013" cy="85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原文：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风烟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俱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净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天山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共色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从流飘荡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任意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东西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自富阳至桐庐，一百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里，奇山异水，天下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独绝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1995686"/>
            <a:ext cx="10104438" cy="327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俱：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全，都。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共色：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同样的颜色。共，相同，一样。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从流飘荡：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（船）随着水流飘浮移动。从，顺、随。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东西：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名词作动词，向东向西，指随心所欲地任船所至观赏景物。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许：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表示大约的数量。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独绝：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独一无二。 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zh-CN" altLang="en-US" sz="2000" b="1" dirty="0"/>
          </a:p>
        </p:txBody>
      </p:sp>
      <p:sp>
        <p:nvSpPr>
          <p:cNvPr id="23563" name="矩形 15"/>
          <p:cNvSpPr>
            <a:spLocks noChangeArrowheads="1"/>
          </p:cNvSpPr>
          <p:nvPr/>
        </p:nvSpPr>
        <p:spPr bwMode="auto">
          <a:xfrm>
            <a:off x="467544" y="1995686"/>
            <a:ext cx="1268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注释：</a:t>
            </a:r>
            <a:r>
              <a:rPr lang="zh-CN" altLang="zh-CN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9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4583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42975" y="1901428"/>
            <a:ext cx="7480300" cy="20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9242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风停了，烟雾都消散尽净，天空和远山呈现出相同的颜色。我乘着船随水流飘浮移动，随心所欲，任船所至观赏景物。从富阳到桐庐，一百里左右，奇异的山水，是天下独一无二的美景。 </a:t>
            </a:r>
            <a:endParaRPr lang="zh-CN" altLang="zh-CN" sz="2000" b="1" dirty="0">
              <a:solidFill>
                <a:srgbClr val="00924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zh-CN" altLang="en-US" sz="2400" b="1" dirty="0">
              <a:solidFill>
                <a:srgbClr val="009242"/>
              </a:solidFill>
              <a:latin typeface="宋体" pitchFamily="2" charset="-122"/>
            </a:endParaRPr>
          </a:p>
        </p:txBody>
      </p:sp>
      <p:sp>
        <p:nvSpPr>
          <p:cNvPr id="24586" name="矩形 13"/>
          <p:cNvSpPr>
            <a:spLocks noChangeArrowheads="1"/>
          </p:cNvSpPr>
          <p:nvPr/>
        </p:nvSpPr>
        <p:spPr bwMode="auto">
          <a:xfrm>
            <a:off x="755576" y="1275606"/>
            <a:ext cx="142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译文： </a:t>
            </a:r>
            <a:r>
              <a:rPr lang="en-US" altLang="zh-CN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5607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5608" name="矩形 11"/>
          <p:cNvSpPr>
            <a:spLocks noChangeArrowheads="1"/>
          </p:cNvSpPr>
          <p:nvPr/>
        </p:nvSpPr>
        <p:spPr bwMode="auto">
          <a:xfrm>
            <a:off x="899592" y="1203598"/>
            <a:ext cx="7199313" cy="85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原文：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水皆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缥碧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，千丈见底。游鱼细石，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直视无碍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。急湍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甚箭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，猛浪若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奔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33513" y="2427734"/>
            <a:ext cx="685326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漂碧：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青绿色。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直视无碍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一直看下去毫无障碍，形容水清澈透明。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甚箭：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甚于箭，比箭还快。甚，胜过。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奔：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动词用作名词，奔马。 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11" name="矩形 15"/>
          <p:cNvSpPr>
            <a:spLocks noChangeArrowheads="1"/>
          </p:cNvSpPr>
          <p:nvPr/>
        </p:nvSpPr>
        <p:spPr bwMode="auto">
          <a:xfrm>
            <a:off x="395536" y="1995686"/>
            <a:ext cx="1268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注释：</a:t>
            </a:r>
            <a:r>
              <a:rPr lang="zh-CN" altLang="zh-CN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9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6631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60464" y="1957388"/>
            <a:ext cx="7119937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009242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 dirty="0" smtClean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富春江</a:t>
            </a:r>
            <a:r>
              <a:rPr lang="zh-CN" altLang="en-US" sz="2000" dirty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水都呈青绿色，深深的江水清澈见底。游动的鱼儿和细小的石子，一直看下去，可以看得很清楚，毫无障碍。夹岸湍急的水流比箭还快，凶猛的巨浪就像奔腾的骏马。 </a:t>
            </a:r>
            <a:endParaRPr lang="zh-CN" altLang="zh-CN" sz="2000" dirty="0">
              <a:solidFill>
                <a:srgbClr val="00924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endParaRPr lang="zh-CN" altLang="en-US" sz="2400" b="1" dirty="0">
              <a:solidFill>
                <a:srgbClr val="009242"/>
              </a:solidFill>
              <a:latin typeface="宋体" pitchFamily="2" charset="-122"/>
            </a:endParaRPr>
          </a:p>
        </p:txBody>
      </p:sp>
      <p:sp>
        <p:nvSpPr>
          <p:cNvPr id="26634" name="矩形 13"/>
          <p:cNvSpPr>
            <a:spLocks noChangeArrowheads="1"/>
          </p:cNvSpPr>
          <p:nvPr/>
        </p:nvSpPr>
        <p:spPr bwMode="auto">
          <a:xfrm>
            <a:off x="1074739" y="1679972"/>
            <a:ext cx="142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译文： </a:t>
            </a:r>
            <a:r>
              <a:rPr lang="en-US" altLang="zh-CN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7655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7656" name="矩形 11"/>
          <p:cNvSpPr>
            <a:spLocks noChangeArrowheads="1"/>
          </p:cNvSpPr>
          <p:nvPr/>
        </p:nvSpPr>
        <p:spPr bwMode="auto">
          <a:xfrm>
            <a:off x="971600" y="987574"/>
            <a:ext cx="74888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原文：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夹岸高山，皆生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寒树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负势竞上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，互相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轩邈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争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高直指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，千百成峰。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19672" y="2281178"/>
            <a:ext cx="75243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寒树：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耐寒常绿的树。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负势竞上：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（高山）凭依山势，争着向上。负，凭依。竞，争逐。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轩邈（</a:t>
            </a:r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miǎo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高远。这里作动词用，比高远。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直指：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笔直地向上。指，向。 </a:t>
            </a:r>
          </a:p>
        </p:txBody>
      </p:sp>
      <p:sp>
        <p:nvSpPr>
          <p:cNvPr id="27659" name="矩形 15"/>
          <p:cNvSpPr>
            <a:spLocks noChangeArrowheads="1"/>
          </p:cNvSpPr>
          <p:nvPr/>
        </p:nvSpPr>
        <p:spPr bwMode="auto">
          <a:xfrm>
            <a:off x="787401" y="2158603"/>
            <a:ext cx="1268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注释：</a:t>
            </a:r>
            <a:r>
              <a:rPr lang="zh-CN" altLang="zh-CN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9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8679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11238" y="1941910"/>
            <a:ext cx="7313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009242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 dirty="0" smtClean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两岸</a:t>
            </a:r>
            <a:r>
              <a:rPr lang="zh-CN" altLang="en-US" sz="2000" dirty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的高山上，都生长着耐寒常绿的树木；高山凭依山势，争着向上，好像彼此都在争着往高处和远处伸展；群山竞争着高耸，笔直地向上形成无数个山峰。 </a:t>
            </a:r>
          </a:p>
        </p:txBody>
      </p:sp>
      <p:sp>
        <p:nvSpPr>
          <p:cNvPr id="28682" name="矩形 13"/>
          <p:cNvSpPr>
            <a:spLocks noChangeArrowheads="1"/>
          </p:cNvSpPr>
          <p:nvPr/>
        </p:nvSpPr>
        <p:spPr bwMode="auto">
          <a:xfrm>
            <a:off x="971600" y="1419622"/>
            <a:ext cx="142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译文： </a:t>
            </a:r>
            <a:r>
              <a:rPr lang="en-US" altLang="zh-CN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9703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9704" name="矩形 11"/>
          <p:cNvSpPr>
            <a:spLocks noChangeArrowheads="1"/>
          </p:cNvSpPr>
          <p:nvPr/>
        </p:nvSpPr>
        <p:spPr bwMode="auto">
          <a:xfrm>
            <a:off x="755576" y="843558"/>
            <a:ext cx="7394575" cy="96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原文：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泉水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激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石，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泠泠作响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好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鸟相鸣 ，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嘤嘤成韵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。蝉则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千转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不穷，猿则百叫无绝。</a:t>
            </a:r>
          </a:p>
        </p:txBody>
      </p:sp>
      <p:sp>
        <p:nvSpPr>
          <p:cNvPr id="29706" name="矩形 15"/>
          <p:cNvSpPr>
            <a:spLocks noChangeArrowheads="1"/>
          </p:cNvSpPr>
          <p:nvPr/>
        </p:nvSpPr>
        <p:spPr bwMode="auto">
          <a:xfrm>
            <a:off x="858838" y="1844278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注释：</a:t>
            </a:r>
            <a:r>
              <a:rPr lang="zh-CN" altLang="zh-CN" sz="2400">
                <a:solidFill>
                  <a:srgbClr val="FF0000"/>
                </a:solidFill>
              </a:rPr>
              <a:t> 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763688" y="1923678"/>
            <a:ext cx="705678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激：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冲击。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泠（</a:t>
            </a:r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líng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）泠作响：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发出泠泠的声响。泠泠，拟声词，形容声音清越。 </a:t>
            </a: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好：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美丽的。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嘤（</a:t>
            </a:r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yīng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）嘤成韵：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鸣声和谐动听。嘤嘤，鸟鸣声。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千转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zhuàn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）：不停地叫。转，同“啭”，鸟婉转地叫。这里指蝉鸣。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954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59632" y="915566"/>
            <a:ext cx="6984776" cy="4008933"/>
            <a:chOff x="1259632" y="555526"/>
            <a:chExt cx="6984776" cy="4632544"/>
          </a:xfrm>
        </p:grpSpPr>
        <p:sp>
          <p:nvSpPr>
            <p:cNvPr id="3" name="横卷形 2"/>
            <p:cNvSpPr/>
            <p:nvPr/>
          </p:nvSpPr>
          <p:spPr>
            <a:xfrm>
              <a:off x="1259632" y="555526"/>
              <a:ext cx="6984776" cy="4160462"/>
            </a:xfrm>
            <a:prstGeom prst="horizontalScroll">
              <a:avLst/>
            </a:prstGeom>
            <a:noFill/>
            <a:ln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763688" y="1720455"/>
              <a:ext cx="6264696" cy="3467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82588" eaLnBrk="0" hangingPunct="0">
                <a:lnSpc>
                  <a:spcPct val="150000"/>
                </a:lnSpc>
                <a:defRPr/>
              </a:pP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1.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疏通文意并熟练地背诵课文。 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indent="382588" eaLnBrk="0" hangingPunct="0">
                <a:lnSpc>
                  <a:spcPct val="150000"/>
                </a:lnSpc>
                <a:defRPr/>
              </a:pP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2. 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理解课文的思想内容，理解本文景物描写的特点。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indent="382588" eaLnBrk="0" hangingPunct="0">
                <a:lnSpc>
                  <a:spcPct val="150000"/>
                </a:lnSpc>
                <a:defRPr/>
              </a:pP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3.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体会作者由观赏自然景物而引发的内心感触。 </a:t>
              </a:r>
            </a:p>
            <a:p>
              <a:pPr indent="382588" eaLnBrk="0" hangingPunct="0">
                <a:lnSpc>
                  <a:spcPct val="150000"/>
                </a:lnSpc>
                <a:defRPr/>
              </a:pP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indent="382588" eaLnBrk="0" hangingPunct="0">
                <a:lnSpc>
                  <a:spcPct val="150000"/>
                </a:lnSpc>
                <a:defRPr/>
              </a:pPr>
              <a:endPara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indent="382588">
                <a:lnSpc>
                  <a:spcPct val="150000"/>
                </a:lnSpc>
              </a:pPr>
              <a:endParaRPr lang="en-US" altLang="zh-CN" b="1" dirty="0" smtClean="0">
                <a:latin typeface="宋体" pitchFamily="2" charset="-122"/>
              </a:endParaRPr>
            </a:p>
            <a:p>
              <a:pPr indent="382588">
                <a:lnSpc>
                  <a:spcPct val="150000"/>
                </a:lnSpc>
              </a:pPr>
              <a:endParaRPr lang="zh-CN" altLang="en-US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30727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19176" y="1883569"/>
            <a:ext cx="7305675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009242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 dirty="0" smtClean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泉水</a:t>
            </a:r>
            <a:r>
              <a:rPr lang="zh-CN" altLang="en-US" sz="2000" dirty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冲击着山石，发出清越的泠泠之声。美丽的鸟儿相互和鸣，鸣声和谐动听。蝉儿长久地叫个不停，猿猴长时间地叫个不断。</a:t>
            </a:r>
            <a:endParaRPr lang="zh-CN" altLang="zh-CN" sz="2000" dirty="0">
              <a:solidFill>
                <a:srgbClr val="00924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endParaRPr lang="zh-CN" altLang="en-US" sz="2400" b="1" dirty="0">
              <a:solidFill>
                <a:srgbClr val="00924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30" name="矩形 13"/>
          <p:cNvSpPr>
            <a:spLocks noChangeArrowheads="1"/>
          </p:cNvSpPr>
          <p:nvPr/>
        </p:nvSpPr>
        <p:spPr bwMode="auto">
          <a:xfrm>
            <a:off x="954089" y="1606153"/>
            <a:ext cx="142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译文： </a:t>
            </a:r>
            <a:r>
              <a:rPr lang="en-US" altLang="zh-CN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31751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31752" name="矩形 11"/>
          <p:cNvSpPr>
            <a:spLocks noChangeArrowheads="1"/>
          </p:cNvSpPr>
          <p:nvPr/>
        </p:nvSpPr>
        <p:spPr bwMode="auto">
          <a:xfrm>
            <a:off x="971600" y="699542"/>
            <a:ext cx="7610475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原文：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鸢飞戾天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者，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望峰息心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经纶世务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者，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窥谷忘反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1754" name="矩形 15"/>
          <p:cNvSpPr>
            <a:spLocks noChangeArrowheads="1"/>
          </p:cNvSpPr>
          <p:nvPr/>
        </p:nvSpPr>
        <p:spPr bwMode="auto">
          <a:xfrm>
            <a:off x="539552" y="1563638"/>
            <a:ext cx="1194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注释：</a:t>
            </a:r>
            <a:r>
              <a:rPr lang="zh-CN" altLang="zh-CN" sz="2800" dirty="0">
                <a:solidFill>
                  <a:srgbClr val="FF0000"/>
                </a:solidFill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763689" y="1462492"/>
            <a:ext cx="7056784" cy="32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鸢（</a:t>
            </a:r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yuān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）飞戾（</a:t>
            </a:r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lì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）天：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老鹰飞到天上，这里比喻追求高位。戾，至。 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defTabSz="914400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望峰息心：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望见这里的山峰，追逐名利的心就平静下来。息，停止，平息。      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defTabSz="914400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经纶世务：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办理政务。经纶，处理国家大事。  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defTabSz="914400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窥谷忘反：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看到（这些幽美的）山谷，（就会）流连忘返。反，同“返”，返回。 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32775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2814" y="1883569"/>
            <a:ext cx="74120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009242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 dirty="0" smtClean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极力</a:t>
            </a:r>
            <a:r>
              <a:rPr lang="zh-CN" altLang="en-US" sz="2000" dirty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追求高位的人，看到这些雄奇的高峰，追逐功名利禄的心就平静下来；那些办理政务的人，看到这些幽美的山谷，就会流连忘返。</a:t>
            </a:r>
          </a:p>
        </p:txBody>
      </p:sp>
      <p:sp>
        <p:nvSpPr>
          <p:cNvPr id="32778" name="矩形 13"/>
          <p:cNvSpPr>
            <a:spLocks noChangeArrowheads="1"/>
          </p:cNvSpPr>
          <p:nvPr/>
        </p:nvSpPr>
        <p:spPr bwMode="auto">
          <a:xfrm>
            <a:off x="817564" y="1550194"/>
            <a:ext cx="95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译文： </a:t>
            </a:r>
            <a:r>
              <a:rPr lang="en-US" altLang="zh-CN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843809" y="1"/>
            <a:ext cx="2520280" cy="1203598"/>
            <a:chOff x="2411760" y="123478"/>
            <a:chExt cx="2664297" cy="1297779"/>
          </a:xfrm>
        </p:grpSpPr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3131841" y="339502"/>
              <a:ext cx="194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翻译课文</a:t>
              </a:r>
            </a:p>
          </p:txBody>
        </p:sp>
        <p:pic>
          <p:nvPicPr>
            <p:cNvPr id="15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5F7"/>
                </a:clrFrom>
                <a:clrTo>
                  <a:srgbClr val="F5F5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11760" y="123478"/>
              <a:ext cx="864096" cy="129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33799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kumimoji="1" lang="zh-CN" altLang="en-US"/>
          </a:p>
        </p:txBody>
      </p:sp>
      <p:sp>
        <p:nvSpPr>
          <p:cNvPr id="33800" name="矩形 11"/>
          <p:cNvSpPr>
            <a:spLocks noChangeArrowheads="1"/>
          </p:cNvSpPr>
          <p:nvPr/>
        </p:nvSpPr>
        <p:spPr bwMode="auto">
          <a:xfrm>
            <a:off x="899592" y="771550"/>
            <a:ext cx="7610475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原文：</a:t>
            </a:r>
            <a:r>
              <a:rPr lang="zh-CN" altLang="en-US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横柯上蔽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，在昼犹昏；</a:t>
            </a:r>
            <a:r>
              <a:rPr lang="zh-CN" altLang="en-US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疏条交映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，有时见日。 </a:t>
            </a:r>
          </a:p>
        </p:txBody>
      </p:sp>
      <p:sp>
        <p:nvSpPr>
          <p:cNvPr id="33802" name="矩形 15"/>
          <p:cNvSpPr>
            <a:spLocks noChangeArrowheads="1"/>
          </p:cNvSpPr>
          <p:nvPr/>
        </p:nvSpPr>
        <p:spPr bwMode="auto">
          <a:xfrm>
            <a:off x="683568" y="1347614"/>
            <a:ext cx="11945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注释：</a:t>
            </a:r>
            <a:r>
              <a:rPr lang="zh-CN" altLang="zh-CN" sz="2800" dirty="0">
                <a:solidFill>
                  <a:srgbClr val="FF0000"/>
                </a:solidFill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619672" y="1491630"/>
            <a:ext cx="71485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横柯上蔽：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横斜的树枝在上面遮蔽着。柯，树枝。  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defTabSz="914400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疏条交映：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稀疏的枝条交相掩映。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7665" y="2571750"/>
            <a:ext cx="6768752" cy="100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200" b="1" dirty="0">
                <a:solidFill>
                  <a:srgbClr val="009242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dirty="0">
                <a:solidFill>
                  <a:srgbClr val="009242"/>
                </a:solidFill>
                <a:latin typeface="微软雅黑" pitchFamily="34" charset="-122"/>
                <a:ea typeface="微软雅黑" pitchFamily="34" charset="-122"/>
              </a:rPr>
              <a:t>横斜的树枝在上面遮蔽着，即使在白天，也还像黄昏时那样阴暗；稀疏的枝条交相掩映，有时也可以见到阳光。 </a:t>
            </a:r>
          </a:p>
        </p:txBody>
      </p:sp>
      <p:sp>
        <p:nvSpPr>
          <p:cNvPr id="33805" name="矩形 13"/>
          <p:cNvSpPr>
            <a:spLocks noChangeArrowheads="1"/>
          </p:cNvSpPr>
          <p:nvPr/>
        </p:nvSpPr>
        <p:spPr bwMode="auto">
          <a:xfrm>
            <a:off x="683568" y="2355726"/>
            <a:ext cx="925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译文： </a:t>
            </a:r>
            <a:r>
              <a:rPr lang="en-US" altLang="zh-CN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115616" y="0"/>
            <a:ext cx="7594600" cy="3574512"/>
            <a:chOff x="1115616" y="0"/>
            <a:chExt cx="7594600" cy="3574512"/>
          </a:xfrm>
        </p:grpSpPr>
        <p:sp>
          <p:nvSpPr>
            <p:cNvPr id="26" name="矩形 25"/>
            <p:cNvSpPr/>
            <p:nvPr/>
          </p:nvSpPr>
          <p:spPr>
            <a:xfrm>
              <a:off x="1115616" y="1707654"/>
              <a:ext cx="7594600" cy="1866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</a:rPr>
                <a:t>1.  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蝉则千</a:t>
              </a:r>
              <a:r>
                <a:rPr lang="zh-CN" altLang="en-US" sz="2000" b="1" dirty="0" smtClean="0">
                  <a:solidFill>
                    <a:srgbClr val="086826"/>
                  </a:solidFill>
                  <a:latin typeface="微软雅黑" pitchFamily="34" charset="-122"/>
                  <a:ea typeface="微软雅黑" pitchFamily="34" charset="-122"/>
                </a:rPr>
                <a:t>转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不穷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(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“转”同“啭”，鸟婉转地叫。这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           里指蝉鸣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)</a:t>
              </a:r>
              <a:endPara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</a:rPr>
                <a:t>2.  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窥谷忘</a:t>
              </a:r>
              <a:r>
                <a:rPr lang="zh-CN" altLang="en-US" sz="2000" b="1" dirty="0" smtClean="0">
                  <a:solidFill>
                    <a:srgbClr val="086826"/>
                  </a:solidFill>
                  <a:latin typeface="微软雅黑" pitchFamily="34" charset="-122"/>
                  <a:ea typeface="微软雅黑" pitchFamily="34" charset="-122"/>
                </a:rPr>
                <a:t>反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（“反”同“返”，返回）</a:t>
              </a:r>
            </a:p>
            <a:p>
              <a:pPr>
                <a:lnSpc>
                  <a:spcPct val="150000"/>
                </a:lnSpc>
              </a:pPr>
              <a:endParaRPr lang="zh-CN" altLang="zh-CN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139952" y="555526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文言知识积累</a:t>
              </a:r>
              <a:endParaRPr lang="zh-CN" altLang="en-US" sz="2400" dirty="0"/>
            </a:p>
          </p:txBody>
        </p:sp>
        <p:pic>
          <p:nvPicPr>
            <p:cNvPr id="18" name="图片 31" descr="84f7475ca6276107ce1d876399241fcb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0"/>
              <a:ext cx="960438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059582"/>
            <a:ext cx="4572000" cy="9265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（一）通假字</a:t>
            </a:r>
          </a:p>
          <a:p>
            <a:pPr>
              <a:lnSpc>
                <a:spcPct val="150000"/>
              </a:lnSpc>
            </a:pP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87362" y="1041798"/>
            <a:ext cx="8045077" cy="280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（二）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古今异义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1.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任意</a:t>
            </a:r>
            <a:r>
              <a:rPr lang="zh-CN" altLang="en-US" sz="2000" b="1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东西</a:t>
            </a:r>
            <a:endParaRPr lang="en-US" altLang="zh-CN" sz="2000" b="1" dirty="0" smtClean="0">
              <a:solidFill>
                <a:srgbClr val="086826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古义：向东或向西；今义：泛指各种具体的或抽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象的事物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2.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鸢飞</a:t>
            </a:r>
            <a:r>
              <a:rPr lang="zh-CN" altLang="en-US" sz="2000" b="1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戾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天者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古义：至；今义：罪过，乖张</a:t>
            </a:r>
            <a:endParaRPr lang="zh-CN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03848" y="-164554"/>
            <a:ext cx="2905039" cy="1028700"/>
            <a:chOff x="3275856" y="0"/>
            <a:chExt cx="2905039" cy="1028700"/>
          </a:xfrm>
        </p:grpSpPr>
        <p:pic>
          <p:nvPicPr>
            <p:cNvPr id="14" name="图片 31" descr="84f7475ca6276107ce1d876399241fcb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0"/>
              <a:ext cx="960438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/>
            <p:nvPr/>
          </p:nvSpPr>
          <p:spPr>
            <a:xfrm>
              <a:off x="4139952" y="555526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文言知识积累</a:t>
              </a:r>
              <a:endParaRPr lang="zh-CN" altLang="en-US" sz="2400" dirty="0"/>
            </a:p>
          </p:txBody>
        </p:sp>
      </p:grpSp>
      <p:sp>
        <p:nvSpPr>
          <p:cNvPr id="18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763688" y="1131590"/>
            <a:ext cx="7594600" cy="27694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（三）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一词多义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天下独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独一无二的，形容词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猿则百叫无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停止，动词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负势竞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向上，动词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横柯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蔽       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在上面，名词作状语</a:t>
            </a:r>
            <a:endParaRPr lang="zh-CN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043608" y="915566"/>
            <a:ext cx="7594600" cy="35211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（四）词类活用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任意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东西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东西：名词作动词，向东或向西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2.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猛浪若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奔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奔：动词用作名词，奔马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3.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负势竞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上：名词用作动词，向上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4.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互相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轩邈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轩邈：形容词用作动词，比高远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5.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横柯</a:t>
            </a:r>
            <a:r>
              <a:rPr lang="zh-CN" altLang="en-US" sz="2000" dirty="0" smtClean="0">
                <a:solidFill>
                  <a:srgbClr val="086826"/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蔽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上：名词用作状语，在上面</a:t>
            </a:r>
            <a:endParaRPr lang="zh-CN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043608" y="915566"/>
            <a:ext cx="75946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（五）特殊句式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省略句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急湍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箭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“甚”字的后面省略了介词“于”，即“急湍甚于箭”。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负势竞上，互相轩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邈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省略了主语“高山”，即“高山负势竞上，互相轩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邈”。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043608" y="915566"/>
            <a:ext cx="75946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（六）名句积累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1.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水皆缥碧，千丈见底。游鱼细石，直视无碍。急湍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甚箭，猛浪若奔。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2.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泉水激石，泠泠作响。好鸟相鸣，嘤嘤成韵。蝉则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千转不穷，猿则百叫无绝。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3.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鸢飞戾天者，望峰息心；经纶世务者，窥谷忘反。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3077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3078" name="矩形 3"/>
          <p:cNvSpPr>
            <a:spLocks noChangeArrowheads="1"/>
          </p:cNvSpPr>
          <p:nvPr/>
        </p:nvSpPr>
        <p:spPr bwMode="auto">
          <a:xfrm>
            <a:off x="899592" y="1203598"/>
            <a:ext cx="7193928" cy="22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93725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文人墨客留恋于大川名胜，寄情于小桥幽径，写下了无数动人的篇章和优美的佳句。你还记得哪些描写山水的诗句或古文片断？今天我们一起来学习吴均所写的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朱元思书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，相信你会看到很多熟悉的山水美景。</a:t>
            </a:r>
          </a:p>
          <a:p>
            <a:pPr indent="593725">
              <a:lnSpc>
                <a:spcPct val="150000"/>
              </a:lnSpc>
            </a:pPr>
            <a:endParaRPr lang="zh-CN" altLang="en-US" b="1" dirty="0">
              <a:solidFill>
                <a:schemeClr val="accent2"/>
              </a:solidFill>
              <a:latin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195486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51226" y="3497105"/>
            <a:ext cx="1731455" cy="1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18"/>
          <p:cNvSpPr>
            <a:spLocks noChangeArrowheads="1"/>
          </p:cNvSpPr>
          <p:nvPr/>
        </p:nvSpPr>
        <p:spPr bwMode="auto">
          <a:xfrm>
            <a:off x="827584" y="1491630"/>
            <a:ext cx="7738368" cy="19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eaLnBrk="0" hangingPunct="0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       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“共色”二字不光写出了天和山的颜色，而且还包含着形体感：青青的山霭渐渐地溶入蓝蓝的天空，二者合为一体。境界阔大，令人神清气爽。 </a:t>
            </a:r>
          </a:p>
          <a:p>
            <a:pPr marL="457200" indent="-457200">
              <a:lnSpc>
                <a:spcPct val="150000"/>
              </a:lnSpc>
            </a:pPr>
            <a:endParaRPr lang="zh-CN" altLang="en-US" sz="2400" b="1" dirty="0">
              <a:latin typeface="宋体" pitchFamily="2" charset="-122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83568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5616" y="627534"/>
            <a:ext cx="6624736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</a:pP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赏析“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风烟俱净，天山共色”中的“共色”二字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10" descr="2004121511115859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95886"/>
            <a:ext cx="74580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043608" y="1059582"/>
            <a:ext cx="7375525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200" dirty="0">
              <a:latin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      </a:t>
            </a:r>
            <a:r>
              <a:rPr lang="zh-CN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表达了作者面对富春江美景的陶醉，自由，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潇洒，无拘无束的情感。</a:t>
            </a:r>
            <a:endParaRPr lang="zh-CN" altLang="en-US" sz="2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11560" y="123478"/>
            <a:ext cx="1793252" cy="76765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9632" y="843558"/>
            <a:ext cx="6768752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“从流飘荡，任意东西”表现了作者怎样的情感？ </a:t>
            </a:r>
          </a:p>
        </p:txBody>
      </p:sp>
      <p:pic>
        <p:nvPicPr>
          <p:cNvPr id="6" name="Picture 10" descr="2004121511115859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3579862"/>
            <a:ext cx="74580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899592" y="1902419"/>
            <a:ext cx="7128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</a:rPr>
              <a:t>     </a:t>
            </a: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运用正面描写与侧面烘托相结合的方法，写出了江水清澈透明的特征，表达了作者对富春江水的欣赏和赞美之情。</a:t>
            </a:r>
            <a:endParaRPr lang="zh-CN" altLang="en-US" sz="2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616" y="843558"/>
            <a:ext cx="6984776" cy="91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赏析句子“水皆缥碧，千丈见底。游鱼细石，直视无碍”。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en-US" altLang="zh-CN" sz="2000" b="1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683568" y="123478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899592" y="2535412"/>
            <a:ext cx="7110412" cy="4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潭中鱼可百许头，皆若空游无所依。日光下彻，影布石上。</a:t>
            </a:r>
          </a:p>
        </p:txBody>
      </p:sp>
      <p:sp>
        <p:nvSpPr>
          <p:cNvPr id="16" name="矩形 15"/>
          <p:cNvSpPr/>
          <p:nvPr/>
        </p:nvSpPr>
        <p:spPr>
          <a:xfrm>
            <a:off x="971600" y="627534"/>
            <a:ext cx="66736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    “游鱼细石，直视无碍”一句写出了江水的清澄宁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静，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小石潭记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中也有通过“游鱼”来写潭水清澈见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底的句子，请默写出其中的一句。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11560" y="123478"/>
            <a:ext cx="1793252" cy="76765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5" name="Picture 10" descr="2004121511115859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23878"/>
            <a:ext cx="74580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14"/>
          <p:cNvSpPr>
            <a:spLocks noChangeArrowheads="1"/>
          </p:cNvSpPr>
          <p:nvPr/>
        </p:nvSpPr>
        <p:spPr bwMode="auto">
          <a:xfrm>
            <a:off x="1763688" y="1826661"/>
            <a:ext cx="64087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虽乘奔御风，不以疾也。</a:t>
            </a:r>
            <a:endParaRPr lang="zh-CN" altLang="en-US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1547664" y="483518"/>
            <a:ext cx="53285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</a:rPr>
              <a:t>    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三峡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中与“急湍甚箭，猛浪若奔”异曲同工的语句是什么？</a:t>
            </a:r>
          </a:p>
          <a:p>
            <a:endParaRPr lang="en-US" altLang="zh-CN" sz="2000" b="1" dirty="0" smtClean="0">
              <a:latin typeface="宋体" pitchFamily="2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       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11560" y="123478"/>
            <a:ext cx="1793252" cy="76765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Picture 10" descr="2004121511115859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51870"/>
            <a:ext cx="74580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971600" y="2214469"/>
            <a:ext cx="7270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作者发出了“鸢飞戾天者，望峰息心；经纶世务者，窥谷忘反”的感慨。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(2)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表现了作者寄情山水，向往自然，厌弃世俗的思想。 </a:t>
            </a:r>
          </a:p>
          <a:p>
            <a:pPr>
              <a:lnSpc>
                <a:spcPct val="150000"/>
              </a:lnSpc>
            </a:pPr>
            <a:endParaRPr lang="zh-CN" altLang="en-US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971600" y="915566"/>
            <a:ext cx="7615237" cy="96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</a:rPr>
              <a:t>  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看到富春江的奇山异水，作者发出了怎样的感慨？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你怎么理解他发出的这些感慨？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11560" y="123478"/>
            <a:ext cx="1793252" cy="76765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课文品读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Picture 10" descr="2004121511115859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23878"/>
            <a:ext cx="74580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928662" y="2499742"/>
            <a:ext cx="767372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  作者所写的“鸢飞戾天者”和“经纶世务者” 的感受，是一种设想，以此烘托出山水景物的魅力，表现出作者寄情山水，向往自然，厌弃世俗的感情。范仲淹以迁客骚人或悲或喜的“览物之情”， 表达自己“不以物喜，不以己悲”的阔大胸怀和“先天下之忧而忧， 后天下之乐而乐”的远大抱负。</a:t>
            </a:r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899592" y="627534"/>
            <a:ext cx="784887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+mn-ea"/>
                <a:cs typeface="Times New Roman" pitchFamily="18" charset="0"/>
              </a:rPr>
              <a:t>  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“鸢飞戾天者”和“经纶世务者”看到富春江奇异的景色以后产生“望峰息心” “窥谷忘反”的感受，范仲淹在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岳阳楼记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一文中也写了迁客骚人登上岳阳楼之后不同的“览物之情”，他们写这些感受的目的有什么不同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zh-CN" altLang="en-US" sz="2000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568" y="19548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难点探究</a:t>
            </a:r>
            <a:endParaRPr lang="zh-CN" altLang="en-US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1115616" y="1563638"/>
            <a:ext cx="727075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80000"/>
              </a:lnSpc>
              <a:defRPr/>
            </a:pP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作者此时可谓陶醉于大自然的绝美景色之中，自然人世间争名夺利、官场角逐的一切，都变得了无趣味了。另外，作者被这奇伟、瑰丽、美妙、和谐的山光水色所陶醉，人变得更奋发，精神得到洗涤而变得高尚，境界超出世俗的追求了。这里的一切是那么恬美而和谐、幽静而美妙，作者置身于大自然的怀抱之中，自然暂时忘记了尘世的角逐和俗务的缠身。</a:t>
            </a:r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971600" y="915566"/>
            <a:ext cx="7848872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作者为什么发出“望峰息心” “窥谷忘反”的感慨呢？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568" y="19548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难点探究</a:t>
            </a:r>
            <a:endParaRPr lang="zh-CN" altLang="en-US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1071538" y="1563638"/>
            <a:ext cx="738683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“风烟俱净，天山共色”，寥寥八字，从视觉方面概述了富春江富阳至桐庐段的景色：雾散，上下一尘不染。天空和远山呈现相同的颜色。第二段描述两岸群山耸立、奇树苍郁之后，即以“泉水激 石， 泠泠作响。好鸟相鸣，嘤嘤成韵。蝉则千转不穷，猿则百叫无绝”从听觉方面描写了山中泉喧鸟叫蝉鸣猿啼的景象。人乘船行于水上，不仅可以观赏两岸如画的景色，而且可以听到大自然演奏的壮美乐章。这样写不仅使描绘的景物有声有色，而且使人仿佛置身其中。</a:t>
            </a: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b="1" dirty="0" smtClean="0">
              <a:solidFill>
                <a:srgbClr val="0000FF"/>
              </a:solidFill>
              <a:latin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</a:rPr>
              <a:t>  </a:t>
            </a:r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971600" y="915566"/>
            <a:ext cx="7848872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本文从视觉和听觉两个方面写景，这样写有怎样的表达效果？ </a:t>
            </a:r>
          </a:p>
        </p:txBody>
      </p:sp>
      <p:sp>
        <p:nvSpPr>
          <p:cNvPr id="13" name="矩形 12"/>
          <p:cNvSpPr/>
          <p:nvPr/>
        </p:nvSpPr>
        <p:spPr>
          <a:xfrm>
            <a:off x="683568" y="19548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难点探究</a:t>
            </a:r>
            <a:endParaRPr lang="zh-CN" altLang="en-US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1187624" y="1771387"/>
            <a:ext cx="72707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本文描写富春江从富阳到桐庐“一百许里”的山水景色，采用了先总后分的结构方式。第一段总说富春江从富阳到桐庐段山水之美：“奇山异水，天下独绝。”这句话在结构上起着总领下文的作用。第二段，先写“异水”，着重写富春江不同于其他江水之处：一方面用“水皆缥碧，千丈见底。游鱼细石，直视无碍”来写江水清澈的特点；另一方面则用“急湍甚箭，猛浪若奔”来写江水湍急的特点。再从四个方面写</a:t>
            </a:r>
          </a:p>
          <a:p>
            <a:pPr eaLnBrk="0" hangingPunct="0">
              <a:lnSpc>
                <a:spcPct val="150000"/>
              </a:lnSpc>
            </a:pPr>
            <a:endParaRPr lang="zh-CN" altLang="en-US" b="1" dirty="0" smtClean="0">
              <a:solidFill>
                <a:srgbClr val="0000FF"/>
              </a:solidFill>
              <a:latin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宋体" pitchFamily="2" charset="-122"/>
              </a:rPr>
              <a:t>  </a:t>
            </a:r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2843808" y="888379"/>
            <a:ext cx="59766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本文采用了怎样的结构方式？</a:t>
            </a:r>
          </a:p>
        </p:txBody>
      </p:sp>
      <p:sp>
        <p:nvSpPr>
          <p:cNvPr id="13" name="矩形 12"/>
          <p:cNvSpPr/>
          <p:nvPr/>
        </p:nvSpPr>
        <p:spPr>
          <a:xfrm>
            <a:off x="683568" y="19548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难点探究</a:t>
            </a:r>
            <a:endParaRPr lang="zh-CN" altLang="en-US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4101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4102" name="矩形 3"/>
          <p:cNvSpPr>
            <a:spLocks noChangeArrowheads="1"/>
          </p:cNvSpPr>
          <p:nvPr/>
        </p:nvSpPr>
        <p:spPr bwMode="auto">
          <a:xfrm>
            <a:off x="1259632" y="4155926"/>
            <a:ext cx="3395662" cy="4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93725">
              <a:lnSpc>
                <a:spcPct val="150000"/>
              </a:lnSpc>
            </a:pPr>
            <a:r>
              <a:rPr lang="zh-CN" altLang="en-US" b="1" dirty="0" smtClean="0">
                <a:solidFill>
                  <a:srgbClr val="6F2927"/>
                </a:solidFill>
                <a:latin typeface="微软雅黑" pitchFamily="34" charset="-122"/>
                <a:ea typeface="微软雅黑" pitchFamily="34" charset="-122"/>
              </a:rPr>
              <a:t>游鱼细石，直视无碍</a:t>
            </a:r>
          </a:p>
        </p:txBody>
      </p:sp>
      <p:sp>
        <p:nvSpPr>
          <p:cNvPr id="13" name="矩形 12"/>
          <p:cNvSpPr/>
          <p:nvPr/>
        </p:nvSpPr>
        <p:spPr>
          <a:xfrm>
            <a:off x="611560" y="195486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5868144" y="4083918"/>
            <a:ext cx="2160240" cy="4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93725">
              <a:lnSpc>
                <a:spcPct val="150000"/>
              </a:lnSpc>
            </a:pPr>
            <a:r>
              <a:rPr lang="zh-CN" altLang="en-US" b="1" dirty="0" smtClean="0">
                <a:solidFill>
                  <a:srgbClr val="6F2927"/>
                </a:solidFill>
                <a:latin typeface="微软雅黑" pitchFamily="34" charset="-122"/>
                <a:ea typeface="微软雅黑" pitchFamily="34" charset="-122"/>
              </a:rPr>
              <a:t>千丈见底</a:t>
            </a:r>
          </a:p>
        </p:txBody>
      </p:sp>
      <p:pic>
        <p:nvPicPr>
          <p:cNvPr id="11" name="图片 5121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7574"/>
            <a:ext cx="3528392" cy="29374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79873" descr="风景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31590"/>
            <a:ext cx="3574480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771550"/>
            <a:ext cx="734481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“奇山”：“夹岸高山，皆生寒树；负势竞上，互相轩邈；争高直指，千百成峰”写山势之奇； “泉水激石，泠泠作响。好鸟相鸣，嘤嘤成韵。蝉则千转不穷，猿则百叫无绝”写山音之奇；“鸢飞戾天者， 望峰息心；经纶世务者，窥谷忘反”写山意之奇；“横柯上蔽， 在昼犹昏；疏条交映，有时见日”写山林之奇。这样，作者就把富春江从富阳到桐庐 “一百许里”的山水景色条理清晰地呈现在了读者面前。 </a:t>
            </a:r>
          </a:p>
          <a:p>
            <a:pPr>
              <a:lnSpc>
                <a:spcPct val="150000"/>
              </a:lnSpc>
              <a:defRPr/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45063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1115616" y="987574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情景交融，写景中融入了作者浓厚的感情 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作为一篇精彩的山水游记小品文，作者在描绘美景的同时，更是融情于景，以景传情。文章第一段“从流飘荡，任意东西”透露出作者的闲适和对自由的向往；“奇山异水，天下独绝”，直接表达对景物的喜爱之情。第二段写山景的时候，描绘山的雄伟峭拔，显示出赞叹之情；写山间景色，各种动植物等，体现出对美景的陶醉神往，进而抒发了淡泊名利、向往平静自由生活的心情。 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251520" y="195486"/>
            <a:ext cx="1757346" cy="5798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技法总结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46087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755576" y="1339338"/>
            <a:ext cx="717401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刻画景物角度多变，手法不一。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本文的景物形象生动丰满、立体感强，这源于作者在刻画景物时角度多变，手法多样。如在写富春江水时， 从动态和静态两方面写出了水的湍急凶猛、 清澈深邃；表现水的澄清又是正面“水皆缥碧， 千丈见底”和侧面“游鱼细石，直视无碍”相结合来写。  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51520" y="195486"/>
            <a:ext cx="1757346" cy="5798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技法总结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46087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755576" y="716091"/>
            <a:ext cx="76328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文章语言简约精炼，工整清丽。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本文以不到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150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字的篇幅就为我们展现了一道极为秀丽的百里山水画廊，让我们不得不感叹作者语言锤炼水平之高。如“夹岸高山，皆生寒树”八字就写出了山高江窄、树多林密；而“争高直指，千百成峰”不仅突出了山的高、陡、多，更让我们感受到了大自然的神奇与活力。作为一篇骈文，文章在写景的时候运用大量骈句，读来朗朗上口，风格清新秀丽，并且把相关联的事物并列起来描绘，更是互相衬托，相得益彰。如写山间景色的“泉水激石，泠泠作响。好鸟相鸣，嘤嘤成韵”。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51520" y="195486"/>
            <a:ext cx="1757346" cy="5798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技法总结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11560" y="195486"/>
            <a:ext cx="1296144" cy="579821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200" b="1" cap="all" noProof="0" dirty="0" smtClean="0">
                <a:latin typeface="微软雅黑" pitchFamily="34" charset="-122"/>
                <a:ea typeface="微软雅黑" pitchFamily="34" charset="-122"/>
                <a:cs typeface="+mj-cs"/>
              </a:rPr>
              <a:t>课堂总结</a:t>
            </a:r>
            <a:endParaRPr kumimoji="0" lang="zh-CN" altLang="en-US" sz="2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4097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5875" cy="15875"/>
          </a:xfrm>
          <a:prstGeom prst="rect">
            <a:avLst/>
          </a:prstGeom>
          <a:noFill/>
        </p:spPr>
      </p:pic>
      <p:grpSp>
        <p:nvGrpSpPr>
          <p:cNvPr id="2" name="组合 6"/>
          <p:cNvGrpSpPr/>
          <p:nvPr/>
        </p:nvGrpSpPr>
        <p:grpSpPr>
          <a:xfrm>
            <a:off x="827584" y="771550"/>
            <a:ext cx="6408712" cy="2952328"/>
            <a:chOff x="827584" y="771550"/>
            <a:chExt cx="7776864" cy="2952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971600" y="1071140"/>
              <a:ext cx="7488832" cy="245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kumimoji="1" lang="zh-CN" alt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   本文抓住富春江富阳至桐庐段山水的特点，描绘了一幅秀丽迷人的山水画卷。表达了作者对大自然的热爱之情，同时也含蓄地流露出避世退隐的高洁志</a:t>
              </a:r>
              <a:endParaRPr kumimoji="1"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200000"/>
                </a:lnSpc>
              </a:pPr>
              <a:r>
                <a:rPr kumimoji="1" lang="zh-CN" alt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趣 。</a:t>
              </a:r>
              <a:endParaRPr kumimoji="1" lang="zh-CN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27584" y="771550"/>
              <a:ext cx="7776864" cy="2952328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" descr="office6\wpsassist\cache\A000220150322H54P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00000">
            <a:off x="5595796" y="1970238"/>
            <a:ext cx="4283227" cy="17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9"/>
          <p:cNvSpPr>
            <a:spLocks noChangeArrowheads="1"/>
          </p:cNvSpPr>
          <p:nvPr/>
        </p:nvSpPr>
        <p:spPr bwMode="auto">
          <a:xfrm>
            <a:off x="685801" y="1731169"/>
            <a:ext cx="563563" cy="1947863"/>
          </a:xfrm>
          <a:prstGeom prst="roundRect">
            <a:avLst>
              <a:gd name="adj" fmla="val 13125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69" name="AutoShape 9"/>
          <p:cNvSpPr>
            <a:spLocks noChangeArrowheads="1"/>
          </p:cNvSpPr>
          <p:nvPr/>
        </p:nvSpPr>
        <p:spPr bwMode="auto">
          <a:xfrm>
            <a:off x="2776538" y="3804048"/>
            <a:ext cx="857250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3" name="AutoShape 9"/>
          <p:cNvSpPr>
            <a:spLocks noChangeArrowheads="1"/>
          </p:cNvSpPr>
          <p:nvPr/>
        </p:nvSpPr>
        <p:spPr bwMode="auto">
          <a:xfrm>
            <a:off x="2776538" y="2426494"/>
            <a:ext cx="857250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2" name="AutoShape 9"/>
          <p:cNvSpPr>
            <a:spLocks noChangeArrowheads="1"/>
          </p:cNvSpPr>
          <p:nvPr/>
        </p:nvSpPr>
        <p:spPr bwMode="auto">
          <a:xfrm>
            <a:off x="3917950" y="3303985"/>
            <a:ext cx="1519238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1" name="AutoShape 9"/>
          <p:cNvSpPr>
            <a:spLocks noChangeArrowheads="1"/>
          </p:cNvSpPr>
          <p:nvPr/>
        </p:nvSpPr>
        <p:spPr bwMode="auto">
          <a:xfrm>
            <a:off x="3917950" y="4374357"/>
            <a:ext cx="1519238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0" name="AutoShape 9"/>
          <p:cNvSpPr>
            <a:spLocks noChangeArrowheads="1"/>
          </p:cNvSpPr>
          <p:nvPr/>
        </p:nvSpPr>
        <p:spPr bwMode="auto">
          <a:xfrm>
            <a:off x="3333751" y="1743075"/>
            <a:ext cx="3560763" cy="596860"/>
          </a:xfrm>
          <a:prstGeom prst="roundRect">
            <a:avLst>
              <a:gd name="adj" fmla="val 13125"/>
            </a:avLst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9" name="AutoShape 9"/>
          <p:cNvSpPr>
            <a:spLocks noChangeArrowheads="1"/>
          </p:cNvSpPr>
          <p:nvPr/>
        </p:nvSpPr>
        <p:spPr bwMode="auto">
          <a:xfrm>
            <a:off x="1495426" y="3098007"/>
            <a:ext cx="993775" cy="321469"/>
          </a:xfrm>
          <a:prstGeom prst="roundRect">
            <a:avLst>
              <a:gd name="adj" fmla="val 1312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>
            <a:off x="1584325" y="1765698"/>
            <a:ext cx="1023938" cy="321469"/>
          </a:xfrm>
          <a:prstGeom prst="roundRect">
            <a:avLst>
              <a:gd name="adj" fmla="val 1312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9166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en-US"/>
          </a:p>
        </p:txBody>
      </p:sp>
      <p:sp>
        <p:nvSpPr>
          <p:cNvPr id="49167" name="TextBox 46"/>
          <p:cNvSpPr txBox="1">
            <a:spLocks noChangeArrowheads="1"/>
          </p:cNvSpPr>
          <p:nvPr/>
        </p:nvSpPr>
        <p:spPr bwMode="auto">
          <a:xfrm>
            <a:off x="755432" y="1753791"/>
            <a:ext cx="646331" cy="19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与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zh-CN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朱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zh-CN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元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zh-CN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思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 </a:t>
            </a:r>
            <a:r>
              <a:rPr lang="zh-CN" altLang="zh-CN" sz="2000" b="1" dirty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书</a:t>
            </a:r>
            <a:endParaRPr lang="zh-CN" altLang="en-US" sz="20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49168" name="矩形 47"/>
          <p:cNvSpPr>
            <a:spLocks noChangeArrowheads="1"/>
          </p:cNvSpPr>
          <p:nvPr/>
        </p:nvSpPr>
        <p:spPr bwMode="auto">
          <a:xfrm>
            <a:off x="1683172" y="1607344"/>
            <a:ext cx="700833" cy="50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总写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9" name="矩形 50"/>
          <p:cNvSpPr>
            <a:spLocks noChangeArrowheads="1"/>
          </p:cNvSpPr>
          <p:nvPr/>
        </p:nvSpPr>
        <p:spPr bwMode="auto">
          <a:xfrm>
            <a:off x="1619672" y="2931790"/>
            <a:ext cx="1200150" cy="50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分写</a:t>
            </a:r>
          </a:p>
        </p:txBody>
      </p:sp>
      <p:sp>
        <p:nvSpPr>
          <p:cNvPr id="52" name="左大括号 51"/>
          <p:cNvSpPr/>
          <p:nvPr/>
        </p:nvSpPr>
        <p:spPr>
          <a:xfrm>
            <a:off x="1249363" y="1835944"/>
            <a:ext cx="296862" cy="1658541"/>
          </a:xfrm>
          <a:prstGeom prst="leftBrace">
            <a:avLst>
              <a:gd name="adj1" fmla="val 8333"/>
              <a:gd name="adj2" fmla="val 490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zh-CN" sz="2800" b="1" dirty="0"/>
          </a:p>
        </p:txBody>
      </p:sp>
      <p:sp>
        <p:nvSpPr>
          <p:cNvPr id="54" name="左大括号 53"/>
          <p:cNvSpPr/>
          <p:nvPr/>
        </p:nvSpPr>
        <p:spPr>
          <a:xfrm>
            <a:off x="3675063" y="2353866"/>
            <a:ext cx="284162" cy="702469"/>
          </a:xfrm>
          <a:prstGeom prst="leftBrace">
            <a:avLst>
              <a:gd name="adj1" fmla="val 8333"/>
              <a:gd name="adj2" fmla="val 490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zh-CN" sz="2800" b="1" dirty="0"/>
          </a:p>
        </p:txBody>
      </p:sp>
      <p:sp>
        <p:nvSpPr>
          <p:cNvPr id="57" name="左大括号 56"/>
          <p:cNvSpPr/>
          <p:nvPr/>
        </p:nvSpPr>
        <p:spPr>
          <a:xfrm>
            <a:off x="2517776" y="2531269"/>
            <a:ext cx="309563" cy="1433513"/>
          </a:xfrm>
          <a:prstGeom prst="leftBrace">
            <a:avLst>
              <a:gd name="adj1" fmla="val 8333"/>
              <a:gd name="adj2" fmla="val 490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zh-CN" sz="2800" b="1" dirty="0"/>
          </a:p>
        </p:txBody>
      </p:sp>
      <p:sp>
        <p:nvSpPr>
          <p:cNvPr id="49174" name="Text Box 34"/>
          <p:cNvSpPr txBox="1">
            <a:spLocks noChangeArrowheads="1"/>
          </p:cNvSpPr>
          <p:nvPr/>
        </p:nvSpPr>
        <p:spPr bwMode="auto">
          <a:xfrm>
            <a:off x="2540001" y="1618060"/>
            <a:ext cx="447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altLang="zh-CN" sz="4400" b="1" dirty="0">
                <a:latin typeface="宋体" pitchFamily="2" charset="-122"/>
              </a:rPr>
              <a:t>—</a:t>
            </a:r>
          </a:p>
        </p:txBody>
      </p:sp>
      <p:sp>
        <p:nvSpPr>
          <p:cNvPr id="49175" name="Text Box 35"/>
          <p:cNvSpPr txBox="1">
            <a:spLocks noChangeArrowheads="1"/>
          </p:cNvSpPr>
          <p:nvPr/>
        </p:nvSpPr>
        <p:spPr bwMode="auto">
          <a:xfrm>
            <a:off x="3495675" y="1712119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奇山异水，天下独绝</a:t>
            </a:r>
          </a:p>
        </p:txBody>
      </p:sp>
      <p:sp>
        <p:nvSpPr>
          <p:cNvPr id="49176" name="Text Box 36"/>
          <p:cNvSpPr txBox="1">
            <a:spLocks noChangeArrowheads="1"/>
          </p:cNvSpPr>
          <p:nvPr/>
        </p:nvSpPr>
        <p:spPr bwMode="auto">
          <a:xfrm>
            <a:off x="2801939" y="2408635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异水</a:t>
            </a:r>
          </a:p>
        </p:txBody>
      </p:sp>
      <p:sp>
        <p:nvSpPr>
          <p:cNvPr id="49177" name="Text Box 37"/>
          <p:cNvSpPr txBox="1">
            <a:spLocks noChangeArrowheads="1"/>
          </p:cNvSpPr>
          <p:nvPr/>
        </p:nvSpPr>
        <p:spPr bwMode="auto">
          <a:xfrm>
            <a:off x="2776539" y="3769519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奇山</a:t>
            </a:r>
          </a:p>
        </p:txBody>
      </p:sp>
      <p:sp>
        <p:nvSpPr>
          <p:cNvPr id="49178" name="Text Box 38"/>
          <p:cNvSpPr txBox="1">
            <a:spLocks noChangeArrowheads="1"/>
          </p:cNvSpPr>
          <p:nvPr/>
        </p:nvSpPr>
        <p:spPr bwMode="auto">
          <a:xfrm>
            <a:off x="4614863" y="27813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endParaRPr lang="zh-CN" altLang="en-US"/>
          </a:p>
        </p:txBody>
      </p:sp>
      <p:sp>
        <p:nvSpPr>
          <p:cNvPr id="2" name="左大括号 53"/>
          <p:cNvSpPr/>
          <p:nvPr/>
        </p:nvSpPr>
        <p:spPr>
          <a:xfrm>
            <a:off x="3633788" y="3394473"/>
            <a:ext cx="284162" cy="1140619"/>
          </a:xfrm>
          <a:prstGeom prst="leftBrace">
            <a:avLst>
              <a:gd name="adj1" fmla="val 8333"/>
              <a:gd name="adj2" fmla="val 490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zh-CN" altLang="zh-CN" sz="2800" b="1" dirty="0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5489576" y="2828925"/>
            <a:ext cx="1058863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454651" y="2209800"/>
            <a:ext cx="981075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841750" y="3837385"/>
            <a:ext cx="1519238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60814" y="2875360"/>
            <a:ext cx="896937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959226" y="2209800"/>
            <a:ext cx="855663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9185" name="Text Box 45"/>
          <p:cNvSpPr txBox="1">
            <a:spLocks noChangeArrowheads="1"/>
          </p:cNvSpPr>
          <p:nvPr/>
        </p:nvSpPr>
        <p:spPr bwMode="auto">
          <a:xfrm>
            <a:off x="3959226" y="2206229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清澈</a:t>
            </a:r>
          </a:p>
        </p:txBody>
      </p:sp>
      <p:sp>
        <p:nvSpPr>
          <p:cNvPr id="49186" name="Text Box 46"/>
          <p:cNvSpPr txBox="1">
            <a:spLocks noChangeArrowheads="1"/>
          </p:cNvSpPr>
          <p:nvPr/>
        </p:nvSpPr>
        <p:spPr bwMode="auto">
          <a:xfrm>
            <a:off x="3959226" y="2807494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湍急</a:t>
            </a:r>
          </a:p>
        </p:txBody>
      </p:sp>
      <p:sp>
        <p:nvSpPr>
          <p:cNvPr id="49187" name="Text Box 47"/>
          <p:cNvSpPr txBox="1">
            <a:spLocks noChangeArrowheads="1"/>
          </p:cNvSpPr>
          <p:nvPr/>
        </p:nvSpPr>
        <p:spPr bwMode="auto">
          <a:xfrm>
            <a:off x="4706939" y="2020491"/>
            <a:ext cx="796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altLang="zh-CN" sz="4800" b="1">
                <a:latin typeface="宋体" pitchFamily="2" charset="-122"/>
              </a:rPr>
              <a:t>—</a:t>
            </a:r>
          </a:p>
        </p:txBody>
      </p:sp>
      <p:sp>
        <p:nvSpPr>
          <p:cNvPr id="49188" name="Text Box 48"/>
          <p:cNvSpPr txBox="1">
            <a:spLocks noChangeArrowheads="1"/>
          </p:cNvSpPr>
          <p:nvPr/>
        </p:nvSpPr>
        <p:spPr bwMode="auto">
          <a:xfrm>
            <a:off x="4799014" y="2556272"/>
            <a:ext cx="80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altLang="zh-CN" sz="4800" b="1">
                <a:latin typeface="宋体" pitchFamily="2" charset="-122"/>
              </a:rPr>
              <a:t>—</a:t>
            </a:r>
            <a:endParaRPr lang="zh-CN" altLang="en-US" sz="4800" b="1">
              <a:latin typeface="宋体" pitchFamily="2" charset="-122"/>
            </a:endParaRPr>
          </a:p>
        </p:txBody>
      </p:sp>
      <p:sp>
        <p:nvSpPr>
          <p:cNvPr id="49189" name="Text Box 49"/>
          <p:cNvSpPr txBox="1">
            <a:spLocks noChangeArrowheads="1"/>
          </p:cNvSpPr>
          <p:nvPr/>
        </p:nvSpPr>
        <p:spPr bwMode="auto">
          <a:xfrm>
            <a:off x="5454651" y="2182416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静态</a:t>
            </a:r>
          </a:p>
        </p:txBody>
      </p:sp>
      <p:sp>
        <p:nvSpPr>
          <p:cNvPr id="49190" name="Text Box 50"/>
          <p:cNvSpPr txBox="1">
            <a:spLocks noChangeArrowheads="1"/>
          </p:cNvSpPr>
          <p:nvPr/>
        </p:nvSpPr>
        <p:spPr bwMode="auto">
          <a:xfrm>
            <a:off x="5475289" y="2774157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动态</a:t>
            </a:r>
          </a:p>
        </p:txBody>
      </p:sp>
      <p:sp>
        <p:nvSpPr>
          <p:cNvPr id="49191" name="Text Box 51"/>
          <p:cNvSpPr txBox="1">
            <a:spLocks noChangeArrowheads="1"/>
          </p:cNvSpPr>
          <p:nvPr/>
        </p:nvSpPr>
        <p:spPr bwMode="auto">
          <a:xfrm>
            <a:off x="3873500" y="3265885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群峰树林</a:t>
            </a:r>
          </a:p>
        </p:txBody>
      </p:sp>
      <p:sp>
        <p:nvSpPr>
          <p:cNvPr id="49192" name="Text Box 52"/>
          <p:cNvSpPr txBox="1">
            <a:spLocks noChangeArrowheads="1"/>
          </p:cNvSpPr>
          <p:nvPr/>
        </p:nvSpPr>
        <p:spPr bwMode="auto">
          <a:xfrm>
            <a:off x="3841750" y="3804047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泉鸟蝉猿</a:t>
            </a:r>
          </a:p>
        </p:txBody>
      </p:sp>
      <p:sp>
        <p:nvSpPr>
          <p:cNvPr id="49193" name="Text Box 53"/>
          <p:cNvSpPr txBox="1">
            <a:spLocks noChangeArrowheads="1"/>
          </p:cNvSpPr>
          <p:nvPr/>
        </p:nvSpPr>
        <p:spPr bwMode="auto">
          <a:xfrm>
            <a:off x="3890963" y="4314825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抒发心志</a:t>
            </a:r>
          </a:p>
        </p:txBody>
      </p:sp>
      <p:sp>
        <p:nvSpPr>
          <p:cNvPr id="71" name="AutoShape 9"/>
          <p:cNvSpPr>
            <a:spLocks noChangeArrowheads="1"/>
          </p:cNvSpPr>
          <p:nvPr/>
        </p:nvSpPr>
        <p:spPr bwMode="auto">
          <a:xfrm>
            <a:off x="6026151" y="4332685"/>
            <a:ext cx="1152525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026151" y="3288507"/>
            <a:ext cx="1152525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026151" y="3862388"/>
            <a:ext cx="1152525" cy="321469"/>
          </a:xfrm>
          <a:prstGeom prst="roundRect">
            <a:avLst>
              <a:gd name="adj" fmla="val 13125"/>
            </a:avLst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9197" name="Text Box 57"/>
          <p:cNvSpPr txBox="1">
            <a:spLocks noChangeArrowheads="1"/>
          </p:cNvSpPr>
          <p:nvPr/>
        </p:nvSpPr>
        <p:spPr bwMode="auto">
          <a:xfrm>
            <a:off x="5360989" y="3084910"/>
            <a:ext cx="80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altLang="zh-CN" sz="4800" b="1">
                <a:latin typeface="宋体" pitchFamily="2" charset="-122"/>
              </a:rPr>
              <a:t>—</a:t>
            </a:r>
            <a:endParaRPr lang="zh-CN" altLang="en-US" sz="4800" b="1"/>
          </a:p>
        </p:txBody>
      </p:sp>
      <p:sp>
        <p:nvSpPr>
          <p:cNvPr id="49198" name="Text Box 58"/>
          <p:cNvSpPr txBox="1">
            <a:spLocks noChangeArrowheads="1"/>
          </p:cNvSpPr>
          <p:nvPr/>
        </p:nvSpPr>
        <p:spPr bwMode="auto">
          <a:xfrm>
            <a:off x="5360989" y="3655219"/>
            <a:ext cx="80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altLang="zh-CN" sz="4800" b="1">
                <a:latin typeface="宋体" pitchFamily="2" charset="-122"/>
              </a:rPr>
              <a:t>—</a:t>
            </a:r>
            <a:endParaRPr lang="zh-CN" altLang="en-US" sz="4800" b="1"/>
          </a:p>
        </p:txBody>
      </p:sp>
      <p:sp>
        <p:nvSpPr>
          <p:cNvPr id="49199" name="Text Box 59"/>
          <p:cNvSpPr txBox="1">
            <a:spLocks noChangeArrowheads="1"/>
          </p:cNvSpPr>
          <p:nvPr/>
        </p:nvSpPr>
        <p:spPr bwMode="auto">
          <a:xfrm>
            <a:off x="5360989" y="4125516"/>
            <a:ext cx="80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altLang="zh-CN" sz="4800" b="1">
                <a:latin typeface="宋体" pitchFamily="2" charset="-122"/>
              </a:rPr>
              <a:t>—</a:t>
            </a:r>
            <a:endParaRPr lang="zh-CN" altLang="en-US" sz="4800" b="1">
              <a:latin typeface="宋体" pitchFamily="2" charset="-122"/>
            </a:endParaRPr>
          </a:p>
        </p:txBody>
      </p:sp>
      <p:sp>
        <p:nvSpPr>
          <p:cNvPr id="49200" name="Text Box 60"/>
          <p:cNvSpPr txBox="1">
            <a:spLocks noChangeArrowheads="1"/>
          </p:cNvSpPr>
          <p:nvPr/>
        </p:nvSpPr>
        <p:spPr bwMode="auto">
          <a:xfrm>
            <a:off x="6065839" y="3265885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状形</a:t>
            </a:r>
          </a:p>
        </p:txBody>
      </p:sp>
      <p:sp>
        <p:nvSpPr>
          <p:cNvPr id="49201" name="Text Box 61"/>
          <p:cNvSpPr txBox="1">
            <a:spLocks noChangeArrowheads="1"/>
          </p:cNvSpPr>
          <p:nvPr/>
        </p:nvSpPr>
        <p:spPr bwMode="auto">
          <a:xfrm>
            <a:off x="6065839" y="3815954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绘声</a:t>
            </a:r>
          </a:p>
        </p:txBody>
      </p:sp>
      <p:sp>
        <p:nvSpPr>
          <p:cNvPr id="49202" name="Text Box 62"/>
          <p:cNvSpPr txBox="1">
            <a:spLocks noChangeArrowheads="1"/>
          </p:cNvSpPr>
          <p:nvPr/>
        </p:nvSpPr>
        <p:spPr bwMode="auto">
          <a:xfrm>
            <a:off x="6099176" y="4264819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联想</a:t>
            </a:r>
          </a:p>
        </p:txBody>
      </p:sp>
      <p:sp>
        <p:nvSpPr>
          <p:cNvPr id="32833" name="左大括号 51"/>
          <p:cNvSpPr>
            <a:spLocks/>
          </p:cNvSpPr>
          <p:nvPr/>
        </p:nvSpPr>
        <p:spPr bwMode="auto">
          <a:xfrm flipH="1" flipV="1">
            <a:off x="7112001" y="1588294"/>
            <a:ext cx="493713" cy="2981325"/>
          </a:xfrm>
          <a:prstGeom prst="leftBrace">
            <a:avLst>
              <a:gd name="adj1" fmla="val 8950"/>
              <a:gd name="adj2" fmla="val 49023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eaLnBrk="0" hangingPunct="0">
              <a:defRPr/>
            </a:pPr>
            <a:endParaRPr lang="zh-CN" altLang="zh-CN" sz="2800" b="1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612064" y="2101453"/>
            <a:ext cx="846137" cy="1947863"/>
          </a:xfrm>
          <a:prstGeom prst="roundRect">
            <a:avLst>
              <a:gd name="adj" fmla="val 13125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9205" name="Text Box 68"/>
          <p:cNvSpPr txBox="1">
            <a:spLocks noChangeArrowheads="1"/>
          </p:cNvSpPr>
          <p:nvPr/>
        </p:nvSpPr>
        <p:spPr bwMode="auto">
          <a:xfrm>
            <a:off x="7596336" y="2139702"/>
            <a:ext cx="80021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defTabSz="914400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抒 寄 情 山 水 意</a:t>
            </a:r>
          </a:p>
          <a:p>
            <a:pPr defTabSz="914400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会 自 然 风 光 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3"/>
          <p:cNvSpPr>
            <a:spLocks noChangeArrowheads="1"/>
          </p:cNvSpPr>
          <p:nvPr/>
        </p:nvSpPr>
        <p:spPr bwMode="auto">
          <a:xfrm>
            <a:off x="0" y="771550"/>
            <a:ext cx="93600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1. 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下列加粗的字注音有误的一项是（　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．水皆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缥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碧（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pi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	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急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湍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甚箭（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tu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．互相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轩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邈（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üā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	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泠泠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作响（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í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ɡ）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嘤嘤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成韵（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ī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ɡ）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	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鸢飞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戾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天（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ì）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．经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纶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世务（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ú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	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好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鸟相鸣（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h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．下列加粗词的解释有误的一项是（　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．从流飘荡，任意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东西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（方位名词作动词，向东向西）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．夹岸高山，……互相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轩邈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（形容词作动词，争向高处和远处）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．鸢飞戾天者，望峰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息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心（动词的使动用法，使……平息）</a:t>
            </a:r>
          </a:p>
          <a:p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．急湍甚箭，猛浪若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奔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（动词，奔跑）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95486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当堂训练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1840" y="4155926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1.B    2.D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5591"/>
            <a:ext cx="8147248" cy="4462463"/>
          </a:xfrm>
          <a:prstGeom prst="rect">
            <a:avLst/>
          </a:prstGeom>
          <a:ln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kumimoji="1" lang="zh-CN" altLang="en-GB" sz="2000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动静结合，以声衬静的诗句</a:t>
            </a:r>
          </a:p>
          <a:p>
            <a:pPr algn="ctr">
              <a:lnSpc>
                <a:spcPct val="200000"/>
              </a:lnSpc>
            </a:pPr>
            <a:r>
              <a:rPr kumimoji="1" lang="zh-CN" altLang="en-GB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kumimoji="1" lang="en-GB" altLang="zh-CN" sz="20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kumimoji="1" lang="zh-CN" altLang="en-GB" sz="2000" b="1" dirty="0" smtClean="0">
                <a:latin typeface="微软雅黑" pitchFamily="34" charset="-122"/>
                <a:ea typeface="微软雅黑" pitchFamily="34" charset="-122"/>
              </a:rPr>
              <a:t>）蝉噪林逾静，鸟鸣山更幽。  （王籍）</a:t>
            </a:r>
          </a:p>
          <a:p>
            <a:pPr algn="ctr">
              <a:lnSpc>
                <a:spcPct val="200000"/>
              </a:lnSpc>
            </a:pPr>
            <a:r>
              <a:rPr kumimoji="1" lang="zh-CN" altLang="en-GB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kumimoji="1" lang="en-GB" altLang="zh-CN" sz="20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1" lang="zh-CN" altLang="en-GB" sz="2000" b="1" dirty="0" smtClean="0">
                <a:latin typeface="微软雅黑" pitchFamily="34" charset="-122"/>
                <a:ea typeface="微软雅黑" pitchFamily="34" charset="-122"/>
              </a:rPr>
              <a:t>）明月松间照，清泉石上流。  （王维）</a:t>
            </a:r>
          </a:p>
          <a:p>
            <a:pPr algn="ctr">
              <a:lnSpc>
                <a:spcPct val="200000"/>
              </a:lnSpc>
            </a:pPr>
            <a:r>
              <a:rPr kumimoji="1" lang="zh-CN" altLang="en-GB" sz="2000" b="1" dirty="0" smtClean="0">
                <a:latin typeface="微软雅黑" pitchFamily="34" charset="-122"/>
                <a:ea typeface="微软雅黑" pitchFamily="34" charset="-122"/>
              </a:rPr>
              <a:t>  （</a:t>
            </a:r>
            <a:r>
              <a:rPr kumimoji="1" lang="en-GB" altLang="zh-CN" sz="20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kumimoji="1" lang="zh-CN" altLang="en-GB" sz="2000" b="1" dirty="0" smtClean="0">
                <a:latin typeface="微软雅黑" pitchFamily="34" charset="-122"/>
                <a:ea typeface="微软雅黑" pitchFamily="34" charset="-122"/>
              </a:rPr>
              <a:t>）狗吠深巷中，鸡鸣桑树颠。  （陶渊明）</a:t>
            </a:r>
          </a:p>
          <a:p>
            <a:pPr algn="ctr">
              <a:lnSpc>
                <a:spcPct val="200000"/>
              </a:lnSpc>
            </a:pPr>
            <a:r>
              <a:rPr kumimoji="1" lang="zh-CN" altLang="en-GB" sz="2000" b="1" dirty="0" smtClean="0">
                <a:latin typeface="微软雅黑" pitchFamily="34" charset="-122"/>
                <a:ea typeface="微软雅黑" pitchFamily="34" charset="-122"/>
              </a:rPr>
              <a:t>  （</a:t>
            </a:r>
            <a:r>
              <a:rPr kumimoji="1" lang="en-GB" altLang="zh-CN" sz="20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kumimoji="1" lang="zh-CN" altLang="en-GB" sz="2000" b="1" dirty="0" smtClean="0">
                <a:latin typeface="微软雅黑" pitchFamily="34" charset="-122"/>
                <a:ea typeface="微软雅黑" pitchFamily="34" charset="-122"/>
              </a:rPr>
              <a:t>）万籁此俱寂，但余钟磬音。   （常建）</a:t>
            </a:r>
            <a:endParaRPr kumimoji="1"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11560" y="195486"/>
            <a:ext cx="1721244" cy="6956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cap="all" dirty="0" smtClean="0">
                <a:latin typeface="微软雅黑" pitchFamily="34" charset="-122"/>
                <a:ea typeface="微软雅黑" pitchFamily="34" charset="-122"/>
                <a:cs typeface="+mj-cs"/>
              </a:rPr>
              <a:t>拓展延伸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9223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9227" name="Rectangle 17"/>
          <p:cNvSpPr>
            <a:spLocks noChangeArrowheads="1"/>
          </p:cNvSpPr>
          <p:nvPr/>
        </p:nvSpPr>
        <p:spPr bwMode="auto">
          <a:xfrm>
            <a:off x="971600" y="1273208"/>
            <a:ext cx="53149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吴均（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469-520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），字叔庠，吴兴故鄣（今浙江安吉）人。南朝梁文学家。好学，有俊才。诗文风格清拔而有古气，被称为“吴均体”。梁武帝天监初年，为郡主簿。后又被任命为奉朝请。他曾私撰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齐春秋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，武帝恶其实录，“以其书不实”，命焚毁。后奉诏撰写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通史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，未及成书即去世。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11560" y="1954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课前自主学习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75856" y="339502"/>
            <a:ext cx="2376264" cy="773112"/>
            <a:chOff x="2987824" y="627534"/>
            <a:chExt cx="2376264" cy="773112"/>
          </a:xfrm>
        </p:grpSpPr>
        <p:sp>
          <p:nvSpPr>
            <p:cNvPr id="20" name="TextBox 19"/>
            <p:cNvSpPr txBox="1"/>
            <p:nvPr/>
          </p:nvSpPr>
          <p:spPr>
            <a:xfrm>
              <a:off x="4067944" y="843558"/>
              <a:ext cx="1296144" cy="523220"/>
            </a:xfrm>
            <a:prstGeom prst="rect">
              <a:avLst/>
            </a:prstGeom>
            <a:solidFill>
              <a:srgbClr val="FF6699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800" b="1" dirty="0" smtClean="0"/>
                <a:t>资料袋</a:t>
              </a:r>
              <a:endParaRPr lang="zh-CN" altLang="en-US" sz="2800" b="1" dirty="0"/>
            </a:p>
          </p:txBody>
        </p:sp>
        <p:pic>
          <p:nvPicPr>
            <p:cNvPr id="21" name="Picture 6" descr="MCj0419876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627534"/>
              <a:ext cx="1514475" cy="77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00192" y="1059582"/>
            <a:ext cx="2664296" cy="348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10247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1187624" y="1419622"/>
            <a:ext cx="690691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南北朝时，政治黑暗，社会动乱。一些仕途失意或受佛教、道教影响的士人便遁迹山林，避世隐居。吴均一生仕途不如意，因而，他只能通过寄情山水来排解心中的苦闷。他曾在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与顾章书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说：“仆去月谢病，还觅薜萝”，表明自己辞官后，将要到石门山中去隐居。因此，这篇文章也不单纯是写景，而是寓情于景，字里行间都流露出作者寄情于山水，向往自然的志趣；同时，也含蓄地表达了对世间追求利禄之徒的讽刺之意。</a:t>
            </a:r>
            <a:endParaRPr lang="zh-CN" altLang="en-US" sz="2200" b="1" dirty="0">
              <a:latin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560" y="1954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课前自主学习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7904" y="627534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★背景透视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1043608" y="1419622"/>
            <a:ext cx="70714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信在古代是一种重要的传递信息的方式，中国古代书信有别，书指函札，信指使人。换句话说，现代所说的书信古代通称为“书”。为表示不同的种类，古人使用了不同的称谓。函：如“便函”就是便信，“公函”就是公文。书：如“家书”就是家信，“手书”就是亲笔信。札：原指写字用的木片，引申为书信。简：原指写字用的竹片，引申为书信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11560" y="1954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课前自主学习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7904" y="627534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★文体知识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/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1043608" y="1419622"/>
            <a:ext cx="707149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笺：供题诗、写信用的纸张，引申为书信，如“便 笺”“锦笺”“华笺”。尺牍：牍，古代书写用的竹木简，狭长形，长约一尺，故称“尺牍”，后引申为书信。尺素：素，纸未发明前，富贵人家常用绢帛书写，通常长一尺。后来引申为书信。鸿雁：典出自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汉书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：“天子射上林中，得雁，足有系帛书，言武等在某泽中。”此后文学作品中常用“鸿雁”来代书信，成语有“鸿雁传书”。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11560" y="1954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课前自主学习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7904" y="627534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★文体知识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文本框 13"/>
          <p:cNvSpPr txBox="1">
            <a:spLocks noChangeArrowheads="1"/>
          </p:cNvSpPr>
          <p:nvPr/>
        </p:nvSpPr>
        <p:spPr bwMode="auto">
          <a:xfrm>
            <a:off x="10761663" y="175498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en-US"/>
          </a:p>
        </p:txBody>
      </p:sp>
      <p:sp>
        <p:nvSpPr>
          <p:cNvPr id="7175" name="文本框 14"/>
          <p:cNvSpPr txBox="1">
            <a:spLocks noChangeArrowheads="1"/>
          </p:cNvSpPr>
          <p:nvPr/>
        </p:nvSpPr>
        <p:spPr bwMode="auto">
          <a:xfrm>
            <a:off x="10561638" y="31277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1560" y="195486"/>
            <a:ext cx="172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课前自主学习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2267744" y="1563638"/>
            <a:ext cx="1656184" cy="720080"/>
            <a:chOff x="2267744" y="1563638"/>
            <a:chExt cx="1656184" cy="720080"/>
          </a:xfrm>
        </p:grpSpPr>
        <p:sp>
          <p:nvSpPr>
            <p:cNvPr id="11" name="六边形 10"/>
            <p:cNvSpPr/>
            <p:nvPr/>
          </p:nvSpPr>
          <p:spPr>
            <a:xfrm>
              <a:off x="2267744" y="1563638"/>
              <a:ext cx="1656184" cy="720080"/>
            </a:xfrm>
            <a:prstGeom prst="hexagon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627784" y="1635646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泠泠</a:t>
              </a:r>
              <a:endParaRPr lang="zh-CN" altLang="en-US" sz="2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6"/>
          <p:cNvGrpSpPr/>
          <p:nvPr/>
        </p:nvGrpSpPr>
        <p:grpSpPr>
          <a:xfrm>
            <a:off x="3923928" y="2067694"/>
            <a:ext cx="1656184" cy="720080"/>
            <a:chOff x="3923928" y="2067694"/>
            <a:chExt cx="1656184" cy="720080"/>
          </a:xfrm>
        </p:grpSpPr>
        <p:sp>
          <p:nvSpPr>
            <p:cNvPr id="10" name="六边形 9"/>
            <p:cNvSpPr/>
            <p:nvPr/>
          </p:nvSpPr>
          <p:spPr>
            <a:xfrm>
              <a:off x="3923928" y="2067694"/>
              <a:ext cx="1656184" cy="720080"/>
            </a:xfrm>
            <a:prstGeom prst="hexagon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283968" y="2211710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鸢飞</a:t>
              </a:r>
            </a:p>
          </p:txBody>
        </p:sp>
      </p:grpSp>
      <p:grpSp>
        <p:nvGrpSpPr>
          <p:cNvPr id="4" name="组合 27"/>
          <p:cNvGrpSpPr/>
          <p:nvPr/>
        </p:nvGrpSpPr>
        <p:grpSpPr>
          <a:xfrm>
            <a:off x="3923928" y="1059582"/>
            <a:ext cx="1656184" cy="720080"/>
            <a:chOff x="3923928" y="1059582"/>
            <a:chExt cx="1656184" cy="720080"/>
          </a:xfrm>
        </p:grpSpPr>
        <p:sp>
          <p:nvSpPr>
            <p:cNvPr id="12" name="六边形 11"/>
            <p:cNvSpPr/>
            <p:nvPr/>
          </p:nvSpPr>
          <p:spPr>
            <a:xfrm>
              <a:off x="3923928" y="1059582"/>
              <a:ext cx="1656184" cy="720080"/>
            </a:xfrm>
            <a:prstGeom prst="hexagon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355976" y="1131590"/>
              <a:ext cx="9361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zh-CN" sz="2800" dirty="0" smtClean="0">
                  <a:latin typeface="微软雅黑" pitchFamily="34" charset="-122"/>
                  <a:ea typeface="微软雅黑" pitchFamily="34" charset="-122"/>
                </a:rPr>
                <a:t>缥</a:t>
              </a:r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碧</a:t>
              </a:r>
            </a:p>
          </p:txBody>
        </p:sp>
      </p:grpSp>
      <p:grpSp>
        <p:nvGrpSpPr>
          <p:cNvPr id="5" name="组合 28"/>
          <p:cNvGrpSpPr/>
          <p:nvPr/>
        </p:nvGrpSpPr>
        <p:grpSpPr>
          <a:xfrm>
            <a:off x="5580112" y="1635646"/>
            <a:ext cx="1872208" cy="720080"/>
            <a:chOff x="5580112" y="1635646"/>
            <a:chExt cx="1872208" cy="720080"/>
          </a:xfrm>
        </p:grpSpPr>
        <p:sp>
          <p:nvSpPr>
            <p:cNvPr id="13" name="六边形 12"/>
            <p:cNvSpPr/>
            <p:nvPr/>
          </p:nvSpPr>
          <p:spPr>
            <a:xfrm>
              <a:off x="5580112" y="1635646"/>
              <a:ext cx="1656184" cy="720080"/>
            </a:xfrm>
            <a:prstGeom prst="hexagon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868144" y="1707654"/>
              <a:ext cx="15841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无碍</a:t>
              </a:r>
              <a:endParaRPr lang="zh-CN" altLang="en-US" sz="2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29"/>
          <p:cNvGrpSpPr/>
          <p:nvPr/>
        </p:nvGrpSpPr>
        <p:grpSpPr>
          <a:xfrm>
            <a:off x="5652120" y="2571750"/>
            <a:ext cx="1656184" cy="720080"/>
            <a:chOff x="5652120" y="2571750"/>
            <a:chExt cx="1656184" cy="720080"/>
          </a:xfrm>
        </p:grpSpPr>
        <p:sp>
          <p:nvSpPr>
            <p:cNvPr id="16" name="六边形 15"/>
            <p:cNvSpPr/>
            <p:nvPr/>
          </p:nvSpPr>
          <p:spPr>
            <a:xfrm>
              <a:off x="5652120" y="2571750"/>
              <a:ext cx="1656184" cy="720080"/>
            </a:xfrm>
            <a:prstGeom prst="hexagon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084168" y="2643758"/>
              <a:ext cx="9361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轩邈</a:t>
              </a:r>
              <a:endParaRPr lang="zh-CN" altLang="en-US" sz="2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30"/>
          <p:cNvGrpSpPr/>
          <p:nvPr/>
        </p:nvGrpSpPr>
        <p:grpSpPr>
          <a:xfrm>
            <a:off x="3995936" y="3003798"/>
            <a:ext cx="1656184" cy="720080"/>
            <a:chOff x="3995936" y="3003798"/>
            <a:chExt cx="1656184" cy="720080"/>
          </a:xfrm>
        </p:grpSpPr>
        <p:sp>
          <p:nvSpPr>
            <p:cNvPr id="14" name="六边形 13"/>
            <p:cNvSpPr/>
            <p:nvPr/>
          </p:nvSpPr>
          <p:spPr>
            <a:xfrm>
              <a:off x="3995936" y="3003798"/>
              <a:ext cx="1656184" cy="72008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355976" y="3147814"/>
              <a:ext cx="9361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戾天</a:t>
              </a:r>
              <a:endParaRPr lang="zh-CN" altLang="en-US" sz="2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>
            <a:off x="2267744" y="2499742"/>
            <a:ext cx="1656184" cy="720080"/>
            <a:chOff x="2267744" y="2499742"/>
            <a:chExt cx="1656184" cy="720080"/>
          </a:xfrm>
        </p:grpSpPr>
        <p:sp>
          <p:nvSpPr>
            <p:cNvPr id="17" name="六边形 16"/>
            <p:cNvSpPr/>
            <p:nvPr/>
          </p:nvSpPr>
          <p:spPr>
            <a:xfrm>
              <a:off x="2267744" y="2499742"/>
              <a:ext cx="1656184" cy="720080"/>
            </a:xfrm>
            <a:prstGeom prst="hexagon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66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627784" y="2571750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嘤嘤</a:t>
              </a:r>
              <a:endParaRPr lang="zh-CN" altLang="en-US" sz="2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4026</TotalTime>
  <Words>5196</Words>
  <Application>Microsoft Office PowerPoint</Application>
  <PresentationFormat>全屏显示(16:9)</PresentationFormat>
  <Paragraphs>262</Paragraphs>
  <Slides>48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china</cp:lastModifiedBy>
  <cp:revision>260</cp:revision>
  <dcterms:modified xsi:type="dcterms:W3CDTF">2017-09-02T06:34:27Z</dcterms:modified>
</cp:coreProperties>
</file>