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16" r:id="rId2"/>
    <p:sldId id="265" r:id="rId3"/>
    <p:sldId id="332" r:id="rId4"/>
    <p:sldId id="333" r:id="rId5"/>
    <p:sldId id="334" r:id="rId6"/>
    <p:sldId id="335" r:id="rId7"/>
    <p:sldId id="336" r:id="rId8"/>
    <p:sldId id="351"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9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584A7"/>
    <a:srgbClr val="50A0B0"/>
    <a:srgbClr val="27A7B4"/>
    <a:srgbClr val="334247"/>
    <a:srgbClr val="6C7D82"/>
    <a:srgbClr val="5D8391"/>
    <a:srgbClr val="4088B1"/>
    <a:srgbClr val="536E7D"/>
    <a:srgbClr val="F3D2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20" autoAdjust="0"/>
    <p:restoredTop sz="94660"/>
  </p:normalViewPr>
  <p:slideViewPr>
    <p:cSldViewPr snapToGrid="0" showGuides="1">
      <p:cViewPr varScale="1">
        <p:scale>
          <a:sx n="85" d="100"/>
          <a:sy n="85" d="100"/>
        </p:scale>
        <p:origin x="60" y="168"/>
      </p:cViewPr>
      <p:guideLst>
        <p:guide orient="horz" pos="2160"/>
        <p:guide pos="95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D7E2A20-9A6A-4C6B-9A06-46F50F75F99D}" type="doc">
      <dgm:prSet loTypeId="urn:microsoft.com/office/officeart/2005/8/layout/hProcess9#1" loCatId="process" qsTypeId="urn:microsoft.com/office/officeart/2005/8/quickstyle/3d3#1" qsCatId="3D" csTypeId="urn:microsoft.com/office/officeart/2005/8/colors/colorful4#1" csCatId="colorful" phldr="1"/>
      <dgm:spPr/>
    </dgm:pt>
    <dgm:pt modelId="{2CBED21A-EE8F-4E1A-8835-1B5AD5B9C536}">
      <dgm:prSet phldrT="[文本]"/>
      <dgm:spPr/>
      <dgm:t>
        <a:bodyPr/>
        <a:lstStyle/>
        <a:p>
          <a:r>
            <a:rPr lang="en-US" altLang="zh-CN" b="1" baseline="0" dirty="0" smtClean="0">
              <a:solidFill>
                <a:schemeClr val="tx1"/>
              </a:solidFill>
              <a:latin typeface="Times New Roman" panose="02020603050405020304" pitchFamily="18" charset="0"/>
              <a:cs typeface="Times New Roman" panose="02020603050405020304" pitchFamily="18" charset="0"/>
            </a:rPr>
            <a:t>Read</a:t>
          </a:r>
          <a:endParaRPr lang="zh-CN" altLang="en-US" b="1" baseline="0" dirty="0">
            <a:solidFill>
              <a:schemeClr val="tx1"/>
            </a:solidFill>
            <a:latin typeface="Times New Roman" panose="02020603050405020304" pitchFamily="18" charset="0"/>
            <a:cs typeface="Times New Roman" panose="02020603050405020304" pitchFamily="18" charset="0"/>
          </a:endParaRPr>
        </a:p>
      </dgm:t>
    </dgm:pt>
    <dgm:pt modelId="{4EC35F22-2D4C-4AC5-9C1F-17F3B772C944}" type="parTrans" cxnId="{80AABD2E-C757-4460-993F-B54C5BA29A35}">
      <dgm:prSet/>
      <dgm:spPr/>
      <dgm:t>
        <a:bodyPr/>
        <a:lstStyle/>
        <a:p>
          <a:endParaRPr lang="zh-CN" altLang="en-US"/>
        </a:p>
      </dgm:t>
    </dgm:pt>
    <dgm:pt modelId="{673AF7C4-D1A5-47C6-B89C-3E944013C655}" type="sibTrans" cxnId="{80AABD2E-C757-4460-993F-B54C5BA29A35}">
      <dgm:prSet/>
      <dgm:spPr/>
      <dgm:t>
        <a:bodyPr/>
        <a:lstStyle/>
        <a:p>
          <a:endParaRPr lang="zh-CN" altLang="en-US"/>
        </a:p>
      </dgm:t>
    </dgm:pt>
    <dgm:pt modelId="{732B12C3-5302-4258-9392-7868C467995C}">
      <dgm:prSet phldrT="[文本]" phldr="0" custT="1"/>
      <dgm:spPr/>
      <dgm:t>
        <a:bodyPr vert="horz" wrap="square"/>
        <a:lstStyle/>
        <a:p>
          <a:pPr>
            <a:lnSpc>
              <a:spcPct val="100000"/>
            </a:lnSpc>
            <a:spcBef>
              <a:spcPct val="0"/>
            </a:spcBef>
            <a:spcAft>
              <a:spcPct val="35000"/>
            </a:spcAft>
          </a:pPr>
          <a:r>
            <a:rPr lang="en-US" altLang="zh-CN" sz="4400" b="1" baseline="0" dirty="0" smtClean="0">
              <a:solidFill>
                <a:srgbClr val="FF0000"/>
              </a:solidFill>
              <a:latin typeface="Times New Roman" panose="02020603050405020304" pitchFamily="18" charset="0"/>
              <a:cs typeface="Times New Roman" panose="02020603050405020304" pitchFamily="18" charset="0"/>
            </a:rPr>
            <a:t>PLOT</a:t>
          </a:r>
          <a:r>
            <a:rPr lang="en-US" altLang="zh-CN" sz="2800" b="1" baseline="0" dirty="0" smtClean="0">
              <a:latin typeface="Times New Roman" panose="02020603050405020304" pitchFamily="18" charset="0"/>
              <a:cs typeface="Times New Roman" panose="02020603050405020304" pitchFamily="18" charset="0"/>
            </a:rPr>
            <a:t> </a:t>
          </a:r>
        </a:p>
      </dgm:t>
    </dgm:pt>
    <dgm:pt modelId="{891C447D-E3C1-4066-8BC8-798D2DEC9D03}" type="parTrans" cxnId="{B79BEF7E-CAF2-4365-ABDB-AC8E9AD61AE0}">
      <dgm:prSet/>
      <dgm:spPr/>
      <dgm:t>
        <a:bodyPr/>
        <a:lstStyle/>
        <a:p>
          <a:endParaRPr lang="zh-CN" altLang="en-US"/>
        </a:p>
      </dgm:t>
    </dgm:pt>
    <dgm:pt modelId="{A89F9040-A5E0-47DC-98D8-0119109A9D75}" type="sibTrans" cxnId="{B79BEF7E-CAF2-4365-ABDB-AC8E9AD61AE0}">
      <dgm:prSet/>
      <dgm:spPr/>
      <dgm:t>
        <a:bodyPr/>
        <a:lstStyle/>
        <a:p>
          <a:endParaRPr lang="zh-CN" altLang="en-US"/>
        </a:p>
      </dgm:t>
    </dgm:pt>
    <dgm:pt modelId="{FDEE37EF-7AD8-4F41-9672-B3861D5C5059}">
      <dgm:prSet phldrT="[文本]"/>
      <dgm:spPr/>
      <dgm:t>
        <a:bodyPr/>
        <a:lstStyle/>
        <a:p>
          <a:r>
            <a:rPr lang="en-US" altLang="zh-CN" b="1" baseline="0" dirty="0" smtClean="0">
              <a:solidFill>
                <a:schemeClr val="tx1"/>
              </a:solidFill>
              <a:latin typeface="Times New Roman" panose="02020603050405020304" pitchFamily="18" charset="0"/>
              <a:cs typeface="Times New Roman" panose="02020603050405020304" pitchFamily="18" charset="0"/>
            </a:rPr>
            <a:t>Draft</a:t>
          </a:r>
          <a:endParaRPr lang="zh-CN" altLang="en-US" b="1" baseline="0" dirty="0">
            <a:solidFill>
              <a:schemeClr val="tx1"/>
            </a:solidFill>
            <a:latin typeface="Times New Roman" panose="02020603050405020304" pitchFamily="18" charset="0"/>
            <a:cs typeface="Times New Roman" panose="02020603050405020304" pitchFamily="18" charset="0"/>
          </a:endParaRPr>
        </a:p>
      </dgm:t>
    </dgm:pt>
    <dgm:pt modelId="{BF808BEB-A2CD-4260-BD50-1FF41C64F963}" type="parTrans" cxnId="{D0C9927F-382B-481F-B441-A36140D211EB}">
      <dgm:prSet/>
      <dgm:spPr/>
      <dgm:t>
        <a:bodyPr/>
        <a:lstStyle/>
        <a:p>
          <a:endParaRPr lang="zh-CN" altLang="en-US"/>
        </a:p>
      </dgm:t>
    </dgm:pt>
    <dgm:pt modelId="{22FD86C1-9101-46E5-AE25-E9220B6F695E}" type="sibTrans" cxnId="{D0C9927F-382B-481F-B441-A36140D211EB}">
      <dgm:prSet/>
      <dgm:spPr/>
      <dgm:t>
        <a:bodyPr/>
        <a:lstStyle/>
        <a:p>
          <a:endParaRPr lang="zh-CN" altLang="en-US"/>
        </a:p>
      </dgm:t>
    </dgm:pt>
    <dgm:pt modelId="{638719ED-E526-48A2-9657-7C4C3D05CAE7}">
      <dgm:prSet/>
      <dgm:spPr/>
      <dgm:t>
        <a:bodyPr/>
        <a:lstStyle/>
        <a:p>
          <a:r>
            <a:rPr lang="en-US" altLang="zh-CN" b="1" baseline="0" dirty="0" smtClean="0">
              <a:solidFill>
                <a:schemeClr val="tx1"/>
              </a:solidFill>
              <a:latin typeface="Times New Roman" panose="02020603050405020304" pitchFamily="18" charset="0"/>
              <a:cs typeface="Times New Roman" panose="02020603050405020304" pitchFamily="18" charset="0"/>
            </a:rPr>
            <a:t>Write</a:t>
          </a:r>
          <a:endParaRPr lang="zh-CN" altLang="en-US" b="1" baseline="0" dirty="0">
            <a:solidFill>
              <a:schemeClr val="tx1"/>
            </a:solidFill>
            <a:latin typeface="Times New Roman" panose="02020603050405020304" pitchFamily="18" charset="0"/>
            <a:cs typeface="Times New Roman" panose="02020603050405020304" pitchFamily="18" charset="0"/>
          </a:endParaRPr>
        </a:p>
      </dgm:t>
    </dgm:pt>
    <dgm:pt modelId="{B7FC330B-F141-4825-B469-ECCFBFDEF225}" type="parTrans" cxnId="{1797DF78-BFE4-4026-B507-8DD61EA386E0}">
      <dgm:prSet/>
      <dgm:spPr/>
      <dgm:t>
        <a:bodyPr/>
        <a:lstStyle/>
        <a:p>
          <a:endParaRPr lang="zh-CN" altLang="en-US"/>
        </a:p>
      </dgm:t>
    </dgm:pt>
    <dgm:pt modelId="{9B3E0F3C-D39F-4F24-B825-3D1BCBAA23AC}" type="sibTrans" cxnId="{1797DF78-BFE4-4026-B507-8DD61EA386E0}">
      <dgm:prSet/>
      <dgm:spPr/>
      <dgm:t>
        <a:bodyPr/>
        <a:lstStyle/>
        <a:p>
          <a:endParaRPr lang="zh-CN" altLang="en-US"/>
        </a:p>
      </dgm:t>
    </dgm:pt>
    <dgm:pt modelId="{82B90C5B-8272-4B44-8CDA-F5AF20CDFA9A}" type="pres">
      <dgm:prSet presAssocID="{2D7E2A20-9A6A-4C6B-9A06-46F50F75F99D}" presName="CompostProcess" presStyleCnt="0">
        <dgm:presLayoutVars>
          <dgm:dir/>
          <dgm:resizeHandles val="exact"/>
        </dgm:presLayoutVars>
      </dgm:prSet>
      <dgm:spPr/>
    </dgm:pt>
    <dgm:pt modelId="{4059294F-D750-4FE8-B11E-3D0E5151E4B9}" type="pres">
      <dgm:prSet presAssocID="{2D7E2A20-9A6A-4C6B-9A06-46F50F75F99D}" presName="arrow" presStyleLbl="bgShp" presStyleIdx="0" presStyleCnt="1" custScaleX="95322"/>
      <dgm:spPr/>
    </dgm:pt>
    <dgm:pt modelId="{70F475D2-FEEF-4070-988D-DC07ADFF9571}" type="pres">
      <dgm:prSet presAssocID="{2D7E2A20-9A6A-4C6B-9A06-46F50F75F99D}" presName="linearProcess" presStyleCnt="0"/>
      <dgm:spPr/>
    </dgm:pt>
    <dgm:pt modelId="{4657444C-B551-4B03-AAFB-4C2CAC3BDECA}" type="pres">
      <dgm:prSet presAssocID="{2CBED21A-EE8F-4E1A-8835-1B5AD5B9C536}" presName="textNode" presStyleLbl="node1" presStyleIdx="0" presStyleCnt="4">
        <dgm:presLayoutVars>
          <dgm:bulletEnabled val="1"/>
        </dgm:presLayoutVars>
      </dgm:prSet>
      <dgm:spPr/>
      <dgm:t>
        <a:bodyPr/>
        <a:lstStyle/>
        <a:p>
          <a:endParaRPr lang="zh-CN" altLang="en-US"/>
        </a:p>
      </dgm:t>
    </dgm:pt>
    <dgm:pt modelId="{5FFD8B89-376E-4909-A588-63A015E1BCBA}" type="pres">
      <dgm:prSet presAssocID="{673AF7C4-D1A5-47C6-B89C-3E944013C655}" presName="sibTrans" presStyleCnt="0"/>
      <dgm:spPr/>
    </dgm:pt>
    <dgm:pt modelId="{5AF087C4-963A-4E6A-96B2-3B90F7CA638E}" type="pres">
      <dgm:prSet presAssocID="{732B12C3-5302-4258-9392-7868C467995C}" presName="textNode" presStyleLbl="node1" presStyleIdx="1" presStyleCnt="4" custScaleX="192822" custLinFactNeighborY="-1028">
        <dgm:presLayoutVars>
          <dgm:bulletEnabled val="1"/>
        </dgm:presLayoutVars>
      </dgm:prSet>
      <dgm:spPr/>
      <dgm:t>
        <a:bodyPr/>
        <a:lstStyle/>
        <a:p>
          <a:endParaRPr lang="zh-CN" altLang="en-US"/>
        </a:p>
      </dgm:t>
    </dgm:pt>
    <dgm:pt modelId="{3D263000-739F-4D7B-9194-D1854E29320E}" type="pres">
      <dgm:prSet presAssocID="{A89F9040-A5E0-47DC-98D8-0119109A9D75}" presName="sibTrans" presStyleCnt="0"/>
      <dgm:spPr/>
    </dgm:pt>
    <dgm:pt modelId="{345F2BE3-295F-4AD7-A78D-E87120DCD36C}" type="pres">
      <dgm:prSet presAssocID="{FDEE37EF-7AD8-4F41-9672-B3861D5C5059}" presName="textNode" presStyleLbl="node1" presStyleIdx="2" presStyleCnt="4">
        <dgm:presLayoutVars>
          <dgm:bulletEnabled val="1"/>
        </dgm:presLayoutVars>
      </dgm:prSet>
      <dgm:spPr/>
      <dgm:t>
        <a:bodyPr/>
        <a:lstStyle/>
        <a:p>
          <a:endParaRPr lang="zh-CN" altLang="en-US"/>
        </a:p>
      </dgm:t>
    </dgm:pt>
    <dgm:pt modelId="{D993A5DD-8164-4529-8DA4-A7C1F8B86471}" type="pres">
      <dgm:prSet presAssocID="{22FD86C1-9101-46E5-AE25-E9220B6F695E}" presName="sibTrans" presStyleCnt="0"/>
      <dgm:spPr/>
    </dgm:pt>
    <dgm:pt modelId="{B0924F2A-8168-4DC5-A800-B8394EB34082}" type="pres">
      <dgm:prSet presAssocID="{638719ED-E526-48A2-9657-7C4C3D05CAE7}" presName="textNode" presStyleLbl="node1" presStyleIdx="3" presStyleCnt="4">
        <dgm:presLayoutVars>
          <dgm:bulletEnabled val="1"/>
        </dgm:presLayoutVars>
      </dgm:prSet>
      <dgm:spPr/>
      <dgm:t>
        <a:bodyPr/>
        <a:lstStyle/>
        <a:p>
          <a:endParaRPr lang="zh-CN" altLang="en-US"/>
        </a:p>
      </dgm:t>
    </dgm:pt>
  </dgm:ptLst>
  <dgm:cxnLst>
    <dgm:cxn modelId="{03802341-3697-42FB-81EF-12CEF89EE148}" type="presOf" srcId="{2CBED21A-EE8F-4E1A-8835-1B5AD5B9C536}" destId="{4657444C-B551-4B03-AAFB-4C2CAC3BDECA}" srcOrd="0" destOrd="0" presId="urn:microsoft.com/office/officeart/2005/8/layout/hProcess9#1"/>
    <dgm:cxn modelId="{1797DF78-BFE4-4026-B507-8DD61EA386E0}" srcId="{2D7E2A20-9A6A-4C6B-9A06-46F50F75F99D}" destId="{638719ED-E526-48A2-9657-7C4C3D05CAE7}" srcOrd="3" destOrd="0" parTransId="{B7FC330B-F141-4825-B469-ECCFBFDEF225}" sibTransId="{9B3E0F3C-D39F-4F24-B825-3D1BCBAA23AC}"/>
    <dgm:cxn modelId="{FD3A2AA0-15CB-4441-B181-15D1E20466B7}" type="presOf" srcId="{732B12C3-5302-4258-9392-7868C467995C}" destId="{5AF087C4-963A-4E6A-96B2-3B90F7CA638E}" srcOrd="0" destOrd="0" presId="urn:microsoft.com/office/officeart/2005/8/layout/hProcess9#1"/>
    <dgm:cxn modelId="{80AABD2E-C757-4460-993F-B54C5BA29A35}" srcId="{2D7E2A20-9A6A-4C6B-9A06-46F50F75F99D}" destId="{2CBED21A-EE8F-4E1A-8835-1B5AD5B9C536}" srcOrd="0" destOrd="0" parTransId="{4EC35F22-2D4C-4AC5-9C1F-17F3B772C944}" sibTransId="{673AF7C4-D1A5-47C6-B89C-3E944013C655}"/>
    <dgm:cxn modelId="{D0C9927F-382B-481F-B441-A36140D211EB}" srcId="{2D7E2A20-9A6A-4C6B-9A06-46F50F75F99D}" destId="{FDEE37EF-7AD8-4F41-9672-B3861D5C5059}" srcOrd="2" destOrd="0" parTransId="{BF808BEB-A2CD-4260-BD50-1FF41C64F963}" sibTransId="{22FD86C1-9101-46E5-AE25-E9220B6F695E}"/>
    <dgm:cxn modelId="{DFADA890-8A95-4CF3-B8A7-E038047E13BC}" type="presOf" srcId="{2D7E2A20-9A6A-4C6B-9A06-46F50F75F99D}" destId="{82B90C5B-8272-4B44-8CDA-F5AF20CDFA9A}" srcOrd="0" destOrd="0" presId="urn:microsoft.com/office/officeart/2005/8/layout/hProcess9#1"/>
    <dgm:cxn modelId="{4933447F-4D5F-46E2-86F4-9D3A28E0B46D}" type="presOf" srcId="{638719ED-E526-48A2-9657-7C4C3D05CAE7}" destId="{B0924F2A-8168-4DC5-A800-B8394EB34082}" srcOrd="0" destOrd="0" presId="urn:microsoft.com/office/officeart/2005/8/layout/hProcess9#1"/>
    <dgm:cxn modelId="{22A9C982-FA9F-4B73-AD91-713FEE18503A}" type="presOf" srcId="{FDEE37EF-7AD8-4F41-9672-B3861D5C5059}" destId="{345F2BE3-295F-4AD7-A78D-E87120DCD36C}" srcOrd="0" destOrd="0" presId="urn:microsoft.com/office/officeart/2005/8/layout/hProcess9#1"/>
    <dgm:cxn modelId="{B79BEF7E-CAF2-4365-ABDB-AC8E9AD61AE0}" srcId="{2D7E2A20-9A6A-4C6B-9A06-46F50F75F99D}" destId="{732B12C3-5302-4258-9392-7868C467995C}" srcOrd="1" destOrd="0" parTransId="{891C447D-E3C1-4066-8BC8-798D2DEC9D03}" sibTransId="{A89F9040-A5E0-47DC-98D8-0119109A9D75}"/>
    <dgm:cxn modelId="{B4F7A3B6-EF74-4B7C-B0BF-D5703349FDEF}" type="presParOf" srcId="{82B90C5B-8272-4B44-8CDA-F5AF20CDFA9A}" destId="{4059294F-D750-4FE8-B11E-3D0E5151E4B9}" srcOrd="0" destOrd="0" presId="urn:microsoft.com/office/officeart/2005/8/layout/hProcess9#1"/>
    <dgm:cxn modelId="{A8B4C76A-14A1-468A-8E7A-7322F2704807}" type="presParOf" srcId="{82B90C5B-8272-4B44-8CDA-F5AF20CDFA9A}" destId="{70F475D2-FEEF-4070-988D-DC07ADFF9571}" srcOrd="1" destOrd="0" presId="urn:microsoft.com/office/officeart/2005/8/layout/hProcess9#1"/>
    <dgm:cxn modelId="{DA6F424D-DFB2-4AE2-A6F0-84F6854E3941}" type="presParOf" srcId="{70F475D2-FEEF-4070-988D-DC07ADFF9571}" destId="{4657444C-B551-4B03-AAFB-4C2CAC3BDECA}" srcOrd="0" destOrd="0" presId="urn:microsoft.com/office/officeart/2005/8/layout/hProcess9#1"/>
    <dgm:cxn modelId="{E3F22689-EC45-4736-8789-0BC3CAF0AFEC}" type="presParOf" srcId="{70F475D2-FEEF-4070-988D-DC07ADFF9571}" destId="{5FFD8B89-376E-4909-A588-63A015E1BCBA}" srcOrd="1" destOrd="0" presId="urn:microsoft.com/office/officeart/2005/8/layout/hProcess9#1"/>
    <dgm:cxn modelId="{EDBCCB06-0C86-4BA4-8792-C97E05F4865A}" type="presParOf" srcId="{70F475D2-FEEF-4070-988D-DC07ADFF9571}" destId="{5AF087C4-963A-4E6A-96B2-3B90F7CA638E}" srcOrd="2" destOrd="0" presId="urn:microsoft.com/office/officeart/2005/8/layout/hProcess9#1"/>
    <dgm:cxn modelId="{90196ED1-D2D9-4795-8E9A-9B56D19A581F}" type="presParOf" srcId="{70F475D2-FEEF-4070-988D-DC07ADFF9571}" destId="{3D263000-739F-4D7B-9194-D1854E29320E}" srcOrd="3" destOrd="0" presId="urn:microsoft.com/office/officeart/2005/8/layout/hProcess9#1"/>
    <dgm:cxn modelId="{9C1ACE5C-298B-43B2-8CD3-F8C25B52A599}" type="presParOf" srcId="{70F475D2-FEEF-4070-988D-DC07ADFF9571}" destId="{345F2BE3-295F-4AD7-A78D-E87120DCD36C}" srcOrd="4" destOrd="0" presId="urn:microsoft.com/office/officeart/2005/8/layout/hProcess9#1"/>
    <dgm:cxn modelId="{903CB4FA-3F02-47CC-AF9F-C8ACC39A26E0}" type="presParOf" srcId="{70F475D2-FEEF-4070-988D-DC07ADFF9571}" destId="{D993A5DD-8164-4529-8DA4-A7C1F8B86471}" srcOrd="5" destOrd="0" presId="urn:microsoft.com/office/officeart/2005/8/layout/hProcess9#1"/>
    <dgm:cxn modelId="{C04F0310-737D-47DE-B29A-9E11133A35A1}" type="presParOf" srcId="{70F475D2-FEEF-4070-988D-DC07ADFF9571}" destId="{B0924F2A-8168-4DC5-A800-B8394EB34082}" srcOrd="6"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9294F-D750-4FE8-B11E-3D0E5151E4B9}">
      <dsp:nvSpPr>
        <dsp:cNvPr id="0" name=""/>
        <dsp:cNvSpPr/>
      </dsp:nvSpPr>
      <dsp:spPr>
        <a:xfrm>
          <a:off x="696891" y="0"/>
          <a:ext cx="5951082" cy="3367015"/>
        </a:xfrm>
        <a:prstGeom prst="rightArrow">
          <a:avLst/>
        </a:prstGeom>
        <a:solidFill>
          <a:schemeClr val="accent4">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657444C-B551-4B03-AAFB-4C2CAC3BDECA}">
      <dsp:nvSpPr>
        <dsp:cNvPr id="0" name=""/>
        <dsp:cNvSpPr/>
      </dsp:nvSpPr>
      <dsp:spPr>
        <a:xfrm>
          <a:off x="1929" y="1010104"/>
          <a:ext cx="1368420" cy="1346806"/>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zh-CN" sz="3100" b="1" kern="1200" baseline="0" dirty="0" smtClean="0">
              <a:solidFill>
                <a:schemeClr val="tx1"/>
              </a:solidFill>
              <a:latin typeface="Times New Roman" panose="02020603050405020304" pitchFamily="18" charset="0"/>
              <a:cs typeface="Times New Roman" panose="02020603050405020304" pitchFamily="18" charset="0"/>
            </a:rPr>
            <a:t>Read</a:t>
          </a:r>
          <a:endParaRPr lang="zh-CN" altLang="en-US" sz="3100" b="1" kern="1200" baseline="0" dirty="0">
            <a:solidFill>
              <a:schemeClr val="tx1"/>
            </a:solidFill>
            <a:latin typeface="Times New Roman" panose="02020603050405020304" pitchFamily="18" charset="0"/>
            <a:cs typeface="Times New Roman" panose="02020603050405020304" pitchFamily="18" charset="0"/>
          </a:endParaRPr>
        </a:p>
      </dsp:txBody>
      <dsp:txXfrm>
        <a:off x="67675" y="1075850"/>
        <a:ext cx="1236928" cy="1215314"/>
      </dsp:txXfrm>
    </dsp:sp>
    <dsp:sp modelId="{5AF087C4-963A-4E6A-96B2-3B90F7CA638E}">
      <dsp:nvSpPr>
        <dsp:cNvPr id="0" name=""/>
        <dsp:cNvSpPr/>
      </dsp:nvSpPr>
      <dsp:spPr>
        <a:xfrm>
          <a:off x="1569393" y="996259"/>
          <a:ext cx="2638616" cy="1346806"/>
        </a:xfrm>
        <a:prstGeom prst="roundRect">
          <a:avLst/>
        </a:prstGeom>
        <a:solidFill>
          <a:schemeClr val="accent4">
            <a:hueOff val="1166144"/>
            <a:satOff val="-4728"/>
            <a:lumOff val="-653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100000"/>
            </a:lnSpc>
            <a:spcBef>
              <a:spcPct val="0"/>
            </a:spcBef>
            <a:spcAft>
              <a:spcPct val="35000"/>
            </a:spcAft>
          </a:pPr>
          <a:r>
            <a:rPr lang="en-US" altLang="zh-CN" sz="4400" b="1" kern="1200" baseline="0" dirty="0" smtClean="0">
              <a:solidFill>
                <a:srgbClr val="FF0000"/>
              </a:solidFill>
              <a:latin typeface="Times New Roman" panose="02020603050405020304" pitchFamily="18" charset="0"/>
              <a:cs typeface="Times New Roman" panose="02020603050405020304" pitchFamily="18" charset="0"/>
            </a:rPr>
            <a:t>PLOT</a:t>
          </a:r>
          <a:r>
            <a:rPr lang="en-US" altLang="zh-CN" sz="2800" b="1" kern="1200" baseline="0" dirty="0" smtClean="0">
              <a:latin typeface="Times New Roman" panose="02020603050405020304" pitchFamily="18" charset="0"/>
              <a:cs typeface="Times New Roman" panose="02020603050405020304" pitchFamily="18" charset="0"/>
            </a:rPr>
            <a:t> </a:t>
          </a:r>
        </a:p>
      </dsp:txBody>
      <dsp:txXfrm>
        <a:off x="1635139" y="1062005"/>
        <a:ext cx="2507124" cy="1215314"/>
      </dsp:txXfrm>
    </dsp:sp>
    <dsp:sp modelId="{345F2BE3-295F-4AD7-A78D-E87120DCD36C}">
      <dsp:nvSpPr>
        <dsp:cNvPr id="0" name=""/>
        <dsp:cNvSpPr/>
      </dsp:nvSpPr>
      <dsp:spPr>
        <a:xfrm>
          <a:off x="4407052" y="1010104"/>
          <a:ext cx="1368420" cy="1346806"/>
        </a:xfrm>
        <a:prstGeom prst="roundRect">
          <a:avLst/>
        </a:prstGeom>
        <a:solidFill>
          <a:schemeClr val="accent4">
            <a:hueOff val="2332288"/>
            <a:satOff val="-9456"/>
            <a:lumOff val="-1307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zh-CN" sz="3100" b="1" kern="1200" baseline="0" dirty="0" smtClean="0">
              <a:solidFill>
                <a:schemeClr val="tx1"/>
              </a:solidFill>
              <a:latin typeface="Times New Roman" panose="02020603050405020304" pitchFamily="18" charset="0"/>
              <a:cs typeface="Times New Roman" panose="02020603050405020304" pitchFamily="18" charset="0"/>
            </a:rPr>
            <a:t>Draft</a:t>
          </a:r>
          <a:endParaRPr lang="zh-CN" altLang="en-US" sz="3100" b="1" kern="1200" baseline="0" dirty="0">
            <a:solidFill>
              <a:schemeClr val="tx1"/>
            </a:solidFill>
            <a:latin typeface="Times New Roman" panose="02020603050405020304" pitchFamily="18" charset="0"/>
            <a:cs typeface="Times New Roman" panose="02020603050405020304" pitchFamily="18" charset="0"/>
          </a:endParaRPr>
        </a:p>
      </dsp:txBody>
      <dsp:txXfrm>
        <a:off x="4472798" y="1075850"/>
        <a:ext cx="1236928" cy="1215314"/>
      </dsp:txXfrm>
    </dsp:sp>
    <dsp:sp modelId="{B0924F2A-8168-4DC5-A800-B8394EB34082}">
      <dsp:nvSpPr>
        <dsp:cNvPr id="0" name=""/>
        <dsp:cNvSpPr/>
      </dsp:nvSpPr>
      <dsp:spPr>
        <a:xfrm>
          <a:off x="5974515" y="1010104"/>
          <a:ext cx="1368420" cy="1346806"/>
        </a:xfrm>
        <a:prstGeom prst="roundRect">
          <a:avLst/>
        </a:prstGeom>
        <a:solidFill>
          <a:schemeClr val="accent4">
            <a:hueOff val="3498432"/>
            <a:satOff val="-14184"/>
            <a:lumOff val="-1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zh-CN" sz="3100" b="1" kern="1200" baseline="0" dirty="0" smtClean="0">
              <a:solidFill>
                <a:schemeClr val="tx1"/>
              </a:solidFill>
              <a:latin typeface="Times New Roman" panose="02020603050405020304" pitchFamily="18" charset="0"/>
              <a:cs typeface="Times New Roman" panose="02020603050405020304" pitchFamily="18" charset="0"/>
            </a:rPr>
            <a:t>Write</a:t>
          </a:r>
          <a:endParaRPr lang="zh-CN" altLang="en-US" sz="3100" b="1" kern="1200" baseline="0" dirty="0">
            <a:solidFill>
              <a:schemeClr val="tx1"/>
            </a:solidFill>
            <a:latin typeface="Times New Roman" panose="02020603050405020304" pitchFamily="18" charset="0"/>
            <a:cs typeface="Times New Roman" panose="02020603050405020304" pitchFamily="18" charset="0"/>
          </a:endParaRPr>
        </a:p>
      </dsp:txBody>
      <dsp:txXfrm>
        <a:off x="6040261" y="1075850"/>
        <a:ext cx="1236928" cy="12153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4AE2D-A19E-7D43-BD25-B5C0171990C1}" type="datetimeFigureOut">
              <a:rPr kumimoji="1" lang="zh-CN" altLang="en-US" smtClean="0"/>
              <a:t>2021-08-12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84D29-5D5F-624A-8335-AB82C84FBF79}" type="slidenum">
              <a:rPr kumimoji="1" lang="zh-CN" altLang="en-US" smtClean="0"/>
              <a:t>‹#›</a:t>
            </a:fld>
            <a:endParaRPr kumimoji="1" lang="zh-CN" altLang="en-US"/>
          </a:p>
        </p:txBody>
      </p:sp>
    </p:spTree>
    <p:extLst>
      <p:ext uri="{BB962C8B-B14F-4D97-AF65-F5344CB8AC3E}">
        <p14:creationId xmlns:p14="http://schemas.microsoft.com/office/powerpoint/2010/main" val="201826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t>2</a:t>
            </a:fld>
            <a:endParaRPr lang="zh-CN" altLang="en-US"/>
          </a:p>
        </p:txBody>
      </p:sp>
    </p:spTree>
    <p:extLst>
      <p:ext uri="{BB962C8B-B14F-4D97-AF65-F5344CB8AC3E}">
        <p14:creationId xmlns:p14="http://schemas.microsoft.com/office/powerpoint/2010/main" val="409312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t>23</a:t>
            </a:fld>
            <a:endParaRPr lang="zh-CN" altLang="en-US"/>
          </a:p>
        </p:txBody>
      </p:sp>
    </p:spTree>
    <p:extLst>
      <p:ext uri="{BB962C8B-B14F-4D97-AF65-F5344CB8AC3E}">
        <p14:creationId xmlns:p14="http://schemas.microsoft.com/office/powerpoint/2010/main" val="249564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C92757-3C02-4CF6-8429-49BD51920F96}"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C92757-3C02-4CF6-8429-49BD51920F96}" type="datetimeFigureOut">
              <a:rPr lang="en-US" smtClean="0"/>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C92757-3C02-4CF6-8429-49BD51920F96}" type="datetimeFigureOut">
              <a:rPr lang="en-US" smtClean="0"/>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92757-3C02-4CF6-8429-49BD51920F96}" type="datetimeFigureOut">
              <a:rPr lang="en-US" smtClean="0"/>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92757-3C02-4CF6-8429-49BD51920F96}"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92757-3C02-4CF6-8429-49BD51920F96}"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00000">
              <a:schemeClr val="accent1">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92757-3C02-4CF6-8429-49BD51920F96}" type="datetimeFigureOut">
              <a:rPr lang="en-US" smtClean="0"/>
              <a:t>8/12/2021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9C29A-129B-40A3-AD09-217224EAB3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9.png"/><Relationship Id="rId4" Type="http://schemas.openxmlformats.org/officeDocument/2006/relationships/image" Target="../media/image3.tiff"/><Relationship Id="rId9" Type="http://schemas.openxmlformats.org/officeDocument/2006/relationships/image" Target="../media/image8.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形状 24"/>
          <p:cNvSpPr/>
          <p:nvPr/>
        </p:nvSpPr>
        <p:spPr>
          <a:xfrm rot="7376178">
            <a:off x="10284955" y="5526620"/>
            <a:ext cx="2815404" cy="648879"/>
          </a:xfrm>
          <a:custGeom>
            <a:avLst/>
            <a:gdLst>
              <a:gd name="connsiteX0" fmla="*/ 2395042 w 2815404"/>
              <a:gd name="connsiteY0" fmla="*/ 0 h 648879"/>
              <a:gd name="connsiteX1" fmla="*/ 2815404 w 2815404"/>
              <a:gd name="connsiteY1" fmla="*/ 648879 h 648879"/>
              <a:gd name="connsiteX2" fmla="*/ 0 w 2815404"/>
              <a:gd name="connsiteY2" fmla="*/ 648879 h 648879"/>
              <a:gd name="connsiteX3" fmla="*/ 1001622 w 2815404"/>
              <a:gd name="connsiteY3" fmla="*/ 0 h 648879"/>
            </a:gdLst>
            <a:ahLst/>
            <a:cxnLst>
              <a:cxn ang="0">
                <a:pos x="connsiteX0" y="connsiteY0"/>
              </a:cxn>
              <a:cxn ang="0">
                <a:pos x="connsiteX1" y="connsiteY1"/>
              </a:cxn>
              <a:cxn ang="0">
                <a:pos x="connsiteX2" y="connsiteY2"/>
              </a:cxn>
              <a:cxn ang="0">
                <a:pos x="connsiteX3" y="connsiteY3"/>
              </a:cxn>
            </a:cxnLst>
            <a:rect l="l" t="t" r="r" b="b"/>
            <a:pathLst>
              <a:path w="2815404" h="648879">
                <a:moveTo>
                  <a:pt x="2395042" y="0"/>
                </a:moveTo>
                <a:lnTo>
                  <a:pt x="2815404" y="648879"/>
                </a:lnTo>
                <a:lnTo>
                  <a:pt x="0" y="648879"/>
                </a:lnTo>
                <a:lnTo>
                  <a:pt x="1001622" y="0"/>
                </a:lnTo>
                <a:close/>
              </a:path>
            </a:pathLst>
          </a:custGeom>
          <a:solidFill>
            <a:srgbClr val="02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rot="21420000" flipH="1">
            <a:off x="11028614" y="3619723"/>
            <a:ext cx="1634130" cy="2249488"/>
          </a:xfrm>
          <a:prstGeom prst="line">
            <a:avLst/>
          </a:prstGeom>
          <a:ln>
            <a:solidFill>
              <a:srgbClr val="0275BC"/>
            </a:solidFill>
          </a:ln>
        </p:spPr>
        <p:style>
          <a:lnRef idx="1">
            <a:schemeClr val="accent1"/>
          </a:lnRef>
          <a:fillRef idx="0">
            <a:schemeClr val="accent1"/>
          </a:fillRef>
          <a:effectRef idx="0">
            <a:schemeClr val="accent1"/>
          </a:effectRef>
          <a:fontRef idx="minor">
            <a:schemeClr val="tx1"/>
          </a:fontRef>
        </p:style>
      </p:cxnSp>
      <p:sp>
        <p:nvSpPr>
          <p:cNvPr id="19" name="任意多边形: 形状 18"/>
          <p:cNvSpPr/>
          <p:nvPr/>
        </p:nvSpPr>
        <p:spPr>
          <a:xfrm>
            <a:off x="0" y="4903498"/>
            <a:ext cx="1687606" cy="1954503"/>
          </a:xfrm>
          <a:custGeom>
            <a:avLst/>
            <a:gdLst>
              <a:gd name="connsiteX0" fmla="*/ 0 w 1687606"/>
              <a:gd name="connsiteY0" fmla="*/ 0 h 1954503"/>
              <a:gd name="connsiteX1" fmla="*/ 1687606 w 1687606"/>
              <a:gd name="connsiteY1" fmla="*/ 1687606 h 1954503"/>
              <a:gd name="connsiteX2" fmla="*/ 1678893 w 1687606"/>
              <a:gd name="connsiteY2" fmla="*/ 1860154 h 1954503"/>
              <a:gd name="connsiteX3" fmla="*/ 1664494 w 1687606"/>
              <a:gd name="connsiteY3" fmla="*/ 1954503 h 1954503"/>
              <a:gd name="connsiteX4" fmla="*/ 796599 w 1687606"/>
              <a:gd name="connsiteY4" fmla="*/ 1954503 h 1954503"/>
              <a:gd name="connsiteX5" fmla="*/ 826660 w 1687606"/>
              <a:gd name="connsiteY5" fmla="*/ 1857662 h 1954503"/>
              <a:gd name="connsiteX6" fmla="*/ 843803 w 1687606"/>
              <a:gd name="connsiteY6" fmla="*/ 1687606 h 1954503"/>
              <a:gd name="connsiteX7" fmla="*/ 0 w 1687606"/>
              <a:gd name="connsiteY7" fmla="*/ 843803 h 195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7606" h="1954503">
                <a:moveTo>
                  <a:pt x="0" y="0"/>
                </a:moveTo>
                <a:cubicBezTo>
                  <a:pt x="932039" y="0"/>
                  <a:pt x="1687606" y="755567"/>
                  <a:pt x="1687606" y="1687606"/>
                </a:cubicBezTo>
                <a:cubicBezTo>
                  <a:pt x="1687606" y="1745859"/>
                  <a:pt x="1684655" y="1803422"/>
                  <a:pt x="1678893" y="1860154"/>
                </a:cubicBezTo>
                <a:lnTo>
                  <a:pt x="1664494" y="1954503"/>
                </a:lnTo>
                <a:lnTo>
                  <a:pt x="796599" y="1954503"/>
                </a:lnTo>
                <a:lnTo>
                  <a:pt x="826660" y="1857662"/>
                </a:lnTo>
                <a:cubicBezTo>
                  <a:pt x="837900" y="1802733"/>
                  <a:pt x="843803" y="1745859"/>
                  <a:pt x="843803" y="1687606"/>
                </a:cubicBezTo>
                <a:cubicBezTo>
                  <a:pt x="843803" y="1221586"/>
                  <a:pt x="466020" y="843803"/>
                  <a:pt x="0" y="8438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nvGrpSpPr>
          <p:cNvPr id="53" name="组合 52"/>
          <p:cNvGrpSpPr/>
          <p:nvPr/>
        </p:nvGrpSpPr>
        <p:grpSpPr>
          <a:xfrm>
            <a:off x="626745" y="2105660"/>
            <a:ext cx="1153160" cy="1153160"/>
            <a:chOff x="304800" y="673100"/>
            <a:chExt cx="4000500" cy="4000500"/>
          </a:xfrm>
          <a:effectLst>
            <a:outerShdw blurRad="444500" dist="254000" dir="684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47" name="组合 46"/>
          <p:cNvGrpSpPr/>
          <p:nvPr/>
        </p:nvGrpSpPr>
        <p:grpSpPr>
          <a:xfrm>
            <a:off x="2930525" y="3392805"/>
            <a:ext cx="1153160" cy="1153160"/>
            <a:chOff x="304800" y="673100"/>
            <a:chExt cx="4000500" cy="4000500"/>
          </a:xfrm>
          <a:effectLst>
            <a:outerShdw blurRad="444500" dist="254000" dir="6840000" algn="tr" rotWithShape="0">
              <a:prstClr val="black">
                <a:alpha val="24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7" name="组合 6"/>
          <p:cNvGrpSpPr/>
          <p:nvPr/>
        </p:nvGrpSpPr>
        <p:grpSpPr>
          <a:xfrm>
            <a:off x="1889760" y="3843020"/>
            <a:ext cx="1436370" cy="1436370"/>
            <a:chOff x="304800" y="673100"/>
            <a:chExt cx="4000500" cy="4000500"/>
          </a:xfrm>
          <a:effectLst>
            <a:outerShdw blurRad="444500" dist="254000" dir="6840000" algn="tr" rotWithShape="0">
              <a:prstClr val="black">
                <a:alpha val="24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41" name="组合 40"/>
          <p:cNvGrpSpPr/>
          <p:nvPr/>
        </p:nvGrpSpPr>
        <p:grpSpPr>
          <a:xfrm>
            <a:off x="869950" y="1708785"/>
            <a:ext cx="3010535" cy="3010535"/>
            <a:chOff x="304800" y="673100"/>
            <a:chExt cx="4000500" cy="4000500"/>
          </a:xfrm>
          <a:effectLst>
            <a:outerShdw blurRad="444500" dist="254000" dir="6840000" algn="tr" rotWithShape="0">
              <a:prstClr val="black">
                <a:alpha val="45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4" name="椭圆 43"/>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57" name="组合 56"/>
          <p:cNvGrpSpPr/>
          <p:nvPr/>
        </p:nvGrpSpPr>
        <p:grpSpPr>
          <a:xfrm>
            <a:off x="3918585" y="1877060"/>
            <a:ext cx="501015" cy="501015"/>
            <a:chOff x="304800" y="673100"/>
            <a:chExt cx="4000500" cy="4000500"/>
          </a:xfrm>
          <a:effectLst>
            <a:outerShdw blurRad="444500" dist="254000" dir="684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9" name="组合 8"/>
          <p:cNvGrpSpPr/>
          <p:nvPr/>
        </p:nvGrpSpPr>
        <p:grpSpPr>
          <a:xfrm>
            <a:off x="5147310" y="5120005"/>
            <a:ext cx="5035550" cy="956310"/>
            <a:chOff x="7019" y="7493"/>
            <a:chExt cx="2589" cy="480"/>
          </a:xfrm>
        </p:grpSpPr>
        <p:grpSp>
          <p:nvGrpSpPr>
            <p:cNvPr id="64" name="组合 63"/>
            <p:cNvGrpSpPr/>
            <p:nvPr/>
          </p:nvGrpSpPr>
          <p:grpSpPr>
            <a:xfrm>
              <a:off x="8431" y="7493"/>
              <a:ext cx="481" cy="481"/>
              <a:chOff x="5196486" y="5946187"/>
              <a:chExt cx="305647" cy="305644"/>
            </a:xfrm>
          </p:grpSpPr>
          <p:grpSp>
            <p:nvGrpSpPr>
              <p:cNvPr id="65" name="组合 64"/>
              <p:cNvGrpSpPr/>
              <p:nvPr/>
            </p:nvGrpSpPr>
            <p:grpSpPr>
              <a:xfrm>
                <a:off x="5196486" y="5946187"/>
                <a:ext cx="305647" cy="305644"/>
                <a:chOff x="1517330" y="1125257"/>
                <a:chExt cx="2204282" cy="2204282"/>
              </a:xfrm>
            </p:grpSpPr>
            <p:sp>
              <p:nvSpPr>
                <p:cNvPr id="67" name="椭圆 6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6"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69" name="组合 68"/>
            <p:cNvGrpSpPr/>
            <p:nvPr/>
          </p:nvGrpSpPr>
          <p:grpSpPr>
            <a:xfrm>
              <a:off x="9128" y="7493"/>
              <a:ext cx="481" cy="481"/>
              <a:chOff x="5638883" y="5946187"/>
              <a:chExt cx="305647" cy="305644"/>
            </a:xfrm>
          </p:grpSpPr>
          <p:grpSp>
            <p:nvGrpSpPr>
              <p:cNvPr id="70" name="组合 69"/>
              <p:cNvGrpSpPr/>
              <p:nvPr/>
            </p:nvGrpSpPr>
            <p:grpSpPr>
              <a:xfrm>
                <a:off x="5638883" y="5946187"/>
                <a:ext cx="305647" cy="305644"/>
                <a:chOff x="1517330" y="1125257"/>
                <a:chExt cx="2204282" cy="2204282"/>
              </a:xfrm>
            </p:grpSpPr>
            <p:sp>
              <p:nvSpPr>
                <p:cNvPr id="72" name="椭圆 7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1"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74" name="组合 73"/>
            <p:cNvGrpSpPr/>
            <p:nvPr/>
          </p:nvGrpSpPr>
          <p:grpSpPr>
            <a:xfrm>
              <a:off x="7019" y="7493"/>
              <a:ext cx="481" cy="481"/>
              <a:chOff x="4299766" y="5946187"/>
              <a:chExt cx="305647" cy="305644"/>
            </a:xfrm>
          </p:grpSpPr>
          <p:grpSp>
            <p:nvGrpSpPr>
              <p:cNvPr id="75" name="组合 74"/>
              <p:cNvGrpSpPr/>
              <p:nvPr/>
            </p:nvGrpSpPr>
            <p:grpSpPr>
              <a:xfrm>
                <a:off x="4299766" y="5946187"/>
                <a:ext cx="305647" cy="305644"/>
                <a:chOff x="1517330" y="1125257"/>
                <a:chExt cx="2204282" cy="2204282"/>
              </a:xfrm>
            </p:grpSpPr>
            <p:sp>
              <p:nvSpPr>
                <p:cNvPr id="77" name="椭圆 7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6"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79" name="组合 78"/>
            <p:cNvGrpSpPr/>
            <p:nvPr/>
          </p:nvGrpSpPr>
          <p:grpSpPr>
            <a:xfrm>
              <a:off x="7713" y="7493"/>
              <a:ext cx="481" cy="481"/>
              <a:chOff x="4740390" y="5946187"/>
              <a:chExt cx="305647" cy="305644"/>
            </a:xfrm>
          </p:grpSpPr>
          <p:grpSp>
            <p:nvGrpSpPr>
              <p:cNvPr id="80" name="组合 79"/>
              <p:cNvGrpSpPr/>
              <p:nvPr/>
            </p:nvGrpSpPr>
            <p:grpSpPr>
              <a:xfrm>
                <a:off x="4740390" y="5946187"/>
                <a:ext cx="305647" cy="305644"/>
                <a:chOff x="1517330" y="1125257"/>
                <a:chExt cx="2204282" cy="2204282"/>
              </a:xfrm>
            </p:grpSpPr>
            <p:sp>
              <p:nvSpPr>
                <p:cNvPr id="82" name="椭圆 8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1"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cxnSp>
        <p:nvCxnSpPr>
          <p:cNvPr id="84" name="直接连接符 83"/>
          <p:cNvCxnSpPr/>
          <p:nvPr/>
        </p:nvCxnSpPr>
        <p:spPr>
          <a:xfrm flipV="1">
            <a:off x="4457065" y="4119880"/>
            <a:ext cx="6358255" cy="20955"/>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92" name="副标题 91"/>
          <p:cNvSpPr>
            <a:spLocks noGrp="1"/>
          </p:cNvSpPr>
          <p:nvPr>
            <p:custDataLst>
              <p:tags r:id="rId1"/>
            </p:custDataLst>
          </p:nvPr>
        </p:nvSpPr>
        <p:spPr>
          <a:xfrm>
            <a:off x="4457065" y="1988820"/>
            <a:ext cx="6407785" cy="2664460"/>
          </a:xfrm>
          <a:prstGeom prst="rect">
            <a:avLst/>
          </a:prstGeom>
        </p:spPr>
        <p:txBody>
          <a:bodyPr vert="horz" lIns="90000" tIns="46800" rIns="90000" bIns="4680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sz="5400" b="1">
                <a:solidFill>
                  <a:srgbClr val="0584A7"/>
                </a:solidFill>
                <a:latin typeface="微软雅黑" panose="020B0503020204020204" pitchFamily="34" charset="-122"/>
                <a:cs typeface="汉仪大黑简" panose="02010609000101010101" charset="-122"/>
              </a:rPr>
              <a:t>常州市新高考</a:t>
            </a:r>
          </a:p>
          <a:p>
            <a:pPr algn="ctr">
              <a:lnSpc>
                <a:spcPct val="100000"/>
              </a:lnSpc>
            </a:pPr>
            <a:r>
              <a:rPr sz="5400" b="1">
                <a:solidFill>
                  <a:srgbClr val="0584A7"/>
                </a:solidFill>
                <a:latin typeface="微软雅黑" panose="020B0503020204020204" pitchFamily="34" charset="-122"/>
                <a:cs typeface="汉仪大黑简" panose="02010609000101010101" charset="-122"/>
              </a:rPr>
              <a:t>线上研修活动</a:t>
            </a:r>
          </a:p>
        </p:txBody>
      </p:sp>
      <p:sp>
        <p:nvSpPr>
          <p:cNvPr id="12" name="文本框 11"/>
          <p:cNvSpPr txBox="1"/>
          <p:nvPr/>
        </p:nvSpPr>
        <p:spPr>
          <a:xfrm>
            <a:off x="1098563" y="2670100"/>
            <a:ext cx="2847628" cy="1323439"/>
          </a:xfrm>
          <a:prstGeom prst="rect">
            <a:avLst/>
          </a:prstGeom>
          <a:noFill/>
        </p:spPr>
        <p:txBody>
          <a:bodyPr wrap="square" rtlCol="0">
            <a:spAutoFit/>
          </a:bodyPr>
          <a:lstStyle/>
          <a:p>
            <a:r>
              <a:rPr lang="en-US" altLang="zh-CN" sz="8000" b="1" dirty="0">
                <a:gradFill>
                  <a:gsLst>
                    <a:gs pos="0">
                      <a:srgbClr val="007BD3"/>
                    </a:gs>
                    <a:gs pos="100000">
                      <a:srgbClr val="034373"/>
                    </a:gs>
                  </a:gsLst>
                  <a:lin scaled="0"/>
                </a:gradFill>
                <a:latin typeface="方正大黑体_GBK" panose="02010600010101010101" charset="-122"/>
                <a:ea typeface="方正大黑体_GBK" panose="02010600010101010101" charset="-122"/>
              </a:rPr>
              <a:t>2021</a:t>
            </a:r>
          </a:p>
        </p:txBody>
      </p:sp>
      <p:grpSp>
        <p:nvGrpSpPr>
          <p:cNvPr id="14" name="组合 13"/>
          <p:cNvGrpSpPr/>
          <p:nvPr/>
        </p:nvGrpSpPr>
        <p:grpSpPr>
          <a:xfrm>
            <a:off x="5080" y="0"/>
            <a:ext cx="12186920" cy="864235"/>
            <a:chOff x="8" y="-5"/>
            <a:chExt cx="19192" cy="1361"/>
          </a:xfrm>
        </p:grpSpPr>
        <p:sp>
          <p:nvSpPr>
            <p:cNvPr id="20" name="矩形 19"/>
            <p:cNvSpPr/>
            <p:nvPr/>
          </p:nvSpPr>
          <p:spPr>
            <a:xfrm>
              <a:off x="8" y="-5"/>
              <a:ext cx="19192" cy="1361"/>
            </a:xfrm>
            <a:prstGeom prst="rect">
              <a:avLst/>
            </a:prstGeom>
            <a:solidFill>
              <a:srgbClr val="7DC5F7"/>
            </a:solidFill>
            <a:ln>
              <a:solidFill>
                <a:srgbClr val="77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a:srcRect t="2856" r="1049"/>
            <a:stretch>
              <a:fillRect/>
            </a:stretch>
          </p:blipFill>
          <p:spPr>
            <a:xfrm>
              <a:off x="9579" y="0"/>
              <a:ext cx="9621" cy="1355"/>
            </a:xfrm>
            <a:prstGeom prst="rect">
              <a:avLst/>
            </a:prstGeom>
          </p:spPr>
        </p:pic>
        <p:sp>
          <p:nvSpPr>
            <p:cNvPr id="22" name="文本框 21"/>
            <p:cNvSpPr txBox="1"/>
            <p:nvPr/>
          </p:nvSpPr>
          <p:spPr>
            <a:xfrm>
              <a:off x="103" y="132"/>
              <a:ext cx="6559" cy="11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000" b="1" i="0" u="none" strike="noStrike" kern="1200" cap="none" spc="0" normalizeH="0" baseline="0" noProof="0" dirty="0">
                <a:ln>
                  <a:noFill/>
                </a:ln>
                <a:gradFill>
                  <a:gsLst>
                    <a:gs pos="0">
                      <a:srgbClr val="007BD3"/>
                    </a:gs>
                    <a:gs pos="100000">
                      <a:srgbClr val="034373"/>
                    </a:gs>
                  </a:gsLst>
                  <a:lin scaled="0"/>
                </a:gra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546538" y="252248"/>
            <a:ext cx="11088414" cy="6605752"/>
          </a:xfrm>
          <a:prstGeom prst="rect">
            <a:avLst/>
          </a:prstGeom>
        </p:spPr>
      </p:pic>
    </p:spTree>
    <p:extLst>
      <p:ext uri="{BB962C8B-B14F-4D97-AF65-F5344CB8AC3E}">
        <p14:creationId xmlns:p14="http://schemas.microsoft.com/office/powerpoint/2010/main" val="2554640123"/>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766074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566042" y="0"/>
            <a:ext cx="8744608" cy="6858000"/>
          </a:xfrm>
          <a:prstGeom prst="rect">
            <a:avLst/>
          </a:prstGeom>
        </p:spPr>
      </p:pic>
      <p:sp>
        <p:nvSpPr>
          <p:cNvPr id="4" name="椭圆 3"/>
          <p:cNvSpPr/>
          <p:nvPr/>
        </p:nvSpPr>
        <p:spPr>
          <a:xfrm>
            <a:off x="3205655" y="2984938"/>
            <a:ext cx="1271751" cy="2942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205655" y="3339659"/>
            <a:ext cx="525516" cy="4493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930869" y="3520966"/>
            <a:ext cx="1844564" cy="6306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05655" y="4046484"/>
            <a:ext cx="430924" cy="3363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530662" y="4235668"/>
            <a:ext cx="1024759" cy="2942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629140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1918878" y="2052640"/>
          <a:ext cx="7344866" cy="3367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87086" y="3048897"/>
            <a:ext cx="1624370" cy="1200329"/>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Given story</a:t>
            </a:r>
            <a:endParaRPr kumimoji="0"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9291439" y="3104223"/>
            <a:ext cx="2791703" cy="1200329"/>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t>
            </a:r>
            <a:r>
              <a:rPr kumimoji="0" lang="en-US" altLang="zh-CN"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ontinuation</a:t>
            </a:r>
            <a:r>
              <a:rPr kumimoji="0" lang="en-US" altLang="zh-C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writing</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1711456" y="868299"/>
            <a:ext cx="95833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How</a:t>
            </a:r>
            <a:r>
              <a:rPr kumimoji="0" lang="en-US" altLang="zh-CN" sz="4400" b="1" i="0" u="none" strike="noStrike" kern="1200" cap="none" spc="0" normalizeH="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can we</a:t>
            </a:r>
            <a:r>
              <a:rPr kumimoji="0" lang="en-US" altLang="zh-CN"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continue a given story?</a:t>
            </a: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椭圆 1"/>
          <p:cNvSpPr/>
          <p:nvPr/>
        </p:nvSpPr>
        <p:spPr>
          <a:xfrm>
            <a:off x="3526971" y="3048897"/>
            <a:ext cx="2514600" cy="129450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53963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059294F-D750-4FE8-B11E-3D0E5151E4B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657444C-B551-4B03-AAFB-4C2CAC3BDEC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AF087C4-963A-4E6A-96B2-3B90F7CA638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45F2BE3-295F-4AD7-A78D-E87120DCD36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0924F2A-8168-4DC5-A800-B8394EB34082}"/>
                                            </p:graphicEl>
                                          </p:spTgt>
                                        </p:tgtEl>
                                        <p:attrNameLst>
                                          <p:attrName>style.visibility</p:attrName>
                                        </p:attrNameLst>
                                      </p:cBhvr>
                                      <p:to>
                                        <p:strVal val="visible"/>
                                      </p:to>
                                    </p:set>
                                  </p:childTnLst>
                                </p:cTn>
                              </p:par>
                            </p:childTnLst>
                          </p:cTn>
                        </p:par>
                        <p:par>
                          <p:cTn id="23" fill="hold">
                            <p:stCondLst>
                              <p:cond delay="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anim calcmode="lin" valueType="num">
                                      <p:cBhvr>
                                        <p:cTn id="36" dur="500" fill="hold"/>
                                        <p:tgtEl>
                                          <p:spTgt spid="2"/>
                                        </p:tgtEl>
                                        <p:attrNameLst>
                                          <p:attrName>ppt_x</p:attrName>
                                        </p:attrNameLst>
                                      </p:cBhvr>
                                      <p:tavLst>
                                        <p:tav tm="0">
                                          <p:val>
                                            <p:strVal val="#ppt_x"/>
                                          </p:val>
                                        </p:tav>
                                        <p:tav tm="100000">
                                          <p:val>
                                            <p:strVal val="#ppt_x"/>
                                          </p:val>
                                        </p:tav>
                                      </p:tavLst>
                                    </p:anim>
                                    <p:anim calcmode="lin" valueType="num">
                                      <p:cBhvr>
                                        <p:cTn id="37"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grpId="1" nodeType="clickEffect">
                                  <p:stCondLst>
                                    <p:cond delay="0"/>
                                  </p:stCondLst>
                                  <p:childTnLst>
                                    <p:animScale>
                                      <p:cBhvr>
                                        <p:cTn id="41" dur="1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P spid="6" grpId="0"/>
      <p:bldP spid="2" grpId="0" bldLvl="0" animBg="1"/>
      <p:bldP spid="2"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2247" y="420413"/>
            <a:ext cx="11645463" cy="6022427"/>
          </a:xfrm>
        </p:spPr>
        <p:txBody>
          <a:bodyPr>
            <a:normAutofit fontScale="92500"/>
          </a:bodyPr>
          <a:lstStyle/>
          <a:p>
            <a:r>
              <a:rPr lang="en-US" altLang="zh-CN" dirty="0" smtClean="0">
                <a:latin typeface="Times New Roman" panose="02020603050405020304" pitchFamily="18" charset="0"/>
                <a:cs typeface="Times New Roman" panose="02020603050405020304" pitchFamily="18" charset="0"/>
              </a:rPr>
              <a:t>A MOTHER’S DAY SURPRISE </a:t>
            </a:r>
          </a:p>
          <a:p>
            <a:pPr algn="just"/>
            <a:r>
              <a:rPr lang="en-US" altLang="zh-CN" dirty="0" smtClean="0">
                <a:latin typeface="Times New Roman" panose="02020603050405020304" pitchFamily="18" charset="0"/>
                <a:cs typeface="Times New Roman" panose="02020603050405020304" pitchFamily="18" charset="0"/>
              </a:rPr>
              <a:t>     The twins were filled with excitement as they thought of the surprise they were planning for </a:t>
            </a:r>
            <a:r>
              <a:rPr lang="en-US" altLang="zh-CN" u="sng" dirty="0" smtClean="0">
                <a:latin typeface="Times New Roman" panose="02020603050405020304" pitchFamily="18" charset="0"/>
                <a:cs typeface="Times New Roman" panose="02020603050405020304" pitchFamily="18" charset="0"/>
              </a:rPr>
              <a:t>Mother’s Day</a:t>
            </a:r>
            <a:r>
              <a:rPr lang="en-US" altLang="zh-CN" dirty="0" smtClean="0">
                <a:latin typeface="Times New Roman" panose="02020603050405020304" pitchFamily="18" charset="0"/>
                <a:cs typeface="Times New Roman" panose="02020603050405020304" pitchFamily="18" charset="0"/>
              </a:rPr>
              <a:t>. How pleased and proud </a:t>
            </a:r>
            <a:r>
              <a:rPr lang="en-US" altLang="zh-CN" u="sng" dirty="0" smtClean="0">
                <a:latin typeface="Times New Roman" panose="02020603050405020304" pitchFamily="18" charset="0"/>
                <a:cs typeface="Times New Roman" panose="02020603050405020304" pitchFamily="18" charset="0"/>
              </a:rPr>
              <a:t>Mother</a:t>
            </a:r>
            <a:r>
              <a:rPr lang="en-US" altLang="zh-CN" dirty="0" smtClean="0">
                <a:latin typeface="Times New Roman" panose="02020603050405020304" pitchFamily="18" charset="0"/>
                <a:cs typeface="Times New Roman" panose="02020603050405020304" pitchFamily="18" charset="0"/>
              </a:rPr>
              <a:t> would be when they brought breakfast in bed. They planned to make French toast and chicken porridge. They had watched their mother in the kitchen. There was nothing to it. Jenna and Jeff knew exactly what to do. </a:t>
            </a:r>
          </a:p>
          <a:p>
            <a:pPr algn="just"/>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The big day came at last. The alarm rang at 6 a.m. The pair went down the stairs quietly to the kitchen. They decided to boil the porridge first. They put some rice into a pot of water and left it to boil while they made the French toast. </a:t>
            </a:r>
            <a:r>
              <a:rPr lang="en-US" altLang="zh-CN" u="sng" dirty="0" smtClean="0">
                <a:latin typeface="Times New Roman" panose="02020603050405020304" pitchFamily="18" charset="0"/>
                <a:cs typeface="Times New Roman" panose="02020603050405020304" pitchFamily="18" charset="0"/>
              </a:rPr>
              <a:t>Jeff </a:t>
            </a:r>
            <a:r>
              <a:rPr lang="en-US" altLang="zh-CN" dirty="0" smtClean="0">
                <a:latin typeface="Times New Roman" panose="02020603050405020304" pitchFamily="18" charset="0"/>
                <a:cs typeface="Times New Roman" panose="02020603050405020304" pitchFamily="18" charset="0"/>
              </a:rPr>
              <a:t>broke two eggs into a plate and added in some milk. </a:t>
            </a:r>
            <a:r>
              <a:rPr lang="en-US" altLang="zh-CN" u="sng" dirty="0" smtClean="0">
                <a:latin typeface="Times New Roman" panose="02020603050405020304" pitchFamily="18" charset="0"/>
                <a:cs typeface="Times New Roman" panose="02020603050405020304" pitchFamily="18" charset="0"/>
              </a:rPr>
              <a:t>Jenna</a:t>
            </a:r>
            <a:r>
              <a:rPr lang="en-US" altLang="zh-CN" dirty="0" smtClean="0">
                <a:latin typeface="Times New Roman" panose="02020603050405020304" pitchFamily="18" charset="0"/>
                <a:cs typeface="Times New Roman" panose="02020603050405020304" pitchFamily="18" charset="0"/>
              </a:rPr>
              <a:t> found the bread and put two slices into the egg mixture. Next, Jeff 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 </a:t>
            </a:r>
          </a:p>
          <a:p>
            <a:pPr algn="just"/>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 </a:t>
            </a:r>
          </a:p>
        </p:txBody>
      </p:sp>
    </p:spTree>
    <p:extLst>
      <p:ext uri="{BB962C8B-B14F-4D97-AF65-F5344CB8AC3E}">
        <p14:creationId xmlns:p14="http://schemas.microsoft.com/office/powerpoint/2010/main" val="27343325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10208" y="126124"/>
            <a:ext cx="11708524" cy="6547944"/>
          </a:xfrm>
        </p:spPr>
        <p:txBody>
          <a:bodyPr/>
          <a:lstStyle/>
          <a:p>
            <a:pPr algn="l"/>
            <a:r>
              <a:rPr lang="zh-CN" altLang="en-US" dirty="0" smtClean="0">
                <a:latin typeface="Times New Roman" panose="02020603050405020304" pitchFamily="18" charset="0"/>
                <a:cs typeface="Times New Roman" panose="02020603050405020304" pitchFamily="18" charset="0"/>
              </a:rPr>
              <a:t>注意：</a:t>
            </a:r>
            <a:endParaRPr lang="en-US" altLang="zh-CN" dirty="0" smtClean="0">
              <a:latin typeface="Times New Roman" panose="02020603050405020304" pitchFamily="18" charset="0"/>
              <a:cs typeface="Times New Roman" panose="02020603050405020304" pitchFamily="18" charset="0"/>
            </a:endParaRPr>
          </a:p>
          <a:p>
            <a:pPr marL="457200" indent="-457200" algn="l">
              <a:buAutoNum type="arabicPeriod"/>
            </a:pPr>
            <a:r>
              <a:rPr lang="zh-CN" altLang="en-US" dirty="0" smtClean="0">
                <a:latin typeface="Times New Roman" panose="02020603050405020304" pitchFamily="18" charset="0"/>
                <a:cs typeface="Times New Roman" panose="02020603050405020304" pitchFamily="18" charset="0"/>
              </a:rPr>
              <a:t>续写词数应为</a:t>
            </a:r>
            <a:r>
              <a:rPr lang="en-US" altLang="zh-CN" dirty="0" smtClean="0">
                <a:latin typeface="Times New Roman" panose="02020603050405020304" pitchFamily="18" charset="0"/>
                <a:cs typeface="Times New Roman" panose="02020603050405020304" pitchFamily="18" charset="0"/>
              </a:rPr>
              <a:t>150</a:t>
            </a:r>
            <a:r>
              <a:rPr lang="zh-CN" altLang="en-US" dirty="0" smtClean="0">
                <a:latin typeface="Times New Roman" panose="02020603050405020304" pitchFamily="18" charset="0"/>
                <a:cs typeface="Times New Roman" panose="02020603050405020304" pitchFamily="18" charset="0"/>
              </a:rPr>
              <a:t>左右；</a:t>
            </a:r>
            <a:endParaRPr lang="en-US" altLang="zh-CN" dirty="0" smtClean="0">
              <a:latin typeface="Times New Roman" panose="02020603050405020304" pitchFamily="18" charset="0"/>
              <a:cs typeface="Times New Roman" panose="02020603050405020304" pitchFamily="18" charset="0"/>
            </a:endParaRPr>
          </a:p>
          <a:p>
            <a:pPr marL="457200" indent="-457200" algn="l">
              <a:buAutoNum type="arabicPeriod"/>
            </a:pPr>
            <a:r>
              <a:rPr lang="zh-CN" altLang="en-US" dirty="0" smtClean="0">
                <a:latin typeface="Times New Roman" panose="02020603050405020304" pitchFamily="18" charset="0"/>
                <a:cs typeface="Times New Roman" panose="02020603050405020304" pitchFamily="18" charset="0"/>
              </a:rPr>
              <a:t>请按如下格式作答。</a:t>
            </a:r>
            <a:endParaRPr lang="en-US" altLang="zh-CN" dirty="0" smtClean="0">
              <a:latin typeface="Times New Roman" panose="02020603050405020304" pitchFamily="18" charset="0"/>
              <a:cs typeface="Times New Roman" panose="02020603050405020304" pitchFamily="18" charset="0"/>
            </a:endParaRPr>
          </a:p>
          <a:p>
            <a:pPr algn="l"/>
            <a:r>
              <a:rPr lang="en-US" altLang="zh-CN" dirty="0" smtClean="0">
                <a:latin typeface="Times New Roman" panose="02020603050405020304" pitchFamily="18" charset="0"/>
                <a:cs typeface="Times New Roman" panose="02020603050405020304" pitchFamily="18" charset="0"/>
              </a:rPr>
              <a:t>       As the twins looked around them in disappointment, their father appeared. </a:t>
            </a:r>
          </a:p>
          <a:p>
            <a:pPr algn="l"/>
            <a:endParaRPr lang="en-US" altLang="zh-CN" dirty="0">
              <a:latin typeface="Times New Roman" panose="02020603050405020304" pitchFamily="18" charset="0"/>
              <a:cs typeface="Times New Roman" panose="02020603050405020304" pitchFamily="18" charset="0"/>
            </a:endParaRPr>
          </a:p>
          <a:p>
            <a:pPr algn="l"/>
            <a:endParaRPr lang="en-US" altLang="zh-CN" dirty="0" smtClean="0">
              <a:latin typeface="Times New Roman" panose="02020603050405020304" pitchFamily="18" charset="0"/>
              <a:cs typeface="Times New Roman" panose="02020603050405020304" pitchFamily="18" charset="0"/>
            </a:endParaRPr>
          </a:p>
          <a:p>
            <a:pPr algn="l"/>
            <a:endParaRPr lang="en-US" altLang="zh-CN" dirty="0">
              <a:latin typeface="Times New Roman" panose="02020603050405020304" pitchFamily="18" charset="0"/>
              <a:cs typeface="Times New Roman" panose="02020603050405020304" pitchFamily="18" charset="0"/>
            </a:endParaRPr>
          </a:p>
          <a:p>
            <a:pPr algn="l"/>
            <a:endParaRPr lang="en-US" altLang="zh-CN" dirty="0" smtClean="0">
              <a:latin typeface="Times New Roman" panose="02020603050405020304" pitchFamily="18" charset="0"/>
              <a:cs typeface="Times New Roman" panose="02020603050405020304" pitchFamily="18" charset="0"/>
            </a:endParaRPr>
          </a:p>
          <a:p>
            <a:pPr algn="l"/>
            <a:endParaRPr lang="en-US" altLang="zh-CN" dirty="0">
              <a:latin typeface="Times New Roman" panose="02020603050405020304" pitchFamily="18" charset="0"/>
              <a:cs typeface="Times New Roman" panose="02020603050405020304" pitchFamily="18" charset="0"/>
            </a:endParaRPr>
          </a:p>
          <a:p>
            <a:pPr algn="l"/>
            <a:r>
              <a:rPr lang="en-US" altLang="zh-CN" dirty="0" smtClean="0">
                <a:latin typeface="Times New Roman" panose="02020603050405020304" pitchFamily="18" charset="0"/>
                <a:cs typeface="Times New Roman" panose="02020603050405020304" pitchFamily="18" charset="0"/>
              </a:rPr>
              <a:t>       The twins carried the breakfast upstairs and woke their mother up.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64842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692" y="150987"/>
            <a:ext cx="11642652" cy="6632585"/>
          </a:xfrm>
          <a:prstGeom prst="rect">
            <a:avLst/>
          </a:prstGeom>
        </p:spPr>
        <p:txBody>
          <a:bodyPr wrap="square">
            <a:spAutoFit/>
          </a:bodyPr>
          <a:lstStyle/>
          <a:p>
            <a:pPr algn="just">
              <a:lnSpc>
                <a:spcPts val="3400"/>
              </a:lnSpc>
            </a:pPr>
            <a:r>
              <a:rPr lang="zh-CN" altLang="en-US" sz="2400" kern="100" dirty="0">
                <a:latin typeface="黑体" panose="02010609060101010101" pitchFamily="49" charset="-122"/>
                <a:ea typeface="黑体" panose="02010609060101010101" pitchFamily="49" charset="-122"/>
                <a:cs typeface="Times New Roman" panose="02020603050405020304" pitchFamily="18" charset="0"/>
              </a:rPr>
              <a:t>三、主题内容</a:t>
            </a:r>
            <a:endParaRPr lang="zh-CN" altLang="en-US" sz="2400" kern="100" dirty="0">
              <a:latin typeface="Calibri" panose="020F0502020204030204" pitchFamily="34" charset="0"/>
              <a:cs typeface="Times New Roman" panose="02020603050405020304" pitchFamily="18" charset="0"/>
            </a:endParaRPr>
          </a:p>
          <a:p>
            <a:pPr indent="266700" algn="just">
              <a:lnSpc>
                <a:spcPts val="3400"/>
              </a:lnSpc>
            </a:pPr>
            <a:r>
              <a:rPr lang="en-US" altLang="zh-CN" sz="2400" kern="100" dirty="0">
                <a:latin typeface="Times New Roman" panose="02020603050405020304" pitchFamily="18" charset="0"/>
                <a:ea typeface="楷体" panose="02010609060101010101" pitchFamily="49" charset="-122"/>
                <a:cs typeface="Times New Roman" panose="02020603050405020304" pitchFamily="18" charset="0"/>
              </a:rPr>
              <a:t>2021</a:t>
            </a: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年英语新</a:t>
            </a:r>
            <a:r>
              <a:rPr lang="zh-CN" altLang="en-US" sz="2400" kern="100" dirty="0" smtClean="0">
                <a:latin typeface="楷体" panose="02010609060101010101" pitchFamily="49" charset="-122"/>
                <a:ea typeface="楷体" panose="02010609060101010101" pitchFamily="49" charset="-122"/>
                <a:cs typeface="Times New Roman" panose="02020603050405020304" pitchFamily="18" charset="0"/>
              </a:rPr>
              <a:t>高考</a:t>
            </a:r>
            <a:r>
              <a:rPr lang="en-US" altLang="zh-CN" sz="2400" b="1" dirty="0">
                <a:latin typeface="Times New Roman" panose="02020603050405020304" pitchFamily="18" charset="0"/>
                <a:cs typeface="Times New Roman" panose="02020603050405020304" pitchFamily="18" charset="0"/>
              </a:rPr>
              <a:t>Ⅰ</a:t>
            </a:r>
            <a:r>
              <a:rPr lang="zh-CN" altLang="en-US" sz="2400" kern="100" dirty="0" smtClean="0">
                <a:latin typeface="楷体" panose="02010609060101010101" pitchFamily="49" charset="-122"/>
                <a:ea typeface="楷体" panose="02010609060101010101" pitchFamily="49" charset="-122"/>
                <a:cs typeface="Times New Roman" panose="02020603050405020304" pitchFamily="18" charset="0"/>
              </a:rPr>
              <a:t>卷</a:t>
            </a: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的读后续写主题积极向上，问题得到解决，母亲为孩子的成长自豪，结局圆满</a:t>
            </a:r>
            <a:r>
              <a:rPr lang="zh-CN" altLang="en-US" sz="2400" kern="100" dirty="0" smtClean="0">
                <a:latin typeface="楷体" panose="02010609060101010101" pitchFamily="49" charset="-122"/>
                <a:ea typeface="楷体" panose="02010609060101010101" pitchFamily="49" charset="-122"/>
                <a:cs typeface="Times New Roman" panose="02020603050405020304" pitchFamily="18" charset="0"/>
              </a:rPr>
              <a:t>。</a:t>
            </a:r>
            <a:endParaRPr lang="en-US" altLang="zh-CN" sz="2400" kern="100" dirty="0" smtClean="0">
              <a:latin typeface="楷体" panose="02010609060101010101" pitchFamily="49" charset="-122"/>
              <a:ea typeface="楷体" panose="02010609060101010101" pitchFamily="49" charset="-122"/>
              <a:cs typeface="Times New Roman" panose="02020603050405020304" pitchFamily="18" charset="0"/>
            </a:endParaRPr>
          </a:p>
          <a:p>
            <a:pPr indent="266700" algn="just">
              <a:lnSpc>
                <a:spcPts val="3400"/>
              </a:lnSpc>
            </a:pPr>
            <a:r>
              <a:rPr lang="zh-CN" altLang="en-US" sz="2400" kern="100" dirty="0" smtClean="0">
                <a:latin typeface="楷体" panose="02010609060101010101" pitchFamily="49" charset="-122"/>
                <a:ea typeface="楷体" panose="02010609060101010101" pitchFamily="49" charset="-122"/>
                <a:cs typeface="Times New Roman" panose="02020603050405020304" pitchFamily="18" charset="0"/>
              </a:rPr>
              <a:t>语</a:t>
            </a: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篇</a:t>
            </a:r>
            <a:r>
              <a:rPr lang="zh-CN" altLang="en-US" sz="2400" kern="100" dirty="0" smtClean="0">
                <a:latin typeface="楷体" panose="02010609060101010101" pitchFamily="49" charset="-122"/>
                <a:ea typeface="楷体" panose="02010609060101010101" pitchFamily="49" charset="-122"/>
                <a:cs typeface="Times New Roman" panose="02020603050405020304" pitchFamily="18" charset="0"/>
              </a:rPr>
              <a:t>背景：一对</a:t>
            </a: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双胞胎在母亲节那天为妈妈做“惊喜”早餐的</a:t>
            </a:r>
            <a:r>
              <a:rPr lang="zh-CN" altLang="en-US" sz="2400" kern="100" dirty="0" smtClean="0">
                <a:latin typeface="楷体" panose="02010609060101010101" pitchFamily="49" charset="-122"/>
                <a:ea typeface="楷体" panose="02010609060101010101" pitchFamily="49" charset="-122"/>
                <a:cs typeface="Times New Roman" panose="02020603050405020304" pitchFamily="18" charset="0"/>
              </a:rPr>
              <a:t>故事。第</a:t>
            </a: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一段讲述了双胞胎计划在母亲节那天给妈妈一个惊喜，给她做</a:t>
            </a:r>
            <a:r>
              <a:rPr lang="zh-CN" altLang="en-US" sz="2400" kern="100" dirty="0" smtClean="0">
                <a:latin typeface="楷体" panose="02010609060101010101" pitchFamily="49" charset="-122"/>
                <a:ea typeface="楷体" panose="02010609060101010101" pitchFamily="49" charset="-122"/>
                <a:cs typeface="Times New Roman" panose="02020603050405020304" pitchFamily="18" charset="0"/>
              </a:rPr>
              <a:t>早餐；第二</a:t>
            </a: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段讲述了在母亲节那天双胞胎在厨房煮粥，做吐</a:t>
            </a:r>
            <a:r>
              <a:rPr lang="zh-CN" altLang="en-US" sz="2400" kern="100" dirty="0" smtClean="0">
                <a:latin typeface="楷体" panose="02010609060101010101" pitchFamily="49" charset="-122"/>
                <a:ea typeface="楷体" panose="02010609060101010101" pitchFamily="49" charset="-122"/>
                <a:cs typeface="Times New Roman" panose="02020603050405020304" pitchFamily="18" charset="0"/>
              </a:rPr>
              <a:t>司；第</a:t>
            </a: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三段讲述了双胞胎在准备早餐时遇到的一系列困难。</a:t>
            </a:r>
          </a:p>
          <a:p>
            <a:pPr indent="266700" algn="just">
              <a:lnSpc>
                <a:spcPts val="3400"/>
              </a:lnSpc>
            </a:pPr>
            <a:r>
              <a:rPr lang="zh-CN" altLang="en-US" sz="2400" u="sng" kern="100" dirty="0">
                <a:latin typeface="楷体" panose="02010609060101010101" pitchFamily="49" charset="-122"/>
                <a:ea typeface="楷体" panose="02010609060101010101" pitchFamily="49" charset="-122"/>
                <a:cs typeface="Times New Roman" panose="02020603050405020304" pitchFamily="18" charset="0"/>
              </a:rPr>
              <a:t>续写第一段首句为：当双胞胎失望地环顾四周时，他们的爸爸出现了。</a:t>
            </a:r>
            <a:r>
              <a:rPr lang="zh-CN" altLang="en-US"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续写第一段，结合上下文，应该描述爸爸安慰孩子，帮他们收拾、教他们做早饭，最后，早饭做好了，双胞胎很高兴</a:t>
            </a:r>
            <a:r>
              <a:rPr lang="zh-CN" altLang="en-US" sz="2400" b="1" kern="100"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2400" b="1" kern="100"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a:p>
            <a:pPr indent="266700" algn="just">
              <a:lnSpc>
                <a:spcPts val="3400"/>
              </a:lnSpc>
            </a:pPr>
            <a:r>
              <a:rPr lang="zh-CN" altLang="en-US" sz="2400" u="sng" kern="100" dirty="0" smtClean="0">
                <a:latin typeface="楷体" panose="02010609060101010101" pitchFamily="49" charset="-122"/>
                <a:ea typeface="楷体" panose="02010609060101010101" pitchFamily="49" charset="-122"/>
                <a:cs typeface="Times New Roman" panose="02020603050405020304" pitchFamily="18" charset="0"/>
              </a:rPr>
              <a:t>续</a:t>
            </a:r>
            <a:r>
              <a:rPr lang="zh-CN" altLang="en-US" sz="2400" u="sng" kern="100" dirty="0">
                <a:latin typeface="楷体" panose="02010609060101010101" pitchFamily="49" charset="-122"/>
                <a:ea typeface="楷体" panose="02010609060101010101" pitchFamily="49" charset="-122"/>
                <a:cs typeface="Times New Roman" panose="02020603050405020304" pitchFamily="18" charset="0"/>
              </a:rPr>
              <a:t>写第二段首句为：双胞胎端着早餐上楼，喊醒妈妈。</a:t>
            </a:r>
            <a:r>
              <a:rPr lang="zh-CN" altLang="en-US"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续写第二段，结合上文，应该描述母亲醒来，看到早餐的欣喜之情，爸爸将双胞胎如何艰辛地准备早餐的经历告诉妈妈，妈妈吃了双胞胎做的早餐，内心十分高兴与自豪。</a:t>
            </a:r>
          </a:p>
          <a:p>
            <a:pPr indent="266700" algn="just">
              <a:lnSpc>
                <a:spcPts val="3400"/>
              </a:lnSpc>
            </a:pP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由此可见，译林版高中英语新教材选择性必修一第一册第一单元的语篇内容和学习目标与新高考的读后续写联系紧密。以下，将从</a:t>
            </a:r>
            <a:r>
              <a:rPr lang="zh-CN" altLang="en-US" sz="2400" b="1" kern="100" dirty="0">
                <a:solidFill>
                  <a:srgbClr val="0000FF"/>
                </a:solidFill>
                <a:latin typeface="楷体" panose="02010609060101010101" pitchFamily="49" charset="-122"/>
                <a:ea typeface="楷体" panose="02010609060101010101" pitchFamily="49" charset="-122"/>
                <a:cs typeface="Times New Roman" panose="02020603050405020304" pitchFamily="18" charset="0"/>
              </a:rPr>
              <a:t>动作描写、特征描写和心情描写</a:t>
            </a: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三方面进行案例分析。</a:t>
            </a:r>
          </a:p>
        </p:txBody>
      </p:sp>
    </p:spTree>
    <p:extLst>
      <p:ext uri="{BB962C8B-B14F-4D97-AF65-F5344CB8AC3E}">
        <p14:creationId xmlns:p14="http://schemas.microsoft.com/office/powerpoint/2010/main" val="2820760476"/>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anim calcmode="lin" valueType="num">
                                      <p:cBhvr>
                                        <p:cTn id="8"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arn(inVertical)">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barn(inVertical)">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38353" y="436973"/>
            <a:ext cx="10833234" cy="1682512"/>
          </a:xfrm>
          <a:prstGeom prst="rect">
            <a:avLst/>
          </a:prstGeom>
        </p:spPr>
        <p:txBody>
          <a:bodyPr wrap="square">
            <a:spAutoFit/>
          </a:bodyPr>
          <a:lstStyle/>
          <a:p>
            <a:pPr algn="just">
              <a:lnSpc>
                <a:spcPts val="3100"/>
              </a:lnSpc>
            </a:pPr>
            <a:r>
              <a:rPr lang="en-US" altLang="zh-CN" sz="2800" b="1" kern="100"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3.1 </a:t>
            </a:r>
            <a:r>
              <a:rPr lang="zh-CN" altLang="en-US" sz="2800" b="1" kern="100" dirty="0">
                <a:solidFill>
                  <a:srgbClr val="0000FF"/>
                </a:solidFill>
                <a:latin typeface="黑体" panose="02010609060101010101" pitchFamily="49" charset="-122"/>
                <a:ea typeface="黑体" panose="02010609060101010101" pitchFamily="49" charset="-122"/>
                <a:cs typeface="Times New Roman" panose="02020603050405020304" pitchFamily="18" charset="0"/>
              </a:rPr>
              <a:t>动作描写 </a:t>
            </a:r>
          </a:p>
          <a:p>
            <a:pPr algn="just">
              <a:lnSpc>
                <a:spcPts val="3100"/>
              </a:lnSpc>
            </a:pPr>
            <a:r>
              <a:rPr lang="zh-CN" altLang="en-US" sz="2800" b="1" kern="100" dirty="0">
                <a:latin typeface="Calibri" panose="020F0502020204030204" pitchFamily="34" charset="0"/>
                <a:cs typeface="Times New Roman" panose="02020603050405020304" pitchFamily="18" charset="0"/>
              </a:rPr>
              <a:t>	</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译林版高中英语新教材选择性必修一第一册第一单元的</a:t>
            </a:r>
            <a:r>
              <a:rPr lang="en-US" altLang="zh-CN" sz="2800" kern="100" dirty="0" smtClean="0">
                <a:effectLst/>
                <a:latin typeface="Times New Roman" panose="02020603050405020304" pitchFamily="18" charset="0"/>
                <a:ea typeface="楷体" panose="02010609060101010101" pitchFamily="49" charset="-122"/>
                <a:cs typeface="Times New Roman" panose="02020603050405020304" pitchFamily="18" charset="0"/>
              </a:rPr>
              <a:t>Project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板块，对“包饺子”进行了动作描写。在读后续写中，可以进行迁移，描述双胞胎如何做早饭。</a:t>
            </a:r>
          </a:p>
        </p:txBody>
      </p:sp>
      <p:graphicFrame>
        <p:nvGraphicFramePr>
          <p:cNvPr id="9" name="表格 8"/>
          <p:cNvGraphicFramePr>
            <a:graphicFrameLocks noGrp="1"/>
          </p:cNvGraphicFramePr>
          <p:nvPr/>
        </p:nvGraphicFramePr>
        <p:xfrm>
          <a:off x="1031114" y="2370449"/>
          <a:ext cx="10600660" cy="4210249"/>
        </p:xfrm>
        <a:graphic>
          <a:graphicData uri="http://schemas.openxmlformats.org/drawingml/2006/table">
            <a:tbl>
              <a:tblPr>
                <a:tableStyleId>{5C22544A-7EE6-4342-B048-85BDC9FD1C3A}</a:tableStyleId>
              </a:tblPr>
              <a:tblGrid>
                <a:gridCol w="5300330"/>
                <a:gridCol w="5300330"/>
              </a:tblGrid>
              <a:tr h="1109159">
                <a:tc>
                  <a:txBody>
                    <a:bodyPr/>
                    <a:lstStyle/>
                    <a:p>
                      <a:pPr marL="0" marR="0" algn="l">
                        <a:lnSpc>
                          <a:spcPts val="2000"/>
                        </a:lnSpc>
                        <a:spcBef>
                          <a:spcPts val="0"/>
                        </a:spcBef>
                        <a:spcAft>
                          <a:spcPts val="0"/>
                        </a:spcAft>
                      </a:pPr>
                      <a:endParaRPr lang="en-US" altLang="zh-CN" sz="2400" b="1" kern="100" dirty="0" smtClean="0">
                        <a:effectLst/>
                        <a:latin typeface="Times New Roman" panose="02020603050405020304" pitchFamily="18" charset="0"/>
                        <a:cs typeface="Times New Roman" panose="02020603050405020304" pitchFamily="18" charset="0"/>
                      </a:endParaRPr>
                    </a:p>
                    <a:p>
                      <a:pPr marL="0" marR="0" algn="ctr">
                        <a:lnSpc>
                          <a:spcPts val="2000"/>
                        </a:lnSpc>
                        <a:spcBef>
                          <a:spcPts val="0"/>
                        </a:spcBef>
                        <a:spcAft>
                          <a:spcPts val="0"/>
                        </a:spcAft>
                      </a:pPr>
                      <a:r>
                        <a:rPr lang="zh-CN" altLang="en-US" sz="2400" b="1" kern="100" dirty="0" smtClean="0">
                          <a:effectLst/>
                          <a:latin typeface="Times New Roman" panose="02020603050405020304" pitchFamily="18" charset="0"/>
                          <a:cs typeface="Times New Roman" panose="02020603050405020304" pitchFamily="18" charset="0"/>
                        </a:rPr>
                        <a:t>选择性</a:t>
                      </a:r>
                      <a:r>
                        <a:rPr lang="zh-CN" altLang="en-US" sz="2400" b="1" kern="100" dirty="0">
                          <a:effectLst/>
                          <a:latin typeface="Times New Roman" panose="02020603050405020304" pitchFamily="18" charset="0"/>
                          <a:cs typeface="Times New Roman" panose="02020603050405020304" pitchFamily="18" charset="0"/>
                        </a:rPr>
                        <a:t>必修一</a:t>
                      </a:r>
                      <a:r>
                        <a:rPr lang="en-US" sz="2400" b="1" kern="100" dirty="0">
                          <a:effectLst/>
                          <a:latin typeface="Times New Roman" panose="02020603050405020304" pitchFamily="18" charset="0"/>
                          <a:cs typeface="Times New Roman" panose="02020603050405020304" pitchFamily="18" charset="0"/>
                        </a:rPr>
                        <a:t>U1 Project:</a:t>
                      </a:r>
                    </a:p>
                    <a:p>
                      <a:pPr marL="0" marR="0" algn="ctr">
                        <a:lnSpc>
                          <a:spcPts val="2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How to make dumplings</a:t>
                      </a:r>
                      <a:endPar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l">
                        <a:lnSpc>
                          <a:spcPts val="2000"/>
                        </a:lnSpc>
                        <a:spcBef>
                          <a:spcPts val="0"/>
                        </a:spcBef>
                        <a:spcAft>
                          <a:spcPts val="0"/>
                        </a:spcAft>
                      </a:pPr>
                      <a:endParaRPr lang="en-US" altLang="zh-CN" sz="2400" b="1" kern="100" dirty="0" smtClean="0">
                        <a:effectLst/>
                        <a:latin typeface="Times New Roman" panose="02020603050405020304" pitchFamily="18" charset="0"/>
                        <a:cs typeface="Times New Roman" panose="02020603050405020304" pitchFamily="18" charset="0"/>
                      </a:endParaRPr>
                    </a:p>
                    <a:p>
                      <a:pPr marL="0" marR="0" algn="ctr">
                        <a:lnSpc>
                          <a:spcPts val="2000"/>
                        </a:lnSpc>
                        <a:spcBef>
                          <a:spcPts val="0"/>
                        </a:spcBef>
                        <a:spcAft>
                          <a:spcPts val="0"/>
                        </a:spcAft>
                      </a:pPr>
                      <a:r>
                        <a:rPr lang="en-US" altLang="zh-CN" sz="2400" b="1" kern="100" dirty="0" smtClean="0">
                          <a:effectLst/>
                          <a:latin typeface="Times New Roman" panose="02020603050405020304" pitchFamily="18" charset="0"/>
                          <a:cs typeface="Times New Roman" panose="02020603050405020304" pitchFamily="18" charset="0"/>
                        </a:rPr>
                        <a:t>2021</a:t>
                      </a:r>
                      <a:r>
                        <a:rPr lang="zh-CN" altLang="en-US" sz="2400" b="1" kern="100" dirty="0">
                          <a:effectLst/>
                          <a:latin typeface="Times New Roman" panose="02020603050405020304" pitchFamily="18" charset="0"/>
                          <a:cs typeface="Times New Roman" panose="02020603050405020304" pitchFamily="18" charset="0"/>
                        </a:rPr>
                        <a:t>年英语新高考</a:t>
                      </a:r>
                      <a:r>
                        <a:rPr lang="en-US" altLang="zh-CN" sz="2400" b="1" kern="100" dirty="0">
                          <a:effectLst/>
                          <a:latin typeface="Times New Roman" panose="02020603050405020304" pitchFamily="18" charset="0"/>
                          <a:cs typeface="Times New Roman" panose="02020603050405020304" pitchFamily="18" charset="0"/>
                        </a:rPr>
                        <a:t>Ⅰ</a:t>
                      </a:r>
                      <a:r>
                        <a:rPr lang="zh-CN" altLang="en-US" sz="2400" b="1" kern="100" dirty="0">
                          <a:effectLst/>
                          <a:latin typeface="Times New Roman" panose="02020603050405020304" pitchFamily="18" charset="0"/>
                          <a:cs typeface="Times New Roman" panose="02020603050405020304" pitchFamily="18" charset="0"/>
                        </a:rPr>
                        <a:t>卷读后续写</a:t>
                      </a:r>
                      <a:r>
                        <a:rPr lang="en-US" altLang="zh-CN" sz="2400" b="1" kern="100" dirty="0">
                          <a:effectLst/>
                          <a:latin typeface="Times New Roman" panose="02020603050405020304" pitchFamily="18" charset="0"/>
                          <a:cs typeface="Times New Roman" panose="02020603050405020304" pitchFamily="18" charset="0"/>
                        </a:rPr>
                        <a:t>:</a:t>
                      </a:r>
                      <a:endParaRPr lang="zh-CN" altLang="en-US" sz="2400" b="1" kern="100" dirty="0">
                        <a:effectLst/>
                        <a:latin typeface="Times New Roman" panose="02020603050405020304" pitchFamily="18" charset="0"/>
                        <a:cs typeface="Times New Roman" panose="02020603050405020304" pitchFamily="18" charset="0"/>
                      </a:endParaRPr>
                    </a:p>
                    <a:p>
                      <a:pPr marL="0" marR="0" algn="ctr">
                        <a:lnSpc>
                          <a:spcPts val="2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How to prepare breakfast</a:t>
                      </a:r>
                      <a:endPar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620218">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mix together</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boil</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620218">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fill… with…</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add in…</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620218">
                <a:tc>
                  <a:txBody>
                    <a:bodyPr/>
                    <a:lstStyle/>
                    <a:p>
                      <a:pPr marL="0" marR="0" algn="l">
                        <a:lnSpc>
                          <a:spcPts val="2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stick…together</a:t>
                      </a:r>
                      <a:endParaRPr lang="en-US"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heat up </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620218">
                <a:tc>
                  <a:txBody>
                    <a:bodyPr/>
                    <a:lstStyle/>
                    <a:p>
                      <a:pPr marL="0" marR="0" algn="l">
                        <a:lnSpc>
                          <a:spcPts val="2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boil</a:t>
                      </a:r>
                      <a:endParaRPr lang="en-US"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fry</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620218">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fall apart</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fill in</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bl>
          </a:graphicData>
        </a:graphic>
      </p:graphicFrame>
    </p:spTree>
    <p:extLst>
      <p:ext uri="{BB962C8B-B14F-4D97-AF65-F5344CB8AC3E}">
        <p14:creationId xmlns:p14="http://schemas.microsoft.com/office/powerpoint/2010/main" val="23499733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0511" y="465532"/>
            <a:ext cx="10838122" cy="1682512"/>
          </a:xfrm>
          <a:prstGeom prst="rect">
            <a:avLst/>
          </a:prstGeom>
        </p:spPr>
        <p:txBody>
          <a:bodyPr wrap="square">
            <a:spAutoFit/>
          </a:bodyPr>
          <a:lstStyle/>
          <a:p>
            <a:pPr algn="just">
              <a:lnSpc>
                <a:spcPts val="3100"/>
              </a:lnSpc>
            </a:pPr>
            <a:r>
              <a:rPr lang="en-US" altLang="zh-CN" sz="2800" b="1" kern="100" dirty="0" smtClean="0">
                <a:solidFill>
                  <a:srgbClr val="0000FF"/>
                </a:solidFill>
                <a:effectLst/>
                <a:latin typeface="Times New Roman" panose="02020603050405020304" pitchFamily="18" charset="0"/>
                <a:ea typeface="方正楷体_GB2312" panose="02000000000000000000" charset="-122"/>
                <a:cs typeface="Times New Roman" panose="02020603050405020304" pitchFamily="18" charset="0"/>
              </a:rPr>
              <a:t>3.2 </a:t>
            </a:r>
            <a:r>
              <a:rPr lang="zh-CN" altLang="en-US" sz="2800" b="1" kern="100"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特征</a:t>
            </a:r>
            <a:r>
              <a:rPr lang="zh-CN" altLang="en-US" sz="2800" b="1" kern="100" dirty="0">
                <a:solidFill>
                  <a:srgbClr val="0000FF"/>
                </a:solidFill>
                <a:latin typeface="黑体" panose="02010609060101010101" pitchFamily="49" charset="-122"/>
                <a:ea typeface="黑体" panose="02010609060101010101" pitchFamily="49" charset="-122"/>
                <a:cs typeface="Times New Roman" panose="02020603050405020304" pitchFamily="18" charset="0"/>
              </a:rPr>
              <a:t>描写</a:t>
            </a:r>
          </a:p>
          <a:p>
            <a:pPr indent="266700" algn="just">
              <a:lnSpc>
                <a:spcPts val="3100"/>
              </a:lnSpc>
            </a:pP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译林版高中英语新教材选择性必修一第一册第一单元的</a:t>
            </a:r>
            <a:r>
              <a:rPr lang="en-US" altLang="zh-CN" sz="2800" kern="100" dirty="0" smtClean="0">
                <a:effectLst/>
                <a:latin typeface="Times New Roman" panose="02020603050405020304" pitchFamily="18" charset="0"/>
                <a:ea typeface="楷体" panose="02010609060101010101" pitchFamily="49" charset="-122"/>
                <a:cs typeface="Times New Roman" panose="02020603050405020304" pitchFamily="18" charset="0"/>
              </a:rPr>
              <a:t>Integrated skills</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板块帮助学生学会描述食物。在读后续写中，可以结合关于“食物”的主题词块描写，描述双胞胎做的早餐</a:t>
            </a:r>
            <a:r>
              <a:rPr lang="zh-CN" altLang="en-US" kern="100" dirty="0">
                <a:latin typeface="楷体" panose="02010609060101010101" pitchFamily="49" charset="-122"/>
                <a:ea typeface="楷体" panose="02010609060101010101" pitchFamily="49" charset="-122"/>
                <a:cs typeface="Times New Roman" panose="02020603050405020304" pitchFamily="18" charset="0"/>
              </a:rPr>
              <a:t>。</a:t>
            </a:r>
            <a:endParaRPr lang="zh-CN" altLang="en-US" sz="1400" kern="100" dirty="0">
              <a:latin typeface="楷体" panose="02010609060101010101" pitchFamily="49" charset="-122"/>
              <a:ea typeface="楷体" panose="02010609060101010101" pitchFamily="49" charset="-122"/>
              <a:cs typeface="Times New Roman" panose="02020603050405020304" pitchFamily="18" charset="0"/>
            </a:endParaRPr>
          </a:p>
        </p:txBody>
      </p:sp>
      <p:graphicFrame>
        <p:nvGraphicFramePr>
          <p:cNvPr id="5" name="表格 4"/>
          <p:cNvGraphicFramePr>
            <a:graphicFrameLocks noGrp="1"/>
          </p:cNvGraphicFramePr>
          <p:nvPr/>
        </p:nvGraphicFramePr>
        <p:xfrm>
          <a:off x="1046634" y="2318388"/>
          <a:ext cx="10346579" cy="4334658"/>
        </p:xfrm>
        <a:graphic>
          <a:graphicData uri="http://schemas.openxmlformats.org/drawingml/2006/table">
            <a:tbl>
              <a:tblPr>
                <a:tableStyleId>{5C22544A-7EE6-4342-B048-85BDC9FD1C3A}</a:tableStyleId>
              </a:tblPr>
              <a:tblGrid>
                <a:gridCol w="5120909"/>
                <a:gridCol w="5225670"/>
              </a:tblGrid>
              <a:tr h="1339214">
                <a:tc>
                  <a:txBody>
                    <a:bodyPr/>
                    <a:lstStyle/>
                    <a:p>
                      <a:pPr marL="0" marR="0" algn="ctr">
                        <a:lnSpc>
                          <a:spcPts val="2000"/>
                        </a:lnSpc>
                        <a:spcBef>
                          <a:spcPts val="0"/>
                        </a:spcBef>
                        <a:spcAft>
                          <a:spcPts val="0"/>
                        </a:spcAft>
                      </a:pPr>
                      <a:endParaRPr lang="en-US" altLang="zh-CN" sz="2400" b="1" kern="100" dirty="0" smtClean="0">
                        <a:effectLst/>
                        <a:latin typeface="Times New Roman" panose="02020603050405020304" pitchFamily="18" charset="0"/>
                        <a:cs typeface="Times New Roman" panose="02020603050405020304" pitchFamily="18" charset="0"/>
                      </a:endParaRPr>
                    </a:p>
                    <a:p>
                      <a:pPr marL="0" marR="0" algn="ctr">
                        <a:lnSpc>
                          <a:spcPts val="2000"/>
                        </a:lnSpc>
                        <a:spcBef>
                          <a:spcPts val="0"/>
                        </a:spcBef>
                        <a:spcAft>
                          <a:spcPts val="0"/>
                        </a:spcAft>
                      </a:pPr>
                      <a:endParaRPr lang="en-US" altLang="zh-CN" sz="2400" b="1" kern="100" dirty="0" smtClean="0">
                        <a:effectLst/>
                        <a:latin typeface="Times New Roman" panose="02020603050405020304" pitchFamily="18" charset="0"/>
                        <a:cs typeface="Times New Roman" panose="02020603050405020304" pitchFamily="18" charset="0"/>
                      </a:endParaRPr>
                    </a:p>
                    <a:p>
                      <a:pPr marL="0" marR="0" algn="ctr">
                        <a:lnSpc>
                          <a:spcPts val="2000"/>
                        </a:lnSpc>
                        <a:spcBef>
                          <a:spcPts val="0"/>
                        </a:spcBef>
                        <a:spcAft>
                          <a:spcPts val="0"/>
                        </a:spcAft>
                      </a:pPr>
                      <a:r>
                        <a:rPr lang="zh-CN" altLang="en-US" sz="2400" b="1" kern="100" dirty="0" smtClean="0">
                          <a:effectLst/>
                          <a:latin typeface="Times New Roman" panose="02020603050405020304" pitchFamily="18" charset="0"/>
                          <a:cs typeface="Times New Roman" panose="02020603050405020304" pitchFamily="18" charset="0"/>
                        </a:rPr>
                        <a:t>选择性</a:t>
                      </a:r>
                      <a:r>
                        <a:rPr lang="zh-CN" altLang="en-US" sz="2400" b="1" kern="100" dirty="0">
                          <a:effectLst/>
                          <a:latin typeface="Times New Roman" panose="02020603050405020304" pitchFamily="18" charset="0"/>
                          <a:cs typeface="Times New Roman" panose="02020603050405020304" pitchFamily="18" charset="0"/>
                        </a:rPr>
                        <a:t>必修一</a:t>
                      </a:r>
                      <a:r>
                        <a:rPr lang="en-US" sz="2400" b="1" kern="100" dirty="0">
                          <a:effectLst/>
                          <a:latin typeface="Times New Roman" panose="02020603050405020304" pitchFamily="18" charset="0"/>
                          <a:cs typeface="Times New Roman" panose="02020603050405020304" pitchFamily="18" charset="0"/>
                        </a:rPr>
                        <a:t>U1 Integrated skills:</a:t>
                      </a:r>
                    </a:p>
                    <a:p>
                      <a:pPr marL="0" marR="0" algn="ctr">
                        <a:lnSpc>
                          <a:spcPts val="2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Introducing your favorite food</a:t>
                      </a:r>
                      <a:endPar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ctr">
                        <a:lnSpc>
                          <a:spcPts val="2000"/>
                        </a:lnSpc>
                        <a:spcBef>
                          <a:spcPts val="0"/>
                        </a:spcBef>
                        <a:spcAft>
                          <a:spcPts val="0"/>
                        </a:spcAft>
                      </a:pPr>
                      <a:endParaRPr lang="en-US" altLang="zh-CN" sz="2400" b="1" kern="100" dirty="0" smtClean="0">
                        <a:effectLst/>
                        <a:latin typeface="Times New Roman" panose="02020603050405020304" pitchFamily="18" charset="0"/>
                        <a:cs typeface="Times New Roman" panose="02020603050405020304" pitchFamily="18" charset="0"/>
                      </a:endParaRPr>
                    </a:p>
                    <a:p>
                      <a:pPr marL="0" marR="0" algn="ctr">
                        <a:lnSpc>
                          <a:spcPts val="2000"/>
                        </a:lnSpc>
                        <a:spcBef>
                          <a:spcPts val="0"/>
                        </a:spcBef>
                        <a:spcAft>
                          <a:spcPts val="0"/>
                        </a:spcAft>
                      </a:pPr>
                      <a:endParaRPr lang="en-US" altLang="zh-CN" sz="2400" b="1" kern="100" dirty="0" smtClean="0">
                        <a:effectLst/>
                        <a:latin typeface="Times New Roman" panose="02020603050405020304" pitchFamily="18" charset="0"/>
                        <a:cs typeface="Times New Roman" panose="02020603050405020304" pitchFamily="18" charset="0"/>
                      </a:endParaRPr>
                    </a:p>
                    <a:p>
                      <a:pPr marL="0" marR="0" algn="ctr">
                        <a:lnSpc>
                          <a:spcPts val="2000"/>
                        </a:lnSpc>
                        <a:spcBef>
                          <a:spcPts val="0"/>
                        </a:spcBef>
                        <a:spcAft>
                          <a:spcPts val="0"/>
                        </a:spcAft>
                      </a:pPr>
                      <a:r>
                        <a:rPr lang="en-US" altLang="zh-CN" sz="2400" b="1" kern="100" dirty="0" smtClean="0">
                          <a:effectLst/>
                          <a:latin typeface="Times New Roman" panose="02020603050405020304" pitchFamily="18" charset="0"/>
                          <a:cs typeface="Times New Roman" panose="02020603050405020304" pitchFamily="18" charset="0"/>
                        </a:rPr>
                        <a:t>2021</a:t>
                      </a:r>
                      <a:r>
                        <a:rPr lang="zh-CN" altLang="en-US" sz="2400" b="1" kern="100" dirty="0">
                          <a:effectLst/>
                          <a:latin typeface="Times New Roman" panose="02020603050405020304" pitchFamily="18" charset="0"/>
                          <a:cs typeface="Times New Roman" panose="02020603050405020304" pitchFamily="18" charset="0"/>
                        </a:rPr>
                        <a:t>年英语新高考</a:t>
                      </a:r>
                      <a:r>
                        <a:rPr lang="en-US" altLang="zh-CN" sz="2400" b="1" kern="100" dirty="0">
                          <a:effectLst/>
                          <a:latin typeface="Times New Roman" panose="02020603050405020304" pitchFamily="18" charset="0"/>
                          <a:cs typeface="Times New Roman" panose="02020603050405020304" pitchFamily="18" charset="0"/>
                        </a:rPr>
                        <a:t>Ⅰ</a:t>
                      </a:r>
                      <a:r>
                        <a:rPr lang="zh-CN" altLang="en-US" sz="2400" b="1" kern="100" dirty="0">
                          <a:effectLst/>
                          <a:latin typeface="Times New Roman" panose="02020603050405020304" pitchFamily="18" charset="0"/>
                          <a:cs typeface="Times New Roman" panose="02020603050405020304" pitchFamily="18" charset="0"/>
                        </a:rPr>
                        <a:t>卷读后续写</a:t>
                      </a:r>
                      <a:r>
                        <a:rPr lang="en-US" altLang="zh-CN" sz="2400" b="1" kern="100" dirty="0">
                          <a:effectLst/>
                          <a:latin typeface="Times New Roman" panose="02020603050405020304" pitchFamily="18" charset="0"/>
                          <a:cs typeface="Times New Roman" panose="02020603050405020304" pitchFamily="18" charset="0"/>
                        </a:rPr>
                        <a:t>:</a:t>
                      </a:r>
                      <a:endParaRPr lang="zh-CN" altLang="en-US" sz="2400" b="1" kern="100" dirty="0">
                        <a:effectLst/>
                        <a:latin typeface="Times New Roman" panose="02020603050405020304" pitchFamily="18" charset="0"/>
                        <a:cs typeface="Times New Roman" panose="02020603050405020304" pitchFamily="18" charset="0"/>
                      </a:endParaRPr>
                    </a:p>
                    <a:p>
                      <a:pPr marL="0" marR="0" algn="ctr">
                        <a:lnSpc>
                          <a:spcPts val="2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How to describe the breakfast</a:t>
                      </a:r>
                      <a:endPar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748861">
                <a:tc>
                  <a:txBody>
                    <a:bodyPr/>
                    <a:lstStyle/>
                    <a:p>
                      <a:pPr marL="0" marR="0" algn="just">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look adorable</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just">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be delicately placed </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748861">
                <a:tc>
                  <a:txBody>
                    <a:bodyPr/>
                    <a:lstStyle/>
                    <a:p>
                      <a:pPr marL="0" marR="0" algn="just">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taste delicious</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just">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look tasteful</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748861">
                <a:tc>
                  <a:txBody>
                    <a:bodyPr/>
                    <a:lstStyle/>
                    <a:p>
                      <a:pPr marL="0" marR="0" algn="just">
                        <a:lnSpc>
                          <a:spcPts val="2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The delicious smell reaches my nose</a:t>
                      </a:r>
                      <a:endParaRPr lang="en-US"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just">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make mother’s mouth water</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748861">
                <a:tc>
                  <a:txBody>
                    <a:bodyPr/>
                    <a:lstStyle/>
                    <a:p>
                      <a:pPr marL="0" marR="0" algn="just">
                        <a:lnSpc>
                          <a:spcPts val="2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My mouth starts to water. </a:t>
                      </a:r>
                      <a:endParaRPr lang="en-US"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just">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The toast smell reaches mother’s nose.</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bl>
          </a:graphicData>
        </a:graphic>
      </p:graphicFrame>
    </p:spTree>
    <p:extLst>
      <p:ext uri="{BB962C8B-B14F-4D97-AF65-F5344CB8AC3E}">
        <p14:creationId xmlns:p14="http://schemas.microsoft.com/office/powerpoint/2010/main" val="2852606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1195" y="451844"/>
            <a:ext cx="10920247" cy="2144177"/>
          </a:xfrm>
          <a:prstGeom prst="rect">
            <a:avLst/>
          </a:prstGeom>
        </p:spPr>
        <p:txBody>
          <a:bodyPr wrap="square">
            <a:spAutoFit/>
          </a:bodyPr>
          <a:lstStyle/>
          <a:p>
            <a:pPr algn="just">
              <a:lnSpc>
                <a:spcPts val="3100"/>
              </a:lnSpc>
            </a:pPr>
            <a:r>
              <a:rPr lang="en-US" altLang="zh-CN" sz="2800" b="1" kern="100" dirty="0" smtClean="0">
                <a:solidFill>
                  <a:srgbClr val="0000FF"/>
                </a:solidFill>
                <a:effectLst/>
                <a:latin typeface="Times New Roman" panose="02020603050405020304" pitchFamily="18" charset="0"/>
                <a:ea typeface="方正楷体_GB2312" panose="02000000000000000000" charset="-122"/>
                <a:cs typeface="Times New Roman" panose="02020603050405020304" pitchFamily="18" charset="0"/>
              </a:rPr>
              <a:t>3.3 </a:t>
            </a:r>
            <a:r>
              <a:rPr lang="zh-CN" altLang="en-US" sz="2800" b="1" kern="100"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心情</a:t>
            </a:r>
            <a:r>
              <a:rPr lang="zh-CN" altLang="en-US" sz="2800" b="1" kern="100" dirty="0">
                <a:solidFill>
                  <a:srgbClr val="0000FF"/>
                </a:solidFill>
                <a:latin typeface="黑体" panose="02010609060101010101" pitchFamily="49" charset="-122"/>
                <a:ea typeface="黑体" panose="02010609060101010101" pitchFamily="49" charset="-122"/>
                <a:cs typeface="Times New Roman" panose="02020603050405020304" pitchFamily="18" charset="0"/>
              </a:rPr>
              <a:t>描写</a:t>
            </a:r>
          </a:p>
          <a:p>
            <a:pPr indent="266700" algn="just">
              <a:lnSpc>
                <a:spcPts val="3100"/>
              </a:lnSpc>
            </a:pP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译林版高中英语新教材选择性必修一第一册第一单元的</a:t>
            </a:r>
            <a:r>
              <a:rPr lang="en-US" altLang="zh-CN" sz="2800" kern="100" dirty="0" smtClean="0">
                <a:effectLst/>
                <a:latin typeface="Times New Roman" panose="02020603050405020304" pitchFamily="18" charset="0"/>
                <a:ea typeface="楷体" panose="02010609060101010101" pitchFamily="49" charset="-122"/>
                <a:cs typeface="Times New Roman" panose="02020603050405020304" pitchFamily="18" charset="0"/>
              </a:rPr>
              <a:t>Integrated skills</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板块帮助学生学会描写吃最喜爱的食物时候的心情。在读后续写中，可以结合“吃最喜爱的食物”的心情描写，描写母亲看到早餐后的心情。</a:t>
            </a:r>
          </a:p>
        </p:txBody>
      </p:sp>
      <p:graphicFrame>
        <p:nvGraphicFramePr>
          <p:cNvPr id="5" name="表格 4"/>
          <p:cNvGraphicFramePr>
            <a:graphicFrameLocks noGrp="1"/>
          </p:cNvGraphicFramePr>
          <p:nvPr/>
        </p:nvGraphicFramePr>
        <p:xfrm>
          <a:off x="1151248" y="2816737"/>
          <a:ext cx="10258097" cy="3944676"/>
        </p:xfrm>
        <a:graphic>
          <a:graphicData uri="http://schemas.openxmlformats.org/drawingml/2006/table">
            <a:tbl>
              <a:tblPr>
                <a:tableStyleId>{5C22544A-7EE6-4342-B048-85BDC9FD1C3A}</a:tableStyleId>
              </a:tblPr>
              <a:tblGrid>
                <a:gridCol w="5077114"/>
                <a:gridCol w="5180983"/>
              </a:tblGrid>
              <a:tr h="931070">
                <a:tc>
                  <a:txBody>
                    <a:bodyPr/>
                    <a:lstStyle/>
                    <a:p>
                      <a:pPr marL="0" marR="0" algn="ctr">
                        <a:lnSpc>
                          <a:spcPts val="2000"/>
                        </a:lnSpc>
                        <a:spcBef>
                          <a:spcPts val="0"/>
                        </a:spcBef>
                        <a:spcAft>
                          <a:spcPts val="0"/>
                        </a:spcAft>
                      </a:pPr>
                      <a:endParaRPr lang="en-US" altLang="zh-CN" sz="2400" b="1" kern="100" dirty="0" smtClean="0">
                        <a:effectLst/>
                        <a:latin typeface="Times New Roman" panose="02020603050405020304" pitchFamily="18" charset="0"/>
                        <a:cs typeface="Times New Roman" panose="02020603050405020304" pitchFamily="18" charset="0"/>
                      </a:endParaRPr>
                    </a:p>
                    <a:p>
                      <a:pPr marL="0" marR="0" algn="ctr">
                        <a:lnSpc>
                          <a:spcPts val="2000"/>
                        </a:lnSpc>
                        <a:spcBef>
                          <a:spcPts val="0"/>
                        </a:spcBef>
                        <a:spcAft>
                          <a:spcPts val="0"/>
                        </a:spcAft>
                      </a:pPr>
                      <a:r>
                        <a:rPr lang="zh-CN" altLang="en-US" sz="2400" b="1" kern="100" dirty="0" smtClean="0">
                          <a:effectLst/>
                          <a:latin typeface="Times New Roman" panose="02020603050405020304" pitchFamily="18" charset="0"/>
                          <a:cs typeface="Times New Roman" panose="02020603050405020304" pitchFamily="18" charset="0"/>
                        </a:rPr>
                        <a:t>选择性</a:t>
                      </a:r>
                      <a:r>
                        <a:rPr lang="zh-CN" altLang="en-US" sz="2400" b="1" kern="100" dirty="0">
                          <a:effectLst/>
                          <a:latin typeface="Times New Roman" panose="02020603050405020304" pitchFamily="18" charset="0"/>
                          <a:cs typeface="Times New Roman" panose="02020603050405020304" pitchFamily="18" charset="0"/>
                        </a:rPr>
                        <a:t>必修一</a:t>
                      </a:r>
                      <a:r>
                        <a:rPr lang="en-US" sz="2400" b="1" kern="100" dirty="0">
                          <a:effectLst/>
                          <a:latin typeface="Times New Roman" panose="02020603050405020304" pitchFamily="18" charset="0"/>
                          <a:cs typeface="Times New Roman" panose="02020603050405020304" pitchFamily="18" charset="0"/>
                        </a:rPr>
                        <a:t>U1 Integrated skills: Introducing your favorite food</a:t>
                      </a:r>
                      <a:endPar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ctr">
                        <a:lnSpc>
                          <a:spcPts val="2000"/>
                        </a:lnSpc>
                        <a:spcBef>
                          <a:spcPts val="0"/>
                        </a:spcBef>
                        <a:spcAft>
                          <a:spcPts val="0"/>
                        </a:spcAft>
                      </a:pPr>
                      <a:endParaRPr lang="en-US" altLang="zh-CN" sz="2400" b="1" kern="100" dirty="0" smtClean="0">
                        <a:effectLst/>
                        <a:latin typeface="Times New Roman" panose="02020603050405020304" pitchFamily="18" charset="0"/>
                        <a:cs typeface="Times New Roman" panose="02020603050405020304" pitchFamily="18" charset="0"/>
                      </a:endParaRPr>
                    </a:p>
                    <a:p>
                      <a:pPr marL="0" marR="0" algn="ctr">
                        <a:lnSpc>
                          <a:spcPts val="2000"/>
                        </a:lnSpc>
                        <a:spcBef>
                          <a:spcPts val="0"/>
                        </a:spcBef>
                        <a:spcAft>
                          <a:spcPts val="0"/>
                        </a:spcAft>
                      </a:pPr>
                      <a:r>
                        <a:rPr lang="en-US" altLang="zh-CN" sz="2400" b="1" kern="100" dirty="0" smtClean="0">
                          <a:effectLst/>
                          <a:latin typeface="Times New Roman" panose="02020603050405020304" pitchFamily="18" charset="0"/>
                          <a:cs typeface="Times New Roman" panose="02020603050405020304" pitchFamily="18" charset="0"/>
                        </a:rPr>
                        <a:t>2021</a:t>
                      </a:r>
                      <a:r>
                        <a:rPr lang="zh-CN" altLang="en-US" sz="2400" b="1" kern="100" dirty="0">
                          <a:effectLst/>
                          <a:latin typeface="Times New Roman" panose="02020603050405020304" pitchFamily="18" charset="0"/>
                          <a:cs typeface="Times New Roman" panose="02020603050405020304" pitchFamily="18" charset="0"/>
                        </a:rPr>
                        <a:t>年英语新高考</a:t>
                      </a:r>
                      <a:r>
                        <a:rPr lang="en-US" altLang="zh-CN" sz="2400" b="1" kern="100" dirty="0">
                          <a:effectLst/>
                          <a:latin typeface="Times New Roman" panose="02020603050405020304" pitchFamily="18" charset="0"/>
                          <a:cs typeface="Times New Roman" panose="02020603050405020304" pitchFamily="18" charset="0"/>
                        </a:rPr>
                        <a:t>Ⅰ</a:t>
                      </a:r>
                      <a:r>
                        <a:rPr lang="zh-CN" altLang="en-US" sz="2400" b="1" kern="100" dirty="0">
                          <a:effectLst/>
                          <a:latin typeface="Times New Roman" panose="02020603050405020304" pitchFamily="18" charset="0"/>
                          <a:cs typeface="Times New Roman" panose="02020603050405020304" pitchFamily="18" charset="0"/>
                        </a:rPr>
                        <a:t>卷读后续写</a:t>
                      </a:r>
                      <a:r>
                        <a:rPr lang="en-US" altLang="zh-CN" sz="2400" b="1" kern="100" dirty="0">
                          <a:effectLst/>
                          <a:latin typeface="Times New Roman" panose="02020603050405020304" pitchFamily="18" charset="0"/>
                          <a:cs typeface="Times New Roman" panose="02020603050405020304" pitchFamily="18" charset="0"/>
                        </a:rPr>
                        <a:t>:</a:t>
                      </a:r>
                      <a:endParaRPr lang="zh-CN" altLang="en-US" sz="2400" b="1" kern="100" dirty="0">
                        <a:effectLst/>
                        <a:latin typeface="Times New Roman" panose="02020603050405020304" pitchFamily="18" charset="0"/>
                        <a:cs typeface="Times New Roman" panose="02020603050405020304" pitchFamily="18" charset="0"/>
                      </a:endParaRPr>
                    </a:p>
                    <a:p>
                      <a:pPr marL="0" marR="0" algn="ctr">
                        <a:lnSpc>
                          <a:spcPts val="2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How to describe mother’s feeling</a:t>
                      </a:r>
                      <a:endPar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520634">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feel warm</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feel surprised</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520634">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out of this world</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can’t believe her eyes</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520634">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bring happy memories to mind</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be proud of her twins</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520634">
                <a:tc>
                  <a:txBody>
                    <a:bodyPr/>
                    <a:lstStyle/>
                    <a:p>
                      <a:pPr marL="0" marR="0" algn="l">
                        <a:lnSpc>
                          <a:spcPts val="2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cheer me up</a:t>
                      </a:r>
                      <a:endParaRPr lang="en-US"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l">
                        <a:lnSpc>
                          <a:spcPts val="2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be happy with her twins’ growth</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r h="931070">
                <a:tc>
                  <a:txBody>
                    <a:bodyPr/>
                    <a:lstStyle/>
                    <a:p>
                      <a:pPr marL="0" marR="0" algn="l">
                        <a:lnSpc>
                          <a:spcPts val="2000"/>
                        </a:lnSpc>
                        <a:spcBef>
                          <a:spcPts val="0"/>
                        </a:spcBef>
                        <a:spcAft>
                          <a:spcPts val="0"/>
                        </a:spcAft>
                      </a:pPr>
                      <a:endParaRPr lang="en-US" sz="2400" kern="100" dirty="0" smtClean="0">
                        <a:effectLst/>
                        <a:latin typeface="Times New Roman" panose="02020603050405020304" pitchFamily="18" charset="0"/>
                        <a:cs typeface="Times New Roman" panose="02020603050405020304" pitchFamily="18" charset="0"/>
                      </a:endParaRPr>
                    </a:p>
                    <a:p>
                      <a:pPr marL="0" marR="0" algn="l">
                        <a:lnSpc>
                          <a:spcPts val="2000"/>
                        </a:lnSpc>
                        <a:spcBef>
                          <a:spcPts val="0"/>
                        </a:spcBef>
                        <a:spcAft>
                          <a:spcPts val="0"/>
                        </a:spcAft>
                      </a:pPr>
                      <a:r>
                        <a:rPr lang="en-US" sz="2400" kern="100" dirty="0" smtClean="0">
                          <a:effectLst/>
                          <a:latin typeface="Times New Roman" panose="02020603050405020304" pitchFamily="18" charset="0"/>
                          <a:cs typeface="Times New Roman" panose="02020603050405020304" pitchFamily="18" charset="0"/>
                        </a:rPr>
                        <a:t>a </a:t>
                      </a:r>
                      <a:r>
                        <a:rPr lang="en-US" sz="2400" kern="100" dirty="0">
                          <a:effectLst/>
                          <a:latin typeface="Times New Roman" panose="02020603050405020304" pitchFamily="18" charset="0"/>
                          <a:cs typeface="Times New Roman" panose="02020603050405020304" pitchFamily="18" charset="0"/>
                        </a:rPr>
                        <a:t>light, creamy experience to remember</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c>
                  <a:txBody>
                    <a:bodyPr/>
                    <a:lstStyle/>
                    <a:p>
                      <a:pPr marL="0" marR="0" algn="l">
                        <a:lnSpc>
                          <a:spcPts val="2000"/>
                        </a:lnSpc>
                        <a:spcBef>
                          <a:spcPts val="0"/>
                        </a:spcBef>
                        <a:spcAft>
                          <a:spcPts val="0"/>
                        </a:spcAft>
                      </a:pPr>
                      <a:endParaRPr lang="en-US" sz="2400" kern="100" dirty="0" smtClean="0">
                        <a:effectLst/>
                        <a:latin typeface="Times New Roman" panose="02020603050405020304" pitchFamily="18" charset="0"/>
                        <a:cs typeface="Times New Roman" panose="02020603050405020304" pitchFamily="18" charset="0"/>
                      </a:endParaRPr>
                    </a:p>
                    <a:p>
                      <a:pPr marL="0" marR="0" algn="l">
                        <a:lnSpc>
                          <a:spcPts val="2000"/>
                        </a:lnSpc>
                        <a:spcBef>
                          <a:spcPts val="0"/>
                        </a:spcBef>
                        <a:spcAft>
                          <a:spcPts val="0"/>
                        </a:spcAft>
                      </a:pPr>
                      <a:r>
                        <a:rPr lang="en-US" sz="2400" kern="100" dirty="0" smtClean="0">
                          <a:effectLst/>
                          <a:latin typeface="Times New Roman" panose="02020603050405020304" pitchFamily="18" charset="0"/>
                          <a:cs typeface="Times New Roman" panose="02020603050405020304" pitchFamily="18" charset="0"/>
                        </a:rPr>
                        <a:t>an </a:t>
                      </a:r>
                      <a:r>
                        <a:rPr lang="en-US" sz="2400" kern="100" dirty="0">
                          <a:effectLst/>
                          <a:latin typeface="Times New Roman" panose="02020603050405020304" pitchFamily="18" charset="0"/>
                          <a:cs typeface="Times New Roman" panose="02020603050405020304" pitchFamily="18" charset="0"/>
                        </a:rPr>
                        <a:t>unforgettable experience</a:t>
                      </a: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tc>
              </a:tr>
            </a:tbl>
          </a:graphicData>
        </a:graphic>
      </p:graphicFrame>
    </p:spTree>
    <p:extLst>
      <p:ext uri="{BB962C8B-B14F-4D97-AF65-F5344CB8AC3E}">
        <p14:creationId xmlns:p14="http://schemas.microsoft.com/office/powerpoint/2010/main" val="3223954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 y="32421"/>
            <a:ext cx="12192000" cy="6975987"/>
          </a:xfrm>
          <a:prstGeom prst="rect">
            <a:avLst/>
          </a:prstGeom>
        </p:spPr>
      </p:pic>
      <p:grpSp>
        <p:nvGrpSpPr>
          <p:cNvPr id="4" name="组 3"/>
          <p:cNvGrpSpPr/>
          <p:nvPr/>
        </p:nvGrpSpPr>
        <p:grpSpPr>
          <a:xfrm>
            <a:off x="415777" y="299950"/>
            <a:ext cx="5492750" cy="1016918"/>
            <a:chOff x="543380" y="510914"/>
            <a:chExt cx="5492750" cy="1016918"/>
          </a:xfrm>
        </p:grpSpPr>
        <p:grpSp>
          <p:nvGrpSpPr>
            <p:cNvPr id="15" name="组合 13"/>
            <p:cNvGrpSpPr/>
            <p:nvPr/>
          </p:nvGrpSpPr>
          <p:grpSpPr>
            <a:xfrm>
              <a:off x="543380" y="510914"/>
              <a:ext cx="898192" cy="1016918"/>
              <a:chOff x="1318374" y="150337"/>
              <a:chExt cx="1489433" cy="1727784"/>
            </a:xfrm>
            <a:effectLst>
              <a:outerShdw blurRad="228600" dist="152400" dir="2340000" sx="90000" sy="90000" algn="tl" rotWithShape="0">
                <a:prstClr val="black">
                  <a:alpha val="25000"/>
                </a:prstClr>
              </a:outerShdw>
            </a:effectLst>
          </p:grpSpPr>
          <p:sp>
            <p:nvSpPr>
              <p:cNvPr id="17" name="六边形 16"/>
              <p:cNvSpPr/>
              <p:nvPr/>
            </p:nvSpPr>
            <p:spPr>
              <a:xfrm rot="5400000">
                <a:off x="1199199" y="269512"/>
                <a:ext cx="1727784" cy="1489433"/>
              </a:xfrm>
              <a:prstGeom prst="hexagon">
                <a:avLst/>
              </a:prstGeom>
              <a:gradFill flip="none" rotWithShape="1">
                <a:gsLst>
                  <a:gs pos="100000">
                    <a:schemeClr val="bg1">
                      <a:lumMod val="69000"/>
                      <a:lumOff val="31000"/>
                    </a:schemeClr>
                  </a:gs>
                  <a:gs pos="0">
                    <a:schemeClr val="accent1">
                      <a:lumMod val="30000"/>
                      <a:lumOff val="70000"/>
                    </a:schemeClr>
                  </a:gs>
                </a:gsLst>
                <a:lin ang="8100000" scaled="1"/>
                <a:tileRect/>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sp>
            <p:nvSpPr>
              <p:cNvPr id="18" name="六边形 1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grpSp>
        <p:sp>
          <p:nvSpPr>
            <p:cNvPr id="14" name="文本框 1066"/>
            <p:cNvSpPr txBox="1">
              <a:spLocks noChangeArrowheads="1"/>
            </p:cNvSpPr>
            <p:nvPr/>
          </p:nvSpPr>
          <p:spPr bwMode="auto">
            <a:xfrm>
              <a:off x="2014040" y="789044"/>
              <a:ext cx="4022090" cy="4603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indent="0" algn="ctr">
                <a:lnSpc>
                  <a:spcPct val="100000"/>
                </a:lnSpc>
                <a:buNone/>
              </a:pPr>
              <a:r>
                <a:rPr sz="2400" b="1">
                  <a:solidFill>
                    <a:schemeClr val="accent1"/>
                  </a:solidFill>
                  <a:latin typeface="微软雅黑" panose="020B0503020204020204" pitchFamily="34" charset="-122"/>
                  <a:cs typeface="汉仪大黑简" panose="02010609000101010101" charset="-122"/>
                  <a:sym typeface="+mn-ea"/>
                </a:rPr>
                <a:t>常州市新高考线上研修活动</a:t>
              </a:r>
              <a:endParaRPr lang="zh-CN" altLang="en-US" sz="2400" dirty="0">
                <a:solidFill>
                  <a:schemeClr val="bg1"/>
                </a:solidFill>
                <a:latin typeface="方正清刻本悦宋简体" panose="02000000000000000000" charset="-122"/>
                <a:ea typeface="方正清刻本悦宋简体" panose="02000000000000000000" charset="-122"/>
                <a:sym typeface="+mn-ea"/>
              </a:endParaRPr>
            </a:p>
          </p:txBody>
        </p:sp>
      </p:grpSp>
      <p:sp>
        <p:nvSpPr>
          <p:cNvPr id="10" name="TextBox 1"/>
          <p:cNvSpPr txBox="1">
            <a:spLocks noChangeArrowheads="1"/>
          </p:cNvSpPr>
          <p:nvPr/>
        </p:nvSpPr>
        <p:spPr bwMode="auto">
          <a:xfrm>
            <a:off x="1810580" y="2519478"/>
            <a:ext cx="9071366" cy="1200329"/>
          </a:xfrm>
          <a:prstGeom prst="rect">
            <a:avLst/>
          </a:prstGeom>
          <a:noFill/>
          <a:ln w="9525">
            <a:noFill/>
            <a:miter lim="800000"/>
          </a:ln>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译林版高中英语新教材的新高考案例分析</a:t>
            </a:r>
            <a:r>
              <a:rPr lang="en-US" altLang="zh-CN" sz="3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r>
            <a:br>
              <a:rPr lang="en-US" altLang="zh-CN" sz="3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br>
            <a:r>
              <a:rPr lang="en-US" altLang="zh-CN" sz="3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以</a:t>
            </a:r>
            <a:r>
              <a:rPr lang="en-US" altLang="zh-CN" sz="3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2021</a:t>
            </a:r>
            <a:r>
              <a:rPr lang="zh-CN" altLang="en-US" sz="3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英语新高考</a:t>
            </a:r>
            <a:r>
              <a:rPr lang="en-US" altLang="zh-CN" sz="3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Ⅰ</a:t>
            </a:r>
            <a:r>
              <a:rPr lang="zh-CN" altLang="en-US" sz="3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卷读后续写</a:t>
            </a:r>
            <a:r>
              <a:rPr lang="zh-CN" altLang="en-US" sz="3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为例</a:t>
            </a:r>
          </a:p>
        </p:txBody>
      </p:sp>
      <p:pic>
        <p:nvPicPr>
          <p:cNvPr id="12" name="图片 11"/>
          <p:cNvPicPr>
            <a:picLocks noChangeAspect="1"/>
          </p:cNvPicPr>
          <p:nvPr/>
        </p:nvPicPr>
        <p:blipFill>
          <a:blip r:embed="rId4"/>
          <a:stretch>
            <a:fillRect/>
          </a:stretch>
        </p:blipFill>
        <p:spPr>
          <a:xfrm>
            <a:off x="9346401" y="4726204"/>
            <a:ext cx="1535545" cy="738909"/>
          </a:xfrm>
          <a:prstGeom prst="rect">
            <a:avLst/>
          </a:prstGeom>
        </p:spPr>
      </p:pic>
      <p:pic>
        <p:nvPicPr>
          <p:cNvPr id="34" name="图片 33"/>
          <p:cNvPicPr>
            <a:picLocks noChangeAspect="1"/>
          </p:cNvPicPr>
          <p:nvPr/>
        </p:nvPicPr>
        <p:blipFill>
          <a:blip r:embed="rId4"/>
          <a:stretch>
            <a:fillRect/>
          </a:stretch>
        </p:blipFill>
        <p:spPr>
          <a:xfrm flipH="1">
            <a:off x="1513758" y="1942486"/>
            <a:ext cx="1222960" cy="588492"/>
          </a:xfrm>
          <a:prstGeom prst="rect">
            <a:avLst/>
          </a:prstGeom>
        </p:spPr>
      </p:pic>
      <p:pic>
        <p:nvPicPr>
          <p:cNvPr id="20" name="图片 19"/>
          <p:cNvPicPr>
            <a:picLocks noChangeAspect="1"/>
          </p:cNvPicPr>
          <p:nvPr/>
        </p:nvPicPr>
        <p:blipFill>
          <a:blip r:embed="rId5"/>
          <a:stretch>
            <a:fillRect/>
          </a:stretch>
        </p:blipFill>
        <p:spPr>
          <a:xfrm>
            <a:off x="8234835" y="4982847"/>
            <a:ext cx="1888953" cy="1767520"/>
          </a:xfrm>
          <a:prstGeom prst="rect">
            <a:avLst/>
          </a:prstGeom>
        </p:spPr>
      </p:pic>
      <p:pic>
        <p:nvPicPr>
          <p:cNvPr id="21" name="图片 20"/>
          <p:cNvPicPr>
            <a:picLocks noChangeAspect="1"/>
          </p:cNvPicPr>
          <p:nvPr/>
        </p:nvPicPr>
        <p:blipFill>
          <a:blip r:embed="rId6"/>
          <a:stretch>
            <a:fillRect/>
          </a:stretch>
        </p:blipFill>
        <p:spPr>
          <a:xfrm>
            <a:off x="10169886" y="5633884"/>
            <a:ext cx="2143223" cy="1373474"/>
          </a:xfrm>
          <a:prstGeom prst="rect">
            <a:avLst/>
          </a:prstGeom>
        </p:spPr>
      </p:pic>
      <p:pic>
        <p:nvPicPr>
          <p:cNvPr id="25" name="图片 24"/>
          <p:cNvPicPr>
            <a:picLocks noChangeAspect="1"/>
          </p:cNvPicPr>
          <p:nvPr/>
        </p:nvPicPr>
        <p:blipFill>
          <a:blip r:embed="rId7"/>
          <a:stretch>
            <a:fillRect/>
          </a:stretch>
        </p:blipFill>
        <p:spPr>
          <a:xfrm>
            <a:off x="10169886" y="805885"/>
            <a:ext cx="627584" cy="1176720"/>
          </a:xfrm>
          <a:prstGeom prst="rect">
            <a:avLst/>
          </a:prstGeom>
        </p:spPr>
      </p:pic>
      <p:pic>
        <p:nvPicPr>
          <p:cNvPr id="26" name="图片 25"/>
          <p:cNvPicPr>
            <a:picLocks noChangeAspect="1"/>
          </p:cNvPicPr>
          <p:nvPr/>
        </p:nvPicPr>
        <p:blipFill>
          <a:blip r:embed="rId8"/>
          <a:stretch>
            <a:fillRect/>
          </a:stretch>
        </p:blipFill>
        <p:spPr>
          <a:xfrm>
            <a:off x="1073980" y="4102640"/>
            <a:ext cx="1473200" cy="2540000"/>
          </a:xfrm>
          <a:prstGeom prst="rect">
            <a:avLst/>
          </a:prstGeom>
        </p:spPr>
      </p:pic>
      <p:grpSp>
        <p:nvGrpSpPr>
          <p:cNvPr id="36" name="组 35"/>
          <p:cNvGrpSpPr/>
          <p:nvPr/>
        </p:nvGrpSpPr>
        <p:grpSpPr>
          <a:xfrm>
            <a:off x="3422650" y="3840480"/>
            <a:ext cx="5551170" cy="723900"/>
            <a:chOff x="3310690" y="3889477"/>
            <a:chExt cx="5368854" cy="723900"/>
          </a:xfrm>
        </p:grpSpPr>
        <p:pic>
          <p:nvPicPr>
            <p:cNvPr id="35" name="图片 34"/>
            <p:cNvPicPr>
              <a:picLocks noChangeAspect="1"/>
            </p:cNvPicPr>
            <p:nvPr/>
          </p:nvPicPr>
          <p:blipFill>
            <a:blip r:embed="rId9"/>
            <a:stretch>
              <a:fillRect/>
            </a:stretch>
          </p:blipFill>
          <p:spPr>
            <a:xfrm>
              <a:off x="3310690" y="3889477"/>
              <a:ext cx="5368854" cy="723900"/>
            </a:xfrm>
            <a:prstGeom prst="rect">
              <a:avLst/>
            </a:prstGeom>
          </p:spPr>
        </p:pic>
        <p:sp>
          <p:nvSpPr>
            <p:cNvPr id="27" name="TextBox 1"/>
            <p:cNvSpPr txBox="1">
              <a:spLocks noChangeArrowheads="1"/>
            </p:cNvSpPr>
            <p:nvPr/>
          </p:nvSpPr>
          <p:spPr bwMode="auto">
            <a:xfrm>
              <a:off x="3769795" y="4052037"/>
              <a:ext cx="4558030" cy="378693"/>
            </a:xfrm>
            <a:prstGeom prst="rect">
              <a:avLst/>
            </a:prstGeom>
            <a:noFill/>
            <a:ln w="9525">
              <a:noFill/>
              <a:miter lim="800000"/>
            </a:ln>
          </p:spPr>
          <p:txBody>
            <a:bodyPr wrap="square">
              <a:spAutoFit/>
            </a:bodyPr>
            <a:lstStyle/>
            <a:p>
              <a:pPr marL="107950">
                <a:lnSpc>
                  <a:spcPts val="2400"/>
                </a:lnSpc>
              </a:pPr>
              <a:r>
                <a:rPr lang="zh-CN" altLang="en-US" b="1" dirty="0">
                  <a:solidFill>
                    <a:schemeClr val="bg1"/>
                  </a:solidFill>
                  <a:latin typeface="思源黑体 CN ExtraLight" panose="020B0200000000000000" pitchFamily="34" charset="-122"/>
                  <a:ea typeface="思源黑体 CN ExtraLight" panose="020B0200000000000000" pitchFamily="34" charset="-122"/>
                </a:rPr>
                <a:t>讲师团成员</a:t>
              </a:r>
              <a:r>
                <a:rPr lang="zh-CN" altLang="en-US" b="1" dirty="0" smtClean="0">
                  <a:solidFill>
                    <a:schemeClr val="bg1"/>
                  </a:solidFill>
                  <a:latin typeface="思源黑体 CN ExtraLight" panose="020B0200000000000000" pitchFamily="34" charset="-122"/>
                  <a:ea typeface="思源黑体 CN ExtraLight" panose="020B0200000000000000" pitchFamily="34" charset="-122"/>
                </a:rPr>
                <a:t>：周 枫  江苏省奔牛高级中学</a:t>
              </a:r>
              <a:endParaRPr lang="zh-CN" altLang="en-US" b="1" dirty="0">
                <a:solidFill>
                  <a:schemeClr val="bg1"/>
                </a:solidFill>
                <a:latin typeface="思源黑体 CN ExtraLight" panose="020B0200000000000000" pitchFamily="34" charset="-122"/>
                <a:ea typeface="思源黑体 CN ExtraLight" panose="020B0200000000000000" pitchFamily="34" charset="-122"/>
              </a:endParaRPr>
            </a:p>
          </p:txBody>
        </p:sp>
      </p:grpSp>
      <p:pic>
        <p:nvPicPr>
          <p:cNvPr id="9" name="图片 8"/>
          <p:cNvPicPr>
            <a:picLocks noChangeAspect="1"/>
          </p:cNvPicPr>
          <p:nvPr/>
        </p:nvPicPr>
        <p:blipFill>
          <a:blip r:embed="rId10"/>
          <a:stretch>
            <a:fillRect/>
          </a:stretch>
        </p:blipFill>
        <p:spPr>
          <a:xfrm>
            <a:off x="295910" y="299720"/>
            <a:ext cx="1321435" cy="10166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eelOff"/>
      </p:transition>
    </mc:Choice>
    <mc:Fallback>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81958" y="-10491"/>
            <a:ext cx="9144000" cy="945438"/>
          </a:xfrm>
        </p:spPr>
        <p:txBody>
          <a:bodyPr>
            <a:normAutofit/>
          </a:bodyPr>
          <a:lstStyle/>
          <a:p>
            <a:r>
              <a:rPr lang="zh-CN" altLang="en-US" sz="5400" b="1" dirty="0" smtClean="0">
                <a:latin typeface="黑体" panose="02010609060101010101" pitchFamily="49" charset="-122"/>
                <a:ea typeface="黑体" panose="02010609060101010101" pitchFamily="49" charset="-122"/>
              </a:rPr>
              <a:t>读后续写高考阅卷启示</a:t>
            </a:r>
            <a:endParaRPr lang="zh-CN" altLang="en-US" sz="5400" b="1" dirty="0">
              <a:latin typeface="黑体" panose="02010609060101010101" pitchFamily="49" charset="-122"/>
              <a:ea typeface="黑体" panose="02010609060101010101" pitchFamily="49" charset="-122"/>
            </a:endParaRPr>
          </a:p>
        </p:txBody>
      </p:sp>
      <p:sp>
        <p:nvSpPr>
          <p:cNvPr id="3" name="副标题 2"/>
          <p:cNvSpPr>
            <a:spLocks noGrp="1"/>
          </p:cNvSpPr>
          <p:nvPr>
            <p:ph type="subTitle" idx="1"/>
          </p:nvPr>
        </p:nvSpPr>
        <p:spPr>
          <a:xfrm>
            <a:off x="209565" y="979552"/>
            <a:ext cx="5586250" cy="5760161"/>
          </a:xfrm>
        </p:spPr>
        <p:txBody>
          <a:bodyPr>
            <a:noAutofit/>
          </a:bodyPr>
          <a:lstStyle/>
          <a:p>
            <a:pPr algn="l">
              <a:lnSpc>
                <a:spcPts val="2800"/>
              </a:lnSpc>
            </a:pPr>
            <a:r>
              <a:rPr lang="zh-CN" altLang="en-US" sz="2800" b="1" dirty="0" smtClean="0">
                <a:solidFill>
                  <a:srgbClr val="FF0000"/>
                </a:solidFill>
                <a:latin typeface="楷体" panose="02010609060101010101" pitchFamily="49" charset="-122"/>
                <a:ea typeface="楷体" panose="02010609060101010101" pitchFamily="49" charset="-122"/>
              </a:rPr>
              <a:t>情节与主题：</a:t>
            </a:r>
            <a:endParaRPr lang="en-US" altLang="zh-CN" sz="2800" b="1" dirty="0" smtClean="0">
              <a:solidFill>
                <a:srgbClr val="FF0000"/>
              </a:solidFill>
              <a:latin typeface="楷体" panose="02010609060101010101" pitchFamily="49" charset="-122"/>
              <a:ea typeface="楷体" panose="02010609060101010101" pitchFamily="49" charset="-122"/>
            </a:endParaRPr>
          </a:p>
          <a:p>
            <a:pPr marL="342900" lvl="0" indent="-342900" algn="just">
              <a:lnSpc>
                <a:spcPts val="2800"/>
              </a:lnSpc>
              <a:buFont typeface="Arial" panose="020B0604020202020204" pitchFamily="34" charset="0"/>
              <a:buChar char="•"/>
            </a:pPr>
            <a:r>
              <a:rPr lang="zh-CN" altLang="en-US" dirty="0">
                <a:latin typeface="楷体" panose="02010609060101010101" pitchFamily="49" charset="-122"/>
                <a:ea typeface="楷体" panose="02010609060101010101" pitchFamily="49" charset="-122"/>
              </a:rPr>
              <a:t>情节发挥空间大时，重在</a:t>
            </a:r>
            <a:r>
              <a:rPr lang="zh-CN" altLang="en-US" dirty="0" smtClean="0">
                <a:latin typeface="楷体" panose="02010609060101010101" pitchFamily="49" charset="-122"/>
                <a:ea typeface="楷体" panose="02010609060101010101" pitchFamily="49" charset="-122"/>
              </a:rPr>
              <a:t>情节；空间</a:t>
            </a:r>
            <a:r>
              <a:rPr lang="zh-CN" altLang="en-US" dirty="0">
                <a:latin typeface="楷体" panose="02010609060101010101" pitchFamily="49" charset="-122"/>
                <a:ea typeface="楷体" panose="02010609060101010101" pitchFamily="49" charset="-122"/>
              </a:rPr>
              <a:t>小时，重语言</a:t>
            </a:r>
            <a:r>
              <a:rPr lang="zh-CN" altLang="en-US" dirty="0" smtClean="0">
                <a:latin typeface="楷体" panose="02010609060101010101" pitchFamily="49" charset="-122"/>
                <a:ea typeface="楷体" panose="02010609060101010101" pitchFamily="49" charset="-122"/>
              </a:rPr>
              <a:t>。</a:t>
            </a:r>
            <a:endParaRPr lang="en-US" altLang="zh-CN" dirty="0" smtClean="0">
              <a:latin typeface="楷体" panose="02010609060101010101" pitchFamily="49" charset="-122"/>
              <a:ea typeface="楷体" panose="02010609060101010101" pitchFamily="49" charset="-122"/>
            </a:endParaRPr>
          </a:p>
          <a:p>
            <a:pPr marL="342900" lvl="0" indent="-342900" algn="just">
              <a:lnSpc>
                <a:spcPts val="2800"/>
              </a:lnSpc>
              <a:buFont typeface="Arial" panose="020B0604020202020204" pitchFamily="34" charset="0"/>
              <a:buChar char="•"/>
            </a:pPr>
            <a:r>
              <a:rPr lang="zh-CN" altLang="en-US" dirty="0" smtClean="0">
                <a:latin typeface="楷体" panose="02010609060101010101" pitchFamily="49" charset="-122"/>
                <a:ea typeface="楷体" panose="02010609060101010101" pitchFamily="49" charset="-122"/>
              </a:rPr>
              <a:t>文</a:t>
            </a:r>
            <a:r>
              <a:rPr lang="zh-CN" altLang="en-US" dirty="0">
                <a:latin typeface="楷体" panose="02010609060101010101" pitchFamily="49" charset="-122"/>
                <a:ea typeface="楷体" panose="02010609060101010101" pitchFamily="49" charset="-122"/>
              </a:rPr>
              <a:t>内衔接很重要，与原文融洽度高。要充分把握所给的两句话，注重要写的两段的逻辑性</a:t>
            </a:r>
            <a:r>
              <a:rPr lang="zh-CN" altLang="en-US" dirty="0" smtClean="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marL="342900" lvl="0" indent="-342900" algn="just">
              <a:lnSpc>
                <a:spcPts val="2800"/>
              </a:lnSpc>
              <a:buFont typeface="Arial" panose="020B0604020202020204" pitchFamily="34" charset="0"/>
              <a:buChar char="•"/>
            </a:pPr>
            <a:r>
              <a:rPr lang="zh-CN" altLang="en-US" dirty="0" smtClean="0">
                <a:latin typeface="楷体" panose="02010609060101010101" pitchFamily="49" charset="-122"/>
                <a:ea typeface="楷体" panose="02010609060101010101" pitchFamily="49" charset="-122"/>
              </a:rPr>
              <a:t>仔细</a:t>
            </a:r>
            <a:r>
              <a:rPr lang="zh-CN" altLang="en-US" dirty="0">
                <a:latin typeface="楷体" panose="02010609060101010101" pitchFamily="49" charset="-122"/>
                <a:ea typeface="楷体" panose="02010609060101010101" pitchFamily="49" charset="-122"/>
              </a:rPr>
              <a:t>读原文</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wh</a:t>
            </a:r>
            <a:r>
              <a:rPr lang="en-US" altLang="zh-CN"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dirty="0">
                <a:latin typeface="楷体" panose="02010609060101010101" pitchFamily="49" charset="-122"/>
                <a:ea typeface="楷体" panose="02010609060101010101" pitchFamily="49" charset="-122"/>
              </a:rPr>
              <a:t>，把握好文章的细节信息，在续写中准确运用与衔接。如性别搞</a:t>
            </a:r>
            <a:r>
              <a:rPr lang="zh-CN" altLang="en-US" dirty="0" smtClean="0">
                <a:latin typeface="楷体" panose="02010609060101010101" pitchFamily="49" charset="-122"/>
                <a:ea typeface="楷体" panose="02010609060101010101" pitchFamily="49" charset="-122"/>
              </a:rPr>
              <a:t>错，时间</a:t>
            </a:r>
            <a:r>
              <a:rPr lang="zh-CN" altLang="en-US" dirty="0">
                <a:latin typeface="楷体" panose="02010609060101010101" pitchFamily="49" charset="-122"/>
                <a:ea typeface="楷体" panose="02010609060101010101" pitchFamily="49" charset="-122"/>
              </a:rPr>
              <a:t>搞错</a:t>
            </a:r>
            <a:r>
              <a:rPr lang="zh-CN" altLang="en-US" dirty="0" smtClean="0">
                <a:latin typeface="楷体" panose="02010609060101010101" pitchFamily="49" charset="-122"/>
                <a:ea typeface="楷体" panose="02010609060101010101" pitchFamily="49" charset="-122"/>
              </a:rPr>
              <a:t>，妈妈</a:t>
            </a:r>
            <a:r>
              <a:rPr lang="zh-CN" altLang="en-US" dirty="0">
                <a:latin typeface="楷体" panose="02010609060101010101" pitchFamily="49" charset="-122"/>
                <a:ea typeface="楷体" panose="02010609060101010101" pitchFamily="49" charset="-122"/>
              </a:rPr>
              <a:t>直接下楼搞</a:t>
            </a:r>
            <a:r>
              <a:rPr lang="zh-CN" altLang="en-US" dirty="0" smtClean="0">
                <a:latin typeface="楷体" panose="02010609060101010101" pitchFamily="49" charset="-122"/>
                <a:ea typeface="楷体" panose="02010609060101010101" pitchFamily="49" charset="-122"/>
              </a:rPr>
              <a:t>错</a:t>
            </a:r>
            <a:r>
              <a:rPr lang="en-US" altLang="zh-CN" dirty="0" smtClean="0">
                <a:latin typeface="楷体" panose="02010609060101010101" pitchFamily="49" charset="-122"/>
                <a:ea typeface="楷体" panose="02010609060101010101" pitchFamily="49" charset="-122"/>
              </a:rPr>
              <a:t>(</a:t>
            </a:r>
            <a:r>
              <a:rPr lang="en-US" altLang="zh-CN" dirty="0" smtClean="0">
                <a:latin typeface="Times New Roman" panose="02020603050405020304" pitchFamily="18" charset="0"/>
                <a:ea typeface="楷体" panose="02010609060101010101" pitchFamily="49" charset="-122"/>
                <a:cs typeface="Times New Roman" panose="02020603050405020304" pitchFamily="18" charset="0"/>
              </a:rPr>
              <a:t>breakfast in bed</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，无法上五档。</a:t>
            </a:r>
            <a:endParaRPr lang="en-US" altLang="zh-CN" dirty="0" smtClean="0">
              <a:latin typeface="楷体" panose="02010609060101010101" pitchFamily="49" charset="-122"/>
              <a:ea typeface="楷体" panose="02010609060101010101" pitchFamily="49" charset="-122"/>
            </a:endParaRPr>
          </a:p>
          <a:p>
            <a:pPr marL="342900" lvl="0" indent="-342900" algn="just">
              <a:lnSpc>
                <a:spcPts val="2800"/>
              </a:lnSpc>
              <a:buFont typeface="Arial" panose="020B0604020202020204" pitchFamily="34" charset="0"/>
              <a:buChar char="•"/>
            </a:pPr>
            <a:r>
              <a:rPr lang="zh-CN" altLang="en-US" dirty="0" smtClean="0">
                <a:latin typeface="楷体" panose="02010609060101010101" pitchFamily="49" charset="-122"/>
                <a:ea typeface="楷体" panose="02010609060101010101" pitchFamily="49" charset="-122"/>
              </a:rPr>
              <a:t>情节</a:t>
            </a:r>
            <a:r>
              <a:rPr lang="zh-CN" altLang="en-US" dirty="0">
                <a:latin typeface="楷体" panose="02010609060101010101" pitchFamily="49" charset="-122"/>
                <a:ea typeface="楷体" panose="02010609060101010101" pitchFamily="49" charset="-122"/>
              </a:rPr>
              <a:t>要完整合理，结局很重要，一句话带过即</a:t>
            </a:r>
            <a:r>
              <a:rPr lang="zh-CN" altLang="en-US" dirty="0" smtClean="0">
                <a:latin typeface="楷体" panose="02010609060101010101" pitchFamily="49" charset="-122"/>
                <a:ea typeface="楷体" panose="02010609060101010101" pitchFamily="49" charset="-122"/>
              </a:rPr>
              <a:t>可。</a:t>
            </a:r>
            <a:endParaRPr lang="en-US" altLang="zh-CN" dirty="0" smtClean="0">
              <a:latin typeface="楷体" panose="02010609060101010101" pitchFamily="49" charset="-122"/>
              <a:ea typeface="楷体" panose="02010609060101010101" pitchFamily="49" charset="-122"/>
            </a:endParaRPr>
          </a:p>
          <a:p>
            <a:pPr marL="342900" lvl="0" indent="-342900" algn="just">
              <a:lnSpc>
                <a:spcPts val="2800"/>
              </a:lnSpc>
              <a:buFont typeface="Arial" panose="020B0604020202020204" pitchFamily="34" charset="0"/>
              <a:buChar char="•"/>
            </a:pPr>
            <a:r>
              <a:rPr lang="zh-CN" altLang="en-US" dirty="0" smtClean="0">
                <a:latin typeface="楷体" panose="02010609060101010101" pitchFamily="49" charset="-122"/>
                <a:ea typeface="楷体" panose="02010609060101010101" pitchFamily="49" charset="-122"/>
              </a:rPr>
              <a:t>升华</a:t>
            </a:r>
            <a:r>
              <a:rPr lang="zh-CN" altLang="en-US" dirty="0">
                <a:latin typeface="楷体" panose="02010609060101010101" pitchFamily="49" charset="-122"/>
                <a:ea typeface="楷体" panose="02010609060101010101" pitchFamily="49" charset="-122"/>
              </a:rPr>
              <a:t>主题不是加分项，</a:t>
            </a:r>
            <a:r>
              <a:rPr lang="zh-CN" altLang="en-US" b="1" dirty="0">
                <a:solidFill>
                  <a:srgbClr val="0000FF"/>
                </a:solidFill>
                <a:latin typeface="楷体" panose="02010609060101010101" pitchFamily="49" charset="-122"/>
                <a:ea typeface="楷体" panose="02010609060101010101" pitchFamily="49" charset="-122"/>
              </a:rPr>
              <a:t>把握好主题后再写</a:t>
            </a:r>
            <a:r>
              <a:rPr lang="zh-CN" altLang="en-US" b="1" dirty="0" smtClean="0">
                <a:solidFill>
                  <a:srgbClr val="0000FF"/>
                </a:solidFill>
                <a:latin typeface="楷体" panose="02010609060101010101" pitchFamily="49" charset="-122"/>
                <a:ea typeface="楷体" panose="02010609060101010101" pitchFamily="49" charset="-122"/>
              </a:rPr>
              <a:t>升华。</a:t>
            </a:r>
            <a:endParaRPr lang="zh-CN" altLang="en-US" b="1" dirty="0">
              <a:solidFill>
                <a:srgbClr val="0000FF"/>
              </a:solidFill>
              <a:latin typeface="楷体" panose="02010609060101010101" pitchFamily="49" charset="-122"/>
              <a:ea typeface="楷体" panose="02010609060101010101" pitchFamily="49" charset="-122"/>
            </a:endParaRPr>
          </a:p>
          <a:p>
            <a:pPr marL="342900" lvl="0" indent="-342900" algn="l">
              <a:buFont typeface="Arial" panose="020B0604020202020204" pitchFamily="34" charset="0"/>
              <a:buChar char="•"/>
            </a:pPr>
            <a:endParaRPr lang="zh-CN" altLang="en-US" dirty="0"/>
          </a:p>
          <a:p>
            <a:pPr algn="l"/>
            <a:endParaRPr lang="en-US" altLang="zh-CN" dirty="0" smtClean="0"/>
          </a:p>
          <a:p>
            <a:pPr algn="l"/>
            <a:endParaRPr lang="zh-CN" altLang="en-US" dirty="0"/>
          </a:p>
        </p:txBody>
      </p:sp>
      <p:sp>
        <p:nvSpPr>
          <p:cNvPr id="5" name="副标题 2"/>
          <p:cNvSpPr txBox="1"/>
          <p:nvPr/>
        </p:nvSpPr>
        <p:spPr>
          <a:xfrm>
            <a:off x="6053958" y="934947"/>
            <a:ext cx="5944753" cy="56397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800"/>
              </a:lnSpc>
            </a:pPr>
            <a:r>
              <a:rPr lang="zh-CN" altLang="en-US" sz="2800" b="1" dirty="0" smtClean="0">
                <a:solidFill>
                  <a:srgbClr val="FF0000"/>
                </a:solidFill>
                <a:latin typeface="楷体" panose="02010609060101010101" pitchFamily="49" charset="-122"/>
                <a:ea typeface="楷体" panose="02010609060101010101" pitchFamily="49" charset="-122"/>
              </a:rPr>
              <a:t>语言表达：</a:t>
            </a:r>
            <a:endParaRPr lang="en-US" altLang="zh-CN" sz="2800" b="1" dirty="0">
              <a:solidFill>
                <a:srgbClr val="FF0000"/>
              </a:solidFill>
              <a:latin typeface="楷体" panose="02010609060101010101" pitchFamily="49" charset="-122"/>
              <a:ea typeface="楷体" panose="02010609060101010101" pitchFamily="49" charset="-122"/>
            </a:endParaRPr>
          </a:p>
          <a:p>
            <a:pPr marL="342900" indent="-342900" algn="l">
              <a:lnSpc>
                <a:spcPts val="2800"/>
              </a:lnSpc>
              <a:buFont typeface="Arial" panose="020B0604020202020204" pitchFamily="34" charset="0"/>
              <a:buChar char="•"/>
            </a:pPr>
            <a:r>
              <a:rPr lang="zh-CN" altLang="en-US" dirty="0" smtClean="0">
                <a:latin typeface="楷体" panose="02010609060101010101" pitchFamily="49" charset="-122"/>
                <a:ea typeface="楷体" panose="02010609060101010101" pitchFamily="49" charset="-122"/>
              </a:rPr>
              <a:t>一</a:t>
            </a:r>
            <a:r>
              <a:rPr lang="zh-CN" altLang="en-US" dirty="0">
                <a:latin typeface="楷体" panose="02010609060101010101" pitchFamily="49" charset="-122"/>
                <a:ea typeface="楷体" panose="02010609060101010101" pitchFamily="49" charset="-122"/>
              </a:rPr>
              <a:t>档一塌糊涂，二档不清不楚，三档马马虎虎连蒙带猜，四档清清楚楚，五档</a:t>
            </a:r>
            <a:r>
              <a:rPr lang="zh-CN" altLang="en-US" dirty="0" smtClean="0">
                <a:latin typeface="楷体" panose="02010609060101010101" pitchFamily="49" charset="-122"/>
                <a:ea typeface="楷体" panose="02010609060101010101" pitchFamily="49" charset="-122"/>
              </a:rPr>
              <a:t>漂漂亮亮。</a:t>
            </a:r>
            <a:endParaRPr lang="en-US" altLang="zh-CN" dirty="0" smtClean="0">
              <a:latin typeface="楷体" panose="02010609060101010101" pitchFamily="49" charset="-122"/>
              <a:ea typeface="楷体" panose="02010609060101010101" pitchFamily="49" charset="-122"/>
            </a:endParaRPr>
          </a:p>
          <a:p>
            <a:pPr marL="342900" indent="-342900" algn="l">
              <a:lnSpc>
                <a:spcPts val="2800"/>
              </a:lnSpc>
              <a:buFont typeface="Arial" panose="020B0604020202020204" pitchFamily="34" charset="0"/>
              <a:buChar char="•"/>
            </a:pPr>
            <a:r>
              <a:rPr lang="zh-CN" altLang="en-US" dirty="0" smtClean="0">
                <a:latin typeface="楷体" panose="02010609060101010101" pitchFamily="49" charset="-122"/>
                <a:ea typeface="楷体" panose="02010609060101010101" pitchFamily="49" charset="-122"/>
              </a:rPr>
              <a:t>背</a:t>
            </a:r>
            <a:r>
              <a:rPr lang="zh-CN" altLang="en-US" dirty="0">
                <a:latin typeface="楷体" panose="02010609060101010101" pitchFamily="49" charset="-122"/>
                <a:ea typeface="楷体" panose="02010609060101010101" pitchFamily="49" charset="-122"/>
              </a:rPr>
              <a:t>套句，</a:t>
            </a:r>
            <a:r>
              <a:rPr lang="zh-CN" altLang="en-US" b="1" dirty="0">
                <a:solidFill>
                  <a:srgbClr val="0000FF"/>
                </a:solidFill>
                <a:latin typeface="楷体" panose="02010609060101010101" pitchFamily="49" charset="-122"/>
                <a:ea typeface="楷体" panose="02010609060101010101" pitchFamily="49" charset="-122"/>
              </a:rPr>
              <a:t>环境描写</a:t>
            </a:r>
            <a:r>
              <a:rPr lang="zh-CN" altLang="en-US" dirty="0">
                <a:latin typeface="楷体" panose="02010609060101010101" pitchFamily="49" charset="-122"/>
                <a:ea typeface="楷体" panose="02010609060101010101" pitchFamily="49" charset="-122"/>
              </a:rPr>
              <a:t>要符合语境</a:t>
            </a:r>
            <a:r>
              <a:rPr lang="zh-CN" altLang="en-US" dirty="0" smtClean="0">
                <a:latin typeface="楷体" panose="02010609060101010101" pitchFamily="49" charset="-122"/>
                <a:ea typeface="楷体" panose="02010609060101010101" pitchFamily="49" charset="-122"/>
              </a:rPr>
              <a:t>。</a:t>
            </a:r>
            <a:endParaRPr lang="en-US" altLang="zh-CN" dirty="0" smtClean="0">
              <a:latin typeface="楷体" panose="02010609060101010101" pitchFamily="49" charset="-122"/>
              <a:ea typeface="楷体" panose="02010609060101010101" pitchFamily="49" charset="-122"/>
            </a:endParaRPr>
          </a:p>
          <a:p>
            <a:pPr marL="342900" indent="-342900" algn="l">
              <a:lnSpc>
                <a:spcPts val="2800"/>
              </a:lnSpc>
              <a:buFont typeface="Arial" panose="020B0604020202020204" pitchFamily="34" charset="0"/>
              <a:buChar char="•"/>
            </a:pPr>
            <a:r>
              <a:rPr lang="zh-CN" altLang="en-US" dirty="0" smtClean="0">
                <a:latin typeface="楷体" panose="02010609060101010101" pitchFamily="49" charset="-122"/>
                <a:ea typeface="楷体" panose="02010609060101010101" pitchFamily="49" charset="-122"/>
              </a:rPr>
              <a:t>注重</a:t>
            </a:r>
            <a:r>
              <a:rPr lang="zh-CN" altLang="en-US" dirty="0">
                <a:latin typeface="楷体" panose="02010609060101010101" pitchFamily="49" charset="-122"/>
                <a:ea typeface="楷体" panose="02010609060101010101" pitchFamily="49" charset="-122"/>
              </a:rPr>
              <a:t>紧张、激动、恐惧、开心、难过等</a:t>
            </a:r>
            <a:r>
              <a:rPr lang="zh-CN" altLang="en-US" b="1" dirty="0">
                <a:solidFill>
                  <a:srgbClr val="0000FF"/>
                </a:solidFill>
                <a:latin typeface="楷体" panose="02010609060101010101" pitchFamily="49" charset="-122"/>
                <a:ea typeface="楷体" panose="02010609060101010101" pitchFamily="49" charset="-122"/>
              </a:rPr>
              <a:t>情绪</a:t>
            </a:r>
            <a:r>
              <a:rPr lang="zh-CN" altLang="en-US" b="1" dirty="0" smtClean="0">
                <a:solidFill>
                  <a:srgbClr val="0000FF"/>
                </a:solidFill>
                <a:latin typeface="楷体" panose="02010609060101010101" pitchFamily="49" charset="-122"/>
                <a:ea typeface="楷体" panose="02010609060101010101" pitchFamily="49" charset="-122"/>
              </a:rPr>
              <a:t>描写</a:t>
            </a:r>
            <a:r>
              <a:rPr lang="zh-CN" altLang="en-US" dirty="0" smtClean="0">
                <a:latin typeface="楷体" panose="02010609060101010101" pitchFamily="49" charset="-122"/>
                <a:ea typeface="楷体" panose="02010609060101010101" pitchFamily="49" charset="-122"/>
              </a:rPr>
              <a:t>。</a:t>
            </a:r>
            <a:endParaRPr lang="en-US" altLang="zh-CN" dirty="0" smtClean="0">
              <a:latin typeface="楷体" panose="02010609060101010101" pitchFamily="49" charset="-122"/>
              <a:ea typeface="楷体" panose="02010609060101010101" pitchFamily="49" charset="-122"/>
            </a:endParaRPr>
          </a:p>
          <a:p>
            <a:pPr marL="342900" indent="-342900" algn="l">
              <a:lnSpc>
                <a:spcPts val="2800"/>
              </a:lnSpc>
              <a:buFont typeface="Arial" panose="020B0604020202020204" pitchFamily="34" charset="0"/>
              <a:buChar char="•"/>
            </a:pPr>
            <a:r>
              <a:rPr lang="zh-CN" altLang="en-US" dirty="0" smtClean="0">
                <a:latin typeface="楷体" panose="02010609060101010101" pitchFamily="49" charset="-122"/>
                <a:ea typeface="楷体" panose="02010609060101010101" pitchFamily="49" charset="-122"/>
              </a:rPr>
              <a:t>单词</a:t>
            </a:r>
            <a:r>
              <a:rPr lang="zh-CN" altLang="en-US" dirty="0">
                <a:latin typeface="楷体" panose="02010609060101010101" pitchFamily="49" charset="-122"/>
                <a:ea typeface="楷体" panose="02010609060101010101" pitchFamily="49" charset="-122"/>
              </a:rPr>
              <a:t>拼写正确率有待</a:t>
            </a:r>
            <a:r>
              <a:rPr lang="zh-CN" altLang="en-US" dirty="0" smtClean="0">
                <a:latin typeface="楷体" panose="02010609060101010101" pitchFamily="49" charset="-122"/>
                <a:ea typeface="楷体" panose="02010609060101010101" pitchFamily="49" charset="-122"/>
              </a:rPr>
              <a:t>提高</a:t>
            </a:r>
            <a:r>
              <a:rPr lang="zh-CN" altLang="en-US" dirty="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讲解</a:t>
            </a:r>
            <a:r>
              <a:rPr lang="zh-CN" altLang="en-US" dirty="0">
                <a:latin typeface="楷体" panose="02010609060101010101" pitchFamily="49" charset="-122"/>
                <a:ea typeface="楷体" panose="02010609060101010101" pitchFamily="49" charset="-122"/>
              </a:rPr>
              <a:t>核心</a:t>
            </a:r>
            <a:r>
              <a:rPr lang="zh-CN" altLang="en-US" dirty="0" smtClean="0">
                <a:latin typeface="楷体" panose="02010609060101010101" pitchFamily="49" charset="-122"/>
                <a:ea typeface="楷体" panose="02010609060101010101" pitchFamily="49" charset="-122"/>
              </a:rPr>
              <a:t>词。过去</a:t>
            </a:r>
            <a:r>
              <a:rPr lang="zh-CN" altLang="en-US" dirty="0">
                <a:latin typeface="楷体" panose="02010609060101010101" pitchFamily="49" charset="-122"/>
                <a:ea typeface="楷体" panose="02010609060101010101" pitchFamily="49" charset="-122"/>
              </a:rPr>
              <a:t>分词背诵变形</a:t>
            </a:r>
            <a:r>
              <a:rPr lang="zh-CN" altLang="en-US" dirty="0" smtClean="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marL="342900" indent="-342900" algn="l">
              <a:lnSpc>
                <a:spcPts val="2800"/>
              </a:lnSpc>
              <a:buFont typeface="Arial" panose="020B0604020202020204" pitchFamily="34" charset="0"/>
              <a:buChar char="•"/>
            </a:pPr>
            <a:r>
              <a:rPr lang="zh-CN" altLang="en-US" dirty="0" smtClean="0">
                <a:latin typeface="楷体" panose="02010609060101010101" pitchFamily="49" charset="-122"/>
                <a:ea typeface="楷体" panose="02010609060101010101" pitchFamily="49" charset="-122"/>
              </a:rPr>
              <a:t>字数</a:t>
            </a:r>
            <a:r>
              <a:rPr lang="zh-CN" altLang="en-US" dirty="0">
                <a:latin typeface="楷体" panose="02010609060101010101" pitchFamily="49" charset="-122"/>
                <a:ea typeface="楷体" panose="02010609060101010101" pitchFamily="49" charset="-122"/>
              </a:rPr>
              <a:t>少于</a:t>
            </a:r>
            <a:r>
              <a:rPr lang="en-US" altLang="zh-CN" dirty="0">
                <a:latin typeface="楷体" panose="02010609060101010101" pitchFamily="49" charset="-122"/>
                <a:ea typeface="楷体" panose="02010609060101010101" pitchFamily="49" charset="-122"/>
              </a:rPr>
              <a:t>120</a:t>
            </a:r>
            <a:r>
              <a:rPr lang="zh-CN" altLang="en-US" dirty="0">
                <a:latin typeface="楷体" panose="02010609060101010101" pitchFamily="49" charset="-122"/>
                <a:ea typeface="楷体" panose="02010609060101010101" pitchFamily="49" charset="-122"/>
              </a:rPr>
              <a:t>字</a:t>
            </a:r>
            <a:r>
              <a:rPr lang="zh-CN" altLang="en-US" dirty="0" smtClean="0">
                <a:latin typeface="楷体" panose="02010609060101010101" pitchFamily="49" charset="-122"/>
                <a:ea typeface="楷体" panose="02010609060101010101" pitchFamily="49" charset="-122"/>
              </a:rPr>
              <a:t>，应增加</a:t>
            </a:r>
            <a:r>
              <a:rPr lang="zh-CN" altLang="en-US" dirty="0">
                <a:latin typeface="楷体" panose="02010609060101010101" pitchFamily="49" charset="-122"/>
                <a:ea typeface="楷体" panose="02010609060101010101" pitchFamily="49" charset="-122"/>
              </a:rPr>
              <a:t>细节信息，</a:t>
            </a:r>
            <a:r>
              <a:rPr lang="zh-CN" altLang="en-US" b="1" dirty="0">
                <a:solidFill>
                  <a:srgbClr val="0000FF"/>
                </a:solidFill>
                <a:latin typeface="楷体" panose="02010609060101010101" pitchFamily="49" charset="-122"/>
                <a:ea typeface="楷体" panose="02010609060101010101" pitchFamily="49" charset="-122"/>
              </a:rPr>
              <a:t>发挥合理想象，积累动作类词汇和介词短语才能丰富内容</a:t>
            </a:r>
            <a:r>
              <a:rPr lang="zh-CN" altLang="en-US" b="1" dirty="0" smtClean="0">
                <a:solidFill>
                  <a:srgbClr val="0000FF"/>
                </a:solidFill>
                <a:latin typeface="楷体" panose="02010609060101010101" pitchFamily="49" charset="-122"/>
                <a:ea typeface="楷体" panose="02010609060101010101" pitchFamily="49" charset="-122"/>
              </a:rPr>
              <a:t>。</a:t>
            </a:r>
            <a:endParaRPr lang="en-US" altLang="zh-CN" b="1" dirty="0" smtClean="0">
              <a:solidFill>
                <a:srgbClr val="0000FF"/>
              </a:solidFill>
              <a:latin typeface="楷体" panose="02010609060101010101" pitchFamily="49" charset="-122"/>
              <a:ea typeface="楷体" panose="02010609060101010101" pitchFamily="49" charset="-122"/>
            </a:endParaRPr>
          </a:p>
          <a:p>
            <a:pPr marL="342900" indent="-342900" algn="l">
              <a:lnSpc>
                <a:spcPts val="2800"/>
              </a:lnSpc>
              <a:buFont typeface="Arial" panose="020B0604020202020204" pitchFamily="34" charset="0"/>
              <a:buChar char="•"/>
            </a:pPr>
            <a:r>
              <a:rPr lang="zh-CN" altLang="en-US" dirty="0" smtClean="0">
                <a:latin typeface="楷体" panose="02010609060101010101" pitchFamily="49" charset="-122"/>
                <a:ea typeface="楷体" panose="02010609060101010101" pitchFamily="49" charset="-122"/>
              </a:rPr>
              <a:t>中式</a:t>
            </a:r>
            <a:r>
              <a:rPr lang="zh-CN" altLang="en-US" dirty="0">
                <a:latin typeface="楷体" panose="02010609060101010101" pitchFamily="49" charset="-122"/>
                <a:ea typeface="楷体" panose="02010609060101010101" pitchFamily="49" charset="-122"/>
              </a:rPr>
              <a:t>翻译要不得，表达要地道流畅，</a:t>
            </a:r>
            <a:r>
              <a:rPr lang="zh-CN" altLang="en-US" b="1" dirty="0">
                <a:solidFill>
                  <a:srgbClr val="0000FF"/>
                </a:solidFill>
                <a:latin typeface="楷体" panose="02010609060101010101" pitchFamily="49" charset="-122"/>
                <a:ea typeface="楷体" panose="02010609060101010101" pitchFamily="49" charset="-122"/>
              </a:rPr>
              <a:t>多读课文和完</a:t>
            </a:r>
            <a:r>
              <a:rPr lang="zh-CN" altLang="en-US" b="1" dirty="0" smtClean="0">
                <a:solidFill>
                  <a:srgbClr val="0000FF"/>
                </a:solidFill>
                <a:latin typeface="楷体" panose="02010609060101010101" pitchFamily="49" charset="-122"/>
                <a:ea typeface="楷体" panose="02010609060101010101" pitchFamily="49" charset="-122"/>
              </a:rPr>
              <a:t>形，把握</a:t>
            </a:r>
            <a:r>
              <a:rPr lang="zh-CN" altLang="en-US" b="1" dirty="0">
                <a:solidFill>
                  <a:srgbClr val="0000FF"/>
                </a:solidFill>
                <a:latin typeface="楷体" panose="02010609060101010101" pitchFamily="49" charset="-122"/>
                <a:ea typeface="楷体" panose="02010609060101010101" pitchFamily="49" charset="-122"/>
              </a:rPr>
              <a:t>记叙文的情节线</a:t>
            </a:r>
            <a:r>
              <a:rPr lang="zh-CN" altLang="en-US" dirty="0">
                <a:latin typeface="楷体" panose="02010609060101010101" pitchFamily="49" charset="-122"/>
                <a:ea typeface="楷体" panose="02010609060101010101" pitchFamily="49" charset="-122"/>
              </a:rPr>
              <a:t>。</a:t>
            </a:r>
          </a:p>
          <a:p>
            <a:pPr marL="342900" indent="-342900" algn="l">
              <a:lnSpc>
                <a:spcPts val="2800"/>
              </a:lnSpc>
              <a:buFont typeface="Arial" panose="020B0604020202020204" pitchFamily="34" charset="0"/>
              <a:buChar char="•"/>
            </a:pPr>
            <a:endParaRPr lang="zh-CN" altLang="en-US" dirty="0"/>
          </a:p>
          <a:p>
            <a:pPr marL="342900" indent="-342900" algn="l">
              <a:lnSpc>
                <a:spcPts val="2800"/>
              </a:lnSpc>
              <a:buFont typeface="Arial" panose="020B0604020202020204" pitchFamily="34" charset="0"/>
              <a:buChar char="•"/>
            </a:pPr>
            <a:endParaRPr lang="zh-CN" altLang="en-US" dirty="0"/>
          </a:p>
          <a:p>
            <a:pPr marL="342900" indent="-342900" algn="l">
              <a:buFont typeface="Arial" panose="020B0604020202020204" pitchFamily="34" charset="0"/>
              <a:buChar char="•"/>
            </a:pPr>
            <a:endParaRPr lang="zh-CN" altLang="en-US" dirty="0" smtClean="0"/>
          </a:p>
          <a:p>
            <a:pPr algn="l"/>
            <a:endParaRPr lang="en-US" altLang="zh-CN" dirty="0" smtClean="0"/>
          </a:p>
          <a:p>
            <a:pPr algn="l"/>
            <a:endParaRPr lang="zh-CN" altLang="en-US" dirty="0"/>
          </a:p>
        </p:txBody>
      </p:sp>
    </p:spTree>
    <p:extLst>
      <p:ext uri="{BB962C8B-B14F-4D97-AF65-F5344CB8AC3E}">
        <p14:creationId xmlns:p14="http://schemas.microsoft.com/office/powerpoint/2010/main" val="425277488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750"/>
                                        <p:tgtEl>
                                          <p:spTgt spid="3">
                                            <p:txEl>
                                              <p:pRg st="1" end="1"/>
                                            </p:txEl>
                                          </p:spTgt>
                                        </p:tgtEl>
                                      </p:cBhvr>
                                    </p:animEffect>
                                    <p:anim calcmode="lin" valueType="num">
                                      <p:cBhvr>
                                        <p:cTn id="1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44" dur="5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49" dur="500"/>
                                        <p:tgtEl>
                                          <p:spTgt spid="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54" dur="500"/>
                                        <p:tgtEl>
                                          <p:spTgt spid="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Effect transition="in" filter="barn(inVertical)">
                                      <p:cBhvr>
                                        <p:cTn id="59" dur="500"/>
                                        <p:tgtEl>
                                          <p:spTgt spid="5">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5">
                                            <p:txEl>
                                              <p:pRg st="4" end="4"/>
                                            </p:txEl>
                                          </p:spTgt>
                                        </p:tgtEl>
                                        <p:attrNameLst>
                                          <p:attrName>style.visibility</p:attrName>
                                        </p:attrNameLst>
                                      </p:cBhvr>
                                      <p:to>
                                        <p:strVal val="visible"/>
                                      </p:to>
                                    </p:set>
                                    <p:animEffect transition="in" filter="randombar(horizontal)">
                                      <p:cBhvr>
                                        <p:cTn id="64" dur="500"/>
                                        <p:tgtEl>
                                          <p:spTgt spid="5">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Effect transition="in" filter="wipe(down)">
                                      <p:cBhvr>
                                        <p:cTn id="69" dur="500"/>
                                        <p:tgtEl>
                                          <p:spTgt spid="5">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
                                            <p:txEl>
                                              <p:pRg st="6" end="6"/>
                                            </p:txEl>
                                          </p:spTgt>
                                        </p:tgtEl>
                                        <p:attrNameLst>
                                          <p:attrName>style.visibility</p:attrName>
                                        </p:attrNameLst>
                                      </p:cBhvr>
                                      <p:to>
                                        <p:strVal val="visible"/>
                                      </p:to>
                                    </p:set>
                                    <p:animEffect transition="in" filter="barn(inVertical)">
                                      <p:cBhvr>
                                        <p:cTn id="7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4193" y="949625"/>
            <a:ext cx="10728620" cy="4939814"/>
          </a:xfrm>
          <a:prstGeom prst="rect">
            <a:avLst/>
          </a:prstGeom>
        </p:spPr>
        <p:txBody>
          <a:bodyPr wrap="square">
            <a:spAutoFit/>
          </a:bodyPr>
          <a:lstStyle/>
          <a:p>
            <a:pPr algn="just">
              <a:lnSpc>
                <a:spcPts val="4200"/>
              </a:lnSpc>
            </a:pPr>
            <a:r>
              <a:rPr lang="zh-CN" altLang="en-US" sz="4000" b="0" kern="100" dirty="0" smtClean="0">
                <a:effectLst/>
                <a:latin typeface="黑体" panose="02010609060101010101" pitchFamily="49" charset="-122"/>
                <a:ea typeface="黑体" panose="02010609060101010101" pitchFamily="49" charset="-122"/>
                <a:cs typeface="Times New Roman" panose="02020603050405020304" pitchFamily="18" charset="0"/>
              </a:rPr>
              <a:t>四、实施成效</a:t>
            </a:r>
            <a:endParaRPr lang="zh-CN" altLang="en-US" sz="4000" kern="100" dirty="0">
              <a:latin typeface="Calibri" panose="020F0502020204030204" pitchFamily="34" charset="0"/>
              <a:cs typeface="Times New Roman" panose="02020603050405020304" pitchFamily="18" charset="0"/>
            </a:endParaRPr>
          </a:p>
          <a:p>
            <a:pPr algn="just">
              <a:lnSpc>
                <a:spcPts val="4200"/>
              </a:lnSpc>
            </a:pPr>
            <a:r>
              <a:rPr lang="zh-CN" altLang="en-US" sz="4000" kern="100" dirty="0">
                <a:latin typeface="Calibri" panose="020F0502020204030204" pitchFamily="34" charset="0"/>
                <a:cs typeface="Times New Roman" panose="02020603050405020304" pitchFamily="18" charset="0"/>
              </a:rPr>
              <a:t>	</a:t>
            </a:r>
            <a:r>
              <a:rPr lang="zh-CN" altLang="en-US" sz="4000" kern="100" dirty="0">
                <a:latin typeface="楷体" panose="02010609060101010101" pitchFamily="49" charset="-122"/>
                <a:ea typeface="楷体" panose="02010609060101010101" pitchFamily="49" charset="-122"/>
                <a:cs typeface="Times New Roman" panose="02020603050405020304" pitchFamily="18" charset="0"/>
              </a:rPr>
              <a:t>译林版高中英语新教材围绕相应主题，精选教材语篇，语篇内容贴近生活，符合学生身心发展规律，有助于学生的英语学习，这与</a:t>
            </a:r>
            <a:r>
              <a:rPr lang="en-US" altLang="zh-CN" sz="4000" kern="100" dirty="0" smtClean="0">
                <a:effectLst/>
                <a:latin typeface="Times New Roman" panose="02020603050405020304" pitchFamily="18" charset="0"/>
                <a:ea typeface="楷体" panose="02010609060101010101" pitchFamily="49" charset="-122"/>
                <a:cs typeface="Times New Roman" panose="02020603050405020304" pitchFamily="18" charset="0"/>
              </a:rPr>
              <a:t>2021</a:t>
            </a:r>
            <a:r>
              <a:rPr lang="zh-CN" altLang="en-US" sz="4000" kern="100" dirty="0">
                <a:latin typeface="楷体" panose="02010609060101010101" pitchFamily="49" charset="-122"/>
                <a:ea typeface="楷体" panose="02010609060101010101" pitchFamily="49" charset="-122"/>
                <a:cs typeface="Times New Roman" panose="02020603050405020304" pitchFamily="18" charset="0"/>
              </a:rPr>
              <a:t>年英语新</a:t>
            </a:r>
            <a:r>
              <a:rPr lang="zh-CN" altLang="en-US" sz="4000" kern="100" dirty="0" smtClean="0">
                <a:latin typeface="楷体" panose="02010609060101010101" pitchFamily="49" charset="-122"/>
                <a:ea typeface="楷体" panose="02010609060101010101" pitchFamily="49" charset="-122"/>
                <a:cs typeface="Times New Roman" panose="02020603050405020304" pitchFamily="18" charset="0"/>
              </a:rPr>
              <a:t>高考</a:t>
            </a:r>
            <a:r>
              <a:rPr lang="en-US" altLang="zh-CN" sz="4000" b="1" dirty="0">
                <a:latin typeface="Times New Roman" panose="02020603050405020304" pitchFamily="18" charset="0"/>
                <a:cs typeface="Times New Roman" panose="02020603050405020304" pitchFamily="18" charset="0"/>
              </a:rPr>
              <a:t>Ⅰ</a:t>
            </a:r>
            <a:r>
              <a:rPr lang="zh-CN" altLang="en-US" sz="4000" kern="100" dirty="0" smtClean="0">
                <a:latin typeface="楷体" panose="02010609060101010101" pitchFamily="49" charset="-122"/>
                <a:ea typeface="楷体" panose="02010609060101010101" pitchFamily="49" charset="-122"/>
                <a:cs typeface="Times New Roman" panose="02020603050405020304" pitchFamily="18" charset="0"/>
              </a:rPr>
              <a:t>卷</a:t>
            </a:r>
            <a:r>
              <a:rPr lang="zh-CN" altLang="en-US" sz="4000" kern="100" dirty="0">
                <a:latin typeface="楷体" panose="02010609060101010101" pitchFamily="49" charset="-122"/>
                <a:ea typeface="楷体" panose="02010609060101010101" pitchFamily="49" charset="-122"/>
                <a:cs typeface="Times New Roman" panose="02020603050405020304" pitchFamily="18" charset="0"/>
              </a:rPr>
              <a:t>的精髓一脉相承。从上述分析来看，</a:t>
            </a:r>
            <a:r>
              <a:rPr lang="en-US" altLang="zh-CN" sz="4000" b="1" kern="100" dirty="0" smtClean="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2021</a:t>
            </a:r>
            <a:r>
              <a:rPr lang="zh-CN" altLang="en-US" sz="4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年新高考的选材更加语境化、生活化，对学生在新的情境中运用英语的能力要求高</a:t>
            </a:r>
            <a:r>
              <a:rPr lang="zh-CN" altLang="en-US" sz="4000" kern="100" dirty="0">
                <a:latin typeface="楷体" panose="02010609060101010101" pitchFamily="49" charset="-122"/>
                <a:ea typeface="楷体" panose="02010609060101010101" pitchFamily="49" charset="-122"/>
                <a:cs typeface="Times New Roman" panose="02020603050405020304" pitchFamily="18" charset="0"/>
              </a:rPr>
              <a:t>。译林版高中英语新教材符合高考的导向，帮助学生在“用”中“学”。</a:t>
            </a:r>
          </a:p>
        </p:txBody>
      </p:sp>
    </p:spTree>
    <p:extLst>
      <p:ext uri="{BB962C8B-B14F-4D97-AF65-F5344CB8AC3E}">
        <p14:creationId xmlns:p14="http://schemas.microsoft.com/office/powerpoint/2010/main" val="2224240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5576" y="664719"/>
            <a:ext cx="11391624" cy="5452775"/>
          </a:xfrm>
          <a:prstGeom prst="rect">
            <a:avLst/>
          </a:prstGeom>
        </p:spPr>
        <p:txBody>
          <a:bodyPr wrap="square">
            <a:spAutoFit/>
          </a:bodyPr>
          <a:lstStyle/>
          <a:p>
            <a:pPr algn="just">
              <a:lnSpc>
                <a:spcPts val="3800"/>
              </a:lnSpc>
            </a:pPr>
            <a:r>
              <a:rPr lang="zh-CN" altLang="en-US" sz="3200" b="0" kern="100" dirty="0" smtClean="0">
                <a:effectLst/>
                <a:latin typeface="黑体" panose="02010609060101010101" pitchFamily="49" charset="-122"/>
                <a:ea typeface="黑体" panose="02010609060101010101" pitchFamily="49" charset="-122"/>
                <a:cs typeface="Times New Roman" panose="02020603050405020304" pitchFamily="18" charset="0"/>
              </a:rPr>
              <a:t>五、问题和讨论</a:t>
            </a:r>
            <a:endParaRPr lang="en-US" altLang="zh-CN" sz="3200" kern="100" dirty="0">
              <a:latin typeface="Calibri" panose="020F0502020204030204" pitchFamily="34" charset="0"/>
              <a:cs typeface="Times New Roman" panose="02020603050405020304" pitchFamily="18" charset="0"/>
            </a:endParaRPr>
          </a:p>
          <a:p>
            <a:pPr algn="just">
              <a:lnSpc>
                <a:spcPts val="3800"/>
              </a:lnSpc>
            </a:pPr>
            <a:r>
              <a:rPr lang="en-US" altLang="zh-CN" sz="3200" kern="100" dirty="0">
                <a:latin typeface="Calibri" panose="020F0502020204030204" pitchFamily="34" charset="0"/>
                <a:ea typeface="楷体" panose="02010609060101010101" pitchFamily="49" charset="-122"/>
                <a:cs typeface="Times New Roman" panose="02020603050405020304" pitchFamily="18" charset="0"/>
              </a:rPr>
              <a:t> </a:t>
            </a:r>
            <a:r>
              <a:rPr lang="en-US" altLang="zh-CN" sz="3200" kern="100" dirty="0" smtClean="0">
                <a:latin typeface="Calibri" panose="020F0502020204030204" pitchFamily="34" charset="0"/>
                <a:ea typeface="楷体" panose="02010609060101010101" pitchFamily="49" charset="-122"/>
                <a:cs typeface="Times New Roman" panose="02020603050405020304" pitchFamily="18" charset="0"/>
              </a:rPr>
              <a:t>        </a:t>
            </a:r>
            <a:r>
              <a:rPr lang="zh-CN" altLang="en-US" sz="3600" kern="100" dirty="0" smtClean="0">
                <a:latin typeface="楷体" panose="02010609060101010101" pitchFamily="49" charset="-122"/>
                <a:ea typeface="楷体" panose="02010609060101010101" pitchFamily="49" charset="-122"/>
                <a:cs typeface="Times New Roman" panose="02020603050405020304" pitchFamily="18" charset="0"/>
              </a:rPr>
              <a:t>然而</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，目前仍然存在一些现实问题：</a:t>
            </a:r>
            <a:r>
              <a:rPr lang="en-US" altLang="zh-CN" sz="3600" kern="100" dirty="0" smtClean="0">
                <a:effectLst/>
                <a:latin typeface="Times New Roman" panose="02020603050405020304" pitchFamily="18" charset="0"/>
                <a:ea typeface="楷体" panose="02010609060101010101" pitchFamily="49" charset="-122"/>
                <a:cs typeface="Times New Roman" panose="02020603050405020304" pitchFamily="18" charset="0"/>
              </a:rPr>
              <a:t>2021</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届高考，以及</a:t>
            </a:r>
            <a:r>
              <a:rPr lang="en-US" altLang="zh-CN" sz="3600" kern="100" dirty="0" smtClean="0">
                <a:effectLst/>
                <a:latin typeface="Times New Roman" panose="02020603050405020304" pitchFamily="18" charset="0"/>
                <a:ea typeface="楷体" panose="02010609060101010101" pitchFamily="49" charset="-122"/>
                <a:cs typeface="Times New Roman" panose="02020603050405020304" pitchFamily="18" charset="0"/>
              </a:rPr>
              <a:t>2022</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年的高三仍然用的是译林版旧教材，那么如何“旧瓶装新酒”？</a:t>
            </a:r>
          </a:p>
          <a:p>
            <a:pPr indent="266700" algn="just">
              <a:lnSpc>
                <a:spcPts val="3800"/>
              </a:lnSpc>
            </a:pPr>
            <a:r>
              <a:rPr lang="zh-CN" altLang="en-US" sz="3600" kern="100" dirty="0" smtClean="0">
                <a:latin typeface="楷体" panose="02010609060101010101" pitchFamily="49" charset="-122"/>
                <a:ea typeface="楷体" panose="02010609060101010101" pitchFamily="49" charset="-122"/>
                <a:cs typeface="Times New Roman" panose="02020603050405020304" pitchFamily="18" charset="0"/>
              </a:rPr>
              <a:t>  首先</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，开拓视野，研读新教材，找到与旧教材的结合点，并从主题语境、语篇类型等方面进行迁移创新。</a:t>
            </a:r>
          </a:p>
          <a:p>
            <a:pPr indent="304800" algn="just">
              <a:lnSpc>
                <a:spcPts val="3800"/>
              </a:lnSpc>
            </a:pPr>
            <a:r>
              <a:rPr lang="zh-CN" altLang="en-US" sz="3600" kern="100" dirty="0" smtClean="0">
                <a:latin typeface="楷体" panose="02010609060101010101" pitchFamily="49" charset="-122"/>
                <a:ea typeface="楷体" panose="02010609060101010101" pitchFamily="49" charset="-122"/>
                <a:cs typeface="Times New Roman" panose="02020603050405020304" pitchFamily="18" charset="0"/>
              </a:rPr>
              <a:t>  其次</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，研究新高考考查的能力点，以及</a:t>
            </a:r>
            <a:r>
              <a:rPr lang="en-US" altLang="zh-CN" sz="3600" kern="100" dirty="0" smtClean="0">
                <a:effectLst/>
                <a:latin typeface="Times New Roman" panose="02020603050405020304" pitchFamily="18" charset="0"/>
                <a:ea typeface="楷体" panose="02010609060101010101" pitchFamily="49" charset="-122"/>
                <a:cs typeface="Times New Roman" panose="02020603050405020304" pitchFamily="18" charset="0"/>
              </a:rPr>
              <a:t>2021</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新高考带来的启示，如与生活紧密结合，富于生活化和场景化的语篇增多，勤于练习。</a:t>
            </a:r>
          </a:p>
          <a:p>
            <a:pPr indent="304800" algn="just">
              <a:lnSpc>
                <a:spcPts val="3800"/>
              </a:lnSpc>
            </a:pPr>
            <a:r>
              <a:rPr lang="zh-CN" altLang="en-US" sz="3600" kern="100" dirty="0" smtClean="0">
                <a:latin typeface="楷体" panose="02010609060101010101" pitchFamily="49" charset="-122"/>
                <a:ea typeface="楷体" panose="02010609060101010101" pitchFamily="49" charset="-122"/>
                <a:cs typeface="Times New Roman" panose="02020603050405020304" pitchFamily="18" charset="0"/>
              </a:rPr>
              <a:t>  再次</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，广泛阅读各类外刊文章，找到与高考、旧教材的结合点，引导学生勤思考，多表达</a:t>
            </a:r>
            <a:r>
              <a:rPr lang="zh-CN" altLang="en-US" sz="3600" kern="100" dirty="0" smtClean="0">
                <a:latin typeface="楷体" panose="02010609060101010101" pitchFamily="49" charset="-122"/>
                <a:ea typeface="楷体" panose="02010609060101010101" pitchFamily="49" charset="-122"/>
                <a:cs typeface="Times New Roman" panose="02020603050405020304" pitchFamily="18" charset="0"/>
              </a:rPr>
              <a:t>。</a:t>
            </a:r>
            <a:endParaRPr lang="en-US" altLang="zh-CN" sz="3600" kern="100" dirty="0" smtClean="0">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8292016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 y="32421"/>
            <a:ext cx="12192000" cy="6975987"/>
          </a:xfrm>
          <a:prstGeom prst="rect">
            <a:avLst/>
          </a:prstGeom>
        </p:spPr>
      </p:pic>
      <p:sp>
        <p:nvSpPr>
          <p:cNvPr id="26" name="TextBox 1"/>
          <p:cNvSpPr txBox="1">
            <a:spLocks noChangeArrowheads="1"/>
          </p:cNvSpPr>
          <p:nvPr/>
        </p:nvSpPr>
        <p:spPr bwMode="auto">
          <a:xfrm>
            <a:off x="3627826" y="2530978"/>
            <a:ext cx="4991584" cy="1322070"/>
          </a:xfrm>
          <a:prstGeom prst="rect">
            <a:avLst/>
          </a:prstGeom>
          <a:noFill/>
          <a:ln w="9525">
            <a:noFill/>
            <a:miter lim="800000"/>
          </a:ln>
        </p:spPr>
        <p:txBody>
          <a:bodyPr wrap="square">
            <a:spAutoFit/>
          </a:bodyPr>
          <a:lstStyle/>
          <a:p>
            <a:pPr algn="dist"/>
            <a:r>
              <a:rPr lang="zh-CN" altLang="en-US" sz="8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谢谢观看</a:t>
            </a:r>
          </a:p>
        </p:txBody>
      </p:sp>
      <p:pic>
        <p:nvPicPr>
          <p:cNvPr id="27" name="图片 26"/>
          <p:cNvPicPr>
            <a:picLocks noChangeAspect="1"/>
          </p:cNvPicPr>
          <p:nvPr/>
        </p:nvPicPr>
        <p:blipFill>
          <a:blip r:embed="rId4"/>
          <a:stretch>
            <a:fillRect/>
          </a:stretch>
        </p:blipFill>
        <p:spPr>
          <a:xfrm>
            <a:off x="9346401" y="4726204"/>
            <a:ext cx="1535545" cy="738909"/>
          </a:xfrm>
          <a:prstGeom prst="rect">
            <a:avLst/>
          </a:prstGeom>
        </p:spPr>
      </p:pic>
      <p:pic>
        <p:nvPicPr>
          <p:cNvPr id="28" name="图片 27"/>
          <p:cNvPicPr>
            <a:picLocks noChangeAspect="1"/>
          </p:cNvPicPr>
          <p:nvPr/>
        </p:nvPicPr>
        <p:blipFill>
          <a:blip r:embed="rId4"/>
          <a:stretch>
            <a:fillRect/>
          </a:stretch>
        </p:blipFill>
        <p:spPr>
          <a:xfrm flipH="1">
            <a:off x="1513758" y="1942486"/>
            <a:ext cx="1222960" cy="588492"/>
          </a:xfrm>
          <a:prstGeom prst="rect">
            <a:avLst/>
          </a:prstGeom>
        </p:spPr>
      </p:pic>
      <p:pic>
        <p:nvPicPr>
          <p:cNvPr id="29" name="图片 28"/>
          <p:cNvPicPr>
            <a:picLocks noChangeAspect="1"/>
          </p:cNvPicPr>
          <p:nvPr/>
        </p:nvPicPr>
        <p:blipFill>
          <a:blip r:embed="rId5"/>
          <a:stretch>
            <a:fillRect/>
          </a:stretch>
        </p:blipFill>
        <p:spPr>
          <a:xfrm>
            <a:off x="8234835" y="4982847"/>
            <a:ext cx="1888953" cy="1767520"/>
          </a:xfrm>
          <a:prstGeom prst="rect">
            <a:avLst/>
          </a:prstGeom>
        </p:spPr>
      </p:pic>
      <p:pic>
        <p:nvPicPr>
          <p:cNvPr id="30" name="图片 29"/>
          <p:cNvPicPr>
            <a:picLocks noChangeAspect="1"/>
          </p:cNvPicPr>
          <p:nvPr/>
        </p:nvPicPr>
        <p:blipFill>
          <a:blip r:embed="rId6"/>
          <a:stretch>
            <a:fillRect/>
          </a:stretch>
        </p:blipFill>
        <p:spPr>
          <a:xfrm>
            <a:off x="10169886" y="5633884"/>
            <a:ext cx="2143223" cy="1373474"/>
          </a:xfrm>
          <a:prstGeom prst="rect">
            <a:avLst/>
          </a:prstGeom>
        </p:spPr>
      </p:pic>
      <p:pic>
        <p:nvPicPr>
          <p:cNvPr id="31" name="图片 30"/>
          <p:cNvPicPr>
            <a:picLocks noChangeAspect="1"/>
          </p:cNvPicPr>
          <p:nvPr/>
        </p:nvPicPr>
        <p:blipFill>
          <a:blip r:embed="rId7"/>
          <a:stretch>
            <a:fillRect/>
          </a:stretch>
        </p:blipFill>
        <p:spPr>
          <a:xfrm>
            <a:off x="10169886" y="805885"/>
            <a:ext cx="627584" cy="1176720"/>
          </a:xfrm>
          <a:prstGeom prst="rect">
            <a:avLst/>
          </a:prstGeom>
        </p:spPr>
      </p:pic>
      <p:pic>
        <p:nvPicPr>
          <p:cNvPr id="32" name="图片 31"/>
          <p:cNvPicPr>
            <a:picLocks noChangeAspect="1"/>
          </p:cNvPicPr>
          <p:nvPr/>
        </p:nvPicPr>
        <p:blipFill>
          <a:blip r:embed="rId8"/>
          <a:stretch>
            <a:fillRect/>
          </a:stretch>
        </p:blipFill>
        <p:spPr>
          <a:xfrm>
            <a:off x="1073980" y="4102640"/>
            <a:ext cx="1473200" cy="2540000"/>
          </a:xfrm>
          <a:prstGeom prst="rect">
            <a:avLst/>
          </a:prstGeom>
        </p:spPr>
      </p:pic>
      <p:grpSp>
        <p:nvGrpSpPr>
          <p:cNvPr id="4" name="组 3"/>
          <p:cNvGrpSpPr/>
          <p:nvPr/>
        </p:nvGrpSpPr>
        <p:grpSpPr>
          <a:xfrm>
            <a:off x="415777" y="299950"/>
            <a:ext cx="5492750" cy="1016918"/>
            <a:chOff x="543380" y="510914"/>
            <a:chExt cx="5492750" cy="1016918"/>
          </a:xfrm>
        </p:grpSpPr>
        <p:grpSp>
          <p:nvGrpSpPr>
            <p:cNvPr id="15" name="组合 13"/>
            <p:cNvGrpSpPr/>
            <p:nvPr/>
          </p:nvGrpSpPr>
          <p:grpSpPr>
            <a:xfrm>
              <a:off x="543380" y="510914"/>
              <a:ext cx="898192" cy="1016918"/>
              <a:chOff x="1318374" y="150337"/>
              <a:chExt cx="1489433" cy="1727784"/>
            </a:xfrm>
            <a:effectLst>
              <a:outerShdw blurRad="228600" dist="152400" dir="2340000" sx="90000" sy="90000" algn="tl" rotWithShape="0">
                <a:prstClr val="black">
                  <a:alpha val="25000"/>
                </a:prstClr>
              </a:outerShdw>
            </a:effectLst>
          </p:grpSpPr>
          <p:sp>
            <p:nvSpPr>
              <p:cNvPr id="2" name="六边形 1"/>
              <p:cNvSpPr/>
              <p:nvPr/>
            </p:nvSpPr>
            <p:spPr>
              <a:xfrm rot="5400000">
                <a:off x="1199199" y="269512"/>
                <a:ext cx="1727784" cy="1489433"/>
              </a:xfrm>
              <a:prstGeom prst="hexagon">
                <a:avLst/>
              </a:prstGeom>
              <a:gradFill flip="none" rotWithShape="1">
                <a:gsLst>
                  <a:gs pos="100000">
                    <a:schemeClr val="bg1">
                      <a:lumMod val="69000"/>
                      <a:lumOff val="31000"/>
                    </a:schemeClr>
                  </a:gs>
                  <a:gs pos="0">
                    <a:schemeClr val="accent1">
                      <a:lumMod val="30000"/>
                      <a:lumOff val="70000"/>
                    </a:schemeClr>
                  </a:gs>
                </a:gsLst>
                <a:lin ang="8100000" scaled="1"/>
                <a:tileRect/>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sp>
            <p:nvSpPr>
              <p:cNvPr id="18" name="六边形 1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grpSp>
        <p:sp>
          <p:nvSpPr>
            <p:cNvPr id="14" name="文本框 1066"/>
            <p:cNvSpPr txBox="1">
              <a:spLocks noChangeArrowheads="1"/>
            </p:cNvSpPr>
            <p:nvPr/>
          </p:nvSpPr>
          <p:spPr bwMode="auto">
            <a:xfrm>
              <a:off x="2014040" y="789044"/>
              <a:ext cx="4022090" cy="4603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indent="0" algn="ctr">
                <a:lnSpc>
                  <a:spcPct val="100000"/>
                </a:lnSpc>
                <a:buNone/>
              </a:pPr>
              <a:r>
                <a:rPr sz="2400" b="1">
                  <a:solidFill>
                    <a:schemeClr val="accent1"/>
                  </a:solidFill>
                  <a:latin typeface="微软雅黑" panose="020B0503020204020204" pitchFamily="34" charset="-122"/>
                  <a:cs typeface="汉仪大黑简" panose="02010609000101010101" charset="-122"/>
                  <a:sym typeface="+mn-ea"/>
                </a:rPr>
                <a:t>常州市新高考线上研修活动</a:t>
              </a:r>
              <a:endParaRPr lang="zh-CN" altLang="en-US" sz="2400" dirty="0">
                <a:solidFill>
                  <a:schemeClr val="bg1"/>
                </a:solidFill>
                <a:latin typeface="方正清刻本悦宋简体" panose="02000000000000000000" charset="-122"/>
                <a:ea typeface="方正清刻本悦宋简体" panose="02000000000000000000" charset="-122"/>
                <a:sym typeface="+mn-ea"/>
              </a:endParaRPr>
            </a:p>
          </p:txBody>
        </p:sp>
      </p:grpSp>
      <p:pic>
        <p:nvPicPr>
          <p:cNvPr id="9" name="图片 8"/>
          <p:cNvPicPr>
            <a:picLocks noChangeAspect="1"/>
          </p:cNvPicPr>
          <p:nvPr/>
        </p:nvPicPr>
        <p:blipFill>
          <a:blip r:embed="rId9"/>
          <a:stretch>
            <a:fillRect/>
          </a:stretch>
        </p:blipFill>
        <p:spPr>
          <a:xfrm>
            <a:off x="295910" y="299720"/>
            <a:ext cx="1321435" cy="1016635"/>
          </a:xfrm>
          <a:prstGeom prst="rect">
            <a:avLst/>
          </a:prstGeom>
        </p:spPr>
      </p:pic>
    </p:spTree>
  </p:cSld>
  <p:clrMapOvr>
    <a:masterClrMapping/>
  </p:clrMapOvr>
  <p:transition spd="slow" advTm="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16906" y="0"/>
            <a:ext cx="10142483" cy="963771"/>
          </a:xfrm>
        </p:spPr>
        <p:txBody>
          <a:bodyPr>
            <a:normAutofit/>
          </a:bodyPr>
          <a:lstStyle/>
          <a:p>
            <a:r>
              <a:rPr lang="en-US" altLang="zh-CN" sz="4800" b="1" dirty="0">
                <a:solidFill>
                  <a:srgbClr val="0000FF"/>
                </a:solidFill>
                <a:latin typeface="Times New Roman" panose="02020603050405020304" pitchFamily="18" charset="0"/>
                <a:ea typeface="+mn-ea"/>
                <a:cs typeface="Times New Roman" panose="02020603050405020304" pitchFamily="18" charset="0"/>
              </a:rPr>
              <a:t>2021</a:t>
            </a:r>
            <a:r>
              <a:rPr lang="zh-CN" altLang="en-US" sz="4800" b="1" dirty="0">
                <a:solidFill>
                  <a:srgbClr val="0000FF"/>
                </a:solidFill>
                <a:latin typeface="Times New Roman" panose="02020603050405020304" pitchFamily="18" charset="0"/>
                <a:ea typeface="+mn-ea"/>
                <a:cs typeface="Times New Roman" panose="02020603050405020304" pitchFamily="18" charset="0"/>
              </a:rPr>
              <a:t>英语新高考</a:t>
            </a:r>
            <a:r>
              <a:rPr lang="en-US" altLang="zh-CN" sz="4800" b="1" dirty="0">
                <a:solidFill>
                  <a:srgbClr val="0000FF"/>
                </a:solidFill>
                <a:latin typeface="Times New Roman" panose="02020603050405020304" pitchFamily="18" charset="0"/>
                <a:ea typeface="+mn-ea"/>
                <a:cs typeface="Times New Roman" panose="02020603050405020304" pitchFamily="18" charset="0"/>
              </a:rPr>
              <a:t>Ⅰ</a:t>
            </a:r>
            <a:r>
              <a:rPr lang="zh-CN" altLang="en-US" sz="4800" b="1" dirty="0" smtClean="0">
                <a:solidFill>
                  <a:srgbClr val="0000FF"/>
                </a:solidFill>
                <a:latin typeface="Times New Roman" panose="02020603050405020304" pitchFamily="18" charset="0"/>
                <a:ea typeface="+mn-ea"/>
                <a:cs typeface="Times New Roman" panose="02020603050405020304" pitchFamily="18" charset="0"/>
              </a:rPr>
              <a:t>卷命题新动向</a:t>
            </a:r>
            <a:endParaRPr lang="zh-CN" altLang="en-US" sz="4800" b="1" dirty="0">
              <a:solidFill>
                <a:srgbClr val="0000FF"/>
              </a:solidFill>
              <a:latin typeface="Times New Roman" panose="02020603050405020304" pitchFamily="18" charset="0"/>
              <a:ea typeface="+mn-ea"/>
              <a:cs typeface="Times New Roman" panose="02020603050405020304" pitchFamily="18" charset="0"/>
            </a:endParaRPr>
          </a:p>
        </p:txBody>
      </p:sp>
      <p:sp>
        <p:nvSpPr>
          <p:cNvPr id="3" name="副标题 2"/>
          <p:cNvSpPr>
            <a:spLocks noGrp="1"/>
          </p:cNvSpPr>
          <p:nvPr>
            <p:ph type="subTitle" idx="1"/>
          </p:nvPr>
        </p:nvSpPr>
        <p:spPr>
          <a:xfrm>
            <a:off x="361505" y="1038199"/>
            <a:ext cx="11653286" cy="5660313"/>
          </a:xfrm>
        </p:spPr>
        <p:txBody>
          <a:bodyPr>
            <a:noAutofit/>
          </a:bodyPr>
          <a:lstStyle/>
          <a:p>
            <a:pPr algn="just">
              <a:lnSpc>
                <a:spcPts val="2800"/>
              </a:lnSpc>
            </a:pPr>
            <a:r>
              <a:rPr lang="en-US" altLang="zh-CN" sz="2800" dirty="0" smtClean="0">
                <a:latin typeface="楷体" panose="02010609060101010101" pitchFamily="49" charset="-122"/>
                <a:ea typeface="楷体" panose="02010609060101010101" pitchFamily="49" charset="-122"/>
                <a:cs typeface="Times New Roman" panose="02020603050405020304" pitchFamily="18" charset="0"/>
              </a:rPr>
              <a:t>    </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2021</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年</a:t>
            </a:r>
            <a:r>
              <a:rPr lang="zh-CN" altLang="en-US" sz="2800" dirty="0" smtClean="0">
                <a:latin typeface="楷体" panose="02010609060101010101" pitchFamily="49" charset="-122"/>
                <a:ea typeface="楷体" panose="02010609060101010101" pitchFamily="49" charset="-122"/>
              </a:rPr>
              <a:t>英语新</a:t>
            </a:r>
            <a:r>
              <a:rPr lang="zh-CN" altLang="en-US" sz="2800" dirty="0" smtClean="0">
                <a:latin typeface="楷体" panose="02010609060101010101" pitchFamily="49" charset="-122"/>
                <a:ea typeface="楷体" panose="02010609060101010101" pitchFamily="49" charset="-122"/>
              </a:rPr>
              <a:t>高考</a:t>
            </a:r>
            <a:r>
              <a:rPr lang="en-US" altLang="zh-CN" sz="2800" b="1" dirty="0">
                <a:latin typeface="Times New Roman" panose="02020603050405020304" pitchFamily="18" charset="0"/>
                <a:cs typeface="Times New Roman" panose="02020603050405020304" pitchFamily="18" charset="0"/>
              </a:rPr>
              <a:t>Ⅰ</a:t>
            </a:r>
            <a:r>
              <a:rPr lang="zh-CN" altLang="en-US" sz="2800" dirty="0" smtClean="0">
                <a:latin typeface="楷体" panose="02010609060101010101" pitchFamily="49" charset="-122"/>
                <a:ea typeface="楷体" panose="02010609060101010101" pitchFamily="49" charset="-122"/>
              </a:rPr>
              <a:t>卷</a:t>
            </a:r>
            <a:r>
              <a:rPr lang="zh-CN" altLang="en-US" sz="2800" dirty="0" smtClean="0">
                <a:latin typeface="楷体" panose="02010609060101010101" pitchFamily="49" charset="-122"/>
                <a:ea typeface="楷体" panose="02010609060101010101" pitchFamily="49" charset="-122"/>
              </a:rPr>
              <a:t>全面体现</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普通高中英语课程标准（</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2017</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rPr>
              <a:t>年版</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rPr>
              <a:t>2020</a:t>
            </a:r>
            <a:r>
              <a:rPr lang="zh-CN" altLang="en-US" sz="2800" dirty="0" smtClean="0">
                <a:latin typeface="楷体" panose="02010609060101010101" pitchFamily="49" charset="-122"/>
                <a:ea typeface="楷体" panose="02010609060101010101" pitchFamily="49" charset="-122"/>
              </a:rPr>
              <a:t>年修订）</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和</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中国高考评价体系</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的要求，贯彻落实立德树人根本任务，注重考生全面发展，强调对必备知识、关键能力和学科素养的考查。本套试卷难易适中，具有较高的区分度，有利于高校选拔人才，促进高中英语教学改革和发展，充分发挥了高考的育人功能和积极导向作用。</a:t>
            </a:r>
            <a:endParaRPr lang="en-US" altLang="zh-CN" sz="2800" dirty="0">
              <a:latin typeface="楷体" panose="02010609060101010101" pitchFamily="49" charset="-122"/>
              <a:ea typeface="楷体" panose="02010609060101010101" pitchFamily="49" charset="-122"/>
            </a:endParaRPr>
          </a:p>
          <a:p>
            <a:pPr algn="just">
              <a:lnSpc>
                <a:spcPts val="2800"/>
              </a:lnSpc>
            </a:pPr>
            <a:r>
              <a:rPr lang="en-US" altLang="zh-CN" sz="2800" b="1"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素养试题新亮点：</a:t>
            </a:r>
            <a:endParaRPr lang="en-US" altLang="zh-CN" sz="2800" b="1" dirty="0" smtClean="0">
              <a:latin typeface="楷体" panose="02010609060101010101" pitchFamily="49" charset="-122"/>
              <a:ea typeface="楷体" panose="02010609060101010101" pitchFamily="49" charset="-122"/>
            </a:endParaRPr>
          </a:p>
          <a:p>
            <a:pPr algn="just">
              <a:lnSpc>
                <a:spcPts val="2800"/>
              </a:lnSpc>
            </a:pPr>
            <a:r>
              <a:rPr lang="en-US" altLang="zh-CN" sz="2800" dirty="0">
                <a:latin typeface="楷体" panose="02010609060101010101" pitchFamily="49" charset="-122"/>
                <a:ea typeface="楷体" panose="02010609060101010101" pitchFamily="49" charset="-122"/>
              </a:rPr>
              <a:t> </a:t>
            </a:r>
            <a:r>
              <a:rPr lang="en-US" altLang="zh-CN" sz="2800" dirty="0" smtClean="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和去年相比，今年试卷的</a:t>
            </a:r>
            <a:r>
              <a:rPr lang="zh-CN" altLang="en-US" sz="2800" b="1" dirty="0" smtClean="0">
                <a:solidFill>
                  <a:srgbClr val="FF0000"/>
                </a:solidFill>
                <a:latin typeface="楷体" panose="02010609060101010101" pitchFamily="49" charset="-122"/>
                <a:ea typeface="楷体" panose="02010609060101010101" pitchFamily="49" charset="-122"/>
              </a:rPr>
              <a:t>语言材料更丰富，语境更真实，与现实生活关联度更高，更加彰显跨文化交流与中国元素相结合的特色</a:t>
            </a:r>
            <a:r>
              <a:rPr lang="zh-CN" altLang="en-US" sz="2800" dirty="0" smtClean="0">
                <a:latin typeface="楷体" panose="02010609060101010101" pitchFamily="49" charset="-122"/>
                <a:ea typeface="楷体" panose="02010609060101010101" pitchFamily="49" charset="-122"/>
              </a:rPr>
              <a:t>，更符合考生的认知水平和生活实际，而且注重综合性和语境化，强调语言的实用性和交际性。</a:t>
            </a:r>
            <a:endParaRPr lang="en-US" altLang="zh-CN" sz="2800" dirty="0" smtClean="0">
              <a:latin typeface="楷体" panose="02010609060101010101" pitchFamily="49" charset="-122"/>
              <a:ea typeface="楷体" panose="02010609060101010101" pitchFamily="49" charset="-122"/>
            </a:endParaRPr>
          </a:p>
          <a:p>
            <a:pPr algn="just">
              <a:lnSpc>
                <a:spcPts val="2800"/>
              </a:lnSpc>
            </a:pPr>
            <a:r>
              <a:rPr lang="zh-CN" altLang="en-US" sz="2800" b="1" dirty="0" smtClean="0">
                <a:latin typeface="楷体" panose="02010609060101010101" pitchFamily="49" charset="-122"/>
                <a:ea typeface="楷体" panose="02010609060101010101" pitchFamily="49" charset="-122"/>
              </a:rPr>
              <a:t>    读后续写：</a:t>
            </a:r>
            <a:endParaRPr lang="en-US" altLang="zh-CN" sz="2800" b="1" dirty="0" smtClean="0">
              <a:latin typeface="楷体" panose="02010609060101010101" pitchFamily="49" charset="-122"/>
              <a:ea typeface="楷体" panose="02010609060101010101" pitchFamily="49" charset="-122"/>
            </a:endParaRPr>
          </a:p>
          <a:p>
            <a:pPr algn="just">
              <a:lnSpc>
                <a:spcPts val="2800"/>
              </a:lnSpc>
            </a:pPr>
            <a:r>
              <a:rPr lang="zh-CN" altLang="en-US" sz="2800" dirty="0" smtClean="0">
                <a:latin typeface="楷体" panose="02010609060101010101" pitchFamily="49" charset="-122"/>
                <a:ea typeface="楷体" panose="02010609060101010101" pitchFamily="49" charset="-122"/>
              </a:rPr>
              <a:t>    选取在母亲节当天为妈妈准备早餐的语篇。语篇引导考生</a:t>
            </a:r>
            <a:r>
              <a:rPr lang="zh-CN" altLang="en-US" sz="2800" b="1" dirty="0" smtClean="0">
                <a:solidFill>
                  <a:srgbClr val="FF0000"/>
                </a:solidFill>
                <a:latin typeface="楷体" panose="02010609060101010101" pitchFamily="49" charset="-122"/>
                <a:ea typeface="楷体" panose="02010609060101010101" pitchFamily="49" charset="-122"/>
              </a:rPr>
              <a:t>形成热爱劳动</a:t>
            </a:r>
            <a:r>
              <a:rPr lang="zh-CN" altLang="en-US" sz="2800" dirty="0" smtClean="0">
                <a:latin typeface="楷体" panose="02010609060101010101" pitchFamily="49" charset="-122"/>
                <a:ea typeface="楷体" panose="02010609060101010101" pitchFamily="49" charset="-122"/>
              </a:rPr>
              <a:t>的观念，</a:t>
            </a:r>
            <a:r>
              <a:rPr lang="zh-CN" altLang="en-US" sz="2800" b="1" dirty="0" smtClean="0">
                <a:solidFill>
                  <a:srgbClr val="FF0000"/>
                </a:solidFill>
                <a:latin typeface="楷体" panose="02010609060101010101" pitchFamily="49" charset="-122"/>
                <a:ea typeface="楷体" panose="02010609060101010101" pitchFamily="49" charset="-122"/>
              </a:rPr>
              <a:t>在实际生活中宣扬劳动精神，积极参与劳动</a:t>
            </a:r>
            <a:r>
              <a:rPr lang="zh-CN" altLang="en-US" sz="2800" dirty="0" smtClean="0">
                <a:latin typeface="楷体" panose="02010609060101010101" pitchFamily="49" charset="-122"/>
                <a:ea typeface="楷体" panose="02010609060101010101" pitchFamily="49" charset="-122"/>
              </a:rPr>
              <a:t>。考生不仅能够读得懂，还可以产生共鸣与联想，从而续写出恰当的内容。 </a:t>
            </a:r>
            <a:endParaRPr lang="en-US" altLang="zh-CN" sz="2800" dirty="0" smtClean="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2802709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75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75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9600" y="1215410"/>
            <a:ext cx="11183007" cy="4657685"/>
          </a:xfrm>
          <a:prstGeom prst="rect">
            <a:avLst/>
          </a:prstGeom>
        </p:spPr>
        <p:txBody>
          <a:bodyPr wrap="square">
            <a:spAutoFit/>
          </a:bodyPr>
          <a:lstStyle/>
          <a:p>
            <a:pPr algn="just">
              <a:lnSpc>
                <a:spcPts val="4200"/>
              </a:lnSpc>
            </a:pPr>
            <a:r>
              <a:rPr lang="zh-CN" altLang="en-US" sz="3600" b="1" kern="100" dirty="0">
                <a:latin typeface="黑体" panose="02010609060101010101" pitchFamily="49" charset="-122"/>
                <a:ea typeface="黑体" panose="02010609060101010101" pitchFamily="49" charset="-122"/>
                <a:cs typeface="Times New Roman" panose="02020603050405020304" pitchFamily="18" charset="0"/>
              </a:rPr>
              <a:t>摘要：</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立德树人、服务选才、引导教学是高考的核心功能。</a:t>
            </a:r>
            <a:r>
              <a:rPr lang="en-US" altLang="zh-CN" sz="3600" kern="100" dirty="0" smtClean="0">
                <a:effectLst/>
                <a:latin typeface="Times New Roman" panose="02020603050405020304" pitchFamily="18" charset="0"/>
                <a:ea typeface="楷体" panose="02010609060101010101" pitchFamily="49" charset="-122"/>
                <a:cs typeface="Times New Roman" panose="02020603050405020304" pitchFamily="18" charset="0"/>
              </a:rPr>
              <a:t>2021</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年英语新高考导向明确，突出了对学生的必备知识、关键能力、学科素养和核心价值的考查。译林版高中英语新教材课程资源丰富，语篇内容贴近学生生活，有效促进了学生的英语学习</a:t>
            </a:r>
            <a:r>
              <a:rPr lang="zh-CN" altLang="en-US" sz="3600" kern="100" dirty="0" smtClean="0">
                <a:latin typeface="楷体" panose="02010609060101010101" pitchFamily="49" charset="-122"/>
                <a:ea typeface="楷体" panose="02010609060101010101" pitchFamily="49" charset="-122"/>
                <a:cs typeface="Times New Roman" panose="02020603050405020304" pitchFamily="18" charset="0"/>
              </a:rPr>
              <a:t>。</a:t>
            </a:r>
            <a:endParaRPr lang="en-US" altLang="zh-CN" sz="3600" kern="100" dirty="0" smtClean="0">
              <a:latin typeface="楷体" panose="02010609060101010101" pitchFamily="49" charset="-122"/>
              <a:ea typeface="楷体" panose="02010609060101010101" pitchFamily="49" charset="-122"/>
              <a:cs typeface="Times New Roman" panose="02020603050405020304" pitchFamily="18" charset="0"/>
            </a:endParaRPr>
          </a:p>
          <a:p>
            <a:pPr algn="just">
              <a:lnSpc>
                <a:spcPts val="4200"/>
              </a:lnSpc>
            </a:pPr>
            <a:r>
              <a:rPr lang="zh-CN" altLang="en-US" sz="3600" kern="100" dirty="0" smtClean="0">
                <a:latin typeface="楷体" panose="02010609060101010101" pitchFamily="49" charset="-122"/>
                <a:ea typeface="楷体" panose="02010609060101010101" pitchFamily="49" charset="-122"/>
                <a:cs typeface="Times New Roman" panose="02020603050405020304" pitchFamily="18" charset="0"/>
              </a:rPr>
              <a:t>    以下将以</a:t>
            </a:r>
            <a:r>
              <a:rPr lang="en-US" altLang="zh-CN" sz="3600" kern="100" dirty="0" smtClean="0">
                <a:effectLst/>
                <a:latin typeface="Times New Roman" panose="02020603050405020304" pitchFamily="18" charset="0"/>
                <a:ea typeface="楷体" panose="02010609060101010101" pitchFamily="49" charset="-122"/>
                <a:cs typeface="Times New Roman" panose="02020603050405020304" pitchFamily="18" charset="0"/>
              </a:rPr>
              <a:t>2021</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年英语新</a:t>
            </a:r>
            <a:r>
              <a:rPr lang="zh-CN" altLang="en-US" sz="3600" kern="100" dirty="0" smtClean="0">
                <a:latin typeface="楷体" panose="02010609060101010101" pitchFamily="49" charset="-122"/>
                <a:ea typeface="楷体" panose="02010609060101010101" pitchFamily="49" charset="-122"/>
                <a:cs typeface="Times New Roman" panose="02020603050405020304" pitchFamily="18" charset="0"/>
              </a:rPr>
              <a:t>高考</a:t>
            </a:r>
            <a:r>
              <a:rPr lang="en-US" altLang="zh-CN" sz="3600" b="1" dirty="0">
                <a:latin typeface="Times New Roman" panose="02020603050405020304" pitchFamily="18" charset="0"/>
                <a:cs typeface="Times New Roman" panose="02020603050405020304" pitchFamily="18" charset="0"/>
              </a:rPr>
              <a:t>Ⅰ</a:t>
            </a:r>
            <a:r>
              <a:rPr lang="zh-CN" altLang="en-US" sz="3600" kern="100" dirty="0" smtClean="0">
                <a:latin typeface="楷体" panose="02010609060101010101" pitchFamily="49" charset="-122"/>
                <a:ea typeface="楷体" panose="02010609060101010101" pitchFamily="49" charset="-122"/>
                <a:cs typeface="Times New Roman" panose="02020603050405020304" pitchFamily="18" charset="0"/>
              </a:rPr>
              <a:t>卷</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读后续写为案例，</a:t>
            </a:r>
            <a:r>
              <a:rPr lang="zh-CN" altLang="en-US" sz="3600" kern="100" dirty="0" smtClean="0">
                <a:latin typeface="楷体" panose="02010609060101010101" pitchFamily="49" charset="-122"/>
                <a:ea typeface="楷体" panose="02010609060101010101" pitchFamily="49" charset="-122"/>
                <a:cs typeface="Times New Roman" panose="02020603050405020304" pitchFamily="18" charset="0"/>
              </a:rPr>
              <a:t>阐明如何</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将新教材教学与新高考紧密结合起来，实现课程育人。</a:t>
            </a:r>
          </a:p>
          <a:p>
            <a:pPr algn="just">
              <a:lnSpc>
                <a:spcPts val="2000"/>
              </a:lnSpc>
            </a:pPr>
            <a:r>
              <a:rPr lang="zh-CN" altLang="en-US" kern="100" dirty="0">
                <a:latin typeface="楷体" panose="02010609060101010101" pitchFamily="49" charset="-122"/>
                <a:ea typeface="楷体" panose="02010609060101010101" pitchFamily="49" charset="-122"/>
                <a:cs typeface="Times New Roman" panose="02020603050405020304" pitchFamily="18" charset="0"/>
              </a:rPr>
              <a:t> </a:t>
            </a:r>
          </a:p>
        </p:txBody>
      </p:sp>
    </p:spTree>
    <p:extLst>
      <p:ext uri="{BB962C8B-B14F-4D97-AF65-F5344CB8AC3E}">
        <p14:creationId xmlns:p14="http://schemas.microsoft.com/office/powerpoint/2010/main" val="139514579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75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9768" y="863132"/>
            <a:ext cx="11224408" cy="4939814"/>
          </a:xfrm>
          <a:prstGeom prst="rect">
            <a:avLst/>
          </a:prstGeom>
        </p:spPr>
        <p:txBody>
          <a:bodyPr wrap="square">
            <a:spAutoFit/>
          </a:bodyPr>
          <a:lstStyle/>
          <a:p>
            <a:pPr algn="just">
              <a:lnSpc>
                <a:spcPts val="4200"/>
              </a:lnSpc>
            </a:pPr>
            <a:r>
              <a:rPr lang="zh-CN" altLang="en-US" sz="3600" b="0" kern="100" dirty="0" smtClean="0">
                <a:effectLst/>
                <a:latin typeface="黑体" panose="02010609060101010101" pitchFamily="49" charset="-122"/>
                <a:ea typeface="黑体" panose="02010609060101010101" pitchFamily="49" charset="-122"/>
                <a:cs typeface="Times New Roman" panose="02020603050405020304" pitchFamily="18" charset="0"/>
              </a:rPr>
              <a:t>一、引言</a:t>
            </a:r>
            <a:endParaRPr lang="zh-CN" altLang="en-US" sz="3600" kern="100" dirty="0">
              <a:latin typeface="Calibri" panose="020F0502020204030204" pitchFamily="34" charset="0"/>
              <a:cs typeface="Times New Roman" panose="02020603050405020304" pitchFamily="18" charset="0"/>
            </a:endParaRPr>
          </a:p>
          <a:p>
            <a:pPr algn="just">
              <a:lnSpc>
                <a:spcPts val="4200"/>
              </a:lnSpc>
            </a:pPr>
            <a:r>
              <a:rPr lang="zh-CN" altLang="en-US" sz="3600" kern="100" dirty="0">
                <a:latin typeface="Calibri" panose="020F0502020204030204" pitchFamily="34" charset="0"/>
                <a:cs typeface="Times New Roman" panose="02020603050405020304" pitchFamily="18" charset="0"/>
              </a:rPr>
              <a:t>	</a:t>
            </a:r>
            <a:r>
              <a:rPr lang="en-US" altLang="zh-CN" sz="36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普通高中英语课程标准（</a:t>
            </a:r>
            <a:r>
              <a:rPr lang="en-US" altLang="zh-CN" sz="3600" kern="100" dirty="0" smtClean="0">
                <a:effectLst/>
                <a:latin typeface="Times New Roman" panose="02020603050405020304" pitchFamily="18" charset="0"/>
                <a:ea typeface="楷体" panose="02010609060101010101" pitchFamily="49" charset="-122"/>
                <a:cs typeface="Times New Roman" panose="02020603050405020304" pitchFamily="18" charset="0"/>
              </a:rPr>
              <a:t>2017</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年版</a:t>
            </a:r>
            <a:r>
              <a:rPr lang="en-US" altLang="zh-CN" sz="3600" kern="100" dirty="0" smtClean="0">
                <a:effectLst/>
                <a:latin typeface="Times New Roman" panose="02020603050405020304" pitchFamily="18" charset="0"/>
                <a:ea typeface="楷体" panose="02010609060101010101" pitchFamily="49" charset="-122"/>
                <a:cs typeface="Times New Roman" panose="02020603050405020304" pitchFamily="18" charset="0"/>
              </a:rPr>
              <a:t>2020</a:t>
            </a:r>
            <a:r>
              <a:rPr lang="zh-CN" altLang="en-US" sz="3600" kern="100" dirty="0" smtClean="0">
                <a:effectLst/>
                <a:latin typeface="Times New Roman" panose="02020603050405020304" pitchFamily="18" charset="0"/>
                <a:ea typeface="楷体" panose="02010609060101010101" pitchFamily="49" charset="-122"/>
                <a:cs typeface="Times New Roman" panose="02020603050405020304" pitchFamily="18" charset="0"/>
              </a:rPr>
              <a:t>年</a:t>
            </a:r>
            <a:r>
              <a:rPr lang="zh-CN" altLang="en-US" sz="3600" kern="100" dirty="0" smtClean="0">
                <a:latin typeface="楷体" panose="02010609060101010101" pitchFamily="49" charset="-122"/>
                <a:ea typeface="楷体" panose="02010609060101010101" pitchFamily="49" charset="-122"/>
                <a:cs typeface="Times New Roman" panose="02020603050405020304" pitchFamily="18" charset="0"/>
              </a:rPr>
              <a:t>修订</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a:t>
            </a:r>
            <a:r>
              <a:rPr lang="en-US" altLang="zh-CN" sz="36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3600" kern="100" dirty="0">
                <a:latin typeface="楷体" panose="02010609060101010101" pitchFamily="49" charset="-122"/>
                <a:ea typeface="楷体" panose="02010609060101010101" pitchFamily="49" charset="-122"/>
                <a:cs typeface="Times New Roman" panose="02020603050405020304" pitchFamily="18" charset="0"/>
              </a:rPr>
              <a:t>指出，英语高考以必修课程和选择性必修课程的内容以及学业质量水平二为主要依据，考查学生的英语语言运用能力的同时，渗透对文化意识、思维品质和学习能力的考量。</a:t>
            </a:r>
            <a:r>
              <a:rPr lang="en-US" altLang="zh-CN" sz="3600" b="1" kern="100" dirty="0" smtClean="0">
                <a:solidFill>
                  <a:srgbClr val="7030A0"/>
                </a:solidFill>
                <a:effectLst/>
                <a:latin typeface="Times New Roman" panose="02020603050405020304" pitchFamily="18" charset="0"/>
                <a:ea typeface="楷体" panose="02010609060101010101" pitchFamily="49" charset="-122"/>
                <a:cs typeface="Times New Roman" panose="02020603050405020304" pitchFamily="18" charset="0"/>
              </a:rPr>
              <a:t>2021</a:t>
            </a:r>
            <a:r>
              <a:rPr lang="zh-CN" altLang="en-US" sz="3600" b="1" kern="100" dirty="0">
                <a:solidFill>
                  <a:srgbClr val="7030A0"/>
                </a:solidFill>
                <a:latin typeface="楷体" panose="02010609060101010101" pitchFamily="49" charset="-122"/>
                <a:ea typeface="楷体" panose="02010609060101010101" pitchFamily="49" charset="-122"/>
                <a:cs typeface="Times New Roman" panose="02020603050405020304" pitchFamily="18" charset="0"/>
              </a:rPr>
              <a:t>年英语新</a:t>
            </a:r>
            <a:r>
              <a:rPr lang="zh-CN" altLang="en-US" sz="3600" b="1" kern="100"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rPr>
              <a:t>高考</a:t>
            </a:r>
            <a:r>
              <a:rPr lang="en-US" altLang="zh-CN" sz="3600" b="1" dirty="0">
                <a:solidFill>
                  <a:srgbClr val="7030A0"/>
                </a:solidFill>
                <a:latin typeface="Times New Roman" panose="02020603050405020304" pitchFamily="18" charset="0"/>
                <a:cs typeface="Times New Roman" panose="02020603050405020304" pitchFamily="18" charset="0"/>
              </a:rPr>
              <a:t>Ⅰ</a:t>
            </a:r>
            <a:r>
              <a:rPr lang="zh-CN" altLang="en-US" sz="3600" b="1" kern="100"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rPr>
              <a:t>卷</a:t>
            </a:r>
            <a:r>
              <a:rPr lang="zh-CN" altLang="en-US" sz="3600" b="1" kern="100" dirty="0">
                <a:solidFill>
                  <a:srgbClr val="7030A0"/>
                </a:solidFill>
                <a:latin typeface="楷体" panose="02010609060101010101" pitchFamily="49" charset="-122"/>
                <a:ea typeface="楷体" panose="02010609060101010101" pitchFamily="49" charset="-122"/>
                <a:cs typeface="Times New Roman" panose="02020603050405020304" pitchFamily="18" charset="0"/>
              </a:rPr>
              <a:t>选材基于新课标，强化对主题意义的探究；重视语言运用，增强开放性和灵活性。其中，读后续写的选材语境真实，符合学生的认知水平和生活实际，体现了语言的实用性和交际性。</a:t>
            </a:r>
          </a:p>
        </p:txBody>
      </p:sp>
    </p:spTree>
    <p:extLst>
      <p:ext uri="{BB962C8B-B14F-4D97-AF65-F5344CB8AC3E}">
        <p14:creationId xmlns:p14="http://schemas.microsoft.com/office/powerpoint/2010/main" val="776950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7049" y="903889"/>
            <a:ext cx="11109434" cy="5221942"/>
          </a:xfrm>
          <a:prstGeom prst="rect">
            <a:avLst/>
          </a:prstGeom>
        </p:spPr>
        <p:txBody>
          <a:bodyPr wrap="square">
            <a:spAutoFit/>
          </a:bodyPr>
          <a:lstStyle/>
          <a:p>
            <a:pPr algn="just">
              <a:lnSpc>
                <a:spcPts val="4000"/>
              </a:lnSpc>
            </a:pPr>
            <a:r>
              <a:rPr lang="zh-CN" altLang="en-US" sz="3200" b="0" kern="100" dirty="0" smtClean="0">
                <a:effectLst/>
                <a:latin typeface="黑体" panose="02010609060101010101" pitchFamily="49" charset="-122"/>
                <a:ea typeface="黑体" panose="02010609060101010101" pitchFamily="49" charset="-122"/>
                <a:cs typeface="Times New Roman" panose="02020603050405020304" pitchFamily="18" charset="0"/>
              </a:rPr>
              <a:t>二、背景介绍</a:t>
            </a:r>
            <a:endParaRPr lang="zh-CN" altLang="en-US" sz="3200" kern="100" dirty="0">
              <a:latin typeface="Calibri" panose="020F0502020204030204" pitchFamily="34" charset="0"/>
              <a:cs typeface="Times New Roman" panose="02020603050405020304" pitchFamily="18" charset="0"/>
            </a:endParaRPr>
          </a:p>
          <a:p>
            <a:pPr indent="266700" algn="just">
              <a:lnSpc>
                <a:spcPts val="4000"/>
              </a:lnSpc>
            </a:pPr>
            <a:r>
              <a:rPr lang="zh-CN" altLang="en-US" sz="3200" kern="100" dirty="0" smtClean="0">
                <a:latin typeface="楷体" panose="02010609060101010101" pitchFamily="49" charset="-122"/>
                <a:ea typeface="楷体" panose="02010609060101010101" pitchFamily="49" charset="-122"/>
                <a:cs typeface="Times New Roman" panose="02020603050405020304" pitchFamily="18" charset="0"/>
              </a:rPr>
              <a:t>  译林</a:t>
            </a:r>
            <a:r>
              <a:rPr lang="zh-CN" altLang="en-US" sz="3200" kern="100" dirty="0">
                <a:latin typeface="楷体" panose="02010609060101010101" pitchFamily="49" charset="-122"/>
                <a:ea typeface="楷体" panose="02010609060101010101" pitchFamily="49" charset="-122"/>
                <a:cs typeface="Times New Roman" panose="02020603050405020304" pitchFamily="18" charset="0"/>
              </a:rPr>
              <a:t>版高中英语新教材</a:t>
            </a:r>
            <a:r>
              <a:rPr lang="zh-CN" altLang="en-US" sz="3200" b="1" kern="100" dirty="0">
                <a:solidFill>
                  <a:srgbClr val="7030A0"/>
                </a:solidFill>
                <a:latin typeface="楷体" panose="02010609060101010101" pitchFamily="49" charset="-122"/>
                <a:ea typeface="楷体" panose="02010609060101010101" pitchFamily="49" charset="-122"/>
                <a:cs typeface="Times New Roman" panose="02020603050405020304" pitchFamily="18" charset="0"/>
              </a:rPr>
              <a:t>选择性必修一第一册第一单元</a:t>
            </a:r>
            <a:r>
              <a:rPr lang="zh-CN" altLang="en-US" sz="3200" kern="100" dirty="0">
                <a:latin typeface="楷体" panose="02010609060101010101" pitchFamily="49" charset="-122"/>
                <a:ea typeface="楷体" panose="02010609060101010101" pitchFamily="49" charset="-122"/>
                <a:cs typeface="Times New Roman" panose="02020603050405020304" pitchFamily="18" charset="0"/>
              </a:rPr>
              <a:t>是关于“饮食文化”。通过本单元的学习，学生认识到饮食文化在跨文化交际中的重要性，并引导学生通过饮食了解异域文化。在本单元的</a:t>
            </a:r>
            <a:r>
              <a:rPr lang="en-US" altLang="zh-CN" sz="3200" b="1" kern="100" dirty="0" smtClean="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Integrated skills</a:t>
            </a:r>
            <a:r>
              <a:rPr lang="zh-CN" altLang="en-US" sz="3200" b="1" kern="1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kern="100" dirty="0">
                <a:latin typeface="楷体" panose="02010609060101010101" pitchFamily="49" charset="-122"/>
                <a:ea typeface="楷体" panose="02010609060101010101" pitchFamily="49" charset="-122"/>
                <a:cs typeface="Times New Roman" panose="02020603050405020304" pitchFamily="18" charset="0"/>
              </a:rPr>
              <a:t>板块，学生通过阅读两篇关于</a:t>
            </a:r>
            <a:r>
              <a:rPr lang="zh-CN" altLang="en-US" sz="32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介绍“最喜爱的食物</a:t>
            </a:r>
            <a:r>
              <a:rPr lang="en-US" altLang="zh-CN" sz="32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32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月饼和提拉米苏”</a:t>
            </a:r>
            <a:r>
              <a:rPr lang="zh-CN" altLang="en-US" sz="3200" kern="100" dirty="0">
                <a:latin typeface="楷体" panose="02010609060101010101" pitchFamily="49" charset="-122"/>
                <a:ea typeface="楷体" panose="02010609060101010101" pitchFamily="49" charset="-122"/>
                <a:cs typeface="Times New Roman" panose="02020603050405020304" pitchFamily="18" charset="0"/>
              </a:rPr>
              <a:t>的文章</a:t>
            </a:r>
            <a:r>
              <a:rPr lang="zh-CN" altLang="en-US" sz="3200" kern="100" dirty="0" smtClean="0">
                <a:latin typeface="楷体" panose="02010609060101010101" pitchFamily="49" charset="-122"/>
                <a:ea typeface="楷体" panose="02010609060101010101" pitchFamily="49" charset="-122"/>
                <a:cs typeface="Times New Roman" panose="02020603050405020304" pitchFamily="18" charset="0"/>
              </a:rPr>
              <a:t>，学会</a:t>
            </a:r>
            <a:r>
              <a:rPr lang="zh-CN" altLang="en-US" sz="3200" b="1" kern="100"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描述食物以及吃自己最喜爱的食物的心情描写</a:t>
            </a:r>
            <a:r>
              <a:rPr lang="zh-CN" altLang="en-US" sz="3200" kern="100" dirty="0" smtClean="0">
                <a:latin typeface="楷体" panose="02010609060101010101" pitchFamily="49" charset="-122"/>
                <a:ea typeface="楷体" panose="02010609060101010101" pitchFamily="49" charset="-122"/>
                <a:cs typeface="Times New Roman" panose="02020603050405020304" pitchFamily="18" charset="0"/>
              </a:rPr>
              <a:t>。</a:t>
            </a:r>
            <a:r>
              <a:rPr lang="zh-CN" altLang="en-US" sz="3200" kern="100" dirty="0">
                <a:latin typeface="楷体" panose="02010609060101010101" pitchFamily="49" charset="-122"/>
                <a:ea typeface="楷体" panose="02010609060101010101" pitchFamily="49" charset="-122"/>
                <a:cs typeface="Times New Roman" panose="02020603050405020304" pitchFamily="18" charset="0"/>
              </a:rPr>
              <a:t>在本单元的</a:t>
            </a:r>
            <a:r>
              <a:rPr lang="en-US" altLang="zh-CN" sz="3200" b="1" kern="100" dirty="0" smtClean="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Project</a:t>
            </a:r>
            <a:r>
              <a:rPr lang="zh-CN" altLang="en-US" sz="3200" kern="100" dirty="0">
                <a:latin typeface="楷体" panose="02010609060101010101" pitchFamily="49" charset="-122"/>
                <a:ea typeface="楷体" panose="02010609060101010101" pitchFamily="49" charset="-122"/>
                <a:cs typeface="Times New Roman" panose="02020603050405020304" pitchFamily="18" charset="0"/>
              </a:rPr>
              <a:t>板块，以</a:t>
            </a:r>
            <a:r>
              <a:rPr lang="zh-CN" altLang="en-US" sz="32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如何</a:t>
            </a:r>
            <a:r>
              <a:rPr lang="zh-CN" altLang="en-US" sz="3200" b="1" kern="100"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包饺子</a:t>
            </a:r>
            <a:r>
              <a:rPr lang="zh-CN" altLang="en-US" sz="3200" kern="100" dirty="0" smtClean="0">
                <a:latin typeface="楷体" panose="02010609060101010101" pitchFamily="49" charset="-122"/>
                <a:ea typeface="楷体" panose="02010609060101010101" pitchFamily="49" charset="-122"/>
                <a:cs typeface="Times New Roman" panose="02020603050405020304" pitchFamily="18" charset="0"/>
              </a:rPr>
              <a:t>为</a:t>
            </a:r>
            <a:r>
              <a:rPr lang="zh-CN" altLang="en-US" sz="3200" kern="100" dirty="0">
                <a:latin typeface="楷体" panose="02010609060101010101" pitchFamily="49" charset="-122"/>
                <a:ea typeface="楷体" panose="02010609060101010101" pitchFamily="49" charset="-122"/>
                <a:cs typeface="Times New Roman" panose="02020603050405020304" pitchFamily="18" charset="0"/>
              </a:rPr>
              <a:t>例，帮助学生积累</a:t>
            </a:r>
            <a:r>
              <a:rPr lang="zh-CN" altLang="en-US" sz="3200" b="1" kern="100" dirty="0">
                <a:solidFill>
                  <a:srgbClr val="0000FF"/>
                </a:solidFill>
                <a:latin typeface="楷体" panose="02010609060101010101" pitchFamily="49" charset="-122"/>
                <a:ea typeface="楷体" panose="02010609060101010101" pitchFamily="49" charset="-122"/>
                <a:cs typeface="Times New Roman" panose="02020603050405020304" pitchFamily="18" charset="0"/>
              </a:rPr>
              <a:t>包饺子的动作描写</a:t>
            </a:r>
            <a:r>
              <a:rPr lang="zh-CN" altLang="en-US" sz="3200" kern="100" dirty="0">
                <a:latin typeface="楷体" panose="02010609060101010101" pitchFamily="49" charset="-122"/>
                <a:ea typeface="楷体" panose="02010609060101010101" pitchFamily="49" charset="-122"/>
                <a:cs typeface="Times New Roman" panose="02020603050405020304" pitchFamily="18" charset="0"/>
              </a:rPr>
              <a:t>，学生通过合作探究，学习制作一道美食，并录像或拍照记录下整个过程。</a:t>
            </a:r>
          </a:p>
        </p:txBody>
      </p:sp>
    </p:spTree>
    <p:extLst>
      <p:ext uri="{BB962C8B-B14F-4D97-AF65-F5344CB8AC3E}">
        <p14:creationId xmlns:p14="http://schemas.microsoft.com/office/powerpoint/2010/main" val="2350281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56376" y="106326"/>
            <a:ext cx="5423948" cy="6600497"/>
          </a:xfrm>
          <a:prstGeom prst="rect">
            <a:avLst/>
          </a:prstGeom>
        </p:spPr>
      </p:pic>
      <p:pic>
        <p:nvPicPr>
          <p:cNvPr id="9" name="图片 8"/>
          <p:cNvPicPr>
            <a:picLocks noChangeAspect="1"/>
          </p:cNvPicPr>
          <p:nvPr/>
        </p:nvPicPr>
        <p:blipFill>
          <a:blip r:embed="rId3"/>
          <a:stretch>
            <a:fillRect/>
          </a:stretch>
        </p:blipFill>
        <p:spPr>
          <a:xfrm>
            <a:off x="6548560" y="106326"/>
            <a:ext cx="5253580" cy="6600497"/>
          </a:xfrm>
          <a:prstGeom prst="rect">
            <a:avLst/>
          </a:prstGeom>
        </p:spPr>
      </p:pic>
    </p:spTree>
    <p:extLst>
      <p:ext uri="{BB962C8B-B14F-4D97-AF65-F5344CB8AC3E}">
        <p14:creationId xmlns:p14="http://schemas.microsoft.com/office/powerpoint/2010/main" val="734190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00199" y="0"/>
            <a:ext cx="9144000" cy="978636"/>
          </a:xfrm>
        </p:spPr>
        <p:txBody>
          <a:bodyPr/>
          <a:lstStyle/>
          <a:p>
            <a:r>
              <a:rPr lang="en-US" altLang="zh-CN" dirty="0" smtClean="0"/>
              <a:t>Unit 1 Food matters</a:t>
            </a:r>
            <a:endParaRPr lang="zh-CN" altLang="en-US" dirty="0"/>
          </a:p>
        </p:txBody>
      </p:sp>
      <p:sp>
        <p:nvSpPr>
          <p:cNvPr id="3" name="副标题 2"/>
          <p:cNvSpPr>
            <a:spLocks noGrp="1"/>
          </p:cNvSpPr>
          <p:nvPr>
            <p:ph type="subTitle" idx="1"/>
          </p:nvPr>
        </p:nvSpPr>
        <p:spPr>
          <a:xfrm>
            <a:off x="133814" y="1076326"/>
            <a:ext cx="11898351" cy="5558650"/>
          </a:xfrm>
        </p:spPr>
        <p:txBody>
          <a:bodyPr>
            <a:normAutofit fontScale="92500"/>
          </a:bodyPr>
          <a:lstStyle/>
          <a:p>
            <a:pPr algn="just"/>
            <a:r>
              <a:rPr lang="zh-CN" altLang="en-US" b="1" dirty="0" smtClean="0">
                <a:latin typeface="楷体" panose="02010609060101010101" pitchFamily="49" charset="-122"/>
                <a:ea typeface="楷体" panose="02010609060101010101" pitchFamily="49" charset="-122"/>
              </a:rPr>
              <a:t>主题语境：</a:t>
            </a:r>
            <a:r>
              <a:rPr lang="zh-CN" altLang="en-US" dirty="0" smtClean="0">
                <a:latin typeface="楷体" panose="02010609060101010101" pitchFamily="49" charset="-122"/>
                <a:ea typeface="楷体" panose="02010609060101010101" pitchFamily="49" charset="-122"/>
              </a:rPr>
              <a:t>人与社会</a:t>
            </a:r>
            <a:endParaRPr lang="en-US" altLang="zh-CN" dirty="0" smtClean="0">
              <a:latin typeface="楷体" panose="02010609060101010101" pitchFamily="49" charset="-122"/>
              <a:ea typeface="楷体" panose="02010609060101010101" pitchFamily="49" charset="-122"/>
            </a:endParaRPr>
          </a:p>
          <a:p>
            <a:pPr algn="just"/>
            <a:r>
              <a:rPr lang="zh-CN" altLang="en-US" b="1" dirty="0" smtClean="0">
                <a:latin typeface="楷体" panose="02010609060101010101" pitchFamily="49" charset="-122"/>
                <a:ea typeface="楷体" panose="02010609060101010101" pitchFamily="49" charset="-122"/>
              </a:rPr>
              <a:t>单元话题：</a:t>
            </a:r>
            <a:r>
              <a:rPr lang="zh-CN" altLang="en-US" dirty="0" smtClean="0">
                <a:latin typeface="楷体" panose="02010609060101010101" pitchFamily="49" charset="-122"/>
                <a:ea typeface="楷体" panose="02010609060101010101" pitchFamily="49" charset="-122"/>
              </a:rPr>
              <a:t>饮食文化</a:t>
            </a:r>
            <a:endParaRPr lang="en-US" altLang="zh-CN" dirty="0" smtClean="0">
              <a:latin typeface="楷体" panose="02010609060101010101" pitchFamily="49" charset="-122"/>
              <a:ea typeface="楷体" panose="02010609060101010101" pitchFamily="49" charset="-122"/>
            </a:endParaRPr>
          </a:p>
          <a:p>
            <a:pPr algn="just"/>
            <a:r>
              <a:rPr lang="zh-CN" altLang="en-US" b="1" dirty="0">
                <a:latin typeface="楷体" panose="02010609060101010101" pitchFamily="49" charset="-122"/>
                <a:ea typeface="楷体" panose="02010609060101010101" pitchFamily="49" charset="-122"/>
              </a:rPr>
              <a:t>语</a:t>
            </a:r>
            <a:r>
              <a:rPr lang="zh-CN" altLang="en-US" b="1" dirty="0" smtClean="0">
                <a:latin typeface="楷体" panose="02010609060101010101" pitchFamily="49" charset="-122"/>
                <a:ea typeface="楷体" panose="02010609060101010101" pitchFamily="49" charset="-122"/>
              </a:rPr>
              <a:t>篇类型：</a:t>
            </a:r>
            <a:r>
              <a:rPr lang="zh-CN" altLang="en-US" dirty="0" smtClean="0">
                <a:latin typeface="楷体" panose="02010609060101010101" pitchFamily="49" charset="-122"/>
                <a:ea typeface="楷体" panose="02010609060101010101" pitchFamily="49" charset="-122"/>
              </a:rPr>
              <a:t>视频、杂志文章、博客文章、食谱等</a:t>
            </a:r>
            <a:endParaRPr lang="en-US" altLang="zh-CN" dirty="0" smtClean="0">
              <a:latin typeface="楷体" panose="02010609060101010101" pitchFamily="49" charset="-122"/>
              <a:ea typeface="楷体" panose="02010609060101010101" pitchFamily="49" charset="-122"/>
            </a:endParaRPr>
          </a:p>
          <a:p>
            <a:pPr algn="just"/>
            <a:r>
              <a:rPr lang="zh-CN" altLang="en-US" b="1" dirty="0" smtClean="0">
                <a:latin typeface="楷体" panose="02010609060101010101" pitchFamily="49" charset="-122"/>
                <a:ea typeface="楷体" panose="02010609060101010101" pitchFamily="49" charset="-122"/>
              </a:rPr>
              <a:t>单元学习目标</a:t>
            </a:r>
            <a:r>
              <a:rPr lang="zh-CN" altLang="en-US" dirty="0" smtClean="0">
                <a:latin typeface="楷体" panose="02010609060101010101" pitchFamily="49" charset="-122"/>
                <a:ea typeface="楷体" panose="02010609060101010101" pitchFamily="49" charset="-122"/>
              </a:rPr>
              <a:t>：帮助学生认识饮食文化在跨文化交际中的重要性，引导学生学会通过饮食了解不同地域或国家的文化。</a:t>
            </a:r>
            <a:endParaRPr lang="en-US" altLang="zh-CN" dirty="0" smtClean="0">
              <a:latin typeface="楷体" panose="02010609060101010101" pitchFamily="49" charset="-122"/>
              <a:ea typeface="楷体" panose="02010609060101010101" pitchFamily="49" charset="-122"/>
            </a:endParaRPr>
          </a:p>
          <a:p>
            <a:pPr algn="just"/>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rPr>
              <a:t>Welcome to the unit</a:t>
            </a:r>
            <a:r>
              <a:rPr lang="en-US" altLang="zh-CN" b="1" dirty="0" smtClean="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观看一段介绍四个国家代表性食物的视频，了解这些美食的相关知识</a:t>
            </a:r>
            <a:r>
              <a:rPr lang="en-US" altLang="zh-CN" dirty="0" smtClean="0">
                <a:latin typeface="楷体" panose="02010609060101010101" pitchFamily="49" charset="-122"/>
                <a:ea typeface="楷体" panose="02010609060101010101" pitchFamily="49" charset="-122"/>
              </a:rPr>
              <a:t>;</a:t>
            </a:r>
          </a:p>
          <a:p>
            <a:pPr algn="just"/>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rPr>
              <a:t>Reading: </a:t>
            </a:r>
            <a:r>
              <a:rPr lang="zh-CN" altLang="en-US" dirty="0">
                <a:latin typeface="楷体" panose="02010609060101010101" pitchFamily="49" charset="-122"/>
                <a:ea typeface="楷体" panose="02010609060101010101" pitchFamily="49" charset="-122"/>
              </a:rPr>
              <a:t>一篇</a:t>
            </a:r>
            <a:r>
              <a:rPr lang="zh-CN" altLang="en-US" dirty="0" smtClean="0">
                <a:latin typeface="楷体" panose="02010609060101010101" pitchFamily="49" charset="-122"/>
                <a:ea typeface="楷体" panose="02010609060101010101" pitchFamily="49" charset="-122"/>
              </a:rPr>
              <a:t>美食杂志文章，介绍了“治愈系食物”的相关内容</a:t>
            </a:r>
            <a:r>
              <a:rPr lang="en-US" altLang="zh-CN" dirty="0" smtClean="0">
                <a:latin typeface="楷体" panose="02010609060101010101" pitchFamily="49" charset="-122"/>
                <a:ea typeface="楷体" panose="02010609060101010101" pitchFamily="49" charset="-122"/>
              </a:rPr>
              <a:t>;</a:t>
            </a:r>
          </a:p>
          <a:p>
            <a:pPr algn="just"/>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rPr>
              <a:t>Grammar and usage: </a:t>
            </a:r>
            <a:r>
              <a:rPr lang="zh-CN" altLang="en-US" dirty="0" smtClean="0">
                <a:latin typeface="楷体" panose="02010609060101010101" pitchFamily="49" charset="-122"/>
                <a:ea typeface="楷体" panose="02010609060101010101" pitchFamily="49" charset="-122"/>
              </a:rPr>
              <a:t>以“外出就餐和在家做饭”创设情境，探究归纳动词不定式做主语和表语的语法规则，并结合具体语境正确使用</a:t>
            </a:r>
            <a:r>
              <a:rPr lang="en-US" altLang="zh-CN" dirty="0" smtClean="0">
                <a:latin typeface="楷体" panose="02010609060101010101" pitchFamily="49" charset="-122"/>
                <a:ea typeface="楷体" panose="02010609060101010101" pitchFamily="49" charset="-122"/>
              </a:rPr>
              <a:t>;</a:t>
            </a:r>
          </a:p>
          <a:p>
            <a:pPr algn="just"/>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rPr>
              <a:t>Integrated skills: </a:t>
            </a:r>
            <a:r>
              <a:rPr lang="zh-CN" altLang="en-US" dirty="0" smtClean="0">
                <a:latin typeface="楷体" panose="02010609060101010101" pitchFamily="49" charset="-122"/>
                <a:ea typeface="楷体" panose="02010609060101010101" pitchFamily="49" charset="-122"/>
              </a:rPr>
              <a:t>在听、读、说的基础上，完成一项写作任务，介绍自己最喜爱的食物</a:t>
            </a:r>
            <a:r>
              <a:rPr lang="en-US" altLang="zh-CN" dirty="0" smtClean="0">
                <a:latin typeface="楷体" panose="02010609060101010101" pitchFamily="49" charset="-122"/>
                <a:ea typeface="楷体" panose="02010609060101010101" pitchFamily="49" charset="-122"/>
              </a:rPr>
              <a:t>;</a:t>
            </a:r>
          </a:p>
          <a:p>
            <a:pPr algn="just"/>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rPr>
              <a:t>Extended reading: </a:t>
            </a:r>
            <a:r>
              <a:rPr lang="zh-CN" altLang="en-US" dirty="0" smtClean="0">
                <a:latin typeface="楷体" panose="02010609060101010101" pitchFamily="49" charset="-122"/>
                <a:ea typeface="楷体" panose="02010609060101010101" pitchFamily="49" charset="-122"/>
              </a:rPr>
              <a:t>以“食在中国”为话题，以一位外国美食评论家的角度，介绍中国三种地方传统美食及其历史和文化渊源</a:t>
            </a:r>
            <a:r>
              <a:rPr lang="en-US" altLang="zh-CN" dirty="0" smtClean="0">
                <a:latin typeface="楷体" panose="02010609060101010101" pitchFamily="49" charset="-122"/>
                <a:ea typeface="楷体" panose="02010609060101010101" pitchFamily="49" charset="-122"/>
              </a:rPr>
              <a:t>;</a:t>
            </a:r>
          </a:p>
          <a:p>
            <a:pPr algn="just"/>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rPr>
              <a:t>Project: </a:t>
            </a:r>
            <a:r>
              <a:rPr lang="zh-CN" altLang="en-US" dirty="0" smtClean="0">
                <a:latin typeface="楷体" panose="02010609060101010101" pitchFamily="49" charset="-122"/>
                <a:ea typeface="楷体" panose="02010609060101010101" pitchFamily="49" charset="-122"/>
              </a:rPr>
              <a:t>小组合作和探究学习制作一道美食，制定操作方案，录像或拍照记录整个制作过程。</a:t>
            </a:r>
            <a:endParaRPr lang="zh-CN" altLang="en-US" dirty="0">
              <a:latin typeface="楷体" panose="02010609060101010101" pitchFamily="49" charset="-122"/>
              <a:ea typeface="楷体" panose="02010609060101010101" pitchFamily="49" charset="-122"/>
            </a:endParaRPr>
          </a:p>
        </p:txBody>
      </p:sp>
      <p:sp>
        <p:nvSpPr>
          <p:cNvPr id="4" name="椭圆 3"/>
          <p:cNvSpPr/>
          <p:nvPr/>
        </p:nvSpPr>
        <p:spPr>
          <a:xfrm>
            <a:off x="8233058" y="4535245"/>
            <a:ext cx="2890345" cy="6908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821000" y="5691254"/>
            <a:ext cx="2890345" cy="6908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190766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7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7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75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heel(1)">
                                      <p:cBhvr>
                                        <p:cTn id="52" dur="75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75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heel(1)">
                                      <p:cBhvr>
                                        <p:cTn id="62" dur="10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heel(1)">
                                      <p:cBhvr>
                                        <p:cTn id="6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01435" y="42816"/>
            <a:ext cx="10135498" cy="561975"/>
          </a:xfrm>
          <a:prstGeom prst="rect">
            <a:avLst/>
          </a:prstGeom>
        </p:spPr>
      </p:pic>
      <p:pic>
        <p:nvPicPr>
          <p:cNvPr id="7" name="图片 6"/>
          <p:cNvPicPr>
            <a:picLocks noChangeAspect="1"/>
          </p:cNvPicPr>
          <p:nvPr/>
        </p:nvPicPr>
        <p:blipFill>
          <a:blip r:embed="rId3"/>
          <a:stretch>
            <a:fillRect/>
          </a:stretch>
        </p:blipFill>
        <p:spPr>
          <a:xfrm>
            <a:off x="201435" y="639055"/>
            <a:ext cx="5893107" cy="6218945"/>
          </a:xfrm>
          <a:prstGeom prst="rect">
            <a:avLst/>
          </a:prstGeom>
        </p:spPr>
      </p:pic>
      <p:pic>
        <p:nvPicPr>
          <p:cNvPr id="8" name="图片 7"/>
          <p:cNvPicPr>
            <a:picLocks noChangeAspect="1"/>
          </p:cNvPicPr>
          <p:nvPr/>
        </p:nvPicPr>
        <p:blipFill>
          <a:blip r:embed="rId4"/>
          <a:stretch>
            <a:fillRect/>
          </a:stretch>
        </p:blipFill>
        <p:spPr>
          <a:xfrm>
            <a:off x="6211613" y="604791"/>
            <a:ext cx="5666787" cy="6198148"/>
          </a:xfrm>
          <a:prstGeom prst="rect">
            <a:avLst/>
          </a:prstGeom>
        </p:spPr>
      </p:pic>
      <p:sp>
        <p:nvSpPr>
          <p:cNvPr id="2" name="椭圆 1"/>
          <p:cNvSpPr/>
          <p:nvPr/>
        </p:nvSpPr>
        <p:spPr>
          <a:xfrm>
            <a:off x="6526922" y="1201030"/>
            <a:ext cx="2890345" cy="6908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形标注 2"/>
          <p:cNvSpPr/>
          <p:nvPr/>
        </p:nvSpPr>
        <p:spPr>
          <a:xfrm flipV="1">
            <a:off x="7025430" y="2225207"/>
            <a:ext cx="4298244" cy="2134303"/>
          </a:xfrm>
          <a:prstGeom prst="wedgeEllipseCallou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0000"/>
              </a:solidFill>
            </a:endParaRPr>
          </a:p>
        </p:txBody>
      </p:sp>
      <p:sp>
        <p:nvSpPr>
          <p:cNvPr id="4" name="矩形 3"/>
          <p:cNvSpPr/>
          <p:nvPr/>
        </p:nvSpPr>
        <p:spPr>
          <a:xfrm>
            <a:off x="7111836" y="2207757"/>
            <a:ext cx="4125432" cy="2062103"/>
          </a:xfrm>
          <a:prstGeom prst="rect">
            <a:avLst/>
          </a:prstGeom>
        </p:spPr>
        <p:txBody>
          <a:bodyPr wrap="square">
            <a:spAutoFit/>
          </a:bodyPr>
          <a:lstStyle/>
          <a:p>
            <a:pPr algn="ctr"/>
            <a:r>
              <a:rPr lang="en-US" altLang="zh-CN" sz="3200" b="1" dirty="0" smtClean="0">
                <a:solidFill>
                  <a:srgbClr val="FF0000"/>
                </a:solidFill>
                <a:latin typeface="Times New Roman" panose="02020603050405020304" pitchFamily="18" charset="0"/>
                <a:cs typeface="Times New Roman" panose="02020603050405020304" pitchFamily="18" charset="0"/>
              </a:rPr>
              <a:t>look</a:t>
            </a:r>
          </a:p>
          <a:p>
            <a:pPr algn="ctr"/>
            <a:r>
              <a:rPr lang="en-US" altLang="zh-CN" sz="3200" b="1" dirty="0" smtClean="0">
                <a:solidFill>
                  <a:srgbClr val="FF0000"/>
                </a:solidFill>
                <a:latin typeface="Times New Roman" panose="02020603050405020304" pitchFamily="18" charset="0"/>
                <a:cs typeface="Times New Roman" panose="02020603050405020304" pitchFamily="18" charset="0"/>
              </a:rPr>
              <a:t>smell</a:t>
            </a:r>
            <a:endParaRPr lang="en-US" altLang="zh-CN" sz="3200" b="1" dirty="0">
              <a:solidFill>
                <a:srgbClr val="FF0000"/>
              </a:solidFill>
              <a:latin typeface="Times New Roman" panose="02020603050405020304" pitchFamily="18" charset="0"/>
              <a:cs typeface="Times New Roman" panose="02020603050405020304" pitchFamily="18" charset="0"/>
            </a:endParaRPr>
          </a:p>
          <a:p>
            <a:pPr algn="ctr"/>
            <a:r>
              <a:rPr lang="en-US" altLang="zh-CN" sz="3200" b="1" dirty="0">
                <a:solidFill>
                  <a:srgbClr val="FF0000"/>
                </a:solidFill>
                <a:latin typeface="Times New Roman" panose="02020603050405020304" pitchFamily="18" charset="0"/>
                <a:cs typeface="Times New Roman" panose="02020603050405020304" pitchFamily="18" charset="0"/>
              </a:rPr>
              <a:t>taste</a:t>
            </a:r>
          </a:p>
          <a:p>
            <a:pPr algn="ctr"/>
            <a:r>
              <a:rPr lang="en-US" altLang="zh-CN" sz="3200" b="1" dirty="0" smtClean="0">
                <a:solidFill>
                  <a:srgbClr val="FF0000"/>
                </a:solidFill>
                <a:latin typeface="Times New Roman" panose="02020603050405020304" pitchFamily="18" charset="0"/>
                <a:cs typeface="Times New Roman" panose="02020603050405020304" pitchFamily="18" charset="0"/>
              </a:rPr>
              <a:t>feel</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3210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750"/>
                                        <p:tgtEl>
                                          <p:spTgt spid="4"/>
                                        </p:tgtEl>
                                      </p:cBhvr>
                                    </p:animEffect>
                                    <p:anim calcmode="lin" valueType="num">
                                      <p:cBhvr>
                                        <p:cTn id="35" dur="750" fill="hold"/>
                                        <p:tgtEl>
                                          <p:spTgt spid="4"/>
                                        </p:tgtEl>
                                        <p:attrNameLst>
                                          <p:attrName>ppt_x</p:attrName>
                                        </p:attrNameLst>
                                      </p:cBhvr>
                                      <p:tavLst>
                                        <p:tav tm="0">
                                          <p:val>
                                            <p:strVal val="#ppt_x"/>
                                          </p:val>
                                        </p:tav>
                                        <p:tav tm="100000">
                                          <p:val>
                                            <p:strVal val="#ppt_x"/>
                                          </p:val>
                                        </p:tav>
                                      </p:tavLst>
                                    </p:anim>
                                    <p:anim calcmode="lin" valueType="num">
                                      <p:cBhvr>
                                        <p:cTn id="36"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pencil">
      <a:dk1>
        <a:srgbClr val="000000"/>
      </a:dk1>
      <a:lt1>
        <a:sysClr val="window" lastClr="FFFFFF"/>
      </a:lt1>
      <a:dk2>
        <a:srgbClr val="5E5E5E"/>
      </a:dk2>
      <a:lt2>
        <a:srgbClr val="DDDDDD"/>
      </a:lt2>
      <a:accent1>
        <a:srgbClr val="418AB3"/>
      </a:accent1>
      <a:accent2>
        <a:srgbClr val="567646"/>
      </a:accent2>
      <a:accent3>
        <a:srgbClr val="F69200"/>
      </a:accent3>
      <a:accent4>
        <a:srgbClr val="FCE610"/>
      </a:accent4>
      <a:accent5>
        <a:srgbClr val="1F9A0E"/>
      </a:accent5>
      <a:accent6>
        <a:srgbClr val="C92521"/>
      </a:accent6>
      <a:hlink>
        <a:srgbClr val="F59E00"/>
      </a:hlink>
      <a:folHlink>
        <a:srgbClr val="B2B2B2"/>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2055</Words>
  <Application>Microsoft Office PowerPoint</Application>
  <PresentationFormat>宽屏</PresentationFormat>
  <Paragraphs>145</Paragraphs>
  <Slides>23</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DengXian</vt:lpstr>
      <vt:lpstr>inpin heiti</vt:lpstr>
      <vt:lpstr>等线</vt:lpstr>
      <vt:lpstr>方正大黑体_GBK</vt:lpstr>
      <vt:lpstr>方正楷体_GB2312</vt:lpstr>
      <vt:lpstr>方正清刻本悦宋简体</vt:lpstr>
      <vt:lpstr>方正姚体</vt:lpstr>
      <vt:lpstr>汉仪大黑简</vt:lpstr>
      <vt:lpstr>黑体</vt:lpstr>
      <vt:lpstr>华文仿宋</vt:lpstr>
      <vt:lpstr>楷体</vt:lpstr>
      <vt:lpstr>思源黑体 CN ExtraLight</vt:lpstr>
      <vt:lpstr>宋体</vt:lpstr>
      <vt:lpstr>微软雅黑</vt:lpstr>
      <vt:lpstr>印品黑体</vt:lpstr>
      <vt:lpstr>Arial</vt:lpstr>
      <vt:lpstr>Calibri</vt:lpstr>
      <vt:lpstr>Rockwell</vt:lpstr>
      <vt:lpstr>Times New Roman</vt:lpstr>
      <vt:lpstr>Tw Cen MT</vt:lpstr>
      <vt:lpstr>Office Theme</vt:lpstr>
      <vt:lpstr>PowerPoint 演示文稿</vt:lpstr>
      <vt:lpstr>PowerPoint 演示文稿</vt:lpstr>
      <vt:lpstr>2021英语新高考Ⅰ卷命题新动向</vt:lpstr>
      <vt:lpstr>PowerPoint 演示文稿</vt:lpstr>
      <vt:lpstr>PowerPoint 演示文稿</vt:lpstr>
      <vt:lpstr>PowerPoint 演示文稿</vt:lpstr>
      <vt:lpstr>PowerPoint 演示文稿</vt:lpstr>
      <vt:lpstr>Unit 1 Food matters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读后续写高考阅卷启示</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dc:creator>
  <cp:lastModifiedBy>ae</cp:lastModifiedBy>
  <cp:revision>181</cp:revision>
  <dcterms:created xsi:type="dcterms:W3CDTF">2014-07-24T14:51:00Z</dcterms:created>
  <dcterms:modified xsi:type="dcterms:W3CDTF">2021-08-12T13:16:32Z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