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0" r:id="rId4"/>
    <p:sldId id="266" r:id="rId5"/>
    <p:sldId id="274" r:id="rId6"/>
    <p:sldId id="269" r:id="rId7"/>
    <p:sldId id="270" r:id="rId8"/>
    <p:sldId id="271" r:id="rId9"/>
    <p:sldId id="272" r:id="rId10"/>
    <p:sldId id="280" r:id="rId11"/>
    <p:sldId id="273" r:id="rId12"/>
  </p:sldIdLst>
  <p:sldSz cx="9144000" cy="6858000" type="screen4x3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0000"/>
    <a:srgbClr val="6600CC"/>
    <a:srgbClr val="FF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87" d="100"/>
          <a:sy n="87" d="100"/>
        </p:scale>
        <p:origin x="-918" y="-72"/>
      </p:cViewPr>
      <p:guideLst>
        <p:guide orient="horz" pos="2188"/>
        <p:guide pos="292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 indent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34290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9.jpeg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7.jpeg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8.jpeg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9" name="标题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p>
            <a:pPr defTabSz="914400">
              <a:buNone/>
            </a:pPr>
            <a:endParaRPr lang="zh-CN" altLang="zh-CN" sz="4400" kern="1200" baseline="0" dirty="0">
              <a:latin typeface="+mj-lt"/>
              <a:ea typeface="+mj-ea"/>
              <a:cs typeface="+mj-cs"/>
            </a:endParaRPr>
          </a:p>
        </p:txBody>
      </p:sp>
      <p:pic>
        <p:nvPicPr>
          <p:cNvPr id="2050" name="图片 2052" descr="037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465296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副标题 2053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/>
          <a:p>
            <a:pPr defTabSz="914400"/>
            <a:endParaRPr lang="zh-CN" altLang="zh-CN" sz="3200" kern="1200" baseline="0" dirty="0">
              <a:latin typeface="+mn-lt"/>
              <a:ea typeface="+mn-ea"/>
              <a:cs typeface="+mn-cs"/>
            </a:endParaRPr>
          </a:p>
        </p:txBody>
      </p:sp>
      <p:sp>
        <p:nvSpPr>
          <p:cNvPr id="2052" name="文本框 2056"/>
          <p:cNvSpPr txBox="1"/>
          <p:nvPr/>
        </p:nvSpPr>
        <p:spPr>
          <a:xfrm>
            <a:off x="4500563" y="2438400"/>
            <a:ext cx="2012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3600" b="1">
                <a:solidFill>
                  <a:srgbClr val="FF9933"/>
                </a:solidFill>
                <a:latin typeface="Arial" panose="020B0604020202020204" pitchFamily="34" charset="0"/>
                <a:ea typeface="华文隶书" panose="02010800040101010101" pitchFamily="2" charset="-122"/>
              </a:rPr>
              <a:t>——</a:t>
            </a:r>
            <a:r>
              <a:rPr lang="zh-CN" altLang="en-US" sz="3600" b="1" dirty="0">
                <a:solidFill>
                  <a:srgbClr val="FF9933"/>
                </a:solidFill>
                <a:latin typeface="Arial" panose="020B0604020202020204" pitchFamily="34" charset="0"/>
                <a:ea typeface="华文隶书" panose="02010800040101010101" pitchFamily="2" charset="-122"/>
              </a:rPr>
              <a:t>吴均</a:t>
            </a:r>
            <a:endParaRPr lang="zh-CN" altLang="en-US" sz="3600" b="1" dirty="0">
              <a:solidFill>
                <a:srgbClr val="FF9933"/>
              </a:solidFill>
              <a:latin typeface="Arial" panose="020B0604020202020204" pitchFamily="34" charset="0"/>
              <a:ea typeface="华文隶书" panose="02010800040101010101" pitchFamily="2" charset="-122"/>
            </a:endParaRPr>
          </a:p>
        </p:txBody>
      </p:sp>
      <p:sp>
        <p:nvSpPr>
          <p:cNvPr id="2053" name="矩形 2057"/>
          <p:cNvSpPr/>
          <p:nvPr/>
        </p:nvSpPr>
        <p:spPr>
          <a:xfrm>
            <a:off x="2843213" y="1268413"/>
            <a:ext cx="3457575" cy="10334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b="1"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effectLst>
                  <a:outerShdw dist="35921" dir="2699999" algn="ctr" rotWithShape="0">
                    <a:srgbClr val="C0C0C0">
                      <a:alpha val="80000"/>
                    </a:srgbClr>
                  </a:outerShdw>
                </a:effectLst>
                <a:latin typeface="隶书" panose="02010509060101010101" charset="-122"/>
                <a:ea typeface="隶书" panose="02010509060101010101" charset="-122"/>
              </a:rPr>
              <a:t>与朱元思书</a:t>
            </a:r>
            <a:endParaRPr lang="zh-CN" altLang="en-US" sz="3600" b="1">
              <a:gradFill rotWithShape="0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  <a:tileRect/>
              </a:gradFill>
              <a:effectLst>
                <a:outerShdw dist="35921" dir="2699999" algn="ctr" rotWithShape="0">
                  <a:srgbClr val="C0C0C0">
                    <a:alpha val="80000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</a:endParaRPr>
          </a:p>
        </p:txBody>
      </p:sp>
      <p:sp>
        <p:nvSpPr>
          <p:cNvPr id="2060" name="文本框 2059"/>
          <p:cNvSpPr txBox="1"/>
          <p:nvPr/>
        </p:nvSpPr>
        <p:spPr>
          <a:xfrm>
            <a:off x="635" y="4869180"/>
            <a:ext cx="9144000" cy="199961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4000" b="1" dirty="0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 </a:t>
            </a:r>
            <a:r>
              <a:rPr lang="zh-CN" altLang="en-US" sz="4000" b="1" dirty="0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扫除浮艳  淡然无尘</a:t>
            </a:r>
            <a:endParaRPr lang="zh-CN" altLang="en-US" sz="4000" b="1" dirty="0">
              <a:solidFill>
                <a:srgbClr val="66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6600CC"/>
                </a:solidFill>
                <a:sym typeface="+mn-ea"/>
              </a:rPr>
              <a:t>     </a:t>
            </a:r>
            <a:endParaRPr lang="en-US" altLang="zh-CN" sz="2800" b="1" dirty="0">
              <a:solidFill>
                <a:srgbClr val="6600CC"/>
              </a:solidFill>
              <a:sym typeface="+mn-ea"/>
            </a:endParaRPr>
          </a:p>
          <a:p>
            <a:r>
              <a:rPr lang="en-US" altLang="zh-CN" sz="2800" b="1" dirty="0">
                <a:solidFill>
                  <a:srgbClr val="6600CC"/>
                </a:solidFill>
                <a:sym typeface="+mn-ea"/>
              </a:rPr>
              <a:t>      (</a:t>
            </a:r>
            <a:r>
              <a:rPr lang="zh-CN" altLang="en-US" sz="2800" b="1" dirty="0">
                <a:solidFill>
                  <a:srgbClr val="6600CC"/>
                </a:solidFill>
                <a:sym typeface="+mn-ea"/>
              </a:rPr>
              <a:t>一洗六朝辞藻堆砌的毛病，形成清新淡然的风格。</a:t>
            </a:r>
            <a:r>
              <a:rPr lang="en-US" altLang="zh-CN" sz="2800" b="1" dirty="0">
                <a:solidFill>
                  <a:srgbClr val="6600CC"/>
                </a:solidFill>
                <a:sym typeface="+mn-ea"/>
              </a:rPr>
              <a:t>)</a:t>
            </a:r>
            <a:endParaRPr lang="en-US" altLang="zh-CN" sz="2800" b="1" dirty="0">
              <a:solidFill>
                <a:srgbClr val="6600CC"/>
              </a:solidFill>
              <a:sym typeface="+mn-ea"/>
            </a:endParaRPr>
          </a:p>
          <a:p>
            <a:endParaRPr lang="zh-CN" altLang="en-US" sz="2800" b="1" dirty="0">
              <a:solidFill>
                <a:srgbClr val="66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0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1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2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3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44" name="文本框 20484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5" name="文本框 20485"/>
          <p:cNvSpPr txBox="1"/>
          <p:nvPr/>
        </p:nvSpPr>
        <p:spPr>
          <a:xfrm>
            <a:off x="1166813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6" name="文本框 20486"/>
          <p:cNvSpPr txBox="1"/>
          <p:nvPr/>
        </p:nvSpPr>
        <p:spPr>
          <a:xfrm>
            <a:off x="2319338" y="14176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7" name="文本框 20487"/>
          <p:cNvSpPr txBox="1"/>
          <p:nvPr/>
        </p:nvSpPr>
        <p:spPr>
          <a:xfrm>
            <a:off x="900113" y="836613"/>
            <a:ext cx="7345362" cy="458470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4000" b="1" dirty="0">
                <a:solidFill>
                  <a:schemeClr val="hlink"/>
                </a:solidFill>
                <a:latin typeface="Arial" panose="020B0604020202020204" pitchFamily="34" charset="0"/>
                <a:ea typeface="华文琥珀" panose="02010800040101010101" pitchFamily="2" charset="-122"/>
              </a:rPr>
              <a:t>作业：</a:t>
            </a:r>
            <a:endParaRPr lang="zh-CN" altLang="en-US" sz="4000" b="1" dirty="0">
              <a:solidFill>
                <a:schemeClr val="hlink"/>
              </a:solidFill>
              <a:latin typeface="Arial" panose="020B0604020202020204" pitchFamily="34" charset="0"/>
              <a:ea typeface="华文琥珀" panose="0201080004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            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吴均的一篇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与朱元思书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犹如一曲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高山流水</a:t>
            </a:r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，晴日、蓝天、碧水、青山，蝉抱高枝、猿跃林间，使人读后禁不住也流连忘返。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        这是古人用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骈文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的形式写就的，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现代散文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也可以借景抒情，而且写作方式更加灵活，对我们来说或许它更接地气。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请你试着将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与朱元思书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4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改写成现代散文。 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0248" name="图片 20489" descr="12167479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43663" y="260350"/>
            <a:ext cx="2305050" cy="1747838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073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-339725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075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3076" name="文本框 6165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7" name="文本框 6166"/>
          <p:cNvSpPr txBox="1"/>
          <p:nvPr/>
        </p:nvSpPr>
        <p:spPr>
          <a:xfrm>
            <a:off x="468630" y="1202055"/>
            <a:ext cx="6247130" cy="135318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      </a:t>
            </a:r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请一位同学朗读课文第一节，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要求：读准字音，读对节奏。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1" name="文本框 6170"/>
          <p:cNvSpPr txBox="1"/>
          <p:nvPr/>
        </p:nvSpPr>
        <p:spPr>
          <a:xfrm>
            <a:off x="1042988" y="2276475"/>
            <a:ext cx="32435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读得大气，眼界宏观。</a:t>
            </a:r>
            <a:endParaRPr lang="zh-CN" altLang="en-US" sz="24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3079" name="图片 6171" descr="t01d8e9766c46a8390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2988" y="3789363"/>
            <a:ext cx="6985000" cy="30686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图片 6172" descr="001143f1d91d0be3794b5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5963" y="-315912"/>
            <a:ext cx="3455987" cy="16557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81" name="矩形 6174"/>
          <p:cNvSpPr/>
          <p:nvPr/>
        </p:nvSpPr>
        <p:spPr>
          <a:xfrm>
            <a:off x="395288" y="0"/>
            <a:ext cx="3095625" cy="12684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CC99FF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品文字之淡然</a:t>
            </a:r>
            <a:endParaRPr lang="zh-CN" altLang="en-US" sz="3600" b="1">
              <a:ln w="9525" cap="flat" cmpd="sng">
                <a:solidFill>
                  <a:srgbClr val="CC99FF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6176" name="文本框 6175"/>
          <p:cNvSpPr txBox="1"/>
          <p:nvPr/>
        </p:nvSpPr>
        <p:spPr>
          <a:xfrm>
            <a:off x="1042988" y="2781300"/>
            <a:ext cx="32435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显得自在，任意洒脱。</a:t>
            </a:r>
            <a:endParaRPr lang="zh-CN" altLang="en-US" sz="24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77" name="文本框 6176"/>
          <p:cNvSpPr txBox="1"/>
          <p:nvPr/>
        </p:nvSpPr>
        <p:spPr>
          <a:xfrm>
            <a:off x="1043305" y="3284855"/>
            <a:ext cx="4611370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带着欣赏，重读“独绝”。</a:t>
            </a:r>
            <a:endParaRPr lang="zh-CN" altLang="en-US" sz="24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1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71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76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7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77">
                                            <p:txEl>
                                              <p:charRg st="0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7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8" name="Text Box 3"/>
          <p:cNvSpPr txBox="1"/>
          <p:nvPr/>
        </p:nvSpPr>
        <p:spPr>
          <a:xfrm>
            <a:off x="0" y="189230"/>
            <a:ext cx="9288145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en-US" altLang="zh-CN" sz="3200" b="1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  </a:t>
            </a:r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请同学们朗读第二小节，找出描写富春江水的句子。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r>
              <a:rPr lang="zh-CN" altLang="en-US" sz="2400" b="1">
                <a:latin typeface="黑体" panose="02010609060101010101" pitchFamily="49" charset="-122"/>
                <a:ea typeface="黑体" panose="02010609060101010101" pitchFamily="49" charset="-122"/>
              </a:rPr>
              <a:t>    </a:t>
            </a:r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8616" name="Rectangle 8"/>
          <p:cNvSpPr/>
          <p:nvPr/>
        </p:nvSpPr>
        <p:spPr>
          <a:xfrm>
            <a:off x="1331913" y="908050"/>
            <a:ext cx="1970405" cy="95313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水皆缥碧，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千丈见底。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8619" name="Rectangle 11"/>
          <p:cNvSpPr/>
          <p:nvPr/>
        </p:nvSpPr>
        <p:spPr>
          <a:xfrm>
            <a:off x="3035300" y="3429000"/>
            <a:ext cx="375793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急湍甚箭，猛浪若奔。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1" name="Text Box 16"/>
          <p:cNvSpPr txBox="1"/>
          <p:nvPr/>
        </p:nvSpPr>
        <p:spPr>
          <a:xfrm>
            <a:off x="8027988" y="2924175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3329" name="Text Box 19"/>
          <p:cNvSpPr txBox="1"/>
          <p:nvPr/>
        </p:nvSpPr>
        <p:spPr>
          <a:xfrm>
            <a:off x="5651500" y="908050"/>
            <a:ext cx="2232025" cy="95313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游鱼细石，直视无碍。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3334" name="图片 13333" descr="2012053010001527683064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113" y="1844675"/>
            <a:ext cx="3167062" cy="15843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35" name="Picture 2" descr="lEKf_355716492"/>
          <p:cNvPicPr preferRelativeResize="0"/>
          <p:nvPr/>
        </p:nvPicPr>
        <p:blipFill>
          <a:blip r:embed="rId3"/>
          <a:srcRect b="11110"/>
          <a:stretch>
            <a:fillRect/>
          </a:stretch>
        </p:blipFill>
        <p:spPr>
          <a:xfrm>
            <a:off x="5148263" y="1844675"/>
            <a:ext cx="3168650" cy="165576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36" name="图片 13335" descr="jiliuchunjingshui_872537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1938" y="3948113"/>
            <a:ext cx="4097337" cy="17192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06" name="文本框 13336"/>
          <p:cNvSpPr txBox="1"/>
          <p:nvPr/>
        </p:nvSpPr>
        <p:spPr>
          <a:xfrm>
            <a:off x="468313" y="5734050"/>
            <a:ext cx="8532812" cy="15684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r>
              <a:rPr lang="zh-CN" altLang="en-US" sz="2400" b="1" dirty="0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下见小潭，水尤清洌</a:t>
            </a:r>
            <a:r>
              <a:rPr lang="en-US" altLang="zh-CN" sz="2400" b="1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400" b="1" dirty="0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潭中鱼可百许头，皆若空游无所依。日光下彻，影布石上，佁然不动；俶尔远逝，往来翕忽，似与游者相乐。</a:t>
            </a:r>
            <a:endParaRPr lang="zh-CN" altLang="en-US" sz="2400" b="1" dirty="0">
              <a:solidFill>
                <a:srgbClr val="6600CC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8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329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8619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06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06">
                                            <p:txEl>
                                              <p:charRg st="0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121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2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5123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5124" name="文本框 24580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5" name="文本框 24582"/>
          <p:cNvSpPr txBox="1"/>
          <p:nvPr/>
        </p:nvSpPr>
        <p:spPr>
          <a:xfrm>
            <a:off x="900113" y="2565400"/>
            <a:ext cx="7559675" cy="3968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endParaRPr lang="zh-CN" altLang="zh-CN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6" name="文本框 24583"/>
          <p:cNvSpPr txBox="1"/>
          <p:nvPr/>
        </p:nvSpPr>
        <p:spPr>
          <a:xfrm>
            <a:off x="755650" y="333375"/>
            <a:ext cx="8343900" cy="5794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3200" b="1" dirty="0">
                <a:latin typeface="Arial" panose="020B0604020202020204" pitchFamily="34" charset="0"/>
                <a:ea typeface="宋体" panose="02010600030101010101" pitchFamily="2" charset="-122"/>
              </a:rPr>
              <a:t>请你给红色的字注音，再解释划横线的字词：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7" name="文本框 24584"/>
          <p:cNvSpPr txBox="1"/>
          <p:nvPr/>
        </p:nvSpPr>
        <p:spPr>
          <a:xfrm>
            <a:off x="1258888" y="1268413"/>
            <a:ext cx="22313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、互相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轩</a:t>
            </a:r>
            <a:r>
              <a:rPr lang="zh-CN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邈</a:t>
            </a:r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8" name="文本框 24585"/>
          <p:cNvSpPr txBox="1"/>
          <p:nvPr/>
        </p:nvSpPr>
        <p:spPr>
          <a:xfrm>
            <a:off x="1258888" y="2205038"/>
            <a:ext cx="216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泠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泠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作响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9" name="文本框 24586"/>
          <p:cNvSpPr txBox="1"/>
          <p:nvPr/>
        </p:nvSpPr>
        <p:spPr>
          <a:xfrm>
            <a:off x="1187450" y="3213100"/>
            <a:ext cx="216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2800" b="1" dirty="0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嘤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嘤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成韵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30" name="文本框 24587"/>
          <p:cNvSpPr txBox="1"/>
          <p:nvPr/>
        </p:nvSpPr>
        <p:spPr>
          <a:xfrm>
            <a:off x="1187450" y="4076700"/>
            <a:ext cx="216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、千</a:t>
            </a:r>
            <a:r>
              <a:rPr lang="zh-CN" altLang="en-US" sz="2800" b="1" u="sng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转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不穷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31" name="文本框 24588"/>
          <p:cNvSpPr txBox="1"/>
          <p:nvPr/>
        </p:nvSpPr>
        <p:spPr>
          <a:xfrm>
            <a:off x="1258888" y="4941888"/>
            <a:ext cx="216789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、横</a:t>
            </a:r>
            <a:r>
              <a:rPr lang="zh-CN" altLang="en-US" sz="2800" b="1" dirty="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柯</a:t>
            </a:r>
            <a:r>
              <a:rPr lang="zh-CN" altLang="en-US" sz="2800" b="1" u="sng" dirty="0">
                <a:latin typeface="Arial" panose="020B0604020202020204" pitchFamily="34" charset="0"/>
                <a:ea typeface="宋体" panose="02010600030101010101" pitchFamily="2" charset="-122"/>
              </a:rPr>
              <a:t>上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蔽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0" name="文本框 24589"/>
          <p:cNvSpPr txBox="1"/>
          <p:nvPr/>
        </p:nvSpPr>
        <p:spPr>
          <a:xfrm>
            <a:off x="3924300" y="1268413"/>
            <a:ext cx="10350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err="1">
                <a:latin typeface="Arial" panose="020B0604020202020204" pitchFamily="34" charset="0"/>
                <a:ea typeface="宋体" panose="02010600030101010101" pitchFamily="2" charset="-122"/>
              </a:rPr>
              <a:t>miǎo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1" name="文本框 24590"/>
          <p:cNvSpPr txBox="1"/>
          <p:nvPr/>
        </p:nvSpPr>
        <p:spPr>
          <a:xfrm>
            <a:off x="3995738" y="2276475"/>
            <a:ext cx="8572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err="1">
                <a:latin typeface="Arial" panose="020B0604020202020204" pitchFamily="34" charset="0"/>
                <a:ea typeface="宋体" panose="02010600030101010101" pitchFamily="2" charset="-122"/>
              </a:rPr>
              <a:t>líng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2" name="文本框 24591"/>
          <p:cNvSpPr txBox="1"/>
          <p:nvPr/>
        </p:nvSpPr>
        <p:spPr>
          <a:xfrm>
            <a:off x="3924300" y="3213100"/>
            <a:ext cx="103505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err="1">
                <a:latin typeface="Arial" panose="020B0604020202020204" pitchFamily="34" charset="0"/>
                <a:ea typeface="宋体" panose="02010600030101010101" pitchFamily="2" charset="-122"/>
              </a:rPr>
              <a:t>yīng</a:t>
            </a:r>
            <a:r>
              <a:rPr lang="en-US" altLang="zh-CN" sz="2800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sz="28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3" name="文本框 24592"/>
          <p:cNvSpPr txBox="1"/>
          <p:nvPr/>
        </p:nvSpPr>
        <p:spPr>
          <a:xfrm>
            <a:off x="3779838" y="4076700"/>
            <a:ext cx="12192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err="1">
                <a:latin typeface="Arial" panose="020B0604020202020204" pitchFamily="34" charset="0"/>
                <a:ea typeface="宋体" panose="02010600030101010101" pitchFamily="2" charset="-122"/>
              </a:rPr>
              <a:t>zhuàn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4" name="文本框 24593"/>
          <p:cNvSpPr txBox="1"/>
          <p:nvPr/>
        </p:nvSpPr>
        <p:spPr>
          <a:xfrm>
            <a:off x="4140200" y="4941888"/>
            <a:ext cx="60325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err="1">
                <a:latin typeface="Arial" panose="020B0604020202020204" pitchFamily="34" charset="0"/>
                <a:ea typeface="宋体" panose="02010600030101010101" pitchFamily="2" charset="-122"/>
              </a:rPr>
              <a:t>kē</a:t>
            </a:r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en-US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5" name="文本框 24594"/>
          <p:cNvSpPr txBox="1"/>
          <p:nvPr/>
        </p:nvSpPr>
        <p:spPr>
          <a:xfrm>
            <a:off x="6084888" y="1268413"/>
            <a:ext cx="12557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比高远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6" name="文本框 24595"/>
          <p:cNvSpPr txBox="1"/>
          <p:nvPr/>
        </p:nvSpPr>
        <p:spPr>
          <a:xfrm>
            <a:off x="6011863" y="2219325"/>
            <a:ext cx="1970087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水声的清越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7" name="文本框 24596"/>
          <p:cNvSpPr txBox="1"/>
          <p:nvPr/>
        </p:nvSpPr>
        <p:spPr>
          <a:xfrm>
            <a:off x="6084888" y="3213100"/>
            <a:ext cx="1255712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鸟鸣声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8" name="文本框 24597"/>
          <p:cNvSpPr txBox="1"/>
          <p:nvPr/>
        </p:nvSpPr>
        <p:spPr>
          <a:xfrm>
            <a:off x="5389563" y="4005263"/>
            <a:ext cx="3754437" cy="9461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同“啭”，鸟婉转地叫，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这里指蝉鸣。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99" name="文本框 24598"/>
          <p:cNvSpPr txBox="1"/>
          <p:nvPr/>
        </p:nvSpPr>
        <p:spPr>
          <a:xfrm>
            <a:off x="6227763" y="4941888"/>
            <a:ext cx="1255712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在上面</a:t>
            </a:r>
            <a:endParaRPr lang="zh-CN" altLang="en-US" sz="28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95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95">
                                            <p:txEl>
                                              <p:charRg st="0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90" grpId="0"/>
      <p:bldP spid="24591" grpId="0"/>
      <p:bldP spid="24596" grpId="0"/>
      <p:bldP spid="24592" grpId="0"/>
      <p:bldP spid="24597" grpId="0"/>
      <p:bldP spid="24593" grpId="0"/>
      <p:bldP spid="24598" grpId="0"/>
      <p:bldP spid="24594" grpId="0"/>
      <p:bldP spid="2459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145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-6985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146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6147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6148" name="文本框 16388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文本框 16389"/>
          <p:cNvSpPr txBox="1"/>
          <p:nvPr/>
        </p:nvSpPr>
        <p:spPr>
          <a:xfrm>
            <a:off x="684213" y="404813"/>
            <a:ext cx="7559675" cy="579437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3200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endParaRPr lang="en-US" altLang="zh-CN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1" name="文本框 16390"/>
          <p:cNvSpPr txBox="1"/>
          <p:nvPr/>
        </p:nvSpPr>
        <p:spPr>
          <a:xfrm>
            <a:off x="827088" y="908050"/>
            <a:ext cx="7848600" cy="47999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夹岸高山，皆生寒树；负势竞上，互相轩邈；争高直指，千百成峰。</a:t>
            </a:r>
            <a:endParaRPr lang="zh-CN" altLang="en-US" sz="24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24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  <a:hlinkClick r:id="rId2" action="ppaction://hlinksldjump"/>
              </a:rPr>
              <a:t>泉水激石，泠泠作响。好鸟相鸣，嘤嘤成韵。蝉则千转不穷，猿则百叫无绝。</a:t>
            </a:r>
            <a:endParaRPr lang="zh-CN" altLang="en-US" sz="24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solidFill>
                  <a:schemeClr val="fol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400" b="1" dirty="0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400" b="1" dirty="0">
                <a:solidFill>
                  <a:schemeClr val="fol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2400" b="1" dirty="0">
                <a:solidFill>
                  <a:schemeClr val="folHlink"/>
                </a:solidFill>
                <a:latin typeface="Arial" panose="020B0604020202020204" pitchFamily="34" charset="0"/>
                <a:ea typeface="宋体" panose="02010600030101010101" pitchFamily="2" charset="-122"/>
                <a:hlinkClick r:id="rId3" action="ppaction://hlinksldjump"/>
              </a:rPr>
              <a:t>横柯上蔽，在昼犹昏；疏条交映，有时见日。</a:t>
            </a:r>
            <a:endParaRPr lang="zh-CN" altLang="en-US" sz="2400" b="1" dirty="0">
              <a:solidFill>
                <a:schemeClr val="fol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2" name="文本框 16391"/>
          <p:cNvSpPr txBox="1"/>
          <p:nvPr/>
        </p:nvSpPr>
        <p:spPr>
          <a:xfrm>
            <a:off x="688975" y="1700213"/>
            <a:ext cx="8455025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b="1" dirty="0">
                <a:solidFill>
                  <a:srgbClr val="008000"/>
                </a:solidFill>
                <a:latin typeface="Arial" panose="020B0604020202020204" pitchFamily="34" charset="0"/>
                <a:ea typeface="华文隶书" panose="02010800040101010101" pitchFamily="2" charset="-122"/>
              </a:rPr>
              <a:t>    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6393" name="文本框 16392"/>
          <p:cNvSpPr txBox="1"/>
          <p:nvPr/>
        </p:nvSpPr>
        <p:spPr>
          <a:xfrm>
            <a:off x="755650" y="3716338"/>
            <a:ext cx="7885113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400" b="1" dirty="0">
                <a:solidFill>
                  <a:srgbClr val="6600CC"/>
                </a:solidFill>
                <a:latin typeface="华文隶书" panose="02010800040101010101" pitchFamily="2" charset="-122"/>
                <a:ea typeface="华文隶书" panose="02010800040101010101" pitchFamily="2" charset="-122"/>
              </a:rPr>
              <a:t>       </a:t>
            </a:r>
            <a:endParaRPr lang="zh-CN" altLang="en-US" sz="2400" b="1" dirty="0">
              <a:solidFill>
                <a:srgbClr val="6600CC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16394" name="文本框 16393"/>
          <p:cNvSpPr txBox="1"/>
          <p:nvPr/>
        </p:nvSpPr>
        <p:spPr>
          <a:xfrm>
            <a:off x="755650" y="5445125"/>
            <a:ext cx="7632700" cy="46037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dirty="0">
                <a:solidFill>
                  <a:srgbClr val="6600CC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endParaRPr lang="zh-CN" altLang="en-US" sz="2400" b="1">
              <a:solidFill>
                <a:srgbClr val="6600CC"/>
              </a:solidFill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870585" y="3646805"/>
            <a:ext cx="733298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/>
              <a:t>     </a:t>
            </a:r>
            <a:r>
              <a:rPr lang="en-US" altLang="zh-CN" sz="2400" b="1"/>
              <a:t>  </a:t>
            </a:r>
            <a:r>
              <a:rPr lang="zh-CN" altLang="en-US" sz="2400" b="1"/>
              <a:t>那葱郁的森林中，有泉水激石的清韵；那苍树翠叶中，有好鸟的嘤嘤欢歌。更不用说山中的蝉鸣千转，猿啼无穷了，简直就是一曲自然交响乐。 </a:t>
            </a:r>
            <a:endParaRPr lang="zh-CN" altLang="en-US" sz="2400" b="1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170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171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7172" name="文本框 17412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3" name="文本框 17413"/>
          <p:cNvSpPr txBox="1"/>
          <p:nvPr/>
        </p:nvSpPr>
        <p:spPr>
          <a:xfrm>
            <a:off x="1166813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7415" name="文本框 17414"/>
          <p:cNvSpPr txBox="1"/>
          <p:nvPr/>
        </p:nvSpPr>
        <p:spPr>
          <a:xfrm>
            <a:off x="755650" y="476250"/>
            <a:ext cx="7997825" cy="2227263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dirty="0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本文是一篇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骈文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，“骈”是两匹马并驾一车的意思</a:t>
            </a:r>
            <a:r>
              <a:rPr lang="en-US" altLang="zh-CN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, “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骈”引伸过来就是对偶的意思。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    骈文基本上是用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对偶句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组成文章。在句式上</a:t>
            </a:r>
            <a:r>
              <a:rPr lang="en-US" altLang="zh-CN" sz="2800" b="1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追求形式整齐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的四六句，又叫“四六文”，它</a:t>
            </a:r>
            <a:r>
              <a:rPr lang="zh-CN" altLang="en-US" sz="2800" b="1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讲究对仗、声律</a:t>
            </a:r>
            <a:r>
              <a:rPr lang="zh-CN" altLang="en-US" sz="2800" b="1" dirty="0">
                <a:latin typeface="楷体" panose="02010609060101010101" pitchFamily="49" charset="-122"/>
                <a:ea typeface="楷体" panose="02010609060101010101" pitchFamily="49" charset="-122"/>
              </a:rPr>
              <a:t>，读来富有韵律，朗朗上口。</a:t>
            </a:r>
            <a:endParaRPr lang="zh-CN" altLang="en-US" sz="28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17418" name="文本框 17417"/>
          <p:cNvSpPr txBox="1"/>
          <p:nvPr/>
        </p:nvSpPr>
        <p:spPr>
          <a:xfrm>
            <a:off x="936943" y="3303270"/>
            <a:ext cx="7343775" cy="319976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风烟俱净，天山共色。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急湍甚箭，猛浪若奔。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泉水激石，泠泠作响；好鸟相鸣，嘤嘤成韵。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蝉则千转不穷，猿则百叫无绝。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鸢飞戾天者，望峰息心；经纶世务者，窥谷忘反。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>
              <a:lnSpc>
                <a:spcPts val="3680"/>
              </a:lnSpc>
            </a:pPr>
            <a:r>
              <a:rPr lang="zh-CN" altLang="en-US" sz="2400" b="1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横柯上蔽，在昼犹昏；疏条交映，有时见日。</a:t>
            </a:r>
            <a:endParaRPr lang="zh-CN" altLang="en-US" sz="2400" b="1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7177" name="动作按钮: 后退或前一项 17418">
            <a:hlinkClick r:id="" action="ppaction://hlinkshowjump?jump=previousslide"/>
          </p:cNvPr>
          <p:cNvSpPr/>
          <p:nvPr/>
        </p:nvSpPr>
        <p:spPr>
          <a:xfrm>
            <a:off x="8388350" y="6524625"/>
            <a:ext cx="755650" cy="333375"/>
          </a:xfrm>
          <a:prstGeom prst="actionButtonBackPrevious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p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>
                                            <p:txEl>
                                              <p:charRg st="51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5">
                                            <p:txEl>
                                              <p:charRg st="51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5">
                                            <p:txEl>
                                              <p:charRg st="51" end="1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193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194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195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8196" name="文本框 18436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7" name="文本框 18437"/>
          <p:cNvSpPr txBox="1"/>
          <p:nvPr/>
        </p:nvSpPr>
        <p:spPr>
          <a:xfrm>
            <a:off x="1166813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39" name="文本框 18438"/>
          <p:cNvSpPr txBox="1"/>
          <p:nvPr/>
        </p:nvSpPr>
        <p:spPr>
          <a:xfrm>
            <a:off x="684213" y="1412875"/>
            <a:ext cx="7812087" cy="119888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24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、作者吴均为什么要把这一番美景写给朱元思呢？</a:t>
            </a:r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1" name="文本框 18440"/>
          <p:cNvSpPr txBox="1"/>
          <p:nvPr/>
        </p:nvSpPr>
        <p:spPr>
          <a:xfrm>
            <a:off x="611188" y="4292600"/>
            <a:ext cx="746442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400" b="1" dirty="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2400" b="1" dirty="0">
                <a:latin typeface="Arial" panose="020B0604020202020204" pitchFamily="34" charset="0"/>
                <a:ea typeface="宋体" panose="02010600030101010101" pitchFamily="2" charset="-122"/>
              </a:rPr>
              <a:t>、除了热爱赞美之情，你有没有体会到其他情感呢？</a:t>
            </a:r>
            <a:r>
              <a:rPr lang="zh-CN" altLang="en-US" dirty="0"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202" name="矩形 18442"/>
          <p:cNvSpPr/>
          <p:nvPr/>
        </p:nvSpPr>
        <p:spPr>
          <a:xfrm>
            <a:off x="468313" y="260350"/>
            <a:ext cx="2800350" cy="10287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normAutofit/>
          </a:bodyPr>
          <a:p>
            <a:pPr algn="ctr"/>
            <a:r>
              <a:rPr lang="zh-CN" altLang="en-US" sz="3600" b="1">
                <a:ln w="9525" cap="flat" cmpd="sng">
                  <a:solidFill>
                    <a:srgbClr val="CC99FF"/>
                  </a:solidFill>
                  <a:prstDash val="solid"/>
                  <a:round/>
                  <a:headEnd type="none" w="med" len="med"/>
                  <a:tailEnd type="none" w="med" len="med"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  <a:tileRect/>
                </a:gradFill>
                <a:effectLst>
                  <a:outerShdw dist="53882" dir="2699999" algn="ctr" rotWithShape="0">
                    <a:srgbClr val="9999FF">
                      <a:alpha val="80000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悟心境之淡泊</a:t>
            </a:r>
            <a:endParaRPr lang="zh-CN" altLang="en-US" sz="3600" b="1">
              <a:ln w="9525" cap="flat" cmpd="sng">
                <a:solidFill>
                  <a:srgbClr val="CC99FF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  <a:tileRect/>
              </a:gradFill>
              <a:effectLst>
                <a:outerShdw dist="53882" dir="2699999" algn="ctr" rotWithShape="0">
                  <a:srgbClr val="9999FF">
                    <a:alpha val="80000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217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18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9219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9220" name="文本框 19460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文本框 19461"/>
          <p:cNvSpPr txBox="1"/>
          <p:nvPr/>
        </p:nvSpPr>
        <p:spPr>
          <a:xfrm>
            <a:off x="1166813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9463" name="文本框 19462"/>
          <p:cNvSpPr txBox="1"/>
          <p:nvPr/>
        </p:nvSpPr>
        <p:spPr>
          <a:xfrm>
            <a:off x="607695" y="2002790"/>
            <a:ext cx="7777163" cy="521589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lnSpc>
                <a:spcPts val="4660"/>
              </a:lnSpc>
            </a:pPr>
            <a:r>
              <a:rPr lang="en-US" altLang="zh-CN" b="1" dirty="0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吴均（</a:t>
            </a: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469-520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）字叔庠（</a:t>
            </a:r>
            <a:r>
              <a:rPr lang="en-US" altLang="zh-CN" sz="2800" b="1" err="1">
                <a:latin typeface="Arial" panose="020B0604020202020204" pitchFamily="34" charset="0"/>
                <a:ea typeface="宋体" panose="02010600030101010101" pitchFamily="2" charset="-122"/>
              </a:rPr>
              <a:t>xiáng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），南朝梁文学家。出身寒微，有才学，其文颇得世人称颂，但仕途不畅。曾得宠于梁武帝，并任史官，后因直言，一度被贬。虽然后来朝廷也曾恢复了他的官职，但他从官场倾轧（</a:t>
            </a:r>
            <a:r>
              <a:rPr lang="en-US" altLang="zh-CN" sz="2800" b="1" dirty="0">
                <a:latin typeface="Arial" panose="020B0604020202020204" pitchFamily="34" charset="0"/>
                <a:ea typeface="宋体" panose="02010600030101010101" pitchFamily="2" charset="-122"/>
              </a:rPr>
              <a:t>y</a:t>
            </a:r>
            <a:r>
              <a:rPr lang="en-US" altLang="zh-CN" sz="2800" b="1" dirty="0">
                <a:latin typeface="Arial" panose="020B0604020202020204" pitchFamily="34" charset="0"/>
                <a:ea typeface="Arial" panose="020B0604020202020204" pitchFamily="34" charset="0"/>
              </a:rPr>
              <a:t>à</a:t>
            </a:r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）中悟出了仕途的险恶，于是完全淡泊了功名。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800" b="1" dirty="0">
                <a:latin typeface="Arial" panose="020B0604020202020204" pitchFamily="34" charset="0"/>
                <a:ea typeface="宋体" panose="02010600030101010101" pitchFamily="2" charset="-122"/>
              </a:rPr>
              <a:t>       </a:t>
            </a:r>
            <a:endParaRPr lang="zh-CN" altLang="en-US" sz="28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Arial" panose="020B0604020202020204" pitchFamily="34" charset="0"/>
                <a:ea typeface="宋体" panose="02010600030101010101" pitchFamily="2" charset="-122"/>
              </a:rPr>
              <a:t>          </a:t>
            </a:r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sz="3200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sz="2000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endParaRPr lang="zh-CN" altLang="en-US" sz="2000" b="1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9223" name="图片 19464" descr="498007145810949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12088" y="188913"/>
            <a:ext cx="1331912" cy="1727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4" name="矩形 19463" descr="纸袋"/>
          <p:cNvSpPr/>
          <p:nvPr/>
        </p:nvSpPr>
        <p:spPr>
          <a:xfrm>
            <a:off x="684213" y="476250"/>
            <a:ext cx="2232025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endParaRPr lang="zh-CN" altLang="en-US" sz="3600" b="1">
              <a:ln w="9525" cap="flat" cmpd="sng">
                <a:solidFill>
                  <a:srgbClr val="008000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tx2">
                  <a:lumMod val="85000"/>
                  <a:lumOff val="15000"/>
                </a:schemeClr>
              </a:solidFill>
              <a:effectLst>
                <a:outerShdw dist="563970" dir="14049733" sx="125000" sy="125000" algn="tl" rotWithShape="0">
                  <a:srgbClr val="C7DFD3">
                    <a:alpha val="80000"/>
                  </a:srgbClr>
                </a:outerShdw>
              </a:effectLst>
              <a:latin typeface="隶书" panose="02010509060101010101" charset="-122"/>
              <a:ea typeface="隶书" panose="02010509060101010101" charset="-122"/>
            </a:endParaRPr>
          </a:p>
        </p:txBody>
      </p:sp>
      <p:sp>
        <p:nvSpPr>
          <p:cNvPr id="9225" name="文本框 19465"/>
          <p:cNvSpPr txBox="1"/>
          <p:nvPr/>
        </p:nvSpPr>
        <p:spPr>
          <a:xfrm>
            <a:off x="7380288" y="476250"/>
            <a:ext cx="428625" cy="892175"/>
          </a:xfrm>
          <a:prstGeom prst="rect">
            <a:avLst/>
          </a:prstGeom>
          <a:noFill/>
          <a:ln w="9525">
            <a:noFill/>
          </a:ln>
        </p:spPr>
        <p:txBody>
          <a:bodyPr vert="eaVert" wrap="none" anchor="t">
            <a:spAutoFit/>
          </a:bodyPr>
          <a:p>
            <a:r>
              <a:rPr lang="zh-CN" altLang="en-US" sz="1600" b="1" dirty="0">
                <a:solidFill>
                  <a:schemeClr val="hlink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吴均画像</a:t>
            </a:r>
            <a:endParaRPr lang="zh-CN" altLang="en-US" sz="1600" b="1" dirty="0">
              <a:solidFill>
                <a:schemeClr val="hlink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68630" y="369570"/>
            <a:ext cx="385572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p>
            <a:pPr algn="ctr"/>
            <a:r>
              <a:rPr lang="zh-CN" altLang="en-US" sz="7200" b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  <a:latin typeface="隶书" panose="02010509060101010101" charset="-122"/>
                <a:ea typeface="隶书" panose="02010509060101010101" charset="-122"/>
              </a:rPr>
              <a:t>背景介绍</a:t>
            </a:r>
            <a:endParaRPr lang="zh-CN" altLang="en-US" sz="7200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effectLst/>
              <a:latin typeface="隶书" panose="02010509060101010101" charset="-122"/>
              <a:ea typeface="隶书" panose="02010509060101010101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0241" name="Picture 2" descr="bg"/>
          <p:cNvPicPr preferRelativeResize="0"/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213850" cy="71977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2" name="Text Box 3"/>
          <p:cNvSpPr txBox="1"/>
          <p:nvPr/>
        </p:nvSpPr>
        <p:spPr>
          <a:xfrm>
            <a:off x="468313" y="476250"/>
            <a:ext cx="8280400" cy="57943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200" b="1" dirty="0">
                <a:solidFill>
                  <a:schemeClr val="accent2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　　</a:t>
            </a:r>
            <a:endParaRPr lang="zh-CN" altLang="en-US" sz="32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0243" name="Text Box 16"/>
          <p:cNvSpPr txBox="1"/>
          <p:nvPr/>
        </p:nvSpPr>
        <p:spPr>
          <a:xfrm>
            <a:off x="7524750" y="2565400"/>
            <a:ext cx="1368425" cy="64135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rgbClr val="FF7C80"/>
                </a:solidFill>
                <a:latin typeface="Arial" panose="020B0604020202020204" pitchFamily="34" charset="0"/>
                <a:ea typeface="黑体" panose="02010609060101010101" pitchFamily="49" charset="-122"/>
              </a:rPr>
              <a:t>  </a:t>
            </a:r>
            <a:endParaRPr lang="en-US" altLang="zh-CN" sz="2800" b="1" dirty="0">
              <a:solidFill>
                <a:srgbClr val="FF3300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244" name="文本框 20484"/>
          <p:cNvSpPr txBox="1"/>
          <p:nvPr/>
        </p:nvSpPr>
        <p:spPr>
          <a:xfrm>
            <a:off x="1527175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5" name="文本框 20485"/>
          <p:cNvSpPr txBox="1"/>
          <p:nvPr/>
        </p:nvSpPr>
        <p:spPr>
          <a:xfrm>
            <a:off x="1166813" y="12017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6" name="文本框 20486"/>
          <p:cNvSpPr txBox="1"/>
          <p:nvPr/>
        </p:nvSpPr>
        <p:spPr>
          <a:xfrm>
            <a:off x="2319338" y="1417638"/>
            <a:ext cx="184150" cy="3667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endParaRPr lang="zh-CN" altLang="zh-CN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7" name="文本框 20487"/>
          <p:cNvSpPr txBox="1"/>
          <p:nvPr/>
        </p:nvSpPr>
        <p:spPr>
          <a:xfrm>
            <a:off x="900113" y="836613"/>
            <a:ext cx="7345362" cy="101473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zh-CN" altLang="en-US" b="1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r>
              <a:rPr lang="zh-CN" altLang="en-US" b="1" dirty="0">
                <a:latin typeface="Arial" panose="020B0604020202020204" pitchFamily="34" charset="0"/>
                <a:ea typeface="宋体" panose="02010600030101010101" pitchFamily="2" charset="-122"/>
              </a:rPr>
              <a:t>            </a:t>
            </a:r>
            <a:endParaRPr lang="zh-CN" altLang="en-US" sz="2400" b="1" dirty="0">
              <a:solidFill>
                <a:srgbClr val="FF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4295" y="3456940"/>
            <a:ext cx="856234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4800" b="1" dirty="0">
                <a:sym typeface="+mn-ea"/>
              </a:rPr>
              <a:t>      </a:t>
            </a:r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清新自然、扫除浮艳</a:t>
            </a:r>
            <a:r>
              <a:rPr lang="zh-CN" altLang="en-US" sz="3600" b="1" dirty="0">
                <a:sym typeface="+mn-ea"/>
              </a:rPr>
              <a:t>的景致带给人们</a:t>
            </a:r>
            <a:endParaRPr lang="zh-CN" altLang="en-US" sz="3600" b="1" dirty="0">
              <a:sym typeface="+mn-ea"/>
            </a:endParaRPr>
          </a:p>
          <a:p>
            <a:pPr algn="l"/>
            <a:endParaRPr lang="zh-CN" altLang="en-US" sz="3600" b="1" dirty="0">
              <a:solidFill>
                <a:srgbClr val="FF0000"/>
              </a:solidFill>
              <a:sym typeface="+mn-ea"/>
            </a:endParaRPr>
          </a:p>
          <a:p>
            <a:pPr algn="l"/>
            <a:r>
              <a:rPr lang="zh-CN" altLang="en-US" sz="3600" b="1" dirty="0">
                <a:solidFill>
                  <a:srgbClr val="FF0000"/>
                </a:solidFill>
                <a:sym typeface="+mn-ea"/>
              </a:rPr>
              <a:t>超乎人世的、淡然无尘</a:t>
            </a:r>
            <a:r>
              <a:rPr lang="zh-CN" altLang="en-US" sz="3600" b="1" dirty="0">
                <a:sym typeface="+mn-ea"/>
              </a:rPr>
              <a:t>的感受。</a:t>
            </a:r>
            <a:endParaRPr lang="zh-CN" altLang="en-US" sz="3600"/>
          </a:p>
        </p:txBody>
      </p:sp>
      <p:sp>
        <p:nvSpPr>
          <p:cNvPr id="3" name="文本框 2"/>
          <p:cNvSpPr txBox="1"/>
          <p:nvPr/>
        </p:nvSpPr>
        <p:spPr>
          <a:xfrm>
            <a:off x="1033780" y="351155"/>
            <a:ext cx="741553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4800" b="1"/>
              <a:t>扫除浮艳  ，淡然无尘。</a:t>
            </a:r>
            <a:endParaRPr lang="zh-CN" altLang="en-US" sz="4800" b="1"/>
          </a:p>
          <a:p>
            <a:endParaRPr lang="zh-CN" altLang="en-US" sz="4800" b="1"/>
          </a:p>
          <a:p>
            <a:pPr algn="r"/>
            <a:r>
              <a:rPr lang="en-US" altLang="zh-CN" sz="4800" b="1"/>
              <a:t>------</a:t>
            </a:r>
            <a:r>
              <a:rPr lang="zh-CN" altLang="en-US" sz="4800" b="1"/>
              <a:t>清·许涟</a:t>
            </a:r>
            <a:endParaRPr lang="zh-CN" altLang="en-US" sz="4800" b="1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1292</Words>
  <Application>WPS 演示</Application>
  <PresentationFormat>在屏幕上显示</PresentationFormat>
  <Paragraphs>172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华文隶书</vt:lpstr>
      <vt:lpstr>隶书</vt:lpstr>
      <vt:lpstr>黑体</vt:lpstr>
      <vt:lpstr>楷体</vt:lpstr>
      <vt:lpstr>华文琥珀</vt:lpstr>
      <vt:lpstr>微软雅黑</vt:lpstr>
      <vt:lpstr>Arial Unicode MS</vt:lpstr>
      <vt:lpstr>Calibri</vt:lpstr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 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</dc:creator>
  <cp:lastModifiedBy>芊蔚</cp:lastModifiedBy>
  <cp:revision>98</cp:revision>
  <dcterms:created xsi:type="dcterms:W3CDTF">2017-10-27T07:16:00Z</dcterms:created>
  <dcterms:modified xsi:type="dcterms:W3CDTF">2017-11-09T09:02:20Z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2052-10.1.0.6930</vt:lpwstr>
  </property>
</Properties>
</file>