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04.xml" ContentType="application/vnd.openxmlformats-officedocument.presentationml.tags+xml"/>
  <Override PartName="/ppt/notesSlides/notesSlide1.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13.xml" ContentType="application/vnd.openxmlformats-officedocument.presentationml.tags+xml"/>
  <Override PartName="/ppt/notesSlides/notesSlide4.xml" ContentType="application/vnd.openxmlformats-officedocument.presentationml.notesSlide+xml"/>
  <Override PartName="/ppt/tags/tag214.xml" ContentType="application/vnd.openxmlformats-officedocument.presentationml.tags+xml"/>
  <Override PartName="/ppt/notesSlides/notesSlide5.xml" ContentType="application/vnd.openxmlformats-officedocument.presentationml.notesSlide+xml"/>
  <Override PartName="/ppt/tags/tag215.xml" ContentType="application/vnd.openxmlformats-officedocument.presentationml.tags+xml"/>
  <Override PartName="/ppt/notesSlides/notesSlide6.xml" ContentType="application/vnd.openxmlformats-officedocument.presentationml.notesSlide+xml"/>
  <Override PartName="/ppt/tags/tag216.xml" ContentType="application/vnd.openxmlformats-officedocument.presentationml.tags+xml"/>
  <Override PartName="/ppt/notesSlides/notesSlide7.xml" ContentType="application/vnd.openxmlformats-officedocument.presentationml.notesSlide+xml"/>
  <Override PartName="/ppt/tags/tag217.xml" ContentType="application/vnd.openxmlformats-officedocument.presentationml.tags+xml"/>
  <Override PartName="/ppt/notesSlides/notesSlide8.xml" ContentType="application/vnd.openxmlformats-officedocument.presentationml.notesSlide+xml"/>
  <Override PartName="/ppt/tags/tag218.xml" ContentType="application/vnd.openxmlformats-officedocument.presentationml.tags+xml"/>
  <Override PartName="/ppt/notesSlides/notesSlide9.xml" ContentType="application/vnd.openxmlformats-officedocument.presentationml.notesSlide+xml"/>
  <Override PartName="/ppt/tags/tag219.xml" ContentType="application/vnd.openxmlformats-officedocument.presentationml.tags+xml"/>
  <Override PartName="/ppt/notesSlides/notesSlide10.xml" ContentType="application/vnd.openxmlformats-officedocument.presentationml.notesSlide+xml"/>
  <Override PartName="/ppt/tags/tag220.xml" ContentType="application/vnd.openxmlformats-officedocument.presentationml.tags+xml"/>
  <Override PartName="/ppt/notesSlides/notesSlide11.xml" ContentType="application/vnd.openxmlformats-officedocument.presentationml.notesSlide+xml"/>
  <Override PartName="/ppt/tags/tag221.xml" ContentType="application/vnd.openxmlformats-officedocument.presentationml.tags+xml"/>
  <Override PartName="/ppt/notesSlides/notesSlide12.xml" ContentType="application/vnd.openxmlformats-officedocument.presentationml.notesSlide+xml"/>
  <Override PartName="/ppt/tags/tag2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23.xml" ContentType="application/vnd.openxmlformats-officedocument.presentationml.tags+xml"/>
  <Override PartName="/ppt/notesSlides/notesSlide15.xml" ContentType="application/vnd.openxmlformats-officedocument.presentationml.notesSlide+xml"/>
  <Override PartName="/ppt/tags/tag224.xml" ContentType="application/vnd.openxmlformats-officedocument.presentationml.tags+xml"/>
  <Override PartName="/ppt/notesSlides/notesSlide16.xml" ContentType="application/vnd.openxmlformats-officedocument.presentationml.notesSlide+xml"/>
  <Override PartName="/ppt/tags/tag225.xml" ContentType="application/vnd.openxmlformats-officedocument.presentationml.tags+xml"/>
  <Override PartName="/ppt/notesSlides/notesSlide17.xml" ContentType="application/vnd.openxmlformats-officedocument.presentationml.notesSlide+xml"/>
  <Override PartName="/ppt/tags/tag226.xml" ContentType="application/vnd.openxmlformats-officedocument.presentationml.tags+xml"/>
  <Override PartName="/ppt/notesSlides/notesSlide18.xml" ContentType="application/vnd.openxmlformats-officedocument.presentationml.notesSlide+xml"/>
  <Override PartName="/ppt/tags/tag227.xml" ContentType="application/vnd.openxmlformats-officedocument.presentationml.tags+xml"/>
  <Override PartName="/ppt/notesSlides/notesSlide19.xml" ContentType="application/vnd.openxmlformats-officedocument.presentationml.notesSlide+xml"/>
  <Override PartName="/ppt/tags/tag228.xml" ContentType="application/vnd.openxmlformats-officedocument.presentationml.tags+xml"/>
  <Override PartName="/ppt/notesSlides/notesSlide20.xml" ContentType="application/vnd.openxmlformats-officedocument.presentationml.notesSlide+xml"/>
  <Override PartName="/ppt/tags/tag229.xml" ContentType="application/vnd.openxmlformats-officedocument.presentationml.tags+xml"/>
  <Override PartName="/ppt/notesSlides/notesSlide21.xml" ContentType="application/vnd.openxmlformats-officedocument.presentationml.notesSlide+xml"/>
  <Override PartName="/ppt/tags/tag230.xml" ContentType="application/vnd.openxmlformats-officedocument.presentationml.tags+xml"/>
  <Override PartName="/ppt/notesSlides/notesSlide22.xml" ContentType="application/vnd.openxmlformats-officedocument.presentationml.notesSlide+xml"/>
  <Override PartName="/ppt/tags/tag231.xml" ContentType="application/vnd.openxmlformats-officedocument.presentationml.tags+xml"/>
  <Override PartName="/ppt/notesSlides/notesSlide23.xml" ContentType="application/vnd.openxmlformats-officedocument.presentationml.notesSlide+xml"/>
  <Override PartName="/ppt/tags/tag232.xml" ContentType="application/vnd.openxmlformats-officedocument.presentationml.tags+xml"/>
  <Override PartName="/ppt/notesSlides/notesSlide24.xml" ContentType="application/vnd.openxmlformats-officedocument.presentationml.notesSlide+xml"/>
  <Override PartName="/ppt/tags/tag233.xml" ContentType="application/vnd.openxmlformats-officedocument.presentationml.tags+xml"/>
  <Override PartName="/ppt/notesSlides/notesSlide25.xml" ContentType="application/vnd.openxmlformats-officedocument.presentationml.notesSlide+xml"/>
  <Override PartName="/ppt/tags/tag234.xml" ContentType="application/vnd.openxmlformats-officedocument.presentationml.tags+xml"/>
  <Override PartName="/ppt/notesSlides/notesSlide26.xml" ContentType="application/vnd.openxmlformats-officedocument.presentationml.notesSlide+xml"/>
  <Override PartName="/ppt/tags/tag235.xml" ContentType="application/vnd.openxmlformats-officedocument.presentationml.tags+xml"/>
  <Override PartName="/ppt/notesSlides/notesSlide27.xml" ContentType="application/vnd.openxmlformats-officedocument.presentationml.notesSlide+xml"/>
  <Override PartName="/ppt/tags/tag236.xml" ContentType="application/vnd.openxmlformats-officedocument.presentationml.tags+xml"/>
  <Override PartName="/ppt/notesSlides/notesSlide28.xml" ContentType="application/vnd.openxmlformats-officedocument.presentationml.notesSlide+xml"/>
  <Override PartName="/ppt/tags/tag237.xml" ContentType="application/vnd.openxmlformats-officedocument.presentationml.tags+xml"/>
  <Override PartName="/ppt/notesSlides/notesSlide29.xml" ContentType="application/vnd.openxmlformats-officedocument.presentationml.notesSlide+xml"/>
  <Override PartName="/ppt/tags/tag238.xml" ContentType="application/vnd.openxmlformats-officedocument.presentationml.tags+xml"/>
  <Override PartName="/ppt/notesSlides/notesSlide30.xml" ContentType="application/vnd.openxmlformats-officedocument.presentationml.notesSlide+xml"/>
  <Override PartName="/ppt/tags/tag239.xml" ContentType="application/vnd.openxmlformats-officedocument.presentationml.tags+xml"/>
  <Override PartName="/ppt/notesSlides/notesSlide31.xml" ContentType="application/vnd.openxmlformats-officedocument.presentationml.notesSlide+xml"/>
  <Override PartName="/ppt/tags/tag240.xml" ContentType="application/vnd.openxmlformats-officedocument.presentationml.tags+xml"/>
  <Override PartName="/ppt/notesSlides/notesSlide32.xml" ContentType="application/vnd.openxmlformats-officedocument.presentationml.notesSlide+xml"/>
  <Override PartName="/ppt/tags/tag241.xml" ContentType="application/vnd.openxmlformats-officedocument.presentationml.tags+xml"/>
  <Override PartName="/ppt/notesSlides/notesSlide33.xml" ContentType="application/vnd.openxmlformats-officedocument.presentationml.notesSlide+xml"/>
  <Override PartName="/ppt/tags/tag242.xml" ContentType="application/vnd.openxmlformats-officedocument.presentationml.tags+xml"/>
  <Override PartName="/ppt/notesSlides/notesSlide34.xml" ContentType="application/vnd.openxmlformats-officedocument.presentationml.notesSlide+xml"/>
  <Override PartName="/ppt/tags/tag243.xml" ContentType="application/vnd.openxmlformats-officedocument.presentationml.tags+xml"/>
  <Override PartName="/ppt/notesSlides/notesSlide35.xml" ContentType="application/vnd.openxmlformats-officedocument.presentationml.notesSlide+xml"/>
  <Override PartName="/ppt/tags/tag244.xml" ContentType="application/vnd.openxmlformats-officedocument.presentationml.tags+xml"/>
  <Override PartName="/ppt/notesSlides/notesSlide36.xml" ContentType="application/vnd.openxmlformats-officedocument.presentationml.notesSlide+xml"/>
  <Override PartName="/ppt/tags/tag24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46.xml" ContentType="application/vnd.openxmlformats-officedocument.presentationml.tags+xml"/>
  <Override PartName="/ppt/notesSlides/notesSlide39.xml" ContentType="application/vnd.openxmlformats-officedocument.presentationml.notesSlide+xml"/>
  <Override PartName="/ppt/tags/tag247.xml" ContentType="application/vnd.openxmlformats-officedocument.presentationml.tags+xml"/>
  <Override PartName="/ppt/notesSlides/notesSlide40.xml" ContentType="application/vnd.openxmlformats-officedocument.presentationml.notesSlide+xml"/>
  <Override PartName="/ppt/tags/tag248.xml" ContentType="application/vnd.openxmlformats-officedocument.presentationml.tags+xml"/>
  <Override PartName="/ppt/notesSlides/notesSlide41.xml" ContentType="application/vnd.openxmlformats-officedocument.presentationml.notesSlide+xml"/>
  <Override PartName="/ppt/tags/tag249.xml" ContentType="application/vnd.openxmlformats-officedocument.presentationml.tags+xml"/>
  <Override PartName="/ppt/notesSlides/notesSlide42.xml" ContentType="application/vnd.openxmlformats-officedocument.presentationml.notesSlide+xml"/>
  <Override PartName="/ppt/tags/tag250.xml" ContentType="application/vnd.openxmlformats-officedocument.presentationml.tags+xml"/>
  <Override PartName="/ppt/notesSlides/notesSlide43.xml" ContentType="application/vnd.openxmlformats-officedocument.presentationml.notesSlide+xml"/>
  <Override PartName="/ppt/tags/tag251.xml" ContentType="application/vnd.openxmlformats-officedocument.presentationml.tags+xml"/>
  <Override PartName="/ppt/notesSlides/notesSlide44.xml" ContentType="application/vnd.openxmlformats-officedocument.presentationml.notesSlide+xml"/>
  <Override PartName="/ppt/tags/tag252.xml" ContentType="application/vnd.openxmlformats-officedocument.presentationml.tags+xml"/>
  <Override PartName="/ppt/notesSlides/notesSlide45.xml" ContentType="application/vnd.openxmlformats-officedocument.presentationml.notesSlide+xml"/>
  <Override PartName="/ppt/tags/tag253.xml" ContentType="application/vnd.openxmlformats-officedocument.presentationml.tags+xml"/>
  <Override PartName="/ppt/notesSlides/notesSlide46.xml" ContentType="application/vnd.openxmlformats-officedocument.presentationml.notesSlide+xml"/>
  <Override PartName="/ppt/tags/tag254.xml" ContentType="application/vnd.openxmlformats-officedocument.presentationml.tags+xml"/>
  <Override PartName="/ppt/notesSlides/notesSlide47.xml" ContentType="application/vnd.openxmlformats-officedocument.presentationml.notesSlide+xml"/>
  <Override PartName="/ppt/tags/tag255.xml" ContentType="application/vnd.openxmlformats-officedocument.presentationml.tags+xml"/>
  <Override PartName="/ppt/notesSlides/notesSlide48.xml" ContentType="application/vnd.openxmlformats-officedocument.presentationml.notesSlide+xml"/>
  <Override PartName="/ppt/tags/tag256.xml" ContentType="application/vnd.openxmlformats-officedocument.presentationml.tags+xml"/>
  <Override PartName="/ppt/notesSlides/notesSlide49.xml" ContentType="application/vnd.openxmlformats-officedocument.presentationml.notesSlide+xml"/>
  <Override PartName="/ppt/tags/tag257.xml" ContentType="application/vnd.openxmlformats-officedocument.presentationml.tags+xml"/>
  <Override PartName="/ppt/notesSlides/notesSlide50.xml" ContentType="application/vnd.openxmlformats-officedocument.presentationml.notesSlide+xml"/>
  <Override PartName="/ppt/tags/tag258.xml" ContentType="application/vnd.openxmlformats-officedocument.presentationml.tags+xml"/>
  <Override PartName="/ppt/notesSlides/notesSlide51.xml" ContentType="application/vnd.openxmlformats-officedocument.presentationml.notesSlide+xml"/>
  <Override PartName="/ppt/tags/tag259.xml" ContentType="application/vnd.openxmlformats-officedocument.presentationml.tags+xml"/>
  <Override PartName="/ppt/notesSlides/notesSlide52.xml" ContentType="application/vnd.openxmlformats-officedocument.presentationml.notesSlide+xml"/>
  <Override PartName="/ppt/tags/tag260.xml" ContentType="application/vnd.openxmlformats-officedocument.presentationml.tags+xml"/>
  <Override PartName="/ppt/notesSlides/notesSlide53.xml" ContentType="application/vnd.openxmlformats-officedocument.presentationml.notesSlide+xml"/>
  <Override PartName="/ppt/tags/tag261.xml" ContentType="application/vnd.openxmlformats-officedocument.presentationml.tags+xml"/>
  <Override PartName="/ppt/notesSlides/notesSlide54.xml" ContentType="application/vnd.openxmlformats-officedocument.presentationml.notesSlide+xml"/>
  <Override PartName="/ppt/tags/tag262.xml" ContentType="application/vnd.openxmlformats-officedocument.presentationml.tags+xml"/>
  <Override PartName="/ppt/notesSlides/notesSlide55.xml" ContentType="application/vnd.openxmlformats-officedocument.presentationml.notesSlide+xml"/>
  <Override PartName="/ppt/tags/tag263.xml" ContentType="application/vnd.openxmlformats-officedocument.presentationml.tags+xml"/>
  <Override PartName="/ppt/notesSlides/notesSlide56.xml" ContentType="application/vnd.openxmlformats-officedocument.presentationml.notesSlide+xml"/>
  <Override PartName="/ppt/tags/tag264.xml" ContentType="application/vnd.openxmlformats-officedocument.presentationml.tags+xml"/>
  <Override PartName="/ppt/notesSlides/notesSlide57.xml" ContentType="application/vnd.openxmlformats-officedocument.presentationml.notesSlide+xml"/>
  <Override PartName="/ppt/tags/tag265.xml" ContentType="application/vnd.openxmlformats-officedocument.presentationml.tags+xml"/>
  <Override PartName="/ppt/notesSlides/notesSlide58.xml" ContentType="application/vnd.openxmlformats-officedocument.presentationml.notesSlide+xml"/>
  <Override PartName="/ppt/tags/tag266.xml" ContentType="application/vnd.openxmlformats-officedocument.presentationml.tags+xml"/>
  <Override PartName="/ppt/notesSlides/notesSlide59.xml" ContentType="application/vnd.openxmlformats-officedocument.presentationml.notesSlide+xml"/>
  <Override PartName="/ppt/tags/tag267.xml" ContentType="application/vnd.openxmlformats-officedocument.presentationml.tags+xml"/>
  <Override PartName="/ppt/notesSlides/notesSlide60.xml" ContentType="application/vnd.openxmlformats-officedocument.presentationml.notesSlide+xml"/>
  <Override PartName="/ppt/tags/tag268.xml" ContentType="application/vnd.openxmlformats-officedocument.presentationml.tags+xml"/>
  <Override PartName="/ppt/notesSlides/notesSlide61.xml" ContentType="application/vnd.openxmlformats-officedocument.presentationml.notesSlide+xml"/>
  <Override PartName="/ppt/tags/tag269.xml" ContentType="application/vnd.openxmlformats-officedocument.presentationml.tags+xml"/>
  <Override PartName="/ppt/notesSlides/notesSlide62.xml" ContentType="application/vnd.openxmlformats-officedocument.presentationml.notesSlide+xml"/>
  <Override PartName="/ppt/tags/tag270.xml" ContentType="application/vnd.openxmlformats-officedocument.presentationml.tags+xml"/>
  <Override PartName="/ppt/notesSlides/notesSlide63.xml" ContentType="application/vnd.openxmlformats-officedocument.presentationml.notesSlide+xml"/>
  <Override PartName="/ppt/tags/tag271.xml" ContentType="application/vnd.openxmlformats-officedocument.presentationml.tags+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5"/>
  </p:notesMasterIdLst>
  <p:handoutMasterIdLst>
    <p:handoutMasterId r:id="rId76"/>
  </p:handoutMasterIdLst>
  <p:sldIdLst>
    <p:sldId id="3391" r:id="rId2"/>
    <p:sldId id="3418" r:id="rId3"/>
    <p:sldId id="3805" r:id="rId4"/>
    <p:sldId id="3843" r:id="rId5"/>
    <p:sldId id="3844" r:id="rId6"/>
    <p:sldId id="3845" r:id="rId7"/>
    <p:sldId id="3846" r:id="rId8"/>
    <p:sldId id="3848" r:id="rId9"/>
    <p:sldId id="3847" r:id="rId10"/>
    <p:sldId id="3849" r:id="rId11"/>
    <p:sldId id="3851" r:id="rId12"/>
    <p:sldId id="3850" r:id="rId13"/>
    <p:sldId id="3852" r:id="rId14"/>
    <p:sldId id="3842" r:id="rId15"/>
    <p:sldId id="3818" r:id="rId16"/>
    <p:sldId id="3823" r:id="rId17"/>
    <p:sldId id="3820" r:id="rId18"/>
    <p:sldId id="3821" r:id="rId19"/>
    <p:sldId id="3822" r:id="rId20"/>
    <p:sldId id="3819" r:id="rId21"/>
    <p:sldId id="3827" r:id="rId22"/>
    <p:sldId id="3829" r:id="rId23"/>
    <p:sldId id="3825" r:id="rId24"/>
    <p:sldId id="3826" r:id="rId25"/>
    <p:sldId id="3833" r:id="rId26"/>
    <p:sldId id="3837" r:id="rId27"/>
    <p:sldId id="3836" r:id="rId28"/>
    <p:sldId id="3835" r:id="rId29"/>
    <p:sldId id="3834" r:id="rId30"/>
    <p:sldId id="3918" r:id="rId31"/>
    <p:sldId id="3799" r:id="rId32"/>
    <p:sldId id="3916" r:id="rId33"/>
    <p:sldId id="3917" r:id="rId34"/>
    <p:sldId id="609" r:id="rId35"/>
    <p:sldId id="1486" r:id="rId36"/>
    <p:sldId id="3883" r:id="rId37"/>
    <p:sldId id="3884" r:id="rId38"/>
    <p:sldId id="3919" r:id="rId39"/>
    <p:sldId id="3920" r:id="rId40"/>
    <p:sldId id="3853" r:id="rId41"/>
    <p:sldId id="3809" r:id="rId42"/>
    <p:sldId id="3810" r:id="rId43"/>
    <p:sldId id="3812" r:id="rId44"/>
    <p:sldId id="3811" r:id="rId45"/>
    <p:sldId id="3813" r:id="rId46"/>
    <p:sldId id="3815" r:id="rId47"/>
    <p:sldId id="3858" r:id="rId48"/>
    <p:sldId id="3856" r:id="rId49"/>
    <p:sldId id="3857" r:id="rId50"/>
    <p:sldId id="3806" r:id="rId51"/>
    <p:sldId id="3854" r:id="rId52"/>
    <p:sldId id="3855" r:id="rId53"/>
    <p:sldId id="3859" r:id="rId54"/>
    <p:sldId id="3860" r:id="rId55"/>
    <p:sldId id="3861" r:id="rId56"/>
    <p:sldId id="3863" r:id="rId57"/>
    <p:sldId id="3864" r:id="rId58"/>
    <p:sldId id="3865" r:id="rId59"/>
    <p:sldId id="3866" r:id="rId60"/>
    <p:sldId id="3867" r:id="rId61"/>
    <p:sldId id="3869" r:id="rId62"/>
    <p:sldId id="3870" r:id="rId63"/>
    <p:sldId id="3872" r:id="rId64"/>
    <p:sldId id="3873" r:id="rId65"/>
    <p:sldId id="3875" r:id="rId66"/>
    <p:sldId id="3876" r:id="rId67"/>
    <p:sldId id="3877" r:id="rId68"/>
    <p:sldId id="3878" r:id="rId69"/>
    <p:sldId id="3921" r:id="rId70"/>
    <p:sldId id="3880" r:id="rId71"/>
    <p:sldId id="3881" r:id="rId72"/>
    <p:sldId id="3808" r:id="rId73"/>
    <p:sldId id="2965" r:id="rId74"/>
  </p:sldIdLst>
  <p:sldSz cx="12192000" cy="6858000"/>
  <p:notesSz cx="6858000" cy="9144000"/>
  <p:embeddedFontLst>
    <p:embeddedFont>
      <p:font typeface="Agency FB" panose="020B0503020202020204" pitchFamily="34" charset="0"/>
      <p:regular r:id="rId77"/>
      <p:bold r:id="rId78"/>
    </p:embeddedFont>
    <p:embeddedFont>
      <p:font typeface="Calibri" panose="020F0502020204030204" pitchFamily="34" charset="0"/>
      <p:regular r:id="rId79"/>
      <p:bold r:id="rId80"/>
      <p:italic r:id="rId81"/>
      <p:boldItalic r:id="rId82"/>
    </p:embeddedFont>
    <p:embeddedFont>
      <p:font typeface="Impact" panose="020B0806030902050204" pitchFamily="34" charset="0"/>
      <p:regular r:id="rId83"/>
    </p:embeddedFont>
    <p:embeddedFont>
      <p:font typeface="微软雅黑" panose="020B0503020204020204" pitchFamily="34" charset="-122"/>
      <p:regular r:id="rId84"/>
      <p:bold r:id="rId85"/>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5930" lvl="1"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3130" lvl="2"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0330" lvl="3"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7530" lvl="4"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127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094">
          <p15:clr>
            <a:srgbClr val="A4A3A4"/>
          </p15:clr>
        </p15:guide>
        <p15:guide id="2" pos="356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幸全" initials="幸全" lastIdx="1" clrIdx="0"/>
  <p:cmAuthor id="8" name="姜伟光" initials="姜" lastIdx="1" clrIdx="0"/>
  <p:cmAuthor id="2" name="作者" initials="A" lastIdx="0" clrIdx="1"/>
  <p:cmAuthor id="3" name="lenovo" initials="l" lastIdx="6" clrIdx="2"/>
  <p:cmAuthor id="4" name="Administrator" initials="A" lastIdx="4" clrIdx="3"/>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91D8"/>
    <a:srgbClr val="5BAAEB"/>
    <a:srgbClr val="3478CC"/>
    <a:srgbClr val="C00000"/>
    <a:srgbClr val="015A94"/>
    <a:srgbClr val="5FB3EB"/>
    <a:srgbClr val="3476CC"/>
    <a:srgbClr val="4F82BD"/>
    <a:srgbClr val="3477CC"/>
    <a:srgbClr val="E9D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6443" autoAdjust="0"/>
  </p:normalViewPr>
  <p:slideViewPr>
    <p:cSldViewPr showGuides="1">
      <p:cViewPr varScale="1">
        <p:scale>
          <a:sx n="59" d="100"/>
          <a:sy n="59" d="100"/>
        </p:scale>
        <p:origin x="884" y="52"/>
      </p:cViewPr>
      <p:guideLst>
        <p:guide orient="horz" pos="2094"/>
        <p:guide pos="3563"/>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121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4" Type="http://schemas.openxmlformats.org/officeDocument/2006/relationships/image" Target="../media/image23.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微软雅黑" panose="020B0503020204020204" pitchFamily="34" charset="-122"/>
              <a:cs typeface="+mn-cs"/>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buFont typeface="Arial" panose="020B0604020202020204" pitchFamily="34" charset="0"/>
              <a:buNone/>
              <a:defRPr sz="1200" noProof="1">
                <a:cs typeface="+mn-cs"/>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微软雅黑" panose="020B0503020204020204" pitchFamily="34" charset="-122"/>
              <a:cs typeface="+mn-cs"/>
            </a:endParaRPr>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buFont typeface="Arial" panose="020B0604020202020204" pitchFamily="34" charset="0"/>
              <a:buNone/>
              <a:defRPr sz="1200" noProof="1"/>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微软雅黑" panose="020B0503020204020204" pitchFamily="34" charset="-122"/>
              <a:cs typeface="+mn-cs"/>
            </a:endParaRPr>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Font typeface="Arial" panose="020B0604020202020204" pitchFamily="34" charset="0"/>
              <a:buNone/>
            </a:pPr>
            <a:fld id="{9A0DB2DC-4C9A-4742-B13C-FB6460FD3503}" type="slidenum">
              <a:rPr lang="en-US" altLang="en-US" sz="1200" dirty="0">
                <a:solidFill>
                  <a:srgbClr val="898989"/>
                </a:solidFill>
              </a:rPr>
              <a:t>‹#›</a:t>
            </a:fld>
            <a:endParaRPr lang="en-US" altLang="en-US" sz="1200" dirty="0">
              <a:solidFill>
                <a:srgbClr val="898989"/>
              </a:solidFill>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buFont typeface="Arial" panose="020B0604020202020204" pitchFamily="34" charset="0"/>
              <a:buNone/>
              <a:defRPr sz="1200" noProof="1">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buFont typeface="Arial" panose="020B0604020202020204" pitchFamily="34" charset="0"/>
              <a:buNone/>
              <a:defRPr sz="1200" noProof="1">
                <a:ea typeface="微软雅黑" panose="020B0503020204020204" pitchFamily="34" charset="-122"/>
                <a:cs typeface="+mn-cs"/>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cs typeface="+mn-cs"/>
            </a:endParaRPr>
          </a:p>
        </p:txBody>
      </p:sp>
      <p:sp>
        <p:nvSpPr>
          <p:cNvPr id="117764"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4341" name="备注占位符 4"/>
          <p:cNvSpPr>
            <a:spLocks noGrp="1" noChangeArrowheads="1"/>
          </p:cNvSpPr>
          <p:nvPr>
            <p:ph type="body" sz="quarter" idx="4294967295"/>
          </p:nvPr>
        </p:nvSpPr>
        <p:spPr bwMode="auto">
          <a:xfrm>
            <a:off x="685800" y="4400550"/>
            <a:ext cx="5486400" cy="3600450"/>
          </a:xfrm>
          <a:prstGeom prst="rect">
            <a:avLst/>
          </a:prstGeom>
          <a:noFill/>
          <a:ln>
            <a:noFill/>
          </a:ln>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593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p>
          <a:p>
            <a:pPr marL="91313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p>
          <a:p>
            <a:pPr marL="137033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p>
          <a:p>
            <a:pPr marL="182753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buFont typeface="Arial" panose="020B0604020202020204" pitchFamily="34" charset="0"/>
              <a:buNone/>
              <a:defRPr sz="1200" noProof="1">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buFont typeface="Arial" panose="020B0604020202020204" pitchFamily="34" charset="0"/>
              <a:buNone/>
            </a:pPr>
            <a:fld id="{9A0DB2DC-4C9A-4742-B13C-FB6460FD3503}" type="slidenum">
              <a:rPr lang="en-US" altLang="en-US" sz="1200" dirty="0"/>
              <a:t>‹#›</a:t>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微软雅黑" panose="020B0503020204020204" pitchFamily="34" charset="-122"/>
        <a:cs typeface="+mn-cs"/>
      </a:defRPr>
    </a:lvl1pPr>
    <a:lvl2pPr marL="455930" algn="l" rtl="0" eaLnBrk="0" fontAlgn="base" hangingPunct="0">
      <a:spcBef>
        <a:spcPct val="0"/>
      </a:spcBef>
      <a:spcAft>
        <a:spcPct val="0"/>
      </a:spcAft>
      <a:defRPr sz="1200" kern="1200">
        <a:solidFill>
          <a:schemeClr val="tx1"/>
        </a:solidFill>
        <a:latin typeface="+mn-lt"/>
        <a:ea typeface="微软雅黑" panose="020B0503020204020204" pitchFamily="34" charset="-122"/>
        <a:cs typeface="+mn-cs"/>
      </a:defRPr>
    </a:lvl2pPr>
    <a:lvl3pPr marL="913130" algn="l" rtl="0" eaLnBrk="0" fontAlgn="base" hangingPunct="0">
      <a:spcBef>
        <a:spcPct val="0"/>
      </a:spcBef>
      <a:spcAft>
        <a:spcPct val="0"/>
      </a:spcAft>
      <a:defRPr sz="1200" kern="1200">
        <a:solidFill>
          <a:schemeClr val="tx1"/>
        </a:solidFill>
        <a:latin typeface="+mn-lt"/>
        <a:ea typeface="微软雅黑" panose="020B0503020204020204" pitchFamily="34" charset="-122"/>
        <a:cs typeface="+mn-cs"/>
      </a:defRPr>
    </a:lvl3pPr>
    <a:lvl4pPr marL="1370330" algn="l" rtl="0" eaLnBrk="0" fontAlgn="base" hangingPunct="0">
      <a:spcBef>
        <a:spcPct val="0"/>
      </a:spcBef>
      <a:spcAft>
        <a:spcPct val="0"/>
      </a:spcAft>
      <a:defRPr sz="1200" kern="1200">
        <a:solidFill>
          <a:schemeClr val="tx1"/>
        </a:solidFill>
        <a:latin typeface="+mn-lt"/>
        <a:ea typeface="微软雅黑" panose="020B0503020204020204" pitchFamily="34" charset="-122"/>
        <a:cs typeface="+mn-cs"/>
      </a:defRPr>
    </a:lvl4pPr>
    <a:lvl5pPr marL="1827530" algn="l" rtl="0" eaLnBrk="0" fontAlgn="base" hangingPunct="0">
      <a:spcBef>
        <a:spcPct val="0"/>
      </a:spcBef>
      <a:spcAft>
        <a:spcPct val="0"/>
      </a:spcAft>
      <a:defRPr sz="1200" kern="1200">
        <a:solidFill>
          <a:schemeClr val="tx1"/>
        </a:solidFill>
        <a:latin typeface="+mn-lt"/>
        <a:ea typeface="微软雅黑" panose="020B0503020204020204" pitchFamily="34" charset="-122"/>
        <a:cs typeface="+mn-cs"/>
      </a:defRPr>
    </a:lvl5pPr>
    <a:lvl6pPr marL="2285365" algn="l" defTabSz="913765" rtl="0" eaLnBrk="1" latinLnBrk="0" hangingPunct="1">
      <a:defRPr sz="1200" kern="1200">
        <a:solidFill>
          <a:schemeClr val="tx1"/>
        </a:solidFill>
        <a:latin typeface="+mn-lt"/>
        <a:ea typeface="+mn-ea"/>
        <a:cs typeface="+mn-cs"/>
      </a:defRPr>
    </a:lvl6pPr>
    <a:lvl7pPr marL="2742565" algn="l" defTabSz="913765" rtl="0" eaLnBrk="1" latinLnBrk="0" hangingPunct="1">
      <a:defRPr sz="1200" kern="1200">
        <a:solidFill>
          <a:schemeClr val="tx1"/>
        </a:solidFill>
        <a:latin typeface="+mn-lt"/>
        <a:ea typeface="+mn-ea"/>
        <a:cs typeface="+mn-cs"/>
      </a:defRPr>
    </a:lvl7pPr>
    <a:lvl8pPr marL="3199765" algn="l" defTabSz="913765" rtl="0" eaLnBrk="1" latinLnBrk="0" hangingPunct="1">
      <a:defRPr sz="1200" kern="1200">
        <a:solidFill>
          <a:schemeClr val="tx1"/>
        </a:solidFill>
        <a:latin typeface="+mn-lt"/>
        <a:ea typeface="+mn-ea"/>
        <a:cs typeface="+mn-cs"/>
      </a:defRPr>
    </a:lvl8pPr>
    <a:lvl9pPr marL="3656965" algn="l" defTabSz="9137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4294967295"/>
          </p:nvPr>
        </p:nvSpPr>
        <p:spPr/>
        <p:txBody>
          <a:bodyPr/>
          <a:lstStyle/>
          <a:p>
            <a:endParaRPr lang="zh-CN" altLang="en-US" dirty="0"/>
          </a:p>
        </p:txBody>
      </p:sp>
    </p:spTree>
    <p:extLst>
      <p:ext uri="{BB962C8B-B14F-4D97-AF65-F5344CB8AC3E}">
        <p14:creationId xmlns:p14="http://schemas.microsoft.com/office/powerpoint/2010/main" val="2729227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10</a:t>
            </a:fld>
            <a:endParaRPr lang="zh-CN" altLang="en-US"/>
          </a:p>
        </p:txBody>
      </p:sp>
    </p:spTree>
    <p:extLst>
      <p:ext uri="{BB962C8B-B14F-4D97-AF65-F5344CB8AC3E}">
        <p14:creationId xmlns:p14="http://schemas.microsoft.com/office/powerpoint/2010/main" val="2738987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11</a:t>
            </a:fld>
            <a:endParaRPr lang="zh-CN" altLang="en-US"/>
          </a:p>
        </p:txBody>
      </p:sp>
    </p:spTree>
    <p:extLst>
      <p:ext uri="{BB962C8B-B14F-4D97-AF65-F5344CB8AC3E}">
        <p14:creationId xmlns:p14="http://schemas.microsoft.com/office/powerpoint/2010/main" val="2787039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12</a:t>
            </a:fld>
            <a:endParaRPr lang="zh-CN" altLang="en-US"/>
          </a:p>
        </p:txBody>
      </p:sp>
    </p:spTree>
    <p:extLst>
      <p:ext uri="{BB962C8B-B14F-4D97-AF65-F5344CB8AC3E}">
        <p14:creationId xmlns:p14="http://schemas.microsoft.com/office/powerpoint/2010/main" val="214691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13</a:t>
            </a:fld>
            <a:endParaRPr lang="zh-CN" altLang="en-US"/>
          </a:p>
        </p:txBody>
      </p:sp>
    </p:spTree>
    <p:extLst>
      <p:ext uri="{BB962C8B-B14F-4D97-AF65-F5344CB8AC3E}">
        <p14:creationId xmlns:p14="http://schemas.microsoft.com/office/powerpoint/2010/main" val="248538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14</a:t>
            </a:fld>
            <a:endParaRPr lang="zh-CN" altLang="en-US"/>
          </a:p>
        </p:txBody>
      </p:sp>
    </p:spTree>
    <p:extLst>
      <p:ext uri="{BB962C8B-B14F-4D97-AF65-F5344CB8AC3E}">
        <p14:creationId xmlns:p14="http://schemas.microsoft.com/office/powerpoint/2010/main" val="3768735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15</a:t>
            </a:fld>
            <a:endParaRPr lang="zh-CN" altLang="en-US"/>
          </a:p>
        </p:txBody>
      </p:sp>
    </p:spTree>
    <p:extLst>
      <p:ext uri="{BB962C8B-B14F-4D97-AF65-F5344CB8AC3E}">
        <p14:creationId xmlns:p14="http://schemas.microsoft.com/office/powerpoint/2010/main" val="76920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16</a:t>
            </a:fld>
            <a:endParaRPr lang="zh-CN" altLang="en-US"/>
          </a:p>
        </p:txBody>
      </p:sp>
    </p:spTree>
    <p:extLst>
      <p:ext uri="{BB962C8B-B14F-4D97-AF65-F5344CB8AC3E}">
        <p14:creationId xmlns:p14="http://schemas.microsoft.com/office/powerpoint/2010/main" val="3029853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17</a:t>
            </a:fld>
            <a:endParaRPr lang="zh-CN" altLang="en-US"/>
          </a:p>
        </p:txBody>
      </p:sp>
    </p:spTree>
    <p:extLst>
      <p:ext uri="{BB962C8B-B14F-4D97-AF65-F5344CB8AC3E}">
        <p14:creationId xmlns:p14="http://schemas.microsoft.com/office/powerpoint/2010/main" val="3071550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18</a:t>
            </a:fld>
            <a:endParaRPr lang="zh-CN" altLang="en-US"/>
          </a:p>
        </p:txBody>
      </p:sp>
    </p:spTree>
    <p:extLst>
      <p:ext uri="{BB962C8B-B14F-4D97-AF65-F5344CB8AC3E}">
        <p14:creationId xmlns:p14="http://schemas.microsoft.com/office/powerpoint/2010/main" val="1307472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19</a:t>
            </a:fld>
            <a:endParaRPr lang="zh-CN" altLang="en-US"/>
          </a:p>
        </p:txBody>
      </p:sp>
    </p:spTree>
    <p:extLst>
      <p:ext uri="{BB962C8B-B14F-4D97-AF65-F5344CB8AC3E}">
        <p14:creationId xmlns:p14="http://schemas.microsoft.com/office/powerpoint/2010/main" val="4205581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DB94C8-1318-4BC0-902A-936B04FB079D}" type="slidenum">
              <a:rPr lang="zh-CN" altLang="en-US" smtClean="0"/>
              <a:t>2</a:t>
            </a:fld>
            <a:endParaRPr lang="zh-CN" altLang="en-US"/>
          </a:p>
        </p:txBody>
      </p:sp>
    </p:spTree>
    <p:extLst>
      <p:ext uri="{BB962C8B-B14F-4D97-AF65-F5344CB8AC3E}">
        <p14:creationId xmlns:p14="http://schemas.microsoft.com/office/powerpoint/2010/main" val="114622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20</a:t>
            </a:fld>
            <a:endParaRPr lang="zh-CN" altLang="en-US"/>
          </a:p>
        </p:txBody>
      </p:sp>
    </p:spTree>
    <p:extLst>
      <p:ext uri="{BB962C8B-B14F-4D97-AF65-F5344CB8AC3E}">
        <p14:creationId xmlns:p14="http://schemas.microsoft.com/office/powerpoint/2010/main" val="2826060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21</a:t>
            </a:fld>
            <a:endParaRPr lang="zh-CN" altLang="en-US"/>
          </a:p>
        </p:txBody>
      </p:sp>
    </p:spTree>
    <p:extLst>
      <p:ext uri="{BB962C8B-B14F-4D97-AF65-F5344CB8AC3E}">
        <p14:creationId xmlns:p14="http://schemas.microsoft.com/office/powerpoint/2010/main" val="2656777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22</a:t>
            </a:fld>
            <a:endParaRPr lang="zh-CN" altLang="en-US"/>
          </a:p>
        </p:txBody>
      </p:sp>
    </p:spTree>
    <p:extLst>
      <p:ext uri="{BB962C8B-B14F-4D97-AF65-F5344CB8AC3E}">
        <p14:creationId xmlns:p14="http://schemas.microsoft.com/office/powerpoint/2010/main" val="3627138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23</a:t>
            </a:fld>
            <a:endParaRPr lang="zh-CN" altLang="en-US"/>
          </a:p>
        </p:txBody>
      </p:sp>
    </p:spTree>
    <p:extLst>
      <p:ext uri="{BB962C8B-B14F-4D97-AF65-F5344CB8AC3E}">
        <p14:creationId xmlns:p14="http://schemas.microsoft.com/office/powerpoint/2010/main" val="395090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24</a:t>
            </a:fld>
            <a:endParaRPr lang="zh-CN" altLang="en-US"/>
          </a:p>
        </p:txBody>
      </p:sp>
    </p:spTree>
    <p:extLst>
      <p:ext uri="{BB962C8B-B14F-4D97-AF65-F5344CB8AC3E}">
        <p14:creationId xmlns:p14="http://schemas.microsoft.com/office/powerpoint/2010/main" val="707152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25</a:t>
            </a:fld>
            <a:endParaRPr lang="zh-CN" altLang="en-US"/>
          </a:p>
        </p:txBody>
      </p:sp>
    </p:spTree>
    <p:extLst>
      <p:ext uri="{BB962C8B-B14F-4D97-AF65-F5344CB8AC3E}">
        <p14:creationId xmlns:p14="http://schemas.microsoft.com/office/powerpoint/2010/main" val="34506878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26</a:t>
            </a:fld>
            <a:endParaRPr lang="zh-CN" altLang="en-US"/>
          </a:p>
        </p:txBody>
      </p:sp>
    </p:spTree>
    <p:extLst>
      <p:ext uri="{BB962C8B-B14F-4D97-AF65-F5344CB8AC3E}">
        <p14:creationId xmlns:p14="http://schemas.microsoft.com/office/powerpoint/2010/main" val="1906015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27</a:t>
            </a:fld>
            <a:endParaRPr lang="zh-CN" altLang="en-US"/>
          </a:p>
        </p:txBody>
      </p:sp>
    </p:spTree>
    <p:extLst>
      <p:ext uri="{BB962C8B-B14F-4D97-AF65-F5344CB8AC3E}">
        <p14:creationId xmlns:p14="http://schemas.microsoft.com/office/powerpoint/2010/main" val="453594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28</a:t>
            </a:fld>
            <a:endParaRPr lang="zh-CN" altLang="en-US"/>
          </a:p>
        </p:txBody>
      </p:sp>
    </p:spTree>
    <p:extLst>
      <p:ext uri="{BB962C8B-B14F-4D97-AF65-F5344CB8AC3E}">
        <p14:creationId xmlns:p14="http://schemas.microsoft.com/office/powerpoint/2010/main" val="1328342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29</a:t>
            </a:fld>
            <a:endParaRPr lang="zh-CN" altLang="en-US"/>
          </a:p>
        </p:txBody>
      </p:sp>
    </p:spTree>
    <p:extLst>
      <p:ext uri="{BB962C8B-B14F-4D97-AF65-F5344CB8AC3E}">
        <p14:creationId xmlns:p14="http://schemas.microsoft.com/office/powerpoint/2010/main" val="3261699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3</a:t>
            </a:fld>
            <a:endParaRPr lang="zh-CN" altLang="en-US"/>
          </a:p>
        </p:txBody>
      </p:sp>
    </p:spTree>
    <p:extLst>
      <p:ext uri="{BB962C8B-B14F-4D97-AF65-F5344CB8AC3E}">
        <p14:creationId xmlns:p14="http://schemas.microsoft.com/office/powerpoint/2010/main" val="3774630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5DB94C8-1318-4BC0-902A-936B04FB079D}" type="slidenum">
              <a:rPr lang="zh-CN" altLang="en-US" smtClean="0"/>
              <a:t>36</a:t>
            </a:fld>
            <a:endParaRPr lang="zh-CN" altLang="en-US"/>
          </a:p>
        </p:txBody>
      </p:sp>
    </p:spTree>
    <p:extLst>
      <p:ext uri="{BB962C8B-B14F-4D97-AF65-F5344CB8AC3E}">
        <p14:creationId xmlns:p14="http://schemas.microsoft.com/office/powerpoint/2010/main" val="1002898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40</a:t>
            </a:fld>
            <a:endParaRPr lang="zh-CN" altLang="en-US"/>
          </a:p>
        </p:txBody>
      </p:sp>
    </p:spTree>
    <p:extLst>
      <p:ext uri="{BB962C8B-B14F-4D97-AF65-F5344CB8AC3E}">
        <p14:creationId xmlns:p14="http://schemas.microsoft.com/office/powerpoint/2010/main" val="5646107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41</a:t>
            </a:fld>
            <a:endParaRPr lang="zh-CN" altLang="en-US"/>
          </a:p>
        </p:txBody>
      </p:sp>
    </p:spTree>
    <p:extLst>
      <p:ext uri="{BB962C8B-B14F-4D97-AF65-F5344CB8AC3E}">
        <p14:creationId xmlns:p14="http://schemas.microsoft.com/office/powerpoint/2010/main" val="2178916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42</a:t>
            </a:fld>
            <a:endParaRPr lang="zh-CN" altLang="en-US"/>
          </a:p>
        </p:txBody>
      </p:sp>
    </p:spTree>
    <p:extLst>
      <p:ext uri="{BB962C8B-B14F-4D97-AF65-F5344CB8AC3E}">
        <p14:creationId xmlns:p14="http://schemas.microsoft.com/office/powerpoint/2010/main" val="788116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43</a:t>
            </a:fld>
            <a:endParaRPr lang="zh-CN" altLang="en-US"/>
          </a:p>
        </p:txBody>
      </p:sp>
    </p:spTree>
    <p:extLst>
      <p:ext uri="{BB962C8B-B14F-4D97-AF65-F5344CB8AC3E}">
        <p14:creationId xmlns:p14="http://schemas.microsoft.com/office/powerpoint/2010/main" val="3199918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44</a:t>
            </a:fld>
            <a:endParaRPr lang="zh-CN" altLang="en-US"/>
          </a:p>
        </p:txBody>
      </p:sp>
    </p:spTree>
    <p:extLst>
      <p:ext uri="{BB962C8B-B14F-4D97-AF65-F5344CB8AC3E}">
        <p14:creationId xmlns:p14="http://schemas.microsoft.com/office/powerpoint/2010/main" val="1118762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45</a:t>
            </a:fld>
            <a:endParaRPr lang="zh-CN" altLang="en-US"/>
          </a:p>
        </p:txBody>
      </p:sp>
    </p:spTree>
    <p:extLst>
      <p:ext uri="{BB962C8B-B14F-4D97-AF65-F5344CB8AC3E}">
        <p14:creationId xmlns:p14="http://schemas.microsoft.com/office/powerpoint/2010/main" val="3154287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46</a:t>
            </a:fld>
            <a:endParaRPr lang="zh-CN" altLang="en-US"/>
          </a:p>
        </p:txBody>
      </p:sp>
    </p:spTree>
    <p:extLst>
      <p:ext uri="{BB962C8B-B14F-4D97-AF65-F5344CB8AC3E}">
        <p14:creationId xmlns:p14="http://schemas.microsoft.com/office/powerpoint/2010/main" val="480141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47</a:t>
            </a:fld>
            <a:endParaRPr lang="zh-CN" altLang="en-US"/>
          </a:p>
        </p:txBody>
      </p:sp>
    </p:spTree>
    <p:extLst>
      <p:ext uri="{BB962C8B-B14F-4D97-AF65-F5344CB8AC3E}">
        <p14:creationId xmlns:p14="http://schemas.microsoft.com/office/powerpoint/2010/main" val="39836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48</a:t>
            </a:fld>
            <a:endParaRPr lang="zh-CN" altLang="en-US"/>
          </a:p>
        </p:txBody>
      </p:sp>
    </p:spTree>
    <p:extLst>
      <p:ext uri="{BB962C8B-B14F-4D97-AF65-F5344CB8AC3E}">
        <p14:creationId xmlns:p14="http://schemas.microsoft.com/office/powerpoint/2010/main" val="145081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a:t>
            </a:fld>
            <a:endParaRPr lang="zh-CN" altLang="en-US"/>
          </a:p>
        </p:txBody>
      </p:sp>
    </p:spTree>
    <p:extLst>
      <p:ext uri="{BB962C8B-B14F-4D97-AF65-F5344CB8AC3E}">
        <p14:creationId xmlns:p14="http://schemas.microsoft.com/office/powerpoint/2010/main" val="5442831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49</a:t>
            </a:fld>
            <a:endParaRPr lang="zh-CN" altLang="en-US"/>
          </a:p>
        </p:txBody>
      </p:sp>
    </p:spTree>
    <p:extLst>
      <p:ext uri="{BB962C8B-B14F-4D97-AF65-F5344CB8AC3E}">
        <p14:creationId xmlns:p14="http://schemas.microsoft.com/office/powerpoint/2010/main" val="131509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50</a:t>
            </a:fld>
            <a:endParaRPr lang="zh-CN" altLang="en-US"/>
          </a:p>
        </p:txBody>
      </p:sp>
    </p:spTree>
    <p:extLst>
      <p:ext uri="{BB962C8B-B14F-4D97-AF65-F5344CB8AC3E}">
        <p14:creationId xmlns:p14="http://schemas.microsoft.com/office/powerpoint/2010/main" val="1333756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51</a:t>
            </a:fld>
            <a:endParaRPr lang="zh-CN" altLang="en-US"/>
          </a:p>
        </p:txBody>
      </p:sp>
    </p:spTree>
    <p:extLst>
      <p:ext uri="{BB962C8B-B14F-4D97-AF65-F5344CB8AC3E}">
        <p14:creationId xmlns:p14="http://schemas.microsoft.com/office/powerpoint/2010/main" val="3010490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52</a:t>
            </a:fld>
            <a:endParaRPr lang="zh-CN" altLang="en-US"/>
          </a:p>
        </p:txBody>
      </p:sp>
    </p:spTree>
    <p:extLst>
      <p:ext uri="{BB962C8B-B14F-4D97-AF65-F5344CB8AC3E}">
        <p14:creationId xmlns:p14="http://schemas.microsoft.com/office/powerpoint/2010/main" val="1969266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53</a:t>
            </a:fld>
            <a:endParaRPr lang="zh-CN" altLang="en-US"/>
          </a:p>
        </p:txBody>
      </p:sp>
    </p:spTree>
    <p:extLst>
      <p:ext uri="{BB962C8B-B14F-4D97-AF65-F5344CB8AC3E}">
        <p14:creationId xmlns:p14="http://schemas.microsoft.com/office/powerpoint/2010/main" val="2936842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54</a:t>
            </a:fld>
            <a:endParaRPr lang="zh-CN" altLang="en-US"/>
          </a:p>
        </p:txBody>
      </p:sp>
    </p:spTree>
    <p:extLst>
      <p:ext uri="{BB962C8B-B14F-4D97-AF65-F5344CB8AC3E}">
        <p14:creationId xmlns:p14="http://schemas.microsoft.com/office/powerpoint/2010/main" val="2268585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55</a:t>
            </a:fld>
            <a:endParaRPr lang="zh-CN" altLang="en-US"/>
          </a:p>
        </p:txBody>
      </p:sp>
    </p:spTree>
    <p:extLst>
      <p:ext uri="{BB962C8B-B14F-4D97-AF65-F5344CB8AC3E}">
        <p14:creationId xmlns:p14="http://schemas.microsoft.com/office/powerpoint/2010/main" val="268557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56</a:t>
            </a:fld>
            <a:endParaRPr lang="zh-CN" altLang="en-US"/>
          </a:p>
        </p:txBody>
      </p:sp>
    </p:spTree>
    <p:extLst>
      <p:ext uri="{BB962C8B-B14F-4D97-AF65-F5344CB8AC3E}">
        <p14:creationId xmlns:p14="http://schemas.microsoft.com/office/powerpoint/2010/main" val="13500497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57</a:t>
            </a:fld>
            <a:endParaRPr lang="zh-CN" altLang="en-US"/>
          </a:p>
        </p:txBody>
      </p:sp>
    </p:spTree>
    <p:extLst>
      <p:ext uri="{BB962C8B-B14F-4D97-AF65-F5344CB8AC3E}">
        <p14:creationId xmlns:p14="http://schemas.microsoft.com/office/powerpoint/2010/main" val="30719230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58</a:t>
            </a:fld>
            <a:endParaRPr lang="zh-CN" altLang="en-US"/>
          </a:p>
        </p:txBody>
      </p:sp>
    </p:spTree>
    <p:extLst>
      <p:ext uri="{BB962C8B-B14F-4D97-AF65-F5344CB8AC3E}">
        <p14:creationId xmlns:p14="http://schemas.microsoft.com/office/powerpoint/2010/main" val="31813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a:t>
            </a:fld>
            <a:endParaRPr lang="zh-CN" altLang="en-US"/>
          </a:p>
        </p:txBody>
      </p:sp>
    </p:spTree>
    <p:extLst>
      <p:ext uri="{BB962C8B-B14F-4D97-AF65-F5344CB8AC3E}">
        <p14:creationId xmlns:p14="http://schemas.microsoft.com/office/powerpoint/2010/main" val="5204058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59</a:t>
            </a:fld>
            <a:endParaRPr lang="zh-CN" altLang="en-US"/>
          </a:p>
        </p:txBody>
      </p:sp>
    </p:spTree>
    <p:extLst>
      <p:ext uri="{BB962C8B-B14F-4D97-AF65-F5344CB8AC3E}">
        <p14:creationId xmlns:p14="http://schemas.microsoft.com/office/powerpoint/2010/main" val="2242826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60</a:t>
            </a:fld>
            <a:endParaRPr lang="zh-CN" altLang="en-US"/>
          </a:p>
        </p:txBody>
      </p:sp>
    </p:spTree>
    <p:extLst>
      <p:ext uri="{BB962C8B-B14F-4D97-AF65-F5344CB8AC3E}">
        <p14:creationId xmlns:p14="http://schemas.microsoft.com/office/powerpoint/2010/main" val="1184930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61</a:t>
            </a:fld>
            <a:endParaRPr lang="zh-CN" altLang="en-US"/>
          </a:p>
        </p:txBody>
      </p:sp>
    </p:spTree>
    <p:extLst>
      <p:ext uri="{BB962C8B-B14F-4D97-AF65-F5344CB8AC3E}">
        <p14:creationId xmlns:p14="http://schemas.microsoft.com/office/powerpoint/2010/main" val="761182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62</a:t>
            </a:fld>
            <a:endParaRPr lang="zh-CN" altLang="en-US"/>
          </a:p>
        </p:txBody>
      </p:sp>
    </p:spTree>
    <p:extLst>
      <p:ext uri="{BB962C8B-B14F-4D97-AF65-F5344CB8AC3E}">
        <p14:creationId xmlns:p14="http://schemas.microsoft.com/office/powerpoint/2010/main" val="41768389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63</a:t>
            </a:fld>
            <a:endParaRPr lang="zh-CN" altLang="en-US"/>
          </a:p>
        </p:txBody>
      </p:sp>
    </p:spTree>
    <p:extLst>
      <p:ext uri="{BB962C8B-B14F-4D97-AF65-F5344CB8AC3E}">
        <p14:creationId xmlns:p14="http://schemas.microsoft.com/office/powerpoint/2010/main" val="23182548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64</a:t>
            </a:fld>
            <a:endParaRPr lang="zh-CN" altLang="en-US"/>
          </a:p>
        </p:txBody>
      </p:sp>
    </p:spTree>
    <p:extLst>
      <p:ext uri="{BB962C8B-B14F-4D97-AF65-F5344CB8AC3E}">
        <p14:creationId xmlns:p14="http://schemas.microsoft.com/office/powerpoint/2010/main" val="3630498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65</a:t>
            </a:fld>
            <a:endParaRPr lang="zh-CN" altLang="en-US"/>
          </a:p>
        </p:txBody>
      </p:sp>
    </p:spTree>
    <p:extLst>
      <p:ext uri="{BB962C8B-B14F-4D97-AF65-F5344CB8AC3E}">
        <p14:creationId xmlns:p14="http://schemas.microsoft.com/office/powerpoint/2010/main" val="4111529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66</a:t>
            </a:fld>
            <a:endParaRPr lang="zh-CN" altLang="en-US"/>
          </a:p>
        </p:txBody>
      </p:sp>
    </p:spTree>
    <p:extLst>
      <p:ext uri="{BB962C8B-B14F-4D97-AF65-F5344CB8AC3E}">
        <p14:creationId xmlns:p14="http://schemas.microsoft.com/office/powerpoint/2010/main" val="12530328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67</a:t>
            </a:fld>
            <a:endParaRPr lang="zh-CN" altLang="en-US"/>
          </a:p>
        </p:txBody>
      </p:sp>
    </p:spTree>
    <p:extLst>
      <p:ext uri="{BB962C8B-B14F-4D97-AF65-F5344CB8AC3E}">
        <p14:creationId xmlns:p14="http://schemas.microsoft.com/office/powerpoint/2010/main" val="11514993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68</a:t>
            </a:fld>
            <a:endParaRPr lang="zh-CN" altLang="en-US"/>
          </a:p>
        </p:txBody>
      </p:sp>
    </p:spTree>
    <p:extLst>
      <p:ext uri="{BB962C8B-B14F-4D97-AF65-F5344CB8AC3E}">
        <p14:creationId xmlns:p14="http://schemas.microsoft.com/office/powerpoint/2010/main" val="2208964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a:t>
            </a:fld>
            <a:endParaRPr lang="zh-CN" altLang="en-US"/>
          </a:p>
        </p:txBody>
      </p:sp>
    </p:spTree>
    <p:extLst>
      <p:ext uri="{BB962C8B-B14F-4D97-AF65-F5344CB8AC3E}">
        <p14:creationId xmlns:p14="http://schemas.microsoft.com/office/powerpoint/2010/main" val="17712688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69</a:t>
            </a:fld>
            <a:endParaRPr lang="zh-CN" altLang="en-US"/>
          </a:p>
        </p:txBody>
      </p:sp>
    </p:spTree>
    <p:extLst>
      <p:ext uri="{BB962C8B-B14F-4D97-AF65-F5344CB8AC3E}">
        <p14:creationId xmlns:p14="http://schemas.microsoft.com/office/powerpoint/2010/main" val="24693643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70</a:t>
            </a:fld>
            <a:endParaRPr lang="zh-CN" altLang="en-US"/>
          </a:p>
        </p:txBody>
      </p:sp>
    </p:spTree>
    <p:extLst>
      <p:ext uri="{BB962C8B-B14F-4D97-AF65-F5344CB8AC3E}">
        <p14:creationId xmlns:p14="http://schemas.microsoft.com/office/powerpoint/2010/main" val="3391158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71</a:t>
            </a:fld>
            <a:endParaRPr lang="zh-CN" altLang="en-US"/>
          </a:p>
        </p:txBody>
      </p:sp>
    </p:spTree>
    <p:extLst>
      <p:ext uri="{BB962C8B-B14F-4D97-AF65-F5344CB8AC3E}">
        <p14:creationId xmlns:p14="http://schemas.microsoft.com/office/powerpoint/2010/main" val="23601815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72</a:t>
            </a:fld>
            <a:endParaRPr lang="zh-CN" altLang="en-US"/>
          </a:p>
        </p:txBody>
      </p:sp>
    </p:spTree>
    <p:extLst>
      <p:ext uri="{BB962C8B-B14F-4D97-AF65-F5344CB8AC3E}">
        <p14:creationId xmlns:p14="http://schemas.microsoft.com/office/powerpoint/2010/main" val="3280588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p:sp>
      <p:sp>
        <p:nvSpPr>
          <p:cNvPr id="133123" name="文本占位符 2"/>
          <p:cNvSpPr>
            <a:spLocks noGrp="1"/>
          </p:cNvSpPr>
          <p:nvPr>
            <p:ph type="body"/>
          </p:nvPr>
        </p:nvSpPr>
        <p:spPr/>
        <p:txBody>
          <a:bodyPr wrap="square" lIns="91440" tIns="45720" rIns="91440" bIns="45720" anchor="t"/>
          <a:lstStyle/>
          <a:p>
            <a:pPr lvl="0"/>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7</a:t>
            </a:fld>
            <a:endParaRPr lang="zh-CN" altLang="en-US"/>
          </a:p>
        </p:txBody>
      </p:sp>
    </p:spTree>
    <p:extLst>
      <p:ext uri="{BB962C8B-B14F-4D97-AF65-F5344CB8AC3E}">
        <p14:creationId xmlns:p14="http://schemas.microsoft.com/office/powerpoint/2010/main" val="35933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8</a:t>
            </a:fld>
            <a:endParaRPr lang="zh-CN" altLang="en-US"/>
          </a:p>
        </p:txBody>
      </p:sp>
    </p:spTree>
    <p:extLst>
      <p:ext uri="{BB962C8B-B14F-4D97-AF65-F5344CB8AC3E}">
        <p14:creationId xmlns:p14="http://schemas.microsoft.com/office/powerpoint/2010/main" val="1946215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1F7EBBF-60A4-476A-9E8A-636BABB6EBF9}" type="slidenum">
              <a:rPr lang="zh-CN" altLang="en-US" smtClean="0"/>
              <a:t>9</a:t>
            </a:fld>
            <a:endParaRPr lang="zh-CN" altLang="en-US"/>
          </a:p>
        </p:txBody>
      </p:sp>
    </p:spTree>
    <p:extLst>
      <p:ext uri="{BB962C8B-B14F-4D97-AF65-F5344CB8AC3E}">
        <p14:creationId xmlns:p14="http://schemas.microsoft.com/office/powerpoint/2010/main" val="25399260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slideMaster" Target="../slideMasters/slideMaster1.xml"/><Relationship Id="rId10" Type="http://schemas.openxmlformats.org/officeDocument/2006/relationships/tags" Target="../tags/tag16.xml"/><Relationship Id="rId19" Type="http://schemas.openxmlformats.org/officeDocument/2006/relationships/tags" Target="../tags/tag25.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Master" Target="../slideMasters/slideMaster1.xml"/><Relationship Id="rId4" Type="http://schemas.openxmlformats.org/officeDocument/2006/relationships/tags" Target="../tags/tag101.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3" Type="http://schemas.openxmlformats.org/officeDocument/2006/relationships/tags" Target="../tags/tag104.xml"/><Relationship Id="rId21" Type="http://schemas.openxmlformats.org/officeDocument/2006/relationships/tags" Target="../tags/tag122.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slideMaster" Target="../slideMasters/slideMaster1.xml"/><Relationship Id="rId10" Type="http://schemas.openxmlformats.org/officeDocument/2006/relationships/tags" Target="../tags/tag111.xml"/><Relationship Id="rId19" Type="http://schemas.openxmlformats.org/officeDocument/2006/relationships/tags" Target="../tags/tag120.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tags" Target="../tags/tag123.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126.xml"/><Relationship Id="rId7" Type="http://schemas.openxmlformats.org/officeDocument/2006/relationships/tags" Target="../tags/tag130.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tags" Target="../tags/tag142.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5" Type="http://schemas.openxmlformats.org/officeDocument/2006/relationships/tags" Target="../tags/tag135.xml"/><Relationship Id="rId15" Type="http://schemas.openxmlformats.org/officeDocument/2006/relationships/slideMaster" Target="../slideMasters/slideMaster1.xml"/><Relationship Id="rId10" Type="http://schemas.openxmlformats.org/officeDocument/2006/relationships/tags" Target="../tags/tag140.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tags" Target="../tags/tag144.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52.xml"/><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slideMaster" Target="../slideMasters/slideMaster1.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5" Type="http://schemas.openxmlformats.org/officeDocument/2006/relationships/tags" Target="../tags/tag149.xml"/><Relationship Id="rId10" Type="http://schemas.openxmlformats.org/officeDocument/2006/relationships/tags" Target="../tags/tag154.xml"/><Relationship Id="rId4" Type="http://schemas.openxmlformats.org/officeDocument/2006/relationships/tags" Target="../tags/tag148.xml"/><Relationship Id="rId9" Type="http://schemas.openxmlformats.org/officeDocument/2006/relationships/tags" Target="../tags/tag15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63.xml"/><Relationship Id="rId3" Type="http://schemas.openxmlformats.org/officeDocument/2006/relationships/tags" Target="../tags/tag158.xml"/><Relationship Id="rId7" Type="http://schemas.openxmlformats.org/officeDocument/2006/relationships/tags" Target="../tags/tag16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slideMaster" Target="../slideMasters/slideMaster1.xml"/><Relationship Id="rId5" Type="http://schemas.openxmlformats.org/officeDocument/2006/relationships/tags" Target="../tags/tag16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73.xml"/><Relationship Id="rId3" Type="http://schemas.openxmlformats.org/officeDocument/2006/relationships/tags" Target="../tags/tag168.xml"/><Relationship Id="rId7" Type="http://schemas.openxmlformats.org/officeDocument/2006/relationships/tags" Target="../tags/tag172.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slideMaster" Target="../slideMasters/slideMaster1.xml"/><Relationship Id="rId5" Type="http://schemas.openxmlformats.org/officeDocument/2006/relationships/tags" Target="../tags/tag170.xml"/><Relationship Id="rId10" Type="http://schemas.openxmlformats.org/officeDocument/2006/relationships/tags" Target="../tags/tag175.xml"/><Relationship Id="rId4" Type="http://schemas.openxmlformats.org/officeDocument/2006/relationships/tags" Target="../tags/tag169.xml"/><Relationship Id="rId9" Type="http://schemas.openxmlformats.org/officeDocument/2006/relationships/tags" Target="../tags/tag174.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tags" Target="../tags/tag187.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5" Type="http://schemas.openxmlformats.org/officeDocument/2006/relationships/tags" Target="../tags/tag180.xml"/><Relationship Id="rId15" Type="http://schemas.openxmlformats.org/officeDocument/2006/relationships/slideMaster" Target="../slideMasters/slideMaster1.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97.xml"/><Relationship Id="rId13" Type="http://schemas.openxmlformats.org/officeDocument/2006/relationships/tags" Target="../tags/tag202.xml"/><Relationship Id="rId3" Type="http://schemas.openxmlformats.org/officeDocument/2006/relationships/tags" Target="../tags/tag192.xml"/><Relationship Id="rId7" Type="http://schemas.openxmlformats.org/officeDocument/2006/relationships/tags" Target="../tags/tag196.xml"/><Relationship Id="rId12" Type="http://schemas.openxmlformats.org/officeDocument/2006/relationships/tags" Target="../tags/tag201.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11" Type="http://schemas.openxmlformats.org/officeDocument/2006/relationships/tags" Target="../tags/tag200.xml"/><Relationship Id="rId5" Type="http://schemas.openxmlformats.org/officeDocument/2006/relationships/tags" Target="../tags/tag194.xml"/><Relationship Id="rId15" Type="http://schemas.openxmlformats.org/officeDocument/2006/relationships/slideMaster" Target="../slideMasters/slideMaster1.xml"/><Relationship Id="rId10" Type="http://schemas.openxmlformats.org/officeDocument/2006/relationships/tags" Target="../tags/tag199.xml"/><Relationship Id="rId4" Type="http://schemas.openxmlformats.org/officeDocument/2006/relationships/tags" Target="../tags/tag193.xml"/><Relationship Id="rId9" Type="http://schemas.openxmlformats.org/officeDocument/2006/relationships/tags" Target="../tags/tag198.xml"/><Relationship Id="rId14" Type="http://schemas.openxmlformats.org/officeDocument/2006/relationships/tags" Target="../tags/tag20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5" Type="http://schemas.openxmlformats.org/officeDocument/2006/relationships/tags" Target="../tags/tag33.xml"/><Relationship Id="rId4" Type="http://schemas.openxmlformats.org/officeDocument/2006/relationships/tags" Target="../tags/tag3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tags" Target="../tags/tag36.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slideMaster" Target="../slideMasters/slideMaster1.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slideMaster" Target="../slideMasters/slideMaster1.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slideMaster" Target="../slideMasters/slideMaster1.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tags" Target="../tags/tag83.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5" Type="http://schemas.openxmlformats.org/officeDocument/2006/relationships/tags" Target="../tags/tag76.xml"/><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Master" Target="../slideMasters/slideMaster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slideMaster" Target="../slideMasters/slideMaster1.xml"/><Relationship Id="rId5" Type="http://schemas.openxmlformats.org/officeDocument/2006/relationships/tags" Target="../tags/tag97.xml"/><Relationship Id="rId4" Type="http://schemas.openxmlformats.org/officeDocument/2006/relationships/tags" Target="../tags/tag9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cxnSp>
        <p:nvCxnSpPr>
          <p:cNvPr id="35" name="直线连接符 21"/>
          <p:cNvCxnSpPr/>
          <p:nvPr>
            <p:custDataLst>
              <p:tags r:id="rId1"/>
            </p:custDataLst>
          </p:nvPr>
        </p:nvCxnSpPr>
        <p:spPr>
          <a:xfrm>
            <a:off x="1107039" y="4787784"/>
            <a:ext cx="51435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8" name="组合 37"/>
          <p:cNvGrpSpPr/>
          <p:nvPr>
            <p:custDataLst>
              <p:tags r:id="rId2"/>
            </p:custDataLst>
          </p:nvPr>
        </p:nvGrpSpPr>
        <p:grpSpPr>
          <a:xfrm>
            <a:off x="1367369" y="985556"/>
            <a:ext cx="381953" cy="373344"/>
            <a:chOff x="1100668" y="795868"/>
            <a:chExt cx="269602" cy="263525"/>
          </a:xfrm>
          <a:solidFill>
            <a:schemeClr val="accent1"/>
          </a:solidFill>
        </p:grpSpPr>
        <p:sp>
          <p:nvSpPr>
            <p:cNvPr id="39" name="矩形 38"/>
            <p:cNvSpPr/>
            <p:nvPr>
              <p:custDataLst>
                <p:tags r:id="rId19"/>
              </p:custDataLst>
            </p:nvPr>
          </p:nvSpPr>
          <p:spPr>
            <a:xfrm>
              <a:off x="1100668"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custDataLst>
                <p:tags r:id="rId20"/>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custDataLst>
                <p:tags r:id="rId21"/>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custDataLst>
                <p:tags r:id="rId22"/>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42"/>
          <p:cNvGrpSpPr/>
          <p:nvPr>
            <p:custDataLst>
              <p:tags r:id="rId3"/>
            </p:custDataLst>
          </p:nvPr>
        </p:nvGrpSpPr>
        <p:grpSpPr>
          <a:xfrm>
            <a:off x="5860199" y="-5"/>
            <a:ext cx="6331801" cy="6858005"/>
            <a:chOff x="5860199" y="-5"/>
            <a:chExt cx="6331801" cy="6858005"/>
          </a:xfrm>
        </p:grpSpPr>
        <p:sp>
          <p:nvSpPr>
            <p:cNvPr id="44" name="等腰三角形 43"/>
            <p:cNvSpPr/>
            <p:nvPr>
              <p:custDataLst>
                <p:tags r:id="rId11"/>
              </p:custDataLst>
            </p:nvPr>
          </p:nvSpPr>
          <p:spPr>
            <a:xfrm>
              <a:off x="5860199" y="3429000"/>
              <a:ext cx="2916968" cy="3428999"/>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custDataLst>
                <p:tags r:id="rId12"/>
              </p:custDataLst>
            </p:nvPr>
          </p:nvSpPr>
          <p:spPr>
            <a:xfrm>
              <a:off x="6468332" y="3429000"/>
              <a:ext cx="2916968" cy="3428999"/>
            </a:xfrm>
            <a:prstGeom prst="triangle">
              <a:avLst>
                <a:gd name="adj" fmla="val 100000"/>
              </a:avLst>
            </a:prstGeom>
            <a:gradFill>
              <a:gsLst>
                <a:gs pos="0">
                  <a:schemeClr val="accent3">
                    <a:lumMod val="60000"/>
                    <a:lumOff val="40000"/>
                  </a:schemeClr>
                </a:gs>
                <a:gs pos="100000">
                  <a:schemeClr val="accent6">
                    <a:lumMod val="75000"/>
                  </a:schemeClr>
                </a:gs>
              </a:gsLst>
              <a:lin ang="6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6468332" y="0"/>
              <a:ext cx="5723668" cy="6858000"/>
              <a:chOff x="6468332" y="0"/>
              <a:chExt cx="5723668" cy="6858000"/>
            </a:xfrm>
            <a:effectLst>
              <a:outerShdw blurRad="609600" dist="279400" dir="10800000" sx="93000" sy="93000" algn="r" rotWithShape="0">
                <a:schemeClr val="accent1">
                  <a:lumMod val="75000"/>
                  <a:alpha val="40000"/>
                </a:schemeClr>
              </a:outerShdw>
            </a:effectLst>
          </p:grpSpPr>
          <p:sp>
            <p:nvSpPr>
              <p:cNvPr id="53" name="矩形 52"/>
              <p:cNvSpPr/>
              <p:nvPr>
                <p:custDataLst>
                  <p:tags r:id="rId17"/>
                </p:custDataLst>
              </p:nvPr>
            </p:nvSpPr>
            <p:spPr>
              <a:xfrm>
                <a:off x="9385300" y="0"/>
                <a:ext cx="2806700"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等腰三角形 53"/>
              <p:cNvSpPr/>
              <p:nvPr>
                <p:custDataLst>
                  <p:tags r:id="rId18"/>
                </p:custDataLst>
              </p:nvPr>
            </p:nvSpPr>
            <p:spPr>
              <a:xfrm rot="10800000">
                <a:off x="6468332" y="0"/>
                <a:ext cx="2916968" cy="6857996"/>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7634514" y="0"/>
              <a:ext cx="4557486" cy="6858000"/>
              <a:chOff x="6468332" y="0"/>
              <a:chExt cx="4557486" cy="6858000"/>
            </a:xfrm>
            <a:solidFill>
              <a:srgbClr val="5CABEC"/>
            </a:solidFill>
            <a:effectLst>
              <a:outerShdw blurRad="609600" dist="279400" dir="10800000" sx="93000" sy="93000" algn="r" rotWithShape="0">
                <a:schemeClr val="accent1">
                  <a:lumMod val="75000"/>
                  <a:alpha val="40000"/>
                </a:schemeClr>
              </a:outerShdw>
            </a:effectLst>
          </p:grpSpPr>
          <p:sp>
            <p:nvSpPr>
              <p:cNvPr id="51" name="矩形 50"/>
              <p:cNvSpPr/>
              <p:nvPr>
                <p:custDataLst>
                  <p:tags r:id="rId15"/>
                </p:custDataLst>
              </p:nvPr>
            </p:nvSpPr>
            <p:spPr>
              <a:xfrm>
                <a:off x="9385300" y="0"/>
                <a:ext cx="164051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2" name="等腰三角形 51"/>
              <p:cNvSpPr/>
              <p:nvPr>
                <p:custDataLst>
                  <p:tags r:id="rId16"/>
                </p:custDataLst>
              </p:nvPr>
            </p:nvSpPr>
            <p:spPr>
              <a:xfrm rot="10800000">
                <a:off x="6468332"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8800695" y="-5"/>
              <a:ext cx="3391305" cy="6858001"/>
              <a:chOff x="6468332" y="-5"/>
              <a:chExt cx="3391305" cy="6858001"/>
            </a:xfrm>
            <a:solidFill>
              <a:schemeClr val="accent2"/>
            </a:solidFill>
            <a:effectLst>
              <a:outerShdw blurRad="609600" dist="279400" dir="10800000" sx="93000" sy="93000" algn="r" rotWithShape="0">
                <a:schemeClr val="accent1">
                  <a:lumMod val="75000"/>
                  <a:alpha val="15000"/>
                </a:schemeClr>
              </a:outerShdw>
            </a:effectLst>
          </p:grpSpPr>
          <p:sp>
            <p:nvSpPr>
              <p:cNvPr id="49" name="矩形 48"/>
              <p:cNvSpPr/>
              <p:nvPr>
                <p:custDataLst>
                  <p:tags r:id="rId13"/>
                </p:custDataLst>
              </p:nvPr>
            </p:nvSpPr>
            <p:spPr>
              <a:xfrm>
                <a:off x="9385300" y="-5"/>
                <a:ext cx="4743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custDataLst>
                  <p:tags r:id="rId14"/>
                </p:custDataLst>
              </p:nvPr>
            </p:nvSpPr>
            <p:spPr>
              <a:xfrm rot="10800000">
                <a:off x="6468332" y="0"/>
                <a:ext cx="2916968" cy="6857996"/>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ctrTitle" hasCustomPrompt="1"/>
            <p:custDataLst>
              <p:tags r:id="rId4"/>
            </p:custDataLst>
          </p:nvPr>
        </p:nvSpPr>
        <p:spPr>
          <a:xfrm>
            <a:off x="977110" y="2958518"/>
            <a:ext cx="6718424" cy="1137094"/>
          </a:xfrm>
        </p:spPr>
        <p:txBody>
          <a:bodyPr lIns="90000" tIns="46800" rIns="90000" bIns="46800" anchor="b" anchorCtr="0">
            <a:normAutofit/>
          </a:bodyPr>
          <a:lstStyle>
            <a:lvl1pPr algn="l">
              <a:defRPr sz="5400" b="0" spc="600" baseline="0">
                <a:solidFill>
                  <a:schemeClr val="tx1">
                    <a:lumMod val="85000"/>
                    <a:lumOff val="15000"/>
                  </a:schemeClr>
                </a:solidFill>
                <a:ea typeface="微软雅黑" panose="020B0503020204020204" pitchFamily="34" charset="-122"/>
              </a:defRPr>
            </a:lvl1pPr>
          </a:lstStyle>
          <a:p>
            <a:r>
              <a:rPr lang="zh-CN" altLang="en-US" dirty="0"/>
              <a:t>单击此处编辑标题</a:t>
            </a:r>
          </a:p>
        </p:txBody>
      </p:sp>
      <p:sp>
        <p:nvSpPr>
          <p:cNvPr id="3" name="副标题 2"/>
          <p:cNvSpPr>
            <a:spLocks noGrp="1"/>
          </p:cNvSpPr>
          <p:nvPr>
            <p:ph type="subTitle" idx="1" hasCustomPrompt="1"/>
            <p:custDataLst>
              <p:tags r:id="rId5"/>
            </p:custDataLst>
          </p:nvPr>
        </p:nvSpPr>
        <p:spPr>
          <a:xfrm>
            <a:off x="991624" y="4145296"/>
            <a:ext cx="6718424" cy="517484"/>
          </a:xfrm>
        </p:spPr>
        <p:txBody>
          <a:bodyPr lIns="101600" tIns="38100" rIns="76200" bIns="38100">
            <a:normAutofit/>
          </a:bodyPr>
          <a:lstStyle>
            <a:lvl1pPr marL="0" indent="0" algn="l" eaLnBrk="1" fontAlgn="auto" latinLnBrk="0" hangingPunct="1">
              <a:lnSpc>
                <a:spcPct val="100000"/>
              </a:lnSpc>
              <a:buNone/>
              <a:defRPr sz="28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6"/>
            </p:custDataLst>
          </p:nvPr>
        </p:nvSpPr>
        <p:spPr/>
        <p:txBody>
          <a:bodyPr>
            <a:normAutofit/>
          </a:bodyPr>
          <a:lstStyle>
            <a:lvl1pPr>
              <a:defRPr>
                <a:solidFill>
                  <a:schemeClr val="tx1">
                    <a:lumMod val="85000"/>
                    <a:lumOff val="15000"/>
                  </a:schemeClr>
                </a:solidFill>
              </a:defRPr>
            </a:lvl1pPr>
          </a:lstStyle>
          <a:p>
            <a:fld id="{760FBDFE-C587-4B4C-A407-44438C67B59E}" type="datetimeFigureOut">
              <a:rPr lang="zh-CN" altLang="en-US" smtClean="0"/>
              <a:t>2022/4/20</a:t>
            </a:fld>
            <a:endParaRPr lang="zh-CN" altLang="en-US"/>
          </a:p>
        </p:txBody>
      </p:sp>
      <p:sp>
        <p:nvSpPr>
          <p:cNvPr id="17" name="页脚占位符 16"/>
          <p:cNvSpPr>
            <a:spLocks noGrp="1"/>
          </p:cNvSpPr>
          <p:nvPr>
            <p:ph type="ftr" sz="quarter" idx="11"/>
            <p:custDataLst>
              <p:tags r:id="rId7"/>
            </p:custDataLst>
          </p:nvPr>
        </p:nvSpPr>
        <p:spPr/>
        <p:txBody>
          <a:bodyPr>
            <a:normAutofit/>
          </a:bodyPr>
          <a:lstStyle>
            <a:lvl1pPr>
              <a:defRPr>
                <a:solidFill>
                  <a:schemeClr val="tx1">
                    <a:lumMod val="85000"/>
                    <a:lumOff val="15000"/>
                  </a:schemeClr>
                </a:solidFill>
              </a:defRPr>
            </a:lvl1pPr>
          </a:lstStyle>
          <a:p>
            <a:endParaRPr lang="zh-CN" altLang="en-US" dirty="0"/>
          </a:p>
        </p:txBody>
      </p:sp>
      <p:sp>
        <p:nvSpPr>
          <p:cNvPr id="18" name="灯片编号占位符 17"/>
          <p:cNvSpPr>
            <a:spLocks noGrp="1"/>
          </p:cNvSpPr>
          <p:nvPr>
            <p:ph type="sldNum" sz="quarter" idx="12"/>
            <p:custDataLst>
              <p:tags r:id="rId8"/>
            </p:custDataLst>
          </p:nvPr>
        </p:nvSpPr>
        <p:spPr/>
        <p:txBody>
          <a:bodyPr>
            <a:normAutofit/>
          </a:bodyPr>
          <a:lstStyle>
            <a:lvl1pPr>
              <a:defRPr>
                <a:solidFill>
                  <a:schemeClr val="tx1">
                    <a:lumMod val="85000"/>
                    <a:lumOff val="15000"/>
                  </a:schemeClr>
                </a:solidFill>
              </a:defRPr>
            </a:lvl1pPr>
          </a:lstStyle>
          <a:p>
            <a:fld id="{49AE70B2-8BF9-45C0-BB95-33D1B9D3A854}" type="slidenum">
              <a:rPr lang="zh-CN" altLang="en-US" smtClean="0"/>
              <a:t>‹#›</a:t>
            </a:fld>
            <a:endParaRPr lang="zh-CN" altLang="en-US" dirty="0"/>
          </a:p>
        </p:txBody>
      </p:sp>
      <p:sp>
        <p:nvSpPr>
          <p:cNvPr id="5" name="文本占位符 4"/>
          <p:cNvSpPr>
            <a:spLocks noGrp="1"/>
          </p:cNvSpPr>
          <p:nvPr>
            <p:ph type="body" sz="quarter" idx="13" hasCustomPrompt="1"/>
            <p:custDataLst>
              <p:tags r:id="rId9"/>
            </p:custDataLst>
          </p:nvPr>
        </p:nvSpPr>
        <p:spPr>
          <a:xfrm>
            <a:off x="1008884" y="4891378"/>
            <a:ext cx="1831975" cy="317500"/>
          </a:xfrm>
        </p:spPr>
        <p:txBody>
          <a:bodyPr/>
          <a:lstStyle>
            <a:lvl1pPr marL="0" indent="0">
              <a:buNone/>
              <a:defRPr/>
            </a:lvl1pPr>
          </a:lstStyle>
          <a:p>
            <a:pPr lvl="0"/>
            <a:r>
              <a:rPr lang="zh-CN" altLang="en-US" dirty="0"/>
              <a:t>编辑文本</a:t>
            </a:r>
          </a:p>
        </p:txBody>
      </p:sp>
      <p:sp>
        <p:nvSpPr>
          <p:cNvPr id="27" name="文本占位符 4"/>
          <p:cNvSpPr>
            <a:spLocks noGrp="1"/>
          </p:cNvSpPr>
          <p:nvPr>
            <p:ph type="body" sz="quarter" idx="14" hasCustomPrompt="1"/>
            <p:custDataLst>
              <p:tags r:id="rId10"/>
            </p:custDataLst>
          </p:nvPr>
        </p:nvSpPr>
        <p:spPr>
          <a:xfrm>
            <a:off x="1008883" y="5284846"/>
            <a:ext cx="1831975" cy="317500"/>
          </a:xfrm>
        </p:spPr>
        <p:txBody>
          <a:bodyPr/>
          <a:lstStyle>
            <a:lvl1pPr marL="0" indent="0">
              <a:buNone/>
              <a:defRPr/>
            </a:lvl1pPr>
          </a:lstStyle>
          <a:p>
            <a:pPr lvl="0"/>
            <a:r>
              <a:rPr lang="zh-CN" altLang="en-US" dirty="0"/>
              <a:t>编辑文本</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2"/>
            </p:custDataLst>
          </p:nvPr>
        </p:nvSpPr>
        <p:spPr/>
        <p:txBody>
          <a:bodyPr/>
          <a:lstStyle>
            <a:lvl1pPr>
              <a:defRPr>
                <a:solidFill>
                  <a:schemeClr val="tx1">
                    <a:lumMod val="85000"/>
                    <a:lumOff val="15000"/>
                  </a:schemeClr>
                </a:solidFill>
              </a:defRPr>
            </a:lvl1pPr>
          </a:lstStyle>
          <a:p>
            <a:endParaRPr lang="zh-CN" altLang="en-US"/>
          </a:p>
        </p:txBody>
      </p:sp>
      <p:sp>
        <p:nvSpPr>
          <p:cNvPr id="5" name="灯片编号占位符 4"/>
          <p:cNvSpPr>
            <a:spLocks noGrp="1"/>
          </p:cNvSpPr>
          <p:nvPr>
            <p:ph type="sldNum" sz="quarter" idx="12"/>
            <p:custDataLst>
              <p:tags r:id="rId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69930" y="952508"/>
            <a:ext cx="10852237" cy="5388907"/>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sp>
        <p:nvSpPr>
          <p:cNvPr id="6" name="等腰三角形 5"/>
          <p:cNvSpPr/>
          <p:nvPr>
            <p:custDataLst>
              <p:tags r:id="rId1"/>
            </p:custDataLst>
          </p:nvPr>
        </p:nvSpPr>
        <p:spPr>
          <a:xfrm rot="10800000" flipV="1">
            <a:off x="-4334" y="4043346"/>
            <a:ext cx="2394358" cy="2814653"/>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等腰三角形 6"/>
          <p:cNvSpPr/>
          <p:nvPr>
            <p:custDataLst>
              <p:tags r:id="rId2"/>
            </p:custDataLst>
          </p:nvPr>
        </p:nvSpPr>
        <p:spPr>
          <a:xfrm rot="10800000" flipV="1">
            <a:off x="-1" y="4394200"/>
            <a:ext cx="2095895" cy="2463799"/>
          </a:xfrm>
          <a:prstGeom prst="triangle">
            <a:avLst>
              <a:gd name="adj" fmla="val 100000"/>
            </a:avLst>
          </a:prstGeom>
          <a:gradFill>
            <a:gsLst>
              <a:gs pos="0">
                <a:schemeClr val="accent3">
                  <a:lumMod val="60000"/>
                  <a:lumOff val="40000"/>
                </a:schemeClr>
              </a:gs>
              <a:gs pos="100000">
                <a:schemeClr val="accent6">
                  <a:lumMod val="75000"/>
                </a:schemeClr>
              </a:gs>
            </a:gsLst>
            <a:lin ang="6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7"/>
          <p:cNvGrpSpPr/>
          <p:nvPr>
            <p:custDataLst>
              <p:tags r:id="rId3"/>
            </p:custDataLst>
          </p:nvPr>
        </p:nvGrpSpPr>
        <p:grpSpPr>
          <a:xfrm rot="10800000" flipV="1">
            <a:off x="1" y="0"/>
            <a:ext cx="3465166" cy="6858000"/>
            <a:chOff x="6468332" y="0"/>
            <a:chExt cx="3465166" cy="6858000"/>
          </a:xfrm>
          <a:effectLst>
            <a:outerShdw blurRad="609600" dist="279400" dir="10800000" sx="93000" sy="93000" algn="r" rotWithShape="0">
              <a:schemeClr val="accent1">
                <a:lumMod val="75000"/>
                <a:alpha val="40000"/>
              </a:schemeClr>
            </a:outerShdw>
          </a:effectLst>
        </p:grpSpPr>
        <p:sp>
          <p:nvSpPr>
            <p:cNvPr id="9" name="矩形 8"/>
            <p:cNvSpPr/>
            <p:nvPr>
              <p:custDataLst>
                <p:tags r:id="rId21"/>
              </p:custDataLst>
            </p:nvPr>
          </p:nvSpPr>
          <p:spPr>
            <a:xfrm>
              <a:off x="9385300" y="0"/>
              <a:ext cx="548198"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等腰三角形 9"/>
            <p:cNvSpPr/>
            <p:nvPr>
              <p:custDataLst>
                <p:tags r:id="rId22"/>
              </p:custDataLst>
            </p:nvPr>
          </p:nvSpPr>
          <p:spPr>
            <a:xfrm rot="10800000">
              <a:off x="6468332" y="0"/>
              <a:ext cx="2916968" cy="6857996"/>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等腰三角形 10"/>
          <p:cNvSpPr/>
          <p:nvPr>
            <p:custDataLst>
              <p:tags r:id="rId4"/>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等腰三角形 11"/>
          <p:cNvSpPr/>
          <p:nvPr>
            <p:custDataLst>
              <p:tags r:id="rId5"/>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3" name="组合 12"/>
          <p:cNvGrpSpPr/>
          <p:nvPr>
            <p:custDataLst>
              <p:tags r:id="rId6"/>
            </p:custDataLst>
          </p:nvPr>
        </p:nvGrpSpPr>
        <p:grpSpPr>
          <a:xfrm rot="10800000">
            <a:off x="1443489" y="1632584"/>
            <a:ext cx="486583" cy="475615"/>
            <a:chOff x="1100668" y="795868"/>
            <a:chExt cx="269602" cy="263525"/>
          </a:xfrm>
          <a:solidFill>
            <a:schemeClr val="bg1"/>
          </a:solidFill>
        </p:grpSpPr>
        <p:sp>
          <p:nvSpPr>
            <p:cNvPr id="14" name="矩形 13"/>
            <p:cNvSpPr/>
            <p:nvPr>
              <p:custDataLst>
                <p:tags r:id="rId18"/>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custDataLst>
                <p:tags r:id="rId19"/>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custDataLst>
                <p:tags r:id="rId20"/>
              </p:custDataLst>
            </p:nvPr>
          </p:nvSpPr>
          <p:spPr>
            <a:xfrm>
              <a:off x="1255970"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custDataLst>
              <p:tags r:id="rId7"/>
            </p:custDataLst>
          </p:nvPr>
        </p:nvGrpSpPr>
        <p:grpSpPr>
          <a:xfrm>
            <a:off x="10457187" y="5143500"/>
            <a:ext cx="486583" cy="475615"/>
            <a:chOff x="1100668" y="795868"/>
            <a:chExt cx="269602" cy="263525"/>
          </a:xfrm>
          <a:solidFill>
            <a:schemeClr val="accent1"/>
          </a:solidFill>
        </p:grpSpPr>
        <p:sp>
          <p:nvSpPr>
            <p:cNvPr id="18" name="矩形 17"/>
            <p:cNvSpPr/>
            <p:nvPr>
              <p:custDataLst>
                <p:tags r:id="rId15"/>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custDataLst>
                <p:tags r:id="rId16"/>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custDataLst>
                <p:tags r:id="rId17"/>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cxnSp>
        <p:nvCxnSpPr>
          <p:cNvPr id="24" name="直接连接符 23"/>
          <p:cNvCxnSpPr/>
          <p:nvPr>
            <p:custDataLst>
              <p:tags r:id="rId8"/>
            </p:custDataLst>
          </p:nvPr>
        </p:nvCxnSpPr>
        <p:spPr>
          <a:xfrm>
            <a:off x="3365974" y="4015105"/>
            <a:ext cx="5594350" cy="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9"/>
            </p:custDataLst>
          </p:nvPr>
        </p:nvSpPr>
        <p:spPr>
          <a:xfrm>
            <a:off x="3226833" y="2914657"/>
            <a:ext cx="6374368" cy="1062578"/>
          </a:xfrm>
        </p:spPr>
        <p:txBody>
          <a:bodyPr vert="horz" lIns="90000" tIns="46800" rIns="90000" bIns="46800" rtlCol="0" anchor="b" anchorCtr="0">
            <a:normAutofit/>
          </a:bodyPr>
          <a:lstStyle>
            <a:lvl1pPr marL="0" marR="0" algn="l" defTabSz="914400" rtl="0" eaLnBrk="1" fontAlgn="auto" latinLnBrk="0" hangingPunct="1">
              <a:lnSpc>
                <a:spcPct val="100000"/>
              </a:lnSpc>
              <a:buNone/>
              <a:defRPr kumimoji="0" lang="zh-CN" altLang="en-US" sz="5400" b="0" i="0" u="none" strike="noStrike" kern="1200" cap="none" spc="6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日期占位符 2"/>
          <p:cNvSpPr>
            <a:spLocks noGrp="1"/>
          </p:cNvSpPr>
          <p:nvPr>
            <p:ph type="dt" sz="half" idx="10"/>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11"/>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12"/>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
        <p:nvSpPr>
          <p:cNvPr id="26" name="文本占位符 25"/>
          <p:cNvSpPr>
            <a:spLocks noGrp="1"/>
          </p:cNvSpPr>
          <p:nvPr>
            <p:ph type="body" sz="quarter" idx="13" hasCustomPrompt="1"/>
            <p:custDataLst>
              <p:tags r:id="rId13"/>
            </p:custDataLst>
          </p:nvPr>
        </p:nvSpPr>
        <p:spPr>
          <a:xfrm>
            <a:off x="3227388" y="4043363"/>
            <a:ext cx="6374335" cy="971550"/>
          </a:xfrm>
        </p:spPr>
        <p:txBody>
          <a:bodyPr lIns="90000" tIns="46800" rIns="90000" bIns="46800">
            <a:normAutofit/>
          </a:bodyPr>
          <a:lstStyle>
            <a:lvl1pPr marL="0" indent="0">
              <a:buNone/>
              <a:defRPr sz="2400"/>
            </a:lvl1pPr>
          </a:lstStyle>
          <a:p>
            <a:pPr lvl="0"/>
            <a:r>
              <a:rPr lang="zh-CN" altLang="en-US" dirty="0"/>
              <a:t>单击此处编辑文本</a:t>
            </a:r>
          </a:p>
        </p:txBody>
      </p:sp>
      <p:sp>
        <p:nvSpPr>
          <p:cNvPr id="22" name="文本占位符 21"/>
          <p:cNvSpPr>
            <a:spLocks noGrp="1"/>
          </p:cNvSpPr>
          <p:nvPr>
            <p:ph type="body" sz="quarter" idx="14" hasCustomPrompt="1"/>
            <p:custDataLst>
              <p:tags r:id="rId14"/>
            </p:custDataLst>
          </p:nvPr>
        </p:nvSpPr>
        <p:spPr>
          <a:xfrm>
            <a:off x="3226833" y="2040956"/>
            <a:ext cx="3330721" cy="816108"/>
          </a:xfrm>
        </p:spPr>
        <p:txBody>
          <a:bodyPr lIns="90000" tIns="46800" rIns="90000" anchor="b" anchorCtr="0">
            <a:normAutofit/>
          </a:bodyPr>
          <a:lstStyle>
            <a:lvl1pPr marL="0" indent="0">
              <a:buNone/>
              <a:defRPr sz="4400">
                <a:solidFill>
                  <a:schemeClr val="accent1"/>
                </a:solidFill>
              </a:defRPr>
            </a:lvl1pPr>
          </a:lstStyle>
          <a:p>
            <a:pPr lvl="0"/>
            <a:r>
              <a:rPr lang="zh-CN" altLang="en-US" dirty="0"/>
              <a:t>编辑文本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5400000" flipH="1">
            <a:off x="10488168" y="5154168"/>
            <a:ext cx="1016888" cy="2390775"/>
            <a:chOff x="0" y="0"/>
            <a:chExt cx="2916968" cy="6857996"/>
          </a:xfrm>
        </p:grpSpPr>
        <p:sp>
          <p:nvSpPr>
            <p:cNvPr id="6" name="等腰三角形 5"/>
            <p:cNvSpPr/>
            <p:nvPr userDrawn="1">
              <p:custDataLst>
                <p:tags r:id="rId6"/>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等腰三角形 6"/>
            <p:cNvSpPr/>
            <p:nvPr userDrawn="1">
              <p:custDataLst>
                <p:tags r:id="rId7"/>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8" name="矩形 7"/>
          <p:cNvSpPr/>
          <p:nvPr>
            <p:custDataLst>
              <p:tags r:id="rId1"/>
            </p:custDataLst>
          </p:nvPr>
        </p:nvSpPr>
        <p:spPr>
          <a:xfrm>
            <a:off x="292800" y="304200"/>
            <a:ext cx="11606400" cy="6249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2"/>
            </p:custDataLst>
          </p:nvPr>
        </p:nvSpPr>
        <p:spPr>
          <a:xfrm>
            <a:off x="1281600" y="1249200"/>
            <a:ext cx="9626400" cy="723600"/>
          </a:xfrm>
        </p:spPr>
        <p:txBody>
          <a:bodyPr anchor="ctr"/>
          <a:lstStyle>
            <a:lvl1pPr>
              <a:defRPr sz="32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3"/>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grpSp>
        <p:nvGrpSpPr>
          <p:cNvPr id="9" name="组合 8"/>
          <p:cNvGrpSpPr/>
          <p:nvPr>
            <p:custDataLst>
              <p:tags r:id="rId7"/>
            </p:custDataLst>
          </p:nvPr>
        </p:nvGrpSpPr>
        <p:grpSpPr>
          <a:xfrm>
            <a:off x="11211736" y="5898029"/>
            <a:ext cx="786329" cy="768604"/>
            <a:chOff x="1100668" y="795868"/>
            <a:chExt cx="269602" cy="263525"/>
          </a:xfrm>
          <a:solidFill>
            <a:schemeClr val="accent1"/>
          </a:solidFill>
        </p:grpSpPr>
        <p:sp>
          <p:nvSpPr>
            <p:cNvPr id="10" name="矩形 9"/>
            <p:cNvSpPr/>
            <p:nvPr>
              <p:custDataLst>
                <p:tags r:id="rId12"/>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矩形 10"/>
            <p:cNvSpPr/>
            <p:nvPr>
              <p:custDataLst>
                <p:tags r:id="rId13"/>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custDataLst>
                <p:tags r:id="rId14"/>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custDataLst>
              <p:tags r:id="rId8"/>
            </p:custDataLst>
          </p:nvPr>
        </p:nvGrpSpPr>
        <p:grpSpPr>
          <a:xfrm rot="10800000">
            <a:off x="184410" y="200892"/>
            <a:ext cx="786329" cy="768604"/>
            <a:chOff x="1100668" y="795868"/>
            <a:chExt cx="269602" cy="263525"/>
          </a:xfrm>
          <a:solidFill>
            <a:schemeClr val="accent1"/>
          </a:solidFill>
        </p:grpSpPr>
        <p:sp>
          <p:nvSpPr>
            <p:cNvPr id="14" name="矩形 13"/>
            <p:cNvSpPr/>
            <p:nvPr>
              <p:custDataLst>
                <p:tags r:id="rId9"/>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p:custDataLst>
                <p:tags r:id="rId10"/>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custDataLst>
                <p:tags r:id="rId11"/>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2"/>
            </p:custDataLst>
          </p:nvPr>
        </p:nvSpPr>
        <p:spPr>
          <a:xfrm>
            <a:off x="583200" y="770400"/>
            <a:ext cx="3960000" cy="882000"/>
          </a:xfrm>
        </p:spPr>
        <p:txBody>
          <a:bodyPr anchor="ctr"/>
          <a:lstStyle>
            <a:lvl1pP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6"/>
            </p:custDataLst>
          </p:nvPr>
        </p:nvSpPr>
        <p:spPr>
          <a:xfrm>
            <a:off x="586800" y="1764000"/>
            <a:ext cx="3956400" cy="40932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vl2pPr>
              <a:defRPr baseline="0">
                <a:solidFill>
                  <a:schemeClr val="tx1">
                    <a:lumMod val="85000"/>
                    <a:lumOff val="15000"/>
                  </a:schemeClr>
                </a:solidFill>
                <a:latin typeface="Arial" panose="020B0604020202020204" pitchFamily="34" charset="0"/>
                <a:ea typeface="微软雅黑" panose="020B0503020204020204" pitchFamily="34" charset="-122"/>
              </a:defRPr>
            </a:lvl2pPr>
            <a:lvl3pPr>
              <a:defRPr baseline="0">
                <a:solidFill>
                  <a:schemeClr val="tx1">
                    <a:lumMod val="85000"/>
                    <a:lumOff val="15000"/>
                  </a:schemeClr>
                </a:solidFill>
                <a:latin typeface="Arial" panose="020B0604020202020204" pitchFamily="34" charset="0"/>
                <a:ea typeface="微软雅黑" panose="020B0503020204020204" pitchFamily="34" charset="-122"/>
              </a:defRPr>
            </a:lvl3pPr>
            <a:lvl4pPr>
              <a:defRPr baseline="0">
                <a:solidFill>
                  <a:schemeClr val="tx1">
                    <a:lumMod val="85000"/>
                    <a:lumOff val="15000"/>
                  </a:schemeClr>
                </a:solidFill>
                <a:latin typeface="Arial" panose="020B0604020202020204" pitchFamily="34" charset="0"/>
                <a:ea typeface="微软雅黑" panose="020B0503020204020204" pitchFamily="34" charset="-122"/>
              </a:defRPr>
            </a:lvl4pPr>
            <a:lvl5pPr>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5101200" y="769938"/>
            <a:ext cx="6480000" cy="5087937"/>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grpSp>
        <p:nvGrpSpPr>
          <p:cNvPr id="14" name="组合 13"/>
          <p:cNvGrpSpPr/>
          <p:nvPr>
            <p:custDataLst>
              <p:tags r:id="rId8"/>
            </p:custDataLst>
          </p:nvPr>
        </p:nvGrpSpPr>
        <p:grpSpPr>
          <a:xfrm rot="5400000">
            <a:off x="184410" y="5849480"/>
            <a:ext cx="786329" cy="768604"/>
            <a:chOff x="1100668" y="795868"/>
            <a:chExt cx="269602" cy="263525"/>
          </a:xfrm>
          <a:solidFill>
            <a:schemeClr val="accent1"/>
          </a:solidFill>
        </p:grpSpPr>
        <p:sp>
          <p:nvSpPr>
            <p:cNvPr id="15" name="矩形 14"/>
            <p:cNvSpPr/>
            <p:nvPr>
              <p:custDataLst>
                <p:tags r:id="rId9"/>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p:cNvSpPr/>
            <p:nvPr>
              <p:custDataLst>
                <p:tags r:id="rId10"/>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p:cNvSpPr/>
            <p:nvPr>
              <p:custDataLst>
                <p:tags r:id="rId11"/>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1" name="组合 10"/>
          <p:cNvGrpSpPr/>
          <p:nvPr>
            <p:custDataLst>
              <p:tags r:id="rId2"/>
            </p:custDataLst>
          </p:nvPr>
        </p:nvGrpSpPr>
        <p:grpSpPr>
          <a:xfrm rot="16200000" flipH="1">
            <a:off x="1128151" y="-1129275"/>
            <a:ext cx="1181103" cy="3439653"/>
            <a:chOff x="0" y="0"/>
            <a:chExt cx="2916968" cy="6857996"/>
          </a:xfrm>
        </p:grpSpPr>
        <p:sp>
          <p:nvSpPr>
            <p:cNvPr id="12" name="等腰三角形 11"/>
            <p:cNvSpPr/>
            <p:nvPr userDrawn="1">
              <p:custDataLst>
                <p:tags r:id="rId9"/>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等腰三角形 12"/>
            <p:cNvSpPr/>
            <p:nvPr userDrawn="1">
              <p:custDataLst>
                <p:tags r:id="rId10"/>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rot="16200000" flipH="1">
            <a:off x="1128151" y="-1129275"/>
            <a:ext cx="1181103" cy="3439653"/>
            <a:chOff x="0" y="0"/>
            <a:chExt cx="2916968" cy="6857996"/>
          </a:xfrm>
        </p:grpSpPr>
        <p:sp>
          <p:nvSpPr>
            <p:cNvPr id="11" name="等腰三角形 10"/>
            <p:cNvSpPr/>
            <p:nvPr userDrawn="1">
              <p:custDataLst>
                <p:tags r:id="rId9"/>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等腰三角形 11"/>
            <p:cNvSpPr/>
            <p:nvPr userDrawn="1">
              <p:custDataLst>
                <p:tags r:id="rId10"/>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8" name="矩形 7"/>
          <p:cNvSpPr/>
          <p:nvPr>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2"/>
            </p:custDataLst>
          </p:nvPr>
        </p:nvSpPr>
        <p:spPr>
          <a:xfrm>
            <a:off x="579600" y="237600"/>
            <a:ext cx="11037600" cy="441964"/>
          </a:xfrm>
        </p:spPr>
        <p:txBody>
          <a:bodyPr/>
          <a:lstStyle>
            <a:lvl1pP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6"/>
            </p:custDataLst>
          </p:nvPr>
        </p:nvSpPr>
        <p:spPr>
          <a:xfrm>
            <a:off x="579600" y="1663200"/>
            <a:ext cx="5342400" cy="28944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7"/>
            </p:custDataLst>
          </p:nvPr>
        </p:nvSpPr>
        <p:spPr>
          <a:xfrm>
            <a:off x="6242400" y="1663200"/>
            <a:ext cx="5367600" cy="2894400"/>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8"/>
            </p:custDataLst>
          </p:nvPr>
        </p:nvSpPr>
        <p:spPr>
          <a:xfrm>
            <a:off x="572400" y="4816800"/>
            <a:ext cx="5342400" cy="781200"/>
          </a:xfrm>
        </p:spPr>
        <p:txBody>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9"/>
            </p:custDataLst>
          </p:nvPr>
        </p:nvSpPr>
        <p:spPr>
          <a:xfrm>
            <a:off x="6253200" y="4813200"/>
            <a:ext cx="5367600" cy="781200"/>
          </a:xfrm>
        </p:spPr>
        <p:txBody>
          <a:bodyPr/>
          <a:lstStyle>
            <a:lvl1pPr>
              <a:defRPr baseline="0">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grpSp>
        <p:nvGrpSpPr>
          <p:cNvPr id="12" name="组合 11"/>
          <p:cNvGrpSpPr/>
          <p:nvPr>
            <p:custDataLst>
              <p:tags r:id="rId10"/>
            </p:custDataLst>
          </p:nvPr>
        </p:nvGrpSpPr>
        <p:grpSpPr>
          <a:xfrm>
            <a:off x="11463247" y="6163161"/>
            <a:ext cx="381953" cy="373344"/>
            <a:chOff x="1100668" y="795868"/>
            <a:chExt cx="269602" cy="263525"/>
          </a:xfrm>
          <a:solidFill>
            <a:schemeClr val="accent1"/>
          </a:solidFill>
        </p:grpSpPr>
        <p:sp>
          <p:nvSpPr>
            <p:cNvPr id="14" name="矩形 13"/>
            <p:cNvSpPr/>
            <p:nvPr>
              <p:custDataLst>
                <p:tags r:id="rId11"/>
              </p:custDataLst>
            </p:nvPr>
          </p:nvSpPr>
          <p:spPr>
            <a:xfrm>
              <a:off x="1100668"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custDataLst>
                <p:tags r:id="rId12"/>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3"/>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custDataLst>
                <p:tags r:id="rId14"/>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10" name="矩形 9"/>
          <p:cNvSpPr/>
          <p:nvPr>
            <p:custDataLst>
              <p:tags r:id="rId1"/>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8" name="组合 7"/>
          <p:cNvGrpSpPr/>
          <p:nvPr>
            <p:custDataLst>
              <p:tags r:id="rId2"/>
            </p:custDataLst>
          </p:nvPr>
        </p:nvGrpSpPr>
        <p:grpSpPr>
          <a:xfrm rot="16200000" flipH="1">
            <a:off x="1818075" y="-1820477"/>
            <a:ext cx="2266950" cy="5907901"/>
            <a:chOff x="0" y="-1532"/>
            <a:chExt cx="3368984" cy="7916555"/>
          </a:xfrm>
        </p:grpSpPr>
        <p:sp>
          <p:nvSpPr>
            <p:cNvPr id="12" name="等腰三角形 11"/>
            <p:cNvSpPr/>
            <p:nvPr userDrawn="1">
              <p:custDataLst>
                <p:tags r:id="rId12"/>
              </p:custDataLst>
            </p:nvPr>
          </p:nvSpPr>
          <p:spPr>
            <a:xfrm flipV="1">
              <a:off x="1770" y="-1532"/>
              <a:ext cx="3367214" cy="7916555"/>
            </a:xfrm>
            <a:prstGeom prst="triangle">
              <a:avLst>
                <a:gd name="adj"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 name="等腰三角形 8"/>
            <p:cNvSpPr/>
            <p:nvPr userDrawn="1">
              <p:custDataLst>
                <p:tags r:id="rId13"/>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等腰三角形 10"/>
            <p:cNvSpPr/>
            <p:nvPr userDrawn="1">
              <p:custDataLst>
                <p:tags r:id="rId14"/>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组合 12"/>
          <p:cNvGrpSpPr/>
          <p:nvPr>
            <p:custDataLst>
              <p:tags r:id="rId3"/>
            </p:custDataLst>
          </p:nvPr>
        </p:nvGrpSpPr>
        <p:grpSpPr>
          <a:xfrm rot="5400000" flipH="1">
            <a:off x="8104574" y="2770574"/>
            <a:ext cx="2266950" cy="5907901"/>
            <a:chOff x="0" y="-1532"/>
            <a:chExt cx="3368984" cy="7916555"/>
          </a:xfrm>
        </p:grpSpPr>
        <p:sp>
          <p:nvSpPr>
            <p:cNvPr id="14" name="等腰三角形 13"/>
            <p:cNvSpPr/>
            <p:nvPr userDrawn="1">
              <p:custDataLst>
                <p:tags r:id="rId9"/>
              </p:custDataLst>
            </p:nvPr>
          </p:nvSpPr>
          <p:spPr>
            <a:xfrm flipV="1">
              <a:off x="1770" y="-1532"/>
              <a:ext cx="3367214" cy="7916555"/>
            </a:xfrm>
            <a:prstGeom prst="triangle">
              <a:avLst>
                <a:gd name="adj"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5" name="等腰三角形 14"/>
            <p:cNvSpPr/>
            <p:nvPr userDrawn="1">
              <p:custDataLst>
                <p:tags r:id="rId10"/>
              </p:custDataLst>
            </p:nvPr>
          </p:nvSpPr>
          <p:spPr>
            <a:xfrm flipV="1">
              <a:off x="0"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6" name="等腰三角形 15"/>
            <p:cNvSpPr/>
            <p:nvPr userDrawn="1">
              <p:custDataLst>
                <p:tags r:id="rId11"/>
              </p:custDataLst>
            </p:nvPr>
          </p:nvSpPr>
          <p:spPr>
            <a:xfrm flipV="1">
              <a:off x="0" y="0"/>
              <a:ext cx="2390024" cy="5619115"/>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标题 1"/>
          <p:cNvSpPr>
            <a:spLocks noGrp="1"/>
          </p:cNvSpPr>
          <p:nvPr>
            <p:ph type="title" hasCustomPrompt="1"/>
            <p:custDataLst>
              <p:tags r:id="rId4"/>
            </p:custDataLst>
          </p:nvPr>
        </p:nvSpPr>
        <p:spPr>
          <a:xfrm>
            <a:off x="1522800" y="1339200"/>
            <a:ext cx="9144000" cy="2386800"/>
          </a:xfrm>
        </p:spPr>
        <p:txBody>
          <a:bodyPr anchor="b"/>
          <a:lstStyle>
            <a:lvl1pPr algn="ctr">
              <a:defRPr sz="6000" baseline="0">
                <a:solidFill>
                  <a:schemeClr val="tx1">
                    <a:lumMod val="85000"/>
                    <a:lumOff val="15000"/>
                  </a:schemeClr>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8"/>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5" name="页脚占位符 4"/>
          <p:cNvSpPr>
            <a:spLocks noGrp="1"/>
          </p:cNvSpPr>
          <p:nvPr>
            <p:ph type="ftr" sz="quarter" idx="11"/>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0" y="0"/>
            <a:ext cx="12193201" cy="6858353"/>
          </a:xfrm>
          <a:prstGeom prst="rect">
            <a:avLst/>
          </a:prstGeom>
        </p:spPr>
        <p:txBody>
          <a:bodyPr vert="horz" wrap="square" lIns="91421" tIns="45710" rIns="91421" bIns="45710" numCol="1" anchor="b" anchorCtr="0" compatLnSpc="1"/>
          <a:lstStyle>
            <a:lvl1pPr marL="0" indent="0" algn="ctr">
              <a:buNone/>
              <a:defRPr sz="1200">
                <a:solidFill>
                  <a:schemeClr val="bg2"/>
                </a:solidFill>
              </a:defRPr>
            </a:lvl1pPr>
          </a:lstStyle>
          <a:p>
            <a:pPr marL="0" marR="0" lvl="0" indent="0" algn="ctr" defTabSz="914400" rtl="0" eaLnBrk="0" fontAlgn="base" latinLnBrk="0" hangingPunct="0">
              <a:lnSpc>
                <a:spcPct val="100000"/>
              </a:lnSpc>
              <a:spcBef>
                <a:spcPct val="24000"/>
              </a:spcBef>
              <a:spcAft>
                <a:spcPct val="0"/>
              </a:spcAft>
              <a:buClrTx/>
              <a:buSzTx/>
              <a:buFont typeface="Arial" panose="020B0604020202020204" pitchFamily="34" charset="0"/>
              <a:buNone/>
              <a:defRPr/>
            </a:pPr>
            <a:endParaRPr kumimoji="0" lang="zh-CN" altLang="en-US" sz="1200" b="0" i="0" u="none" strike="noStrike" kern="1200" cap="none" spc="0" normalizeH="0" baseline="0" noProof="0" dirty="0">
              <a:ln>
                <a:noFill/>
              </a:ln>
              <a:solidFill>
                <a:schemeClr val="bg2"/>
              </a:solidFill>
              <a:effectLst/>
              <a:uLnTx/>
              <a:uFillTx/>
              <a:latin typeface="+mn-lt"/>
              <a:ea typeface="+mn-ea"/>
              <a:cs typeface="+mn-cs"/>
            </a:endParaRPr>
          </a:p>
        </p:txBody>
      </p:sp>
      <p:sp>
        <p:nvSpPr>
          <p:cNvPr id="2" name="日期占位符 1"/>
          <p:cNvSpPr>
            <a:spLocks noGrp="1"/>
          </p:cNvSpPr>
          <p:nvPr>
            <p:ph type="dt" sz="half" idx="11"/>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fld id="{5B4CDDCA-6B4C-4EC3-B67A-9E9F068155C9}" type="datetime1">
              <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rPr>
              <a:t>2022/4/20</a:t>
            </a:fld>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ea"/>
            </a:endParaRPr>
          </a:p>
        </p:txBody>
      </p:sp>
      <p:sp>
        <p:nvSpPr>
          <p:cNvPr id="3" name="页脚占位符 2"/>
          <p:cNvSpPr>
            <a:spLocks noGrp="1"/>
          </p:cNvSpPr>
          <p:nvPr>
            <p:ph type="ftr"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3"/>
          </p:nvPr>
        </p:nvSpPr>
        <p:spPr/>
        <p:txBody>
          <a:bodyPr/>
          <a:lstStyle/>
          <a:p>
            <a:pPr lvl="0" eaLnBrk="1" hangingPunct="1">
              <a:buNone/>
            </a:pPr>
            <a:fld id="{9A0DB2DC-4C9A-4742-B13C-FB6460FD3503}" type="slidenum">
              <a:rPr lang="zh-CN" altLang="en-US" dirty="0">
                <a:latin typeface="Calibri" panose="020F0502020204030204" pitchFamily="34" charset="0"/>
              </a:rPr>
              <a:t>‹#›</a:t>
            </a:fld>
            <a:endParaRPr lang="zh-CN" altLang="en-US" dirty="0">
              <a:latin typeface="Calibri" panose="020F0502020204030204" pitchFamily="34" charset="0"/>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fld id="{D0019208-13E5-4FF5-9151-022884DF5E7D}" type="datetimeFigureOut">
              <a:rPr lang="zh-CN" altLang="en-US"/>
              <a:t>2022/4/20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59B3737A-536F-43FC-9EFB-8EB7354F51CA}" type="slidenum">
              <a:rPr lang="zh-CN" altLang="en-US"/>
              <a:t>‹#›</a:t>
            </a:fld>
            <a:endParaRPr lang="zh-CN" altLang="en-US"/>
          </a:p>
        </p:txBody>
      </p:sp>
    </p:spTree>
    <p:extLst>
      <p:ext uri="{BB962C8B-B14F-4D97-AF65-F5344CB8AC3E}">
        <p14:creationId xmlns:p14="http://schemas.microsoft.com/office/powerpoint/2010/main" val="2514044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2"/>
        </a:solidFill>
        <a:effectLst/>
      </p:bgPr>
    </p:bg>
    <p:spTree>
      <p:nvGrpSpPr>
        <p:cNvPr id="1" name=""/>
        <p:cNvGrpSpPr/>
        <p:nvPr/>
      </p:nvGrpSpPr>
      <p:grpSpPr>
        <a:xfrm>
          <a:off x="0" y="0"/>
          <a:ext cx="0" cy="0"/>
          <a:chOff x="0" y="0"/>
          <a:chExt cx="0" cy="0"/>
        </a:xfrm>
      </p:grpSpPr>
      <p:sp>
        <p:nvSpPr>
          <p:cNvPr id="7" name="等腰三角形 6"/>
          <p:cNvSpPr/>
          <p:nvPr>
            <p:custDataLst>
              <p:tags r:id="rId1"/>
            </p:custDataLst>
          </p:nvPr>
        </p:nvSpPr>
        <p:spPr>
          <a:xfrm rot="10800000" flipV="1">
            <a:off x="3414833" y="3429000"/>
            <a:ext cx="2916968" cy="3428999"/>
          </a:xfrm>
          <a:prstGeom prst="triangle">
            <a:avLst>
              <a:gd name="adj" fmla="val 10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等腰三角形 7"/>
          <p:cNvSpPr/>
          <p:nvPr>
            <p:custDataLst>
              <p:tags r:id="rId2"/>
            </p:custDataLst>
          </p:nvPr>
        </p:nvSpPr>
        <p:spPr>
          <a:xfrm rot="10800000" flipV="1">
            <a:off x="2806700" y="3429000"/>
            <a:ext cx="2916968" cy="3428999"/>
          </a:xfrm>
          <a:prstGeom prst="triangle">
            <a:avLst>
              <a:gd name="adj" fmla="val 100000"/>
            </a:avLst>
          </a:prstGeom>
          <a:gradFill>
            <a:gsLst>
              <a:gs pos="0">
                <a:schemeClr val="accent3">
                  <a:lumMod val="60000"/>
                  <a:lumOff val="40000"/>
                </a:schemeClr>
              </a:gs>
              <a:gs pos="100000">
                <a:schemeClr val="accent6">
                  <a:lumMod val="75000"/>
                </a:schemeClr>
              </a:gs>
            </a:gsLst>
            <a:lin ang="6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9" name="组合 8"/>
          <p:cNvGrpSpPr/>
          <p:nvPr>
            <p:custDataLst>
              <p:tags r:id="rId3"/>
            </p:custDataLst>
          </p:nvPr>
        </p:nvGrpSpPr>
        <p:grpSpPr>
          <a:xfrm rot="10800000" flipV="1">
            <a:off x="0" y="0"/>
            <a:ext cx="5723668" cy="6858000"/>
            <a:chOff x="6468332" y="0"/>
            <a:chExt cx="5723668" cy="6858000"/>
          </a:xfrm>
          <a:solidFill>
            <a:schemeClr val="accent1">
              <a:lumMod val="60000"/>
              <a:lumOff val="40000"/>
            </a:schemeClr>
          </a:solidFill>
          <a:effectLst>
            <a:outerShdw blurRad="609600" dist="279400" dir="10800000" sx="93000" sy="93000" algn="r" rotWithShape="0">
              <a:schemeClr val="accent1">
                <a:lumMod val="75000"/>
                <a:alpha val="40000"/>
              </a:schemeClr>
            </a:outerShdw>
          </a:effectLst>
        </p:grpSpPr>
        <p:sp>
          <p:nvSpPr>
            <p:cNvPr id="10" name="矩形 9"/>
            <p:cNvSpPr/>
            <p:nvPr>
              <p:custDataLst>
                <p:tags r:id="rId23"/>
              </p:custDataLst>
            </p:nvPr>
          </p:nvSpPr>
          <p:spPr>
            <a:xfrm>
              <a:off x="9385300" y="0"/>
              <a:ext cx="28067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等腰三角形 10"/>
            <p:cNvSpPr/>
            <p:nvPr>
              <p:custDataLst>
                <p:tags r:id="rId24"/>
              </p:custDataLst>
            </p:nvPr>
          </p:nvSpPr>
          <p:spPr>
            <a:xfrm rot="10800000">
              <a:off x="6468332" y="0"/>
              <a:ext cx="2916968" cy="6857996"/>
            </a:xfrm>
            <a:prstGeom prst="triangle">
              <a:avLst>
                <a:gd name="adj"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 name="组合 11"/>
          <p:cNvGrpSpPr/>
          <p:nvPr>
            <p:custDataLst>
              <p:tags r:id="rId4"/>
            </p:custDataLst>
          </p:nvPr>
        </p:nvGrpSpPr>
        <p:grpSpPr>
          <a:xfrm rot="10800000" flipV="1">
            <a:off x="0" y="0"/>
            <a:ext cx="4557486" cy="6858000"/>
            <a:chOff x="6468332" y="0"/>
            <a:chExt cx="4557486" cy="6858000"/>
          </a:xfrm>
          <a:solidFill>
            <a:schemeClr val="accent1"/>
          </a:solidFill>
          <a:effectLst>
            <a:outerShdw blurRad="609600" dist="279400" dir="10800000" sx="93000" sy="93000" algn="r" rotWithShape="0">
              <a:schemeClr val="accent1">
                <a:lumMod val="75000"/>
                <a:alpha val="40000"/>
              </a:schemeClr>
            </a:outerShdw>
          </a:effectLst>
        </p:grpSpPr>
        <p:sp>
          <p:nvSpPr>
            <p:cNvPr id="13" name="矩形 12"/>
            <p:cNvSpPr/>
            <p:nvPr>
              <p:custDataLst>
                <p:tags r:id="rId21"/>
              </p:custDataLst>
            </p:nvPr>
          </p:nvSpPr>
          <p:spPr>
            <a:xfrm>
              <a:off x="9385300" y="0"/>
              <a:ext cx="16405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等腰三角形 13"/>
            <p:cNvSpPr/>
            <p:nvPr>
              <p:custDataLst>
                <p:tags r:id="rId22"/>
              </p:custDataLst>
            </p:nvPr>
          </p:nvSpPr>
          <p:spPr>
            <a:xfrm rot="10800000">
              <a:off x="6468332" y="0"/>
              <a:ext cx="2916968" cy="6857996"/>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组合 14"/>
          <p:cNvGrpSpPr/>
          <p:nvPr>
            <p:custDataLst>
              <p:tags r:id="rId5"/>
            </p:custDataLst>
          </p:nvPr>
        </p:nvGrpSpPr>
        <p:grpSpPr>
          <a:xfrm rot="10800000" flipV="1">
            <a:off x="0" y="-5"/>
            <a:ext cx="3391305" cy="6858001"/>
            <a:chOff x="6468332" y="-5"/>
            <a:chExt cx="3391305" cy="6858001"/>
          </a:xfrm>
          <a:solidFill>
            <a:schemeClr val="accent2"/>
          </a:solidFill>
          <a:effectLst>
            <a:outerShdw blurRad="609600" dist="279400" dir="10800000" sx="93000" sy="93000" algn="r" rotWithShape="0">
              <a:schemeClr val="accent1">
                <a:lumMod val="75000"/>
                <a:alpha val="15000"/>
              </a:schemeClr>
            </a:outerShdw>
          </a:effectLst>
        </p:grpSpPr>
        <p:sp>
          <p:nvSpPr>
            <p:cNvPr id="16" name="矩形 15"/>
            <p:cNvSpPr/>
            <p:nvPr>
              <p:custDataLst>
                <p:tags r:id="rId19"/>
              </p:custDataLst>
            </p:nvPr>
          </p:nvSpPr>
          <p:spPr>
            <a:xfrm>
              <a:off x="9385300" y="-5"/>
              <a:ext cx="4743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等腰三角形 16"/>
            <p:cNvSpPr/>
            <p:nvPr>
              <p:custDataLst>
                <p:tags r:id="rId20"/>
              </p:custDataLst>
            </p:nvPr>
          </p:nvSpPr>
          <p:spPr>
            <a:xfrm rot="10800000">
              <a:off x="6468332" y="0"/>
              <a:ext cx="2916968" cy="6857996"/>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custDataLst>
              <p:tags r:id="rId6"/>
            </p:custDataLst>
          </p:nvPr>
        </p:nvGrpSpPr>
        <p:grpSpPr>
          <a:xfrm rot="10800000">
            <a:off x="1443489" y="1632584"/>
            <a:ext cx="486583" cy="475615"/>
            <a:chOff x="1100668" y="795868"/>
            <a:chExt cx="269602" cy="263525"/>
          </a:xfrm>
          <a:solidFill>
            <a:schemeClr val="bg1"/>
          </a:solidFill>
        </p:grpSpPr>
        <p:sp>
          <p:nvSpPr>
            <p:cNvPr id="24" name="矩形 23"/>
            <p:cNvSpPr/>
            <p:nvPr>
              <p:custDataLst>
                <p:tags r:id="rId16"/>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custDataLst>
                <p:tags r:id="rId17"/>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custDataLst>
                <p:tags r:id="rId18"/>
              </p:custDataLst>
            </p:nvPr>
          </p:nvSpPr>
          <p:spPr>
            <a:xfrm>
              <a:off x="1255970"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custDataLst>
              <p:tags r:id="rId7"/>
            </p:custDataLst>
          </p:nvPr>
        </p:nvGrpSpPr>
        <p:grpSpPr>
          <a:xfrm>
            <a:off x="10457187" y="5143500"/>
            <a:ext cx="486583" cy="475615"/>
            <a:chOff x="1100668" y="795868"/>
            <a:chExt cx="269602" cy="263525"/>
          </a:xfrm>
          <a:solidFill>
            <a:schemeClr val="accent1"/>
          </a:solidFill>
        </p:grpSpPr>
        <p:sp>
          <p:nvSpPr>
            <p:cNvPr id="28" name="矩形 27"/>
            <p:cNvSpPr/>
            <p:nvPr>
              <p:custDataLst>
                <p:tags r:id="rId13"/>
              </p:custDataLst>
            </p:nvPr>
          </p:nvSpPr>
          <p:spPr>
            <a:xfrm>
              <a:off x="1255970" y="795868"/>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矩形 28"/>
            <p:cNvSpPr/>
            <p:nvPr>
              <p:custDataLst>
                <p:tags r:id="rId14"/>
              </p:custDataLst>
            </p:nvPr>
          </p:nvSpPr>
          <p:spPr>
            <a:xfrm>
              <a:off x="1100668" y="945093"/>
              <a:ext cx="114300" cy="114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29"/>
            <p:cNvSpPr/>
            <p:nvPr>
              <p:custDataLst>
                <p:tags r:id="rId15"/>
              </p:custDataLst>
            </p:nvPr>
          </p:nvSpPr>
          <p:spPr>
            <a:xfrm>
              <a:off x="1255970" y="945093"/>
              <a:ext cx="114300" cy="114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 name="标题 1"/>
          <p:cNvSpPr>
            <a:spLocks noGrp="1"/>
          </p:cNvSpPr>
          <p:nvPr>
            <p:ph type="title" hasCustomPrompt="1"/>
            <p:custDataLst>
              <p:tags r:id="rId8"/>
            </p:custDataLst>
          </p:nvPr>
        </p:nvSpPr>
        <p:spPr>
          <a:xfrm>
            <a:off x="4581013" y="3135630"/>
            <a:ext cx="5467288" cy="769441"/>
          </a:xfrm>
        </p:spPr>
        <p:txBody>
          <a:bodyPr lIns="90000" tIns="46800" rIns="90000" bIns="46800" anchor="b" anchorCtr="0">
            <a:normAutofit/>
          </a:bodyPr>
          <a:lstStyle>
            <a:lvl1pPr algn="r">
              <a:defRPr sz="4400" b="0"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文本占位符 2"/>
          <p:cNvSpPr>
            <a:spLocks noGrp="1"/>
          </p:cNvSpPr>
          <p:nvPr>
            <p:ph type="body" idx="1" hasCustomPrompt="1"/>
            <p:custDataLst>
              <p:tags r:id="rId9"/>
            </p:custDataLst>
          </p:nvPr>
        </p:nvSpPr>
        <p:spPr>
          <a:xfrm>
            <a:off x="4581013" y="3957570"/>
            <a:ext cx="5467288" cy="1077985"/>
          </a:xfrm>
        </p:spPr>
        <p:txBody>
          <a:bodyPr lIns="101600" tIns="38100" rIns="76200" bIns="38100">
            <a:normAutofit/>
          </a:bodyPr>
          <a:lstStyle>
            <a:lvl1pPr marL="0" indent="0" algn="r" eaLnBrk="1" fontAlgn="auto" latinLnBrk="0" hangingPunct="1">
              <a:lnSpc>
                <a:spcPct val="100000"/>
              </a:lnSpc>
              <a:spcAft>
                <a:spcPts val="0"/>
              </a:spcAft>
              <a:buNone/>
              <a:defRPr kumimoji="0" lang="zh-CN" altLang="en-US" sz="20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10"/>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5" name="页脚占位符 4"/>
          <p:cNvSpPr>
            <a:spLocks noGrp="1"/>
          </p:cNvSpPr>
          <p:nvPr>
            <p:ph type="ftr" sz="quarter" idx="11"/>
            <p:custDataLst>
              <p:tags r:id="rId11"/>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12"/>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2"/>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3"/>
            </p:custDataLst>
          </p:nvPr>
        </p:nvSpPr>
        <p:spPr>
          <a:xfrm>
            <a:off x="6238877" y="952508"/>
            <a:ext cx="5283242" cy="5388907"/>
          </a:xfrm>
        </p:spPr>
        <p:txBody>
          <a:bodyPr>
            <a:normAutofit/>
          </a:bodyPr>
          <a:lstStyle>
            <a:lvl1pPr>
              <a:defRPr sz="1600" baseline="0">
                <a:latin typeface="Arial" panose="020B0604020202020204" pitchFamily="34" charset="0"/>
                <a:ea typeface="微软雅黑" panose="020B0503020204020204" pitchFamily="34" charset="-122"/>
              </a:defRPr>
            </a:lvl1pPr>
            <a:lvl2pPr>
              <a:defRPr sz="1600" baseline="0">
                <a:latin typeface="Arial" panose="020B0604020202020204" pitchFamily="34" charset="0"/>
                <a:ea typeface="微软雅黑" panose="020B0503020204020204" pitchFamily="34" charset="-122"/>
              </a:defRPr>
            </a:lvl2pPr>
            <a:lvl3pPr>
              <a:defRPr sz="1600" baseline="0">
                <a:latin typeface="Arial" panose="020B0604020202020204" pitchFamily="34" charset="0"/>
                <a:ea typeface="微软雅黑" panose="020B0503020204020204" pitchFamily="34" charset="-122"/>
              </a:defRPr>
            </a:lvl3pPr>
            <a:lvl4pPr>
              <a:defRPr sz="1600" baseline="0">
                <a:latin typeface="Arial" panose="020B0604020202020204" pitchFamily="34" charset="0"/>
                <a:ea typeface="微软雅黑" panose="020B0503020204020204" pitchFamily="34" charset="-122"/>
              </a:defRPr>
            </a:lvl4pPr>
            <a:lvl5pPr>
              <a:defRPr sz="1600"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normAutofit/>
          </a:bodyPr>
          <a:lstStyle>
            <a:lvl1pPr>
              <a:defRPr baseline="0">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6" name="页脚占位符 5"/>
          <p:cNvSpPr>
            <a:spLocks noGrp="1"/>
          </p:cNvSpPr>
          <p:nvPr>
            <p:ph type="ftr" sz="quarter" idx="11"/>
            <p:custDataLst>
              <p:tags r:id="rId5"/>
            </p:custDataLst>
          </p:nvPr>
        </p:nvSpPr>
        <p:spPr/>
        <p:txBody>
          <a:bodyPr>
            <a:normAutofit/>
          </a:bodyPr>
          <a:lstStyle>
            <a:lvl1pPr>
              <a:defRPr baseline="0">
                <a:latin typeface="Arial" panose="020B0604020202020204" pitchFamily="34" charset="0"/>
              </a:defRPr>
            </a:lvl1pPr>
          </a:lstStyle>
          <a:p>
            <a:endParaRPr lang="zh-CN" altLang="en-US"/>
          </a:p>
        </p:txBody>
      </p:sp>
      <p:sp>
        <p:nvSpPr>
          <p:cNvPr id="7" name="灯片编号占位符 6"/>
          <p:cNvSpPr>
            <a:spLocks noGrp="1"/>
          </p:cNvSpPr>
          <p:nvPr>
            <p:ph type="sldNum" sz="quarter" idx="12"/>
            <p:custDataLst>
              <p:tags r:id="rId6"/>
            </p:custDataLst>
          </p:nvPr>
        </p:nvSpPr>
        <p:spPr/>
        <p:txBody>
          <a:bodyPr>
            <a:normAutofit/>
          </a:bodyPr>
          <a:lstStyle>
            <a:lvl1pPr>
              <a:defRPr baseline="0">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8" name="页脚占位符 7"/>
          <p:cNvSpPr>
            <a:spLocks noGrp="1"/>
          </p:cNvSpPr>
          <p:nvPr>
            <p:ph type="ftr" sz="quarter" idx="11"/>
            <p:custDataLst>
              <p:tags r:id="rId7"/>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9" name="灯片编号占位符 8"/>
          <p:cNvSpPr>
            <a:spLocks noGrp="1"/>
          </p:cNvSpPr>
          <p:nvPr>
            <p:ph type="sldNum" sz="quarter" idx="12"/>
            <p:custDataLst>
              <p:tags r:id="rId8"/>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7708" y="-5"/>
            <a:ext cx="12199708" cy="6858005"/>
            <a:chOff x="-7708" y="-5"/>
            <a:chExt cx="12199708" cy="6858005"/>
          </a:xfrm>
        </p:grpSpPr>
        <p:grpSp>
          <p:nvGrpSpPr>
            <p:cNvPr id="7" name="组合 6"/>
            <p:cNvGrpSpPr/>
            <p:nvPr/>
          </p:nvGrpSpPr>
          <p:grpSpPr>
            <a:xfrm>
              <a:off x="-7706" y="-5"/>
              <a:ext cx="1695321" cy="3979334"/>
              <a:chOff x="-7706" y="-5"/>
              <a:chExt cx="1695321" cy="3979334"/>
            </a:xfrm>
          </p:grpSpPr>
          <p:sp>
            <p:nvSpPr>
              <p:cNvPr id="14" name="等腰三角形 13"/>
              <p:cNvSpPr/>
              <p:nvPr>
                <p:custDataLst>
                  <p:tags r:id="rId10"/>
                </p:custDataLst>
              </p:nvPr>
            </p:nvSpPr>
            <p:spPr>
              <a:xfrm rot="10800000" flipH="1">
                <a:off x="-4946" y="0"/>
                <a:ext cx="1692561" cy="3979329"/>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等腰三角形 14"/>
              <p:cNvSpPr/>
              <p:nvPr>
                <p:custDataLst>
                  <p:tags r:id="rId11"/>
                </p:custDataLst>
              </p:nvPr>
            </p:nvSpPr>
            <p:spPr>
              <a:xfrm rot="10800000" flipH="1">
                <a:off x="-7706" y="-5"/>
                <a:ext cx="1441199" cy="3388360"/>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等腰三角形 15"/>
              <p:cNvSpPr/>
              <p:nvPr>
                <p:custDataLst>
                  <p:tags r:id="rId12"/>
                </p:custDataLst>
              </p:nvPr>
            </p:nvSpPr>
            <p:spPr>
              <a:xfrm rot="10800000" flipH="1">
                <a:off x="0" y="-1"/>
                <a:ext cx="1137920" cy="2675329"/>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7"/>
            <p:cNvGrpSpPr/>
            <p:nvPr/>
          </p:nvGrpSpPr>
          <p:grpSpPr>
            <a:xfrm>
              <a:off x="10710334" y="3374500"/>
              <a:ext cx="1481666" cy="3483500"/>
              <a:chOff x="10710334" y="3374500"/>
              <a:chExt cx="1481666" cy="3483500"/>
            </a:xfrm>
          </p:grpSpPr>
          <p:sp>
            <p:nvSpPr>
              <p:cNvPr id="12" name="等腰三角形 11"/>
              <p:cNvSpPr/>
              <p:nvPr>
                <p:custDataLst>
                  <p:tags r:id="rId8"/>
                </p:custDataLst>
              </p:nvPr>
            </p:nvSpPr>
            <p:spPr>
              <a:xfrm flipH="1">
                <a:off x="10710334" y="3374500"/>
                <a:ext cx="1481666" cy="3483500"/>
              </a:xfrm>
              <a:prstGeom prst="triangle">
                <a:avLst>
                  <a:gd name="adj" fmla="val 0"/>
                </a:avLst>
              </a:prstGeom>
              <a:solidFill>
                <a:schemeClr val="accent1"/>
              </a:solidFill>
              <a:ln>
                <a:noFill/>
              </a:ln>
              <a:effectLst>
                <a:outerShdw blurRad="406400" dist="38100" dir="10800000" sx="93000" sy="93000" algn="r" rotWithShape="0">
                  <a:schemeClr val="accent1">
                    <a:lumMod val="75000"/>
                    <a:alpha val="2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等腰三角形 12"/>
              <p:cNvSpPr/>
              <p:nvPr>
                <p:custDataLst>
                  <p:tags r:id="rId9"/>
                </p:custDataLst>
              </p:nvPr>
            </p:nvSpPr>
            <p:spPr>
              <a:xfrm flipH="1">
                <a:off x="11201399" y="4529029"/>
                <a:ext cx="990600" cy="2328970"/>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9" name="组合 8"/>
            <p:cNvGrpSpPr/>
            <p:nvPr/>
          </p:nvGrpSpPr>
          <p:grpSpPr>
            <a:xfrm>
              <a:off x="-7708" y="6149280"/>
              <a:ext cx="2410683" cy="708720"/>
              <a:chOff x="-7708" y="6149280"/>
              <a:chExt cx="2410683" cy="708720"/>
            </a:xfrm>
          </p:grpSpPr>
          <p:sp>
            <p:nvSpPr>
              <p:cNvPr id="10" name="等腰三角形 9"/>
              <p:cNvSpPr/>
              <p:nvPr>
                <p:custDataLst>
                  <p:tags r:id="rId6"/>
                </p:custDataLst>
              </p:nvPr>
            </p:nvSpPr>
            <p:spPr>
              <a:xfrm rot="5400000" flipH="1">
                <a:off x="843274" y="5298298"/>
                <a:ext cx="708720" cy="2410683"/>
              </a:xfrm>
              <a:prstGeom prst="triangle">
                <a:avLst>
                  <a:gd name="adj" fmla="val 0"/>
                </a:avLst>
              </a:prstGeom>
              <a:solidFill>
                <a:schemeClr val="accent2"/>
              </a:solidFill>
              <a:ln>
                <a:noFill/>
              </a:ln>
              <a:effectLst>
                <a:outerShdw blurRad="228600" dist="38100" dir="16200000"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等腰三角形 10"/>
              <p:cNvSpPr/>
              <p:nvPr>
                <p:custDataLst>
                  <p:tags r:id="rId7"/>
                </p:custDataLst>
              </p:nvPr>
            </p:nvSpPr>
            <p:spPr>
              <a:xfrm rot="5400000" flipH="1">
                <a:off x="478765" y="5670515"/>
                <a:ext cx="708720" cy="1666249"/>
              </a:xfrm>
              <a:prstGeom prst="triangle">
                <a:avLst>
                  <a:gd name="adj" fmla="val 0"/>
                </a:avLst>
              </a:prstGeom>
              <a:gradFill>
                <a:gsLst>
                  <a:gs pos="0">
                    <a:schemeClr val="accent3">
                      <a:lumMod val="60000"/>
                      <a:lumOff val="40000"/>
                    </a:schemeClr>
                  </a:gs>
                  <a:gs pos="100000">
                    <a:schemeClr val="accent6">
                      <a:lumMod val="75000"/>
                    </a:schemeClr>
                  </a:gs>
                </a:gsLst>
                <a:lin ang="6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2" name="标题 1"/>
          <p:cNvSpPr>
            <a:spLocks noGrp="1"/>
          </p:cNvSpPr>
          <p:nvPr>
            <p:ph type="title"/>
            <p:custDataLst>
              <p:tags r:id="rId2"/>
            </p:custDataLst>
          </p:nvPr>
        </p:nvSpPr>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3"/>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4" name="页脚占位符 3"/>
          <p:cNvSpPr>
            <a:spLocks noGrp="1"/>
          </p:cNvSpPr>
          <p:nvPr>
            <p:ph type="ftr" sz="quarter" idx="11"/>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5" name="灯片编号占位符 4"/>
          <p:cNvSpPr>
            <a:spLocks noGrp="1"/>
          </p:cNvSpPr>
          <p:nvPr>
            <p:ph type="sldNum" sz="quarter" idx="12"/>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t>2022/4/20</a:t>
            </a:fld>
            <a:endParaRPr lang="zh-CN" altLang="en-US"/>
          </a:p>
        </p:txBody>
      </p:sp>
      <p:sp>
        <p:nvSpPr>
          <p:cNvPr id="3" name="页脚占位符 2"/>
          <p:cNvSpPr>
            <a:spLocks noGrp="1"/>
          </p:cNvSpPr>
          <p:nvPr>
            <p:ph type="ftr" sz="quarter" idx="11"/>
            <p:custDataLst>
              <p:tags r:id="rId2"/>
            </p:custDataLst>
          </p:nvPr>
        </p:nvSpPr>
        <p:spPr/>
        <p:txBody>
          <a:bodyPr/>
          <a:lstStyle>
            <a:lvl1pPr>
              <a:defRPr>
                <a:solidFill>
                  <a:schemeClr val="tx1">
                    <a:lumMod val="85000"/>
                    <a:lumOff val="15000"/>
                  </a:schemeClr>
                </a:solidFill>
              </a:defRPr>
            </a:lvl1pPr>
          </a:lstStyle>
          <a:p>
            <a:endParaRPr lang="zh-CN" altLang="en-US"/>
          </a:p>
        </p:txBody>
      </p:sp>
      <p:sp>
        <p:nvSpPr>
          <p:cNvPr id="4" name="灯片编号占位符 3"/>
          <p:cNvSpPr>
            <a:spLocks noGrp="1"/>
          </p:cNvSpPr>
          <p:nvPr>
            <p:ph type="sldNum" sz="quarter" idx="12"/>
            <p:custDataLst>
              <p:tags r:id="rId3"/>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30"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2"/>
            </p:custDataLst>
          </p:nvPr>
        </p:nvSpPr>
        <p:spPr>
          <a:xfrm>
            <a:off x="669930"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9EFD9D74-47D9-4702-A33C-335B63B48DBF}" type="datetimeFigureOut">
              <a:rPr lang="zh-CN" altLang="en-US" smtClean="0"/>
              <a:t>2022/4/20</a:t>
            </a:fld>
            <a:endParaRPr lang="zh-CN" altLang="en-US" dirty="0"/>
          </a:p>
        </p:txBody>
      </p:sp>
      <p:sp>
        <p:nvSpPr>
          <p:cNvPr id="6" name="页脚占位符 5"/>
          <p:cNvSpPr>
            <a:spLocks noGrp="1"/>
          </p:cNvSpPr>
          <p:nvPr>
            <p:ph type="ftr" sz="quarter" idx="11"/>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dirty="0"/>
          </a:p>
        </p:txBody>
      </p:sp>
      <p:sp>
        <p:nvSpPr>
          <p:cNvPr id="7" name="灯片编号占位符 6"/>
          <p:cNvSpPr>
            <a:spLocks noGrp="1"/>
          </p:cNvSpPr>
          <p:nvPr>
            <p:ph type="sldNum" sz="quarter" idx="12"/>
            <p:custDataLst>
              <p:tags r:id="rId6"/>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10571135" y="952508"/>
            <a:ext cx="950984" cy="5388907"/>
          </a:xfrm>
        </p:spPr>
        <p:txBody>
          <a:bodyPr vert="eaVert" lIns="101600" tIns="38100" rIns="76200" bIns="3810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2"/>
            </p:custDataLst>
          </p:nvPr>
        </p:nvSpPr>
        <p:spPr>
          <a:xfrm>
            <a:off x="669925" y="952500"/>
            <a:ext cx="9828101" cy="5388907"/>
          </a:xfrm>
        </p:spPr>
        <p:txBody>
          <a:bodyPr vert="eaVert">
            <a:normAutofit/>
          </a:bodyPr>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760FBDFE-C587-4B4C-A407-44438C67B59E}" type="datetimeFigureOut">
              <a:rPr lang="zh-CN" altLang="en-US" smtClean="0"/>
              <a:t>2022/4/20</a:t>
            </a:fld>
            <a:endParaRPr lang="zh-CN" altLang="en-US"/>
          </a:p>
        </p:txBody>
      </p:sp>
      <p:sp>
        <p:nvSpPr>
          <p:cNvPr id="5" name="页脚占位符 4"/>
          <p:cNvSpPr>
            <a:spLocks noGrp="1"/>
          </p:cNvSpPr>
          <p:nvPr>
            <p:ph type="ftr" sz="quarter" idx="11"/>
            <p:custDataLst>
              <p:tags r:id="rId4"/>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5"/>
            </p:custDataLst>
          </p:nvPr>
        </p:nvSpPr>
        <p:spPr/>
        <p:txBody>
          <a:bodyPr>
            <a:normAutofit/>
          </a:bodyPr>
          <a:lstStyle>
            <a:lvl1pPr>
              <a:defRPr baseline="0">
                <a:solidFill>
                  <a:schemeClr val="tx1">
                    <a:lumMod val="85000"/>
                    <a:lumOff val="15000"/>
                  </a:schemeClr>
                </a:solidFill>
                <a:latin typeface="Arial" panose="020B0604020202020204" pitchFamily="34" charset="0"/>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lIns="101600" tIns="38100" rIns="76200" bIns="38100" rtlCol="0" anchor="t" anchorCtr="0">
            <a:norm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879742" y="6349833"/>
            <a:ext cx="2700000" cy="316800"/>
          </a:xfrm>
          <a:prstGeom prst="rect">
            <a:avLst/>
          </a:prstGeom>
        </p:spPr>
        <p:txBody>
          <a:bodyPr vert="horz" lIns="91440" tIns="45720" rIns="91440" bIns="45720" rtlCol="0" anchor="ctr">
            <a:normAutofit/>
          </a:bodyPr>
          <a:lstStyle>
            <a:lvl1pPr algn="l">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2022/4/20</a:t>
            </a:fld>
            <a:endParaRPr lang="zh-CN" altLang="en-US"/>
          </a:p>
        </p:txBody>
      </p:sp>
      <p:sp>
        <p:nvSpPr>
          <p:cNvPr id="5" name="页脚占位符 4"/>
          <p:cNvSpPr>
            <a:spLocks noGrp="1"/>
          </p:cNvSpPr>
          <p:nvPr>
            <p:ph type="ftr" sz="quarter" idx="3"/>
            <p:custDataLst>
              <p:tags r:id="rId2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baseline="0">
                <a:solidFill>
                  <a:schemeClr val="tx1">
                    <a:lumMod val="85000"/>
                    <a:lumOff val="1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9.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slideLayout" Target="../slideLayouts/slideLayout2.xml"/><Relationship Id="rId7" Type="http://schemas.openxmlformats.org/officeDocument/2006/relationships/oleObject" Target="../embeddings/oleObject3.bin"/><Relationship Id="rId12" Type="http://schemas.openxmlformats.org/officeDocument/2006/relationships/image" Target="../media/image10.wmf"/><Relationship Id="rId2" Type="http://schemas.openxmlformats.org/officeDocument/2006/relationships/tags" Target="../tags/tag220.xml"/><Relationship Id="rId1" Type="http://schemas.openxmlformats.org/officeDocument/2006/relationships/vmlDrawing" Target="../drawings/vmlDrawing3.vml"/><Relationship Id="rId6" Type="http://schemas.openxmlformats.org/officeDocument/2006/relationships/image" Target="../media/image12.jpg"/><Relationship Id="rId11" Type="http://schemas.openxmlformats.org/officeDocument/2006/relationships/oleObject" Target="../embeddings/oleObject5.bin"/><Relationship Id="rId5" Type="http://schemas.openxmlformats.org/officeDocument/2006/relationships/image" Target="../media/image11.gif"/><Relationship Id="rId10" Type="http://schemas.openxmlformats.org/officeDocument/2006/relationships/image" Target="../media/image9.wmf"/><Relationship Id="rId4" Type="http://schemas.openxmlformats.org/officeDocument/2006/relationships/notesSlide" Target="../notesSlides/notesSlide11.xml"/><Relationship Id="rId9"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21.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2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7.xml"/></Relationships>
</file>

<file path=ppt/slides/_rels/slide2.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10" Type="http://schemas.openxmlformats.org/officeDocument/2006/relationships/notesSlide" Target="../notesSlides/notesSlide2.xml"/><Relationship Id="rId4" Type="http://schemas.openxmlformats.org/officeDocument/2006/relationships/tags" Target="../tags/tag208.xml"/><Relationship Id="rId9"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3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3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3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9.wmf"/><Relationship Id="rId4" Type="http://schemas.openxmlformats.org/officeDocument/2006/relationships/oleObject" Target="../embeddings/oleObject6.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21.wmf"/><Relationship Id="rId12"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24.png"/><Relationship Id="rId10" Type="http://schemas.openxmlformats.org/officeDocument/2006/relationships/image" Target="../media/image25.png"/><Relationship Id="rId4" Type="http://schemas.openxmlformats.org/officeDocument/2006/relationships/image" Target="../media/image20.wmf"/><Relationship Id="rId9" Type="http://schemas.openxmlformats.org/officeDocument/2006/relationships/image" Target="../media/image22.wmf"/></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23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vmlDrawing" Target="../drawings/vmlDrawing6.vml"/><Relationship Id="rId5" Type="http://schemas.openxmlformats.org/officeDocument/2006/relationships/image" Target="../media/image29.wmf"/><Relationship Id="rId4" Type="http://schemas.openxmlformats.org/officeDocument/2006/relationships/oleObject" Target="../embeddings/oleObject11.bin"/></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1.xml"/><Relationship Id="rId1" Type="http://schemas.openxmlformats.org/officeDocument/2006/relationships/vmlDrawing" Target="../drawings/vmlDrawing7.vml"/><Relationship Id="rId5" Type="http://schemas.openxmlformats.org/officeDocument/2006/relationships/image" Target="../media/image32.wmf"/><Relationship Id="rId4" Type="http://schemas.openxmlformats.org/officeDocument/2006/relationships/oleObject" Target="../embeddings/oleObject12.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1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4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4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4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246.xml"/><Relationship Id="rId5" Type="http://schemas.openxmlformats.org/officeDocument/2006/relationships/image" Target="../media/image36.png"/><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5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5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25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4.wmf"/><Relationship Id="rId2" Type="http://schemas.openxmlformats.org/officeDocument/2006/relationships/tags" Target="../tags/tag255.xml"/><Relationship Id="rId1" Type="http://schemas.openxmlformats.org/officeDocument/2006/relationships/vmlDrawing" Target="../drawings/vmlDrawing8.vml"/><Relationship Id="rId6" Type="http://schemas.openxmlformats.org/officeDocument/2006/relationships/oleObject" Target="../embeddings/oleObject13.bin"/><Relationship Id="rId5" Type="http://schemas.openxmlformats.org/officeDocument/2006/relationships/image" Target="../media/image45.png"/><Relationship Id="rId4"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2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5.xml"/><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259.xml"/></Relationships>
</file>

<file path=ppt/slides/_rels/slide6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xml"/><Relationship Id="rId7" Type="http://schemas.openxmlformats.org/officeDocument/2006/relationships/image" Target="../media/image48.wmf"/><Relationship Id="rId2" Type="http://schemas.openxmlformats.org/officeDocument/2006/relationships/tags" Target="../tags/tag260.xml"/><Relationship Id="rId1" Type="http://schemas.openxmlformats.org/officeDocument/2006/relationships/vmlDrawing" Target="../drawings/vmlDrawing9.vml"/><Relationship Id="rId6" Type="http://schemas.openxmlformats.org/officeDocument/2006/relationships/oleObject" Target="../embeddings/oleObject14.bin"/><Relationship Id="rId5" Type="http://schemas.openxmlformats.org/officeDocument/2006/relationships/image" Target="../media/image49.png"/><Relationship Id="rId4"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261.xml"/><Relationship Id="rId5" Type="http://schemas.openxmlformats.org/officeDocument/2006/relationships/image" Target="../media/image52.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263.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6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6.xml"/><Relationship Id="rId1" Type="http://schemas.openxmlformats.org/officeDocument/2006/relationships/vmlDrawing" Target="../drawings/vmlDrawing2.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68.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7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7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3"/>
          <p:cNvSpPr/>
          <p:nvPr/>
        </p:nvSpPr>
        <p:spPr>
          <a:xfrm>
            <a:off x="2027123" y="0"/>
            <a:ext cx="871029" cy="4659033"/>
          </a:xfrm>
          <a:prstGeom prst="rect">
            <a:avLst/>
          </a:prstGeom>
          <a:blipFill>
            <a:blip r:embed="rId4" cstate="print"/>
            <a:stretch>
              <a:fillRect/>
            </a:stretch>
          </a:blipFill>
        </p:spPr>
        <p:txBody>
          <a:bodyPr wrap="square" lIns="0" tIns="0" rIns="0" bIns="0" rtlCol="0"/>
          <a:lstStyle/>
          <a:p>
            <a:endParaRPr>
              <a:ea typeface="微软雅黑" panose="020B0503020204020204" pitchFamily="34" charset="-122"/>
            </a:endParaRPr>
          </a:p>
        </p:txBody>
      </p:sp>
      <p:sp>
        <p:nvSpPr>
          <p:cNvPr id="28" name="object 4"/>
          <p:cNvSpPr/>
          <p:nvPr/>
        </p:nvSpPr>
        <p:spPr>
          <a:xfrm>
            <a:off x="1083589" y="0"/>
            <a:ext cx="1703819" cy="5647512"/>
          </a:xfrm>
          <a:prstGeom prst="rect">
            <a:avLst/>
          </a:prstGeom>
          <a:blipFill>
            <a:blip r:embed="rId5" cstate="print"/>
            <a:stretch>
              <a:fillRect/>
            </a:stretch>
          </a:blipFill>
        </p:spPr>
        <p:txBody>
          <a:bodyPr wrap="square" lIns="0" tIns="0" rIns="0" bIns="0" rtlCol="0"/>
          <a:lstStyle/>
          <a:p>
            <a:endParaRPr>
              <a:ea typeface="微软雅黑" panose="020B0503020204020204" pitchFamily="34" charset="-122"/>
            </a:endParaRPr>
          </a:p>
        </p:txBody>
      </p:sp>
      <p:sp>
        <p:nvSpPr>
          <p:cNvPr id="29" name="object 5"/>
          <p:cNvSpPr/>
          <p:nvPr/>
        </p:nvSpPr>
        <p:spPr>
          <a:xfrm>
            <a:off x="0" y="0"/>
            <a:ext cx="3136607" cy="6858000"/>
          </a:xfrm>
          <a:prstGeom prst="rect">
            <a:avLst/>
          </a:prstGeom>
          <a:blipFill>
            <a:blip r:embed="rId6" cstate="print"/>
            <a:stretch>
              <a:fillRect/>
            </a:stretch>
          </a:blipFill>
        </p:spPr>
        <p:txBody>
          <a:bodyPr wrap="square" lIns="0" tIns="0" rIns="0" bIns="0" rtlCol="0"/>
          <a:lstStyle/>
          <a:p>
            <a:endParaRPr>
              <a:ea typeface="微软雅黑" panose="020B0503020204020204" pitchFamily="34" charset="-122"/>
            </a:endParaRPr>
          </a:p>
        </p:txBody>
      </p:sp>
      <p:sp>
        <p:nvSpPr>
          <p:cNvPr id="30" name="object 6"/>
          <p:cNvSpPr/>
          <p:nvPr/>
        </p:nvSpPr>
        <p:spPr>
          <a:xfrm flipV="1">
            <a:off x="3521426" y="4833995"/>
            <a:ext cx="5932805" cy="76200"/>
          </a:xfrm>
          <a:custGeom>
            <a:avLst/>
            <a:gdLst/>
            <a:ahLst/>
            <a:cxnLst/>
            <a:rect l="l" t="t" r="r" b="b"/>
            <a:pathLst>
              <a:path w="7061834">
                <a:moveTo>
                  <a:pt x="0" y="0"/>
                </a:moveTo>
                <a:lnTo>
                  <a:pt x="7061834" y="0"/>
                </a:lnTo>
              </a:path>
            </a:pathLst>
          </a:custGeom>
          <a:ln w="10795">
            <a:solidFill>
              <a:srgbClr val="005A93"/>
            </a:solidFill>
          </a:ln>
        </p:spPr>
        <p:txBody>
          <a:bodyPr wrap="square" lIns="0" tIns="0" rIns="0" bIns="0" rtlCol="0"/>
          <a:lstStyle/>
          <a:p>
            <a:endParaRPr>
              <a:ea typeface="微软雅黑" panose="020B0503020204020204" pitchFamily="34" charset="-122"/>
            </a:endParaRPr>
          </a:p>
        </p:txBody>
      </p:sp>
      <p:sp>
        <p:nvSpPr>
          <p:cNvPr id="31" name="object 7"/>
          <p:cNvSpPr/>
          <p:nvPr/>
        </p:nvSpPr>
        <p:spPr>
          <a:xfrm>
            <a:off x="6426835" y="783590"/>
            <a:ext cx="5132070" cy="76200"/>
          </a:xfrm>
          <a:custGeom>
            <a:avLst/>
            <a:gdLst/>
            <a:ahLst/>
            <a:cxnLst/>
            <a:rect l="l" t="t" r="r" b="b"/>
            <a:pathLst>
              <a:path w="4977130">
                <a:moveTo>
                  <a:pt x="0" y="0"/>
                </a:moveTo>
                <a:lnTo>
                  <a:pt x="4976596" y="0"/>
                </a:lnTo>
              </a:path>
            </a:pathLst>
          </a:custGeom>
          <a:ln w="59689">
            <a:solidFill>
              <a:srgbClr val="005A93"/>
            </a:solidFill>
          </a:ln>
        </p:spPr>
        <p:txBody>
          <a:bodyPr wrap="square" lIns="0" tIns="0" rIns="0" bIns="0" rtlCol="0"/>
          <a:lstStyle/>
          <a:p>
            <a:endParaRPr>
              <a:ea typeface="微软雅黑" panose="020B0503020204020204" pitchFamily="34" charset="-122"/>
            </a:endParaRPr>
          </a:p>
        </p:txBody>
      </p:sp>
      <p:sp>
        <p:nvSpPr>
          <p:cNvPr id="32" name="object 8"/>
          <p:cNvSpPr/>
          <p:nvPr/>
        </p:nvSpPr>
        <p:spPr>
          <a:xfrm flipH="1">
            <a:off x="11488420" y="755015"/>
            <a:ext cx="76200" cy="4634865"/>
          </a:xfrm>
          <a:custGeom>
            <a:avLst/>
            <a:gdLst/>
            <a:ahLst/>
            <a:cxnLst/>
            <a:rect l="l" t="t" r="r" b="b"/>
            <a:pathLst>
              <a:path h="4634865">
                <a:moveTo>
                  <a:pt x="0" y="0"/>
                </a:moveTo>
                <a:lnTo>
                  <a:pt x="0" y="4634865"/>
                </a:lnTo>
              </a:path>
            </a:pathLst>
          </a:custGeom>
          <a:ln w="29845">
            <a:solidFill>
              <a:srgbClr val="005A93"/>
            </a:solidFill>
          </a:ln>
        </p:spPr>
        <p:txBody>
          <a:bodyPr wrap="square" lIns="0" tIns="0" rIns="0" bIns="0" rtlCol="0"/>
          <a:lstStyle/>
          <a:p>
            <a:endParaRPr>
              <a:ea typeface="微软雅黑" panose="020B0503020204020204" pitchFamily="34" charset="-122"/>
            </a:endParaRPr>
          </a:p>
        </p:txBody>
      </p:sp>
      <p:sp>
        <p:nvSpPr>
          <p:cNvPr id="33" name="object 9"/>
          <p:cNvSpPr/>
          <p:nvPr/>
        </p:nvSpPr>
        <p:spPr>
          <a:xfrm flipV="1">
            <a:off x="6416675" y="5309235"/>
            <a:ext cx="5158105" cy="76200"/>
          </a:xfrm>
          <a:custGeom>
            <a:avLst/>
            <a:gdLst/>
            <a:ahLst/>
            <a:cxnLst/>
            <a:rect l="l" t="t" r="r" b="b"/>
            <a:pathLst>
              <a:path w="4977130">
                <a:moveTo>
                  <a:pt x="0" y="0"/>
                </a:moveTo>
                <a:lnTo>
                  <a:pt x="4976571" y="0"/>
                </a:lnTo>
              </a:path>
            </a:pathLst>
          </a:custGeom>
          <a:ln w="57150">
            <a:solidFill>
              <a:srgbClr val="005A93"/>
            </a:solidFill>
          </a:ln>
        </p:spPr>
        <p:txBody>
          <a:bodyPr wrap="square" lIns="0" tIns="0" rIns="0" bIns="0" rtlCol="0"/>
          <a:lstStyle/>
          <a:p>
            <a:endParaRPr>
              <a:ea typeface="微软雅黑" panose="020B0503020204020204" pitchFamily="34" charset="-122"/>
            </a:endParaRPr>
          </a:p>
        </p:txBody>
      </p:sp>
      <p:sp>
        <p:nvSpPr>
          <p:cNvPr id="34" name="object 10"/>
          <p:cNvSpPr/>
          <p:nvPr/>
        </p:nvSpPr>
        <p:spPr>
          <a:xfrm flipH="1">
            <a:off x="6350635" y="779145"/>
            <a:ext cx="76200" cy="780415"/>
          </a:xfrm>
          <a:custGeom>
            <a:avLst/>
            <a:gdLst/>
            <a:ahLst/>
            <a:cxnLst/>
            <a:rect l="l" t="t" r="r" b="b"/>
            <a:pathLst>
              <a:path h="1082039">
                <a:moveTo>
                  <a:pt x="0" y="0"/>
                </a:moveTo>
                <a:lnTo>
                  <a:pt x="0" y="1081430"/>
                </a:lnTo>
              </a:path>
            </a:pathLst>
          </a:custGeom>
          <a:ln w="29209">
            <a:solidFill>
              <a:srgbClr val="005A93"/>
            </a:solidFill>
          </a:ln>
        </p:spPr>
        <p:txBody>
          <a:bodyPr wrap="square" lIns="0" tIns="0" rIns="0" bIns="0" rtlCol="0"/>
          <a:lstStyle/>
          <a:p>
            <a:endParaRPr>
              <a:ea typeface="微软雅黑" panose="020B0503020204020204" pitchFamily="34" charset="-122"/>
            </a:endParaRPr>
          </a:p>
        </p:txBody>
      </p:sp>
      <p:sp>
        <p:nvSpPr>
          <p:cNvPr id="35" name="object 11"/>
          <p:cNvSpPr/>
          <p:nvPr/>
        </p:nvSpPr>
        <p:spPr>
          <a:xfrm>
            <a:off x="6426835" y="5189753"/>
            <a:ext cx="0" cy="187960"/>
          </a:xfrm>
          <a:custGeom>
            <a:avLst/>
            <a:gdLst/>
            <a:ahLst/>
            <a:cxnLst/>
            <a:rect l="l" t="t" r="r" b="b"/>
            <a:pathLst>
              <a:path h="187960">
                <a:moveTo>
                  <a:pt x="0" y="0"/>
                </a:moveTo>
                <a:lnTo>
                  <a:pt x="0" y="187528"/>
                </a:lnTo>
              </a:path>
            </a:pathLst>
          </a:custGeom>
          <a:ln w="29845">
            <a:solidFill>
              <a:srgbClr val="005A93"/>
            </a:solidFill>
          </a:ln>
        </p:spPr>
        <p:txBody>
          <a:bodyPr wrap="square" lIns="0" tIns="0" rIns="0" bIns="0" rtlCol="0"/>
          <a:lstStyle/>
          <a:p>
            <a:endParaRPr>
              <a:ea typeface="微软雅黑" panose="020B0503020204020204" pitchFamily="34" charset="-122"/>
            </a:endParaRPr>
          </a:p>
        </p:txBody>
      </p:sp>
      <p:sp>
        <p:nvSpPr>
          <p:cNvPr id="2" name="矩形 1">
            <a:extLst>
              <a:ext uri="{FF2B5EF4-FFF2-40B4-BE49-F238E27FC236}">
                <a16:creationId xmlns:a16="http://schemas.microsoft.com/office/drawing/2014/main" id="{2009C536-93AD-40B1-B675-A117B9B349EA}"/>
              </a:ext>
            </a:extLst>
          </p:cNvPr>
          <p:cNvSpPr/>
          <p:nvPr/>
        </p:nvSpPr>
        <p:spPr>
          <a:xfrm>
            <a:off x="3145981" y="2017883"/>
            <a:ext cx="7802136" cy="2071914"/>
          </a:xfrm>
          <a:prstGeom prst="rect">
            <a:avLst/>
          </a:prstGeom>
          <a:noFill/>
        </p:spPr>
        <p:txBody>
          <a:bodyPr wrap="none" lIns="91440" tIns="45720" rIns="91440" bIns="45720">
            <a:spAutoFit/>
          </a:bodyPr>
          <a:lstStyle/>
          <a:p>
            <a:pPr algn="ctr">
              <a:lnSpc>
                <a:spcPct val="150000"/>
              </a:lnSpc>
            </a:pPr>
            <a:r>
              <a:rPr lang="zh-CN" altLang="en-US" sz="5400" b="1" dirty="0">
                <a:ln w="0"/>
                <a:solidFill>
                  <a:schemeClr val="accent1"/>
                </a:solidFill>
                <a:effectLst>
                  <a:outerShdw blurRad="38100" dist="25400" dir="5400000" algn="ctr" rotWithShape="0">
                    <a:srgbClr val="6E747A">
                      <a:alpha val="43000"/>
                    </a:srgbClr>
                  </a:outerShdw>
                </a:effectLst>
                <a:latin typeface="+mj-ea"/>
                <a:ea typeface="+mj-ea"/>
              </a:rPr>
              <a:t>高中数学教材中的人和事</a:t>
            </a:r>
            <a:endParaRPr lang="en-US" altLang="zh-CN" sz="5400" b="1" dirty="0">
              <a:ln w="0"/>
              <a:solidFill>
                <a:schemeClr val="accent1"/>
              </a:solidFill>
              <a:effectLst>
                <a:outerShdw blurRad="38100" dist="25400" dir="5400000" algn="ctr" rotWithShape="0">
                  <a:srgbClr val="6E747A">
                    <a:alpha val="43000"/>
                  </a:srgbClr>
                </a:outerShdw>
              </a:effectLst>
              <a:latin typeface="+mj-ea"/>
              <a:ea typeface="+mj-ea"/>
            </a:endParaRPr>
          </a:p>
          <a:p>
            <a:pPr algn="ctr">
              <a:lnSpc>
                <a:spcPct val="150000"/>
              </a:lnSpc>
            </a:pPr>
            <a:r>
              <a:rPr lang="en-US" altLang="zh-CN" sz="3600" b="1" dirty="0">
                <a:ln w="0"/>
                <a:solidFill>
                  <a:schemeClr val="accent1"/>
                </a:solidFill>
                <a:effectLst>
                  <a:outerShdw blurRad="38100" dist="25400" dir="5400000" algn="ctr" rotWithShape="0">
                    <a:srgbClr val="6E747A">
                      <a:alpha val="43000"/>
                    </a:srgbClr>
                  </a:outerShdw>
                </a:effectLst>
                <a:latin typeface="+mj-ea"/>
                <a:ea typeface="+mj-ea"/>
              </a:rPr>
              <a:t>2022.4</a:t>
            </a:r>
            <a:endParaRPr lang="en-US" altLang="zh-CN" sz="3600" b="1" cap="none" spc="0" dirty="0">
              <a:ln w="0"/>
              <a:solidFill>
                <a:schemeClr val="accent1"/>
              </a:solidFill>
              <a:effectLst>
                <a:outerShdw blurRad="38100" dist="25400" dir="5400000" algn="ctr" rotWithShape="0">
                  <a:srgbClr val="6E747A">
                    <a:alpha val="43000"/>
                  </a:srgbClr>
                </a:outerShdw>
              </a:effectLst>
              <a:latin typeface="+mj-ea"/>
              <a:ea typeface="+mj-ea"/>
            </a:endParaRPr>
          </a:p>
        </p:txBody>
      </p:sp>
    </p:spTree>
    <p:custDataLst>
      <p:tags r:id="rId1"/>
    </p:custDataLst>
    <p:extLst>
      <p:ext uri="{BB962C8B-B14F-4D97-AF65-F5344CB8AC3E}">
        <p14:creationId xmlns:p14="http://schemas.microsoft.com/office/powerpoint/2010/main" val="133479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一些有趣的事</a:t>
            </a:r>
          </a:p>
        </p:txBody>
      </p:sp>
      <p:pic>
        <p:nvPicPr>
          <p:cNvPr id="2" name="图片 1">
            <a:extLst>
              <a:ext uri="{FF2B5EF4-FFF2-40B4-BE49-F238E27FC236}">
                <a16:creationId xmlns:a16="http://schemas.microsoft.com/office/drawing/2014/main" id="{413F169C-542C-463F-829F-5BBECA492360}"/>
              </a:ext>
            </a:extLst>
          </p:cNvPr>
          <p:cNvPicPr>
            <a:picLocks noChangeAspect="1"/>
          </p:cNvPicPr>
          <p:nvPr/>
        </p:nvPicPr>
        <p:blipFill rotWithShape="1">
          <a:blip r:embed="rId4"/>
          <a:srcRect t="3653"/>
          <a:stretch/>
        </p:blipFill>
        <p:spPr>
          <a:xfrm>
            <a:off x="2963652" y="1530239"/>
            <a:ext cx="6264696" cy="3797522"/>
          </a:xfrm>
          <a:prstGeom prst="rect">
            <a:avLst/>
          </a:prstGeom>
        </p:spPr>
      </p:pic>
    </p:spTree>
    <p:extLst>
      <p:ext uri="{BB962C8B-B14F-4D97-AF65-F5344CB8AC3E}">
        <p14:creationId xmlns:p14="http://schemas.microsoft.com/office/powerpoint/2010/main" val="43031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2"/>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一些有趣的事</a:t>
            </a:r>
          </a:p>
        </p:txBody>
      </p:sp>
      <p:pic>
        <p:nvPicPr>
          <p:cNvPr id="9" name="图片 8">
            <a:extLst>
              <a:ext uri="{FF2B5EF4-FFF2-40B4-BE49-F238E27FC236}">
                <a16:creationId xmlns:a16="http://schemas.microsoft.com/office/drawing/2014/main" id="{E8813C10-B9DE-4F4A-B4AE-48485B399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978" y="1122132"/>
            <a:ext cx="4951281" cy="2450884"/>
          </a:xfrm>
          <a:prstGeom prst="rect">
            <a:avLst/>
          </a:prstGeom>
        </p:spPr>
      </p:pic>
      <p:pic>
        <p:nvPicPr>
          <p:cNvPr id="12" name="图片 11">
            <a:extLst>
              <a:ext uri="{FF2B5EF4-FFF2-40B4-BE49-F238E27FC236}">
                <a16:creationId xmlns:a16="http://schemas.microsoft.com/office/drawing/2014/main" id="{4A17EA84-3DE4-49B3-94AC-9E5094879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5916" y="973669"/>
            <a:ext cx="6166084" cy="4539113"/>
          </a:xfrm>
          <a:prstGeom prst="rect">
            <a:avLst/>
          </a:prstGeom>
        </p:spPr>
      </p:pic>
      <p:graphicFrame>
        <p:nvGraphicFramePr>
          <p:cNvPr id="3" name="对象 2">
            <a:extLst>
              <a:ext uri="{FF2B5EF4-FFF2-40B4-BE49-F238E27FC236}">
                <a16:creationId xmlns:a16="http://schemas.microsoft.com/office/drawing/2014/main" id="{F93E6BD6-7735-4287-B407-C781EF8A3515}"/>
              </a:ext>
            </a:extLst>
          </p:cNvPr>
          <p:cNvGraphicFramePr>
            <a:graphicFrameLocks noChangeAspect="1"/>
          </p:cNvGraphicFramePr>
          <p:nvPr/>
        </p:nvGraphicFramePr>
        <p:xfrm>
          <a:off x="7454810" y="5442915"/>
          <a:ext cx="1836738" cy="1317625"/>
        </p:xfrm>
        <a:graphic>
          <a:graphicData uri="http://schemas.openxmlformats.org/presentationml/2006/ole">
            <mc:AlternateContent xmlns:mc="http://schemas.openxmlformats.org/markup-compatibility/2006">
              <mc:Choice xmlns:v="urn:schemas-microsoft-com:vml" Requires="v">
                <p:oleObj spid="_x0000_s2254" name="Equation" r:id="rId7" imgW="495000" imgH="355320" progId="Equation.DSMT4">
                  <p:embed/>
                </p:oleObj>
              </mc:Choice>
              <mc:Fallback>
                <p:oleObj name="Equation" r:id="rId7" imgW="495000" imgH="355320" progId="Equation.DSMT4">
                  <p:embed/>
                  <p:pic>
                    <p:nvPicPr>
                      <p:cNvPr id="3" name="对象 2">
                        <a:extLst>
                          <a:ext uri="{FF2B5EF4-FFF2-40B4-BE49-F238E27FC236}">
                            <a16:creationId xmlns:a16="http://schemas.microsoft.com/office/drawing/2014/main" id="{F93E6BD6-7735-4287-B407-C781EF8A3515}"/>
                          </a:ext>
                        </a:extLst>
                      </p:cNvPr>
                      <p:cNvPicPr/>
                      <p:nvPr/>
                    </p:nvPicPr>
                    <p:blipFill>
                      <a:blip r:embed="rId8"/>
                      <a:stretch>
                        <a:fillRect/>
                      </a:stretch>
                    </p:blipFill>
                    <p:spPr>
                      <a:xfrm>
                        <a:off x="7454810" y="5442915"/>
                        <a:ext cx="1836738" cy="1317625"/>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E13F9116-499B-489B-9F70-01ABBFB1FC06}"/>
              </a:ext>
            </a:extLst>
          </p:cNvPr>
          <p:cNvGraphicFramePr>
            <a:graphicFrameLocks noChangeAspect="1"/>
          </p:cNvGraphicFramePr>
          <p:nvPr/>
        </p:nvGraphicFramePr>
        <p:xfrm>
          <a:off x="9480376" y="5442915"/>
          <a:ext cx="1906588" cy="1404938"/>
        </p:xfrm>
        <a:graphic>
          <a:graphicData uri="http://schemas.openxmlformats.org/presentationml/2006/ole">
            <mc:AlternateContent xmlns:mc="http://schemas.openxmlformats.org/markup-compatibility/2006">
              <mc:Choice xmlns:v="urn:schemas-microsoft-com:vml" Requires="v">
                <p:oleObj spid="_x0000_s2255" name="Equation" r:id="rId9" imgW="482400" imgH="355320" progId="Equation.DSMT4">
                  <p:embed/>
                </p:oleObj>
              </mc:Choice>
              <mc:Fallback>
                <p:oleObj name="Equation" r:id="rId9" imgW="482400" imgH="355320" progId="Equation.DSMT4">
                  <p:embed/>
                  <p:pic>
                    <p:nvPicPr>
                      <p:cNvPr id="6" name="对象 5">
                        <a:extLst>
                          <a:ext uri="{FF2B5EF4-FFF2-40B4-BE49-F238E27FC236}">
                            <a16:creationId xmlns:a16="http://schemas.microsoft.com/office/drawing/2014/main" id="{E13F9116-499B-489B-9F70-01ABBFB1FC06}"/>
                          </a:ext>
                        </a:extLst>
                      </p:cNvPr>
                      <p:cNvPicPr/>
                      <p:nvPr/>
                    </p:nvPicPr>
                    <p:blipFill>
                      <a:blip r:embed="rId10"/>
                      <a:stretch>
                        <a:fillRect/>
                      </a:stretch>
                    </p:blipFill>
                    <p:spPr>
                      <a:xfrm>
                        <a:off x="9480376" y="5442915"/>
                        <a:ext cx="1906588" cy="1404938"/>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A9B16D15-38AC-4385-8A8F-20A6450F0907}"/>
              </a:ext>
            </a:extLst>
          </p:cNvPr>
          <p:cNvGraphicFramePr>
            <a:graphicFrameLocks noChangeAspect="1"/>
          </p:cNvGraphicFramePr>
          <p:nvPr/>
        </p:nvGraphicFramePr>
        <p:xfrm>
          <a:off x="9773172" y="1345218"/>
          <a:ext cx="1636170" cy="1090780"/>
        </p:xfrm>
        <a:graphic>
          <a:graphicData uri="http://schemas.openxmlformats.org/presentationml/2006/ole">
            <mc:AlternateContent xmlns:mc="http://schemas.openxmlformats.org/markup-compatibility/2006">
              <mc:Choice xmlns:v="urn:schemas-microsoft-com:vml" Requires="v">
                <p:oleObj spid="_x0000_s2256" name="Equation" r:id="rId11" imgW="533160" imgH="355320" progId="Equation.DSMT4">
                  <p:embed/>
                </p:oleObj>
              </mc:Choice>
              <mc:Fallback>
                <p:oleObj name="Equation" r:id="rId11" imgW="533160" imgH="355320" progId="Equation.DSMT4">
                  <p:embed/>
                  <p:pic>
                    <p:nvPicPr>
                      <p:cNvPr id="8" name="对象 7">
                        <a:extLst>
                          <a:ext uri="{FF2B5EF4-FFF2-40B4-BE49-F238E27FC236}">
                            <a16:creationId xmlns:a16="http://schemas.microsoft.com/office/drawing/2014/main" id="{A9B16D15-38AC-4385-8A8F-20A6450F0907}"/>
                          </a:ext>
                        </a:extLst>
                      </p:cNvPr>
                      <p:cNvPicPr/>
                      <p:nvPr/>
                    </p:nvPicPr>
                    <p:blipFill>
                      <a:blip r:embed="rId12"/>
                      <a:stretch>
                        <a:fillRect/>
                      </a:stretch>
                    </p:blipFill>
                    <p:spPr>
                      <a:xfrm>
                        <a:off x="9773172" y="1345218"/>
                        <a:ext cx="1636170" cy="1090780"/>
                      </a:xfrm>
                      <a:prstGeom prst="rect">
                        <a:avLst/>
                      </a:prstGeom>
                    </p:spPr>
                  </p:pic>
                </p:oleObj>
              </mc:Fallback>
            </mc:AlternateContent>
          </a:graphicData>
        </a:graphic>
      </p:graphicFrame>
    </p:spTree>
    <p:extLst>
      <p:ext uri="{BB962C8B-B14F-4D97-AF65-F5344CB8AC3E}">
        <p14:creationId xmlns:p14="http://schemas.microsoft.com/office/powerpoint/2010/main" val="2013351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par>
                                <p:cTn id="20" presetID="22" presetClass="entr" presetSubtype="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一些有趣的事</a:t>
            </a:r>
          </a:p>
        </p:txBody>
      </p:sp>
      <p:pic>
        <p:nvPicPr>
          <p:cNvPr id="11" name="图片 10">
            <a:extLst>
              <a:ext uri="{FF2B5EF4-FFF2-40B4-BE49-F238E27FC236}">
                <a16:creationId xmlns:a16="http://schemas.microsoft.com/office/drawing/2014/main" id="{B9D65B18-5E13-444E-AD25-97DA88183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524000"/>
            <a:ext cx="3810000" cy="3810000"/>
          </a:xfrm>
          <a:prstGeom prst="rect">
            <a:avLst/>
          </a:prstGeom>
        </p:spPr>
      </p:pic>
    </p:spTree>
    <p:extLst>
      <p:ext uri="{BB962C8B-B14F-4D97-AF65-F5344CB8AC3E}">
        <p14:creationId xmlns:p14="http://schemas.microsoft.com/office/powerpoint/2010/main" val="192118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一些有趣的事</a:t>
            </a:r>
          </a:p>
        </p:txBody>
      </p:sp>
      <p:sp>
        <p:nvSpPr>
          <p:cNvPr id="7" name="文本框 6">
            <a:extLst>
              <a:ext uri="{FF2B5EF4-FFF2-40B4-BE49-F238E27FC236}">
                <a16:creationId xmlns:a16="http://schemas.microsoft.com/office/drawing/2014/main" id="{3919DFF4-6171-4F6A-8380-46411A8593E6}"/>
              </a:ext>
            </a:extLst>
          </p:cNvPr>
          <p:cNvSpPr txBox="1"/>
          <p:nvPr/>
        </p:nvSpPr>
        <p:spPr>
          <a:xfrm>
            <a:off x="1775520" y="1412776"/>
            <a:ext cx="9361040" cy="3907095"/>
          </a:xfrm>
          <a:prstGeom prst="rect">
            <a:avLst/>
          </a:prstGeom>
          <a:noFill/>
        </p:spPr>
        <p:txBody>
          <a:bodyPr wrap="square">
            <a:spAutoFit/>
          </a:bodyPr>
          <a:lstStyle/>
          <a:p>
            <a:pPr>
              <a:lnSpc>
                <a:spcPct val="150000"/>
              </a:lnSpc>
            </a:pPr>
            <a:r>
              <a:rPr lang="en-US" altLang="zh-CN" sz="2400" dirty="0"/>
              <a:t>1.</a:t>
            </a:r>
            <a:r>
              <a:rPr lang="zh-CN" altLang="en-US" sz="2400" dirty="0"/>
              <a:t>心里想一个数字（</a:t>
            </a:r>
            <a:r>
              <a:rPr lang="en-US" altLang="zh-CN" sz="2400" dirty="0"/>
              <a:t>0-9</a:t>
            </a:r>
            <a:r>
              <a:rPr lang="zh-CN" altLang="en-US" sz="2400" dirty="0"/>
              <a:t>之间），在计算器上用</a:t>
            </a:r>
            <a:r>
              <a:rPr lang="en-US" altLang="zh-CN" sz="2400" dirty="0"/>
              <a:t>12345679</a:t>
            </a:r>
            <a:r>
              <a:rPr lang="zh-CN" altLang="en-US" sz="2400" dirty="0"/>
              <a:t>乘以这个数，再乘以</a:t>
            </a:r>
            <a:r>
              <a:rPr lang="en-US" altLang="zh-CN" sz="2400" dirty="0"/>
              <a:t>9</a:t>
            </a:r>
            <a:r>
              <a:rPr lang="zh-CN" altLang="en-US" sz="2400" dirty="0"/>
              <a:t>，计算器上显示的全是这个数字！</a:t>
            </a:r>
            <a:endParaRPr lang="en-US" altLang="zh-CN" sz="2400" dirty="0"/>
          </a:p>
          <a:p>
            <a:pPr indent="457200">
              <a:lnSpc>
                <a:spcPct val="150000"/>
              </a:lnSpc>
            </a:pPr>
            <a:r>
              <a:rPr lang="zh-CN" altLang="en-US" sz="2400" dirty="0"/>
              <a:t>（计算器：</a:t>
            </a:r>
            <a:r>
              <a:rPr lang="en-US" altLang="zh-CN" sz="2400" dirty="0"/>
              <a:t>12345679</a:t>
            </a:r>
            <a:r>
              <a:rPr lang="zh-CN" altLang="en-US" sz="2400" dirty="0"/>
              <a:t>*</a:t>
            </a:r>
            <a:r>
              <a:rPr lang="en-US" altLang="zh-CN" sz="2400" dirty="0"/>
              <a:t>6=74074074</a:t>
            </a:r>
            <a:r>
              <a:rPr lang="zh-CN" altLang="en-US" sz="2400" dirty="0"/>
              <a:t>，</a:t>
            </a:r>
            <a:r>
              <a:rPr lang="en-US" altLang="zh-CN" sz="2400" dirty="0"/>
              <a:t>74074074</a:t>
            </a:r>
            <a:r>
              <a:rPr lang="zh-CN" altLang="en-US" sz="2400" dirty="0"/>
              <a:t>*</a:t>
            </a:r>
            <a:r>
              <a:rPr lang="en-US" altLang="zh-CN" sz="2400" dirty="0"/>
              <a:t>9=666666666</a:t>
            </a:r>
            <a:r>
              <a:rPr lang="zh-CN" altLang="en-US" sz="2400" dirty="0"/>
              <a:t>，</a:t>
            </a:r>
            <a:endParaRPr lang="en-US" altLang="zh-CN" sz="2400" dirty="0"/>
          </a:p>
          <a:p>
            <a:pPr indent="457200">
              <a:lnSpc>
                <a:spcPct val="150000"/>
              </a:lnSpc>
            </a:pPr>
            <a:r>
              <a:rPr lang="en-US" altLang="zh-CN" sz="2400" dirty="0"/>
              <a:t> 12345679</a:t>
            </a:r>
            <a:r>
              <a:rPr lang="zh-CN" altLang="en-US" sz="2400" dirty="0">
                <a:solidFill>
                  <a:srgbClr val="FF0000"/>
                </a:solidFill>
              </a:rPr>
              <a:t>*</a:t>
            </a:r>
            <a:r>
              <a:rPr lang="en-US" altLang="zh-CN" sz="2400" dirty="0">
                <a:solidFill>
                  <a:srgbClr val="FF0000"/>
                </a:solidFill>
              </a:rPr>
              <a:t>6</a:t>
            </a:r>
            <a:r>
              <a:rPr lang="zh-CN" altLang="en-US" sz="2400" dirty="0">
                <a:solidFill>
                  <a:srgbClr val="FF0000"/>
                </a:solidFill>
              </a:rPr>
              <a:t>*</a:t>
            </a:r>
            <a:r>
              <a:rPr lang="en-US" altLang="zh-CN" sz="2400" dirty="0">
                <a:solidFill>
                  <a:srgbClr val="FF0000"/>
                </a:solidFill>
              </a:rPr>
              <a:t>9</a:t>
            </a:r>
            <a:r>
              <a:rPr lang="en-US" altLang="zh-CN" sz="2400" dirty="0"/>
              <a:t>= 12345679</a:t>
            </a:r>
            <a:r>
              <a:rPr lang="zh-CN" altLang="en-US" sz="2400" dirty="0">
                <a:solidFill>
                  <a:srgbClr val="FF0000"/>
                </a:solidFill>
              </a:rPr>
              <a:t>*</a:t>
            </a:r>
            <a:r>
              <a:rPr lang="en-US" altLang="zh-CN" sz="2400" dirty="0">
                <a:solidFill>
                  <a:srgbClr val="FF0000"/>
                </a:solidFill>
              </a:rPr>
              <a:t>9</a:t>
            </a:r>
            <a:r>
              <a:rPr lang="zh-CN" altLang="en-US" sz="2400" dirty="0">
                <a:solidFill>
                  <a:srgbClr val="FF0000"/>
                </a:solidFill>
              </a:rPr>
              <a:t>*</a:t>
            </a:r>
            <a:r>
              <a:rPr lang="en-US" altLang="zh-CN" sz="2400" dirty="0">
                <a:solidFill>
                  <a:srgbClr val="FF0000"/>
                </a:solidFill>
              </a:rPr>
              <a:t>6</a:t>
            </a:r>
            <a:r>
              <a:rPr lang="en-US" altLang="zh-CN" sz="2400" dirty="0"/>
              <a:t> =111111111</a:t>
            </a:r>
            <a:r>
              <a:rPr lang="zh-CN" altLang="en-US" sz="2400" dirty="0"/>
              <a:t>*</a:t>
            </a:r>
            <a:r>
              <a:rPr lang="en-US" altLang="zh-CN" sz="2400" dirty="0"/>
              <a:t>6=666666666</a:t>
            </a:r>
            <a:r>
              <a:rPr lang="zh-CN" altLang="en-US" sz="2400" dirty="0"/>
              <a:t>）</a:t>
            </a:r>
            <a:endParaRPr lang="en-US" altLang="zh-CN" sz="2400" dirty="0"/>
          </a:p>
          <a:p>
            <a:pPr>
              <a:lnSpc>
                <a:spcPct val="150000"/>
              </a:lnSpc>
            </a:pPr>
            <a:r>
              <a:rPr lang="en-US" altLang="zh-CN" sz="2400" dirty="0"/>
              <a:t>2.</a:t>
            </a:r>
            <a:r>
              <a:rPr lang="zh-CN" altLang="en-US" sz="2400" dirty="0"/>
              <a:t>心里想一个数字（</a:t>
            </a:r>
            <a:r>
              <a:rPr lang="en-US" altLang="zh-CN" sz="2400" dirty="0"/>
              <a:t>0-9</a:t>
            </a:r>
            <a:r>
              <a:rPr lang="zh-CN" altLang="en-US" sz="2400" dirty="0"/>
              <a:t>之间），然后减</a:t>
            </a:r>
            <a:r>
              <a:rPr lang="en-US" altLang="zh-CN" sz="2400" dirty="0"/>
              <a:t>1</a:t>
            </a:r>
            <a:r>
              <a:rPr lang="zh-CN" altLang="en-US" sz="2400" dirty="0"/>
              <a:t>，乘以</a:t>
            </a:r>
            <a:r>
              <a:rPr lang="en-US" altLang="zh-CN" sz="2400" dirty="0"/>
              <a:t>2</a:t>
            </a:r>
            <a:r>
              <a:rPr lang="zh-CN" altLang="en-US" sz="2400" dirty="0"/>
              <a:t>，加</a:t>
            </a:r>
            <a:r>
              <a:rPr lang="en-US" altLang="zh-CN" sz="2400" dirty="0"/>
              <a:t>3</a:t>
            </a:r>
            <a:r>
              <a:rPr lang="zh-CN" altLang="en-US" sz="2400" dirty="0"/>
              <a:t>，乘以</a:t>
            </a:r>
            <a:r>
              <a:rPr lang="en-US" altLang="zh-CN" sz="2400" dirty="0"/>
              <a:t>4</a:t>
            </a:r>
            <a:r>
              <a:rPr lang="zh-CN" altLang="en-US" sz="2400" dirty="0"/>
              <a:t>，减</a:t>
            </a:r>
            <a:r>
              <a:rPr lang="en-US" altLang="zh-CN" sz="2400" dirty="0"/>
              <a:t>5</a:t>
            </a:r>
            <a:r>
              <a:rPr lang="zh-CN" altLang="en-US" sz="2400" dirty="0"/>
              <a:t>，告诉我结果，我就知道你心里想的是什么数！</a:t>
            </a:r>
            <a:endParaRPr lang="en-US" altLang="zh-CN" sz="2400" dirty="0"/>
          </a:p>
          <a:p>
            <a:pPr indent="457200">
              <a:lnSpc>
                <a:spcPct val="150000"/>
              </a:lnSpc>
            </a:pPr>
            <a:r>
              <a:rPr lang="zh-CN" altLang="en-US" sz="2400" dirty="0"/>
              <a:t>（</a:t>
            </a:r>
            <a:r>
              <a:rPr lang="en-US" altLang="zh-CN" sz="2400" dirty="0"/>
              <a:t>x</a:t>
            </a:r>
            <a:r>
              <a:rPr lang="zh-CN" altLang="en-US" sz="2400" dirty="0"/>
              <a:t>、</a:t>
            </a:r>
            <a:r>
              <a:rPr lang="en-US" altLang="zh-CN" sz="2400" dirty="0"/>
              <a:t>x-1</a:t>
            </a:r>
            <a:r>
              <a:rPr lang="zh-CN" altLang="en-US" sz="2400" dirty="0"/>
              <a:t>、</a:t>
            </a:r>
            <a:r>
              <a:rPr lang="en-US" altLang="zh-CN" sz="2400" dirty="0"/>
              <a:t>2x-2</a:t>
            </a:r>
            <a:r>
              <a:rPr lang="zh-CN" altLang="en-US" sz="2400" dirty="0"/>
              <a:t>、</a:t>
            </a:r>
            <a:r>
              <a:rPr lang="en-US" altLang="zh-CN" sz="2400" dirty="0"/>
              <a:t>2x+1</a:t>
            </a:r>
            <a:r>
              <a:rPr lang="zh-CN" altLang="en-US" sz="2400" dirty="0"/>
              <a:t>、</a:t>
            </a:r>
            <a:r>
              <a:rPr lang="en-US" altLang="zh-CN" sz="2400" dirty="0"/>
              <a:t>8x+4</a:t>
            </a:r>
            <a:r>
              <a:rPr lang="zh-CN" altLang="en-US" sz="2400" dirty="0"/>
              <a:t>、</a:t>
            </a:r>
            <a:r>
              <a:rPr lang="en-US" altLang="zh-CN" sz="2400" dirty="0"/>
              <a:t>8x-1</a:t>
            </a:r>
            <a:r>
              <a:rPr lang="zh-CN" altLang="en-US" sz="2400" dirty="0"/>
              <a:t>）</a:t>
            </a:r>
            <a:endParaRPr lang="en-US" altLang="zh-CN" sz="2400" dirty="0"/>
          </a:p>
        </p:txBody>
      </p:sp>
    </p:spTree>
    <p:extLst>
      <p:ext uri="{BB962C8B-B14F-4D97-AF65-F5344CB8AC3E}">
        <p14:creationId xmlns:p14="http://schemas.microsoft.com/office/powerpoint/2010/main" val="4116512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原创设计师QQ598969553      _5"/>
          <p:cNvSpPr/>
          <p:nvPr/>
        </p:nvSpPr>
        <p:spPr>
          <a:xfrm>
            <a:off x="3048349" y="1259368"/>
            <a:ext cx="8604185" cy="1371865"/>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miter lim="800000"/>
          </a:ln>
          <a:effectLst>
            <a:outerShdw blurRad="152400" dist="38100" dir="8100000" algn="tr" rotWithShape="0">
              <a:prstClr val="black">
                <a:alpha val="34000"/>
              </a:prstClr>
            </a:outerShdw>
          </a:effectLst>
        </p:spPr>
        <p:txBody>
          <a:bodyPr anchor="ctr"/>
          <a:lstStyle/>
          <a:p>
            <a:pPr algn="ctr">
              <a:defRPr/>
            </a:pPr>
            <a:endParaRPr lang="en-US" sz="1400" kern="0">
              <a:latin typeface="Agency FB"/>
              <a:ea typeface="造字工房悦黑（非商用）常规体"/>
            </a:endParaRPr>
          </a:p>
        </p:txBody>
      </p:sp>
      <p:grpSp>
        <p:nvGrpSpPr>
          <p:cNvPr id="11" name="原创设计师QQ598969553      _6"/>
          <p:cNvGrpSpPr/>
          <p:nvPr/>
        </p:nvGrpSpPr>
        <p:grpSpPr bwMode="auto">
          <a:xfrm>
            <a:off x="3145186" y="1495926"/>
            <a:ext cx="8289599" cy="1463576"/>
            <a:chOff x="6025717" y="369419"/>
            <a:chExt cx="1977686" cy="1164380"/>
          </a:xfrm>
        </p:grpSpPr>
        <p:sp>
          <p:nvSpPr>
            <p:cNvPr id="12" name="TextBox 106"/>
            <p:cNvSpPr txBox="1"/>
            <p:nvPr/>
          </p:nvSpPr>
          <p:spPr>
            <a:xfrm>
              <a:off x="6025717" y="369419"/>
              <a:ext cx="1977686" cy="674271"/>
            </a:xfrm>
            <a:prstGeom prst="rect">
              <a:avLst/>
            </a:prstGeom>
            <a:noFill/>
          </p:spPr>
          <p:txBody>
            <a:bodyPr wrap="square" lIns="91431" tIns="45715" rIns="91431" bIns="45715">
              <a:spAutoFit/>
            </a:bodyPr>
            <a:lstStyle/>
            <a:p>
              <a:pPr marL="0" indent="0" algn="l">
                <a:lnSpc>
                  <a:spcPct val="120000"/>
                </a:lnSpc>
                <a:spcBef>
                  <a:spcPts val="0"/>
                </a:spcBef>
                <a:spcAft>
                  <a:spcPts val="0"/>
                </a:spcAft>
                <a:buSzPct val="100000"/>
              </a:pPr>
              <a:r>
                <a:rPr lang="zh-CN" altLang="en-US" sz="4400" b="1" dirty="0">
                  <a:solidFill>
                    <a:schemeClr val="dk1">
                      <a:lumMod val="100000"/>
                    </a:schemeClr>
                  </a:solidFill>
                  <a:ea typeface="微软雅黑" panose="020B0503020204020204" pitchFamily="34" charset="-122"/>
                </a:rPr>
                <a:t>数学发展的主要内容</a:t>
              </a:r>
              <a:endParaRPr lang="zh-CN" altLang="en-US" sz="4400" b="1" dirty="0">
                <a:solidFill>
                  <a:schemeClr val="dk1">
                    <a:lumMod val="100000"/>
                  </a:schemeClr>
                </a:solidFill>
                <a:ea typeface="微软雅黑" panose="020B0503020204020204" pitchFamily="34" charset="-122"/>
                <a:sym typeface="+mn-ea"/>
              </a:endParaRPr>
            </a:p>
          </p:txBody>
        </p:sp>
        <p:sp>
          <p:nvSpPr>
            <p:cNvPr id="13" name="TextBox 107"/>
            <p:cNvSpPr txBox="1"/>
            <p:nvPr/>
          </p:nvSpPr>
          <p:spPr>
            <a:xfrm>
              <a:off x="6531630" y="1274556"/>
              <a:ext cx="1009427" cy="259243"/>
            </a:xfrm>
            <a:prstGeom prst="rect">
              <a:avLst/>
            </a:prstGeom>
            <a:noFill/>
          </p:spPr>
          <p:txBody>
            <a:bodyPr lIns="91431" tIns="0" rIns="91431" bIns="0">
              <a:spAutoFit/>
            </a:bodyPr>
            <a:lstStyle/>
            <a:p>
              <a:pPr>
                <a:lnSpc>
                  <a:spcPct val="150000"/>
                </a:lnSpc>
              </a:pPr>
              <a:endParaRPr lang="zh-CN" altLang="en-US" sz="1600">
                <a:solidFill>
                  <a:srgbClr val="404040"/>
                </a:solidFill>
                <a:latin typeface="微软雅黑" panose="020B0503020204020204" pitchFamily="34" charset="-122"/>
                <a:ea typeface="微软雅黑" panose="020B0503020204020204" pitchFamily="34" charset="-122"/>
                <a:cs typeface="华文黑体"/>
              </a:endParaRPr>
            </a:p>
          </p:txBody>
        </p:sp>
      </p:grpSp>
      <p:grpSp>
        <p:nvGrpSpPr>
          <p:cNvPr id="17" name="原创设计师QQ598969553      _8"/>
          <p:cNvGrpSpPr/>
          <p:nvPr/>
        </p:nvGrpSpPr>
        <p:grpSpPr bwMode="auto">
          <a:xfrm>
            <a:off x="687918" y="1014355"/>
            <a:ext cx="2053537" cy="1926035"/>
            <a:chOff x="2201071" y="3406041"/>
            <a:chExt cx="1805286" cy="1805938"/>
          </a:xfrm>
        </p:grpSpPr>
        <p:grpSp>
          <p:nvGrpSpPr>
            <p:cNvPr id="32810" name="组合 17"/>
            <p:cNvGrpSpPr/>
            <p:nvPr/>
          </p:nvGrpSpPr>
          <p:grpSpPr bwMode="auto">
            <a:xfrm>
              <a:off x="2201071" y="3406041"/>
              <a:ext cx="1805286" cy="1805938"/>
              <a:chOff x="4345444" y="2542859"/>
              <a:chExt cx="1810550" cy="1811205"/>
            </a:xfrm>
          </p:grpSpPr>
          <p:grpSp>
            <p:nvGrpSpPr>
              <p:cNvPr id="20" name="组合 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2"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endParaRPr>
                </a:p>
              </p:txBody>
            </p:sp>
            <p:sp>
              <p:nvSpPr>
                <p:cNvPr id="23" name="椭圆 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21" name="椭圆 20"/>
              <p:cNvSpPr/>
              <p:nvPr/>
            </p:nvSpPr>
            <p:spPr>
              <a:xfrm>
                <a:off x="4564616" y="2763439"/>
                <a:ext cx="1372206" cy="1370045"/>
              </a:xfrm>
              <a:prstGeom prst="ellipse">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19" name="TextBox 69"/>
            <p:cNvSpPr txBox="1"/>
            <p:nvPr/>
          </p:nvSpPr>
          <p:spPr>
            <a:xfrm>
              <a:off x="2353655" y="4001626"/>
              <a:ext cx="1368048" cy="625209"/>
            </a:xfrm>
            <a:prstGeom prst="rect">
              <a:avLst/>
            </a:prstGeom>
            <a:noFill/>
          </p:spPr>
          <p:txBody>
            <a:bodyPr wrap="square">
              <a:spAutoFit/>
            </a:bodyPr>
            <a:lstStyle/>
            <a:p>
              <a:pPr algn="ctr"/>
              <a:r>
                <a:rPr lang="en-US" altLang="zh-CN" sz="3733" b="1" dirty="0">
                  <a:solidFill>
                    <a:schemeClr val="bg1"/>
                  </a:solidFill>
                </a:rPr>
                <a:t> </a:t>
              </a:r>
              <a:r>
                <a:rPr lang="zh-CN" altLang="en-US" sz="3733" b="1" dirty="0">
                  <a:solidFill>
                    <a:schemeClr val="bg1"/>
                  </a:solidFill>
                </a:rPr>
                <a:t>贰</a:t>
              </a:r>
            </a:p>
          </p:txBody>
        </p:sp>
      </p:grpSp>
      <p:sp>
        <p:nvSpPr>
          <p:cNvPr id="15" name="矩形 1">
            <a:extLst>
              <a:ext uri="{FF2B5EF4-FFF2-40B4-BE49-F238E27FC236}">
                <a16:creationId xmlns:a16="http://schemas.microsoft.com/office/drawing/2014/main" id="{F1FE3947-43EA-4C19-9D0D-04F8FFA53585}"/>
              </a:ext>
            </a:extLst>
          </p:cNvPr>
          <p:cNvSpPr/>
          <p:nvPr/>
        </p:nvSpPr>
        <p:spPr>
          <a:xfrm>
            <a:off x="3048349" y="2954420"/>
            <a:ext cx="5184576" cy="1828257"/>
          </a:xfrm>
          <a:prstGeom prst="rect">
            <a:avLst/>
          </a:prstGeom>
          <a:noFill/>
          <a:ln w="9525">
            <a:noFill/>
          </a:ln>
        </p:spPr>
        <p:txBody>
          <a:bodyPr wrap="square">
            <a:spAutoFit/>
          </a:bodyPr>
          <a:lstStyle/>
          <a:p>
            <a:pPr>
              <a:lnSpc>
                <a:spcPct val="150000"/>
              </a:lnSpc>
              <a:defRPr/>
            </a:pPr>
            <a:r>
              <a:rPr lang="en-US" altLang="zh-CN" sz="2800" dirty="0"/>
              <a:t>1.</a:t>
            </a:r>
            <a:r>
              <a:rPr lang="zh-CN" altLang="en-US" sz="2800" dirty="0"/>
              <a:t>世界数学发展</a:t>
            </a:r>
            <a:endParaRPr lang="zh-CN" altLang="en-US" sz="2800" dirty="0">
              <a:sym typeface="+mn-ea"/>
            </a:endParaRPr>
          </a:p>
          <a:p>
            <a:pPr>
              <a:lnSpc>
                <a:spcPct val="120000"/>
              </a:lnSpc>
              <a:spcBef>
                <a:spcPts val="0"/>
              </a:spcBef>
              <a:spcAft>
                <a:spcPts val="0"/>
              </a:spcAft>
              <a:buSzPct val="100000"/>
            </a:pPr>
            <a:r>
              <a:rPr lang="en-US" altLang="zh-CN" sz="2800" dirty="0"/>
              <a:t>2.</a:t>
            </a:r>
            <a:r>
              <a:rPr lang="zh-CN" altLang="en-US" sz="2800" dirty="0"/>
              <a:t>几个发展阶段</a:t>
            </a:r>
            <a:endParaRPr lang="zh-CN" altLang="en-US" sz="2800" dirty="0">
              <a:sym typeface="+mn-ea"/>
            </a:endParaRPr>
          </a:p>
          <a:p>
            <a:pPr>
              <a:lnSpc>
                <a:spcPct val="150000"/>
              </a:lnSpc>
              <a:defRPr/>
            </a:pPr>
            <a:r>
              <a:rPr lang="en-US" altLang="zh-CN" sz="2800" dirty="0"/>
              <a:t>3.</a:t>
            </a:r>
            <a:r>
              <a:rPr lang="zh-CN" altLang="zh-CN" sz="2800" dirty="0"/>
              <a:t>中国古代数学</a:t>
            </a:r>
            <a:endParaRPr lang="en-US" altLang="zh-CN" sz="2800" dirty="0"/>
          </a:p>
        </p:txBody>
      </p:sp>
    </p:spTree>
    <p:extLst>
      <p:ext uri="{BB962C8B-B14F-4D97-AF65-F5344CB8AC3E}">
        <p14:creationId xmlns:p14="http://schemas.microsoft.com/office/powerpoint/2010/main" val="27297297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2"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up)">
                                      <p:cBhvr>
                                        <p:cTn id="30" dur="5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2"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wipe(up)">
                                      <p:cBhvr>
                                        <p:cTn id="35" dur="500"/>
                                        <p:tgtEl>
                                          <p:spTgt spid="1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2" nodeType="clickEffect">
                                  <p:stCondLst>
                                    <p:cond delay="0"/>
                                  </p:stCondLst>
                                  <p:childTnLst>
                                    <p:set>
                                      <p:cBhvr>
                                        <p:cTn id="39" dur="1" fill="hold">
                                          <p:stCondLst>
                                            <p:cond delay="0"/>
                                          </p:stCondLst>
                                        </p:cTn>
                                        <p:tgtEl>
                                          <p:spTgt spid="15">
                                            <p:txEl>
                                              <p:pRg st="2" end="2"/>
                                            </p:txEl>
                                          </p:spTgt>
                                        </p:tgtEl>
                                        <p:attrNameLst>
                                          <p:attrName>style.visibility</p:attrName>
                                        </p:attrNameLst>
                                      </p:cBhvr>
                                      <p:to>
                                        <p:strVal val="visible"/>
                                      </p:to>
                                    </p:set>
                                    <p:animEffect transition="in" filter="wipe(up)">
                                      <p:cBhvr>
                                        <p:cTn id="40"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p:bldP spid="15" grpId="1"/>
      <p:bldP spid="15" grpId="2"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1.</a:t>
            </a:r>
            <a:r>
              <a:rPr lang="zh-CN" altLang="en-US" sz="2400" b="1" dirty="0">
                <a:solidFill>
                  <a:schemeClr val="dk1">
                    <a:lumMod val="100000"/>
                  </a:schemeClr>
                </a:solidFill>
                <a:ea typeface="微软雅黑" panose="020B0503020204020204" pitchFamily="34" charset="-122"/>
              </a:rPr>
              <a:t>世界数学发展</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3143672" y="1700808"/>
            <a:ext cx="5184576" cy="1957524"/>
          </a:xfrm>
          <a:prstGeom prst="rect">
            <a:avLst/>
          </a:prstGeom>
          <a:noFill/>
          <a:ln w="9525">
            <a:noFill/>
          </a:ln>
        </p:spPr>
        <p:txBody>
          <a:bodyPr wrap="square">
            <a:spAutoFit/>
          </a:bodyPr>
          <a:lstStyle/>
          <a:p>
            <a:pPr>
              <a:lnSpc>
                <a:spcPct val="150000"/>
              </a:lnSpc>
              <a:defRPr/>
            </a:pPr>
            <a:r>
              <a:rPr lang="zh-CN" altLang="en-US" sz="2800" dirty="0"/>
              <a:t>（</a:t>
            </a:r>
            <a:r>
              <a:rPr lang="en-US" altLang="zh-CN" sz="2800" dirty="0"/>
              <a:t>1</a:t>
            </a:r>
            <a:r>
              <a:rPr lang="zh-CN" altLang="en-US" sz="2800" dirty="0"/>
              <a:t>）古希腊数学</a:t>
            </a:r>
            <a:endParaRPr lang="en-US" altLang="zh-CN" sz="2800" dirty="0"/>
          </a:p>
          <a:p>
            <a:pPr>
              <a:lnSpc>
                <a:spcPct val="150000"/>
              </a:lnSpc>
              <a:defRPr/>
            </a:pPr>
            <a:r>
              <a:rPr lang="zh-CN" altLang="en-US" sz="2800" dirty="0"/>
              <a:t>（</a:t>
            </a:r>
            <a:r>
              <a:rPr lang="en-US" altLang="zh-CN" sz="2800" dirty="0"/>
              <a:t>2</a:t>
            </a:r>
            <a:r>
              <a:rPr lang="zh-CN" altLang="en-US" sz="2800" dirty="0"/>
              <a:t>）埃及古代数学</a:t>
            </a:r>
            <a:endParaRPr lang="en-US" altLang="zh-CN" sz="2800" dirty="0"/>
          </a:p>
          <a:p>
            <a:pPr>
              <a:lnSpc>
                <a:spcPct val="150000"/>
              </a:lnSpc>
              <a:defRPr/>
            </a:pPr>
            <a:r>
              <a:rPr lang="zh-CN" altLang="en-US" sz="2800" dirty="0"/>
              <a:t>（</a:t>
            </a:r>
            <a:r>
              <a:rPr lang="en-US" altLang="zh-CN" sz="2800" dirty="0"/>
              <a:t>3</a:t>
            </a:r>
            <a:r>
              <a:rPr lang="zh-CN" altLang="en-US" sz="2800" dirty="0"/>
              <a:t>）欧洲中世纪数学</a:t>
            </a:r>
            <a:endParaRPr lang="en-US" altLang="zh-CN" sz="2800" dirty="0"/>
          </a:p>
        </p:txBody>
      </p:sp>
    </p:spTree>
    <p:extLst>
      <p:ext uri="{BB962C8B-B14F-4D97-AF65-F5344CB8AC3E}">
        <p14:creationId xmlns:p14="http://schemas.microsoft.com/office/powerpoint/2010/main" val="655901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古希腊数学</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687918" y="867930"/>
            <a:ext cx="11240730" cy="5015091"/>
          </a:xfrm>
          <a:prstGeom prst="rect">
            <a:avLst/>
          </a:prstGeom>
          <a:noFill/>
          <a:ln w="9525">
            <a:noFill/>
          </a:ln>
        </p:spPr>
        <p:txBody>
          <a:bodyPr wrap="square">
            <a:spAutoFit/>
          </a:bodyPr>
          <a:lstStyle/>
          <a:p>
            <a:pPr indent="457200">
              <a:lnSpc>
                <a:spcPct val="150000"/>
              </a:lnSpc>
            </a:pPr>
            <a:r>
              <a:rPr lang="zh-CN" altLang="en-US" sz="2400" dirty="0">
                <a:solidFill>
                  <a:srgbClr val="FF0000"/>
                </a:solidFill>
              </a:rPr>
              <a:t>（</a:t>
            </a:r>
            <a:r>
              <a:rPr lang="en-US" altLang="zh-CN" sz="2400" dirty="0">
                <a:solidFill>
                  <a:srgbClr val="FF0000"/>
                </a:solidFill>
              </a:rPr>
              <a:t>1</a:t>
            </a:r>
            <a:r>
              <a:rPr lang="zh-CN" altLang="en-US" sz="2400" dirty="0">
                <a:solidFill>
                  <a:srgbClr val="FF0000"/>
                </a:solidFill>
              </a:rPr>
              <a:t>）</a:t>
            </a:r>
            <a:r>
              <a:rPr lang="zh-CN" altLang="zh-CN" sz="2400" dirty="0">
                <a:solidFill>
                  <a:srgbClr val="FF0000"/>
                </a:solidFill>
              </a:rPr>
              <a:t>泰勒斯</a:t>
            </a:r>
            <a:r>
              <a:rPr lang="zh-CN" altLang="zh-CN" sz="2400" dirty="0"/>
              <a:t>在数学方面的贡献是开始了命题的证明，它标志着人们</a:t>
            </a:r>
            <a:r>
              <a:rPr lang="zh-CN" altLang="zh-CN" sz="2400" dirty="0">
                <a:solidFill>
                  <a:srgbClr val="FF0000"/>
                </a:solidFill>
              </a:rPr>
              <a:t>对客观事物的认识从感性上升到理性</a:t>
            </a:r>
            <a:r>
              <a:rPr lang="zh-CN" altLang="en-US" sz="2400" dirty="0"/>
              <a:t>。</a:t>
            </a:r>
            <a:r>
              <a:rPr lang="zh-CN" altLang="zh-CN" sz="2400" dirty="0"/>
              <a:t>预测日食，利用日影及比例关系算出金字塔的高</a:t>
            </a:r>
            <a:endParaRPr lang="en-US" altLang="zh-CN" sz="2400" dirty="0"/>
          </a:p>
          <a:p>
            <a:pPr indent="457200">
              <a:lnSpc>
                <a:spcPct val="150000"/>
              </a:lnSpc>
            </a:pPr>
            <a:r>
              <a:rPr lang="zh-CN" altLang="en-US" sz="2400" dirty="0"/>
              <a:t>（</a:t>
            </a:r>
            <a:r>
              <a:rPr lang="en-US" altLang="zh-CN" sz="2400" dirty="0"/>
              <a:t>2</a:t>
            </a:r>
            <a:r>
              <a:rPr lang="zh-CN" altLang="en-US" sz="2400" dirty="0"/>
              <a:t>）</a:t>
            </a:r>
            <a:r>
              <a:rPr lang="zh-CN" altLang="zh-CN" sz="2400" dirty="0"/>
              <a:t>毕达哥拉斯</a:t>
            </a:r>
            <a:r>
              <a:rPr lang="zh-CN" altLang="en-US" sz="2400" dirty="0"/>
              <a:t>学派</a:t>
            </a:r>
            <a:endParaRPr lang="en-US" altLang="zh-CN" sz="2400" dirty="0"/>
          </a:p>
          <a:p>
            <a:pPr indent="457200">
              <a:lnSpc>
                <a:spcPct val="150000"/>
              </a:lnSpc>
            </a:pPr>
            <a:r>
              <a:rPr lang="zh-CN" altLang="en-US" sz="2400" dirty="0"/>
              <a:t>（</a:t>
            </a:r>
            <a:r>
              <a:rPr lang="en-US" altLang="zh-CN" sz="2400" dirty="0"/>
              <a:t>3</a:t>
            </a:r>
            <a:r>
              <a:rPr lang="zh-CN" altLang="en-US" sz="2400" dirty="0"/>
              <a:t>）</a:t>
            </a:r>
            <a:r>
              <a:rPr lang="zh-CN" altLang="zh-CN" sz="2400" dirty="0"/>
              <a:t>希腊人的兴趣并不在于图形的实际作出，而是在尺规的限制下从理论上去解决这些问题，这是几何学</a:t>
            </a:r>
            <a:r>
              <a:rPr lang="zh-CN" altLang="zh-CN" sz="2400" dirty="0">
                <a:solidFill>
                  <a:srgbClr val="FF0000"/>
                </a:solidFill>
              </a:rPr>
              <a:t>从实际应用向系统理论过渡</a:t>
            </a:r>
            <a:r>
              <a:rPr lang="zh-CN" altLang="zh-CN" sz="2400" dirty="0"/>
              <a:t>所迈出的重要的一步。</a:t>
            </a:r>
            <a:r>
              <a:rPr lang="en-US" altLang="zh-CN" sz="2400" dirty="0"/>
              <a:t> </a:t>
            </a:r>
            <a:endParaRPr lang="zh-CN" altLang="zh-CN" sz="2400" dirty="0"/>
          </a:p>
          <a:p>
            <a:pPr indent="457200">
              <a:lnSpc>
                <a:spcPct val="150000"/>
              </a:lnSpc>
            </a:pPr>
            <a:r>
              <a:rPr lang="zh-CN" altLang="en-US" sz="2400" dirty="0"/>
              <a:t>（</a:t>
            </a:r>
            <a:r>
              <a:rPr lang="en-US" altLang="zh-CN" sz="2400" dirty="0"/>
              <a:t>4</a:t>
            </a:r>
            <a:r>
              <a:rPr lang="zh-CN" altLang="en-US" sz="2400" dirty="0"/>
              <a:t>）</a:t>
            </a:r>
            <a:r>
              <a:rPr lang="zh-CN" altLang="zh-CN" sz="2400" dirty="0"/>
              <a:t>“穷竭法”去解决化圆为方问题，这是</a:t>
            </a:r>
            <a:r>
              <a:rPr lang="zh-CN" altLang="zh-CN" sz="2400" dirty="0">
                <a:solidFill>
                  <a:srgbClr val="FF0000"/>
                </a:solidFill>
              </a:rPr>
              <a:t>近代极限理论的雏形</a:t>
            </a:r>
            <a:r>
              <a:rPr lang="zh-CN" altLang="zh-CN" sz="2400" dirty="0"/>
              <a:t>。先作圆内接正方形，以后每次边数加倍，得</a:t>
            </a:r>
            <a:r>
              <a:rPr lang="en-US" altLang="zh-CN" sz="2400" dirty="0"/>
              <a:t>8</a:t>
            </a:r>
            <a:r>
              <a:rPr lang="zh-CN" altLang="zh-CN" sz="2400" dirty="0"/>
              <a:t>、</a:t>
            </a:r>
            <a:r>
              <a:rPr lang="en-US" altLang="zh-CN" sz="2400" dirty="0"/>
              <a:t>16</a:t>
            </a:r>
            <a:r>
              <a:rPr lang="zh-CN" altLang="zh-CN" sz="2400" dirty="0"/>
              <a:t>、</a:t>
            </a:r>
            <a:r>
              <a:rPr lang="en-US" altLang="zh-CN" sz="2400" dirty="0"/>
              <a:t>32</a:t>
            </a:r>
            <a:r>
              <a:rPr lang="zh-CN" altLang="zh-CN" sz="2400" dirty="0"/>
              <a:t>、…边形。安提丰深信“最后”的多边形与圆的“差”必会“穷竭”。这提供了求圆面积的近似方法，和中国的</a:t>
            </a:r>
            <a:r>
              <a:rPr lang="zh-CN" altLang="zh-CN" sz="2400" dirty="0">
                <a:solidFill>
                  <a:srgbClr val="FF0000"/>
                </a:solidFill>
              </a:rPr>
              <a:t>刘徽的割圆术</a:t>
            </a:r>
            <a:r>
              <a:rPr lang="zh-CN" altLang="zh-CN" sz="2400" dirty="0"/>
              <a:t>思想不谋而合。</a:t>
            </a:r>
            <a:r>
              <a:rPr lang="en-US" altLang="zh-CN" sz="2400" dirty="0"/>
              <a:t> </a:t>
            </a:r>
            <a:endParaRPr lang="zh-CN" altLang="zh-CN" sz="2400" dirty="0"/>
          </a:p>
        </p:txBody>
      </p:sp>
    </p:spTree>
    <p:extLst>
      <p:ext uri="{BB962C8B-B14F-4D97-AF65-F5344CB8AC3E}">
        <p14:creationId xmlns:p14="http://schemas.microsoft.com/office/powerpoint/2010/main" val="2526027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古希腊数学</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687918" y="764704"/>
            <a:ext cx="11312738" cy="5569089"/>
          </a:xfrm>
          <a:prstGeom prst="rect">
            <a:avLst/>
          </a:prstGeom>
          <a:noFill/>
          <a:ln w="9525">
            <a:noFill/>
          </a:ln>
        </p:spPr>
        <p:txBody>
          <a:bodyPr wrap="square">
            <a:spAutoFit/>
          </a:bodyPr>
          <a:lstStyle/>
          <a:p>
            <a:pPr indent="457200">
              <a:lnSpc>
                <a:spcPct val="150000"/>
              </a:lnSpc>
            </a:pPr>
            <a:r>
              <a:rPr lang="zh-CN" altLang="en-US" sz="2400" dirty="0"/>
              <a:t>（</a:t>
            </a:r>
            <a:r>
              <a:rPr lang="en-US" altLang="zh-CN" sz="2400" dirty="0"/>
              <a:t>5</a:t>
            </a:r>
            <a:r>
              <a:rPr lang="zh-CN" altLang="en-US" sz="2400" dirty="0"/>
              <a:t>）</a:t>
            </a:r>
            <a:r>
              <a:rPr lang="zh-CN" altLang="zh-CN" sz="2400" dirty="0"/>
              <a:t>以</a:t>
            </a:r>
            <a:r>
              <a:rPr lang="zh-CN" altLang="zh-CN" sz="2400" dirty="0">
                <a:solidFill>
                  <a:srgbClr val="FF0000"/>
                </a:solidFill>
              </a:rPr>
              <a:t>芝诺</a:t>
            </a:r>
            <a:r>
              <a:rPr lang="zh-CN" altLang="zh-CN" sz="2400" dirty="0"/>
              <a:t>为代表的埃利亚学派，提出四个悖论</a:t>
            </a:r>
          </a:p>
          <a:p>
            <a:pPr indent="457200">
              <a:lnSpc>
                <a:spcPct val="150000"/>
              </a:lnSpc>
            </a:pPr>
            <a:r>
              <a:rPr lang="zh-CN" altLang="zh-CN" sz="2400" dirty="0"/>
              <a:t>二分说，一物从甲地到乙地，永远不能到达。</a:t>
            </a:r>
            <a:endParaRPr lang="en-US" altLang="zh-CN" sz="2400" dirty="0"/>
          </a:p>
          <a:p>
            <a:pPr indent="457200">
              <a:lnSpc>
                <a:spcPct val="150000"/>
              </a:lnSpc>
            </a:pPr>
            <a:r>
              <a:rPr lang="zh-CN" altLang="zh-CN" sz="2400" dirty="0"/>
              <a:t>阿基琉斯</a:t>
            </a:r>
            <a:r>
              <a:rPr lang="en-US" altLang="zh-CN" sz="2400" dirty="0"/>
              <a:t>(</a:t>
            </a:r>
            <a:r>
              <a:rPr lang="zh-CN" altLang="zh-CN" sz="2400" dirty="0"/>
              <a:t>善跑英雄</a:t>
            </a:r>
            <a:r>
              <a:rPr lang="en-US" altLang="zh-CN" sz="2400" dirty="0"/>
              <a:t>)</a:t>
            </a:r>
            <a:r>
              <a:rPr lang="zh-CN" altLang="zh-CN" sz="2400" dirty="0"/>
              <a:t>追龟说，阿基琉斯追乌龟，永远追不上。</a:t>
            </a:r>
            <a:endParaRPr lang="en-US" altLang="zh-CN" sz="2400" dirty="0"/>
          </a:p>
          <a:p>
            <a:pPr indent="457200">
              <a:lnSpc>
                <a:spcPct val="150000"/>
              </a:lnSpc>
            </a:pPr>
            <a:r>
              <a:rPr lang="zh-CN" altLang="zh-CN" sz="2400" dirty="0"/>
              <a:t>飞箭静止说，每一瞬间箭总在一个确定的位置上，因此它是不动的</a:t>
            </a:r>
            <a:r>
              <a:rPr lang="zh-CN" altLang="en-US" sz="2400" dirty="0"/>
              <a:t>。</a:t>
            </a:r>
            <a:endParaRPr lang="en-US" altLang="zh-CN" sz="2400" dirty="0"/>
          </a:p>
          <a:p>
            <a:pPr indent="457200">
              <a:lnSpc>
                <a:spcPct val="150000"/>
              </a:lnSpc>
            </a:pPr>
            <a:r>
              <a:rPr lang="zh-CN" altLang="zh-CN" sz="2400" dirty="0"/>
              <a:t>运动场问题，芝诺论证了时间和它的一半相等。</a:t>
            </a:r>
            <a:endParaRPr lang="en-US" altLang="zh-CN" sz="2400" dirty="0"/>
          </a:p>
          <a:p>
            <a:pPr indent="457200">
              <a:lnSpc>
                <a:spcPct val="150000"/>
              </a:lnSpc>
            </a:pPr>
            <a:r>
              <a:rPr lang="zh-CN" altLang="en-US" sz="2400" dirty="0"/>
              <a:t>（</a:t>
            </a:r>
            <a:r>
              <a:rPr lang="en-US" altLang="zh-CN" sz="2400" dirty="0"/>
              <a:t>6</a:t>
            </a:r>
            <a:r>
              <a:rPr lang="zh-CN" altLang="en-US" sz="2400" dirty="0"/>
              <a:t>）</a:t>
            </a:r>
            <a:r>
              <a:rPr lang="zh-CN" altLang="zh-CN" sz="2400" dirty="0"/>
              <a:t>公元前四世纪以后，逐渐脱离哲学和天文学，成为独立的学科。</a:t>
            </a:r>
            <a:endParaRPr lang="en-US" altLang="zh-CN" sz="2400" dirty="0"/>
          </a:p>
          <a:p>
            <a:pPr indent="457200">
              <a:lnSpc>
                <a:spcPct val="150000"/>
              </a:lnSpc>
            </a:pPr>
            <a:r>
              <a:rPr lang="zh-CN" altLang="en-US" sz="2400" dirty="0"/>
              <a:t>（</a:t>
            </a:r>
            <a:r>
              <a:rPr lang="en-US" altLang="zh-CN" sz="2400" dirty="0"/>
              <a:t>7</a:t>
            </a:r>
            <a:r>
              <a:rPr lang="zh-CN" altLang="en-US" sz="2400" dirty="0"/>
              <a:t>）</a:t>
            </a:r>
            <a:r>
              <a:rPr lang="zh-CN" altLang="zh-CN" sz="2400" dirty="0">
                <a:solidFill>
                  <a:srgbClr val="FF0000"/>
                </a:solidFill>
              </a:rPr>
              <a:t>初等数学时期</a:t>
            </a:r>
          </a:p>
          <a:p>
            <a:pPr indent="457200">
              <a:lnSpc>
                <a:spcPct val="150000"/>
              </a:lnSpc>
            </a:pPr>
            <a:r>
              <a:rPr lang="zh-CN" altLang="zh-CN" sz="2400" dirty="0"/>
              <a:t>数学</a:t>
            </a:r>
            <a:r>
              <a:rPr lang="en-US" altLang="zh-CN" sz="2400" dirty="0"/>
              <a:t>(</a:t>
            </a:r>
            <a:r>
              <a:rPr lang="zh-CN" altLang="zh-CN" sz="2400" dirty="0"/>
              <a:t>主要是几何学</a:t>
            </a:r>
            <a:r>
              <a:rPr lang="en-US" altLang="zh-CN" sz="2400" dirty="0"/>
              <a:t>)</a:t>
            </a:r>
            <a:r>
              <a:rPr lang="zh-CN" altLang="zh-CN" sz="2400" dirty="0"/>
              <a:t>已建立起自己的理论体系，</a:t>
            </a:r>
            <a:r>
              <a:rPr lang="zh-CN" altLang="zh-CN" sz="2400" dirty="0">
                <a:solidFill>
                  <a:srgbClr val="FF0000"/>
                </a:solidFill>
              </a:rPr>
              <a:t>从以实验和观察为依据的经验科学过渡到演绎的科学</a:t>
            </a:r>
            <a:r>
              <a:rPr lang="zh-CN" altLang="zh-CN" sz="2400" dirty="0"/>
              <a:t>。由少数几个原始命题</a:t>
            </a:r>
            <a:r>
              <a:rPr lang="en-US" altLang="zh-CN" sz="2400" dirty="0"/>
              <a:t>(</a:t>
            </a:r>
            <a:r>
              <a:rPr lang="zh-CN" altLang="zh-CN" sz="2400" dirty="0"/>
              <a:t>公理</a:t>
            </a:r>
            <a:r>
              <a:rPr lang="en-US" altLang="zh-CN" sz="2400" dirty="0"/>
              <a:t>)</a:t>
            </a:r>
            <a:r>
              <a:rPr lang="zh-CN" altLang="zh-CN" sz="2400" dirty="0"/>
              <a:t>出发，通过逻辑推理得到一系列的定理。欧几里得的《</a:t>
            </a:r>
            <a:r>
              <a:rPr lang="zh-CN" altLang="zh-CN" sz="2400" dirty="0">
                <a:solidFill>
                  <a:srgbClr val="FF0000"/>
                </a:solidFill>
              </a:rPr>
              <a:t>几何原本</a:t>
            </a:r>
            <a:r>
              <a:rPr lang="zh-CN" altLang="zh-CN" sz="2400" dirty="0"/>
              <a:t>》</a:t>
            </a:r>
          </a:p>
        </p:txBody>
      </p:sp>
    </p:spTree>
    <p:extLst>
      <p:ext uri="{BB962C8B-B14F-4D97-AF65-F5344CB8AC3E}">
        <p14:creationId xmlns:p14="http://schemas.microsoft.com/office/powerpoint/2010/main" val="17952436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up)">
                                      <p:cBhvr>
                                        <p:cTn id="41" dur="500"/>
                                        <p:tgtEl>
                                          <p:spTgt spid="6">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up)">
                                      <p:cBhvr>
                                        <p:cTn id="46" dur="500"/>
                                        <p:tgtEl>
                                          <p:spTgt spid="6">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animEffect transition="in" filter="wipe(up)">
                                      <p:cBhvr>
                                        <p:cTn id="51"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埃及古代数学</a:t>
            </a:r>
            <a:endParaRPr lang="en-US" altLang="zh-CN" sz="2400" dirty="0"/>
          </a:p>
        </p:txBody>
      </p:sp>
      <p:sp>
        <p:nvSpPr>
          <p:cNvPr id="7" name="矩形 1">
            <a:extLst>
              <a:ext uri="{FF2B5EF4-FFF2-40B4-BE49-F238E27FC236}">
                <a16:creationId xmlns:a16="http://schemas.microsoft.com/office/drawing/2014/main" id="{CE4C2209-9CE3-4AFC-AA96-9C50B8C52977}"/>
              </a:ext>
            </a:extLst>
          </p:cNvPr>
          <p:cNvSpPr/>
          <p:nvPr/>
        </p:nvSpPr>
        <p:spPr>
          <a:xfrm>
            <a:off x="687918" y="836712"/>
            <a:ext cx="11384746" cy="5569089"/>
          </a:xfrm>
          <a:prstGeom prst="rect">
            <a:avLst/>
          </a:prstGeom>
          <a:noFill/>
          <a:ln w="9525">
            <a:noFill/>
          </a:ln>
        </p:spPr>
        <p:txBody>
          <a:bodyPr wrap="square">
            <a:spAutoFit/>
          </a:bodyPr>
          <a:lstStyle/>
          <a:p>
            <a:pPr indent="457200">
              <a:lnSpc>
                <a:spcPct val="150000"/>
              </a:lnSpc>
            </a:pPr>
            <a:r>
              <a:rPr lang="zh-CN" altLang="en-US" sz="2400" dirty="0"/>
              <a:t>（</a:t>
            </a:r>
            <a:r>
              <a:rPr lang="en-US" altLang="zh-CN" sz="2400" dirty="0"/>
              <a:t>1</a:t>
            </a:r>
            <a:r>
              <a:rPr lang="zh-CN" altLang="en-US" sz="2400" dirty="0"/>
              <a:t>）</a:t>
            </a:r>
            <a:r>
              <a:rPr lang="zh-CN" altLang="zh-CN" sz="2400" dirty="0"/>
              <a:t>丈量居民的耕地面积</a:t>
            </a:r>
            <a:r>
              <a:rPr lang="zh-CN" altLang="en-US" sz="2400" dirty="0"/>
              <a:t>，</a:t>
            </a:r>
            <a:r>
              <a:rPr lang="zh-CN" altLang="zh-CN" sz="2400" dirty="0"/>
              <a:t>多年积累起来的测地知识便逐渐发展成为</a:t>
            </a:r>
            <a:r>
              <a:rPr lang="zh-CN" altLang="zh-CN" sz="2400" dirty="0">
                <a:solidFill>
                  <a:srgbClr val="FF0000"/>
                </a:solidFill>
              </a:rPr>
              <a:t>几何学</a:t>
            </a:r>
            <a:r>
              <a:rPr lang="zh-CN" altLang="zh-CN" sz="2400" dirty="0"/>
              <a:t>。</a:t>
            </a:r>
          </a:p>
          <a:p>
            <a:pPr indent="457200">
              <a:lnSpc>
                <a:spcPct val="150000"/>
              </a:lnSpc>
            </a:pPr>
            <a:r>
              <a:rPr lang="zh-CN" altLang="en-US" sz="2400" dirty="0"/>
              <a:t>（</a:t>
            </a:r>
            <a:r>
              <a:rPr lang="en-US" altLang="zh-CN" sz="2400" dirty="0"/>
              <a:t>2</a:t>
            </a:r>
            <a:r>
              <a:rPr lang="zh-CN" altLang="en-US" sz="2400" dirty="0"/>
              <a:t>）</a:t>
            </a:r>
            <a:r>
              <a:rPr lang="zh-CN" altLang="zh-CN" sz="2400" dirty="0"/>
              <a:t>金字塔，作为法老的坟墓。从金字塔的结构，可知当时埃及人已懂得不少天文和几何的知识。</a:t>
            </a:r>
          </a:p>
          <a:p>
            <a:pPr indent="457200">
              <a:lnSpc>
                <a:spcPct val="150000"/>
              </a:lnSpc>
            </a:pPr>
            <a:r>
              <a:rPr lang="zh-CN" altLang="en-US" sz="2400" dirty="0"/>
              <a:t>（</a:t>
            </a:r>
            <a:r>
              <a:rPr lang="en-US" altLang="zh-CN" sz="2400" dirty="0"/>
              <a:t>3</a:t>
            </a:r>
            <a:r>
              <a:rPr lang="zh-CN" altLang="en-US" sz="2400" dirty="0"/>
              <a:t>）</a:t>
            </a:r>
            <a:r>
              <a:rPr lang="zh-CN" altLang="zh-CN" sz="2400" dirty="0">
                <a:solidFill>
                  <a:srgbClr val="FF0000"/>
                </a:solidFill>
              </a:rPr>
              <a:t>十进记数法</a:t>
            </a:r>
            <a:r>
              <a:rPr lang="zh-CN" altLang="zh-CN" sz="2400" dirty="0"/>
              <a:t>，但却不知道位值制，每一个较高的单位是用特殊的符号来表示的。例如</a:t>
            </a:r>
            <a:r>
              <a:rPr lang="en-US" altLang="zh-CN" sz="2400" dirty="0"/>
              <a:t>111</a:t>
            </a:r>
            <a:r>
              <a:rPr lang="zh-CN" altLang="zh-CN" sz="2400" dirty="0"/>
              <a:t>，象形文字写成三个不同的字符，而不是将</a:t>
            </a:r>
            <a:r>
              <a:rPr lang="en-US" altLang="zh-CN" sz="2400" dirty="0"/>
              <a:t> 1</a:t>
            </a:r>
            <a:r>
              <a:rPr lang="zh-CN" altLang="zh-CN" sz="2400" dirty="0"/>
              <a:t>重复三次。埃及算术主要是加法，而乘法是加法的重复。</a:t>
            </a:r>
            <a:r>
              <a:rPr lang="en-US" altLang="zh-CN" sz="2400" dirty="0"/>
              <a:t>  </a:t>
            </a:r>
          </a:p>
          <a:p>
            <a:pPr indent="457200">
              <a:lnSpc>
                <a:spcPct val="150000"/>
              </a:lnSpc>
            </a:pPr>
            <a:r>
              <a:rPr lang="zh-CN" altLang="en-US" sz="2400" dirty="0"/>
              <a:t>（</a:t>
            </a:r>
            <a:r>
              <a:rPr lang="en-US" altLang="zh-CN" sz="2400" dirty="0"/>
              <a:t>4</a:t>
            </a:r>
            <a:r>
              <a:rPr lang="zh-CN" altLang="en-US" sz="2400" dirty="0"/>
              <a:t>）</a:t>
            </a:r>
            <a:r>
              <a:rPr lang="zh-CN" altLang="zh-CN" sz="2400" dirty="0"/>
              <a:t>解决一些</a:t>
            </a:r>
            <a:r>
              <a:rPr lang="zh-CN" altLang="zh-CN" sz="2400" dirty="0">
                <a:solidFill>
                  <a:srgbClr val="FF0000"/>
                </a:solidFill>
              </a:rPr>
              <a:t>一元一次方程</a:t>
            </a:r>
            <a:r>
              <a:rPr lang="zh-CN" altLang="zh-CN" sz="2400" dirty="0"/>
              <a:t>的问题，等差、等比</a:t>
            </a:r>
            <a:r>
              <a:rPr lang="zh-CN" altLang="zh-CN" sz="2400" dirty="0">
                <a:solidFill>
                  <a:srgbClr val="FF0000"/>
                </a:solidFill>
              </a:rPr>
              <a:t>数列</a:t>
            </a:r>
            <a:r>
              <a:rPr lang="zh-CN" altLang="zh-CN" sz="2400" dirty="0"/>
              <a:t>的初步知识</a:t>
            </a:r>
            <a:r>
              <a:rPr lang="zh-CN" altLang="en-US" sz="2400" dirty="0"/>
              <a:t>，分数算法</a:t>
            </a:r>
            <a:r>
              <a:rPr lang="zh-CN" altLang="zh-CN" sz="2400" dirty="0"/>
              <a:t>。</a:t>
            </a:r>
            <a:endParaRPr lang="en-US" altLang="zh-CN" sz="2400" dirty="0"/>
          </a:p>
          <a:p>
            <a:pPr indent="457200">
              <a:lnSpc>
                <a:spcPct val="150000"/>
              </a:lnSpc>
            </a:pPr>
            <a:r>
              <a:rPr lang="zh-CN" altLang="en-US" sz="2400" dirty="0"/>
              <a:t>（</a:t>
            </a:r>
            <a:r>
              <a:rPr lang="en-US" altLang="zh-CN" sz="2400" dirty="0"/>
              <a:t>5</a:t>
            </a:r>
            <a:r>
              <a:rPr lang="zh-CN" altLang="en-US" sz="2400" dirty="0"/>
              <a:t>）</a:t>
            </a:r>
            <a:r>
              <a:rPr lang="zh-CN" altLang="zh-CN" sz="2400" dirty="0"/>
              <a:t>纸草书还给出圆面积的计算方法：将直径减去它的</a:t>
            </a:r>
            <a:r>
              <a:rPr lang="en-US" altLang="zh-CN" sz="2400" dirty="0"/>
              <a:t>1/9</a:t>
            </a:r>
            <a:r>
              <a:rPr lang="zh-CN" altLang="zh-CN" sz="2400" dirty="0"/>
              <a:t>之后再平方。计算的结果相当于用</a:t>
            </a:r>
            <a:r>
              <a:rPr lang="en-US" altLang="zh-CN" sz="2400" dirty="0"/>
              <a:t>3.1605</a:t>
            </a:r>
            <a:r>
              <a:rPr lang="zh-CN" altLang="zh-CN" sz="2400" dirty="0"/>
              <a:t>作为圆周率</a:t>
            </a:r>
            <a:r>
              <a:rPr lang="zh-CN" altLang="en-US" sz="2400" dirty="0"/>
              <a:t>。</a:t>
            </a:r>
            <a:endParaRPr lang="en-US" altLang="zh-CN" sz="2400" dirty="0"/>
          </a:p>
          <a:p>
            <a:pPr indent="457200">
              <a:lnSpc>
                <a:spcPct val="150000"/>
              </a:lnSpc>
            </a:pPr>
            <a:r>
              <a:rPr lang="zh-CN" altLang="zh-CN" sz="2400" dirty="0"/>
              <a:t>古代埃及人积累了一定的</a:t>
            </a:r>
            <a:r>
              <a:rPr lang="zh-CN" altLang="zh-CN" sz="2400" dirty="0">
                <a:solidFill>
                  <a:srgbClr val="FF0000"/>
                </a:solidFill>
              </a:rPr>
              <a:t>实践经验</a:t>
            </a:r>
            <a:r>
              <a:rPr lang="zh-CN" altLang="zh-CN" sz="2400" dirty="0"/>
              <a:t>，但还没有上升为系统的理论。</a:t>
            </a:r>
          </a:p>
        </p:txBody>
      </p:sp>
    </p:spTree>
    <p:extLst>
      <p:ext uri="{BB962C8B-B14F-4D97-AF65-F5344CB8AC3E}">
        <p14:creationId xmlns:p14="http://schemas.microsoft.com/office/powerpoint/2010/main" val="2045050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欧洲中世纪数学</a:t>
            </a:r>
            <a:endParaRPr lang="en-US" altLang="zh-CN" sz="2400" dirty="0"/>
          </a:p>
        </p:txBody>
      </p:sp>
      <p:sp>
        <p:nvSpPr>
          <p:cNvPr id="7" name="矩形 1">
            <a:extLst>
              <a:ext uri="{FF2B5EF4-FFF2-40B4-BE49-F238E27FC236}">
                <a16:creationId xmlns:a16="http://schemas.microsoft.com/office/drawing/2014/main" id="{92BA8A27-47C1-4188-9462-94C78CE32F0C}"/>
              </a:ext>
            </a:extLst>
          </p:cNvPr>
          <p:cNvSpPr/>
          <p:nvPr/>
        </p:nvSpPr>
        <p:spPr>
          <a:xfrm>
            <a:off x="263352" y="788661"/>
            <a:ext cx="11737304" cy="6123086"/>
          </a:xfrm>
          <a:prstGeom prst="rect">
            <a:avLst/>
          </a:prstGeom>
          <a:noFill/>
          <a:ln w="9525">
            <a:noFill/>
          </a:ln>
        </p:spPr>
        <p:txBody>
          <a:bodyPr wrap="square">
            <a:spAutoFit/>
          </a:bodyPr>
          <a:lstStyle/>
          <a:p>
            <a:pPr indent="457200">
              <a:lnSpc>
                <a:spcPct val="150000"/>
              </a:lnSpc>
            </a:pPr>
            <a:r>
              <a:rPr lang="zh-CN" altLang="en-US" sz="2400" dirty="0"/>
              <a:t>（</a:t>
            </a:r>
            <a:r>
              <a:rPr lang="en-US" altLang="zh-CN" sz="2400" dirty="0"/>
              <a:t>1</a:t>
            </a:r>
            <a:r>
              <a:rPr lang="zh-CN" altLang="en-US" sz="2400" dirty="0"/>
              <a:t>）</a:t>
            </a:r>
            <a:r>
              <a:rPr lang="zh-CN" altLang="zh-CN" sz="2400" dirty="0"/>
              <a:t>博伊西斯</a:t>
            </a:r>
            <a:r>
              <a:rPr lang="en-US" altLang="zh-CN" sz="2400" dirty="0"/>
              <a:t>(</a:t>
            </a:r>
            <a:r>
              <a:rPr lang="zh-CN" altLang="zh-CN" sz="2400" dirty="0"/>
              <a:t>约</a:t>
            </a:r>
            <a:r>
              <a:rPr lang="en-US" altLang="zh-CN" sz="2400" dirty="0"/>
              <a:t>480</a:t>
            </a:r>
            <a:r>
              <a:rPr lang="zh-CN" altLang="zh-CN" sz="2400" dirty="0"/>
              <a:t>～</a:t>
            </a:r>
            <a:r>
              <a:rPr lang="en-US" altLang="zh-CN" sz="2400" dirty="0"/>
              <a:t>524)</a:t>
            </a:r>
            <a:r>
              <a:rPr lang="zh-CN" altLang="zh-CN" sz="2400" dirty="0"/>
              <a:t>的著作中《算术原理》大体上是新毕达哥拉斯学派数学家尼科马霍斯《算术入门》的译本</a:t>
            </a:r>
            <a:r>
              <a:rPr lang="zh-CN" altLang="en-US" sz="2400" dirty="0"/>
              <a:t>。</a:t>
            </a:r>
            <a:endParaRPr lang="en-US" altLang="zh-CN" sz="2400" dirty="0"/>
          </a:p>
          <a:p>
            <a:pPr indent="457200">
              <a:lnSpc>
                <a:spcPct val="150000"/>
              </a:lnSpc>
            </a:pPr>
            <a:r>
              <a:rPr lang="zh-CN" altLang="en-US" sz="2400" dirty="0"/>
              <a:t>（</a:t>
            </a:r>
            <a:r>
              <a:rPr lang="en-US" altLang="zh-CN" sz="2400" dirty="0"/>
              <a:t>2</a:t>
            </a:r>
            <a:r>
              <a:rPr lang="zh-CN" altLang="en-US" sz="2400" dirty="0"/>
              <a:t>）</a:t>
            </a:r>
            <a:r>
              <a:rPr lang="zh-CN" altLang="zh-CN" sz="2400" dirty="0"/>
              <a:t>公元</a:t>
            </a:r>
            <a:r>
              <a:rPr lang="en-US" altLang="zh-CN" sz="2400" dirty="0"/>
              <a:t>529</a:t>
            </a:r>
            <a:r>
              <a:rPr lang="zh-CN" altLang="zh-CN" sz="2400" dirty="0"/>
              <a:t>年，东罗马帝国皇帝查士丁尼勒令关闭雅典的学校，严禁研究和传播数学。数学发展再一次受到</a:t>
            </a:r>
            <a:r>
              <a:rPr lang="zh-CN" altLang="zh-CN" sz="2400" dirty="0">
                <a:solidFill>
                  <a:srgbClr val="FF0000"/>
                </a:solidFill>
              </a:rPr>
              <a:t>沉重的打击</a:t>
            </a:r>
            <a:r>
              <a:rPr lang="zh-CN" altLang="zh-CN" sz="2400" dirty="0"/>
              <a:t>。</a:t>
            </a:r>
            <a:endParaRPr lang="en-US" altLang="zh-CN" sz="2400" dirty="0"/>
          </a:p>
          <a:p>
            <a:pPr indent="457200">
              <a:lnSpc>
                <a:spcPct val="150000"/>
              </a:lnSpc>
            </a:pPr>
            <a:r>
              <a:rPr lang="zh-CN" altLang="en-US" sz="2400" dirty="0"/>
              <a:t>（</a:t>
            </a:r>
            <a:r>
              <a:rPr lang="en-US" altLang="zh-CN" sz="2400" dirty="0"/>
              <a:t>3</a:t>
            </a:r>
            <a:r>
              <a:rPr lang="zh-CN" altLang="en-US" sz="2400" dirty="0"/>
              <a:t>）</a:t>
            </a:r>
            <a:r>
              <a:rPr lang="zh-CN" altLang="zh-CN" sz="2400" dirty="0"/>
              <a:t>十字军远征</a:t>
            </a:r>
            <a:r>
              <a:rPr lang="en-US" altLang="zh-CN" sz="2400" dirty="0"/>
              <a:t>(1096</a:t>
            </a:r>
            <a:r>
              <a:rPr lang="zh-CN" altLang="zh-CN" sz="2400" dirty="0"/>
              <a:t>～</a:t>
            </a:r>
            <a:r>
              <a:rPr lang="en-US" altLang="zh-CN" sz="2400" dirty="0"/>
              <a:t>1291)</a:t>
            </a:r>
            <a:r>
              <a:rPr lang="zh-CN" altLang="en-US" sz="2400" dirty="0"/>
              <a:t>，</a:t>
            </a:r>
            <a:r>
              <a:rPr lang="zh-CN" altLang="zh-CN" sz="2400" dirty="0"/>
              <a:t>将大量的</a:t>
            </a:r>
            <a:r>
              <a:rPr lang="zh-CN" altLang="zh-CN" sz="2400" dirty="0">
                <a:solidFill>
                  <a:srgbClr val="FF0000"/>
                </a:solidFill>
              </a:rPr>
              <a:t>阿拉伯文书籍</a:t>
            </a:r>
            <a:r>
              <a:rPr lang="zh-CN" altLang="zh-CN" sz="2400" dirty="0"/>
              <a:t>译成拉丁文。</a:t>
            </a:r>
            <a:endParaRPr lang="en-US" altLang="zh-CN" sz="2400" dirty="0"/>
          </a:p>
          <a:p>
            <a:pPr indent="457200">
              <a:lnSpc>
                <a:spcPct val="150000"/>
              </a:lnSpc>
            </a:pPr>
            <a:r>
              <a:rPr lang="en-US" altLang="zh-CN" sz="2400" dirty="0"/>
              <a:t>          </a:t>
            </a:r>
            <a:r>
              <a:rPr lang="zh-CN" altLang="zh-CN" sz="2400" dirty="0"/>
              <a:t>希腊、印度和阿拉伯人创造的文化，中国的四大发明传到了欧洲。</a:t>
            </a:r>
          </a:p>
          <a:p>
            <a:pPr indent="457200">
              <a:lnSpc>
                <a:spcPct val="150000"/>
              </a:lnSpc>
            </a:pPr>
            <a:r>
              <a:rPr lang="zh-CN" altLang="en-US" sz="2400" dirty="0"/>
              <a:t>（</a:t>
            </a:r>
            <a:r>
              <a:rPr lang="en-US" altLang="zh-CN" sz="2400" dirty="0"/>
              <a:t>4</a:t>
            </a:r>
            <a:r>
              <a:rPr lang="zh-CN" altLang="en-US" sz="2400" dirty="0"/>
              <a:t>）</a:t>
            </a:r>
            <a:r>
              <a:rPr lang="zh-CN" altLang="zh-CN" sz="2400" dirty="0">
                <a:solidFill>
                  <a:srgbClr val="FF0000"/>
                </a:solidFill>
              </a:rPr>
              <a:t>斐波那契</a:t>
            </a:r>
            <a:r>
              <a:rPr lang="zh-CN" altLang="en-US" sz="2400" dirty="0"/>
              <a:t>（</a:t>
            </a:r>
            <a:r>
              <a:rPr lang="en-US" altLang="zh-CN" sz="2400" dirty="0"/>
              <a:t> 12</a:t>
            </a:r>
            <a:r>
              <a:rPr lang="zh-CN" altLang="zh-CN" sz="2400" dirty="0"/>
              <a:t>、</a:t>
            </a:r>
            <a:r>
              <a:rPr lang="en-US" altLang="zh-CN" sz="2400" dirty="0"/>
              <a:t>13</a:t>
            </a:r>
            <a:r>
              <a:rPr lang="zh-CN" altLang="zh-CN" sz="2400" dirty="0"/>
              <a:t>世纪欧洲数学界的代表人物</a:t>
            </a:r>
            <a:r>
              <a:rPr lang="zh-CN" altLang="en-US" sz="2400" dirty="0"/>
              <a:t>）</a:t>
            </a:r>
            <a:r>
              <a:rPr lang="zh-CN" altLang="zh-CN" sz="2400" dirty="0"/>
              <a:t>，向欧洲人介绍了阿拉伯数码和位值制记数法，以及各种算法在商业上的应用。</a:t>
            </a:r>
            <a:r>
              <a:rPr lang="en-US" altLang="zh-CN" sz="2400" dirty="0"/>
              <a:t> </a:t>
            </a:r>
            <a:endParaRPr lang="zh-CN" altLang="zh-CN" sz="2400" dirty="0"/>
          </a:p>
          <a:p>
            <a:pPr indent="457200">
              <a:lnSpc>
                <a:spcPct val="150000"/>
              </a:lnSpc>
            </a:pPr>
            <a:r>
              <a:rPr lang="en-US" altLang="zh-CN" sz="2400" dirty="0"/>
              <a:t>          </a:t>
            </a:r>
            <a:r>
              <a:rPr lang="zh-CN" altLang="zh-CN" sz="2400" dirty="0"/>
              <a:t>中国的盈不足术和《孙子算经》的不定方程解法</a:t>
            </a:r>
            <a:r>
              <a:rPr lang="zh-CN" altLang="en-US" sz="2400" dirty="0"/>
              <a:t>。</a:t>
            </a:r>
            <a:endParaRPr lang="zh-CN" altLang="zh-CN" sz="2400" dirty="0"/>
          </a:p>
          <a:p>
            <a:pPr indent="457200">
              <a:lnSpc>
                <a:spcPct val="150000"/>
              </a:lnSpc>
            </a:pPr>
            <a:r>
              <a:rPr lang="zh-CN" altLang="en-US" sz="2400" dirty="0"/>
              <a:t>（</a:t>
            </a:r>
            <a:r>
              <a:rPr lang="en-US" altLang="zh-CN" sz="2400" dirty="0"/>
              <a:t>5</a:t>
            </a:r>
            <a:r>
              <a:rPr lang="zh-CN" altLang="en-US" sz="2400" dirty="0"/>
              <a:t>）</a:t>
            </a:r>
            <a:r>
              <a:rPr lang="en-US" altLang="zh-CN" sz="2400" dirty="0"/>
              <a:t>14</a:t>
            </a:r>
            <a:r>
              <a:rPr lang="zh-CN" altLang="zh-CN" sz="2400" dirty="0"/>
              <a:t>世纪的法国主教奥尔斯姆引入了分指数记法和坐标制的思想，后者是从天文、地理的经纬度到</a:t>
            </a:r>
            <a:r>
              <a:rPr lang="zh-CN" altLang="zh-CN" sz="2400" dirty="0">
                <a:solidFill>
                  <a:srgbClr val="FF0000"/>
                </a:solidFill>
              </a:rPr>
              <a:t>近代坐标几何</a:t>
            </a:r>
            <a:r>
              <a:rPr lang="zh-CN" altLang="zh-CN" sz="2400" dirty="0"/>
              <a:t>的过渡。</a:t>
            </a:r>
          </a:p>
        </p:txBody>
      </p:sp>
    </p:spTree>
    <p:extLst>
      <p:ext uri="{BB962C8B-B14F-4D97-AF65-F5344CB8AC3E}">
        <p14:creationId xmlns:p14="http://schemas.microsoft.com/office/powerpoint/2010/main" val="38517127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2"/>
            </p:custDataLst>
          </p:nvPr>
        </p:nvSpPr>
        <p:spPr>
          <a:xfrm>
            <a:off x="1364664" y="467567"/>
            <a:ext cx="4232910" cy="834844"/>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b" anchorCtr="0">
            <a:noAutofit/>
          </a:bodyPr>
          <a:lstStyle>
            <a:defPPr>
              <a:defRPr lang="zh-CN"/>
            </a:defPPr>
            <a:lvl1pPr>
              <a:lnSpc>
                <a:spcPct val="100000"/>
              </a:lnSpc>
              <a:defRPr sz="44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pPr algn="ctr"/>
            <a:r>
              <a:rPr lang="zh-CN" altLang="en-US" sz="5400">
                <a:solidFill>
                  <a:schemeClr val="tx1">
                    <a:lumMod val="85000"/>
                    <a:lumOff val="15000"/>
                  </a:schemeClr>
                </a:solidFill>
                <a:latin typeface="+mj-ea"/>
                <a:ea typeface="+mj-ea"/>
                <a:sym typeface="Arial" panose="020B0604020202020204" pitchFamily="34" charset="0"/>
              </a:rPr>
              <a:t>目录</a:t>
            </a:r>
          </a:p>
        </p:txBody>
      </p:sp>
      <p:grpSp>
        <p:nvGrpSpPr>
          <p:cNvPr id="5" name="组合 4">
            <a:extLst>
              <a:ext uri="{FF2B5EF4-FFF2-40B4-BE49-F238E27FC236}">
                <a16:creationId xmlns:a16="http://schemas.microsoft.com/office/drawing/2014/main" id="{24B8FD45-0792-4B3B-A9DD-A5B6B549C5CC}"/>
              </a:ext>
            </a:extLst>
          </p:cNvPr>
          <p:cNvGrpSpPr/>
          <p:nvPr/>
        </p:nvGrpSpPr>
        <p:grpSpPr>
          <a:xfrm>
            <a:off x="2855640" y="1935807"/>
            <a:ext cx="5976664" cy="904875"/>
            <a:chOff x="6042025" y="2129155"/>
            <a:chExt cx="5976664" cy="904875"/>
          </a:xfrm>
        </p:grpSpPr>
        <p:sp>
          <p:nvSpPr>
            <p:cNvPr id="43" name="文本框 42"/>
            <p:cNvSpPr txBox="1"/>
            <p:nvPr>
              <p:custDataLst>
                <p:tags r:id="rId7"/>
              </p:custDataLst>
            </p:nvPr>
          </p:nvSpPr>
          <p:spPr>
            <a:xfrm>
              <a:off x="6667504" y="2356479"/>
              <a:ext cx="535118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3200" b="1" dirty="0">
                  <a:solidFill>
                    <a:schemeClr val="dk1">
                      <a:lumMod val="100000"/>
                    </a:schemeClr>
                  </a:solidFill>
                  <a:ea typeface="微软雅黑" panose="020B0503020204020204" pitchFamily="34" charset="-122"/>
                </a:rPr>
                <a:t>数学史上的三次危机</a:t>
              </a:r>
              <a:endParaRPr lang="zh-CN" altLang="en-US" sz="3200" b="1" dirty="0">
                <a:solidFill>
                  <a:schemeClr val="dk1">
                    <a:lumMod val="100000"/>
                  </a:schemeClr>
                </a:solidFill>
                <a:ea typeface="微软雅黑" panose="020B0503020204020204" pitchFamily="34" charset="-122"/>
                <a:sym typeface="+mn-ea"/>
              </a:endParaRPr>
            </a:p>
          </p:txBody>
        </p:sp>
        <p:sp>
          <p:nvSpPr>
            <p:cNvPr id="3" name="任意多边形 2"/>
            <p:cNvSpPr/>
            <p:nvPr>
              <p:custDataLst>
                <p:tags r:id="rId8"/>
              </p:custDataLst>
            </p:nvPr>
          </p:nvSpPr>
          <p:spPr>
            <a:xfrm>
              <a:off x="6042025" y="2129155"/>
              <a:ext cx="904875" cy="9048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2"/>
              </a:solidFill>
              <a:miter lim="400000"/>
            </a:ln>
          </p:spPr>
          <p:txBody>
            <a:bodyPr wrap="square" lIns="0" tIns="0" rIns="0" bIns="0" anchor="ctr">
              <a:normAutofit/>
            </a:bodyPr>
            <a:lstStyle/>
            <a:p>
              <a:pPr lvl="0" algn="ctr">
                <a:defRPr sz="3200"/>
              </a:pPr>
              <a:r>
                <a:rPr lang="en-US" sz="3600" dirty="0">
                  <a:solidFill>
                    <a:schemeClr val="accent2"/>
                  </a:solidFill>
                  <a:latin typeface="Impact" panose="020B0806030902050204" charset="0"/>
                  <a:ea typeface="+mj-ea"/>
                  <a:cs typeface="Impact" panose="020B0806030902050204" charset="0"/>
                </a:rPr>
                <a:t>01</a:t>
              </a:r>
            </a:p>
          </p:txBody>
        </p:sp>
      </p:grpSp>
      <p:grpSp>
        <p:nvGrpSpPr>
          <p:cNvPr id="42" name="组合 41">
            <a:extLst>
              <a:ext uri="{FF2B5EF4-FFF2-40B4-BE49-F238E27FC236}">
                <a16:creationId xmlns:a16="http://schemas.microsoft.com/office/drawing/2014/main" id="{92235357-BCB1-4B88-B7C4-EA10A9984CA9}"/>
              </a:ext>
            </a:extLst>
          </p:cNvPr>
          <p:cNvGrpSpPr/>
          <p:nvPr/>
        </p:nvGrpSpPr>
        <p:grpSpPr>
          <a:xfrm>
            <a:off x="2855640" y="3100189"/>
            <a:ext cx="5976664" cy="904875"/>
            <a:chOff x="6030174" y="2527322"/>
            <a:chExt cx="5976664" cy="904875"/>
          </a:xfrm>
        </p:grpSpPr>
        <p:sp>
          <p:nvSpPr>
            <p:cNvPr id="46" name="文本框 45">
              <a:extLst>
                <a:ext uri="{FF2B5EF4-FFF2-40B4-BE49-F238E27FC236}">
                  <a16:creationId xmlns:a16="http://schemas.microsoft.com/office/drawing/2014/main" id="{0C506F68-4C9C-4886-8214-C93148C36974}"/>
                </a:ext>
              </a:extLst>
            </p:cNvPr>
            <p:cNvSpPr txBox="1"/>
            <p:nvPr>
              <p:custDataLst>
                <p:tags r:id="rId5"/>
              </p:custDataLst>
            </p:nvPr>
          </p:nvSpPr>
          <p:spPr>
            <a:xfrm>
              <a:off x="6655653" y="2821353"/>
              <a:ext cx="535118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3200" b="1" dirty="0">
                  <a:solidFill>
                    <a:schemeClr val="dk1">
                      <a:lumMod val="100000"/>
                    </a:schemeClr>
                  </a:solidFill>
                  <a:ea typeface="微软雅黑" panose="020B0503020204020204" pitchFamily="34" charset="-122"/>
                </a:rPr>
                <a:t>数学发展的主要内容</a:t>
              </a:r>
              <a:endParaRPr lang="zh-CN" altLang="en-US" sz="3200" b="1" dirty="0">
                <a:solidFill>
                  <a:schemeClr val="dk1">
                    <a:lumMod val="100000"/>
                  </a:schemeClr>
                </a:solidFill>
                <a:ea typeface="微软雅黑" panose="020B0503020204020204" pitchFamily="34" charset="-122"/>
                <a:sym typeface="+mn-ea"/>
              </a:endParaRPr>
            </a:p>
          </p:txBody>
        </p:sp>
        <p:sp>
          <p:nvSpPr>
            <p:cNvPr id="48" name="任意多边形 2">
              <a:extLst>
                <a:ext uri="{FF2B5EF4-FFF2-40B4-BE49-F238E27FC236}">
                  <a16:creationId xmlns:a16="http://schemas.microsoft.com/office/drawing/2014/main" id="{6E4A3591-7B8B-40FD-A756-E0367573F9AA}"/>
                </a:ext>
              </a:extLst>
            </p:cNvPr>
            <p:cNvSpPr/>
            <p:nvPr>
              <p:custDataLst>
                <p:tags r:id="rId6"/>
              </p:custDataLst>
            </p:nvPr>
          </p:nvSpPr>
          <p:spPr>
            <a:xfrm>
              <a:off x="6030174" y="2527322"/>
              <a:ext cx="904875" cy="9048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2"/>
              </a:solidFill>
              <a:miter lim="400000"/>
            </a:ln>
          </p:spPr>
          <p:txBody>
            <a:bodyPr wrap="square" lIns="0" tIns="0" rIns="0" bIns="0" anchor="ctr">
              <a:normAutofit/>
            </a:bodyPr>
            <a:lstStyle/>
            <a:p>
              <a:pPr lvl="0" algn="ctr">
                <a:defRPr sz="3200"/>
              </a:pPr>
              <a:r>
                <a:rPr lang="en-US" sz="3600" dirty="0">
                  <a:solidFill>
                    <a:schemeClr val="accent2"/>
                  </a:solidFill>
                  <a:latin typeface="Impact" panose="020B0806030902050204" charset="0"/>
                  <a:ea typeface="+mj-ea"/>
                  <a:cs typeface="Impact" panose="020B0806030902050204" charset="0"/>
                </a:rPr>
                <a:t>02</a:t>
              </a:r>
            </a:p>
          </p:txBody>
        </p:sp>
      </p:grpSp>
      <p:grpSp>
        <p:nvGrpSpPr>
          <p:cNvPr id="9" name="组合 8">
            <a:extLst>
              <a:ext uri="{FF2B5EF4-FFF2-40B4-BE49-F238E27FC236}">
                <a16:creationId xmlns:a16="http://schemas.microsoft.com/office/drawing/2014/main" id="{F588555D-DF3F-4492-8AAD-6A3784B86079}"/>
              </a:ext>
            </a:extLst>
          </p:cNvPr>
          <p:cNvGrpSpPr/>
          <p:nvPr/>
        </p:nvGrpSpPr>
        <p:grpSpPr>
          <a:xfrm>
            <a:off x="2855640" y="4252317"/>
            <a:ext cx="5976664" cy="904875"/>
            <a:chOff x="6030174" y="2527322"/>
            <a:chExt cx="5976664" cy="904875"/>
          </a:xfrm>
        </p:grpSpPr>
        <p:sp>
          <p:nvSpPr>
            <p:cNvPr id="10" name="文本框 9">
              <a:extLst>
                <a:ext uri="{FF2B5EF4-FFF2-40B4-BE49-F238E27FC236}">
                  <a16:creationId xmlns:a16="http://schemas.microsoft.com/office/drawing/2014/main" id="{782B7714-569F-41AB-BEB4-A1A1F25AB054}"/>
                </a:ext>
              </a:extLst>
            </p:cNvPr>
            <p:cNvSpPr txBox="1"/>
            <p:nvPr>
              <p:custDataLst>
                <p:tags r:id="rId3"/>
              </p:custDataLst>
            </p:nvPr>
          </p:nvSpPr>
          <p:spPr>
            <a:xfrm>
              <a:off x="6655653" y="2821353"/>
              <a:ext cx="535118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3200" b="1" dirty="0">
                  <a:solidFill>
                    <a:schemeClr val="dk1">
                      <a:lumMod val="100000"/>
                    </a:schemeClr>
                  </a:solidFill>
                  <a:ea typeface="微软雅黑" panose="020B0503020204020204" pitchFamily="34" charset="-122"/>
                </a:rPr>
                <a:t>教材有关的人物故事</a:t>
              </a:r>
              <a:endParaRPr lang="zh-CN" altLang="en-US" sz="3200" b="1" dirty="0">
                <a:solidFill>
                  <a:schemeClr val="dk1">
                    <a:lumMod val="100000"/>
                  </a:schemeClr>
                </a:solidFill>
                <a:ea typeface="微软雅黑" panose="020B0503020204020204" pitchFamily="34" charset="-122"/>
                <a:sym typeface="+mn-ea"/>
              </a:endParaRPr>
            </a:p>
          </p:txBody>
        </p:sp>
        <p:sp>
          <p:nvSpPr>
            <p:cNvPr id="11" name="任意多边形 2">
              <a:extLst>
                <a:ext uri="{FF2B5EF4-FFF2-40B4-BE49-F238E27FC236}">
                  <a16:creationId xmlns:a16="http://schemas.microsoft.com/office/drawing/2014/main" id="{35DE5D94-9CC2-414B-9191-1220BA71706A}"/>
                </a:ext>
              </a:extLst>
            </p:cNvPr>
            <p:cNvSpPr/>
            <p:nvPr>
              <p:custDataLst>
                <p:tags r:id="rId4"/>
              </p:custDataLst>
            </p:nvPr>
          </p:nvSpPr>
          <p:spPr>
            <a:xfrm>
              <a:off x="6030174" y="2527322"/>
              <a:ext cx="904875" cy="90487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38100">
              <a:solidFill>
                <a:schemeClr val="accent2"/>
              </a:solidFill>
              <a:miter lim="400000"/>
            </a:ln>
          </p:spPr>
          <p:txBody>
            <a:bodyPr wrap="square" lIns="0" tIns="0" rIns="0" bIns="0" anchor="ctr">
              <a:normAutofit/>
            </a:bodyPr>
            <a:lstStyle/>
            <a:p>
              <a:pPr lvl="0" algn="ctr">
                <a:defRPr sz="3200"/>
              </a:pPr>
              <a:r>
                <a:rPr lang="en-US" sz="3600" dirty="0">
                  <a:solidFill>
                    <a:schemeClr val="accent2"/>
                  </a:solidFill>
                  <a:latin typeface="Impact" panose="020B0806030902050204" charset="0"/>
                  <a:ea typeface="+mj-ea"/>
                  <a:cs typeface="Impact" panose="020B0806030902050204" charset="0"/>
                </a:rPr>
                <a:t>03</a:t>
              </a:r>
            </a:p>
          </p:txBody>
        </p:sp>
      </p:grpSp>
    </p:spTree>
    <p:custDataLst>
      <p:tags r:id="rId1"/>
    </p:custDataLst>
    <p:extLst>
      <p:ext uri="{BB962C8B-B14F-4D97-AF65-F5344CB8AC3E}">
        <p14:creationId xmlns:p14="http://schemas.microsoft.com/office/powerpoint/2010/main" val="2604622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2.</a:t>
            </a:r>
            <a:r>
              <a:rPr lang="zh-CN" altLang="en-US" sz="2400" b="1" dirty="0">
                <a:solidFill>
                  <a:schemeClr val="dk1">
                    <a:lumMod val="100000"/>
                  </a:schemeClr>
                </a:solidFill>
                <a:ea typeface="微软雅黑" panose="020B0503020204020204" pitchFamily="34" charset="-122"/>
              </a:rPr>
              <a:t>几个发展阶段</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3143672" y="1700808"/>
            <a:ext cx="5184576" cy="1957524"/>
          </a:xfrm>
          <a:prstGeom prst="rect">
            <a:avLst/>
          </a:prstGeom>
          <a:noFill/>
          <a:ln w="9525">
            <a:noFill/>
          </a:ln>
        </p:spPr>
        <p:txBody>
          <a:bodyPr wrap="square">
            <a:spAutoFit/>
          </a:bodyPr>
          <a:lstStyle/>
          <a:p>
            <a:pPr>
              <a:lnSpc>
                <a:spcPct val="150000"/>
              </a:lnSpc>
              <a:defRPr/>
            </a:pPr>
            <a:r>
              <a:rPr lang="zh-CN" altLang="en-US" sz="2800" dirty="0"/>
              <a:t>（</a:t>
            </a:r>
            <a:r>
              <a:rPr lang="en-US" altLang="zh-CN" sz="2800" dirty="0"/>
              <a:t>1</a:t>
            </a:r>
            <a:r>
              <a:rPr lang="zh-CN" altLang="en-US" sz="2800" dirty="0"/>
              <a:t>）</a:t>
            </a:r>
            <a:r>
              <a:rPr lang="zh-CN" altLang="en-US" sz="2800" b="1" dirty="0"/>
              <a:t>十六、</a:t>
            </a:r>
            <a:r>
              <a:rPr lang="zh-CN" altLang="en-US" sz="2800" b="1" dirty="0">
                <a:solidFill>
                  <a:srgbClr val="FF0000"/>
                </a:solidFill>
              </a:rPr>
              <a:t>十七世纪数学</a:t>
            </a:r>
            <a:endParaRPr lang="en-US" altLang="zh-CN" sz="2800" b="1" dirty="0">
              <a:solidFill>
                <a:srgbClr val="FF0000"/>
              </a:solidFill>
            </a:endParaRPr>
          </a:p>
          <a:p>
            <a:pPr>
              <a:lnSpc>
                <a:spcPct val="150000"/>
              </a:lnSpc>
              <a:defRPr/>
            </a:pPr>
            <a:r>
              <a:rPr lang="zh-CN" altLang="en-US" sz="2800" dirty="0"/>
              <a:t>（</a:t>
            </a:r>
            <a:r>
              <a:rPr lang="en-US" altLang="zh-CN" sz="2800" dirty="0"/>
              <a:t>2</a:t>
            </a:r>
            <a:r>
              <a:rPr lang="zh-CN" altLang="en-US" sz="2800" dirty="0"/>
              <a:t>）十八世纪的数学</a:t>
            </a:r>
            <a:endParaRPr lang="en-US" altLang="zh-CN" sz="2800" dirty="0"/>
          </a:p>
          <a:p>
            <a:pPr>
              <a:lnSpc>
                <a:spcPct val="150000"/>
              </a:lnSpc>
              <a:defRPr/>
            </a:pPr>
            <a:r>
              <a:rPr lang="zh-CN" altLang="en-US" sz="2800" dirty="0"/>
              <a:t>（</a:t>
            </a:r>
            <a:r>
              <a:rPr lang="en-US" altLang="zh-CN" sz="2800" dirty="0"/>
              <a:t>3</a:t>
            </a:r>
            <a:r>
              <a:rPr lang="zh-CN" altLang="en-US" sz="2800" dirty="0"/>
              <a:t>）十九世纪的数学</a:t>
            </a:r>
            <a:endParaRPr lang="zh-CN" altLang="zh-CN" sz="2800" dirty="0"/>
          </a:p>
        </p:txBody>
      </p:sp>
    </p:spTree>
    <p:extLst>
      <p:ext uri="{BB962C8B-B14F-4D97-AF65-F5344CB8AC3E}">
        <p14:creationId xmlns:p14="http://schemas.microsoft.com/office/powerpoint/2010/main" val="40925592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十六、十七世纪数学</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57005"/>
            <a:ext cx="12192000" cy="2245102"/>
          </a:xfrm>
          <a:prstGeom prst="rect">
            <a:avLst/>
          </a:prstGeom>
          <a:noFill/>
          <a:ln w="9525">
            <a:noFill/>
          </a:ln>
        </p:spPr>
        <p:txBody>
          <a:bodyPr wrap="square">
            <a:spAutoFit/>
          </a:bodyPr>
          <a:lstStyle/>
          <a:p>
            <a:pPr indent="457200">
              <a:lnSpc>
                <a:spcPct val="150000"/>
              </a:lnSpc>
            </a:pPr>
            <a:r>
              <a:rPr lang="en-US" altLang="zh-CN" sz="2400" dirty="0"/>
              <a:t>16</a:t>
            </a:r>
            <a:r>
              <a:rPr lang="zh-CN" altLang="zh-CN" sz="2400" dirty="0"/>
              <a:t>、</a:t>
            </a:r>
            <a:r>
              <a:rPr lang="en-US" altLang="zh-CN" sz="2400" dirty="0"/>
              <a:t>17</a:t>
            </a:r>
            <a:r>
              <a:rPr lang="zh-CN" altLang="zh-CN" sz="2400" dirty="0"/>
              <a:t>世纪的欧洲，漫长的中世纪已经结束，文艺复兴带来了人们的觉醒，束缚人们思想自由发展的烦琐哲学和神学的教条权威逐步被摧毁了。封建社会开始解体，代之而起的是资本主义社会，生产力大大解放。资本主义工场手工业的繁荣和向机器生产的过渡，促使技术科学和数学</a:t>
            </a:r>
            <a:r>
              <a:rPr lang="zh-CN" altLang="zh-CN" sz="2400" b="1" dirty="0">
                <a:solidFill>
                  <a:srgbClr val="FF0000"/>
                </a:solidFill>
              </a:rPr>
              <a:t>急速发展</a:t>
            </a:r>
            <a:r>
              <a:rPr lang="zh-CN" altLang="zh-CN" sz="2400" dirty="0"/>
              <a:t>。</a:t>
            </a:r>
          </a:p>
        </p:txBody>
      </p:sp>
    </p:spTree>
    <p:extLst>
      <p:ext uri="{BB962C8B-B14F-4D97-AF65-F5344CB8AC3E}">
        <p14:creationId xmlns:p14="http://schemas.microsoft.com/office/powerpoint/2010/main" val="1262037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十六、十七世纪数学</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57005"/>
            <a:ext cx="12192000" cy="5015091"/>
          </a:xfrm>
          <a:prstGeom prst="rect">
            <a:avLst/>
          </a:prstGeom>
          <a:noFill/>
          <a:ln w="9525">
            <a:noFill/>
          </a:ln>
        </p:spPr>
        <p:txBody>
          <a:bodyPr wrap="square">
            <a:spAutoFit/>
          </a:bodyPr>
          <a:lstStyle/>
          <a:p>
            <a:pPr indent="457200">
              <a:lnSpc>
                <a:spcPct val="150000"/>
              </a:lnSpc>
            </a:pPr>
            <a:r>
              <a:rPr lang="en-US" altLang="zh-CN" sz="2400" dirty="0"/>
              <a:t>17</a:t>
            </a:r>
            <a:r>
              <a:rPr lang="zh-CN" altLang="zh-CN" sz="2400" dirty="0"/>
              <a:t>世纪数学发展的特点，可以概括如下。产生了几个影响很大的新领域，如</a:t>
            </a:r>
            <a:r>
              <a:rPr lang="zh-CN" altLang="zh-CN" sz="2400" dirty="0">
                <a:solidFill>
                  <a:srgbClr val="FF0000"/>
                </a:solidFill>
              </a:rPr>
              <a:t>解析几何、微积分、概率论、射影几何</a:t>
            </a:r>
            <a:r>
              <a:rPr lang="zh-CN" altLang="zh-CN" sz="2400" dirty="0"/>
              <a:t>等。</a:t>
            </a:r>
            <a:endParaRPr lang="en-US" altLang="zh-CN" sz="2400" dirty="0"/>
          </a:p>
          <a:p>
            <a:pPr indent="457200">
              <a:lnSpc>
                <a:spcPct val="150000"/>
              </a:lnSpc>
            </a:pPr>
            <a:r>
              <a:rPr lang="zh-CN" altLang="zh-CN" sz="2400" dirty="0">
                <a:solidFill>
                  <a:srgbClr val="FF0000"/>
                </a:solidFill>
              </a:rPr>
              <a:t>代数化的趋势</a:t>
            </a:r>
            <a:r>
              <a:rPr lang="zh-CN" altLang="zh-CN" sz="2400" dirty="0"/>
              <a:t>，希腊数学的主体是几何学，代数的问题往往也要用几何方法去论证。</a:t>
            </a:r>
            <a:r>
              <a:rPr lang="en-US" altLang="zh-CN" sz="2400" dirty="0"/>
              <a:t>17</a:t>
            </a:r>
            <a:r>
              <a:rPr lang="zh-CN" altLang="zh-CN" sz="2400" dirty="0"/>
              <a:t>世纪的代数学比几何学占有更重要的位置，它冲破希腊人的框框，进一步向符号代数转化，几何问题常常反过来用代数方法去解决。</a:t>
            </a:r>
          </a:p>
          <a:p>
            <a:pPr indent="457200">
              <a:lnSpc>
                <a:spcPct val="150000"/>
              </a:lnSpc>
            </a:pPr>
            <a:r>
              <a:rPr lang="zh-CN" altLang="zh-CN" sz="2400" dirty="0"/>
              <a:t>出现了大量新概念，如</a:t>
            </a:r>
            <a:r>
              <a:rPr lang="zh-CN" altLang="zh-CN" sz="2400" dirty="0">
                <a:solidFill>
                  <a:srgbClr val="FF0000"/>
                </a:solidFill>
              </a:rPr>
              <a:t>无理数、虚数、瞬时变化率、导数</a:t>
            </a:r>
            <a:r>
              <a:rPr lang="zh-CN" altLang="zh-CN" sz="2400" dirty="0"/>
              <a:t>、积分等等，都不是经验事实的直接反映，而是由数学理论进一步抽象所产生。</a:t>
            </a:r>
          </a:p>
          <a:p>
            <a:pPr indent="457200">
              <a:lnSpc>
                <a:spcPct val="150000"/>
              </a:lnSpc>
            </a:pPr>
            <a:r>
              <a:rPr lang="zh-CN" altLang="zh-CN" sz="2400" dirty="0">
                <a:solidFill>
                  <a:srgbClr val="FF0000"/>
                </a:solidFill>
              </a:rPr>
              <a:t>数学和其他自然科学的联系更加紧密</a:t>
            </a:r>
            <a:r>
              <a:rPr lang="zh-CN" altLang="zh-CN" sz="2400" dirty="0"/>
              <a:t>，实验科学</a:t>
            </a:r>
            <a:r>
              <a:rPr lang="en-US" altLang="zh-CN" sz="2400" dirty="0"/>
              <a:t>(</a:t>
            </a:r>
            <a:r>
              <a:rPr lang="zh-CN" altLang="zh-CN" sz="2400" dirty="0"/>
              <a:t>从伽利略开始</a:t>
            </a:r>
            <a:r>
              <a:rPr lang="en-US" altLang="zh-CN" sz="2400" dirty="0"/>
              <a:t>)</a:t>
            </a:r>
            <a:r>
              <a:rPr lang="zh-CN" altLang="zh-CN" sz="2400" dirty="0"/>
              <a:t>的兴起，促进数学的发展，而数学的成果又渗透到其他科学部门中去。</a:t>
            </a:r>
          </a:p>
        </p:txBody>
      </p:sp>
    </p:spTree>
    <p:extLst>
      <p:ext uri="{BB962C8B-B14F-4D97-AF65-F5344CB8AC3E}">
        <p14:creationId xmlns:p14="http://schemas.microsoft.com/office/powerpoint/2010/main" val="34153750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十八世纪的数学</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687919" y="1180660"/>
            <a:ext cx="10816166" cy="4542847"/>
          </a:xfrm>
          <a:prstGeom prst="rect">
            <a:avLst/>
          </a:prstGeom>
          <a:noFill/>
          <a:ln w="9525">
            <a:noFill/>
          </a:ln>
        </p:spPr>
        <p:txBody>
          <a:bodyPr wrap="square">
            <a:spAutoFit/>
          </a:bodyPr>
          <a:lstStyle/>
          <a:p>
            <a:pPr indent="457200">
              <a:lnSpc>
                <a:spcPct val="150000"/>
              </a:lnSpc>
            </a:pPr>
            <a:r>
              <a:rPr lang="zh-CN" altLang="zh-CN" sz="2000" dirty="0"/>
              <a:t>将微积分学</a:t>
            </a:r>
            <a:r>
              <a:rPr lang="zh-CN" altLang="zh-CN" sz="2000" dirty="0">
                <a:solidFill>
                  <a:srgbClr val="FF0000"/>
                </a:solidFill>
              </a:rPr>
              <a:t>深入发展</a:t>
            </a:r>
            <a:r>
              <a:rPr lang="zh-CN" altLang="zh-CN" sz="2000" dirty="0"/>
              <a:t>，是十八世纪数学的主流。这种发展是与广泛的应用紧密交织在一起的，并且刺激和推动了许多新分支的产生，使</a:t>
            </a:r>
            <a:r>
              <a:rPr lang="zh-CN" altLang="zh-CN" sz="2400" b="1" dirty="0">
                <a:solidFill>
                  <a:srgbClr val="FF0000"/>
                </a:solidFill>
              </a:rPr>
              <a:t>数学分析</a:t>
            </a:r>
            <a:r>
              <a:rPr lang="zh-CN" altLang="zh-CN" sz="2000" dirty="0"/>
              <a:t>形成了在观念和方法上都具有鲜明特点的独立的数学领域。在十八世纪特别是后期，数学研究活动和数学教育方式也发生了变革。这一切使十八世纪成为向现代数学过渡的重要时期。</a:t>
            </a:r>
            <a:endParaRPr lang="en-US" altLang="zh-CN" sz="2000" dirty="0"/>
          </a:p>
          <a:p>
            <a:pPr marL="457200" indent="-457200">
              <a:lnSpc>
                <a:spcPct val="150000"/>
              </a:lnSpc>
              <a:buFont typeface="Wingdings" panose="05000000000000000000" pitchFamily="2" charset="2"/>
              <a:buChar char="l"/>
            </a:pPr>
            <a:r>
              <a:rPr lang="zh-CN" altLang="zh-CN" sz="2800" dirty="0"/>
              <a:t>微积分学的发展</a:t>
            </a:r>
            <a:endParaRPr lang="en-US" altLang="zh-CN" sz="2800" dirty="0"/>
          </a:p>
          <a:p>
            <a:pPr marL="457200" indent="-457200">
              <a:lnSpc>
                <a:spcPct val="150000"/>
              </a:lnSpc>
              <a:buFont typeface="Wingdings" panose="05000000000000000000" pitchFamily="2" charset="2"/>
              <a:buChar char="l"/>
            </a:pPr>
            <a:r>
              <a:rPr lang="zh-CN" altLang="zh-CN" sz="2800" dirty="0"/>
              <a:t>数学与力学开始结合</a:t>
            </a:r>
            <a:r>
              <a:rPr lang="en-US" altLang="zh-CN" sz="2800" dirty="0"/>
              <a:t> </a:t>
            </a:r>
          </a:p>
          <a:p>
            <a:pPr marL="457200" indent="-457200">
              <a:lnSpc>
                <a:spcPct val="150000"/>
              </a:lnSpc>
              <a:buFont typeface="Wingdings" panose="05000000000000000000" pitchFamily="2" charset="2"/>
              <a:buChar char="l"/>
            </a:pPr>
            <a:r>
              <a:rPr lang="zh-CN" altLang="zh-CN" sz="2800" b="1" dirty="0">
                <a:solidFill>
                  <a:srgbClr val="FF0000"/>
                </a:solidFill>
              </a:rPr>
              <a:t>几何与代数</a:t>
            </a:r>
            <a:r>
              <a:rPr lang="en-US" altLang="zh-CN" sz="2800" b="1" dirty="0">
                <a:solidFill>
                  <a:srgbClr val="FF0000"/>
                </a:solidFill>
              </a:rPr>
              <a:t> </a:t>
            </a:r>
          </a:p>
          <a:p>
            <a:pPr marL="457200" indent="-457200">
              <a:lnSpc>
                <a:spcPct val="150000"/>
              </a:lnSpc>
              <a:buFont typeface="Wingdings" panose="05000000000000000000" pitchFamily="2" charset="2"/>
              <a:buChar char="l"/>
            </a:pPr>
            <a:r>
              <a:rPr lang="zh-CN" altLang="zh-CN" sz="2800" dirty="0">
                <a:solidFill>
                  <a:srgbClr val="3091D8"/>
                </a:solidFill>
              </a:rPr>
              <a:t>概率论</a:t>
            </a:r>
            <a:r>
              <a:rPr lang="zh-CN" altLang="zh-CN" sz="2800" dirty="0"/>
              <a:t>进一步的发展</a:t>
            </a:r>
            <a:r>
              <a:rPr lang="en-US" altLang="zh-CN" sz="2800" dirty="0"/>
              <a:t> </a:t>
            </a:r>
            <a:endParaRPr lang="zh-CN" altLang="zh-CN" sz="2800" dirty="0"/>
          </a:p>
        </p:txBody>
      </p:sp>
    </p:spTree>
    <p:extLst>
      <p:ext uri="{BB962C8B-B14F-4D97-AF65-F5344CB8AC3E}">
        <p14:creationId xmlns:p14="http://schemas.microsoft.com/office/powerpoint/2010/main" val="3833655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en-US" sz="2400" dirty="0"/>
              <a:t>十九世纪的数学</a:t>
            </a:r>
            <a:endParaRPr lang="zh-CN"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687919" y="1124744"/>
            <a:ext cx="10816166" cy="4081182"/>
          </a:xfrm>
          <a:prstGeom prst="rect">
            <a:avLst/>
          </a:prstGeom>
          <a:noFill/>
          <a:ln w="9525">
            <a:noFill/>
          </a:ln>
        </p:spPr>
        <p:txBody>
          <a:bodyPr wrap="square">
            <a:spAutoFit/>
          </a:bodyPr>
          <a:lstStyle/>
          <a:p>
            <a:pPr indent="457200">
              <a:lnSpc>
                <a:spcPct val="150000"/>
              </a:lnSpc>
            </a:pPr>
            <a:r>
              <a:rPr lang="zh-CN" altLang="zh-CN" dirty="0"/>
              <a:t> </a:t>
            </a:r>
            <a:r>
              <a:rPr lang="zh-CN" altLang="zh-CN" sz="2000" dirty="0"/>
              <a:t>十九世纪是数学史上创造精神和严格精神</a:t>
            </a:r>
            <a:r>
              <a:rPr lang="zh-CN" altLang="zh-CN" sz="2000" dirty="0">
                <a:solidFill>
                  <a:srgbClr val="FF0000"/>
                </a:solidFill>
              </a:rPr>
              <a:t>高度发扬</a:t>
            </a:r>
            <a:r>
              <a:rPr lang="zh-CN" altLang="zh-CN" sz="2000" dirty="0"/>
              <a:t>的时代。复变函数论的创立和数学分析的严格化，</a:t>
            </a:r>
            <a:r>
              <a:rPr lang="zh-CN" altLang="zh-CN" sz="2400" b="1" dirty="0">
                <a:solidFill>
                  <a:srgbClr val="FF0000"/>
                </a:solidFill>
              </a:rPr>
              <a:t>非欧几何</a:t>
            </a:r>
            <a:r>
              <a:rPr lang="zh-CN" altLang="zh-CN" sz="2000" dirty="0"/>
              <a:t>的问世和射影几何的完善，群论和非交换代数的诞生，是这一世纪典型的数学成就。它们所蕴含的新思想，深刻地影响着二十世纪的数学。</a:t>
            </a:r>
            <a:endParaRPr lang="en-US" altLang="zh-CN" sz="2000" dirty="0"/>
          </a:p>
          <a:p>
            <a:pPr marL="457200" indent="-457200">
              <a:lnSpc>
                <a:spcPct val="150000"/>
              </a:lnSpc>
              <a:buFont typeface="Wingdings" panose="05000000000000000000" pitchFamily="2" charset="2"/>
              <a:buChar char="l"/>
            </a:pPr>
            <a:r>
              <a:rPr lang="zh-CN" altLang="zh-CN" sz="2800" dirty="0"/>
              <a:t>数论、分析与几何的创新阶段</a:t>
            </a:r>
            <a:r>
              <a:rPr lang="en-US" altLang="zh-CN" sz="2800" dirty="0"/>
              <a:t> </a:t>
            </a:r>
          </a:p>
          <a:p>
            <a:pPr marL="457200" indent="-457200">
              <a:lnSpc>
                <a:spcPct val="150000"/>
              </a:lnSpc>
              <a:buFont typeface="Wingdings" panose="05000000000000000000" pitchFamily="2" charset="2"/>
              <a:buChar char="l"/>
            </a:pPr>
            <a:r>
              <a:rPr lang="zh-CN" altLang="zh-CN" sz="2800" dirty="0"/>
              <a:t>代数观念的变革时期</a:t>
            </a:r>
            <a:r>
              <a:rPr lang="en-US" altLang="zh-CN" sz="2800" dirty="0"/>
              <a:t> </a:t>
            </a:r>
          </a:p>
          <a:p>
            <a:pPr marL="457200" indent="-457200">
              <a:lnSpc>
                <a:spcPct val="150000"/>
              </a:lnSpc>
              <a:buFont typeface="Wingdings" panose="05000000000000000000" pitchFamily="2" charset="2"/>
              <a:buChar char="l"/>
            </a:pPr>
            <a:r>
              <a:rPr lang="zh-CN" altLang="zh-CN" sz="2800" dirty="0"/>
              <a:t>数学新思想的深化阶段</a:t>
            </a:r>
            <a:r>
              <a:rPr lang="en-US" altLang="zh-CN" sz="2800" dirty="0"/>
              <a:t> </a:t>
            </a:r>
          </a:p>
          <a:p>
            <a:pPr marL="457200" indent="-457200">
              <a:lnSpc>
                <a:spcPct val="150000"/>
              </a:lnSpc>
              <a:buFont typeface="Wingdings" panose="05000000000000000000" pitchFamily="2" charset="2"/>
              <a:buChar char="l"/>
            </a:pPr>
            <a:r>
              <a:rPr lang="zh-CN" altLang="zh-CN" sz="2800" dirty="0"/>
              <a:t>数学公理化运动的初创期</a:t>
            </a:r>
            <a:r>
              <a:rPr lang="en-US" altLang="zh-CN" sz="2800" dirty="0"/>
              <a:t> </a:t>
            </a:r>
            <a:endParaRPr lang="zh-CN" altLang="zh-CN" sz="2800" dirty="0"/>
          </a:p>
        </p:txBody>
      </p:sp>
    </p:spTree>
    <p:extLst>
      <p:ext uri="{BB962C8B-B14F-4D97-AF65-F5344CB8AC3E}">
        <p14:creationId xmlns:p14="http://schemas.microsoft.com/office/powerpoint/2010/main" val="188997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763576" cy="366177"/>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几何原本</a:t>
            </a:r>
          </a:p>
        </p:txBody>
      </p:sp>
      <p:sp>
        <p:nvSpPr>
          <p:cNvPr id="6" name="矩形 1">
            <a:extLst>
              <a:ext uri="{FF2B5EF4-FFF2-40B4-BE49-F238E27FC236}">
                <a16:creationId xmlns:a16="http://schemas.microsoft.com/office/drawing/2014/main" id="{2CFB422C-3846-4E37-A977-1F4C01962E99}"/>
              </a:ext>
            </a:extLst>
          </p:cNvPr>
          <p:cNvSpPr/>
          <p:nvPr/>
        </p:nvSpPr>
        <p:spPr>
          <a:xfrm>
            <a:off x="479376" y="739857"/>
            <a:ext cx="11449272" cy="6123086"/>
          </a:xfrm>
          <a:prstGeom prst="rect">
            <a:avLst/>
          </a:prstGeom>
          <a:noFill/>
          <a:ln w="9525">
            <a:noFill/>
          </a:ln>
        </p:spPr>
        <p:txBody>
          <a:bodyPr wrap="square">
            <a:spAutoFit/>
          </a:bodyPr>
          <a:lstStyle/>
          <a:p>
            <a:pPr>
              <a:lnSpc>
                <a:spcPct val="150000"/>
              </a:lnSpc>
            </a:pPr>
            <a:r>
              <a:rPr lang="zh-CN" altLang="en-US" sz="2400" dirty="0"/>
              <a:t>公设</a:t>
            </a:r>
            <a:endParaRPr lang="en-US" altLang="zh-CN" sz="2400" dirty="0"/>
          </a:p>
          <a:p>
            <a:pPr>
              <a:lnSpc>
                <a:spcPct val="150000"/>
              </a:lnSpc>
            </a:pPr>
            <a:r>
              <a:rPr lang="en-US" altLang="zh-CN" sz="2400" dirty="0"/>
              <a:t>1.</a:t>
            </a:r>
            <a:r>
              <a:rPr lang="zh-CN" altLang="en-US" sz="2400" dirty="0"/>
              <a:t>过两点能作且只能作一直线</a:t>
            </a:r>
            <a:r>
              <a:rPr lang="en-US" altLang="zh-CN" sz="2400" dirty="0"/>
              <a:t>;</a:t>
            </a:r>
          </a:p>
          <a:p>
            <a:pPr>
              <a:lnSpc>
                <a:spcPct val="150000"/>
              </a:lnSpc>
            </a:pPr>
            <a:r>
              <a:rPr lang="en-US" altLang="zh-CN" sz="2400" dirty="0"/>
              <a:t>2.</a:t>
            </a:r>
            <a:r>
              <a:rPr lang="zh-CN" altLang="en-US" sz="2400" dirty="0"/>
              <a:t>线段</a:t>
            </a:r>
            <a:r>
              <a:rPr lang="en-US" altLang="zh-CN" sz="2400" dirty="0"/>
              <a:t>(</a:t>
            </a:r>
            <a:r>
              <a:rPr lang="zh-CN" altLang="en-US" sz="2400" dirty="0"/>
              <a:t>有限直线</a:t>
            </a:r>
            <a:r>
              <a:rPr lang="en-US" altLang="zh-CN" sz="2400" dirty="0"/>
              <a:t>)</a:t>
            </a:r>
            <a:r>
              <a:rPr lang="zh-CN" altLang="en-US" sz="2400" dirty="0"/>
              <a:t>可以无限地延长</a:t>
            </a:r>
            <a:r>
              <a:rPr lang="en-US" altLang="zh-CN" sz="2400" dirty="0"/>
              <a:t>;</a:t>
            </a:r>
          </a:p>
          <a:p>
            <a:pPr>
              <a:lnSpc>
                <a:spcPct val="150000"/>
              </a:lnSpc>
            </a:pPr>
            <a:r>
              <a:rPr lang="en-US" altLang="zh-CN" sz="2400" dirty="0"/>
              <a:t>3.</a:t>
            </a:r>
            <a:r>
              <a:rPr lang="zh-CN" altLang="en-US" sz="2400" dirty="0"/>
              <a:t>以任一点为圆心</a:t>
            </a:r>
            <a:r>
              <a:rPr lang="en-US" altLang="zh-CN" sz="2400" dirty="0"/>
              <a:t>,</a:t>
            </a:r>
            <a:r>
              <a:rPr lang="zh-CN" altLang="en-US" sz="2400" dirty="0"/>
              <a:t>任意长为半径</a:t>
            </a:r>
            <a:r>
              <a:rPr lang="en-US" altLang="zh-CN" sz="2400" dirty="0"/>
              <a:t>,</a:t>
            </a:r>
            <a:r>
              <a:rPr lang="zh-CN" altLang="en-US" sz="2400" dirty="0"/>
              <a:t>可作一圆</a:t>
            </a:r>
            <a:r>
              <a:rPr lang="en-US" altLang="zh-CN" sz="2400" dirty="0"/>
              <a:t>;</a:t>
            </a:r>
          </a:p>
          <a:p>
            <a:pPr>
              <a:lnSpc>
                <a:spcPct val="150000"/>
              </a:lnSpc>
            </a:pPr>
            <a:r>
              <a:rPr lang="en-US" altLang="zh-CN" sz="2400" dirty="0"/>
              <a:t>4.</a:t>
            </a:r>
            <a:r>
              <a:rPr lang="zh-CN" altLang="en-US" sz="2400" dirty="0"/>
              <a:t>凡是直角都相等</a:t>
            </a:r>
            <a:r>
              <a:rPr lang="en-US" altLang="zh-CN" sz="2400" dirty="0"/>
              <a:t>;</a:t>
            </a:r>
          </a:p>
          <a:p>
            <a:pPr>
              <a:lnSpc>
                <a:spcPct val="150000"/>
              </a:lnSpc>
            </a:pPr>
            <a:r>
              <a:rPr lang="en-US" altLang="zh-CN" sz="2400" b="1" dirty="0">
                <a:solidFill>
                  <a:srgbClr val="FF0000"/>
                </a:solidFill>
              </a:rPr>
              <a:t>5.</a:t>
            </a:r>
            <a:r>
              <a:rPr lang="zh-CN" altLang="en-US" sz="2400" b="1" dirty="0">
                <a:solidFill>
                  <a:srgbClr val="FF0000"/>
                </a:solidFill>
              </a:rPr>
              <a:t>同平面内一条直线和另外两条直线相交，若在直线同侧的两个内角之和小于</a:t>
            </a:r>
            <a:r>
              <a:rPr lang="en-US" altLang="zh-CN" sz="2400" b="1" dirty="0">
                <a:solidFill>
                  <a:srgbClr val="FF0000"/>
                </a:solidFill>
              </a:rPr>
              <a:t>180°</a:t>
            </a:r>
            <a:r>
              <a:rPr lang="zh-CN" altLang="en-US" sz="2400" b="1" dirty="0">
                <a:solidFill>
                  <a:srgbClr val="FF0000"/>
                </a:solidFill>
              </a:rPr>
              <a:t>，则这两条直线经无限延长后在这一侧一定相交。</a:t>
            </a:r>
            <a:endParaRPr lang="en-US" altLang="zh-CN" sz="2400" b="1" dirty="0">
              <a:solidFill>
                <a:srgbClr val="FF0000"/>
              </a:solidFill>
            </a:endParaRPr>
          </a:p>
          <a:p>
            <a:pPr indent="457200">
              <a:lnSpc>
                <a:spcPct val="150000"/>
              </a:lnSpc>
            </a:pPr>
            <a:r>
              <a:rPr lang="zh-CN" altLang="en-US" sz="2400" dirty="0"/>
              <a:t> 最后一条公设就是著名的平行公设，或者叫做第五公设。它引发了几何史上最著名的长达两千多年的关于</a:t>
            </a:r>
            <a:r>
              <a:rPr lang="en-US" altLang="zh-CN" sz="2400" dirty="0"/>
              <a:t>"</a:t>
            </a:r>
            <a:r>
              <a:rPr lang="zh-CN" altLang="en-US" sz="2400" dirty="0"/>
              <a:t>平行线理论</a:t>
            </a:r>
            <a:r>
              <a:rPr lang="en-US" altLang="zh-CN" sz="2400" dirty="0"/>
              <a:t>"</a:t>
            </a:r>
            <a:r>
              <a:rPr lang="zh-CN" altLang="en-US" sz="2400" dirty="0"/>
              <a:t>的讨论，并最终诞生了非欧几何。值得注意的是，第五公设既不能说是正确也不能说是错误，它所概括的是一种情况。</a:t>
            </a:r>
            <a:endParaRPr lang="en-US" altLang="zh-CN" sz="2400" dirty="0"/>
          </a:p>
          <a:p>
            <a:pPr indent="457200">
              <a:lnSpc>
                <a:spcPct val="150000"/>
              </a:lnSpc>
            </a:pPr>
            <a:r>
              <a:rPr lang="zh-CN" altLang="en-US" sz="2400" dirty="0"/>
              <a:t> 非欧几何则在推翻第五公设的前提下进行了另外情况的讨论。</a:t>
            </a:r>
          </a:p>
        </p:txBody>
      </p:sp>
    </p:spTree>
    <p:extLst>
      <p:ext uri="{BB962C8B-B14F-4D97-AF65-F5344CB8AC3E}">
        <p14:creationId xmlns:p14="http://schemas.microsoft.com/office/powerpoint/2010/main" val="3820611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763576" cy="366177"/>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微分几何</a:t>
            </a:r>
          </a:p>
        </p:txBody>
      </p:sp>
      <p:sp>
        <p:nvSpPr>
          <p:cNvPr id="6" name="矩形 1">
            <a:extLst>
              <a:ext uri="{FF2B5EF4-FFF2-40B4-BE49-F238E27FC236}">
                <a16:creationId xmlns:a16="http://schemas.microsoft.com/office/drawing/2014/main" id="{2CFB422C-3846-4E37-A977-1F4C01962E99}"/>
              </a:ext>
            </a:extLst>
          </p:cNvPr>
          <p:cNvSpPr/>
          <p:nvPr/>
        </p:nvSpPr>
        <p:spPr>
          <a:xfrm>
            <a:off x="695400" y="836712"/>
            <a:ext cx="10657184" cy="6073329"/>
          </a:xfrm>
          <a:prstGeom prst="rect">
            <a:avLst/>
          </a:prstGeom>
          <a:noFill/>
          <a:ln w="9525">
            <a:noFill/>
          </a:ln>
        </p:spPr>
        <p:txBody>
          <a:bodyPr wrap="square">
            <a:spAutoFit/>
          </a:bodyPr>
          <a:lstStyle/>
          <a:p>
            <a:pPr indent="457200">
              <a:lnSpc>
                <a:spcPct val="150000"/>
              </a:lnSpc>
            </a:pPr>
            <a:r>
              <a:rPr lang="zh-CN" altLang="en-US" dirty="0"/>
              <a:t>微分几何是运用微积分的理论研究空间的几何性质的数学分支学科。</a:t>
            </a:r>
            <a:r>
              <a:rPr lang="zh-CN" altLang="en-US" b="1" dirty="0">
                <a:solidFill>
                  <a:srgbClr val="FF0000"/>
                </a:solidFill>
              </a:rPr>
              <a:t>古典微分几何</a:t>
            </a:r>
            <a:r>
              <a:rPr lang="zh-CN" altLang="en-US" dirty="0"/>
              <a:t>研究三维空间中的曲线和曲面，而</a:t>
            </a:r>
            <a:r>
              <a:rPr lang="zh-CN" altLang="en-US" b="1" dirty="0">
                <a:solidFill>
                  <a:srgbClr val="FF0000"/>
                </a:solidFill>
              </a:rPr>
              <a:t>现代微分几何</a:t>
            </a:r>
            <a:r>
              <a:rPr lang="zh-CN" altLang="en-US" dirty="0"/>
              <a:t>开始研究更一般的空间</a:t>
            </a:r>
            <a:r>
              <a:rPr lang="en-US" altLang="zh-CN" dirty="0"/>
              <a:t>----</a:t>
            </a:r>
            <a:r>
              <a:rPr lang="zh-CN" altLang="en-US" dirty="0"/>
              <a:t>流形。微分几何与拓扑学等其他数学分支有紧密的联系，对物理学的发展也有重要影响。爱因斯坦的广义相对论就以微分几何中的</a:t>
            </a:r>
            <a:r>
              <a:rPr lang="zh-CN" altLang="en-US" b="1" dirty="0">
                <a:solidFill>
                  <a:srgbClr val="FF0000"/>
                </a:solidFill>
              </a:rPr>
              <a:t>黎曼几何</a:t>
            </a:r>
            <a:r>
              <a:rPr lang="zh-CN" altLang="en-US" dirty="0"/>
              <a:t>作为其重要的数学基础。</a:t>
            </a:r>
            <a:endParaRPr lang="en-US" altLang="zh-CN" dirty="0"/>
          </a:p>
          <a:p>
            <a:pPr indent="457200">
              <a:lnSpc>
                <a:spcPct val="150000"/>
              </a:lnSpc>
            </a:pPr>
            <a:r>
              <a:rPr lang="zh-CN" altLang="en-US" dirty="0"/>
              <a:t>微分几何研究微分流形的几何性质，是现代数学中一主流；是广义相对论的基础，与拓扑学、代数几何及理论物理关系密切。</a:t>
            </a:r>
          </a:p>
          <a:p>
            <a:pPr indent="457200">
              <a:lnSpc>
                <a:spcPct val="150000"/>
              </a:lnSpc>
            </a:pPr>
            <a:r>
              <a:rPr lang="zh-CN" altLang="en-US" dirty="0"/>
              <a:t>古典微分几何起源于微积分，主要内容为曲线论和曲面论。欧拉、蒙日和高斯被公认为古典微分几何的奠基人。</a:t>
            </a:r>
          </a:p>
          <a:p>
            <a:pPr indent="457200">
              <a:lnSpc>
                <a:spcPct val="150000"/>
              </a:lnSpc>
            </a:pPr>
            <a:r>
              <a:rPr lang="zh-CN" altLang="en-US" dirty="0"/>
              <a:t>近代微分几何的创始人是黎曼，他在</a:t>
            </a:r>
            <a:r>
              <a:rPr lang="en-US" altLang="zh-CN" dirty="0"/>
              <a:t>1854</a:t>
            </a:r>
            <a:r>
              <a:rPr lang="zh-CN" altLang="en-US" dirty="0"/>
              <a:t>年创立了黎曼几何（实际上黎曼提出的是芬斯勒几何），这成为近代微分几何的主要内容，并在相对论有极为重要的作用。埃利</a:t>
            </a:r>
            <a:r>
              <a:rPr lang="en-US" altLang="zh-CN" dirty="0"/>
              <a:t>·</a:t>
            </a:r>
            <a:r>
              <a:rPr lang="zh-CN" altLang="en-US" dirty="0"/>
              <a:t>嘉当和</a:t>
            </a:r>
            <a:r>
              <a:rPr lang="zh-CN" altLang="en-US" dirty="0">
                <a:highlight>
                  <a:srgbClr val="FFFF00"/>
                </a:highlight>
              </a:rPr>
              <a:t>陈省身</a:t>
            </a:r>
            <a:r>
              <a:rPr lang="zh-CN" altLang="en-US" dirty="0"/>
              <a:t>等人曾在微分几何领域做出极为杰出的贡献。</a:t>
            </a:r>
          </a:p>
          <a:p>
            <a:pPr indent="457200">
              <a:lnSpc>
                <a:spcPct val="150000"/>
              </a:lnSpc>
            </a:pPr>
            <a:r>
              <a:rPr lang="zh-CN" altLang="en-US" dirty="0"/>
              <a:t>微分几何是数学的一个重要分支，它起源于微积分在几何上的应用，并与微分方程，复分析，代数，拓扑以及理论物理等相互渗透成为推动这些理论发展的一项重要工具。此外，微分几何在机械工程，力学等领域有广泛应用。</a:t>
            </a:r>
            <a:endParaRPr lang="zh-CN" altLang="en-US" sz="2400" b="1" dirty="0">
              <a:solidFill>
                <a:srgbClr val="FF0000"/>
              </a:solidFill>
            </a:endParaRPr>
          </a:p>
        </p:txBody>
      </p:sp>
    </p:spTree>
    <p:extLst>
      <p:ext uri="{BB962C8B-B14F-4D97-AF65-F5344CB8AC3E}">
        <p14:creationId xmlns:p14="http://schemas.microsoft.com/office/powerpoint/2010/main" val="1346964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763576" cy="366177"/>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黎曼几何</a:t>
            </a:r>
          </a:p>
        </p:txBody>
      </p:sp>
      <p:sp>
        <p:nvSpPr>
          <p:cNvPr id="6" name="矩形 1">
            <a:extLst>
              <a:ext uri="{FF2B5EF4-FFF2-40B4-BE49-F238E27FC236}">
                <a16:creationId xmlns:a16="http://schemas.microsoft.com/office/drawing/2014/main" id="{2CFB422C-3846-4E37-A977-1F4C01962E99}"/>
              </a:ext>
            </a:extLst>
          </p:cNvPr>
          <p:cNvSpPr/>
          <p:nvPr/>
        </p:nvSpPr>
        <p:spPr>
          <a:xfrm>
            <a:off x="479376" y="973669"/>
            <a:ext cx="10657184" cy="4635180"/>
          </a:xfrm>
          <a:prstGeom prst="rect">
            <a:avLst/>
          </a:prstGeom>
          <a:noFill/>
          <a:ln w="9525">
            <a:noFill/>
          </a:ln>
        </p:spPr>
        <p:txBody>
          <a:bodyPr wrap="square">
            <a:spAutoFit/>
          </a:bodyPr>
          <a:lstStyle/>
          <a:p>
            <a:pPr indent="457200">
              <a:lnSpc>
                <a:spcPct val="150000"/>
              </a:lnSpc>
            </a:pPr>
            <a:r>
              <a:rPr lang="zh-CN" altLang="en-US" sz="2400" dirty="0"/>
              <a:t> 黎曼流形上的几何学，简称黎曼几何。是由德国数学家</a:t>
            </a:r>
            <a:r>
              <a:rPr lang="en-US" altLang="zh-CN" sz="2400" dirty="0"/>
              <a:t>G.F.B.</a:t>
            </a:r>
            <a:r>
              <a:rPr lang="zh-CN" altLang="en-US" sz="2400" dirty="0"/>
              <a:t>黎曼</a:t>
            </a:r>
            <a:r>
              <a:rPr lang="en-US" altLang="zh-CN" sz="2400" dirty="0"/>
              <a:t>19</a:t>
            </a:r>
            <a:r>
              <a:rPr lang="zh-CN" altLang="en-US" sz="2400" dirty="0"/>
              <a:t>世纪中期提出的几何学理论。他</a:t>
            </a:r>
            <a:r>
              <a:rPr lang="zh-CN" altLang="en-US" sz="2400" dirty="0">
                <a:solidFill>
                  <a:srgbClr val="FF0000"/>
                </a:solidFill>
              </a:rPr>
              <a:t>首先发展了空间的概念</a:t>
            </a:r>
            <a:r>
              <a:rPr lang="zh-CN" altLang="en-US" sz="2400" dirty="0"/>
              <a:t>，提出了几何学研究的对象应是一种多重广义量 。</a:t>
            </a:r>
          </a:p>
          <a:p>
            <a:pPr indent="457200">
              <a:lnSpc>
                <a:spcPct val="150000"/>
              </a:lnSpc>
            </a:pPr>
            <a:r>
              <a:rPr lang="zh-CN" altLang="en-US" sz="2400" dirty="0"/>
              <a:t> 黎曼几何中的一个基本问题是微分形式的等价性问题。黎曼几何与偏微分方程、多复变函数论、代数拓扑学等学科互相渗透，相互影响，在</a:t>
            </a:r>
            <a:r>
              <a:rPr lang="zh-CN" altLang="en-US" sz="2400" dirty="0">
                <a:solidFill>
                  <a:srgbClr val="FF0000"/>
                </a:solidFill>
              </a:rPr>
              <a:t>现代数学和理论物理学</a:t>
            </a:r>
            <a:r>
              <a:rPr lang="zh-CN" altLang="en-US" sz="2400" dirty="0"/>
              <a:t>中有重大作用。</a:t>
            </a:r>
            <a:endParaRPr lang="en-US" altLang="zh-CN" sz="2400" dirty="0"/>
          </a:p>
          <a:p>
            <a:pPr indent="457200">
              <a:lnSpc>
                <a:spcPct val="150000"/>
              </a:lnSpc>
            </a:pPr>
            <a:r>
              <a:rPr lang="en-US" altLang="zh-CN" sz="2400" dirty="0"/>
              <a:t>19</a:t>
            </a:r>
            <a:r>
              <a:rPr lang="zh-CN" altLang="en-US" sz="2400" dirty="0"/>
              <a:t>世纪，波恩哈德</a:t>
            </a:r>
            <a:r>
              <a:rPr lang="en-US" altLang="zh-CN" sz="2400" dirty="0"/>
              <a:t>·</a:t>
            </a:r>
            <a:r>
              <a:rPr lang="zh-CN" altLang="en-US" sz="2400" dirty="0"/>
              <a:t>黎曼把这个概念加以推广。</a:t>
            </a:r>
            <a:endParaRPr lang="en-US" altLang="zh-CN" sz="2400" dirty="0"/>
          </a:p>
          <a:p>
            <a:pPr indent="457200">
              <a:lnSpc>
                <a:spcPct val="150000"/>
              </a:lnSpc>
            </a:pPr>
            <a:r>
              <a:rPr lang="zh-CN" altLang="en-US" sz="2400" dirty="0">
                <a:solidFill>
                  <a:srgbClr val="FF0000"/>
                </a:solidFill>
              </a:rPr>
              <a:t>两个非欧几何的例子是：球面几何和双曲几何。</a:t>
            </a:r>
          </a:p>
        </p:txBody>
      </p:sp>
    </p:spTree>
    <p:extLst>
      <p:ext uri="{BB962C8B-B14F-4D97-AF65-F5344CB8AC3E}">
        <p14:creationId xmlns:p14="http://schemas.microsoft.com/office/powerpoint/2010/main" val="377577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763576" cy="366177"/>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球面几何</a:t>
            </a:r>
          </a:p>
        </p:txBody>
      </p:sp>
      <p:sp>
        <p:nvSpPr>
          <p:cNvPr id="6" name="矩形 1">
            <a:extLst>
              <a:ext uri="{FF2B5EF4-FFF2-40B4-BE49-F238E27FC236}">
                <a16:creationId xmlns:a16="http://schemas.microsoft.com/office/drawing/2014/main" id="{2CFB422C-3846-4E37-A977-1F4C01962E99}"/>
              </a:ext>
            </a:extLst>
          </p:cNvPr>
          <p:cNvSpPr/>
          <p:nvPr/>
        </p:nvSpPr>
        <p:spPr>
          <a:xfrm>
            <a:off x="479376" y="973669"/>
            <a:ext cx="7704856" cy="5579604"/>
          </a:xfrm>
          <a:prstGeom prst="rect">
            <a:avLst/>
          </a:prstGeom>
          <a:noFill/>
          <a:ln w="9525">
            <a:noFill/>
          </a:ln>
        </p:spPr>
        <p:txBody>
          <a:bodyPr wrap="square">
            <a:spAutoFit/>
          </a:bodyPr>
          <a:lstStyle/>
          <a:p>
            <a:pPr indent="457200">
              <a:lnSpc>
                <a:spcPct val="150000"/>
              </a:lnSpc>
            </a:pPr>
            <a:r>
              <a:rPr lang="zh-CN" altLang="en-US" sz="2000" dirty="0"/>
              <a:t>设想有一种生活在二维面上的扁平蚂蚁，因为是二维生物，所以没有第三维感觉。</a:t>
            </a:r>
            <a:endParaRPr lang="en-US" altLang="zh-CN" sz="2000" dirty="0"/>
          </a:p>
          <a:p>
            <a:pPr indent="457200">
              <a:lnSpc>
                <a:spcPct val="150000"/>
              </a:lnSpc>
            </a:pPr>
            <a:r>
              <a:rPr lang="zh-CN" altLang="en-US" sz="2000" dirty="0"/>
              <a:t>（</a:t>
            </a:r>
            <a:r>
              <a:rPr lang="en-US" altLang="zh-CN" sz="2000" dirty="0"/>
              <a:t>1</a:t>
            </a:r>
            <a:r>
              <a:rPr lang="zh-CN" altLang="en-US" sz="2000" dirty="0"/>
              <a:t>）如果蚂蚁生活在大平面上，就从实践中创立</a:t>
            </a:r>
            <a:r>
              <a:rPr lang="zh-CN" altLang="en-US" sz="2000" dirty="0">
                <a:solidFill>
                  <a:srgbClr val="FF0000"/>
                </a:solidFill>
              </a:rPr>
              <a:t>欧氏几何</a:t>
            </a:r>
            <a:r>
              <a:rPr lang="zh-CN" altLang="en-US" sz="2000" dirty="0"/>
              <a:t>。</a:t>
            </a:r>
            <a:endParaRPr lang="en-US" altLang="zh-CN" sz="2000" dirty="0"/>
          </a:p>
          <a:p>
            <a:pPr indent="457200">
              <a:lnSpc>
                <a:spcPct val="150000"/>
              </a:lnSpc>
            </a:pPr>
            <a:r>
              <a:rPr lang="zh-CN" altLang="en-US" sz="2000" dirty="0"/>
              <a:t>（</a:t>
            </a:r>
            <a:r>
              <a:rPr lang="en-US" altLang="zh-CN" sz="2000" dirty="0"/>
              <a:t>2</a:t>
            </a:r>
            <a:r>
              <a:rPr lang="zh-CN" altLang="en-US" sz="2000" dirty="0"/>
              <a:t>）如果它生活在一个球面上，就会创立一种三角和大于</a:t>
            </a:r>
            <a:r>
              <a:rPr lang="en-US" altLang="zh-CN" sz="2000" dirty="0"/>
              <a:t>180</a:t>
            </a:r>
            <a:r>
              <a:rPr lang="zh-CN" altLang="en-US" sz="2000" dirty="0"/>
              <a:t>度，圆周率小于</a:t>
            </a:r>
            <a:r>
              <a:rPr lang="en-US" altLang="zh-CN" sz="2000" dirty="0"/>
              <a:t>3.14</a:t>
            </a:r>
            <a:r>
              <a:rPr lang="zh-CN" altLang="en-US" sz="2000" dirty="0"/>
              <a:t>的</a:t>
            </a:r>
            <a:r>
              <a:rPr lang="zh-CN" altLang="en-US" sz="2000" dirty="0">
                <a:solidFill>
                  <a:srgbClr val="FF0000"/>
                </a:solidFill>
              </a:rPr>
              <a:t>球面几何学</a:t>
            </a:r>
            <a:r>
              <a:rPr lang="zh-CN" altLang="en-US" sz="2000" dirty="0"/>
              <a:t>。</a:t>
            </a:r>
            <a:endParaRPr lang="en-US" altLang="zh-CN" sz="2000" dirty="0"/>
          </a:p>
          <a:p>
            <a:pPr indent="457200">
              <a:lnSpc>
                <a:spcPct val="150000"/>
              </a:lnSpc>
            </a:pPr>
            <a:r>
              <a:rPr lang="zh-CN" altLang="en-US" sz="2000" dirty="0"/>
              <a:t>（</a:t>
            </a:r>
            <a:r>
              <a:rPr lang="en-US" altLang="zh-CN" sz="2000" dirty="0"/>
              <a:t>3</a:t>
            </a:r>
            <a:r>
              <a:rPr lang="zh-CN" altLang="en-US" sz="2000" dirty="0"/>
              <a:t>）如果蚂蚁生活在一个很大的球面上，当它的</a:t>
            </a:r>
            <a:r>
              <a:rPr lang="en-US" altLang="zh-CN" sz="2000" dirty="0"/>
              <a:t>"</a:t>
            </a:r>
            <a:r>
              <a:rPr lang="zh-CN" altLang="en-US" sz="2000" dirty="0"/>
              <a:t>科学</a:t>
            </a:r>
            <a:r>
              <a:rPr lang="en-US" altLang="zh-CN" sz="2000" dirty="0"/>
              <a:t>"</a:t>
            </a:r>
            <a:r>
              <a:rPr lang="zh-CN" altLang="en-US" sz="2000" dirty="0"/>
              <a:t>还不够发达，将</a:t>
            </a:r>
            <a:r>
              <a:rPr lang="zh-CN" altLang="en-US" sz="2000" dirty="0">
                <a:solidFill>
                  <a:srgbClr val="FF0000"/>
                </a:solidFill>
              </a:rPr>
              <a:t>先创立欧氏几何学</a:t>
            </a:r>
            <a:r>
              <a:rPr lang="zh-CN" altLang="en-US" sz="2000" dirty="0"/>
              <a:t>。</a:t>
            </a:r>
            <a:endParaRPr lang="en-US" altLang="zh-CN" sz="2000" dirty="0"/>
          </a:p>
          <a:p>
            <a:pPr indent="457200">
              <a:lnSpc>
                <a:spcPct val="150000"/>
              </a:lnSpc>
            </a:pPr>
            <a:r>
              <a:rPr lang="zh-CN" altLang="en-US" sz="2000" dirty="0"/>
              <a:t>当它的</a:t>
            </a:r>
            <a:r>
              <a:rPr lang="en-US" altLang="zh-CN" sz="2000" dirty="0"/>
              <a:t>"</a:t>
            </a:r>
            <a:r>
              <a:rPr lang="zh-CN" altLang="en-US" sz="2000" dirty="0"/>
              <a:t>科学技术</a:t>
            </a:r>
            <a:r>
              <a:rPr lang="en-US" altLang="zh-CN" sz="2000" dirty="0"/>
              <a:t>"</a:t>
            </a:r>
            <a:r>
              <a:rPr lang="zh-CN" altLang="en-US" sz="2000" dirty="0"/>
              <a:t>发展起来时，它会发现三角和大于</a:t>
            </a:r>
            <a:r>
              <a:rPr lang="en-US" altLang="zh-CN" sz="2000" dirty="0"/>
              <a:t>180</a:t>
            </a:r>
            <a:r>
              <a:rPr lang="zh-CN" altLang="en-US" sz="2000" dirty="0"/>
              <a:t>度，圆周率小于</a:t>
            </a:r>
            <a:r>
              <a:rPr lang="en-US" altLang="zh-CN" sz="2000" dirty="0"/>
              <a:t>3.14</a:t>
            </a:r>
            <a:r>
              <a:rPr lang="zh-CN" altLang="en-US" sz="2000" dirty="0"/>
              <a:t>等</a:t>
            </a:r>
            <a:r>
              <a:rPr lang="en-US" altLang="zh-CN" sz="2000" dirty="0"/>
              <a:t>"</a:t>
            </a:r>
            <a:r>
              <a:rPr lang="zh-CN" altLang="en-US" sz="2000" dirty="0">
                <a:solidFill>
                  <a:srgbClr val="FF0000"/>
                </a:solidFill>
              </a:rPr>
              <a:t>实验事实</a:t>
            </a:r>
            <a:r>
              <a:rPr lang="en-US" altLang="zh-CN" sz="2000" dirty="0"/>
              <a:t>"</a:t>
            </a:r>
            <a:r>
              <a:rPr lang="zh-CN" altLang="en-US" sz="2000" dirty="0"/>
              <a:t>。</a:t>
            </a:r>
            <a:endParaRPr lang="en-US" altLang="zh-CN" sz="2000" dirty="0"/>
          </a:p>
          <a:p>
            <a:pPr indent="457200">
              <a:lnSpc>
                <a:spcPct val="150000"/>
              </a:lnSpc>
            </a:pPr>
            <a:r>
              <a:rPr lang="zh-CN" altLang="en-US" sz="2000" dirty="0"/>
              <a:t>如果蚂蚁够聪明，它会得到结论，它们的宇宙是一个弯曲的二维空间，是封闭的，有限的，它们会</a:t>
            </a:r>
            <a:r>
              <a:rPr lang="zh-CN" altLang="en-US" sz="2000" dirty="0">
                <a:solidFill>
                  <a:srgbClr val="FF0000"/>
                </a:solidFill>
              </a:rPr>
              <a:t>将宇宙与自己的宇宙中的圆类比起来，认为宇宙是</a:t>
            </a:r>
            <a:r>
              <a:rPr lang="en-US" altLang="zh-CN" sz="2000" dirty="0">
                <a:solidFill>
                  <a:srgbClr val="FF0000"/>
                </a:solidFill>
              </a:rPr>
              <a:t>"</a:t>
            </a:r>
            <a:r>
              <a:rPr lang="zh-CN" altLang="en-US" sz="2000" dirty="0">
                <a:solidFill>
                  <a:srgbClr val="FF0000"/>
                </a:solidFill>
              </a:rPr>
              <a:t>圆形的</a:t>
            </a:r>
            <a:r>
              <a:rPr lang="en-US" altLang="zh-CN" sz="2000" dirty="0">
                <a:solidFill>
                  <a:srgbClr val="FF0000"/>
                </a:solidFill>
              </a:rPr>
              <a:t>"</a:t>
            </a:r>
            <a:r>
              <a:rPr lang="zh-CN" altLang="en-US" sz="2000" dirty="0"/>
              <a:t>。</a:t>
            </a:r>
            <a:endParaRPr lang="zh-CN" altLang="en-US" sz="2000" b="1" dirty="0"/>
          </a:p>
        </p:txBody>
      </p:sp>
      <p:pic>
        <p:nvPicPr>
          <p:cNvPr id="3" name="图片 2">
            <a:extLst>
              <a:ext uri="{FF2B5EF4-FFF2-40B4-BE49-F238E27FC236}">
                <a16:creationId xmlns:a16="http://schemas.microsoft.com/office/drawing/2014/main" id="{0F545F26-9E77-442B-8B98-89C0546DF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248" y="1412776"/>
            <a:ext cx="3678713" cy="3785652"/>
          </a:xfrm>
          <a:prstGeom prst="rect">
            <a:avLst/>
          </a:prstGeom>
        </p:spPr>
      </p:pic>
    </p:spTree>
    <p:extLst>
      <p:ext uri="{BB962C8B-B14F-4D97-AF65-F5344CB8AC3E}">
        <p14:creationId xmlns:p14="http://schemas.microsoft.com/office/powerpoint/2010/main" val="4229279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up)">
                                      <p:cBhvr>
                                        <p:cTn id="4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763576" cy="366177"/>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sym typeface="+mn-ea"/>
              </a:rPr>
              <a:t>双曲几何</a:t>
            </a:r>
          </a:p>
        </p:txBody>
      </p:sp>
      <p:sp>
        <p:nvSpPr>
          <p:cNvPr id="6" name="矩形 1">
            <a:extLst>
              <a:ext uri="{FF2B5EF4-FFF2-40B4-BE49-F238E27FC236}">
                <a16:creationId xmlns:a16="http://schemas.microsoft.com/office/drawing/2014/main" id="{2CFB422C-3846-4E37-A977-1F4C01962E99}"/>
              </a:ext>
            </a:extLst>
          </p:cNvPr>
          <p:cNvSpPr/>
          <p:nvPr/>
        </p:nvSpPr>
        <p:spPr>
          <a:xfrm>
            <a:off x="479376" y="973669"/>
            <a:ext cx="9001000" cy="3907095"/>
          </a:xfrm>
          <a:prstGeom prst="rect">
            <a:avLst/>
          </a:prstGeom>
          <a:noFill/>
          <a:ln w="9525">
            <a:noFill/>
          </a:ln>
        </p:spPr>
        <p:txBody>
          <a:bodyPr wrap="square">
            <a:spAutoFit/>
          </a:bodyPr>
          <a:lstStyle/>
          <a:p>
            <a:pPr indent="457200">
              <a:lnSpc>
                <a:spcPct val="150000"/>
              </a:lnSpc>
            </a:pPr>
            <a:r>
              <a:rPr lang="zh-CN" altLang="en-US" sz="2400" dirty="0">
                <a:solidFill>
                  <a:srgbClr val="FF0000"/>
                </a:solidFill>
              </a:rPr>
              <a:t>双曲几何</a:t>
            </a:r>
            <a:r>
              <a:rPr lang="zh-CN" altLang="en-US" sz="2400" dirty="0"/>
              <a:t>，也称</a:t>
            </a:r>
            <a:r>
              <a:rPr lang="zh-CN" altLang="en-US" sz="2400" dirty="0">
                <a:solidFill>
                  <a:srgbClr val="FF0000"/>
                </a:solidFill>
              </a:rPr>
              <a:t>罗巴切夫斯基几何</a:t>
            </a:r>
            <a:r>
              <a:rPr lang="zh-CN" altLang="en-US" sz="2400" dirty="0"/>
              <a:t>，波利亚</a:t>
            </a:r>
            <a:r>
              <a:rPr lang="en-US" altLang="zh-CN" sz="2400" dirty="0"/>
              <a:t>-</a:t>
            </a:r>
            <a:r>
              <a:rPr lang="zh-CN" altLang="en-US" sz="2400" dirty="0"/>
              <a:t>罗巴切夫斯基几何或罗氏几何，是一种独立于欧几里得几何的一种几何公理系统。</a:t>
            </a:r>
            <a:endParaRPr lang="en-US" altLang="zh-CN" sz="2400" dirty="0"/>
          </a:p>
          <a:p>
            <a:pPr indent="457200">
              <a:lnSpc>
                <a:spcPct val="150000"/>
              </a:lnSpc>
            </a:pPr>
            <a:r>
              <a:rPr lang="zh-CN" altLang="en-US" sz="2400" dirty="0"/>
              <a:t>双曲几何的公理系统和欧氏几何的公理系统不同之处在于欧几里得几何的“第五公设” 被代替为“双曲平行公理”（等价于“</a:t>
            </a:r>
            <a:r>
              <a:rPr lang="zh-CN" altLang="en-US" sz="2400" dirty="0">
                <a:solidFill>
                  <a:srgbClr val="FF0000"/>
                </a:solidFill>
              </a:rPr>
              <a:t>过直线之外的一点至少有两条直线和已知直线平行</a:t>
            </a:r>
            <a:r>
              <a:rPr lang="zh-CN" altLang="en-US" sz="2400" dirty="0"/>
              <a:t>”）。在这种公理系统中，经过演绎推理，可以证明一系列和欧式几何内容不同的新的几何命题，比如三角形的内角和小于</a:t>
            </a:r>
            <a:r>
              <a:rPr lang="en-US" altLang="zh-CN" sz="2400" dirty="0"/>
              <a:t>180</a:t>
            </a:r>
            <a:r>
              <a:rPr lang="zh-CN" altLang="en-US" sz="2400" dirty="0"/>
              <a:t>度。</a:t>
            </a:r>
            <a:endParaRPr lang="en-US" altLang="zh-CN" sz="2400" dirty="0"/>
          </a:p>
        </p:txBody>
      </p:sp>
      <p:pic>
        <p:nvPicPr>
          <p:cNvPr id="7" name="图片 6">
            <a:extLst>
              <a:ext uri="{FF2B5EF4-FFF2-40B4-BE49-F238E27FC236}">
                <a16:creationId xmlns:a16="http://schemas.microsoft.com/office/drawing/2014/main" id="{BB77E9E1-7F3B-4116-9813-E6F9C1B206ED}"/>
              </a:ext>
            </a:extLst>
          </p:cNvPr>
          <p:cNvPicPr>
            <a:picLocks noChangeAspect="1"/>
          </p:cNvPicPr>
          <p:nvPr/>
        </p:nvPicPr>
        <p:blipFill>
          <a:blip r:embed="rId4"/>
          <a:stretch>
            <a:fillRect/>
          </a:stretch>
        </p:blipFill>
        <p:spPr>
          <a:xfrm>
            <a:off x="9480376" y="1196752"/>
            <a:ext cx="2664296" cy="1725390"/>
          </a:xfrm>
          <a:prstGeom prst="rect">
            <a:avLst/>
          </a:prstGeom>
        </p:spPr>
      </p:pic>
      <p:pic>
        <p:nvPicPr>
          <p:cNvPr id="8" name="图片 7">
            <a:extLst>
              <a:ext uri="{FF2B5EF4-FFF2-40B4-BE49-F238E27FC236}">
                <a16:creationId xmlns:a16="http://schemas.microsoft.com/office/drawing/2014/main" id="{98CFB663-7DD9-4FB2-91BF-D09B04A2EE3C}"/>
              </a:ext>
            </a:extLst>
          </p:cNvPr>
          <p:cNvPicPr>
            <a:picLocks noChangeAspect="1"/>
          </p:cNvPicPr>
          <p:nvPr/>
        </p:nvPicPr>
        <p:blipFill>
          <a:blip r:embed="rId5"/>
          <a:stretch>
            <a:fillRect/>
          </a:stretch>
        </p:blipFill>
        <p:spPr>
          <a:xfrm>
            <a:off x="2710678" y="4762221"/>
            <a:ext cx="6318575" cy="2051155"/>
          </a:xfrm>
          <a:prstGeom prst="rect">
            <a:avLst/>
          </a:prstGeom>
        </p:spPr>
      </p:pic>
    </p:spTree>
    <p:extLst>
      <p:ext uri="{BB962C8B-B14F-4D97-AF65-F5344CB8AC3E}">
        <p14:creationId xmlns:p14="http://schemas.microsoft.com/office/powerpoint/2010/main" val="315183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原创设计师QQ598969553      _5"/>
          <p:cNvSpPr/>
          <p:nvPr/>
        </p:nvSpPr>
        <p:spPr>
          <a:xfrm>
            <a:off x="3048349" y="1259368"/>
            <a:ext cx="8604185" cy="1371865"/>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miter lim="800000"/>
          </a:ln>
          <a:effectLst>
            <a:outerShdw blurRad="152400" dist="38100" dir="8100000" algn="tr" rotWithShape="0">
              <a:prstClr val="black">
                <a:alpha val="34000"/>
              </a:prstClr>
            </a:outerShdw>
          </a:effectLst>
        </p:spPr>
        <p:txBody>
          <a:bodyPr anchor="ctr"/>
          <a:lstStyle/>
          <a:p>
            <a:pPr algn="ctr">
              <a:defRPr/>
            </a:pPr>
            <a:endParaRPr lang="en-US" sz="1400" kern="0">
              <a:latin typeface="Agency FB"/>
              <a:ea typeface="造字工房悦黑（非商用）常规体"/>
            </a:endParaRPr>
          </a:p>
        </p:txBody>
      </p:sp>
      <p:grpSp>
        <p:nvGrpSpPr>
          <p:cNvPr id="11" name="原创设计师QQ598969553      _6"/>
          <p:cNvGrpSpPr/>
          <p:nvPr/>
        </p:nvGrpSpPr>
        <p:grpSpPr bwMode="auto">
          <a:xfrm>
            <a:off x="3145186" y="1495926"/>
            <a:ext cx="8289599" cy="1463576"/>
            <a:chOff x="6025717" y="369419"/>
            <a:chExt cx="1977686" cy="1164380"/>
          </a:xfrm>
        </p:grpSpPr>
        <p:sp>
          <p:nvSpPr>
            <p:cNvPr id="12" name="TextBox 106"/>
            <p:cNvSpPr txBox="1"/>
            <p:nvPr/>
          </p:nvSpPr>
          <p:spPr>
            <a:xfrm>
              <a:off x="6025717" y="369419"/>
              <a:ext cx="1977686" cy="674271"/>
            </a:xfrm>
            <a:prstGeom prst="rect">
              <a:avLst/>
            </a:prstGeom>
            <a:noFill/>
          </p:spPr>
          <p:txBody>
            <a:bodyPr wrap="square" lIns="91431" tIns="45715" rIns="91431" bIns="45715">
              <a:spAutoFit/>
            </a:bodyPr>
            <a:lstStyle/>
            <a:p>
              <a:pPr>
                <a:lnSpc>
                  <a:spcPct val="120000"/>
                </a:lnSpc>
                <a:spcBef>
                  <a:spcPts val="0"/>
                </a:spcBef>
                <a:spcAft>
                  <a:spcPts val="0"/>
                </a:spcAft>
                <a:buSzPct val="100000"/>
              </a:pPr>
              <a:r>
                <a:rPr lang="zh-CN" altLang="en-US" sz="4400" b="1" dirty="0">
                  <a:solidFill>
                    <a:schemeClr val="dk1">
                      <a:lumMod val="100000"/>
                    </a:schemeClr>
                  </a:solidFill>
                  <a:ea typeface="微软雅黑" panose="020B0503020204020204" pitchFamily="34" charset="-122"/>
                </a:rPr>
                <a:t>数学史上的三次危机</a:t>
              </a:r>
              <a:endParaRPr lang="zh-CN" altLang="en-US" sz="4400" b="1" dirty="0">
                <a:solidFill>
                  <a:schemeClr val="dk1">
                    <a:lumMod val="100000"/>
                  </a:schemeClr>
                </a:solidFill>
                <a:ea typeface="微软雅黑" panose="020B0503020204020204" pitchFamily="34" charset="-122"/>
                <a:sym typeface="+mn-ea"/>
              </a:endParaRPr>
            </a:p>
          </p:txBody>
        </p:sp>
        <p:sp>
          <p:nvSpPr>
            <p:cNvPr id="13" name="TextBox 107"/>
            <p:cNvSpPr txBox="1"/>
            <p:nvPr/>
          </p:nvSpPr>
          <p:spPr>
            <a:xfrm>
              <a:off x="6531630" y="1274556"/>
              <a:ext cx="1009427" cy="259243"/>
            </a:xfrm>
            <a:prstGeom prst="rect">
              <a:avLst/>
            </a:prstGeom>
            <a:noFill/>
          </p:spPr>
          <p:txBody>
            <a:bodyPr lIns="91431" tIns="0" rIns="91431" bIns="0">
              <a:spAutoFit/>
            </a:bodyPr>
            <a:lstStyle/>
            <a:p>
              <a:pPr>
                <a:lnSpc>
                  <a:spcPct val="150000"/>
                </a:lnSpc>
              </a:pPr>
              <a:endParaRPr lang="zh-CN" altLang="en-US" sz="1600">
                <a:solidFill>
                  <a:srgbClr val="404040"/>
                </a:solidFill>
                <a:latin typeface="微软雅黑" panose="020B0503020204020204" pitchFamily="34" charset="-122"/>
                <a:ea typeface="微软雅黑" panose="020B0503020204020204" pitchFamily="34" charset="-122"/>
                <a:cs typeface="华文黑体"/>
              </a:endParaRPr>
            </a:p>
          </p:txBody>
        </p:sp>
      </p:grpSp>
      <p:grpSp>
        <p:nvGrpSpPr>
          <p:cNvPr id="17" name="原创设计师QQ598969553      _8"/>
          <p:cNvGrpSpPr/>
          <p:nvPr/>
        </p:nvGrpSpPr>
        <p:grpSpPr bwMode="auto">
          <a:xfrm>
            <a:off x="687918" y="1014355"/>
            <a:ext cx="2053537" cy="1926035"/>
            <a:chOff x="2201071" y="3406041"/>
            <a:chExt cx="1805286" cy="1805938"/>
          </a:xfrm>
        </p:grpSpPr>
        <p:grpSp>
          <p:nvGrpSpPr>
            <p:cNvPr id="32810" name="组合 17"/>
            <p:cNvGrpSpPr/>
            <p:nvPr/>
          </p:nvGrpSpPr>
          <p:grpSpPr bwMode="auto">
            <a:xfrm>
              <a:off x="2201071" y="3406041"/>
              <a:ext cx="1805286" cy="1805938"/>
              <a:chOff x="4345444" y="2542859"/>
              <a:chExt cx="1810550" cy="1811205"/>
            </a:xfrm>
          </p:grpSpPr>
          <p:grpSp>
            <p:nvGrpSpPr>
              <p:cNvPr id="20" name="组合 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2"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endParaRPr>
                </a:p>
              </p:txBody>
            </p:sp>
            <p:sp>
              <p:nvSpPr>
                <p:cNvPr id="23" name="椭圆 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21" name="椭圆 20"/>
              <p:cNvSpPr/>
              <p:nvPr/>
            </p:nvSpPr>
            <p:spPr>
              <a:xfrm>
                <a:off x="4564616" y="2763439"/>
                <a:ext cx="1372206" cy="1370045"/>
              </a:xfrm>
              <a:prstGeom prst="ellipse">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19" name="TextBox 69"/>
            <p:cNvSpPr txBox="1"/>
            <p:nvPr/>
          </p:nvSpPr>
          <p:spPr>
            <a:xfrm>
              <a:off x="2353655" y="4001626"/>
              <a:ext cx="1368048" cy="625209"/>
            </a:xfrm>
            <a:prstGeom prst="rect">
              <a:avLst/>
            </a:prstGeom>
            <a:noFill/>
          </p:spPr>
          <p:txBody>
            <a:bodyPr wrap="square">
              <a:spAutoFit/>
            </a:bodyPr>
            <a:lstStyle/>
            <a:p>
              <a:pPr algn="ctr"/>
              <a:r>
                <a:rPr lang="en-US" altLang="zh-CN" sz="3733" b="1" dirty="0">
                  <a:solidFill>
                    <a:schemeClr val="bg1"/>
                  </a:solidFill>
                </a:rPr>
                <a:t> </a:t>
              </a:r>
              <a:r>
                <a:rPr lang="zh-CN" altLang="en-US" sz="3733" b="1" dirty="0">
                  <a:solidFill>
                    <a:schemeClr val="bg1"/>
                  </a:solidFill>
                </a:rPr>
                <a:t>壹</a:t>
              </a:r>
            </a:p>
          </p:txBody>
        </p:sp>
      </p:grpSp>
      <p:sp>
        <p:nvSpPr>
          <p:cNvPr id="16" name="矩形 1">
            <a:extLst>
              <a:ext uri="{FF2B5EF4-FFF2-40B4-BE49-F238E27FC236}">
                <a16:creationId xmlns:a16="http://schemas.microsoft.com/office/drawing/2014/main" id="{35B1F80E-7B35-477B-9026-A4412BABC6AE}"/>
              </a:ext>
            </a:extLst>
          </p:cNvPr>
          <p:cNvSpPr/>
          <p:nvPr/>
        </p:nvSpPr>
        <p:spPr>
          <a:xfrm>
            <a:off x="4709558" y="3080520"/>
            <a:ext cx="2772884" cy="1957524"/>
          </a:xfrm>
          <a:prstGeom prst="rect">
            <a:avLst/>
          </a:prstGeom>
          <a:noFill/>
          <a:ln w="9525">
            <a:noFill/>
          </a:ln>
        </p:spPr>
        <p:txBody>
          <a:bodyPr wrap="square">
            <a:spAutoFit/>
          </a:bodyPr>
          <a:lstStyle/>
          <a:p>
            <a:pPr>
              <a:lnSpc>
                <a:spcPct val="150000"/>
              </a:lnSpc>
            </a:pPr>
            <a:r>
              <a:rPr lang="en-US" altLang="zh-CN" sz="2800" b="1" dirty="0"/>
              <a:t>1.</a:t>
            </a:r>
            <a:r>
              <a:rPr lang="zh-CN" altLang="en-US" sz="2800" b="1" dirty="0"/>
              <a:t>无理数的发现</a:t>
            </a:r>
            <a:endParaRPr lang="en-US" altLang="zh-CN" sz="2800" b="1" dirty="0"/>
          </a:p>
          <a:p>
            <a:pPr>
              <a:lnSpc>
                <a:spcPct val="150000"/>
              </a:lnSpc>
            </a:pPr>
            <a:r>
              <a:rPr lang="en-US" altLang="zh-CN" sz="2800" b="1" dirty="0"/>
              <a:t>2.</a:t>
            </a:r>
            <a:r>
              <a:rPr lang="zh-CN" altLang="en-US" sz="2800" b="1" dirty="0"/>
              <a:t>无穷小的出现</a:t>
            </a:r>
            <a:endParaRPr lang="en-US" altLang="zh-CN" sz="2800" b="1" dirty="0"/>
          </a:p>
          <a:p>
            <a:pPr>
              <a:lnSpc>
                <a:spcPct val="150000"/>
              </a:lnSpc>
            </a:pPr>
            <a:r>
              <a:rPr lang="en-US" altLang="zh-CN" sz="2800" b="1" dirty="0"/>
              <a:t>3.</a:t>
            </a:r>
            <a:r>
              <a:rPr lang="zh-CN" altLang="en-US" sz="2800" b="1" dirty="0"/>
              <a:t>一般集合理论</a:t>
            </a:r>
            <a:endParaRPr lang="en-US" altLang="zh-CN" sz="2800" b="1" dirty="0"/>
          </a:p>
        </p:txBody>
      </p:sp>
    </p:spTree>
    <p:extLst>
      <p:ext uri="{BB962C8B-B14F-4D97-AF65-F5344CB8AC3E}">
        <p14:creationId xmlns:p14="http://schemas.microsoft.com/office/powerpoint/2010/main" val="2738365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2"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up)">
                                      <p:cBhvr>
                                        <p:cTn id="30" dur="5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2" nodeType="clickEffect">
                                  <p:stCondLst>
                                    <p:cond delay="0"/>
                                  </p:stCondLst>
                                  <p:childTnLst>
                                    <p:set>
                                      <p:cBhvr>
                                        <p:cTn id="34" dur="1" fill="hold">
                                          <p:stCondLst>
                                            <p:cond delay="0"/>
                                          </p:stCondLst>
                                        </p:cTn>
                                        <p:tgtEl>
                                          <p:spTgt spid="16">
                                            <p:txEl>
                                              <p:pRg st="1" end="1"/>
                                            </p:txEl>
                                          </p:spTgt>
                                        </p:tgtEl>
                                        <p:attrNameLst>
                                          <p:attrName>style.visibility</p:attrName>
                                        </p:attrNameLst>
                                      </p:cBhvr>
                                      <p:to>
                                        <p:strVal val="visible"/>
                                      </p:to>
                                    </p:set>
                                    <p:animEffect transition="in" filter="wipe(up)">
                                      <p:cBhvr>
                                        <p:cTn id="35" dur="500"/>
                                        <p:tgtEl>
                                          <p:spTgt spid="16">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2" nodeType="clickEffect">
                                  <p:stCondLst>
                                    <p:cond delay="0"/>
                                  </p:stCondLst>
                                  <p:childTnLst>
                                    <p:set>
                                      <p:cBhvr>
                                        <p:cTn id="39" dur="1" fill="hold">
                                          <p:stCondLst>
                                            <p:cond delay="0"/>
                                          </p:stCondLst>
                                        </p:cTn>
                                        <p:tgtEl>
                                          <p:spTgt spid="16">
                                            <p:txEl>
                                              <p:pRg st="2" end="2"/>
                                            </p:txEl>
                                          </p:spTgt>
                                        </p:tgtEl>
                                        <p:attrNameLst>
                                          <p:attrName>style.visibility</p:attrName>
                                        </p:attrNameLst>
                                      </p:cBhvr>
                                      <p:to>
                                        <p:strVal val="visible"/>
                                      </p:to>
                                    </p:set>
                                    <p:animEffect transition="in" filter="wipe(up)">
                                      <p:cBhvr>
                                        <p:cTn id="40"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6" grpId="0"/>
      <p:bldP spid="16" grpId="1"/>
      <p:bldP spid="16" grpId="2"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1999EFDF-E13D-490F-B706-87F75419BCF1}"/>
              </a:ext>
            </a:extLst>
          </p:cNvPr>
          <p:cNvSpPr txBox="1"/>
          <p:nvPr/>
        </p:nvSpPr>
        <p:spPr>
          <a:xfrm>
            <a:off x="1154440" y="943234"/>
            <a:ext cx="9883120" cy="4947508"/>
          </a:xfrm>
          <a:prstGeom prst="rect">
            <a:avLst/>
          </a:prstGeom>
          <a:noFill/>
        </p:spPr>
        <p:txBody>
          <a:bodyPr wrap="square" rtlCol="0">
            <a:spAutoFit/>
          </a:bodyPr>
          <a:lstStyle/>
          <a:p>
            <a:pPr indent="609585">
              <a:lnSpc>
                <a:spcPct val="150000"/>
              </a:lnSpc>
            </a:pPr>
            <a:r>
              <a:rPr lang="zh-CN" altLang="zh-CN" sz="2667" b="1" dirty="0"/>
              <a:t>立体几何研究现实世界中物体的</a:t>
            </a:r>
            <a:r>
              <a:rPr lang="zh-CN" altLang="zh-CN" sz="2667" b="1" dirty="0">
                <a:solidFill>
                  <a:srgbClr val="FF0000"/>
                </a:solidFill>
              </a:rPr>
              <a:t>形状、大小与位置关系</a:t>
            </a:r>
            <a:r>
              <a:rPr lang="zh-CN" altLang="zh-CN" sz="2667" b="1" dirty="0"/>
              <a:t>。本单元的学习，可以帮助学生以长方体为载体，</a:t>
            </a:r>
            <a:r>
              <a:rPr lang="zh-CN" altLang="zh-CN" sz="2667" b="1" dirty="0">
                <a:solidFill>
                  <a:srgbClr val="FF0000"/>
                </a:solidFill>
              </a:rPr>
              <a:t>认识和理解</a:t>
            </a:r>
            <a:r>
              <a:rPr lang="zh-CN" altLang="zh-CN" sz="2667" b="1" dirty="0"/>
              <a:t>空间点、直线、平面的位置关系；</a:t>
            </a:r>
            <a:r>
              <a:rPr lang="zh-CN" altLang="zh-CN" sz="2667" b="1" dirty="0">
                <a:solidFill>
                  <a:srgbClr val="FF0000"/>
                </a:solidFill>
              </a:rPr>
              <a:t>用数学语言表述</a:t>
            </a:r>
            <a:r>
              <a:rPr lang="zh-CN" altLang="zh-CN" sz="2667" b="1" dirty="0"/>
              <a:t>有关平行、垂直的性质与判定，并对某些结论进行论证；了解一些简单几何体的表面积与体积的计算方法；运用直观感知、操作确认、推理论证、度量计算等认识和探索空间图形的性质，</a:t>
            </a:r>
            <a:r>
              <a:rPr lang="zh-CN" altLang="zh-CN" sz="2667" b="1" dirty="0">
                <a:solidFill>
                  <a:srgbClr val="FF0000"/>
                </a:solidFill>
              </a:rPr>
              <a:t>建立空间观念</a:t>
            </a:r>
            <a:r>
              <a:rPr lang="zh-CN" altLang="zh-CN" sz="2667" b="1" dirty="0"/>
              <a:t>。</a:t>
            </a:r>
            <a:endParaRPr lang="en-US" altLang="zh-CN" sz="2667" b="1" dirty="0"/>
          </a:p>
          <a:p>
            <a:pPr indent="609585">
              <a:lnSpc>
                <a:spcPct val="150000"/>
              </a:lnSpc>
            </a:pPr>
            <a:r>
              <a:rPr lang="zh-CN" altLang="zh-CN" sz="2667" b="1" dirty="0"/>
              <a:t>内容包括：基本立体图形、基本图形</a:t>
            </a:r>
            <a:r>
              <a:rPr lang="zh-CN" altLang="zh-CN" sz="2667" b="1" dirty="0">
                <a:solidFill>
                  <a:srgbClr val="0070C0"/>
                </a:solidFill>
              </a:rPr>
              <a:t>位置关系</a:t>
            </a:r>
            <a:r>
              <a:rPr lang="zh-CN" altLang="zh-CN" sz="2667" b="1" dirty="0"/>
              <a:t>、几何学的发展。</a:t>
            </a:r>
          </a:p>
        </p:txBody>
      </p:sp>
      <p:cxnSp>
        <p:nvCxnSpPr>
          <p:cNvPr id="3" name="直接连接符 2">
            <a:extLst>
              <a:ext uri="{FF2B5EF4-FFF2-40B4-BE49-F238E27FC236}">
                <a16:creationId xmlns:a16="http://schemas.microsoft.com/office/drawing/2014/main" id="{9EF8C2D0-897E-4600-A6A5-09A626900CB6}"/>
              </a:ext>
            </a:extLst>
          </p:cNvPr>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39411CBA-FB75-4789-BC66-6339C4F68FA4}"/>
              </a:ext>
            </a:extLst>
          </p:cNvPr>
          <p:cNvSpPr txBox="1"/>
          <p:nvPr/>
        </p:nvSpPr>
        <p:spPr>
          <a:xfrm>
            <a:off x="534630" y="1"/>
            <a:ext cx="6028977" cy="746743"/>
          </a:xfrm>
          <a:prstGeom prst="rect">
            <a:avLst/>
          </a:prstGeom>
          <a:noFill/>
        </p:spPr>
        <p:txBody>
          <a:bodyPr wrap="square" rtlCol="0">
            <a:spAutoFit/>
          </a:bodyPr>
          <a:lstStyle/>
          <a:p>
            <a:pPr>
              <a:lnSpc>
                <a:spcPct val="150000"/>
              </a:lnSpc>
            </a:pPr>
            <a:r>
              <a:rPr lang="zh-CN" altLang="en-US" sz="3200" b="1" dirty="0"/>
              <a:t>课标</a:t>
            </a:r>
            <a:r>
              <a:rPr lang="en-US" altLang="zh-CN" sz="3200" b="1" dirty="0"/>
              <a:t>——</a:t>
            </a:r>
            <a:r>
              <a:rPr lang="zh-CN" altLang="en-US" sz="3200" b="1" dirty="0"/>
              <a:t>高中立体几何</a:t>
            </a:r>
            <a:endParaRPr lang="en-US" altLang="zh-CN" sz="3200" b="1" dirty="0"/>
          </a:p>
        </p:txBody>
      </p:sp>
    </p:spTree>
    <p:extLst>
      <p:ext uri="{BB962C8B-B14F-4D97-AF65-F5344CB8AC3E}">
        <p14:creationId xmlns:p14="http://schemas.microsoft.com/office/powerpoint/2010/main" val="2666146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up)">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up)">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61B624-BEB8-46CA-9E98-622408C4D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3336903"/>
            <a:ext cx="3987232" cy="2701796"/>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2D3B2C74-3353-4A67-B16E-6A1557EE86FD}"/>
              </a:ext>
            </a:extLst>
          </p:cNvPr>
          <p:cNvSpPr txBox="1"/>
          <p:nvPr/>
        </p:nvSpPr>
        <p:spPr>
          <a:xfrm>
            <a:off x="94166" y="-99392"/>
            <a:ext cx="11721171" cy="3093667"/>
          </a:xfrm>
          <a:prstGeom prst="rect">
            <a:avLst/>
          </a:prstGeom>
          <a:noFill/>
        </p:spPr>
        <p:txBody>
          <a:bodyPr wrap="square">
            <a:spAutoFit/>
          </a:bodyPr>
          <a:lstStyle/>
          <a:p>
            <a:pPr>
              <a:lnSpc>
                <a:spcPct val="150000"/>
              </a:lnSpc>
            </a:pPr>
            <a:r>
              <a:rPr lang="zh-CN" altLang="zh-CN" sz="2667" b="1" kern="100" dirty="0">
                <a:solidFill>
                  <a:srgbClr val="000000"/>
                </a:solidFill>
                <a:cs typeface="宋体" panose="02010600030101010101" pitchFamily="2" charset="-122"/>
              </a:rPr>
              <a:t>日晷是中国古代用来测定时间的仪器，利用与晷面垂直的晷针投射到晷面的影子来测定时间．把地球看成一个球</a:t>
            </a:r>
            <a:r>
              <a:rPr lang="en-US" altLang="zh-CN" sz="2667" b="1" kern="100" dirty="0">
                <a:solidFill>
                  <a:srgbClr val="000000"/>
                </a:solidFill>
                <a:latin typeface="Times New Roman" panose="02020603050405020304" pitchFamily="18" charset="0"/>
                <a:ea typeface="Times New Roman" panose="02020603050405020304" pitchFamily="18" charset="0"/>
              </a:rPr>
              <a:t>(</a:t>
            </a:r>
            <a:r>
              <a:rPr lang="zh-CN" altLang="zh-CN" sz="2667" b="1" kern="100" dirty="0">
                <a:solidFill>
                  <a:srgbClr val="FF0000"/>
                </a:solidFill>
                <a:cs typeface="宋体" panose="02010600030101010101" pitchFamily="2" charset="-122"/>
              </a:rPr>
              <a:t>球心</a:t>
            </a:r>
            <a:r>
              <a:rPr lang="zh-CN" altLang="zh-CN" sz="2667" b="1" kern="100" dirty="0">
                <a:solidFill>
                  <a:srgbClr val="000000"/>
                </a:solidFill>
                <a:cs typeface="宋体" panose="02010600030101010101" pitchFamily="2" charset="-122"/>
              </a:rPr>
              <a:t>记为</a:t>
            </a:r>
            <a:r>
              <a:rPr lang="en-US" altLang="zh-CN" sz="2667" b="1" i="1" kern="100" dirty="0">
                <a:solidFill>
                  <a:srgbClr val="000000"/>
                </a:solidFill>
                <a:latin typeface="Times New Roman" panose="02020603050405020304" pitchFamily="18" charset="0"/>
                <a:ea typeface="Times New Roman" panose="02020603050405020304" pitchFamily="18" charset="0"/>
              </a:rPr>
              <a:t>O</a:t>
            </a:r>
            <a:r>
              <a:rPr lang="en-US" altLang="zh-CN" sz="2667" b="1" kern="100" dirty="0">
                <a:solidFill>
                  <a:srgbClr val="000000"/>
                </a:solidFill>
                <a:latin typeface="Times New Roman" panose="02020603050405020304" pitchFamily="18" charset="0"/>
                <a:ea typeface="Times New Roman" panose="02020603050405020304" pitchFamily="18" charset="0"/>
              </a:rPr>
              <a:t>)</a:t>
            </a:r>
            <a:r>
              <a:rPr lang="zh-CN" altLang="zh-CN" sz="2667" b="1" kern="100" dirty="0">
                <a:solidFill>
                  <a:srgbClr val="000000"/>
                </a:solidFill>
                <a:cs typeface="宋体" panose="02010600030101010101" pitchFamily="2" charset="-122"/>
              </a:rPr>
              <a:t>，地球上一点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的纬度是指</a:t>
            </a:r>
            <a:r>
              <a:rPr lang="en-US" altLang="zh-CN" sz="2667" b="1" i="1" kern="100" dirty="0">
                <a:solidFill>
                  <a:srgbClr val="000000"/>
                </a:solidFill>
                <a:latin typeface="Times New Roman" panose="02020603050405020304" pitchFamily="18" charset="0"/>
                <a:ea typeface="Times New Roman" panose="02020603050405020304" pitchFamily="18" charset="0"/>
              </a:rPr>
              <a:t>OA</a:t>
            </a:r>
            <a:r>
              <a:rPr lang="zh-CN" altLang="zh-CN" sz="2667" b="1" kern="100" dirty="0">
                <a:solidFill>
                  <a:srgbClr val="000000"/>
                </a:solidFill>
                <a:cs typeface="宋体" panose="02010600030101010101" pitchFamily="2" charset="-122"/>
              </a:rPr>
              <a:t>与地球赤道所在平面所成</a:t>
            </a:r>
            <a:r>
              <a:rPr lang="zh-CN" altLang="zh-CN" sz="2667" b="1" kern="100" dirty="0">
                <a:solidFill>
                  <a:srgbClr val="FF0000"/>
                </a:solidFill>
                <a:cs typeface="宋体" panose="02010600030101010101" pitchFamily="2" charset="-122"/>
              </a:rPr>
              <a:t>角</a:t>
            </a:r>
            <a:r>
              <a:rPr lang="zh-CN" altLang="zh-CN" sz="2667" b="1" kern="100" dirty="0">
                <a:solidFill>
                  <a:srgbClr val="000000"/>
                </a:solidFill>
                <a:cs typeface="宋体" panose="02010600030101010101" pitchFamily="2" charset="-122"/>
              </a:rPr>
              <a:t>，点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处的水平面是指过点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且与</a:t>
            </a:r>
            <a:r>
              <a:rPr lang="en-US" altLang="zh-CN" sz="2667" b="1" i="1" kern="100" dirty="0">
                <a:solidFill>
                  <a:srgbClr val="000000"/>
                </a:solidFill>
                <a:latin typeface="Times New Roman" panose="02020603050405020304" pitchFamily="18" charset="0"/>
                <a:ea typeface="Times New Roman" panose="02020603050405020304" pitchFamily="18" charset="0"/>
              </a:rPr>
              <a:t>OA</a:t>
            </a:r>
            <a:r>
              <a:rPr lang="zh-CN" altLang="zh-CN" sz="2667" b="1" kern="100" dirty="0">
                <a:solidFill>
                  <a:srgbClr val="FF0000"/>
                </a:solidFill>
                <a:cs typeface="宋体" panose="02010600030101010101" pitchFamily="2" charset="-122"/>
              </a:rPr>
              <a:t>垂直</a:t>
            </a:r>
            <a:r>
              <a:rPr lang="zh-CN" altLang="zh-CN" sz="2667" b="1" kern="100" dirty="0">
                <a:solidFill>
                  <a:srgbClr val="000000"/>
                </a:solidFill>
                <a:cs typeface="宋体" panose="02010600030101010101" pitchFamily="2" charset="-122"/>
              </a:rPr>
              <a:t>的平面</a:t>
            </a:r>
            <a:r>
              <a:rPr lang="en-US" altLang="zh-CN" sz="2667" b="1" kern="100" dirty="0">
                <a:solidFill>
                  <a:srgbClr val="000000"/>
                </a:solidFill>
                <a:latin typeface="Times New Roman" panose="02020603050405020304" pitchFamily="18" charset="0"/>
                <a:ea typeface="Times New Roman" panose="02020603050405020304" pitchFamily="18" charset="0"/>
              </a:rPr>
              <a:t>.</a:t>
            </a:r>
            <a:r>
              <a:rPr lang="zh-CN" altLang="zh-CN" sz="2667" b="1" kern="100" dirty="0">
                <a:solidFill>
                  <a:srgbClr val="000000"/>
                </a:solidFill>
                <a:cs typeface="宋体" panose="02010600030101010101" pitchFamily="2" charset="-122"/>
              </a:rPr>
              <a:t>在点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处放置一个日晷，若晷面与赤道所在平面</a:t>
            </a:r>
            <a:r>
              <a:rPr lang="zh-CN" altLang="zh-CN" sz="2667" b="1" kern="100" dirty="0">
                <a:solidFill>
                  <a:srgbClr val="FF0000"/>
                </a:solidFill>
                <a:cs typeface="宋体" panose="02010600030101010101" pitchFamily="2" charset="-122"/>
              </a:rPr>
              <a:t>平行</a:t>
            </a:r>
            <a:r>
              <a:rPr lang="zh-CN" altLang="zh-CN" sz="2667" b="1" kern="100" dirty="0">
                <a:solidFill>
                  <a:srgbClr val="000000"/>
                </a:solidFill>
                <a:cs typeface="宋体" panose="02010600030101010101" pitchFamily="2" charset="-122"/>
              </a:rPr>
              <a:t>，点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处的</a:t>
            </a:r>
            <a:r>
              <a:rPr lang="zh-CN" altLang="zh-CN" sz="2667" b="1" kern="100" dirty="0">
                <a:solidFill>
                  <a:srgbClr val="FF0000"/>
                </a:solidFill>
                <a:cs typeface="宋体" panose="02010600030101010101" pitchFamily="2" charset="-122"/>
              </a:rPr>
              <a:t>纬度</a:t>
            </a:r>
            <a:r>
              <a:rPr lang="zh-CN" altLang="zh-CN" sz="2667" b="1" kern="100" dirty="0">
                <a:solidFill>
                  <a:srgbClr val="000000"/>
                </a:solidFill>
                <a:cs typeface="宋体" panose="02010600030101010101" pitchFamily="2" charset="-122"/>
              </a:rPr>
              <a:t>为北纬</a:t>
            </a:r>
            <a:r>
              <a:rPr lang="en-US" altLang="zh-CN" sz="2667" b="1" kern="100" dirty="0">
                <a:solidFill>
                  <a:srgbClr val="FF0000"/>
                </a:solidFill>
                <a:latin typeface="Times New Roman" panose="02020603050405020304" pitchFamily="18" charset="0"/>
                <a:ea typeface="Times New Roman" panose="02020603050405020304" pitchFamily="18" charset="0"/>
              </a:rPr>
              <a:t>40°</a:t>
            </a:r>
            <a:r>
              <a:rPr lang="zh-CN" altLang="zh-CN" sz="2667" b="1" kern="100" dirty="0">
                <a:solidFill>
                  <a:srgbClr val="000000"/>
                </a:solidFill>
                <a:cs typeface="宋体" panose="02010600030101010101" pitchFamily="2" charset="-122"/>
              </a:rPr>
              <a:t>，则晷针与点</a:t>
            </a:r>
            <a:r>
              <a:rPr lang="en-US" altLang="zh-CN" sz="2667" b="1" i="1" kern="100" dirty="0">
                <a:solidFill>
                  <a:srgbClr val="000000"/>
                </a:solidFill>
                <a:latin typeface="Times New Roman" panose="02020603050405020304" pitchFamily="18" charset="0"/>
                <a:ea typeface="Times New Roman" panose="02020603050405020304" pitchFamily="18" charset="0"/>
              </a:rPr>
              <a:t>A</a:t>
            </a:r>
            <a:r>
              <a:rPr lang="zh-CN" altLang="zh-CN" sz="2667" b="1" kern="100" dirty="0">
                <a:solidFill>
                  <a:srgbClr val="000000"/>
                </a:solidFill>
                <a:cs typeface="宋体" panose="02010600030101010101" pitchFamily="2" charset="-122"/>
              </a:rPr>
              <a:t>处的水平面所成角为（</a:t>
            </a:r>
            <a:r>
              <a:rPr lang="en-US" altLang="zh-CN" sz="2667" b="1" kern="100" dirty="0">
                <a:solidFill>
                  <a:srgbClr val="000000"/>
                </a:solidFill>
                <a:latin typeface="Times New Roman" panose="02020603050405020304" pitchFamily="18" charset="0"/>
                <a:ea typeface="Times New Roman" panose="02020603050405020304" pitchFamily="18" charset="0"/>
              </a:rPr>
              <a:t>    </a:t>
            </a:r>
            <a:r>
              <a:rPr lang="zh-CN" altLang="zh-CN" sz="2667" b="1" kern="100" dirty="0">
                <a:solidFill>
                  <a:srgbClr val="000000"/>
                </a:solidFill>
                <a:cs typeface="宋体" panose="02010600030101010101" pitchFamily="2" charset="-122"/>
              </a:rPr>
              <a:t>）</a:t>
            </a:r>
            <a:r>
              <a:rPr lang="en-US" altLang="zh-CN" sz="2400" b="1" kern="100" dirty="0">
                <a:solidFill>
                  <a:srgbClr val="000000"/>
                </a:solidFill>
                <a:latin typeface="Times New Roman" panose="02020603050405020304" pitchFamily="18" charset="0"/>
                <a:ea typeface="Times New Roman" panose="02020603050405020304" pitchFamily="18" charset="0"/>
                <a:cs typeface="宋体" panose="02010600030101010101" pitchFamily="2" charset="-122"/>
              </a:rPr>
              <a:t>A. 20°    </a:t>
            </a:r>
            <a:r>
              <a:rPr lang="en-US" altLang="zh-CN" sz="2400" b="1" kern="100" dirty="0">
                <a:solidFill>
                  <a:srgbClr val="0070C0"/>
                </a:solidFill>
                <a:latin typeface="Times New Roman" panose="02020603050405020304" pitchFamily="18" charset="0"/>
                <a:ea typeface="Times New Roman" panose="02020603050405020304" pitchFamily="18" charset="0"/>
                <a:cs typeface="宋体" panose="02010600030101010101" pitchFamily="2" charset="-122"/>
              </a:rPr>
              <a:t>B. 40°    </a:t>
            </a:r>
            <a:r>
              <a:rPr lang="en-US" altLang="zh-CN" sz="2400" b="1" kern="100" dirty="0">
                <a:solidFill>
                  <a:srgbClr val="000000"/>
                </a:solidFill>
                <a:latin typeface="Times New Roman" panose="02020603050405020304" pitchFamily="18" charset="0"/>
                <a:ea typeface="Times New Roman" panose="02020603050405020304" pitchFamily="18" charset="0"/>
                <a:cs typeface="宋体" panose="02010600030101010101" pitchFamily="2" charset="-122"/>
              </a:rPr>
              <a:t>C. 50°    D. 90°</a:t>
            </a:r>
            <a:endParaRPr lang="zh-CN" altLang="zh-CN" sz="2400" b="1" kern="100" dirty="0">
              <a:latin typeface="Time New Romans"/>
              <a:cs typeface="宋体" panose="02010600030101010101" pitchFamily="2" charset="-122"/>
            </a:endParaRPr>
          </a:p>
        </p:txBody>
      </p:sp>
      <p:pic>
        <p:nvPicPr>
          <p:cNvPr id="1027" name="Picture 3">
            <a:extLst>
              <a:ext uri="{FF2B5EF4-FFF2-40B4-BE49-F238E27FC236}">
                <a16:creationId xmlns:a16="http://schemas.microsoft.com/office/drawing/2014/main" id="{D4703D61-4E98-4243-ADE1-098B64B6F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112" y="3140968"/>
            <a:ext cx="3481549" cy="3093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61B624-BEB8-46CA-9E98-622408C4D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805" y="2002514"/>
            <a:ext cx="3987232" cy="2701796"/>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F9078299-96B7-4BB4-8927-E6F11E5F9662}"/>
              </a:ext>
            </a:extLst>
          </p:cNvPr>
          <p:cNvSpPr txBox="1"/>
          <p:nvPr/>
        </p:nvSpPr>
        <p:spPr>
          <a:xfrm>
            <a:off x="205815" y="77721"/>
            <a:ext cx="8221747" cy="1249701"/>
          </a:xfrm>
          <a:prstGeom prst="rect">
            <a:avLst/>
          </a:prstGeom>
          <a:noFill/>
        </p:spPr>
        <p:txBody>
          <a:bodyPr wrap="square" rtlCol="0">
            <a:spAutoFit/>
          </a:bodyPr>
          <a:lstStyle/>
          <a:p>
            <a:pPr>
              <a:lnSpc>
                <a:spcPct val="150000"/>
              </a:lnSpc>
            </a:pPr>
            <a:r>
              <a:rPr lang="en-US" altLang="zh-CN" sz="2667" b="1" dirty="0"/>
              <a:t>1.</a:t>
            </a:r>
            <a:r>
              <a:rPr lang="zh-CN" altLang="en-US" sz="2667" b="1" dirty="0"/>
              <a:t>确定对象、建立关系、运算推理、总结提炼</a:t>
            </a:r>
            <a:endParaRPr lang="en-US" altLang="zh-CN" sz="2667" b="1" dirty="0"/>
          </a:p>
          <a:p>
            <a:pPr>
              <a:lnSpc>
                <a:spcPct val="150000"/>
              </a:lnSpc>
            </a:pPr>
            <a:r>
              <a:rPr lang="zh-CN" altLang="en-US" sz="2667" b="1" dirty="0">
                <a:highlight>
                  <a:srgbClr val="FFFF00"/>
                </a:highlight>
              </a:rPr>
              <a:t>（问题的情境资源）</a:t>
            </a:r>
            <a:endParaRPr lang="zh-CN" altLang="zh-CN" sz="2667" b="1" dirty="0">
              <a:highlight>
                <a:srgbClr val="FFFF00"/>
              </a:highlight>
            </a:endParaRPr>
          </a:p>
        </p:txBody>
      </p:sp>
      <p:cxnSp>
        <p:nvCxnSpPr>
          <p:cNvPr id="4" name="直接连接符 3">
            <a:extLst>
              <a:ext uri="{FF2B5EF4-FFF2-40B4-BE49-F238E27FC236}">
                <a16:creationId xmlns:a16="http://schemas.microsoft.com/office/drawing/2014/main" id="{C43AB648-3A24-41E3-B971-06924503189C}"/>
              </a:ext>
            </a:extLst>
          </p:cNvPr>
          <p:cNvCxnSpPr/>
          <p:nvPr/>
        </p:nvCxnSpPr>
        <p:spPr>
          <a:xfrm>
            <a:off x="2158738" y="2281287"/>
            <a:ext cx="893683" cy="9992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6B8D808-4556-41FD-8131-35DEC07E4B2E}"/>
              </a:ext>
            </a:extLst>
          </p:cNvPr>
          <p:cNvCxnSpPr/>
          <p:nvPr/>
        </p:nvCxnSpPr>
        <p:spPr>
          <a:xfrm>
            <a:off x="3052421" y="3280528"/>
            <a:ext cx="893683" cy="999241"/>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2C496087-93E2-4CD3-98E6-5B5D152B3E8E}"/>
              </a:ext>
            </a:extLst>
          </p:cNvPr>
          <p:cNvCxnSpPr>
            <a:cxnSpLocks/>
          </p:cNvCxnSpPr>
          <p:nvPr/>
        </p:nvCxnSpPr>
        <p:spPr>
          <a:xfrm flipH="1">
            <a:off x="2146487" y="2281287"/>
            <a:ext cx="12251" cy="37235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EFC0FBF9-E76D-45C8-8E76-CED7B58B3F0F}"/>
              </a:ext>
            </a:extLst>
          </p:cNvPr>
          <p:cNvCxnSpPr>
            <a:cxnSpLocks/>
          </p:cNvCxnSpPr>
          <p:nvPr/>
        </p:nvCxnSpPr>
        <p:spPr>
          <a:xfrm flipH="1">
            <a:off x="2158737" y="3261674"/>
            <a:ext cx="869184" cy="12349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F7016AAD-C7B3-46AD-AE3A-5B2AABE07BFB}"/>
              </a:ext>
            </a:extLst>
          </p:cNvPr>
          <p:cNvCxnSpPr>
            <a:cxnSpLocks/>
          </p:cNvCxnSpPr>
          <p:nvPr/>
        </p:nvCxnSpPr>
        <p:spPr>
          <a:xfrm flipV="1">
            <a:off x="2146487" y="4279769"/>
            <a:ext cx="1799617" cy="1979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CE45F50-44B2-4E23-A5D8-AEAF15972A58}"/>
              </a:ext>
            </a:extLst>
          </p:cNvPr>
          <p:cNvSpPr txBox="1"/>
          <p:nvPr/>
        </p:nvSpPr>
        <p:spPr>
          <a:xfrm>
            <a:off x="2118767" y="5774042"/>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O</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DC0C468B-FC29-4E31-8FC9-76F96E1BC878}"/>
              </a:ext>
            </a:extLst>
          </p:cNvPr>
          <p:cNvSpPr txBox="1"/>
          <p:nvPr/>
        </p:nvSpPr>
        <p:spPr>
          <a:xfrm>
            <a:off x="1836363" y="4231047"/>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A</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9ACDA55E-6084-48C1-A09C-47866AD1958C}"/>
              </a:ext>
            </a:extLst>
          </p:cNvPr>
          <p:cNvSpPr txBox="1"/>
          <p:nvPr/>
        </p:nvSpPr>
        <p:spPr>
          <a:xfrm>
            <a:off x="1812117" y="2069556"/>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B</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3AB05102-7E65-460B-A166-D7ED2FCE3A1A}"/>
              </a:ext>
            </a:extLst>
          </p:cNvPr>
          <p:cNvSpPr txBox="1"/>
          <p:nvPr/>
        </p:nvSpPr>
        <p:spPr>
          <a:xfrm>
            <a:off x="3067493" y="2891747"/>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C</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81B0E96F-02B1-4556-939D-60C838C0418A}"/>
              </a:ext>
            </a:extLst>
          </p:cNvPr>
          <p:cNvSpPr txBox="1"/>
          <p:nvPr/>
        </p:nvSpPr>
        <p:spPr>
          <a:xfrm>
            <a:off x="3886535" y="4034127"/>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D</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46D76E38-7EAA-4D00-B02F-D99E4FE85834}"/>
              </a:ext>
            </a:extLst>
          </p:cNvPr>
          <p:cNvSpPr txBox="1"/>
          <p:nvPr/>
        </p:nvSpPr>
        <p:spPr>
          <a:xfrm>
            <a:off x="6221691" y="742834"/>
            <a:ext cx="5235428" cy="6127127"/>
          </a:xfrm>
          <a:prstGeom prst="rect">
            <a:avLst/>
          </a:prstGeom>
          <a:noFill/>
        </p:spPr>
        <p:txBody>
          <a:bodyPr wrap="square">
            <a:spAutoFit/>
          </a:bodyPr>
          <a:lstStyle/>
          <a:p>
            <a:pPr>
              <a:lnSpc>
                <a:spcPct val="150000"/>
              </a:lnSpc>
            </a:pPr>
            <a:r>
              <a:rPr lang="zh-CN" altLang="zh-CN" sz="2400" b="1" kern="100" dirty="0">
                <a:solidFill>
                  <a:srgbClr val="000000"/>
                </a:solidFill>
                <a:cs typeface="宋体" panose="02010600030101010101" pitchFamily="2" charset="-122"/>
              </a:rPr>
              <a:t>日晷是中国古代用来测定时间的仪器，利用与晷面垂直的晷针投射到晷面的影子来测定时间．把地球看成一个球</a:t>
            </a:r>
            <a:r>
              <a:rPr lang="en-US" altLang="zh-CN" sz="2400" b="1" kern="100" dirty="0">
                <a:solidFill>
                  <a:srgbClr val="000000"/>
                </a:solidFill>
                <a:latin typeface="Times New Roman" panose="02020603050405020304" pitchFamily="18" charset="0"/>
                <a:ea typeface="Times New Roman" panose="02020603050405020304" pitchFamily="18" charset="0"/>
              </a:rPr>
              <a:t>(</a:t>
            </a:r>
            <a:r>
              <a:rPr lang="zh-CN" altLang="zh-CN" sz="2400" b="1" kern="100" dirty="0">
                <a:solidFill>
                  <a:srgbClr val="FF0000"/>
                </a:solidFill>
                <a:cs typeface="宋体" panose="02010600030101010101" pitchFamily="2" charset="-122"/>
              </a:rPr>
              <a:t>球心</a:t>
            </a:r>
            <a:r>
              <a:rPr lang="zh-CN" altLang="zh-CN" sz="2400" b="1" kern="100" dirty="0">
                <a:solidFill>
                  <a:srgbClr val="000000"/>
                </a:solidFill>
                <a:cs typeface="宋体" panose="02010600030101010101" pitchFamily="2" charset="-122"/>
              </a:rPr>
              <a:t>记为</a:t>
            </a:r>
            <a:r>
              <a:rPr lang="en-US" altLang="zh-CN" sz="2400" b="1" i="1" kern="100" dirty="0">
                <a:solidFill>
                  <a:srgbClr val="000000"/>
                </a:solidFill>
                <a:latin typeface="Times New Roman" panose="02020603050405020304" pitchFamily="18" charset="0"/>
                <a:ea typeface="Times New Roman" panose="02020603050405020304" pitchFamily="18" charset="0"/>
              </a:rPr>
              <a:t>O</a:t>
            </a:r>
            <a:r>
              <a:rPr lang="en-US" altLang="zh-CN" sz="2400" b="1" kern="100" dirty="0">
                <a:solidFill>
                  <a:srgbClr val="000000"/>
                </a:solidFill>
                <a:latin typeface="Times New Roman" panose="02020603050405020304" pitchFamily="18" charset="0"/>
                <a:ea typeface="Times New Roman" panose="02020603050405020304" pitchFamily="18" charset="0"/>
              </a:rPr>
              <a:t>)</a:t>
            </a:r>
            <a:r>
              <a:rPr lang="zh-CN" altLang="zh-CN" sz="2400" b="1" kern="100" dirty="0">
                <a:solidFill>
                  <a:srgbClr val="000000"/>
                </a:solidFill>
                <a:cs typeface="宋体" panose="02010600030101010101" pitchFamily="2" charset="-122"/>
              </a:rPr>
              <a:t>，地球上一点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的纬度是指</a:t>
            </a:r>
            <a:r>
              <a:rPr lang="en-US" altLang="zh-CN" sz="2400" b="1" i="1" kern="100" dirty="0">
                <a:solidFill>
                  <a:srgbClr val="000000"/>
                </a:solidFill>
                <a:latin typeface="Times New Roman" panose="02020603050405020304" pitchFamily="18" charset="0"/>
                <a:ea typeface="Times New Roman" panose="02020603050405020304" pitchFamily="18" charset="0"/>
              </a:rPr>
              <a:t>OA</a:t>
            </a:r>
            <a:r>
              <a:rPr lang="zh-CN" altLang="zh-CN" sz="2400" b="1" kern="100" dirty="0">
                <a:solidFill>
                  <a:srgbClr val="000000"/>
                </a:solidFill>
                <a:cs typeface="宋体" panose="02010600030101010101" pitchFamily="2" charset="-122"/>
              </a:rPr>
              <a:t>与地球赤道所在平面所成</a:t>
            </a:r>
            <a:r>
              <a:rPr lang="zh-CN" altLang="zh-CN" sz="2400" b="1" kern="100" dirty="0">
                <a:solidFill>
                  <a:srgbClr val="FF0000"/>
                </a:solidFill>
                <a:cs typeface="宋体" panose="02010600030101010101" pitchFamily="2" charset="-122"/>
              </a:rPr>
              <a:t>角</a:t>
            </a:r>
            <a:r>
              <a:rPr lang="zh-CN" altLang="zh-CN" sz="2400" b="1" kern="100" dirty="0">
                <a:solidFill>
                  <a:srgbClr val="000000"/>
                </a:solidFill>
                <a:cs typeface="宋体" panose="02010600030101010101" pitchFamily="2" charset="-122"/>
              </a:rPr>
              <a:t>，点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处的水平面是指过点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且与</a:t>
            </a:r>
            <a:r>
              <a:rPr lang="en-US" altLang="zh-CN" sz="2400" b="1" i="1" kern="100" dirty="0">
                <a:solidFill>
                  <a:srgbClr val="000000"/>
                </a:solidFill>
                <a:latin typeface="Times New Roman" panose="02020603050405020304" pitchFamily="18" charset="0"/>
                <a:ea typeface="Times New Roman" panose="02020603050405020304" pitchFamily="18" charset="0"/>
              </a:rPr>
              <a:t>OA</a:t>
            </a:r>
            <a:r>
              <a:rPr lang="zh-CN" altLang="zh-CN" sz="2400" b="1" kern="100" dirty="0">
                <a:solidFill>
                  <a:srgbClr val="FF0000"/>
                </a:solidFill>
                <a:cs typeface="宋体" panose="02010600030101010101" pitchFamily="2" charset="-122"/>
              </a:rPr>
              <a:t>垂直</a:t>
            </a:r>
            <a:r>
              <a:rPr lang="zh-CN" altLang="zh-CN" sz="2400" b="1" kern="100" dirty="0">
                <a:solidFill>
                  <a:srgbClr val="000000"/>
                </a:solidFill>
                <a:cs typeface="宋体" panose="02010600030101010101" pitchFamily="2" charset="-122"/>
              </a:rPr>
              <a:t>的平面</a:t>
            </a:r>
            <a:r>
              <a:rPr lang="en-US" altLang="zh-CN" sz="2400" b="1" kern="100" dirty="0">
                <a:solidFill>
                  <a:srgbClr val="000000"/>
                </a:solidFill>
                <a:latin typeface="Times New Roman" panose="02020603050405020304" pitchFamily="18" charset="0"/>
                <a:ea typeface="Times New Roman" panose="02020603050405020304" pitchFamily="18" charset="0"/>
              </a:rPr>
              <a:t>.</a:t>
            </a:r>
            <a:r>
              <a:rPr lang="zh-CN" altLang="zh-CN" sz="2400" b="1" kern="100" dirty="0">
                <a:solidFill>
                  <a:srgbClr val="000000"/>
                </a:solidFill>
                <a:cs typeface="宋体" panose="02010600030101010101" pitchFamily="2" charset="-122"/>
              </a:rPr>
              <a:t>在点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处放置一个日晷，若晷面与赤道所在平面</a:t>
            </a:r>
            <a:r>
              <a:rPr lang="zh-CN" altLang="zh-CN" sz="2400" b="1" kern="100" dirty="0">
                <a:solidFill>
                  <a:srgbClr val="FF0000"/>
                </a:solidFill>
                <a:cs typeface="宋体" panose="02010600030101010101" pitchFamily="2" charset="-122"/>
              </a:rPr>
              <a:t>平行</a:t>
            </a:r>
            <a:r>
              <a:rPr lang="zh-CN" altLang="zh-CN" sz="2400" b="1" kern="100" dirty="0">
                <a:solidFill>
                  <a:srgbClr val="000000"/>
                </a:solidFill>
                <a:cs typeface="宋体" panose="02010600030101010101" pitchFamily="2" charset="-122"/>
              </a:rPr>
              <a:t>，点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处的</a:t>
            </a:r>
            <a:r>
              <a:rPr lang="zh-CN" altLang="zh-CN" sz="2400" b="1" kern="100" dirty="0">
                <a:solidFill>
                  <a:srgbClr val="FF0000"/>
                </a:solidFill>
                <a:cs typeface="宋体" panose="02010600030101010101" pitchFamily="2" charset="-122"/>
              </a:rPr>
              <a:t>纬度</a:t>
            </a:r>
            <a:r>
              <a:rPr lang="zh-CN" altLang="zh-CN" sz="2400" b="1" kern="100" dirty="0">
                <a:solidFill>
                  <a:srgbClr val="000000"/>
                </a:solidFill>
                <a:cs typeface="宋体" panose="02010600030101010101" pitchFamily="2" charset="-122"/>
              </a:rPr>
              <a:t>为北纬</a:t>
            </a:r>
            <a:r>
              <a:rPr lang="en-US" altLang="zh-CN" sz="2400" b="1" kern="100" dirty="0">
                <a:solidFill>
                  <a:srgbClr val="FF0000"/>
                </a:solidFill>
                <a:latin typeface="Times New Roman" panose="02020603050405020304" pitchFamily="18" charset="0"/>
                <a:ea typeface="Times New Roman" panose="02020603050405020304" pitchFamily="18" charset="0"/>
              </a:rPr>
              <a:t>40°</a:t>
            </a:r>
            <a:r>
              <a:rPr lang="zh-CN" altLang="zh-CN" sz="2400" b="1" kern="100" dirty="0">
                <a:solidFill>
                  <a:srgbClr val="000000"/>
                </a:solidFill>
                <a:cs typeface="宋体" panose="02010600030101010101" pitchFamily="2" charset="-122"/>
              </a:rPr>
              <a:t>，则晷针与点</a:t>
            </a:r>
            <a:r>
              <a:rPr lang="en-US" altLang="zh-CN" sz="2400" b="1" i="1" kern="100" dirty="0">
                <a:solidFill>
                  <a:srgbClr val="000000"/>
                </a:solidFill>
                <a:latin typeface="Times New Roman" panose="02020603050405020304" pitchFamily="18" charset="0"/>
                <a:ea typeface="Times New Roman" panose="02020603050405020304" pitchFamily="18" charset="0"/>
              </a:rPr>
              <a:t>A</a:t>
            </a:r>
            <a:r>
              <a:rPr lang="zh-CN" altLang="zh-CN" sz="2400" b="1" kern="100" dirty="0">
                <a:solidFill>
                  <a:srgbClr val="000000"/>
                </a:solidFill>
                <a:cs typeface="宋体" panose="02010600030101010101" pitchFamily="2" charset="-122"/>
              </a:rPr>
              <a:t>处的水平面所成角为（</a:t>
            </a:r>
            <a:r>
              <a:rPr lang="en-US" altLang="zh-CN" sz="2400" b="1" kern="100" dirty="0">
                <a:solidFill>
                  <a:srgbClr val="000000"/>
                </a:solidFill>
                <a:latin typeface="Times New Roman" panose="02020603050405020304" pitchFamily="18" charset="0"/>
                <a:ea typeface="Times New Roman" panose="02020603050405020304" pitchFamily="18" charset="0"/>
              </a:rPr>
              <a:t>    </a:t>
            </a:r>
            <a:r>
              <a:rPr lang="zh-CN" altLang="zh-CN" sz="2400" b="1" kern="100" dirty="0">
                <a:solidFill>
                  <a:srgbClr val="000000"/>
                </a:solidFill>
                <a:cs typeface="宋体" panose="02010600030101010101" pitchFamily="2" charset="-122"/>
              </a:rPr>
              <a:t>）</a:t>
            </a:r>
            <a:endParaRPr lang="en-US" altLang="zh-CN" sz="2400" b="1" kern="100" dirty="0">
              <a:solidFill>
                <a:srgbClr val="000000"/>
              </a:solidFill>
              <a:cs typeface="宋体" panose="02010600030101010101" pitchFamily="2" charset="-122"/>
            </a:endParaRPr>
          </a:p>
          <a:p>
            <a:pPr>
              <a:lnSpc>
                <a:spcPct val="150000"/>
              </a:lnSpc>
            </a:pPr>
            <a:r>
              <a:rPr lang="en-US" altLang="zh-CN" sz="2000" b="1" kern="100" dirty="0">
                <a:solidFill>
                  <a:srgbClr val="000000"/>
                </a:solidFill>
                <a:latin typeface="Times New Roman" panose="02020603050405020304" pitchFamily="18" charset="0"/>
                <a:ea typeface="Times New Roman" panose="02020603050405020304" pitchFamily="18" charset="0"/>
                <a:cs typeface="宋体" panose="02010600030101010101" pitchFamily="2" charset="-122"/>
              </a:rPr>
              <a:t>A. 20°    </a:t>
            </a:r>
            <a:r>
              <a:rPr lang="en-US" altLang="zh-CN" sz="2000" b="1" kern="100" dirty="0">
                <a:solidFill>
                  <a:srgbClr val="0070C0"/>
                </a:solidFill>
                <a:latin typeface="Times New Roman" panose="02020603050405020304" pitchFamily="18" charset="0"/>
                <a:ea typeface="Times New Roman" panose="02020603050405020304" pitchFamily="18" charset="0"/>
                <a:cs typeface="宋体" panose="02010600030101010101" pitchFamily="2" charset="-122"/>
              </a:rPr>
              <a:t>B. 40°    </a:t>
            </a:r>
            <a:r>
              <a:rPr lang="en-US" altLang="zh-CN" sz="2000" b="1" kern="100" dirty="0">
                <a:solidFill>
                  <a:srgbClr val="000000"/>
                </a:solidFill>
                <a:latin typeface="Times New Roman" panose="02020603050405020304" pitchFamily="18" charset="0"/>
                <a:ea typeface="Times New Roman" panose="02020603050405020304" pitchFamily="18" charset="0"/>
                <a:cs typeface="宋体" panose="02010600030101010101" pitchFamily="2" charset="-122"/>
              </a:rPr>
              <a:t>C. 50°    D. 90°</a:t>
            </a:r>
            <a:endParaRPr lang="zh-CN" altLang="zh-CN" sz="2000" b="1" kern="100" dirty="0">
              <a:latin typeface="Time New Romans"/>
              <a:cs typeface="宋体" panose="02010600030101010101" pitchFamily="2" charset="-122"/>
            </a:endParaRPr>
          </a:p>
        </p:txBody>
      </p:sp>
      <p:graphicFrame>
        <p:nvGraphicFramePr>
          <p:cNvPr id="16" name="对象 15">
            <a:extLst>
              <a:ext uri="{FF2B5EF4-FFF2-40B4-BE49-F238E27FC236}">
                <a16:creationId xmlns:a16="http://schemas.microsoft.com/office/drawing/2014/main" id="{9D5D5EFB-A4B1-45D5-A9B6-45EE79BED9A8}"/>
              </a:ext>
            </a:extLst>
          </p:cNvPr>
          <p:cNvGraphicFramePr>
            <a:graphicFrameLocks noChangeAspect="1"/>
          </p:cNvGraphicFramePr>
          <p:nvPr/>
        </p:nvGraphicFramePr>
        <p:xfrm>
          <a:off x="2669919" y="4900917"/>
          <a:ext cx="3209925" cy="1746250"/>
        </p:xfrm>
        <a:graphic>
          <a:graphicData uri="http://schemas.openxmlformats.org/presentationml/2006/ole">
            <mc:AlternateContent xmlns:mc="http://schemas.openxmlformats.org/markup-compatibility/2006">
              <mc:Choice xmlns:v="urn:schemas-microsoft-com:vml" Requires="v">
                <p:oleObj spid="_x0000_s5160" name="Equation" r:id="rId4" imgW="723600" imgH="393480" progId="Equation.DSMT4">
                  <p:embed/>
                </p:oleObj>
              </mc:Choice>
              <mc:Fallback>
                <p:oleObj name="Equation" r:id="rId4" imgW="723600" imgH="393480" progId="Equation.DSMT4">
                  <p:embed/>
                  <p:pic>
                    <p:nvPicPr>
                      <p:cNvPr id="16" name="对象 15">
                        <a:extLst>
                          <a:ext uri="{FF2B5EF4-FFF2-40B4-BE49-F238E27FC236}">
                            <a16:creationId xmlns:a16="http://schemas.microsoft.com/office/drawing/2014/main" id="{9D5D5EFB-A4B1-45D5-A9B6-45EE79BED9A8}"/>
                          </a:ext>
                        </a:extLst>
                      </p:cNvPr>
                      <p:cNvPicPr/>
                      <p:nvPr/>
                    </p:nvPicPr>
                    <p:blipFill>
                      <a:blip r:embed="rId5"/>
                      <a:stretch>
                        <a:fillRect/>
                      </a:stretch>
                    </p:blipFill>
                    <p:spPr>
                      <a:xfrm>
                        <a:off x="2669919" y="4900917"/>
                        <a:ext cx="3209925" cy="1746250"/>
                      </a:xfrm>
                      <a:prstGeom prst="rect">
                        <a:avLst/>
                      </a:prstGeom>
                    </p:spPr>
                  </p:pic>
                </p:oleObj>
              </mc:Fallback>
            </mc:AlternateContent>
          </a:graphicData>
        </a:graphic>
      </p:graphicFrame>
    </p:spTree>
    <p:extLst>
      <p:ext uri="{BB962C8B-B14F-4D97-AF65-F5344CB8AC3E}">
        <p14:creationId xmlns:p14="http://schemas.microsoft.com/office/powerpoint/2010/main" val="33359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P spid="18" grpId="0"/>
      <p:bldP spid="20"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对象 15">
            <a:extLst>
              <a:ext uri="{FF2B5EF4-FFF2-40B4-BE49-F238E27FC236}">
                <a16:creationId xmlns:a16="http://schemas.microsoft.com/office/drawing/2014/main" id="{9D5D5EFB-A4B1-45D5-A9B6-45EE79BED9A8}"/>
              </a:ext>
            </a:extLst>
          </p:cNvPr>
          <p:cNvGraphicFramePr>
            <a:graphicFrameLocks noChangeAspect="1"/>
          </p:cNvGraphicFramePr>
          <p:nvPr/>
        </p:nvGraphicFramePr>
        <p:xfrm>
          <a:off x="404895" y="3500187"/>
          <a:ext cx="3294062" cy="1762125"/>
        </p:xfrm>
        <a:graphic>
          <a:graphicData uri="http://schemas.openxmlformats.org/presentationml/2006/ole">
            <mc:AlternateContent xmlns:mc="http://schemas.openxmlformats.org/markup-compatibility/2006">
              <mc:Choice xmlns:v="urn:schemas-microsoft-com:vml" Requires="v">
                <p:oleObj spid="_x0000_s6298" name="Equation" r:id="rId3" imgW="1117440" imgH="596880" progId="Equation.DSMT4">
                  <p:embed/>
                </p:oleObj>
              </mc:Choice>
              <mc:Fallback>
                <p:oleObj name="Equation" r:id="rId3" imgW="1117440" imgH="596880" progId="Equation.DSMT4">
                  <p:embed/>
                  <p:pic>
                    <p:nvPicPr>
                      <p:cNvPr id="16" name="对象 15">
                        <a:extLst>
                          <a:ext uri="{FF2B5EF4-FFF2-40B4-BE49-F238E27FC236}">
                            <a16:creationId xmlns:a16="http://schemas.microsoft.com/office/drawing/2014/main" id="{9D5D5EFB-A4B1-45D5-A9B6-45EE79BED9A8}"/>
                          </a:ext>
                        </a:extLst>
                      </p:cNvPr>
                      <p:cNvPicPr/>
                      <p:nvPr/>
                    </p:nvPicPr>
                    <p:blipFill>
                      <a:blip r:embed="rId4"/>
                      <a:stretch>
                        <a:fillRect/>
                      </a:stretch>
                    </p:blipFill>
                    <p:spPr>
                      <a:xfrm>
                        <a:off x="404895" y="3500187"/>
                        <a:ext cx="3294062" cy="1762125"/>
                      </a:xfrm>
                      <a:prstGeom prst="rect">
                        <a:avLst/>
                      </a:prstGeom>
                    </p:spPr>
                  </p:pic>
                </p:oleObj>
              </mc:Fallback>
            </mc:AlternateContent>
          </a:graphicData>
        </a:graphic>
      </p:graphicFrame>
      <p:sp>
        <p:nvSpPr>
          <p:cNvPr id="19" name="文本框 18">
            <a:extLst>
              <a:ext uri="{FF2B5EF4-FFF2-40B4-BE49-F238E27FC236}">
                <a16:creationId xmlns:a16="http://schemas.microsoft.com/office/drawing/2014/main" id="{934F2E97-6EFE-46C5-8DE0-1210A5F7AB5C}"/>
              </a:ext>
            </a:extLst>
          </p:cNvPr>
          <p:cNvSpPr txBox="1"/>
          <p:nvPr/>
        </p:nvSpPr>
        <p:spPr>
          <a:xfrm>
            <a:off x="205815" y="77721"/>
            <a:ext cx="8221747" cy="1865382"/>
          </a:xfrm>
          <a:prstGeom prst="rect">
            <a:avLst/>
          </a:prstGeom>
          <a:noFill/>
        </p:spPr>
        <p:txBody>
          <a:bodyPr wrap="square" rtlCol="0">
            <a:spAutoFit/>
          </a:bodyPr>
          <a:lstStyle/>
          <a:p>
            <a:pPr>
              <a:lnSpc>
                <a:spcPct val="150000"/>
              </a:lnSpc>
            </a:pPr>
            <a:r>
              <a:rPr lang="en-US" altLang="zh-CN" sz="2667" b="1" dirty="0"/>
              <a:t>2.</a:t>
            </a:r>
            <a:r>
              <a:rPr lang="zh-CN" altLang="en-US" sz="2667" b="1" dirty="0"/>
              <a:t>确定对象、建立关系、运算推理、总结提炼</a:t>
            </a:r>
            <a:endParaRPr lang="en-US" altLang="zh-CN" sz="2667" b="1" dirty="0"/>
          </a:p>
          <a:p>
            <a:pPr>
              <a:lnSpc>
                <a:spcPct val="150000"/>
              </a:lnSpc>
            </a:pPr>
            <a:r>
              <a:rPr lang="zh-CN" altLang="en-US" sz="2667" b="1" dirty="0">
                <a:highlight>
                  <a:srgbClr val="FFFF00"/>
                </a:highlight>
              </a:rPr>
              <a:t>（以往的学习基础）</a:t>
            </a:r>
            <a:endParaRPr lang="zh-CN" altLang="zh-CN" sz="2667" b="1" dirty="0">
              <a:highlight>
                <a:srgbClr val="FFFF00"/>
              </a:highlight>
            </a:endParaRPr>
          </a:p>
          <a:p>
            <a:pPr>
              <a:lnSpc>
                <a:spcPct val="150000"/>
              </a:lnSpc>
            </a:pPr>
            <a:endParaRPr lang="zh-CN" altLang="zh-CN" sz="2667" b="1" dirty="0"/>
          </a:p>
        </p:txBody>
      </p:sp>
      <p:grpSp>
        <p:nvGrpSpPr>
          <p:cNvPr id="9" name="组合 8">
            <a:extLst>
              <a:ext uri="{FF2B5EF4-FFF2-40B4-BE49-F238E27FC236}">
                <a16:creationId xmlns:a16="http://schemas.microsoft.com/office/drawing/2014/main" id="{87A5AD5D-D260-4806-AD0D-EFAC68D87378}"/>
              </a:ext>
            </a:extLst>
          </p:cNvPr>
          <p:cNvGrpSpPr/>
          <p:nvPr/>
        </p:nvGrpSpPr>
        <p:grpSpPr>
          <a:xfrm>
            <a:off x="404895" y="1360286"/>
            <a:ext cx="6379740" cy="2223772"/>
            <a:chOff x="404895" y="1360286"/>
            <a:chExt cx="6379740" cy="2223772"/>
          </a:xfrm>
        </p:grpSpPr>
        <p:pic>
          <p:nvPicPr>
            <p:cNvPr id="5" name="图片 4">
              <a:extLst>
                <a:ext uri="{FF2B5EF4-FFF2-40B4-BE49-F238E27FC236}">
                  <a16:creationId xmlns:a16="http://schemas.microsoft.com/office/drawing/2014/main" id="{320690D9-F795-4000-9A5C-7E2D438FB9A9}"/>
                </a:ext>
              </a:extLst>
            </p:cNvPr>
            <p:cNvPicPr>
              <a:picLocks noChangeAspect="1"/>
            </p:cNvPicPr>
            <p:nvPr/>
          </p:nvPicPr>
          <p:blipFill>
            <a:blip r:embed="rId5"/>
            <a:stretch>
              <a:fillRect/>
            </a:stretch>
          </p:blipFill>
          <p:spPr>
            <a:xfrm>
              <a:off x="404895" y="1360286"/>
              <a:ext cx="6379740" cy="2084808"/>
            </a:xfrm>
            <a:prstGeom prst="rect">
              <a:avLst/>
            </a:prstGeom>
          </p:spPr>
        </p:pic>
        <p:sp>
          <p:nvSpPr>
            <p:cNvPr id="24" name="文本框 23">
              <a:extLst>
                <a:ext uri="{FF2B5EF4-FFF2-40B4-BE49-F238E27FC236}">
                  <a16:creationId xmlns:a16="http://schemas.microsoft.com/office/drawing/2014/main" id="{A32FEFB9-EF54-4549-8FE8-1F19E258A472}"/>
                </a:ext>
              </a:extLst>
            </p:cNvPr>
            <p:cNvSpPr txBox="1"/>
            <p:nvPr/>
          </p:nvSpPr>
          <p:spPr>
            <a:xfrm>
              <a:off x="1996219" y="3122393"/>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O</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0C3173E1-F55D-4725-B745-5DD35473FDA2}"/>
                </a:ext>
              </a:extLst>
            </p:cNvPr>
            <p:cNvSpPr txBox="1"/>
            <p:nvPr/>
          </p:nvSpPr>
          <p:spPr>
            <a:xfrm>
              <a:off x="1836364" y="1550997"/>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A</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C4E10BE0-E3CA-461C-898A-31DE3ED25984}"/>
                </a:ext>
              </a:extLst>
            </p:cNvPr>
            <p:cNvSpPr txBox="1"/>
            <p:nvPr/>
          </p:nvSpPr>
          <p:spPr>
            <a:xfrm>
              <a:off x="1092817" y="2096442"/>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B</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grpSp>
      <p:graphicFrame>
        <p:nvGraphicFramePr>
          <p:cNvPr id="6" name="对象 5">
            <a:extLst>
              <a:ext uri="{FF2B5EF4-FFF2-40B4-BE49-F238E27FC236}">
                <a16:creationId xmlns:a16="http://schemas.microsoft.com/office/drawing/2014/main" id="{857B3D8F-3E64-4E09-BB6E-96030B4282E8}"/>
              </a:ext>
            </a:extLst>
          </p:cNvPr>
          <p:cNvGraphicFramePr>
            <a:graphicFrameLocks noChangeAspect="1"/>
          </p:cNvGraphicFramePr>
          <p:nvPr/>
        </p:nvGraphicFramePr>
        <p:xfrm>
          <a:off x="373572" y="5243513"/>
          <a:ext cx="6994525" cy="652462"/>
        </p:xfrm>
        <a:graphic>
          <a:graphicData uri="http://schemas.openxmlformats.org/presentationml/2006/ole">
            <mc:AlternateContent xmlns:mc="http://schemas.openxmlformats.org/markup-compatibility/2006">
              <mc:Choice xmlns:v="urn:schemas-microsoft-com:vml" Requires="v">
                <p:oleObj spid="_x0000_s6299" name="Equation" r:id="rId6" imgW="2311200" imgH="215640" progId="Equation.DSMT4">
                  <p:embed/>
                </p:oleObj>
              </mc:Choice>
              <mc:Fallback>
                <p:oleObj name="Equation" r:id="rId6" imgW="2311200" imgH="215640" progId="Equation.DSMT4">
                  <p:embed/>
                  <p:pic>
                    <p:nvPicPr>
                      <p:cNvPr id="6" name="对象 5">
                        <a:extLst>
                          <a:ext uri="{FF2B5EF4-FFF2-40B4-BE49-F238E27FC236}">
                            <a16:creationId xmlns:a16="http://schemas.microsoft.com/office/drawing/2014/main" id="{857B3D8F-3E64-4E09-BB6E-96030B4282E8}"/>
                          </a:ext>
                        </a:extLst>
                      </p:cNvPr>
                      <p:cNvPicPr/>
                      <p:nvPr/>
                    </p:nvPicPr>
                    <p:blipFill>
                      <a:blip r:embed="rId7"/>
                      <a:stretch>
                        <a:fillRect/>
                      </a:stretch>
                    </p:blipFill>
                    <p:spPr>
                      <a:xfrm>
                        <a:off x="373572" y="5243513"/>
                        <a:ext cx="6994525" cy="652462"/>
                      </a:xfrm>
                      <a:prstGeom prst="rect">
                        <a:avLst/>
                      </a:prstGeom>
                    </p:spPr>
                  </p:pic>
                </p:oleObj>
              </mc:Fallback>
            </mc:AlternateContent>
          </a:graphicData>
        </a:graphic>
      </p:graphicFrame>
      <p:graphicFrame>
        <p:nvGraphicFramePr>
          <p:cNvPr id="8" name="对象 7">
            <a:extLst>
              <a:ext uri="{FF2B5EF4-FFF2-40B4-BE49-F238E27FC236}">
                <a16:creationId xmlns:a16="http://schemas.microsoft.com/office/drawing/2014/main" id="{2D6982A1-265C-4A75-8CDF-D983D025B274}"/>
              </a:ext>
            </a:extLst>
          </p:cNvPr>
          <p:cNvGraphicFramePr>
            <a:graphicFrameLocks noChangeAspect="1"/>
          </p:cNvGraphicFramePr>
          <p:nvPr/>
        </p:nvGraphicFramePr>
        <p:xfrm>
          <a:off x="373572" y="5895975"/>
          <a:ext cx="8147050" cy="614363"/>
        </p:xfrm>
        <a:graphic>
          <a:graphicData uri="http://schemas.openxmlformats.org/presentationml/2006/ole">
            <mc:AlternateContent xmlns:mc="http://schemas.openxmlformats.org/markup-compatibility/2006">
              <mc:Choice xmlns:v="urn:schemas-microsoft-com:vml" Requires="v">
                <p:oleObj spid="_x0000_s6300" name="Equation" r:id="rId8" imgW="2692080" imgH="203040" progId="Equation.DSMT4">
                  <p:embed/>
                </p:oleObj>
              </mc:Choice>
              <mc:Fallback>
                <p:oleObj name="Equation" r:id="rId8" imgW="2692080" imgH="203040" progId="Equation.DSMT4">
                  <p:embed/>
                  <p:pic>
                    <p:nvPicPr>
                      <p:cNvPr id="8" name="对象 7">
                        <a:extLst>
                          <a:ext uri="{FF2B5EF4-FFF2-40B4-BE49-F238E27FC236}">
                            <a16:creationId xmlns:a16="http://schemas.microsoft.com/office/drawing/2014/main" id="{2D6982A1-265C-4A75-8CDF-D983D025B274}"/>
                          </a:ext>
                        </a:extLst>
                      </p:cNvPr>
                      <p:cNvPicPr/>
                      <p:nvPr/>
                    </p:nvPicPr>
                    <p:blipFill>
                      <a:blip r:embed="rId9"/>
                      <a:stretch>
                        <a:fillRect/>
                      </a:stretch>
                    </p:blipFill>
                    <p:spPr>
                      <a:xfrm>
                        <a:off x="373572" y="5895975"/>
                        <a:ext cx="8147050" cy="614363"/>
                      </a:xfrm>
                      <a:prstGeom prst="rect">
                        <a:avLst/>
                      </a:prstGeom>
                    </p:spPr>
                  </p:pic>
                </p:oleObj>
              </mc:Fallback>
            </mc:AlternateContent>
          </a:graphicData>
        </a:graphic>
      </p:graphicFrame>
      <p:grpSp>
        <p:nvGrpSpPr>
          <p:cNvPr id="7" name="组合 6">
            <a:extLst>
              <a:ext uri="{FF2B5EF4-FFF2-40B4-BE49-F238E27FC236}">
                <a16:creationId xmlns:a16="http://schemas.microsoft.com/office/drawing/2014/main" id="{1037BF59-2057-4755-ADAC-9A7DA53B4901}"/>
              </a:ext>
            </a:extLst>
          </p:cNvPr>
          <p:cNvGrpSpPr/>
          <p:nvPr/>
        </p:nvGrpSpPr>
        <p:grpSpPr>
          <a:xfrm>
            <a:off x="7263678" y="1223722"/>
            <a:ext cx="3772512" cy="2221372"/>
            <a:chOff x="7182328" y="1237460"/>
            <a:chExt cx="3772512" cy="2221372"/>
          </a:xfrm>
        </p:grpSpPr>
        <p:grpSp>
          <p:nvGrpSpPr>
            <p:cNvPr id="4" name="组合 3">
              <a:extLst>
                <a:ext uri="{FF2B5EF4-FFF2-40B4-BE49-F238E27FC236}">
                  <a16:creationId xmlns:a16="http://schemas.microsoft.com/office/drawing/2014/main" id="{1B9EB4F1-58E3-45C2-8B32-3555ED4F2F8E}"/>
                </a:ext>
              </a:extLst>
            </p:cNvPr>
            <p:cNvGrpSpPr/>
            <p:nvPr/>
          </p:nvGrpSpPr>
          <p:grpSpPr>
            <a:xfrm>
              <a:off x="7182328" y="1374023"/>
              <a:ext cx="3772512" cy="2084809"/>
              <a:chOff x="7182328" y="1138351"/>
              <a:chExt cx="3772512" cy="2084809"/>
            </a:xfrm>
          </p:grpSpPr>
          <p:pic>
            <p:nvPicPr>
              <p:cNvPr id="3" name="图片 2">
                <a:extLst>
                  <a:ext uri="{FF2B5EF4-FFF2-40B4-BE49-F238E27FC236}">
                    <a16:creationId xmlns:a16="http://schemas.microsoft.com/office/drawing/2014/main" id="{BB0ED596-CEBF-4115-9E8E-7BE32A107298}"/>
                  </a:ext>
                </a:extLst>
              </p:cNvPr>
              <p:cNvPicPr>
                <a:picLocks noChangeAspect="1"/>
              </p:cNvPicPr>
              <p:nvPr/>
            </p:nvPicPr>
            <p:blipFill>
              <a:blip r:embed="rId10"/>
              <a:stretch>
                <a:fillRect/>
              </a:stretch>
            </p:blipFill>
            <p:spPr>
              <a:xfrm>
                <a:off x="7182328" y="1138351"/>
                <a:ext cx="3772512" cy="2084809"/>
              </a:xfrm>
              <a:prstGeom prst="rect">
                <a:avLst/>
              </a:prstGeom>
            </p:spPr>
          </p:pic>
          <p:graphicFrame>
            <p:nvGraphicFramePr>
              <p:cNvPr id="2" name="对象 1">
                <a:extLst>
                  <a:ext uri="{FF2B5EF4-FFF2-40B4-BE49-F238E27FC236}">
                    <a16:creationId xmlns:a16="http://schemas.microsoft.com/office/drawing/2014/main" id="{F1918E53-0064-4929-BAF8-AD31AEE5C359}"/>
                  </a:ext>
                </a:extLst>
              </p:cNvPr>
              <p:cNvGraphicFramePr>
                <a:graphicFrameLocks noChangeAspect="1"/>
              </p:cNvGraphicFramePr>
              <p:nvPr/>
            </p:nvGraphicFramePr>
            <p:xfrm>
              <a:off x="9208925" y="2713904"/>
              <a:ext cx="362502" cy="494321"/>
            </p:xfrm>
            <a:graphic>
              <a:graphicData uri="http://schemas.openxmlformats.org/presentationml/2006/ole">
                <mc:AlternateContent xmlns:mc="http://schemas.openxmlformats.org/markup-compatibility/2006">
                  <mc:Choice xmlns:v="urn:schemas-microsoft-com:vml" Requires="v">
                    <p:oleObj spid="_x0000_s6301" name="Equation" r:id="rId11" imgW="139680" imgH="190440" progId="Equation.DSMT4">
                      <p:embed/>
                    </p:oleObj>
                  </mc:Choice>
                  <mc:Fallback>
                    <p:oleObj name="Equation" r:id="rId11" imgW="139680" imgH="190440" progId="Equation.DSMT4">
                      <p:embed/>
                      <p:pic>
                        <p:nvPicPr>
                          <p:cNvPr id="2" name="对象 1">
                            <a:extLst>
                              <a:ext uri="{FF2B5EF4-FFF2-40B4-BE49-F238E27FC236}">
                                <a16:creationId xmlns:a16="http://schemas.microsoft.com/office/drawing/2014/main" id="{F1918E53-0064-4929-BAF8-AD31AEE5C359}"/>
                              </a:ext>
                            </a:extLst>
                          </p:cNvPr>
                          <p:cNvPicPr/>
                          <p:nvPr/>
                        </p:nvPicPr>
                        <p:blipFill>
                          <a:blip r:embed="rId12"/>
                          <a:stretch>
                            <a:fillRect/>
                          </a:stretch>
                        </p:blipFill>
                        <p:spPr>
                          <a:xfrm>
                            <a:off x="9208925" y="2713904"/>
                            <a:ext cx="362502" cy="494321"/>
                          </a:xfrm>
                          <a:prstGeom prst="rect">
                            <a:avLst/>
                          </a:prstGeom>
                        </p:spPr>
                      </p:pic>
                    </p:oleObj>
                  </mc:Fallback>
                </mc:AlternateContent>
              </a:graphicData>
            </a:graphic>
          </p:graphicFrame>
        </p:grpSp>
        <p:sp>
          <p:nvSpPr>
            <p:cNvPr id="13" name="文本框 12">
              <a:extLst>
                <a:ext uri="{FF2B5EF4-FFF2-40B4-BE49-F238E27FC236}">
                  <a16:creationId xmlns:a16="http://schemas.microsoft.com/office/drawing/2014/main" id="{A9096EB7-FB09-4A94-8AD9-A47D273D9D02}"/>
                </a:ext>
              </a:extLst>
            </p:cNvPr>
            <p:cNvSpPr txBox="1"/>
            <p:nvPr/>
          </p:nvSpPr>
          <p:spPr>
            <a:xfrm>
              <a:off x="7768566" y="2911139"/>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B</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BD84A8CA-EB8E-4B02-ABD0-99956464F609}"/>
                </a:ext>
              </a:extLst>
            </p:cNvPr>
            <p:cNvSpPr txBox="1"/>
            <p:nvPr/>
          </p:nvSpPr>
          <p:spPr>
            <a:xfrm>
              <a:off x="9038165" y="1237460"/>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A</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grpSp>
      <p:cxnSp>
        <p:nvCxnSpPr>
          <p:cNvPr id="11" name="直接箭头连接符 10">
            <a:extLst>
              <a:ext uri="{FF2B5EF4-FFF2-40B4-BE49-F238E27FC236}">
                <a16:creationId xmlns:a16="http://schemas.microsoft.com/office/drawing/2014/main" id="{5B68DC9F-1825-4D48-883D-5F1F96F70480}"/>
              </a:ext>
            </a:extLst>
          </p:cNvPr>
          <p:cNvCxnSpPr/>
          <p:nvPr/>
        </p:nvCxnSpPr>
        <p:spPr>
          <a:xfrm flipH="1">
            <a:off x="4799856" y="3584058"/>
            <a:ext cx="3384376" cy="1659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29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par>
                                <p:cTn id="22" presetID="22"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0AE974-3618-469B-999F-50C1B37A8D6C}"/>
              </a:ext>
            </a:extLst>
          </p:cNvPr>
          <p:cNvSpPr>
            <a:spLocks noGrp="1"/>
          </p:cNvSpPr>
          <p:nvPr>
            <p:ph type="title"/>
          </p:nvPr>
        </p:nvSpPr>
        <p:spPr>
          <a:xfrm>
            <a:off x="697608" y="607599"/>
            <a:ext cx="2159595" cy="590525"/>
          </a:xfrm>
        </p:spPr>
        <p:txBody>
          <a:bodyPr/>
          <a:lstStyle/>
          <a:p>
            <a:pPr>
              <a:defRPr/>
            </a:pPr>
            <a:r>
              <a:rPr lang="zh-CN" altLang="zh-CN" dirty="0">
                <a:effectLst/>
                <a:ea typeface="宋体" panose="02010600030101010101" pitchFamily="2" charset="-122"/>
              </a:rPr>
              <a:t>篮球的影子</a:t>
            </a:r>
            <a:endParaRPr lang="zh-CN" altLang="en-US" dirty="0">
              <a:ea typeface="宋体" panose="02010600030101010101" pitchFamily="2" charset="-122"/>
            </a:endParaRPr>
          </a:p>
        </p:txBody>
      </p:sp>
      <p:pic>
        <p:nvPicPr>
          <p:cNvPr id="33795" name="图片 3">
            <a:extLst>
              <a:ext uri="{FF2B5EF4-FFF2-40B4-BE49-F238E27FC236}">
                <a16:creationId xmlns:a16="http://schemas.microsoft.com/office/drawing/2014/main" id="{3C2DBF63-CB7F-4594-9AF5-F30834506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2341" y="902862"/>
            <a:ext cx="3702051" cy="21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本框 15">
            <a:extLst>
              <a:ext uri="{FF2B5EF4-FFF2-40B4-BE49-F238E27FC236}">
                <a16:creationId xmlns:a16="http://schemas.microsoft.com/office/drawing/2014/main" id="{FB023928-E81F-4751-8211-DACCACB9CCE3}"/>
              </a:ext>
            </a:extLst>
          </p:cNvPr>
          <p:cNvSpPr txBox="1">
            <a:spLocks noChangeArrowheads="1"/>
          </p:cNvSpPr>
          <p:nvPr/>
        </p:nvSpPr>
        <p:spPr bwMode="auto">
          <a:xfrm>
            <a:off x="574907" y="1192213"/>
            <a:ext cx="7126868" cy="397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Times New Roman" panose="02020603050405020304" pitchFamily="18" charset="0"/>
              </a:defRPr>
            </a:lvl1pPr>
            <a:lvl2pPr marL="742950" indent="-285750">
              <a:defRPr sz="2400">
                <a:solidFill>
                  <a:schemeClr val="tx1"/>
                </a:solidFill>
                <a:latin typeface="Arial" panose="020B0604020202020204" pitchFamily="34" charset="0"/>
                <a:cs typeface="Times New Roman" panose="02020603050405020304" pitchFamily="18" charset="0"/>
              </a:defRPr>
            </a:lvl2pPr>
            <a:lvl3pPr marL="1143000" indent="-228600">
              <a:defRPr sz="2400">
                <a:solidFill>
                  <a:schemeClr val="tx1"/>
                </a:solidFill>
                <a:latin typeface="Arial" panose="020B0604020202020204" pitchFamily="34" charset="0"/>
                <a:cs typeface="Times New Roman" panose="02020603050405020304" pitchFamily="18" charset="0"/>
              </a:defRPr>
            </a:lvl3pPr>
            <a:lvl4pPr marL="1600200" indent="-228600">
              <a:defRPr sz="2400">
                <a:solidFill>
                  <a:schemeClr val="tx1"/>
                </a:solidFill>
                <a:latin typeface="Arial" panose="020B0604020202020204" pitchFamily="34" charset="0"/>
                <a:cs typeface="Times New Roman" panose="02020603050405020304" pitchFamily="18" charset="0"/>
              </a:defRPr>
            </a:lvl4pPr>
            <a:lvl5pPr marL="2057400" indent="-228600">
              <a:defRPr sz="2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9pPr>
          </a:lstStyle>
          <a:p>
            <a:pPr>
              <a:lnSpc>
                <a:spcPct val="150000"/>
              </a:lnSpc>
            </a:pPr>
            <a:r>
              <a:rPr lang="zh-CN" altLang="zh-CN" sz="2133" b="1" dirty="0"/>
              <a:t>如图所示，篮球在照射的阳光下会在地面上留下影子．</a:t>
            </a:r>
            <a:endParaRPr lang="en-US" altLang="zh-CN" sz="2133" b="1" dirty="0"/>
          </a:p>
          <a:p>
            <a:pPr>
              <a:lnSpc>
                <a:spcPct val="150000"/>
              </a:lnSpc>
              <a:buFontTx/>
              <a:buAutoNum type="circleNumDbPlain"/>
            </a:pPr>
            <a:r>
              <a:rPr lang="zh-CN" altLang="zh-CN" sz="2133" b="1" dirty="0"/>
              <a:t>太阳的光线与篮球相切的切点所</a:t>
            </a:r>
            <a:r>
              <a:rPr lang="zh-CN" altLang="en-US" sz="2133" b="1" dirty="0"/>
              <a:t>组成的是什么图形？</a:t>
            </a:r>
            <a:endParaRPr lang="en-US" altLang="zh-CN" sz="2133" b="1" dirty="0"/>
          </a:p>
          <a:p>
            <a:pPr>
              <a:lnSpc>
                <a:spcPct val="150000"/>
              </a:lnSpc>
              <a:buFontTx/>
              <a:buAutoNum type="circleNumDbPlain"/>
            </a:pPr>
            <a:r>
              <a:rPr lang="zh-CN" altLang="en-US" sz="2133" b="1" dirty="0"/>
              <a:t>篮球在地面上所形成的影子什么时候是一个圆面，什么时候是一个椭圆面？</a:t>
            </a:r>
            <a:endParaRPr lang="en-US" altLang="zh-CN" sz="2133" b="1" dirty="0"/>
          </a:p>
          <a:p>
            <a:pPr>
              <a:lnSpc>
                <a:spcPct val="150000"/>
              </a:lnSpc>
              <a:buFontTx/>
              <a:buAutoNum type="circleNumDbPlain"/>
            </a:pPr>
            <a:r>
              <a:rPr lang="zh-CN" altLang="en-US" sz="2133" b="1" dirty="0">
                <a:solidFill>
                  <a:srgbClr val="FF0000"/>
                </a:solidFill>
              </a:rPr>
              <a:t>当篮球的影子是一个椭圆面时，篮球与地面的切点位于椭圆的什么位置？</a:t>
            </a:r>
            <a:endParaRPr lang="en-US" altLang="zh-CN" sz="2133" b="1" dirty="0">
              <a:solidFill>
                <a:srgbClr val="FF0000"/>
              </a:solidFill>
            </a:endParaRPr>
          </a:p>
          <a:p>
            <a:pPr>
              <a:lnSpc>
                <a:spcPct val="150000"/>
              </a:lnSpc>
              <a:buFontTx/>
              <a:buAutoNum type="circleNumDbPlain"/>
            </a:pPr>
            <a:r>
              <a:rPr lang="zh-CN" altLang="en-US" sz="2133" b="1" dirty="0"/>
              <a:t>*当篮子的影子是椭圆面时，证明：太阳光线与篮球相切的切点所在的平面与地面的交线是这个椭圆的一条准线</a:t>
            </a:r>
            <a:r>
              <a:rPr lang="zh-CN" altLang="zh-CN" sz="2133" b="1" dirty="0"/>
              <a:t>．</a:t>
            </a:r>
            <a:endParaRPr lang="zh-CN" altLang="en-US" sz="2133" b="1" dirty="0"/>
          </a:p>
        </p:txBody>
      </p:sp>
      <p:pic>
        <p:nvPicPr>
          <p:cNvPr id="22" name="图片 21">
            <a:extLst>
              <a:ext uri="{FF2B5EF4-FFF2-40B4-BE49-F238E27FC236}">
                <a16:creationId xmlns:a16="http://schemas.microsoft.com/office/drawing/2014/main" id="{E4B208DB-12FC-4E3F-80F1-985567B83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590" t="1810" b="39380"/>
          <a:stretch>
            <a:fillRect/>
          </a:stretch>
        </p:blipFill>
        <p:spPr bwMode="auto">
          <a:xfrm>
            <a:off x="7792341" y="3181732"/>
            <a:ext cx="3702051" cy="2520951"/>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892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F90F3D66-846D-4A1F-A769-1E5E0057F8C3}"/>
              </a:ext>
            </a:extLst>
          </p:cNvPr>
          <p:cNvGrpSpPr/>
          <p:nvPr/>
        </p:nvGrpSpPr>
        <p:grpSpPr>
          <a:xfrm>
            <a:off x="2894276" y="631602"/>
            <a:ext cx="6829425" cy="3981451"/>
            <a:chOff x="0" y="0"/>
            <a:chExt cx="6628732" cy="3763483"/>
          </a:xfrm>
        </p:grpSpPr>
        <p:pic>
          <p:nvPicPr>
            <p:cNvPr id="7" name="图片 3">
              <a:extLst>
                <a:ext uri="{FF2B5EF4-FFF2-40B4-BE49-F238E27FC236}">
                  <a16:creationId xmlns:a16="http://schemas.microsoft.com/office/drawing/2014/main" id="{5A0CC74C-CFC7-4DB4-9205-0F729A595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28732" cy="376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a:extLst>
                <a:ext uri="{FF2B5EF4-FFF2-40B4-BE49-F238E27FC236}">
                  <a16:creationId xmlns:a16="http://schemas.microsoft.com/office/drawing/2014/main" id="{DA5908DD-FD08-4F7E-810D-AE4B45F651A6}"/>
                </a:ext>
              </a:extLst>
            </p:cNvPr>
            <p:cNvCxnSpPr>
              <a:cxnSpLocks/>
            </p:cNvCxnSpPr>
            <p:nvPr/>
          </p:nvCxnSpPr>
          <p:spPr>
            <a:xfrm>
              <a:off x="2049922" y="1003061"/>
              <a:ext cx="2778919" cy="24003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直接连接符 13">
              <a:extLst>
                <a:ext uri="{FF2B5EF4-FFF2-40B4-BE49-F238E27FC236}">
                  <a16:creationId xmlns:a16="http://schemas.microsoft.com/office/drawing/2014/main" id="{D8BB3653-7D45-47C2-A155-032D2401C35D}"/>
                </a:ext>
              </a:extLst>
            </p:cNvPr>
            <p:cNvCxnSpPr>
              <a:cxnSpLocks/>
            </p:cNvCxnSpPr>
            <p:nvPr/>
          </p:nvCxnSpPr>
          <p:spPr>
            <a:xfrm>
              <a:off x="156829" y="3403361"/>
              <a:ext cx="467201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sp>
        <p:nvSpPr>
          <p:cNvPr id="18" name="椭圆 17">
            <a:extLst>
              <a:ext uri="{FF2B5EF4-FFF2-40B4-BE49-F238E27FC236}">
                <a16:creationId xmlns:a16="http://schemas.microsoft.com/office/drawing/2014/main" id="{E9C9C1B2-1D24-4109-871F-CE26BE875373}"/>
              </a:ext>
            </a:extLst>
          </p:cNvPr>
          <p:cNvSpPr/>
          <p:nvPr/>
        </p:nvSpPr>
        <p:spPr>
          <a:xfrm>
            <a:off x="3046327" y="5394101"/>
            <a:ext cx="3838923" cy="952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1" name="直接连接符 20">
            <a:extLst>
              <a:ext uri="{FF2B5EF4-FFF2-40B4-BE49-F238E27FC236}">
                <a16:creationId xmlns:a16="http://schemas.microsoft.com/office/drawing/2014/main" id="{5C210B87-0904-4DE9-A80E-CC794C0F30CA}"/>
              </a:ext>
            </a:extLst>
          </p:cNvPr>
          <p:cNvCxnSpPr>
            <a:cxnSpLocks/>
            <a:stCxn id="18" idx="2"/>
          </p:cNvCxnSpPr>
          <p:nvPr/>
        </p:nvCxnSpPr>
        <p:spPr>
          <a:xfrm>
            <a:off x="3046327" y="5870351"/>
            <a:ext cx="4813463" cy="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直接连接符 23">
            <a:extLst>
              <a:ext uri="{FF2B5EF4-FFF2-40B4-BE49-F238E27FC236}">
                <a16:creationId xmlns:a16="http://schemas.microsoft.com/office/drawing/2014/main" id="{9799C47E-B2C4-410E-84A7-CF95D02634CF}"/>
              </a:ext>
            </a:extLst>
          </p:cNvPr>
          <p:cNvCxnSpPr>
            <a:cxnSpLocks/>
          </p:cNvCxnSpPr>
          <p:nvPr/>
        </p:nvCxnSpPr>
        <p:spPr>
          <a:xfrm>
            <a:off x="7869315" y="3831994"/>
            <a:ext cx="0" cy="29160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直接连接符 27">
            <a:extLst>
              <a:ext uri="{FF2B5EF4-FFF2-40B4-BE49-F238E27FC236}">
                <a16:creationId xmlns:a16="http://schemas.microsoft.com/office/drawing/2014/main" id="{9C5ECAA9-3BF4-4093-8D10-4ED96E25A206}"/>
              </a:ext>
            </a:extLst>
          </p:cNvPr>
          <p:cNvCxnSpPr>
            <a:cxnSpLocks/>
          </p:cNvCxnSpPr>
          <p:nvPr/>
        </p:nvCxnSpPr>
        <p:spPr>
          <a:xfrm flipH="1">
            <a:off x="6096001" y="2667136"/>
            <a:ext cx="31804" cy="3168000"/>
          </a:xfrm>
          <a:prstGeom prst="line">
            <a:avLst/>
          </a:prstGeom>
          <a:ln>
            <a:solidFill>
              <a:srgbClr val="FF0000"/>
            </a:solidFill>
            <a:prstDash val="lg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33" name="直接连接符 32">
            <a:extLst>
              <a:ext uri="{FF2B5EF4-FFF2-40B4-BE49-F238E27FC236}">
                <a16:creationId xmlns:a16="http://schemas.microsoft.com/office/drawing/2014/main" id="{CA2EEC93-445E-473A-BE63-DD8241D03D07}"/>
              </a:ext>
            </a:extLst>
          </p:cNvPr>
          <p:cNvCxnSpPr>
            <a:cxnSpLocks/>
          </p:cNvCxnSpPr>
          <p:nvPr/>
        </p:nvCxnSpPr>
        <p:spPr>
          <a:xfrm flipV="1">
            <a:off x="4855596" y="2677737"/>
            <a:ext cx="1272209" cy="157554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直接连接符 11">
            <a:extLst>
              <a:ext uri="{FF2B5EF4-FFF2-40B4-BE49-F238E27FC236}">
                <a16:creationId xmlns:a16="http://schemas.microsoft.com/office/drawing/2014/main" id="{2FD9B3E6-5973-4B6C-9C22-521CE0C1E973}"/>
              </a:ext>
            </a:extLst>
          </p:cNvPr>
          <p:cNvCxnSpPr>
            <a:cxnSpLocks/>
          </p:cNvCxnSpPr>
          <p:nvPr/>
        </p:nvCxnSpPr>
        <p:spPr>
          <a:xfrm flipH="1">
            <a:off x="4846070" y="4250474"/>
            <a:ext cx="31804" cy="1620000"/>
          </a:xfrm>
          <a:prstGeom prst="line">
            <a:avLst/>
          </a:prstGeom>
          <a:ln>
            <a:solidFill>
              <a:srgbClr val="FF0000"/>
            </a:solidFill>
            <a:prstDash val="lgDash"/>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3" name="直接连接符 12">
            <a:extLst>
              <a:ext uri="{FF2B5EF4-FFF2-40B4-BE49-F238E27FC236}">
                <a16:creationId xmlns:a16="http://schemas.microsoft.com/office/drawing/2014/main" id="{75974E1F-213F-4B82-B107-92276535B102}"/>
              </a:ext>
            </a:extLst>
          </p:cNvPr>
          <p:cNvCxnSpPr>
            <a:cxnSpLocks/>
          </p:cNvCxnSpPr>
          <p:nvPr/>
        </p:nvCxnSpPr>
        <p:spPr>
          <a:xfrm flipH="1">
            <a:off x="6885250" y="4220809"/>
            <a:ext cx="31804" cy="1620000"/>
          </a:xfrm>
          <a:prstGeom prst="line">
            <a:avLst/>
          </a:prstGeom>
          <a:ln>
            <a:solidFill>
              <a:srgbClr val="FF0000"/>
            </a:solidFill>
            <a:prstDash val="lgDash"/>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 name="矩形 3">
            <a:extLst>
              <a:ext uri="{FF2B5EF4-FFF2-40B4-BE49-F238E27FC236}">
                <a16:creationId xmlns:a16="http://schemas.microsoft.com/office/drawing/2014/main" id="{18BE4239-824B-49CE-B0C5-B121020A8749}"/>
              </a:ext>
            </a:extLst>
          </p:cNvPr>
          <p:cNvSpPr/>
          <p:nvPr/>
        </p:nvSpPr>
        <p:spPr>
          <a:xfrm>
            <a:off x="2894275" y="1025141"/>
            <a:ext cx="5543669" cy="3587911"/>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F97B8B11-1FCA-4ABF-8E3C-72F1B0493375}"/>
              </a:ext>
            </a:extLst>
          </p:cNvPr>
          <p:cNvSpPr txBox="1"/>
          <p:nvPr/>
        </p:nvSpPr>
        <p:spPr>
          <a:xfrm>
            <a:off x="2774200" y="5797013"/>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A</a:t>
            </a:r>
            <a:endParaRPr lang="zh-CN" altLang="en-US" sz="2400" b="1" i="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A4F46C29-D21D-4B98-8A9F-6DA192BABD92}"/>
              </a:ext>
            </a:extLst>
          </p:cNvPr>
          <p:cNvSpPr txBox="1"/>
          <p:nvPr/>
        </p:nvSpPr>
        <p:spPr>
          <a:xfrm>
            <a:off x="6761279" y="5802781"/>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B</a:t>
            </a:r>
            <a:endParaRPr lang="zh-CN" altLang="en-US" sz="2400" b="1" i="1"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8BACBAE7-979C-48B9-98E0-26E5C1723E66}"/>
              </a:ext>
            </a:extLst>
          </p:cNvPr>
          <p:cNvSpPr txBox="1"/>
          <p:nvPr/>
        </p:nvSpPr>
        <p:spPr>
          <a:xfrm>
            <a:off x="4640593" y="5800610"/>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O</a:t>
            </a:r>
            <a:endParaRPr lang="zh-CN" altLang="en-US" sz="2400" b="1" i="1" dirty="0">
              <a:latin typeface="Times New Roman" panose="02020603050405020304" pitchFamily="18" charset="0"/>
              <a:cs typeface="Times New Roman" panose="02020603050405020304" pitchFamily="18" charset="0"/>
            </a:endParaRPr>
          </a:p>
        </p:txBody>
      </p:sp>
      <p:sp>
        <p:nvSpPr>
          <p:cNvPr id="22" name="文本框 21">
            <a:extLst>
              <a:ext uri="{FF2B5EF4-FFF2-40B4-BE49-F238E27FC236}">
                <a16:creationId xmlns:a16="http://schemas.microsoft.com/office/drawing/2014/main" id="{49863D1B-031D-4B5C-B977-5A02C37F5043}"/>
              </a:ext>
            </a:extLst>
          </p:cNvPr>
          <p:cNvSpPr txBox="1"/>
          <p:nvPr/>
        </p:nvSpPr>
        <p:spPr>
          <a:xfrm>
            <a:off x="5844724" y="5809771"/>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F</a:t>
            </a:r>
            <a:endParaRPr lang="zh-CN" altLang="en-US" sz="2400" b="1" i="1" dirty="0">
              <a:latin typeface="Times New Roman" panose="02020603050405020304" pitchFamily="18" charset="0"/>
              <a:cs typeface="Times New Roman" panose="02020603050405020304" pitchFamily="18" charset="0"/>
            </a:endParaRPr>
          </a:p>
        </p:txBody>
      </p:sp>
      <p:sp>
        <p:nvSpPr>
          <p:cNvPr id="23" name="文本框 22">
            <a:extLst>
              <a:ext uri="{FF2B5EF4-FFF2-40B4-BE49-F238E27FC236}">
                <a16:creationId xmlns:a16="http://schemas.microsoft.com/office/drawing/2014/main" id="{7F99581C-4BC5-49F9-BC64-A4F020DE96DF}"/>
              </a:ext>
            </a:extLst>
          </p:cNvPr>
          <p:cNvSpPr txBox="1"/>
          <p:nvPr/>
        </p:nvSpPr>
        <p:spPr>
          <a:xfrm>
            <a:off x="7819944" y="5659088"/>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D</a:t>
            </a:r>
            <a:endParaRPr lang="zh-CN" altLang="en-US" sz="2400" b="1" i="1"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B497A612-3704-43C2-A5F8-88B52028B39B}"/>
              </a:ext>
            </a:extLst>
          </p:cNvPr>
          <p:cNvSpPr txBox="1"/>
          <p:nvPr/>
        </p:nvSpPr>
        <p:spPr>
          <a:xfrm>
            <a:off x="2811331" y="4212505"/>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A</a:t>
            </a:r>
            <a:endParaRPr lang="zh-CN" altLang="en-US" sz="2400" b="1" i="1"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695F5189-D8F2-4588-B090-FDB5F2D7DACB}"/>
              </a:ext>
            </a:extLst>
          </p:cNvPr>
          <p:cNvSpPr txBox="1"/>
          <p:nvPr/>
        </p:nvSpPr>
        <p:spPr>
          <a:xfrm>
            <a:off x="4491226" y="4181785"/>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O</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6C2C2AB4-D76B-4D96-A302-BBBE87316A30}"/>
              </a:ext>
            </a:extLst>
          </p:cNvPr>
          <p:cNvSpPr txBox="1"/>
          <p:nvPr/>
        </p:nvSpPr>
        <p:spPr>
          <a:xfrm>
            <a:off x="5777214" y="4175528"/>
            <a:ext cx="474562" cy="461665"/>
          </a:xfrm>
          <a:prstGeom prst="rect">
            <a:avLst/>
          </a:prstGeom>
          <a:noFill/>
        </p:spPr>
        <p:txBody>
          <a:bodyPr wrap="square" rtlCol="0">
            <a:spAutoFit/>
          </a:bodyPr>
          <a:lstStyle/>
          <a:p>
            <a:r>
              <a:rPr lang="en-US" altLang="zh-CN" sz="2400" b="1" i="1" dirty="0">
                <a:highlight>
                  <a:srgbClr val="FFFF00"/>
                </a:highlight>
                <a:latin typeface="Times New Roman" panose="02020603050405020304" pitchFamily="18" charset="0"/>
                <a:cs typeface="Times New Roman" panose="02020603050405020304" pitchFamily="18" charset="0"/>
              </a:rPr>
              <a:t>F</a:t>
            </a:r>
            <a:endParaRPr lang="zh-CN" altLang="en-US" sz="2400" b="1" i="1" dirty="0">
              <a:highlight>
                <a:srgbClr val="FFFF00"/>
              </a:highlight>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8E3C7924-4ECA-4314-9294-66713E30E6B4}"/>
              </a:ext>
            </a:extLst>
          </p:cNvPr>
          <p:cNvSpPr txBox="1"/>
          <p:nvPr/>
        </p:nvSpPr>
        <p:spPr>
          <a:xfrm>
            <a:off x="6863765" y="4158679"/>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B</a:t>
            </a:r>
            <a:endParaRPr lang="zh-CN" altLang="en-US" sz="2400" b="1" i="1" dirty="0">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44F55B80-E929-4E87-AE39-685A6510C926}"/>
              </a:ext>
            </a:extLst>
          </p:cNvPr>
          <p:cNvSpPr txBox="1"/>
          <p:nvPr/>
        </p:nvSpPr>
        <p:spPr>
          <a:xfrm>
            <a:off x="7837006" y="4029401"/>
            <a:ext cx="474562" cy="461665"/>
          </a:xfrm>
          <a:prstGeom prst="rect">
            <a:avLst/>
          </a:prstGeom>
          <a:noFill/>
        </p:spPr>
        <p:txBody>
          <a:bodyPr wrap="square" rtlCol="0">
            <a:spAutoFit/>
          </a:bodyPr>
          <a:lstStyle/>
          <a:p>
            <a:r>
              <a:rPr lang="en-US" altLang="zh-CN" sz="2400" b="1" i="1" dirty="0">
                <a:latin typeface="Times New Roman" panose="02020603050405020304" pitchFamily="18" charset="0"/>
                <a:cs typeface="Times New Roman" panose="02020603050405020304" pitchFamily="18" charset="0"/>
              </a:rPr>
              <a:t>D</a:t>
            </a:r>
            <a:endParaRPr lang="zh-CN" altLang="en-US" sz="2400" b="1" i="1"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F83D4681-6540-4ACD-903D-A6D1CA22510B}"/>
              </a:ext>
            </a:extLst>
          </p:cNvPr>
          <p:cNvSpPr txBox="1"/>
          <p:nvPr/>
        </p:nvSpPr>
        <p:spPr>
          <a:xfrm>
            <a:off x="205815" y="2305"/>
            <a:ext cx="9173855" cy="628762"/>
          </a:xfrm>
          <a:prstGeom prst="rect">
            <a:avLst/>
          </a:prstGeom>
          <a:noFill/>
        </p:spPr>
        <p:txBody>
          <a:bodyPr wrap="square" rtlCol="0">
            <a:spAutoFit/>
          </a:bodyPr>
          <a:lstStyle/>
          <a:p>
            <a:pPr>
              <a:lnSpc>
                <a:spcPct val="150000"/>
              </a:lnSpc>
            </a:pPr>
            <a:r>
              <a:rPr lang="zh-CN" altLang="en-US" sz="2667" b="1" dirty="0"/>
              <a:t>解题操作：确定对象、建立关系、运算推理、总结提炼</a:t>
            </a:r>
            <a:endParaRPr lang="zh-CN" altLang="zh-CN" sz="2667" b="1" dirty="0"/>
          </a:p>
        </p:txBody>
      </p:sp>
      <p:sp>
        <p:nvSpPr>
          <p:cNvPr id="16" name="矩形 15">
            <a:extLst>
              <a:ext uri="{FF2B5EF4-FFF2-40B4-BE49-F238E27FC236}">
                <a16:creationId xmlns:a16="http://schemas.microsoft.com/office/drawing/2014/main" id="{16E073F4-E4D4-4645-9CCD-AFAF37667E0D}"/>
              </a:ext>
            </a:extLst>
          </p:cNvPr>
          <p:cNvSpPr/>
          <p:nvPr/>
        </p:nvSpPr>
        <p:spPr>
          <a:xfrm>
            <a:off x="2847139" y="4972437"/>
            <a:ext cx="5543669" cy="1847679"/>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1637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26739A6-823D-48D7-94F5-97C2386C91B2}"/>
              </a:ext>
            </a:extLst>
          </p:cNvPr>
          <p:cNvPicPr>
            <a:picLocks noChangeAspect="1"/>
          </p:cNvPicPr>
          <p:nvPr/>
        </p:nvPicPr>
        <p:blipFill>
          <a:blip r:embed="rId4"/>
          <a:stretch>
            <a:fillRect/>
          </a:stretch>
        </p:blipFill>
        <p:spPr>
          <a:xfrm>
            <a:off x="335360" y="381242"/>
            <a:ext cx="11161240" cy="6475135"/>
          </a:xfrm>
          <a:prstGeom prst="rect">
            <a:avLst/>
          </a:prstGeom>
        </p:spPr>
      </p:pic>
      <p:sp>
        <p:nvSpPr>
          <p:cNvPr id="5" name="矩形 4">
            <a:extLst>
              <a:ext uri="{FF2B5EF4-FFF2-40B4-BE49-F238E27FC236}">
                <a16:creationId xmlns:a16="http://schemas.microsoft.com/office/drawing/2014/main" id="{235AA424-4D96-4483-8A25-0C3EC5A9C734}"/>
              </a:ext>
            </a:extLst>
          </p:cNvPr>
          <p:cNvSpPr/>
          <p:nvPr/>
        </p:nvSpPr>
        <p:spPr>
          <a:xfrm>
            <a:off x="3863752" y="1988840"/>
            <a:ext cx="2376264" cy="576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35585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E70C58-D082-4E1B-A835-05B85ACADA53}"/>
              </a:ext>
            </a:extLst>
          </p:cNvPr>
          <p:cNvPicPr>
            <a:picLocks noChangeAspect="1"/>
          </p:cNvPicPr>
          <p:nvPr/>
        </p:nvPicPr>
        <p:blipFill>
          <a:blip r:embed="rId3"/>
          <a:stretch>
            <a:fillRect/>
          </a:stretch>
        </p:blipFill>
        <p:spPr>
          <a:xfrm>
            <a:off x="551384" y="836712"/>
            <a:ext cx="10297144" cy="3694492"/>
          </a:xfrm>
          <a:prstGeom prst="rect">
            <a:avLst/>
          </a:prstGeom>
        </p:spPr>
      </p:pic>
      <p:graphicFrame>
        <p:nvGraphicFramePr>
          <p:cNvPr id="4" name="对象 3">
            <a:extLst>
              <a:ext uri="{FF2B5EF4-FFF2-40B4-BE49-F238E27FC236}">
                <a16:creationId xmlns:a16="http://schemas.microsoft.com/office/drawing/2014/main" id="{48C3C72F-B2F0-4172-8D89-59B3B3FE2242}"/>
              </a:ext>
            </a:extLst>
          </p:cNvPr>
          <p:cNvGraphicFramePr>
            <a:graphicFrameLocks noChangeAspect="1"/>
          </p:cNvGraphicFramePr>
          <p:nvPr/>
        </p:nvGraphicFramePr>
        <p:xfrm>
          <a:off x="5999163" y="1916113"/>
          <a:ext cx="6102350" cy="598487"/>
        </p:xfrm>
        <a:graphic>
          <a:graphicData uri="http://schemas.openxmlformats.org/presentationml/2006/ole">
            <mc:AlternateContent xmlns:mc="http://schemas.openxmlformats.org/markup-compatibility/2006">
              <mc:Choice xmlns:v="urn:schemas-microsoft-com:vml" Requires="v">
                <p:oleObj spid="_x0000_s7208" name="Equation" r:id="rId4" imgW="2070000" imgH="203040" progId="Equation.DSMT4">
                  <p:embed/>
                </p:oleObj>
              </mc:Choice>
              <mc:Fallback>
                <p:oleObj name="Equation" r:id="rId4" imgW="2070000" imgH="203040" progId="Equation.DSMT4">
                  <p:embed/>
                  <p:pic>
                    <p:nvPicPr>
                      <p:cNvPr id="4" name="对象 3">
                        <a:extLst>
                          <a:ext uri="{FF2B5EF4-FFF2-40B4-BE49-F238E27FC236}">
                            <a16:creationId xmlns:a16="http://schemas.microsoft.com/office/drawing/2014/main" id="{48C3C72F-B2F0-4172-8D89-59B3B3FE2242}"/>
                          </a:ext>
                        </a:extLst>
                      </p:cNvPr>
                      <p:cNvPicPr/>
                      <p:nvPr/>
                    </p:nvPicPr>
                    <p:blipFill>
                      <a:blip r:embed="rId5"/>
                      <a:stretch>
                        <a:fillRect/>
                      </a:stretch>
                    </p:blipFill>
                    <p:spPr>
                      <a:xfrm>
                        <a:off x="5999163" y="1916113"/>
                        <a:ext cx="6102350" cy="598487"/>
                      </a:xfrm>
                      <a:prstGeom prst="rect">
                        <a:avLst/>
                      </a:prstGeom>
                    </p:spPr>
                  </p:pic>
                </p:oleObj>
              </mc:Fallback>
            </mc:AlternateContent>
          </a:graphicData>
        </a:graphic>
      </p:graphicFrame>
    </p:spTree>
    <p:extLst>
      <p:ext uri="{BB962C8B-B14F-4D97-AF65-F5344CB8AC3E}">
        <p14:creationId xmlns:p14="http://schemas.microsoft.com/office/powerpoint/2010/main" val="31452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C84EB5C-76C7-4D61-BA21-2756933DF93B}"/>
              </a:ext>
            </a:extLst>
          </p:cNvPr>
          <p:cNvPicPr>
            <a:picLocks noChangeAspect="1"/>
          </p:cNvPicPr>
          <p:nvPr/>
        </p:nvPicPr>
        <p:blipFill>
          <a:blip r:embed="rId2"/>
          <a:stretch>
            <a:fillRect/>
          </a:stretch>
        </p:blipFill>
        <p:spPr>
          <a:xfrm>
            <a:off x="537155" y="44624"/>
            <a:ext cx="11117690" cy="3168352"/>
          </a:xfrm>
          <a:prstGeom prst="rect">
            <a:avLst/>
          </a:prstGeom>
        </p:spPr>
      </p:pic>
      <p:sp>
        <p:nvSpPr>
          <p:cNvPr id="7" name="文本框 6">
            <a:extLst>
              <a:ext uri="{FF2B5EF4-FFF2-40B4-BE49-F238E27FC236}">
                <a16:creationId xmlns:a16="http://schemas.microsoft.com/office/drawing/2014/main" id="{A34B4374-F781-461B-96EA-65AD596B2BE7}"/>
              </a:ext>
            </a:extLst>
          </p:cNvPr>
          <p:cNvSpPr txBox="1">
            <a:spLocks noChangeArrowheads="1"/>
          </p:cNvSpPr>
          <p:nvPr/>
        </p:nvSpPr>
        <p:spPr bwMode="auto">
          <a:xfrm>
            <a:off x="537155" y="3573016"/>
            <a:ext cx="10201613" cy="101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Times New Roman" panose="02020603050405020304" pitchFamily="18" charset="0"/>
              </a:defRPr>
            </a:lvl1pPr>
            <a:lvl2pPr marL="742950" indent="-285750">
              <a:defRPr sz="2400">
                <a:solidFill>
                  <a:schemeClr val="tx1"/>
                </a:solidFill>
                <a:latin typeface="Arial" panose="020B0604020202020204" pitchFamily="34" charset="0"/>
                <a:cs typeface="Times New Roman" panose="02020603050405020304" pitchFamily="18" charset="0"/>
              </a:defRPr>
            </a:lvl2pPr>
            <a:lvl3pPr marL="1143000" indent="-228600">
              <a:defRPr sz="2400">
                <a:solidFill>
                  <a:schemeClr val="tx1"/>
                </a:solidFill>
                <a:latin typeface="Arial" panose="020B0604020202020204" pitchFamily="34" charset="0"/>
                <a:cs typeface="Times New Roman" panose="02020603050405020304" pitchFamily="18" charset="0"/>
              </a:defRPr>
            </a:lvl3pPr>
            <a:lvl4pPr marL="1600200" indent="-228600">
              <a:defRPr sz="2400">
                <a:solidFill>
                  <a:schemeClr val="tx1"/>
                </a:solidFill>
                <a:latin typeface="Arial" panose="020B0604020202020204" pitchFamily="34" charset="0"/>
                <a:cs typeface="Times New Roman" panose="02020603050405020304" pitchFamily="18" charset="0"/>
              </a:defRPr>
            </a:lvl4pPr>
            <a:lvl5pPr marL="2057400" indent="-228600">
              <a:defRPr sz="2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9pPr>
          </a:lstStyle>
          <a:p>
            <a:pPr>
              <a:lnSpc>
                <a:spcPct val="150000"/>
              </a:lnSpc>
              <a:buFontTx/>
              <a:buAutoNum type="circleNumDbPlain"/>
            </a:pPr>
            <a:r>
              <a:rPr lang="zh-CN" altLang="en-US" sz="2133" b="1" dirty="0"/>
              <a:t>基于定义：用后一项减去前一项，分析结果；</a:t>
            </a:r>
          </a:p>
          <a:p>
            <a:pPr>
              <a:lnSpc>
                <a:spcPct val="150000"/>
              </a:lnSpc>
              <a:buFontTx/>
              <a:buAutoNum type="circleNumDbPlain"/>
            </a:pPr>
            <a:r>
              <a:rPr lang="zh-CN" altLang="en-US" sz="2133" b="1" dirty="0"/>
              <a:t>基于探究：写出前三项求参数，再论证。</a:t>
            </a:r>
            <a:endParaRPr lang="en-US" altLang="zh-CN" sz="2133" b="1" dirty="0"/>
          </a:p>
        </p:txBody>
      </p:sp>
    </p:spTree>
    <p:extLst>
      <p:ext uri="{BB962C8B-B14F-4D97-AF65-F5344CB8AC3E}">
        <p14:creationId xmlns:p14="http://schemas.microsoft.com/office/powerpoint/2010/main" val="367940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3E5C7E4-A922-4BF2-A082-F0034726650A}"/>
              </a:ext>
            </a:extLst>
          </p:cNvPr>
          <p:cNvPicPr>
            <a:picLocks noChangeAspect="1"/>
          </p:cNvPicPr>
          <p:nvPr/>
        </p:nvPicPr>
        <p:blipFill>
          <a:blip r:embed="rId3"/>
          <a:stretch>
            <a:fillRect/>
          </a:stretch>
        </p:blipFill>
        <p:spPr>
          <a:xfrm>
            <a:off x="335360" y="188640"/>
            <a:ext cx="7431053" cy="2732282"/>
          </a:xfrm>
          <a:prstGeom prst="rect">
            <a:avLst/>
          </a:prstGeom>
        </p:spPr>
      </p:pic>
      <p:graphicFrame>
        <p:nvGraphicFramePr>
          <p:cNvPr id="4" name="对象 3">
            <a:extLst>
              <a:ext uri="{FF2B5EF4-FFF2-40B4-BE49-F238E27FC236}">
                <a16:creationId xmlns:a16="http://schemas.microsoft.com/office/drawing/2014/main" id="{25305AAB-770E-4746-8F26-A9CAAF056DC4}"/>
              </a:ext>
            </a:extLst>
          </p:cNvPr>
          <p:cNvGraphicFramePr>
            <a:graphicFrameLocks noChangeAspect="1"/>
          </p:cNvGraphicFramePr>
          <p:nvPr>
            <p:extLst>
              <p:ext uri="{D42A27DB-BD31-4B8C-83A1-F6EECF244321}">
                <p14:modId xmlns:p14="http://schemas.microsoft.com/office/powerpoint/2010/main" val="3547631028"/>
              </p:ext>
            </p:extLst>
          </p:nvPr>
        </p:nvGraphicFramePr>
        <p:xfrm>
          <a:off x="5375920" y="3212976"/>
          <a:ext cx="4030663" cy="1035050"/>
        </p:xfrm>
        <a:graphic>
          <a:graphicData uri="http://schemas.openxmlformats.org/presentationml/2006/ole">
            <mc:AlternateContent xmlns:mc="http://schemas.openxmlformats.org/markup-compatibility/2006">
              <mc:Choice xmlns:v="urn:schemas-microsoft-com:vml" Requires="v">
                <p:oleObj spid="_x0000_s8226" name="Equation" r:id="rId4" imgW="1384200" imgH="355320" progId="Equation.DSMT4">
                  <p:embed/>
                </p:oleObj>
              </mc:Choice>
              <mc:Fallback>
                <p:oleObj name="Equation" r:id="rId4" imgW="1384200" imgH="355320" progId="Equation.DSMT4">
                  <p:embed/>
                  <p:pic>
                    <p:nvPicPr>
                      <p:cNvPr id="7" name="对象 6">
                        <a:extLst>
                          <a:ext uri="{FF2B5EF4-FFF2-40B4-BE49-F238E27FC236}">
                            <a16:creationId xmlns:a16="http://schemas.microsoft.com/office/drawing/2014/main" id="{504F7039-0453-4C58-BF66-262E0853EDE7}"/>
                          </a:ext>
                        </a:extLst>
                      </p:cNvPr>
                      <p:cNvPicPr/>
                      <p:nvPr/>
                    </p:nvPicPr>
                    <p:blipFill>
                      <a:blip r:embed="rId5"/>
                      <a:stretch>
                        <a:fillRect/>
                      </a:stretch>
                    </p:blipFill>
                    <p:spPr>
                      <a:xfrm>
                        <a:off x="5375920" y="3212976"/>
                        <a:ext cx="4030663" cy="1035050"/>
                      </a:xfrm>
                      <a:prstGeom prst="rect">
                        <a:avLst/>
                      </a:prstGeom>
                    </p:spPr>
                  </p:pic>
                </p:oleObj>
              </mc:Fallback>
            </mc:AlternateContent>
          </a:graphicData>
        </a:graphic>
      </p:graphicFrame>
      <p:sp>
        <p:nvSpPr>
          <p:cNvPr id="6" name="文本框 5">
            <a:extLst>
              <a:ext uri="{FF2B5EF4-FFF2-40B4-BE49-F238E27FC236}">
                <a16:creationId xmlns:a16="http://schemas.microsoft.com/office/drawing/2014/main" id="{4EF652F2-4079-4AB4-A0B1-8F56D946472D}"/>
              </a:ext>
            </a:extLst>
          </p:cNvPr>
          <p:cNvSpPr txBox="1">
            <a:spLocks noChangeArrowheads="1"/>
          </p:cNvSpPr>
          <p:nvPr/>
        </p:nvSpPr>
        <p:spPr bwMode="auto">
          <a:xfrm>
            <a:off x="623392" y="4653136"/>
            <a:ext cx="10201613" cy="101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Times New Roman" panose="02020603050405020304" pitchFamily="18" charset="0"/>
              </a:defRPr>
            </a:lvl1pPr>
            <a:lvl2pPr marL="742950" indent="-285750">
              <a:defRPr sz="2400">
                <a:solidFill>
                  <a:schemeClr val="tx1"/>
                </a:solidFill>
                <a:latin typeface="Arial" panose="020B0604020202020204" pitchFamily="34" charset="0"/>
                <a:cs typeface="Times New Roman" panose="02020603050405020304" pitchFamily="18" charset="0"/>
              </a:defRPr>
            </a:lvl2pPr>
            <a:lvl3pPr marL="1143000" indent="-228600">
              <a:defRPr sz="2400">
                <a:solidFill>
                  <a:schemeClr val="tx1"/>
                </a:solidFill>
                <a:latin typeface="Arial" panose="020B0604020202020204" pitchFamily="34" charset="0"/>
                <a:cs typeface="Times New Roman" panose="02020603050405020304" pitchFamily="18" charset="0"/>
              </a:defRPr>
            </a:lvl3pPr>
            <a:lvl4pPr marL="1600200" indent="-228600">
              <a:defRPr sz="2400">
                <a:solidFill>
                  <a:schemeClr val="tx1"/>
                </a:solidFill>
                <a:latin typeface="Arial" panose="020B0604020202020204" pitchFamily="34" charset="0"/>
                <a:cs typeface="Times New Roman" panose="02020603050405020304" pitchFamily="18" charset="0"/>
              </a:defRPr>
            </a:lvl4pPr>
            <a:lvl5pPr marL="2057400" indent="-228600">
              <a:defRPr sz="2400">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Times New Roman" panose="02020603050405020304" pitchFamily="18" charset="0"/>
              </a:defRPr>
            </a:lvl9pPr>
          </a:lstStyle>
          <a:p>
            <a:pPr>
              <a:lnSpc>
                <a:spcPct val="150000"/>
              </a:lnSpc>
              <a:buFontTx/>
              <a:buAutoNum type="circleNumDbPlain"/>
            </a:pPr>
            <a:r>
              <a:rPr lang="zh-CN" altLang="en-US" sz="2133" b="1" dirty="0"/>
              <a:t>左边求和以后跟右边比大小；</a:t>
            </a:r>
            <a:endParaRPr lang="en-US" altLang="zh-CN" sz="2133" b="1" dirty="0"/>
          </a:p>
          <a:p>
            <a:pPr>
              <a:lnSpc>
                <a:spcPct val="150000"/>
              </a:lnSpc>
              <a:buFontTx/>
              <a:buAutoNum type="circleNumDbPlain"/>
            </a:pPr>
            <a:r>
              <a:rPr lang="zh-CN" altLang="en-US" sz="2133" b="1" dirty="0"/>
              <a:t>右边拆成</a:t>
            </a:r>
            <a:r>
              <a:rPr lang="en-US" altLang="zh-CN" sz="2133" b="1" dirty="0"/>
              <a:t>n</a:t>
            </a:r>
            <a:r>
              <a:rPr lang="zh-CN" altLang="en-US" sz="2133" b="1" dirty="0"/>
              <a:t>个，逐个比较。</a:t>
            </a:r>
            <a:endParaRPr lang="en-US" altLang="zh-CN" sz="2133" b="1" dirty="0"/>
          </a:p>
        </p:txBody>
      </p:sp>
    </p:spTree>
    <p:extLst>
      <p:ext uri="{BB962C8B-B14F-4D97-AF65-F5344CB8AC3E}">
        <p14:creationId xmlns:p14="http://schemas.microsoft.com/office/powerpoint/2010/main" val="2737323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1.</a:t>
            </a:r>
            <a:r>
              <a:rPr lang="zh-CN" altLang="en-US" sz="2400" b="1" dirty="0">
                <a:solidFill>
                  <a:schemeClr val="dk1">
                    <a:lumMod val="100000"/>
                  </a:schemeClr>
                </a:solidFill>
                <a:ea typeface="微软雅黑" panose="020B0503020204020204" pitchFamily="34" charset="-122"/>
              </a:rPr>
              <a:t>无理数</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1124744"/>
            <a:ext cx="10274299" cy="3507370"/>
          </a:xfrm>
          <a:prstGeom prst="rect">
            <a:avLst/>
          </a:prstGeom>
          <a:noFill/>
          <a:ln w="9525">
            <a:noFill/>
          </a:ln>
        </p:spPr>
        <p:txBody>
          <a:bodyPr wrap="square">
            <a:spAutoFit/>
          </a:bodyPr>
          <a:lstStyle/>
          <a:p>
            <a:pPr indent="457200">
              <a:lnSpc>
                <a:spcPct val="150000"/>
              </a:lnSpc>
            </a:pPr>
            <a:r>
              <a:rPr lang="zh-CN" altLang="zh-CN" dirty="0"/>
              <a:t>大约公元前</a:t>
            </a:r>
            <a:r>
              <a:rPr lang="en-US" altLang="zh-CN" dirty="0"/>
              <a:t>5</a:t>
            </a:r>
            <a:r>
              <a:rPr lang="zh-CN" altLang="zh-CN" dirty="0"/>
              <a:t>世纪，当时的</a:t>
            </a:r>
            <a:r>
              <a:rPr lang="zh-CN" altLang="zh-CN" sz="2400" b="1" dirty="0"/>
              <a:t>毕达哥拉斯学派</a:t>
            </a:r>
            <a:r>
              <a:rPr lang="zh-CN" altLang="zh-CN" dirty="0"/>
              <a:t>重视自然及社会中不变因素的研究，把几何、算术、天文、音乐称为</a:t>
            </a:r>
            <a:r>
              <a:rPr lang="en-US" altLang="zh-CN" dirty="0"/>
              <a:t>“</a:t>
            </a:r>
            <a:r>
              <a:rPr lang="zh-CN" altLang="zh-CN" dirty="0"/>
              <a:t>四艺</a:t>
            </a:r>
            <a:r>
              <a:rPr lang="en-US" altLang="zh-CN" dirty="0"/>
              <a:t>”</a:t>
            </a:r>
            <a:r>
              <a:rPr lang="zh-CN" altLang="zh-CN" dirty="0"/>
              <a:t>，在其中追求宇宙的和谐规律性。</a:t>
            </a:r>
            <a:endParaRPr lang="en-US" altLang="zh-CN" dirty="0"/>
          </a:p>
          <a:p>
            <a:pPr indent="457200">
              <a:lnSpc>
                <a:spcPct val="150000"/>
              </a:lnSpc>
            </a:pPr>
            <a:r>
              <a:rPr lang="zh-CN" altLang="zh-CN" dirty="0"/>
              <a:t>他们认为：</a:t>
            </a:r>
            <a:r>
              <a:rPr lang="zh-CN" altLang="zh-CN" sz="2400" b="1" dirty="0">
                <a:solidFill>
                  <a:srgbClr val="FF0000"/>
                </a:solidFill>
              </a:rPr>
              <a:t>宇宙间一切事物都可归结为整数或整数之比</a:t>
            </a:r>
            <a:r>
              <a:rPr lang="zh-CN" altLang="en-US" dirty="0"/>
              <a:t>。</a:t>
            </a:r>
            <a:endParaRPr lang="en-US" altLang="zh-CN" dirty="0"/>
          </a:p>
          <a:p>
            <a:pPr indent="457200">
              <a:lnSpc>
                <a:spcPct val="150000"/>
              </a:lnSpc>
            </a:pPr>
            <a:r>
              <a:rPr lang="zh-CN" altLang="zh-CN" dirty="0"/>
              <a:t>毕达哥拉斯学派的一项重大贡献是证明了勾股定理，但由此也发现了一些直角三角形的斜边不能表示成整数或整数之比（不可通约</a:t>
            </a:r>
            <a:r>
              <a:rPr lang="zh-CN" altLang="en-US" dirty="0"/>
              <a:t>）</a:t>
            </a:r>
            <a:r>
              <a:rPr lang="zh-CN" altLang="zh-CN" dirty="0"/>
              <a:t>的情形，如</a:t>
            </a:r>
            <a:r>
              <a:rPr lang="zh-CN" altLang="zh-CN" sz="2400" b="1" dirty="0">
                <a:solidFill>
                  <a:srgbClr val="FF0000"/>
                </a:solidFill>
              </a:rPr>
              <a:t>直角边长均为</a:t>
            </a:r>
            <a:r>
              <a:rPr lang="en-US" altLang="zh-CN" sz="2400" b="1" dirty="0">
                <a:solidFill>
                  <a:srgbClr val="FF0000"/>
                </a:solidFill>
              </a:rPr>
              <a:t>1</a:t>
            </a:r>
            <a:r>
              <a:rPr lang="zh-CN" altLang="zh-CN" sz="2400" b="1" dirty="0">
                <a:solidFill>
                  <a:srgbClr val="FF0000"/>
                </a:solidFill>
              </a:rPr>
              <a:t>的直角三角形</a:t>
            </a:r>
            <a:r>
              <a:rPr lang="zh-CN" altLang="en-US" sz="2400" b="1" dirty="0">
                <a:solidFill>
                  <a:srgbClr val="FF0000"/>
                </a:solidFill>
              </a:rPr>
              <a:t>（公元前</a:t>
            </a:r>
            <a:r>
              <a:rPr lang="en-US" altLang="zh-CN" sz="2400" b="1" dirty="0">
                <a:solidFill>
                  <a:srgbClr val="FF0000"/>
                </a:solidFill>
              </a:rPr>
              <a:t>400</a:t>
            </a:r>
            <a:r>
              <a:rPr lang="zh-CN" altLang="en-US" sz="2400" b="1" dirty="0">
                <a:solidFill>
                  <a:srgbClr val="FF0000"/>
                </a:solidFill>
              </a:rPr>
              <a:t>年左右，希伯斯）</a:t>
            </a:r>
            <a:r>
              <a:rPr lang="zh-CN" altLang="zh-CN" dirty="0"/>
              <a:t>就是如此。这一悖论直接触犯了毕氏学派的根本信条，导致了当时认识上的</a:t>
            </a:r>
            <a:r>
              <a:rPr lang="en-US" altLang="zh-CN" dirty="0"/>
              <a:t>“</a:t>
            </a:r>
            <a:r>
              <a:rPr lang="zh-CN" altLang="zh-CN" dirty="0"/>
              <a:t>危机</a:t>
            </a:r>
            <a:r>
              <a:rPr lang="en-US" altLang="zh-CN" dirty="0"/>
              <a:t>”</a:t>
            </a:r>
            <a:r>
              <a:rPr lang="zh-CN" altLang="zh-CN" dirty="0"/>
              <a:t>，从而产生了第一次数学危机。</a:t>
            </a:r>
          </a:p>
        </p:txBody>
      </p:sp>
      <p:pic>
        <p:nvPicPr>
          <p:cNvPr id="7" name="图片 6">
            <a:extLst>
              <a:ext uri="{FF2B5EF4-FFF2-40B4-BE49-F238E27FC236}">
                <a16:creationId xmlns:a16="http://schemas.microsoft.com/office/drawing/2014/main" id="{23B5C19F-4D5C-4428-99D6-9C72D2979B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51005" y="4831446"/>
            <a:ext cx="3495360" cy="1803620"/>
          </a:xfrm>
          <a:prstGeom prst="rect">
            <a:avLst/>
          </a:prstGeom>
          <a:noFill/>
          <a:ln>
            <a:noFill/>
          </a:ln>
        </p:spPr>
      </p:pic>
    </p:spTree>
    <p:extLst>
      <p:ext uri="{BB962C8B-B14F-4D97-AF65-F5344CB8AC3E}">
        <p14:creationId xmlns:p14="http://schemas.microsoft.com/office/powerpoint/2010/main" val="1863381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3.</a:t>
            </a:r>
            <a:r>
              <a:rPr lang="zh-CN" altLang="en-US" sz="2400" b="1" dirty="0">
                <a:solidFill>
                  <a:schemeClr val="dk1">
                    <a:lumMod val="100000"/>
                  </a:schemeClr>
                </a:solidFill>
                <a:ea typeface="微软雅黑" panose="020B0503020204020204" pitchFamily="34" charset="-122"/>
              </a:rPr>
              <a:t>中国古代数学</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3143672" y="1700808"/>
            <a:ext cx="6552728" cy="3250185"/>
          </a:xfrm>
          <a:prstGeom prst="rect">
            <a:avLst/>
          </a:prstGeom>
          <a:noFill/>
          <a:ln w="9525">
            <a:noFill/>
          </a:ln>
        </p:spPr>
        <p:txBody>
          <a:bodyPr wrap="square">
            <a:spAutoFit/>
          </a:bodyPr>
          <a:lstStyle/>
          <a:p>
            <a:pPr>
              <a:lnSpc>
                <a:spcPct val="150000"/>
              </a:lnSpc>
              <a:defRPr/>
            </a:pPr>
            <a:r>
              <a:rPr lang="zh-CN" altLang="en-US" sz="2800" dirty="0"/>
              <a:t>（</a:t>
            </a:r>
            <a:r>
              <a:rPr lang="en-US" altLang="zh-CN" sz="2800" dirty="0"/>
              <a:t>1</a:t>
            </a:r>
            <a:r>
              <a:rPr lang="zh-CN" altLang="en-US" sz="2800" dirty="0"/>
              <a:t>）</a:t>
            </a:r>
            <a:r>
              <a:rPr lang="zh-CN" altLang="zh-CN" sz="2800" dirty="0"/>
              <a:t>中国古代数学的萌芽</a:t>
            </a:r>
          </a:p>
          <a:p>
            <a:pPr>
              <a:lnSpc>
                <a:spcPct val="150000"/>
              </a:lnSpc>
              <a:defRPr/>
            </a:pPr>
            <a:r>
              <a:rPr lang="zh-CN" altLang="en-US" sz="2800" dirty="0"/>
              <a:t>（</a:t>
            </a:r>
            <a:r>
              <a:rPr lang="en-US" altLang="zh-CN" sz="2800" dirty="0"/>
              <a:t>2</a:t>
            </a:r>
            <a:r>
              <a:rPr lang="zh-CN" altLang="en-US" sz="2800" dirty="0"/>
              <a:t>）</a:t>
            </a:r>
            <a:r>
              <a:rPr lang="zh-CN" altLang="zh-CN" sz="2800" dirty="0"/>
              <a:t>中国古代数学体系的形成</a:t>
            </a:r>
          </a:p>
          <a:p>
            <a:pPr>
              <a:lnSpc>
                <a:spcPct val="150000"/>
              </a:lnSpc>
              <a:defRPr/>
            </a:pPr>
            <a:r>
              <a:rPr lang="zh-CN" altLang="en-US" sz="2800" dirty="0"/>
              <a:t>（</a:t>
            </a:r>
            <a:r>
              <a:rPr lang="en-US" altLang="zh-CN" sz="2800" dirty="0"/>
              <a:t>3</a:t>
            </a:r>
            <a:r>
              <a:rPr lang="zh-CN" altLang="en-US" sz="2800" dirty="0"/>
              <a:t>）</a:t>
            </a:r>
            <a:r>
              <a:rPr lang="zh-CN" altLang="zh-CN" sz="2800" dirty="0"/>
              <a:t>中国古代数学的发展</a:t>
            </a:r>
            <a:endParaRPr lang="en-US" altLang="zh-CN" sz="2800" dirty="0"/>
          </a:p>
          <a:p>
            <a:pPr>
              <a:lnSpc>
                <a:spcPct val="150000"/>
              </a:lnSpc>
              <a:defRPr/>
            </a:pPr>
            <a:r>
              <a:rPr lang="zh-CN" altLang="en-US" sz="2800" dirty="0"/>
              <a:t>（</a:t>
            </a:r>
            <a:r>
              <a:rPr lang="en-US" altLang="zh-CN" sz="2800" dirty="0"/>
              <a:t>4</a:t>
            </a:r>
            <a:r>
              <a:rPr lang="zh-CN" altLang="en-US" sz="2800" dirty="0"/>
              <a:t>）</a:t>
            </a:r>
            <a:r>
              <a:rPr lang="zh-CN" altLang="zh-CN" sz="2800" dirty="0"/>
              <a:t>中国古代数学的繁荣</a:t>
            </a:r>
            <a:r>
              <a:rPr lang="en-US" altLang="zh-CN" sz="2800" dirty="0"/>
              <a:t> </a:t>
            </a:r>
            <a:r>
              <a:rPr lang="zh-CN" altLang="en-US" sz="2800" dirty="0"/>
              <a:t>（</a:t>
            </a:r>
            <a:r>
              <a:rPr lang="en-US" altLang="zh-CN" sz="2800" dirty="0"/>
              <a:t>11-14</a:t>
            </a:r>
            <a:r>
              <a:rPr lang="zh-CN" altLang="en-US" sz="2800" dirty="0"/>
              <a:t>世纪）</a:t>
            </a:r>
            <a:endParaRPr lang="zh-CN" altLang="zh-CN" sz="2800" dirty="0"/>
          </a:p>
          <a:p>
            <a:pPr>
              <a:lnSpc>
                <a:spcPct val="150000"/>
              </a:lnSpc>
              <a:defRPr/>
            </a:pPr>
            <a:r>
              <a:rPr lang="zh-CN" altLang="en-US" sz="2800" dirty="0"/>
              <a:t>（</a:t>
            </a:r>
            <a:r>
              <a:rPr lang="en-US" altLang="zh-CN" sz="2800" dirty="0"/>
              <a:t>5</a:t>
            </a:r>
            <a:r>
              <a:rPr lang="zh-CN" altLang="en-US" sz="2800" dirty="0"/>
              <a:t>）</a:t>
            </a:r>
            <a:r>
              <a:rPr lang="zh-CN" altLang="zh-CN" sz="2800" dirty="0"/>
              <a:t>中国古代数学</a:t>
            </a:r>
            <a:r>
              <a:rPr lang="zh-CN" altLang="en-US" sz="2800" dirty="0"/>
              <a:t>与</a:t>
            </a:r>
            <a:r>
              <a:rPr lang="zh-CN" altLang="zh-CN" sz="2800" dirty="0"/>
              <a:t>西方数学的融合</a:t>
            </a:r>
            <a:r>
              <a:rPr lang="en-US" altLang="zh-CN" sz="2800" dirty="0"/>
              <a:t> </a:t>
            </a:r>
            <a:endParaRPr lang="zh-CN" altLang="zh-CN" sz="2800" dirty="0"/>
          </a:p>
        </p:txBody>
      </p:sp>
    </p:spTree>
    <p:extLst>
      <p:ext uri="{BB962C8B-B14F-4D97-AF65-F5344CB8AC3E}">
        <p14:creationId xmlns:p14="http://schemas.microsoft.com/office/powerpoint/2010/main" val="2122618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中国古代数学的萌芽</a:t>
            </a:r>
          </a:p>
        </p:txBody>
      </p:sp>
      <p:sp>
        <p:nvSpPr>
          <p:cNvPr id="6" name="矩形 1">
            <a:extLst>
              <a:ext uri="{FF2B5EF4-FFF2-40B4-BE49-F238E27FC236}">
                <a16:creationId xmlns:a16="http://schemas.microsoft.com/office/drawing/2014/main" id="{2CFB422C-3846-4E37-A977-1F4C01962E99}"/>
              </a:ext>
            </a:extLst>
          </p:cNvPr>
          <p:cNvSpPr/>
          <p:nvPr/>
        </p:nvSpPr>
        <p:spPr>
          <a:xfrm>
            <a:off x="0" y="831851"/>
            <a:ext cx="12192000" cy="5569089"/>
          </a:xfrm>
          <a:prstGeom prst="rect">
            <a:avLst/>
          </a:prstGeom>
          <a:noFill/>
          <a:ln w="9525">
            <a:noFill/>
          </a:ln>
        </p:spPr>
        <p:txBody>
          <a:bodyPr wrap="square">
            <a:spAutoFit/>
          </a:bodyPr>
          <a:lstStyle/>
          <a:p>
            <a:pPr indent="457200">
              <a:lnSpc>
                <a:spcPct val="150000"/>
              </a:lnSpc>
            </a:pPr>
            <a:r>
              <a:rPr lang="zh-CN" altLang="zh-CN" sz="2400" dirty="0"/>
              <a:t>到原始公社末期，开始用</a:t>
            </a:r>
            <a:r>
              <a:rPr lang="zh-CN" altLang="zh-CN" sz="2400" dirty="0">
                <a:solidFill>
                  <a:srgbClr val="FF0000"/>
                </a:solidFill>
              </a:rPr>
              <a:t>文字符号</a:t>
            </a:r>
            <a:r>
              <a:rPr lang="zh-CN" altLang="zh-CN" sz="2400" dirty="0"/>
              <a:t>取代结绳记事了。</a:t>
            </a:r>
          </a:p>
          <a:p>
            <a:pPr indent="457200">
              <a:lnSpc>
                <a:spcPct val="150000"/>
              </a:lnSpc>
            </a:pPr>
            <a:r>
              <a:rPr lang="zh-CN" altLang="zh-CN" sz="2400" dirty="0"/>
              <a:t>商代中期，在甲骨文中已产生一套</a:t>
            </a:r>
            <a:r>
              <a:rPr lang="zh-CN" altLang="zh-CN" sz="2400" dirty="0">
                <a:solidFill>
                  <a:srgbClr val="FF0000"/>
                </a:solidFill>
              </a:rPr>
              <a:t>十进制数字和记数法</a:t>
            </a:r>
            <a:r>
              <a:rPr lang="zh-CN" altLang="zh-CN" sz="2400" dirty="0"/>
              <a:t>，其中最大的数字为三万</a:t>
            </a:r>
            <a:r>
              <a:rPr lang="zh-CN" altLang="en-US" sz="2400" dirty="0"/>
              <a:t>。</a:t>
            </a:r>
            <a:endParaRPr lang="en-US" altLang="zh-CN" sz="2400" dirty="0"/>
          </a:p>
          <a:p>
            <a:pPr indent="457200">
              <a:lnSpc>
                <a:spcPct val="150000"/>
              </a:lnSpc>
            </a:pPr>
            <a:r>
              <a:rPr lang="zh-CN" altLang="zh-CN" sz="2400" dirty="0"/>
              <a:t>公元前一世纪的《周髀算经》提到西周初期用矩测量高、深、广、远的方法，并举出勾股形的勾三、股四、弦五以及环矩可以为圆等例子。</a:t>
            </a:r>
            <a:endParaRPr lang="en-US" altLang="zh-CN" sz="2400" dirty="0"/>
          </a:p>
          <a:p>
            <a:pPr indent="457200">
              <a:lnSpc>
                <a:spcPct val="150000"/>
              </a:lnSpc>
            </a:pPr>
            <a:r>
              <a:rPr lang="zh-CN" altLang="zh-CN" sz="2400" dirty="0"/>
              <a:t>《礼记·内则》篇提到西周贵族子弟从九岁开始便要学习数目和记数方法，他们要受礼、乐、射、驭、书、数的训练，作为“六艺”之一的数已经开始成为专门的课程。</a:t>
            </a:r>
          </a:p>
          <a:p>
            <a:pPr indent="457200">
              <a:lnSpc>
                <a:spcPct val="150000"/>
              </a:lnSpc>
            </a:pPr>
            <a:r>
              <a:rPr lang="zh-CN" altLang="zh-CN" sz="2400" dirty="0"/>
              <a:t>战国时期的百家争鸣也促进了数学的发展，提出了“一尺之棰，日取其半，万世不竭”等命题</a:t>
            </a:r>
            <a:r>
              <a:rPr lang="en-US" altLang="zh-CN" sz="2400" dirty="0"/>
              <a:t>. </a:t>
            </a:r>
            <a:endParaRPr lang="zh-CN" altLang="zh-CN" sz="2400" dirty="0"/>
          </a:p>
          <a:p>
            <a:pPr indent="457200">
              <a:lnSpc>
                <a:spcPct val="150000"/>
              </a:lnSpc>
            </a:pPr>
            <a:r>
              <a:rPr lang="zh-CN" altLang="zh-CN" sz="2400" dirty="0"/>
              <a:t>墨家不同意“一尺之棰”的命题，提出一个“非半”的命题来进行反驳：将一线段按一半一半地</a:t>
            </a:r>
            <a:r>
              <a:rPr lang="zh-CN" altLang="zh-CN" sz="2400" dirty="0">
                <a:solidFill>
                  <a:srgbClr val="FF0000"/>
                </a:solidFill>
              </a:rPr>
              <a:t>无限分割</a:t>
            </a:r>
            <a:r>
              <a:rPr lang="zh-CN" altLang="zh-CN" sz="2400" dirty="0"/>
              <a:t>下去，就必将出现一个不能再分割的“非半”，这个“非半”就是点。</a:t>
            </a:r>
          </a:p>
        </p:txBody>
      </p:sp>
    </p:spTree>
    <p:extLst>
      <p:ext uri="{BB962C8B-B14F-4D97-AF65-F5344CB8AC3E}">
        <p14:creationId xmlns:p14="http://schemas.microsoft.com/office/powerpoint/2010/main" val="387660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up)">
                                      <p:cBhvr>
                                        <p:cTn id="4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中国古代数学体系的形成</a:t>
            </a:r>
          </a:p>
        </p:txBody>
      </p:sp>
      <p:sp>
        <p:nvSpPr>
          <p:cNvPr id="6" name="矩形 1">
            <a:extLst>
              <a:ext uri="{FF2B5EF4-FFF2-40B4-BE49-F238E27FC236}">
                <a16:creationId xmlns:a16="http://schemas.microsoft.com/office/drawing/2014/main" id="{2CFB422C-3846-4E37-A977-1F4C01962E99}"/>
              </a:ext>
            </a:extLst>
          </p:cNvPr>
          <p:cNvSpPr/>
          <p:nvPr/>
        </p:nvSpPr>
        <p:spPr>
          <a:xfrm>
            <a:off x="0" y="1000212"/>
            <a:ext cx="12192000" cy="5569089"/>
          </a:xfrm>
          <a:prstGeom prst="rect">
            <a:avLst/>
          </a:prstGeom>
          <a:noFill/>
          <a:ln w="9525">
            <a:noFill/>
          </a:ln>
        </p:spPr>
        <p:txBody>
          <a:bodyPr wrap="square">
            <a:spAutoFit/>
          </a:bodyPr>
          <a:lstStyle/>
          <a:p>
            <a:pPr indent="457200">
              <a:lnSpc>
                <a:spcPct val="150000"/>
              </a:lnSpc>
            </a:pPr>
            <a:r>
              <a:rPr lang="zh-CN" altLang="zh-CN" sz="2400" dirty="0"/>
              <a:t>秦汉</a:t>
            </a:r>
            <a:r>
              <a:rPr lang="zh-CN" altLang="en-US" sz="2400" dirty="0"/>
              <a:t>，</a:t>
            </a:r>
            <a:r>
              <a:rPr lang="zh-CN" altLang="zh-CN" sz="2400" dirty="0"/>
              <a:t>主要标志是算术已成为一个专门的学科，以及以《九章算术》为代表的数学著作的出现。</a:t>
            </a:r>
          </a:p>
          <a:p>
            <a:pPr indent="457200">
              <a:lnSpc>
                <a:spcPct val="150000"/>
              </a:lnSpc>
            </a:pPr>
            <a:r>
              <a:rPr lang="zh-CN" altLang="zh-CN" sz="2400" dirty="0"/>
              <a:t>《九章算术》</a:t>
            </a:r>
            <a:r>
              <a:rPr lang="zh-CN" altLang="en-US" sz="2400" dirty="0"/>
              <a:t>：</a:t>
            </a:r>
            <a:r>
              <a:rPr lang="zh-CN" altLang="zh-CN" sz="2400" dirty="0"/>
              <a:t>分数四则运算、今有术</a:t>
            </a:r>
            <a:r>
              <a:rPr lang="en-US" altLang="zh-CN" sz="2400" dirty="0"/>
              <a:t>(</a:t>
            </a:r>
            <a:r>
              <a:rPr lang="zh-CN" altLang="zh-CN" sz="2400" dirty="0"/>
              <a:t>西方称三率法</a:t>
            </a:r>
            <a:r>
              <a:rPr lang="en-US" altLang="zh-CN" sz="2400" dirty="0"/>
              <a:t>)</a:t>
            </a:r>
            <a:r>
              <a:rPr lang="zh-CN" altLang="zh-CN" sz="2400" dirty="0"/>
              <a:t>、开平方与开立方</a:t>
            </a:r>
            <a:r>
              <a:rPr lang="en-US" altLang="zh-CN" sz="2400" dirty="0"/>
              <a:t>(</a:t>
            </a:r>
            <a:r>
              <a:rPr lang="zh-CN" altLang="zh-CN" sz="2400" dirty="0"/>
              <a:t>包括二次方程数值解法</a:t>
            </a:r>
            <a:r>
              <a:rPr lang="en-US" altLang="zh-CN" sz="2400" dirty="0"/>
              <a:t>)</a:t>
            </a:r>
            <a:r>
              <a:rPr lang="zh-CN" altLang="zh-CN" sz="2400" dirty="0"/>
              <a:t>、盈不足术</a:t>
            </a:r>
            <a:r>
              <a:rPr lang="en-US" altLang="zh-CN" sz="2400" dirty="0"/>
              <a:t>(</a:t>
            </a:r>
            <a:r>
              <a:rPr lang="zh-CN" altLang="zh-CN" sz="2400" dirty="0"/>
              <a:t>西方称双设法</a:t>
            </a:r>
            <a:r>
              <a:rPr lang="en-US" altLang="zh-CN" sz="2400" dirty="0"/>
              <a:t>)</a:t>
            </a:r>
            <a:r>
              <a:rPr lang="zh-CN" altLang="zh-CN" sz="2400" dirty="0"/>
              <a:t>、各种面积和体积公式、线性方程组解法、正负数运算的加减法则、勾股形解法</a:t>
            </a:r>
            <a:r>
              <a:rPr lang="en-US" altLang="zh-CN" sz="2400" dirty="0"/>
              <a:t>(</a:t>
            </a:r>
            <a:r>
              <a:rPr lang="zh-CN" altLang="zh-CN" sz="2400" dirty="0"/>
              <a:t>特别是勾股定理和求勾股数的方法</a:t>
            </a:r>
            <a:r>
              <a:rPr lang="en-US" altLang="zh-CN" sz="2400" dirty="0"/>
              <a:t>)</a:t>
            </a:r>
            <a:r>
              <a:rPr lang="zh-CN" altLang="zh-CN" sz="2400" dirty="0"/>
              <a:t>等，水平都是很高的。</a:t>
            </a:r>
            <a:endParaRPr lang="en-US" altLang="zh-CN" sz="2400" dirty="0"/>
          </a:p>
          <a:p>
            <a:pPr indent="457200">
              <a:lnSpc>
                <a:spcPct val="150000"/>
              </a:lnSpc>
            </a:pPr>
            <a:r>
              <a:rPr lang="zh-CN" altLang="zh-CN" sz="2400" dirty="0">
                <a:solidFill>
                  <a:srgbClr val="FF0000"/>
                </a:solidFill>
              </a:rPr>
              <a:t>几个显著的特点：</a:t>
            </a:r>
            <a:r>
              <a:rPr lang="zh-CN" altLang="zh-CN" sz="2400" dirty="0"/>
              <a:t>采用按类分章的数学问题集的形式；算式都是从筹算记数法发展起来的；以算术、代数为主，很少涉及图形性质；重视应用，缺乏理论阐述等。</a:t>
            </a:r>
          </a:p>
          <a:p>
            <a:pPr indent="457200">
              <a:lnSpc>
                <a:spcPct val="150000"/>
              </a:lnSpc>
            </a:pPr>
            <a:r>
              <a:rPr lang="zh-CN" altLang="zh-CN" sz="2400" dirty="0"/>
              <a:t>《九章算术》在隋唐时期曾传到朝鲜、日本，并成为这些国家当时的数学教科书。它的一些成就如十进位值制、今有术、盈不足术等还传到印度和阿拉伯，并通过印度、阿拉伯传到欧洲，促进了世界数学的发展。</a:t>
            </a:r>
          </a:p>
        </p:txBody>
      </p:sp>
    </p:spTree>
    <p:extLst>
      <p:ext uri="{BB962C8B-B14F-4D97-AF65-F5344CB8AC3E}">
        <p14:creationId xmlns:p14="http://schemas.microsoft.com/office/powerpoint/2010/main" val="2649893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中国古代数学的发展</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59408"/>
            <a:ext cx="12192000" cy="3907095"/>
          </a:xfrm>
          <a:prstGeom prst="rect">
            <a:avLst/>
          </a:prstGeom>
          <a:noFill/>
          <a:ln w="9525">
            <a:noFill/>
          </a:ln>
        </p:spPr>
        <p:txBody>
          <a:bodyPr wrap="square">
            <a:spAutoFit/>
          </a:bodyPr>
          <a:lstStyle/>
          <a:p>
            <a:pPr indent="457200">
              <a:lnSpc>
                <a:spcPct val="150000"/>
              </a:lnSpc>
            </a:pPr>
            <a:r>
              <a:rPr lang="zh-CN" altLang="zh-CN" sz="2400" dirty="0"/>
              <a:t>魏、晋时期出现的玄学，不为汉儒经学束缚，思想比较活跃；它诘辩求胜，又能运用逻辑思维，分析义理，这些都有利于数学从理论上加以提高。吴国赵爽《周髀算经》，魏末晋初刘徽《九章算术》都是出现在这个时期。</a:t>
            </a:r>
            <a:endParaRPr lang="en-US" altLang="zh-CN" sz="2400" dirty="0"/>
          </a:p>
          <a:p>
            <a:pPr indent="457200">
              <a:lnSpc>
                <a:spcPct val="150000"/>
              </a:lnSpc>
            </a:pPr>
            <a:r>
              <a:rPr lang="zh-CN" altLang="zh-CN" sz="2400" dirty="0"/>
              <a:t>赵爽是中国古代对数学定理和公式进行</a:t>
            </a:r>
            <a:r>
              <a:rPr lang="zh-CN" altLang="zh-CN" sz="2400" dirty="0">
                <a:solidFill>
                  <a:srgbClr val="FF0000"/>
                </a:solidFill>
              </a:rPr>
              <a:t>证明与推导</a:t>
            </a:r>
            <a:r>
              <a:rPr lang="zh-CN" altLang="zh-CN" sz="2400" dirty="0"/>
              <a:t>的最早的数学家之一。</a:t>
            </a:r>
            <a:endParaRPr lang="en-US" altLang="zh-CN" sz="2400" dirty="0"/>
          </a:p>
          <a:p>
            <a:pPr indent="457200">
              <a:lnSpc>
                <a:spcPct val="150000"/>
              </a:lnSpc>
            </a:pPr>
            <a:r>
              <a:rPr lang="zh-CN" altLang="zh-CN" sz="2400" dirty="0"/>
              <a:t>刘徽继承和发展了战国时期名家和墨家的思想，主张对一些数学名词特别是重要的</a:t>
            </a:r>
            <a:r>
              <a:rPr lang="zh-CN" altLang="zh-CN" sz="2400" dirty="0">
                <a:solidFill>
                  <a:srgbClr val="FF0000"/>
                </a:solidFill>
              </a:rPr>
              <a:t>数学概念给以严格的定义</a:t>
            </a:r>
            <a:r>
              <a:rPr lang="zh-CN" altLang="zh-CN" sz="2400" dirty="0"/>
              <a:t>，认为对数学知识必须进行“析理”，才能使数学著作简明严密，利于读者。</a:t>
            </a:r>
            <a:endParaRPr lang="en-US" altLang="zh-CN" sz="2400" dirty="0"/>
          </a:p>
        </p:txBody>
      </p:sp>
    </p:spTree>
    <p:extLst>
      <p:ext uri="{BB962C8B-B14F-4D97-AF65-F5344CB8AC3E}">
        <p14:creationId xmlns:p14="http://schemas.microsoft.com/office/powerpoint/2010/main" val="3040234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中国古代数学的发展</a:t>
            </a:r>
            <a:endParaRPr lang="en-US"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59408"/>
            <a:ext cx="12192000" cy="4461093"/>
          </a:xfrm>
          <a:prstGeom prst="rect">
            <a:avLst/>
          </a:prstGeom>
          <a:noFill/>
          <a:ln w="9525">
            <a:noFill/>
          </a:ln>
        </p:spPr>
        <p:txBody>
          <a:bodyPr wrap="square">
            <a:spAutoFit/>
          </a:bodyPr>
          <a:lstStyle/>
          <a:p>
            <a:pPr indent="457200">
              <a:lnSpc>
                <a:spcPct val="150000"/>
              </a:lnSpc>
            </a:pPr>
            <a:r>
              <a:rPr lang="zh-CN" altLang="zh-CN" sz="2400" dirty="0"/>
              <a:t>隋炀帝好大喜功，大兴土木，客观上促进了数学的发展。唐初王孝通的《缉古算经》</a:t>
            </a:r>
            <a:r>
              <a:rPr lang="zh-CN" altLang="en-US" sz="2400" dirty="0"/>
              <a:t>。</a:t>
            </a:r>
            <a:endParaRPr lang="en-US" altLang="zh-CN" sz="2400" dirty="0"/>
          </a:p>
          <a:p>
            <a:pPr indent="457200">
              <a:lnSpc>
                <a:spcPct val="150000"/>
              </a:lnSpc>
            </a:pPr>
            <a:r>
              <a:rPr lang="zh-CN" altLang="zh-CN" sz="2400" dirty="0"/>
              <a:t>唐李淳风等编纂的《算经十书》，对保存数学经典著作、为数学研究提供文献资料方面是很有意义的。他们给《周髀算经》、《九章算术》以及《海岛算经》所作的注解，对读者是有帮助的。隋唐时期，由于历法的需要，天算学家创立了二次函数的内插法，丰富了中国古代数学的内容。</a:t>
            </a:r>
          </a:p>
          <a:p>
            <a:pPr indent="457200">
              <a:lnSpc>
                <a:spcPct val="150000"/>
              </a:lnSpc>
            </a:pPr>
            <a:r>
              <a:rPr lang="zh-CN" altLang="zh-CN" sz="2400" dirty="0"/>
              <a:t>唐中期以后，商业繁荣，数字计算增多，迫切要求改革</a:t>
            </a:r>
            <a:r>
              <a:rPr lang="zh-CN" altLang="zh-CN" sz="2400" dirty="0">
                <a:solidFill>
                  <a:srgbClr val="FF0000"/>
                </a:solidFill>
              </a:rPr>
              <a:t>计算方法</a:t>
            </a:r>
            <a:r>
              <a:rPr lang="zh-CN" altLang="zh-CN" sz="2400" dirty="0"/>
              <a:t>，从《新唐书》等文献留下来的算书书目，可以看出这次算法改革主要是</a:t>
            </a:r>
            <a:r>
              <a:rPr lang="zh-CN" altLang="zh-CN" sz="2400" dirty="0">
                <a:solidFill>
                  <a:srgbClr val="FF0000"/>
                </a:solidFill>
              </a:rPr>
              <a:t>简化乘、除算法</a:t>
            </a:r>
            <a:r>
              <a:rPr lang="zh-CN" altLang="zh-CN" sz="2400" dirty="0"/>
              <a:t>，唐代的算法改革使乘除法可以在一个横列中进行运算，它既适用于筹算，也适用于珠算。</a:t>
            </a:r>
          </a:p>
        </p:txBody>
      </p:sp>
    </p:spTree>
    <p:extLst>
      <p:ext uri="{BB962C8B-B14F-4D97-AF65-F5344CB8AC3E}">
        <p14:creationId xmlns:p14="http://schemas.microsoft.com/office/powerpoint/2010/main" val="1872890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中国古代数学的繁荣</a:t>
            </a:r>
            <a:r>
              <a:rPr lang="en-US" altLang="zh-CN" sz="2400" dirty="0"/>
              <a:t> </a:t>
            </a:r>
            <a:endParaRPr lang="zh-CN"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59408"/>
            <a:ext cx="12192000" cy="5015091"/>
          </a:xfrm>
          <a:prstGeom prst="rect">
            <a:avLst/>
          </a:prstGeom>
          <a:noFill/>
          <a:ln w="9525">
            <a:noFill/>
          </a:ln>
        </p:spPr>
        <p:txBody>
          <a:bodyPr wrap="square">
            <a:spAutoFit/>
          </a:bodyPr>
          <a:lstStyle/>
          <a:p>
            <a:pPr indent="457200">
              <a:lnSpc>
                <a:spcPct val="150000"/>
              </a:lnSpc>
            </a:pPr>
            <a:r>
              <a:rPr lang="en-US" altLang="zh-CN" sz="2400" dirty="0"/>
              <a:t>960</a:t>
            </a:r>
            <a:r>
              <a:rPr lang="zh-CN" altLang="zh-CN" sz="2400" dirty="0"/>
              <a:t>年，北宋王朝的建立结束了五代十国割据的局面。北宋的农业、手工业、商业空前繁荣，科学技术突飞猛进，火药、指南针、印刷术</a:t>
            </a:r>
            <a:r>
              <a:rPr lang="zh-CN" altLang="en-US" sz="2400" dirty="0"/>
              <a:t>等</a:t>
            </a:r>
            <a:r>
              <a:rPr lang="zh-CN" altLang="zh-CN" sz="2400" dirty="0"/>
              <a:t>发明就是在这种经济高涨的情况下得到广泛应用。</a:t>
            </a:r>
            <a:r>
              <a:rPr lang="en-US" altLang="zh-CN" sz="2400" dirty="0"/>
              <a:t>1084</a:t>
            </a:r>
            <a:r>
              <a:rPr lang="zh-CN" altLang="zh-CN" sz="2400" dirty="0"/>
              <a:t>年秘书省第一次印刷出版了《算经十书》，</a:t>
            </a:r>
            <a:r>
              <a:rPr lang="en-US" altLang="zh-CN" sz="2400" dirty="0"/>
              <a:t>1213</a:t>
            </a:r>
            <a:r>
              <a:rPr lang="zh-CN" altLang="zh-CN" sz="2400" dirty="0"/>
              <a:t>年鲍擀之又进行翻刻。这些都为数学发展创造了良好的条件。</a:t>
            </a:r>
          </a:p>
          <a:p>
            <a:pPr indent="457200">
              <a:lnSpc>
                <a:spcPct val="150000"/>
              </a:lnSpc>
            </a:pPr>
            <a:r>
              <a:rPr lang="zh-CN" altLang="zh-CN" sz="2400" dirty="0">
                <a:solidFill>
                  <a:srgbClr val="FF0000"/>
                </a:solidFill>
              </a:rPr>
              <a:t>从</a:t>
            </a:r>
            <a:r>
              <a:rPr lang="en-US" altLang="zh-CN" sz="2400" dirty="0">
                <a:solidFill>
                  <a:srgbClr val="FF0000"/>
                </a:solidFill>
              </a:rPr>
              <a:t>11</a:t>
            </a:r>
            <a:r>
              <a:rPr lang="zh-CN" altLang="zh-CN" sz="2400" dirty="0">
                <a:solidFill>
                  <a:srgbClr val="FF0000"/>
                </a:solidFill>
              </a:rPr>
              <a:t>～</a:t>
            </a:r>
            <a:r>
              <a:rPr lang="en-US" altLang="zh-CN" sz="2400" dirty="0">
                <a:solidFill>
                  <a:srgbClr val="FF0000"/>
                </a:solidFill>
              </a:rPr>
              <a:t>14</a:t>
            </a:r>
            <a:r>
              <a:rPr lang="zh-CN" altLang="zh-CN" sz="2400" dirty="0">
                <a:solidFill>
                  <a:srgbClr val="FF0000"/>
                </a:solidFill>
              </a:rPr>
              <a:t>世纪约</a:t>
            </a:r>
            <a:r>
              <a:rPr lang="en-US" altLang="zh-CN" sz="2400" dirty="0">
                <a:solidFill>
                  <a:srgbClr val="FF0000"/>
                </a:solidFill>
              </a:rPr>
              <a:t>300</a:t>
            </a:r>
            <a:r>
              <a:rPr lang="zh-CN" altLang="zh-CN" sz="2400" dirty="0">
                <a:solidFill>
                  <a:srgbClr val="FF0000"/>
                </a:solidFill>
              </a:rPr>
              <a:t>年期间</a:t>
            </a:r>
            <a:r>
              <a:rPr lang="zh-CN" altLang="zh-CN" sz="2400" dirty="0"/>
              <a:t>，出现了一批著名的数学家和数学著作，如贾宪的《黄帝九章算法细草》，刘益的《议古根源》，秦九韶的《数书九章》，李冶的《测圆海镜》和《益古演段》，杨辉的《详解九章算法》《日用算法》和《杨辉算法》，朱世杰的《算学启蒙》《四元玉鉴》等，很多领域都达到古代数学的高峰，其中一些成就也是当时世界数学的高峰</a:t>
            </a:r>
            <a:r>
              <a:rPr lang="zh-CN" altLang="en-US" sz="2400" dirty="0"/>
              <a:t>。</a:t>
            </a:r>
            <a:endParaRPr lang="zh-CN" altLang="zh-CN" sz="2400" dirty="0"/>
          </a:p>
        </p:txBody>
      </p:sp>
    </p:spTree>
    <p:extLst>
      <p:ext uri="{BB962C8B-B14F-4D97-AF65-F5344CB8AC3E}">
        <p14:creationId xmlns:p14="http://schemas.microsoft.com/office/powerpoint/2010/main" val="1760687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979600" cy="347218"/>
          </a:xfrm>
          <a:prstGeom prst="rect">
            <a:avLst/>
          </a:prstGeom>
        </p:spPr>
        <p:txBody>
          <a:bodyPr vert="horz" wrap="square" lIns="360000" tIns="0" rIns="0" bIns="0" anchor="ctr" anchorCtr="0">
            <a:noAutofit/>
          </a:bodyPr>
          <a:lstStyle/>
          <a:p>
            <a:pPr>
              <a:lnSpc>
                <a:spcPct val="150000"/>
              </a:lnSpc>
              <a:defRPr/>
            </a:pPr>
            <a:r>
              <a:rPr lang="zh-CN" altLang="zh-CN" sz="2400" dirty="0"/>
              <a:t>中国古代数学</a:t>
            </a:r>
            <a:r>
              <a:rPr lang="zh-CN" altLang="en-US" sz="2400" dirty="0"/>
              <a:t>与</a:t>
            </a:r>
            <a:r>
              <a:rPr lang="zh-CN" altLang="zh-CN" sz="2400" dirty="0"/>
              <a:t>西方数学的融合</a:t>
            </a:r>
            <a:r>
              <a:rPr lang="en-US" altLang="zh-CN" sz="2400" dirty="0"/>
              <a:t> </a:t>
            </a:r>
            <a:endParaRPr lang="zh-CN" altLang="zh-CN" sz="2400" dirty="0"/>
          </a:p>
        </p:txBody>
      </p:sp>
      <p:sp>
        <p:nvSpPr>
          <p:cNvPr id="6" name="矩形 1">
            <a:extLst>
              <a:ext uri="{FF2B5EF4-FFF2-40B4-BE49-F238E27FC236}">
                <a16:creationId xmlns:a16="http://schemas.microsoft.com/office/drawing/2014/main" id="{2CFB422C-3846-4E37-A977-1F4C01962E99}"/>
              </a:ext>
            </a:extLst>
          </p:cNvPr>
          <p:cNvSpPr/>
          <p:nvPr/>
        </p:nvSpPr>
        <p:spPr>
          <a:xfrm>
            <a:off x="0" y="803741"/>
            <a:ext cx="12192000" cy="5015091"/>
          </a:xfrm>
          <a:prstGeom prst="rect">
            <a:avLst/>
          </a:prstGeom>
          <a:noFill/>
          <a:ln w="9525">
            <a:noFill/>
          </a:ln>
        </p:spPr>
        <p:txBody>
          <a:bodyPr wrap="square">
            <a:spAutoFit/>
          </a:bodyPr>
          <a:lstStyle/>
          <a:p>
            <a:pPr indent="457200">
              <a:lnSpc>
                <a:spcPct val="150000"/>
              </a:lnSpc>
            </a:pPr>
            <a:r>
              <a:rPr lang="en-US" altLang="zh-CN" sz="2400" dirty="0"/>
              <a:t>16</a:t>
            </a:r>
            <a:r>
              <a:rPr lang="zh-CN" altLang="zh-CN" sz="2400" dirty="0"/>
              <a:t>世纪末以后，西方初等数学陆续传入中国，使中国数学研究出现一个中西融合贯通的局面；鸦片战争以后，近代数学开始传入中国，中国数学便转入一个</a:t>
            </a:r>
            <a:r>
              <a:rPr lang="zh-CN" altLang="zh-CN" sz="2400" dirty="0">
                <a:solidFill>
                  <a:srgbClr val="FF0000"/>
                </a:solidFill>
              </a:rPr>
              <a:t>以学习西方数学为主</a:t>
            </a:r>
            <a:r>
              <a:rPr lang="zh-CN" altLang="zh-CN" sz="2400" dirty="0"/>
              <a:t>的时期；到</a:t>
            </a:r>
            <a:r>
              <a:rPr lang="en-US" altLang="zh-CN" sz="2400" dirty="0"/>
              <a:t>19</a:t>
            </a:r>
            <a:r>
              <a:rPr lang="zh-CN" altLang="zh-CN" sz="2400" dirty="0"/>
              <a:t>世纪末</a:t>
            </a:r>
            <a:r>
              <a:rPr lang="en-US" altLang="zh-CN" sz="2400" dirty="0"/>
              <a:t>20</a:t>
            </a:r>
            <a:r>
              <a:rPr lang="zh-CN" altLang="zh-CN" sz="2400" dirty="0"/>
              <a:t>世纪初，近代数学研究才真正开始。</a:t>
            </a:r>
            <a:endParaRPr lang="en-US" altLang="zh-CN" sz="2400" dirty="0"/>
          </a:p>
          <a:p>
            <a:pPr indent="457200">
              <a:lnSpc>
                <a:spcPct val="150000"/>
              </a:lnSpc>
            </a:pPr>
            <a:r>
              <a:rPr lang="en-US" altLang="zh-CN" sz="2400" dirty="0"/>
              <a:t>1840</a:t>
            </a:r>
            <a:r>
              <a:rPr lang="zh-CN" altLang="zh-CN" sz="2400" dirty="0"/>
              <a:t>年鸦片战争以后，西方近代数学开始传入中国。首先是英人在上海设立墨海书馆，介绍西方数学。第二次鸦片战争后，曾国藩、李鸿章等官僚集团开展“洋务运动”，也主张介绍和学习西方数学，组织</a:t>
            </a:r>
            <a:r>
              <a:rPr lang="zh-CN" altLang="zh-CN" sz="2400" dirty="0">
                <a:solidFill>
                  <a:srgbClr val="FF0000"/>
                </a:solidFill>
              </a:rPr>
              <a:t>翻译了一批近代数学著作</a:t>
            </a:r>
            <a:r>
              <a:rPr lang="zh-CN" altLang="zh-CN" sz="2400" dirty="0"/>
              <a:t>。</a:t>
            </a:r>
          </a:p>
          <a:p>
            <a:pPr indent="457200">
              <a:lnSpc>
                <a:spcPct val="150000"/>
              </a:lnSpc>
            </a:pPr>
            <a:r>
              <a:rPr lang="zh-CN" altLang="zh-CN" sz="2400" dirty="0"/>
              <a:t>其中较重要的有李善兰与伟烈亚力翻译的《代数学》《代微积拾级》；华蘅芳与英人傅兰雅合译的《代数术》《微积溯源》《决疑数学》；邹立文与狄考文编译的《形学备旨》《代数备 旨》《笔算数学》；谢洪赉与潘慎文合译的《代形合参》《八线备旨》等等。</a:t>
            </a:r>
          </a:p>
        </p:txBody>
      </p:sp>
    </p:spTree>
    <p:extLst>
      <p:ext uri="{BB962C8B-B14F-4D97-AF65-F5344CB8AC3E}">
        <p14:creationId xmlns:p14="http://schemas.microsoft.com/office/powerpoint/2010/main" val="3845079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原创设计师QQ598969553      _5"/>
          <p:cNvSpPr/>
          <p:nvPr/>
        </p:nvSpPr>
        <p:spPr>
          <a:xfrm>
            <a:off x="3048349" y="1259368"/>
            <a:ext cx="8604185" cy="1371865"/>
          </a:xfrm>
          <a:prstGeom prst="roundRect">
            <a:avLst/>
          </a:prstGeom>
          <a:gradFill flip="none" rotWithShape="1">
            <a:gsLst>
              <a:gs pos="45000">
                <a:sysClr val="window" lastClr="FFFFFF"/>
              </a:gs>
              <a:gs pos="100000">
                <a:sysClr val="window" lastClr="FFFFFF">
                  <a:lumMod val="85000"/>
                </a:sysClr>
              </a:gs>
            </a:gsLst>
            <a:lin ang="18000000" scaled="0"/>
            <a:tileRect/>
          </a:gradFill>
          <a:ln w="6350" cap="flat" cmpd="sng" algn="ctr">
            <a:gradFill>
              <a:gsLst>
                <a:gs pos="0">
                  <a:sysClr val="window" lastClr="FFFFFF">
                    <a:lumMod val="85000"/>
                  </a:sysClr>
                </a:gs>
                <a:gs pos="100000">
                  <a:sysClr val="window" lastClr="FFFFFF"/>
                </a:gs>
              </a:gsLst>
              <a:lin ang="17400000" scaled="0"/>
            </a:gradFill>
            <a:prstDash val="solid"/>
            <a:miter lim="800000"/>
          </a:ln>
          <a:effectLst>
            <a:outerShdw blurRad="152400" dist="38100" dir="8100000" algn="tr" rotWithShape="0">
              <a:prstClr val="black">
                <a:alpha val="34000"/>
              </a:prstClr>
            </a:outerShdw>
          </a:effectLst>
        </p:spPr>
        <p:txBody>
          <a:bodyPr anchor="ctr"/>
          <a:lstStyle/>
          <a:p>
            <a:pPr algn="ctr">
              <a:defRPr/>
            </a:pPr>
            <a:endParaRPr lang="en-US" sz="1400" kern="0">
              <a:latin typeface="Agency FB"/>
              <a:ea typeface="造字工房悦黑（非商用）常规体"/>
            </a:endParaRPr>
          </a:p>
        </p:txBody>
      </p:sp>
      <p:grpSp>
        <p:nvGrpSpPr>
          <p:cNvPr id="11" name="原创设计师QQ598969553      _6"/>
          <p:cNvGrpSpPr/>
          <p:nvPr/>
        </p:nvGrpSpPr>
        <p:grpSpPr bwMode="auto">
          <a:xfrm>
            <a:off x="3145186" y="1495926"/>
            <a:ext cx="8289599" cy="1463576"/>
            <a:chOff x="6025717" y="369419"/>
            <a:chExt cx="1977686" cy="1164380"/>
          </a:xfrm>
        </p:grpSpPr>
        <p:sp>
          <p:nvSpPr>
            <p:cNvPr id="12" name="TextBox 106"/>
            <p:cNvSpPr txBox="1"/>
            <p:nvPr/>
          </p:nvSpPr>
          <p:spPr>
            <a:xfrm>
              <a:off x="6025717" y="369419"/>
              <a:ext cx="1977686" cy="674271"/>
            </a:xfrm>
            <a:prstGeom prst="rect">
              <a:avLst/>
            </a:prstGeom>
            <a:noFill/>
          </p:spPr>
          <p:txBody>
            <a:bodyPr wrap="square" lIns="91431" tIns="45715" rIns="91431" bIns="45715">
              <a:spAutoFit/>
            </a:bodyPr>
            <a:lstStyle/>
            <a:p>
              <a:pPr marL="0" indent="0" algn="l">
                <a:lnSpc>
                  <a:spcPct val="120000"/>
                </a:lnSpc>
                <a:spcBef>
                  <a:spcPts val="0"/>
                </a:spcBef>
                <a:spcAft>
                  <a:spcPts val="0"/>
                </a:spcAft>
                <a:buSzPct val="100000"/>
              </a:pPr>
              <a:r>
                <a:rPr lang="zh-CN" altLang="en-US" sz="4400" b="1" dirty="0">
                  <a:solidFill>
                    <a:schemeClr val="dk1">
                      <a:lumMod val="100000"/>
                    </a:schemeClr>
                  </a:solidFill>
                  <a:ea typeface="微软雅黑" panose="020B0503020204020204" pitchFamily="34" charset="-122"/>
                </a:rPr>
                <a:t>教材有关的人物故事</a:t>
              </a:r>
              <a:endParaRPr lang="zh-CN" altLang="en-US" sz="4400" b="1" dirty="0">
                <a:solidFill>
                  <a:schemeClr val="dk1">
                    <a:lumMod val="100000"/>
                  </a:schemeClr>
                </a:solidFill>
                <a:ea typeface="微软雅黑" panose="020B0503020204020204" pitchFamily="34" charset="-122"/>
                <a:sym typeface="+mn-ea"/>
              </a:endParaRPr>
            </a:p>
          </p:txBody>
        </p:sp>
        <p:sp>
          <p:nvSpPr>
            <p:cNvPr id="13" name="TextBox 107"/>
            <p:cNvSpPr txBox="1"/>
            <p:nvPr/>
          </p:nvSpPr>
          <p:spPr>
            <a:xfrm>
              <a:off x="6531630" y="1274556"/>
              <a:ext cx="1009427" cy="259243"/>
            </a:xfrm>
            <a:prstGeom prst="rect">
              <a:avLst/>
            </a:prstGeom>
            <a:noFill/>
          </p:spPr>
          <p:txBody>
            <a:bodyPr lIns="91431" tIns="0" rIns="91431" bIns="0">
              <a:spAutoFit/>
            </a:bodyPr>
            <a:lstStyle/>
            <a:p>
              <a:pPr>
                <a:lnSpc>
                  <a:spcPct val="150000"/>
                </a:lnSpc>
              </a:pPr>
              <a:endParaRPr lang="zh-CN" altLang="en-US" sz="1600">
                <a:solidFill>
                  <a:srgbClr val="404040"/>
                </a:solidFill>
                <a:latin typeface="微软雅黑" panose="020B0503020204020204" pitchFamily="34" charset="-122"/>
                <a:ea typeface="微软雅黑" panose="020B0503020204020204" pitchFamily="34" charset="-122"/>
                <a:cs typeface="华文黑体"/>
              </a:endParaRPr>
            </a:p>
          </p:txBody>
        </p:sp>
      </p:grpSp>
      <p:grpSp>
        <p:nvGrpSpPr>
          <p:cNvPr id="17" name="原创设计师QQ598969553      _8"/>
          <p:cNvGrpSpPr/>
          <p:nvPr/>
        </p:nvGrpSpPr>
        <p:grpSpPr bwMode="auto">
          <a:xfrm>
            <a:off x="687918" y="1014355"/>
            <a:ext cx="2053537" cy="1926035"/>
            <a:chOff x="2201071" y="3406041"/>
            <a:chExt cx="1805286" cy="1805938"/>
          </a:xfrm>
        </p:grpSpPr>
        <p:grpSp>
          <p:nvGrpSpPr>
            <p:cNvPr id="32810" name="组合 17"/>
            <p:cNvGrpSpPr/>
            <p:nvPr/>
          </p:nvGrpSpPr>
          <p:grpSpPr bwMode="auto">
            <a:xfrm>
              <a:off x="2201071" y="3406041"/>
              <a:ext cx="1805286" cy="1805938"/>
              <a:chOff x="4345444" y="2542859"/>
              <a:chExt cx="1810550" cy="1811205"/>
            </a:xfrm>
          </p:grpSpPr>
          <p:grpSp>
            <p:nvGrpSpPr>
              <p:cNvPr id="20" name="组合 1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22" name="同心圆 6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solidFill>
                      <a:schemeClr val="tx1"/>
                    </a:solidFill>
                  </a:endParaRPr>
                </a:p>
              </p:txBody>
            </p:sp>
            <p:sp>
              <p:nvSpPr>
                <p:cNvPr id="23" name="椭圆 22"/>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21" name="椭圆 20"/>
              <p:cNvSpPr/>
              <p:nvPr/>
            </p:nvSpPr>
            <p:spPr>
              <a:xfrm>
                <a:off x="4564616" y="2763439"/>
                <a:ext cx="1372206" cy="1370045"/>
              </a:xfrm>
              <a:prstGeom prst="ellipse">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3"/>
              </a:p>
            </p:txBody>
          </p:sp>
        </p:grpSp>
        <p:sp>
          <p:nvSpPr>
            <p:cNvPr id="19" name="TextBox 69"/>
            <p:cNvSpPr txBox="1"/>
            <p:nvPr/>
          </p:nvSpPr>
          <p:spPr>
            <a:xfrm>
              <a:off x="2353655" y="4001626"/>
              <a:ext cx="1368048" cy="625209"/>
            </a:xfrm>
            <a:prstGeom prst="rect">
              <a:avLst/>
            </a:prstGeom>
            <a:noFill/>
          </p:spPr>
          <p:txBody>
            <a:bodyPr wrap="square">
              <a:spAutoFit/>
            </a:bodyPr>
            <a:lstStyle/>
            <a:p>
              <a:pPr algn="ctr"/>
              <a:r>
                <a:rPr lang="en-US" altLang="zh-CN" sz="3733" b="1" dirty="0">
                  <a:solidFill>
                    <a:schemeClr val="bg1"/>
                  </a:solidFill>
                </a:rPr>
                <a:t> </a:t>
              </a:r>
              <a:r>
                <a:rPr lang="zh-CN" altLang="en-US" sz="3733" b="1" dirty="0">
                  <a:solidFill>
                    <a:schemeClr val="bg1"/>
                  </a:solidFill>
                </a:rPr>
                <a:t>叁</a:t>
              </a:r>
            </a:p>
          </p:txBody>
        </p:sp>
      </p:grpSp>
      <p:pic>
        <p:nvPicPr>
          <p:cNvPr id="7" name="图片 6">
            <a:extLst>
              <a:ext uri="{FF2B5EF4-FFF2-40B4-BE49-F238E27FC236}">
                <a16:creationId xmlns:a16="http://schemas.microsoft.com/office/drawing/2014/main" id="{B4B4DE09-1AF0-4901-97E8-372658818AD6}"/>
              </a:ext>
            </a:extLst>
          </p:cNvPr>
          <p:cNvPicPr>
            <a:picLocks noChangeAspect="1"/>
          </p:cNvPicPr>
          <p:nvPr/>
        </p:nvPicPr>
        <p:blipFill>
          <a:blip r:embed="rId3"/>
          <a:stretch>
            <a:fillRect/>
          </a:stretch>
        </p:blipFill>
        <p:spPr>
          <a:xfrm>
            <a:off x="3143672" y="3066998"/>
            <a:ext cx="5904656" cy="3444384"/>
          </a:xfrm>
          <a:prstGeom prst="rect">
            <a:avLst/>
          </a:prstGeom>
        </p:spPr>
      </p:pic>
    </p:spTree>
    <p:extLst>
      <p:ext uri="{BB962C8B-B14F-4D97-AF65-F5344CB8AC3E}">
        <p14:creationId xmlns:p14="http://schemas.microsoft.com/office/powerpoint/2010/main" val="3896868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pic>
        <p:nvPicPr>
          <p:cNvPr id="6" name="图片 5">
            <a:extLst>
              <a:ext uri="{FF2B5EF4-FFF2-40B4-BE49-F238E27FC236}">
                <a16:creationId xmlns:a16="http://schemas.microsoft.com/office/drawing/2014/main" id="{5585EF2C-0B85-4C72-96C9-9287D3694D8D}"/>
              </a:ext>
            </a:extLst>
          </p:cNvPr>
          <p:cNvPicPr>
            <a:picLocks noChangeAspect="1"/>
          </p:cNvPicPr>
          <p:nvPr/>
        </p:nvPicPr>
        <p:blipFill>
          <a:blip r:embed="rId4"/>
          <a:stretch>
            <a:fillRect/>
          </a:stretch>
        </p:blipFill>
        <p:spPr>
          <a:xfrm>
            <a:off x="6096000" y="973667"/>
            <a:ext cx="5738337" cy="5052479"/>
          </a:xfrm>
          <a:prstGeom prst="rect">
            <a:avLst/>
          </a:prstGeom>
        </p:spPr>
      </p:pic>
      <p:pic>
        <p:nvPicPr>
          <p:cNvPr id="2" name="图片 1">
            <a:extLst>
              <a:ext uri="{FF2B5EF4-FFF2-40B4-BE49-F238E27FC236}">
                <a16:creationId xmlns:a16="http://schemas.microsoft.com/office/drawing/2014/main" id="{E81FC4A1-BC45-4FAA-ACB1-F6F0F783E253}"/>
              </a:ext>
            </a:extLst>
          </p:cNvPr>
          <p:cNvPicPr>
            <a:picLocks noChangeAspect="1"/>
          </p:cNvPicPr>
          <p:nvPr/>
        </p:nvPicPr>
        <p:blipFill>
          <a:blip r:embed="rId5"/>
          <a:stretch>
            <a:fillRect/>
          </a:stretch>
        </p:blipFill>
        <p:spPr>
          <a:xfrm>
            <a:off x="687917" y="1016101"/>
            <a:ext cx="5143711" cy="2412898"/>
          </a:xfrm>
          <a:prstGeom prst="rect">
            <a:avLst/>
          </a:prstGeom>
        </p:spPr>
      </p:pic>
    </p:spTree>
    <p:extLst>
      <p:ext uri="{BB962C8B-B14F-4D97-AF65-F5344CB8AC3E}">
        <p14:creationId xmlns:p14="http://schemas.microsoft.com/office/powerpoint/2010/main" val="1267808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pic>
        <p:nvPicPr>
          <p:cNvPr id="3" name="图片 2">
            <a:extLst>
              <a:ext uri="{FF2B5EF4-FFF2-40B4-BE49-F238E27FC236}">
                <a16:creationId xmlns:a16="http://schemas.microsoft.com/office/drawing/2014/main" id="{E13656B2-C14B-4F39-A64B-F00388A49CA0}"/>
              </a:ext>
            </a:extLst>
          </p:cNvPr>
          <p:cNvPicPr>
            <a:picLocks noChangeAspect="1"/>
          </p:cNvPicPr>
          <p:nvPr/>
        </p:nvPicPr>
        <p:blipFill>
          <a:blip r:embed="rId4"/>
          <a:stretch>
            <a:fillRect/>
          </a:stretch>
        </p:blipFill>
        <p:spPr>
          <a:xfrm>
            <a:off x="1987803" y="1228179"/>
            <a:ext cx="8216394" cy="4401641"/>
          </a:xfrm>
          <a:prstGeom prst="rect">
            <a:avLst/>
          </a:prstGeom>
        </p:spPr>
      </p:pic>
      <p:sp>
        <p:nvSpPr>
          <p:cNvPr id="7" name="矩形 6">
            <a:extLst>
              <a:ext uri="{FF2B5EF4-FFF2-40B4-BE49-F238E27FC236}">
                <a16:creationId xmlns:a16="http://schemas.microsoft.com/office/drawing/2014/main" id="{C5B74E90-04FF-483F-9B1F-629ACF8A999B}"/>
              </a:ext>
            </a:extLst>
          </p:cNvPr>
          <p:cNvSpPr/>
          <p:nvPr/>
        </p:nvSpPr>
        <p:spPr>
          <a:xfrm>
            <a:off x="4943872" y="2060848"/>
            <a:ext cx="5112568" cy="4320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DFC0254-E23E-4993-A514-48B04062F9F4}"/>
              </a:ext>
            </a:extLst>
          </p:cNvPr>
          <p:cNvSpPr/>
          <p:nvPr/>
        </p:nvSpPr>
        <p:spPr>
          <a:xfrm>
            <a:off x="1987803" y="2492895"/>
            <a:ext cx="4108197" cy="3963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AB229A9F-DF47-4947-BDAC-7474D1A0CB67}"/>
              </a:ext>
            </a:extLst>
          </p:cNvPr>
          <p:cNvSpPr/>
          <p:nvPr/>
        </p:nvSpPr>
        <p:spPr>
          <a:xfrm>
            <a:off x="2556722" y="5200835"/>
            <a:ext cx="5472608" cy="3963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1918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1.</a:t>
            </a:r>
            <a:r>
              <a:rPr lang="zh-CN" altLang="en-US" sz="2400" b="1" dirty="0">
                <a:solidFill>
                  <a:schemeClr val="dk1">
                    <a:lumMod val="100000"/>
                  </a:schemeClr>
                </a:solidFill>
                <a:ea typeface="微软雅黑" panose="020B0503020204020204" pitchFamily="34" charset="-122"/>
              </a:rPr>
              <a:t>无理数</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1124744"/>
            <a:ext cx="10274299" cy="4352923"/>
          </a:xfrm>
          <a:prstGeom prst="rect">
            <a:avLst/>
          </a:prstGeom>
          <a:noFill/>
          <a:ln w="9525">
            <a:noFill/>
          </a:ln>
        </p:spPr>
        <p:txBody>
          <a:bodyPr wrap="square">
            <a:spAutoFit/>
          </a:bodyPr>
          <a:lstStyle/>
          <a:p>
            <a:pPr indent="457200">
              <a:lnSpc>
                <a:spcPct val="150000"/>
              </a:lnSpc>
            </a:pPr>
            <a:r>
              <a:rPr lang="zh-CN" altLang="zh-CN" dirty="0"/>
              <a:t>到了公元前</a:t>
            </a:r>
            <a:r>
              <a:rPr lang="en-US" altLang="zh-CN" dirty="0"/>
              <a:t>370</a:t>
            </a:r>
            <a:r>
              <a:rPr lang="zh-CN" altLang="zh-CN" dirty="0"/>
              <a:t>年，这个矛盾被毕氏学派的欧多克斯通过给比例下新定义的方法解决了。</a:t>
            </a:r>
            <a:endParaRPr lang="en-US" altLang="zh-CN" dirty="0"/>
          </a:p>
          <a:p>
            <a:pPr indent="457200">
              <a:lnSpc>
                <a:spcPct val="150000"/>
              </a:lnSpc>
            </a:pPr>
            <a:r>
              <a:rPr lang="zh-CN" altLang="zh-CN" dirty="0"/>
              <a:t>他的处理不可通约量的方法，出现在欧几里得《</a:t>
            </a:r>
            <a:r>
              <a:rPr lang="zh-CN" altLang="en-US" dirty="0"/>
              <a:t>几何</a:t>
            </a:r>
            <a:r>
              <a:rPr lang="zh-CN" altLang="zh-CN" dirty="0"/>
              <a:t>原本》第</a:t>
            </a:r>
            <a:r>
              <a:rPr lang="en-US" altLang="zh-CN" dirty="0"/>
              <a:t>5</a:t>
            </a:r>
            <a:r>
              <a:rPr lang="zh-CN" altLang="zh-CN" dirty="0"/>
              <a:t>卷中。</a:t>
            </a:r>
            <a:endParaRPr lang="en-US" altLang="zh-CN" dirty="0"/>
          </a:p>
          <a:p>
            <a:pPr indent="457200">
              <a:lnSpc>
                <a:spcPct val="150000"/>
              </a:lnSpc>
            </a:pPr>
            <a:r>
              <a:rPr lang="zh-CN" altLang="zh-CN" dirty="0"/>
              <a:t>欧多克斯和狄德金于</a:t>
            </a:r>
            <a:r>
              <a:rPr lang="en-US" altLang="zh-CN" dirty="0"/>
              <a:t>1872</a:t>
            </a:r>
            <a:r>
              <a:rPr lang="zh-CN" altLang="zh-CN" dirty="0"/>
              <a:t>年给出的</a:t>
            </a:r>
            <a:r>
              <a:rPr lang="zh-CN" altLang="zh-CN" sz="2400" b="1" dirty="0">
                <a:solidFill>
                  <a:srgbClr val="FF0000"/>
                </a:solidFill>
              </a:rPr>
              <a:t>无理数</a:t>
            </a:r>
            <a:r>
              <a:rPr lang="zh-CN" altLang="zh-CN" dirty="0"/>
              <a:t>的解释与现代解释基本一致。</a:t>
            </a:r>
            <a:endParaRPr lang="en-US" altLang="zh-CN" dirty="0"/>
          </a:p>
          <a:p>
            <a:pPr indent="457200">
              <a:lnSpc>
                <a:spcPct val="150000"/>
              </a:lnSpc>
            </a:pPr>
            <a:r>
              <a:rPr lang="zh-CN" altLang="zh-CN" dirty="0"/>
              <a:t>今天中学几何课本中对相似三角形的处理，仍然反映出由不可通约量而带来的某些困难和微妙之处。第一次数学危机对古希腊的数学观点有极大冲击。</a:t>
            </a:r>
            <a:endParaRPr lang="en-US" altLang="zh-CN" dirty="0"/>
          </a:p>
          <a:p>
            <a:pPr indent="457200">
              <a:lnSpc>
                <a:spcPct val="150000"/>
              </a:lnSpc>
            </a:pPr>
            <a:r>
              <a:rPr lang="zh-CN" altLang="zh-CN" dirty="0"/>
              <a:t>这表明，</a:t>
            </a:r>
            <a:r>
              <a:rPr lang="zh-CN" altLang="zh-CN" sz="2400" b="1" dirty="0">
                <a:solidFill>
                  <a:srgbClr val="FF0000"/>
                </a:solidFill>
              </a:rPr>
              <a:t>几何学的某些真理与算术无关</a:t>
            </a:r>
            <a:r>
              <a:rPr lang="zh-CN" altLang="zh-CN" dirty="0"/>
              <a:t>，</a:t>
            </a:r>
            <a:r>
              <a:rPr lang="zh-CN" altLang="zh-CN" dirty="0">
                <a:solidFill>
                  <a:srgbClr val="FF0000"/>
                </a:solidFill>
              </a:rPr>
              <a:t>几何量不能完全由整数及其比来表示</a:t>
            </a:r>
            <a:r>
              <a:rPr lang="zh-CN" altLang="zh-CN" dirty="0"/>
              <a:t>，反之却</a:t>
            </a:r>
            <a:r>
              <a:rPr lang="zh-CN" altLang="zh-CN" dirty="0">
                <a:solidFill>
                  <a:srgbClr val="FF0000"/>
                </a:solidFill>
              </a:rPr>
              <a:t>可以由几何量来表示出来</a:t>
            </a:r>
            <a:r>
              <a:rPr lang="zh-CN" altLang="zh-CN" dirty="0"/>
              <a:t>，整数的权威地位开始动摇，而几何学的身份升高了</a:t>
            </a:r>
            <a:r>
              <a:rPr lang="zh-CN" altLang="en-US" dirty="0"/>
              <a:t>；</a:t>
            </a:r>
            <a:r>
              <a:rPr lang="zh-CN" altLang="zh-CN" dirty="0"/>
              <a:t>危机也表明，直觉和经验不一定靠得住，推理证明才是可靠的，从此希腊人开始重视</a:t>
            </a:r>
            <a:r>
              <a:rPr lang="zh-CN" altLang="zh-CN" sz="2400" b="1" dirty="0">
                <a:solidFill>
                  <a:srgbClr val="FF0000"/>
                </a:solidFill>
              </a:rPr>
              <a:t>演绎推理</a:t>
            </a:r>
            <a:r>
              <a:rPr lang="zh-CN" altLang="zh-CN" dirty="0"/>
              <a:t>，并由此建立了</a:t>
            </a:r>
            <a:r>
              <a:rPr lang="zh-CN" altLang="zh-CN" sz="2400" b="1" dirty="0">
                <a:solidFill>
                  <a:srgbClr val="FF0000"/>
                </a:solidFill>
              </a:rPr>
              <a:t>几何公理体系</a:t>
            </a:r>
            <a:r>
              <a:rPr lang="zh-CN" altLang="zh-CN" dirty="0"/>
              <a:t>，这不能不说是数学思想上的一次巨大革命！</a:t>
            </a:r>
          </a:p>
        </p:txBody>
      </p:sp>
    </p:spTree>
    <p:extLst>
      <p:ext uri="{BB962C8B-B14F-4D97-AF65-F5344CB8AC3E}">
        <p14:creationId xmlns:p14="http://schemas.microsoft.com/office/powerpoint/2010/main" val="37048083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861861"/>
          </a:xfrm>
          <a:prstGeom prst="rect">
            <a:avLst/>
          </a:prstGeom>
          <a:noFill/>
          <a:ln w="9525">
            <a:noFill/>
          </a:ln>
        </p:spPr>
        <p:txBody>
          <a:bodyPr wrap="square">
            <a:spAutoFit/>
          </a:bodyPr>
          <a:lstStyle/>
          <a:p>
            <a:pPr>
              <a:lnSpc>
                <a:spcPct val="150000"/>
              </a:lnSpc>
              <a:defRPr/>
            </a:pPr>
            <a:r>
              <a:rPr lang="en-US" altLang="zh-CN" b="1" dirty="0"/>
              <a:t>1.</a:t>
            </a:r>
            <a:r>
              <a:rPr lang="zh-CN" altLang="zh-CN" b="1" dirty="0"/>
              <a:t>必修第一册，</a:t>
            </a:r>
            <a:r>
              <a:rPr lang="en-US" altLang="zh-CN" b="1" dirty="0"/>
              <a:t>P5</a:t>
            </a:r>
            <a:r>
              <a:rPr lang="zh-CN" altLang="zh-CN" b="1" dirty="0"/>
              <a:t>，人物：</a:t>
            </a:r>
            <a:r>
              <a:rPr lang="zh-CN" altLang="zh-CN" b="1" dirty="0">
                <a:highlight>
                  <a:srgbClr val="FFFF00"/>
                </a:highlight>
              </a:rPr>
              <a:t>康托尔</a:t>
            </a:r>
            <a:r>
              <a:rPr lang="zh-CN" altLang="zh-CN" b="1" dirty="0"/>
              <a:t>（</a:t>
            </a:r>
            <a:r>
              <a:rPr lang="en-US" altLang="zh-CN" b="1" dirty="0" err="1"/>
              <a:t>G.Cantor</a:t>
            </a:r>
            <a:r>
              <a:rPr lang="zh-CN" altLang="zh-CN" b="1" dirty="0"/>
              <a:t>，</a:t>
            </a:r>
            <a:r>
              <a:rPr lang="en-US" altLang="zh-CN" b="1" dirty="0"/>
              <a:t>1845-1918</a:t>
            </a:r>
            <a:r>
              <a:rPr lang="zh-CN" altLang="zh-CN" b="1" dirty="0"/>
              <a:t>），德国数学家、集合论创始人，他在</a:t>
            </a:r>
            <a:r>
              <a:rPr lang="en-US" altLang="zh-CN" b="1" dirty="0"/>
              <a:t>1874</a:t>
            </a:r>
            <a:r>
              <a:rPr lang="zh-CN" altLang="zh-CN" b="1" dirty="0"/>
              <a:t>年发表了集合论的论文。</a:t>
            </a:r>
            <a:endParaRPr lang="en-US" altLang="zh-CN" b="1" dirty="0"/>
          </a:p>
          <a:p>
            <a:pPr>
              <a:lnSpc>
                <a:spcPct val="150000"/>
              </a:lnSpc>
              <a:defRPr/>
            </a:pPr>
            <a:r>
              <a:rPr lang="en-US" altLang="zh-CN" b="1" dirty="0"/>
              <a:t>2. </a:t>
            </a:r>
            <a:r>
              <a:rPr lang="zh-CN" altLang="zh-CN" b="1" dirty="0"/>
              <a:t>必修第一册，</a:t>
            </a:r>
            <a:r>
              <a:rPr lang="en-US" altLang="zh-CN" b="1" dirty="0"/>
              <a:t>P6</a:t>
            </a:r>
            <a:r>
              <a:rPr lang="zh-CN" altLang="zh-CN" b="1" dirty="0"/>
              <a:t>，人物：</a:t>
            </a:r>
            <a:r>
              <a:rPr lang="zh-CN" altLang="zh-CN" b="1" dirty="0">
                <a:highlight>
                  <a:srgbClr val="FFFF00"/>
                </a:highlight>
              </a:rPr>
              <a:t>文恩</a:t>
            </a:r>
            <a:r>
              <a:rPr lang="zh-CN" altLang="zh-CN" b="1" dirty="0"/>
              <a:t>（</a:t>
            </a:r>
            <a:r>
              <a:rPr lang="en-US" altLang="zh-CN" b="1" dirty="0" err="1"/>
              <a:t>J.Venn</a:t>
            </a:r>
            <a:r>
              <a:rPr lang="zh-CN" altLang="zh-CN" b="1" dirty="0"/>
              <a:t>，</a:t>
            </a:r>
            <a:r>
              <a:rPr lang="en-US" altLang="zh-CN" b="1" dirty="0"/>
              <a:t>1834-1923</a:t>
            </a:r>
            <a:r>
              <a:rPr lang="zh-CN" altLang="zh-CN" b="1" dirty="0"/>
              <a:t>），英国数学家，他系统解释并发展了几何表示的方法。</a:t>
            </a:r>
            <a:endParaRPr lang="en-US" altLang="zh-CN" b="1" dirty="0"/>
          </a:p>
          <a:p>
            <a:pPr>
              <a:lnSpc>
                <a:spcPct val="150000"/>
              </a:lnSpc>
              <a:defRPr/>
            </a:pPr>
            <a:r>
              <a:rPr lang="en-US" altLang="zh-CN" b="1" dirty="0"/>
              <a:t>3. </a:t>
            </a:r>
            <a:r>
              <a:rPr lang="zh-CN" altLang="zh-CN" b="1" dirty="0"/>
              <a:t>必修第一册，</a:t>
            </a:r>
            <a:r>
              <a:rPr lang="en-US" altLang="zh-CN" b="1" dirty="0"/>
              <a:t>P40</a:t>
            </a:r>
            <a:r>
              <a:rPr lang="zh-CN" altLang="zh-CN" b="1" dirty="0"/>
              <a:t>，人物：</a:t>
            </a:r>
            <a:r>
              <a:rPr lang="zh-CN" altLang="zh-CN" b="1" dirty="0">
                <a:highlight>
                  <a:srgbClr val="FFFF00"/>
                </a:highlight>
              </a:rPr>
              <a:t>芝诺</a:t>
            </a:r>
            <a:r>
              <a:rPr lang="zh-CN" altLang="zh-CN" b="1" dirty="0"/>
              <a:t>（</a:t>
            </a:r>
            <a:r>
              <a:rPr lang="en-US" altLang="zh-CN" b="1" dirty="0"/>
              <a:t>Zeno of Elea</a:t>
            </a:r>
            <a:r>
              <a:rPr lang="zh-CN" altLang="zh-CN" b="1" dirty="0"/>
              <a:t>，约前</a:t>
            </a:r>
            <a:r>
              <a:rPr lang="en-US" altLang="zh-CN" b="1" dirty="0"/>
              <a:t>490-</a:t>
            </a:r>
            <a:r>
              <a:rPr lang="zh-CN" altLang="zh-CN" b="1" dirty="0"/>
              <a:t>前</a:t>
            </a:r>
            <a:r>
              <a:rPr lang="en-US" altLang="zh-CN" b="1" dirty="0"/>
              <a:t>425</a:t>
            </a:r>
            <a:r>
              <a:rPr lang="zh-CN" altLang="zh-CN" b="1" dirty="0"/>
              <a:t>），古希腊数学家、哲学家、埃利亚学派代表人物，以芝诺悖论著称。</a:t>
            </a:r>
            <a:endParaRPr lang="zh-CN" altLang="zh-CN" dirty="0"/>
          </a:p>
          <a:p>
            <a:pPr>
              <a:lnSpc>
                <a:spcPct val="150000"/>
              </a:lnSpc>
              <a:defRPr/>
            </a:pPr>
            <a:r>
              <a:rPr lang="en-US" altLang="zh-CN" b="1" dirty="0"/>
              <a:t>4. </a:t>
            </a:r>
            <a:r>
              <a:rPr lang="zh-CN" altLang="zh-CN" b="1" dirty="0"/>
              <a:t>必修第一册，</a:t>
            </a:r>
            <a:r>
              <a:rPr lang="en-US" altLang="zh-CN" b="1" dirty="0"/>
              <a:t>P40</a:t>
            </a:r>
            <a:r>
              <a:rPr lang="zh-CN" altLang="zh-CN" b="1" dirty="0"/>
              <a:t>，人物：</a:t>
            </a:r>
            <a:r>
              <a:rPr lang="zh-CN" altLang="zh-CN" b="1" dirty="0">
                <a:highlight>
                  <a:srgbClr val="FFFF00"/>
                </a:highlight>
              </a:rPr>
              <a:t>罗素</a:t>
            </a:r>
            <a:r>
              <a:rPr lang="zh-CN" altLang="zh-CN" b="1" dirty="0"/>
              <a:t>（</a:t>
            </a:r>
            <a:r>
              <a:rPr lang="en-US" altLang="zh-CN" b="1" dirty="0"/>
              <a:t>1872-1970</a:t>
            </a:r>
            <a:r>
              <a:rPr lang="zh-CN" altLang="zh-CN" b="1" dirty="0"/>
              <a:t>），英国哲学家、数学家、逻辑学家，给出了罗素悖论。</a:t>
            </a:r>
            <a:endParaRPr lang="zh-CN" altLang="zh-CN" dirty="0"/>
          </a:p>
          <a:p>
            <a:pPr>
              <a:lnSpc>
                <a:spcPct val="150000"/>
              </a:lnSpc>
              <a:defRPr/>
            </a:pPr>
            <a:r>
              <a:rPr lang="en-US" altLang="zh-CN" b="1" dirty="0"/>
              <a:t>5. </a:t>
            </a:r>
            <a:r>
              <a:rPr lang="zh-CN" altLang="zh-CN" b="1" dirty="0"/>
              <a:t>必修第一册，</a:t>
            </a:r>
            <a:r>
              <a:rPr lang="en-US" altLang="zh-CN" b="1" dirty="0"/>
              <a:t>P46</a:t>
            </a:r>
            <a:r>
              <a:rPr lang="zh-CN" altLang="zh-CN" b="1" dirty="0"/>
              <a:t>，人物：</a:t>
            </a:r>
            <a:r>
              <a:rPr lang="zh-CN" altLang="zh-CN" b="1" dirty="0">
                <a:highlight>
                  <a:srgbClr val="FFFF00"/>
                </a:highlight>
              </a:rPr>
              <a:t>希尔伯特</a:t>
            </a:r>
            <a:r>
              <a:rPr lang="zh-CN" altLang="zh-CN" b="1" dirty="0"/>
              <a:t>（</a:t>
            </a:r>
            <a:r>
              <a:rPr lang="en-US" altLang="zh-CN" b="1" dirty="0"/>
              <a:t>David Hilbert</a:t>
            </a:r>
            <a:r>
              <a:rPr lang="zh-CN" altLang="zh-CN" b="1" dirty="0"/>
              <a:t>，</a:t>
            </a:r>
            <a:r>
              <a:rPr lang="en-US" altLang="zh-CN" b="1" dirty="0"/>
              <a:t>1986-1943</a:t>
            </a:r>
            <a:r>
              <a:rPr lang="zh-CN" altLang="zh-CN" b="1" dirty="0"/>
              <a:t>），德国数学家，是</a:t>
            </a:r>
            <a:r>
              <a:rPr lang="en-US" altLang="zh-CN" b="1" dirty="0"/>
              <a:t>20</a:t>
            </a:r>
            <a:r>
              <a:rPr lang="zh-CN" altLang="zh-CN" b="1" dirty="0"/>
              <a:t>世纪最伟大的数学家之一，被后人称为</a:t>
            </a:r>
            <a:r>
              <a:rPr lang="en-US" altLang="zh-CN" b="1" dirty="0"/>
              <a:t>“</a:t>
            </a:r>
            <a:r>
              <a:rPr lang="zh-CN" altLang="zh-CN" b="1" dirty="0"/>
              <a:t>数学世界的亚历山大</a:t>
            </a:r>
            <a:r>
              <a:rPr lang="en-US" altLang="zh-CN" b="1" dirty="0"/>
              <a:t>”</a:t>
            </a:r>
            <a:r>
              <a:rPr lang="zh-CN" altLang="zh-CN" b="1" dirty="0"/>
              <a:t>。</a:t>
            </a:r>
            <a:endParaRPr lang="zh-CN" altLang="zh-CN" dirty="0"/>
          </a:p>
          <a:p>
            <a:pPr>
              <a:lnSpc>
                <a:spcPct val="150000"/>
              </a:lnSpc>
              <a:defRPr/>
            </a:pPr>
            <a:r>
              <a:rPr lang="en-US" altLang="zh-CN" b="1" dirty="0"/>
              <a:t>6. </a:t>
            </a:r>
            <a:r>
              <a:rPr lang="zh-CN" altLang="zh-CN" b="1" dirty="0"/>
              <a:t>必修第一册，</a:t>
            </a:r>
            <a:r>
              <a:rPr lang="en-US" altLang="zh-CN" b="1" dirty="0"/>
              <a:t>P67</a:t>
            </a:r>
            <a:r>
              <a:rPr lang="zh-CN" altLang="zh-CN" b="1" dirty="0"/>
              <a:t>，人物：吉拉尔（</a:t>
            </a:r>
            <a:r>
              <a:rPr lang="en-US" altLang="zh-CN" b="1" dirty="0" err="1"/>
              <a:t>A.Girard</a:t>
            </a:r>
            <a:r>
              <a:rPr lang="zh-CN" altLang="zh-CN" b="1" dirty="0"/>
              <a:t>，</a:t>
            </a:r>
            <a:r>
              <a:rPr lang="en-US" altLang="zh-CN" b="1" dirty="0"/>
              <a:t>1595-1632</a:t>
            </a:r>
            <a:r>
              <a:rPr lang="zh-CN" altLang="zh-CN" b="1" dirty="0"/>
              <a:t>），荷兰数学家，</a:t>
            </a:r>
            <a:r>
              <a:rPr lang="en-US" altLang="zh-CN" b="1" dirty="0"/>
              <a:t>1629</a:t>
            </a:r>
            <a:r>
              <a:rPr lang="zh-CN" altLang="zh-CN" b="1" dirty="0"/>
              <a:t>年在所著的《代数新发现》一书中用象征性符号来记述不等关系。</a:t>
            </a:r>
            <a:endParaRPr lang="zh-CN" altLang="zh-CN" dirty="0"/>
          </a:p>
          <a:p>
            <a:pPr>
              <a:lnSpc>
                <a:spcPct val="150000"/>
              </a:lnSpc>
              <a:defRPr/>
            </a:pPr>
            <a:r>
              <a:rPr lang="en-US" altLang="zh-CN" b="1" dirty="0"/>
              <a:t>7. </a:t>
            </a:r>
            <a:r>
              <a:rPr lang="zh-CN" altLang="zh-CN" b="1" dirty="0"/>
              <a:t>必修第一册，</a:t>
            </a:r>
            <a:r>
              <a:rPr lang="en-US" altLang="zh-CN" b="1" dirty="0"/>
              <a:t>P67</a:t>
            </a:r>
            <a:r>
              <a:rPr lang="zh-CN" altLang="zh-CN" b="1" dirty="0"/>
              <a:t>，人物：奥特雷德（</a:t>
            </a:r>
            <a:r>
              <a:rPr lang="en-US" altLang="zh-CN" b="1" dirty="0" err="1"/>
              <a:t>W.Oughtred</a:t>
            </a:r>
            <a:r>
              <a:rPr lang="zh-CN" altLang="zh-CN" b="1" dirty="0"/>
              <a:t>，</a:t>
            </a:r>
            <a:r>
              <a:rPr lang="en-US" altLang="zh-CN" b="1" dirty="0"/>
              <a:t>1574-1660</a:t>
            </a:r>
            <a:r>
              <a:rPr lang="zh-CN" altLang="zh-CN" b="1" dirty="0"/>
              <a:t>），英国数学家，对数学符号的发展产生很大的影响。</a:t>
            </a:r>
            <a:endParaRPr lang="en-US" altLang="zh-CN" b="1" dirty="0"/>
          </a:p>
          <a:p>
            <a:pPr>
              <a:lnSpc>
                <a:spcPct val="150000"/>
              </a:lnSpc>
              <a:defRPr/>
            </a:pPr>
            <a:r>
              <a:rPr lang="en-US" altLang="zh-CN" b="1" dirty="0"/>
              <a:t>8. </a:t>
            </a:r>
            <a:r>
              <a:rPr lang="zh-CN" altLang="zh-CN" b="1" dirty="0"/>
              <a:t>必修第一册，</a:t>
            </a:r>
            <a:r>
              <a:rPr lang="en-US" altLang="zh-CN" b="1" dirty="0"/>
              <a:t>P67</a:t>
            </a:r>
            <a:r>
              <a:rPr lang="zh-CN" altLang="zh-CN" b="1" dirty="0"/>
              <a:t>，人物：厄里岗（</a:t>
            </a:r>
            <a:r>
              <a:rPr lang="en-US" altLang="zh-CN" b="1" dirty="0" err="1"/>
              <a:t>P.Herigone</a:t>
            </a:r>
            <a:r>
              <a:rPr lang="zh-CN" altLang="zh-CN" b="1" dirty="0"/>
              <a:t>），法国数学家</a:t>
            </a:r>
            <a:r>
              <a:rPr lang="en-US" altLang="zh-CN" b="1" dirty="0"/>
              <a:t>.</a:t>
            </a:r>
          </a:p>
        </p:txBody>
      </p:sp>
    </p:spTree>
    <p:extLst>
      <p:ext uri="{BB962C8B-B14F-4D97-AF65-F5344CB8AC3E}">
        <p14:creationId xmlns:p14="http://schemas.microsoft.com/office/powerpoint/2010/main" val="924002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wipe(up)">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861861"/>
          </a:xfrm>
          <a:prstGeom prst="rect">
            <a:avLst/>
          </a:prstGeom>
          <a:noFill/>
          <a:ln w="9525">
            <a:noFill/>
          </a:ln>
        </p:spPr>
        <p:txBody>
          <a:bodyPr wrap="square">
            <a:spAutoFit/>
          </a:bodyPr>
          <a:lstStyle/>
          <a:p>
            <a:pPr>
              <a:lnSpc>
                <a:spcPct val="150000"/>
              </a:lnSpc>
            </a:pPr>
            <a:r>
              <a:rPr lang="en-US" altLang="zh-CN" b="1" dirty="0"/>
              <a:t>9. </a:t>
            </a:r>
            <a:r>
              <a:rPr lang="zh-CN" altLang="zh-CN" b="1" dirty="0"/>
              <a:t>必修第一册，</a:t>
            </a:r>
            <a:r>
              <a:rPr lang="en-US" altLang="zh-CN" b="1" dirty="0"/>
              <a:t>P67</a:t>
            </a:r>
            <a:r>
              <a:rPr lang="zh-CN" altLang="zh-CN" b="1" dirty="0"/>
              <a:t>，人物：哈里奥特（</a:t>
            </a:r>
            <a:r>
              <a:rPr lang="en-US" altLang="zh-CN" b="1" dirty="0" err="1"/>
              <a:t>T.Harriot</a:t>
            </a:r>
            <a:r>
              <a:rPr lang="zh-CN" altLang="zh-CN" b="1" dirty="0"/>
              <a:t>，</a:t>
            </a:r>
            <a:r>
              <a:rPr lang="en-US" altLang="zh-CN" b="1" dirty="0"/>
              <a:t>1560-1621</a:t>
            </a:r>
            <a:r>
              <a:rPr lang="zh-CN" altLang="zh-CN" b="1" dirty="0"/>
              <a:t>），英国数学家、望远镜发明者</a:t>
            </a:r>
            <a:r>
              <a:rPr lang="en-US" altLang="zh-CN" b="1" dirty="0"/>
              <a:t>.</a:t>
            </a:r>
            <a:endParaRPr lang="zh-CN" altLang="zh-CN" dirty="0"/>
          </a:p>
          <a:p>
            <a:pPr>
              <a:lnSpc>
                <a:spcPct val="150000"/>
              </a:lnSpc>
            </a:pPr>
            <a:r>
              <a:rPr lang="en-US" altLang="zh-CN" b="1" dirty="0"/>
              <a:t>10. </a:t>
            </a:r>
            <a:r>
              <a:rPr lang="zh-CN" altLang="zh-CN" b="1" dirty="0"/>
              <a:t>必修第一册，</a:t>
            </a:r>
            <a:r>
              <a:rPr lang="en-US" altLang="zh-CN" b="1" dirty="0"/>
              <a:t>P90</a:t>
            </a:r>
            <a:r>
              <a:rPr lang="zh-CN" altLang="zh-CN" b="1" dirty="0"/>
              <a:t>，人物：</a:t>
            </a:r>
            <a:r>
              <a:rPr lang="zh-CN" altLang="zh-CN" b="1" dirty="0">
                <a:highlight>
                  <a:srgbClr val="FFFF00"/>
                </a:highlight>
              </a:rPr>
              <a:t>纳皮尔</a:t>
            </a:r>
            <a:r>
              <a:rPr lang="zh-CN" altLang="zh-CN" b="1" dirty="0"/>
              <a:t>（</a:t>
            </a:r>
            <a:r>
              <a:rPr lang="en-US" altLang="zh-CN" b="1" dirty="0" err="1"/>
              <a:t>J.Napier</a:t>
            </a:r>
            <a:r>
              <a:rPr lang="zh-CN" altLang="zh-CN" b="1" dirty="0"/>
              <a:t>，</a:t>
            </a:r>
            <a:r>
              <a:rPr lang="en-US" altLang="zh-CN" b="1" dirty="0"/>
              <a:t>1550-1617</a:t>
            </a:r>
            <a:r>
              <a:rPr lang="zh-CN" altLang="zh-CN" b="1" dirty="0"/>
              <a:t>），苏格兰数学家、对数发明人。</a:t>
            </a:r>
            <a:endParaRPr lang="zh-CN" altLang="zh-CN" dirty="0"/>
          </a:p>
          <a:p>
            <a:pPr>
              <a:lnSpc>
                <a:spcPct val="150000"/>
              </a:lnSpc>
            </a:pPr>
            <a:r>
              <a:rPr lang="en-US" altLang="zh-CN" b="1" dirty="0"/>
              <a:t>11</a:t>
            </a:r>
            <a:r>
              <a:rPr lang="zh-CN" altLang="zh-CN" b="1" dirty="0"/>
              <a:t>．必修第一册，</a:t>
            </a:r>
            <a:r>
              <a:rPr lang="en-US" altLang="zh-CN" b="1" dirty="0"/>
              <a:t>P90</a:t>
            </a:r>
            <a:r>
              <a:rPr lang="zh-CN" altLang="zh-CN" b="1" dirty="0"/>
              <a:t>，人物：戴煦（</a:t>
            </a:r>
            <a:r>
              <a:rPr lang="en-US" altLang="zh-CN" b="1" dirty="0"/>
              <a:t>1805-1860</a:t>
            </a:r>
            <a:r>
              <a:rPr lang="zh-CN" altLang="zh-CN" b="1" dirty="0"/>
              <a:t>），清代数学家，在研究国外传入的新运算法——对数时，发明了“图表法”。</a:t>
            </a:r>
            <a:endParaRPr lang="zh-CN" altLang="zh-CN" dirty="0"/>
          </a:p>
          <a:p>
            <a:pPr>
              <a:lnSpc>
                <a:spcPct val="150000"/>
              </a:lnSpc>
            </a:pPr>
            <a:r>
              <a:rPr lang="en-US" altLang="zh-CN" b="1" dirty="0"/>
              <a:t>12. </a:t>
            </a:r>
            <a:r>
              <a:rPr lang="zh-CN" altLang="zh-CN" b="1" dirty="0"/>
              <a:t>必修第一册，</a:t>
            </a:r>
            <a:r>
              <a:rPr lang="en-US" altLang="zh-CN" b="1" dirty="0"/>
              <a:t>P90</a:t>
            </a:r>
            <a:r>
              <a:rPr lang="zh-CN" altLang="zh-CN" b="1" dirty="0"/>
              <a:t>，人物：布里格斯（</a:t>
            </a:r>
            <a:r>
              <a:rPr lang="en-US" altLang="zh-CN" b="1" dirty="0" err="1"/>
              <a:t>H.Briggs</a:t>
            </a:r>
            <a:r>
              <a:rPr lang="zh-CN" altLang="zh-CN" b="1" dirty="0"/>
              <a:t>，</a:t>
            </a:r>
            <a:r>
              <a:rPr lang="en-US" altLang="zh-CN" b="1" dirty="0"/>
              <a:t>1561-1631</a:t>
            </a:r>
            <a:r>
              <a:rPr lang="zh-CN" altLang="zh-CN" b="1" dirty="0"/>
              <a:t>），英国数学家。</a:t>
            </a:r>
            <a:endParaRPr lang="zh-CN" altLang="zh-CN" dirty="0"/>
          </a:p>
          <a:p>
            <a:pPr>
              <a:lnSpc>
                <a:spcPct val="150000"/>
              </a:lnSpc>
            </a:pPr>
            <a:r>
              <a:rPr lang="en-US" altLang="zh-CN" b="1" dirty="0"/>
              <a:t>13. </a:t>
            </a:r>
            <a:r>
              <a:rPr lang="zh-CN" altLang="zh-CN" b="1" dirty="0"/>
              <a:t>必修第一册，</a:t>
            </a:r>
            <a:r>
              <a:rPr lang="en-US" altLang="zh-CN" b="1" dirty="0"/>
              <a:t>P90</a:t>
            </a:r>
            <a:r>
              <a:rPr lang="zh-CN" altLang="zh-CN" b="1" dirty="0"/>
              <a:t>，人物：斯皮德尔（</a:t>
            </a:r>
            <a:r>
              <a:rPr lang="en-US" altLang="zh-CN" b="1" dirty="0" err="1"/>
              <a:t>J.Speidell</a:t>
            </a:r>
            <a:r>
              <a:rPr lang="zh-CN" altLang="zh-CN" b="1" dirty="0"/>
              <a:t>），英国数学家，给出了以</a:t>
            </a:r>
            <a:r>
              <a:rPr lang="en-US" altLang="zh-CN" b="1" dirty="0"/>
              <a:t>e</a:t>
            </a:r>
            <a:r>
              <a:rPr lang="zh-CN" altLang="zh-CN" b="1" dirty="0"/>
              <a:t>为底的自然对数表。</a:t>
            </a:r>
            <a:endParaRPr lang="zh-CN" altLang="zh-CN" dirty="0"/>
          </a:p>
          <a:p>
            <a:pPr>
              <a:lnSpc>
                <a:spcPct val="150000"/>
              </a:lnSpc>
            </a:pPr>
            <a:r>
              <a:rPr lang="en-US" altLang="zh-CN" b="1" dirty="0"/>
              <a:t>14. </a:t>
            </a:r>
            <a:r>
              <a:rPr lang="zh-CN" altLang="zh-CN" b="1" dirty="0"/>
              <a:t>必修第一册，</a:t>
            </a:r>
            <a:r>
              <a:rPr lang="en-US" altLang="zh-CN" b="1" dirty="0"/>
              <a:t>P90</a:t>
            </a:r>
            <a:r>
              <a:rPr lang="zh-CN" altLang="zh-CN" b="1" dirty="0"/>
              <a:t>，人物：拉普拉斯（</a:t>
            </a:r>
            <a:r>
              <a:rPr lang="en-US" altLang="zh-CN" b="1" dirty="0" err="1"/>
              <a:t>P.S.Laplace</a:t>
            </a:r>
            <a:r>
              <a:rPr lang="zh-CN" altLang="zh-CN" b="1" dirty="0"/>
              <a:t>，</a:t>
            </a:r>
            <a:r>
              <a:rPr lang="en-US" altLang="zh-CN" b="1" dirty="0"/>
              <a:t>1749-1827</a:t>
            </a:r>
            <a:r>
              <a:rPr lang="zh-CN" altLang="zh-CN" b="1" dirty="0"/>
              <a:t>），法国数学家、天文学家，</a:t>
            </a:r>
            <a:r>
              <a:rPr lang="en-US" altLang="zh-CN" b="1" dirty="0"/>
              <a:t>1812</a:t>
            </a:r>
            <a:r>
              <a:rPr lang="zh-CN" altLang="zh-CN" b="1" dirty="0"/>
              <a:t>年发表了重要的《概率分析理论》一书。</a:t>
            </a:r>
            <a:endParaRPr lang="zh-CN" altLang="zh-CN" dirty="0"/>
          </a:p>
          <a:p>
            <a:pPr>
              <a:lnSpc>
                <a:spcPct val="150000"/>
              </a:lnSpc>
            </a:pPr>
            <a:r>
              <a:rPr lang="en-US" altLang="zh-CN" b="1" dirty="0"/>
              <a:t>15. </a:t>
            </a:r>
            <a:r>
              <a:rPr lang="zh-CN" altLang="zh-CN" b="1" dirty="0"/>
              <a:t>必修第一册，</a:t>
            </a:r>
            <a:r>
              <a:rPr lang="en-US" altLang="zh-CN" b="1" dirty="0"/>
              <a:t>P90</a:t>
            </a:r>
            <a:r>
              <a:rPr lang="zh-CN" altLang="zh-CN" b="1" dirty="0"/>
              <a:t>，人物：</a:t>
            </a:r>
            <a:r>
              <a:rPr lang="zh-CN" altLang="zh-CN" b="1" dirty="0">
                <a:highlight>
                  <a:srgbClr val="FFFF00"/>
                </a:highlight>
              </a:rPr>
              <a:t>牛顿</a:t>
            </a:r>
            <a:r>
              <a:rPr lang="zh-CN" altLang="zh-CN" b="1" dirty="0"/>
              <a:t>（</a:t>
            </a:r>
            <a:r>
              <a:rPr lang="en-US" altLang="zh-CN" b="1" dirty="0"/>
              <a:t>Isaac Newton</a:t>
            </a:r>
            <a:r>
              <a:rPr lang="zh-CN" altLang="zh-CN" b="1" dirty="0"/>
              <a:t>，</a:t>
            </a:r>
            <a:r>
              <a:rPr lang="en-US" altLang="zh-CN" b="1" dirty="0"/>
              <a:t>1643-1727</a:t>
            </a:r>
            <a:r>
              <a:rPr lang="zh-CN" altLang="zh-CN" b="1" dirty="0"/>
              <a:t>），英国物理学家、数学家，百科全书式的“全才”，著有《自然哲学的数学原理》、《光学》。</a:t>
            </a:r>
            <a:endParaRPr lang="zh-CN" altLang="zh-CN" dirty="0"/>
          </a:p>
          <a:p>
            <a:pPr>
              <a:lnSpc>
                <a:spcPct val="150000"/>
              </a:lnSpc>
            </a:pPr>
            <a:r>
              <a:rPr lang="en-US" altLang="zh-CN" b="1" dirty="0"/>
              <a:t>16.</a:t>
            </a:r>
            <a:r>
              <a:rPr lang="zh-CN" altLang="zh-CN" b="1" dirty="0"/>
              <a:t>必修第一册，</a:t>
            </a:r>
            <a:r>
              <a:rPr lang="en-US" altLang="zh-CN" b="1" dirty="0"/>
              <a:t>P90</a:t>
            </a:r>
            <a:r>
              <a:rPr lang="zh-CN" altLang="zh-CN" b="1" dirty="0"/>
              <a:t>、</a:t>
            </a:r>
            <a:r>
              <a:rPr lang="en-US" altLang="zh-CN" b="1" dirty="0"/>
              <a:t>P123</a:t>
            </a:r>
            <a:r>
              <a:rPr lang="zh-CN" altLang="zh-CN" b="1" dirty="0"/>
              <a:t>，人物：莱布尼兹（</a:t>
            </a:r>
            <a:r>
              <a:rPr lang="en-US" altLang="zh-CN" b="1" dirty="0" err="1"/>
              <a:t>G.Leibniz</a:t>
            </a:r>
            <a:r>
              <a:rPr lang="zh-CN" altLang="zh-CN" b="1" dirty="0"/>
              <a:t>，</a:t>
            </a:r>
            <a:r>
              <a:rPr lang="en-US" altLang="zh-CN" b="1" dirty="0"/>
              <a:t>1646-1716</a:t>
            </a:r>
            <a:r>
              <a:rPr lang="zh-CN" altLang="zh-CN" b="1" dirty="0"/>
              <a:t>），德国数学家，最早使用</a:t>
            </a:r>
            <a:r>
              <a:rPr lang="en-US" altLang="zh-CN" b="1" dirty="0"/>
              <a:t>“</a:t>
            </a:r>
            <a:r>
              <a:rPr lang="zh-CN" altLang="zh-CN" b="1" dirty="0"/>
              <a:t>函数</a:t>
            </a:r>
            <a:r>
              <a:rPr lang="en-US" altLang="zh-CN" b="1" dirty="0"/>
              <a:t>”</a:t>
            </a:r>
            <a:r>
              <a:rPr lang="zh-CN" altLang="zh-CN" b="1" dirty="0"/>
              <a:t>一词，用</a:t>
            </a:r>
            <a:r>
              <a:rPr lang="en-US" altLang="zh-CN" b="1" dirty="0"/>
              <a:t>“</a:t>
            </a:r>
            <a:r>
              <a:rPr lang="zh-CN" altLang="zh-CN" b="1" dirty="0"/>
              <a:t>函数</a:t>
            </a:r>
            <a:r>
              <a:rPr lang="en-US" altLang="zh-CN" b="1" dirty="0"/>
              <a:t>”</a:t>
            </a:r>
            <a:r>
              <a:rPr lang="zh-CN" altLang="zh-CN" b="1" dirty="0"/>
              <a:t>表示随着曲线的变化而改变的几何量。</a:t>
            </a:r>
            <a:endParaRPr lang="en-US" altLang="zh-CN" b="1" dirty="0"/>
          </a:p>
          <a:p>
            <a:pPr>
              <a:lnSpc>
                <a:spcPct val="150000"/>
              </a:lnSpc>
            </a:pPr>
            <a:r>
              <a:rPr lang="en-US" altLang="zh-CN" b="1" dirty="0"/>
              <a:t>17. </a:t>
            </a:r>
            <a:r>
              <a:rPr lang="zh-CN" altLang="zh-CN" b="1" dirty="0"/>
              <a:t>必修第一册，</a:t>
            </a:r>
            <a:r>
              <a:rPr lang="en-US" altLang="zh-CN" b="1" dirty="0"/>
              <a:t>P90</a:t>
            </a:r>
            <a:r>
              <a:rPr lang="zh-CN" altLang="zh-CN" b="1" dirty="0"/>
              <a:t>、</a:t>
            </a:r>
            <a:r>
              <a:rPr lang="en-US" altLang="zh-CN" b="1" dirty="0"/>
              <a:t>P123</a:t>
            </a:r>
            <a:r>
              <a:rPr lang="zh-CN" altLang="zh-CN" b="1" dirty="0"/>
              <a:t>，人物：</a:t>
            </a:r>
            <a:r>
              <a:rPr lang="zh-CN" altLang="zh-CN" b="1" dirty="0">
                <a:highlight>
                  <a:srgbClr val="FFFF00"/>
                </a:highlight>
              </a:rPr>
              <a:t>笛卡尔</a:t>
            </a:r>
            <a:r>
              <a:rPr lang="zh-CN" altLang="zh-CN" b="1" dirty="0"/>
              <a:t>（</a:t>
            </a:r>
            <a:r>
              <a:rPr lang="en-US" altLang="zh-CN" b="1" dirty="0" err="1"/>
              <a:t>R.Descartes</a:t>
            </a:r>
            <a:r>
              <a:rPr lang="zh-CN" altLang="zh-CN" b="1" dirty="0"/>
              <a:t>，</a:t>
            </a:r>
            <a:r>
              <a:rPr lang="en-US" altLang="zh-CN" b="1" dirty="0"/>
              <a:t>1596-1650</a:t>
            </a:r>
            <a:r>
              <a:rPr lang="zh-CN" altLang="zh-CN" b="1" dirty="0"/>
              <a:t>），法国数学家，在《几何学》中第一次提到“未知和未定的量”，涉及了变量，同时也引入函数的思想</a:t>
            </a:r>
            <a:r>
              <a:rPr lang="en-US" altLang="zh-CN" b="1" dirty="0"/>
              <a:t>.</a:t>
            </a:r>
            <a:endParaRPr lang="zh-CN" altLang="zh-CN" dirty="0"/>
          </a:p>
        </p:txBody>
      </p:sp>
    </p:spTree>
    <p:extLst>
      <p:ext uri="{BB962C8B-B14F-4D97-AF65-F5344CB8AC3E}">
        <p14:creationId xmlns:p14="http://schemas.microsoft.com/office/powerpoint/2010/main" val="3973783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wipe(up)">
                                      <p:cBhvr>
                                        <p:cTn id="51" dur="500"/>
                                        <p:tgtEl>
                                          <p:spTgt spid="7">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2" nodeType="clickEffect">
                                  <p:stCondLst>
                                    <p:cond delay="0"/>
                                  </p:stCondLst>
                                  <p:childTnLst>
                                    <p:set>
                                      <p:cBhvr>
                                        <p:cTn id="55" dur="1" fill="hold">
                                          <p:stCondLst>
                                            <p:cond delay="0"/>
                                          </p:stCondLst>
                                        </p:cTn>
                                        <p:tgtEl>
                                          <p:spTgt spid="7">
                                            <p:txEl>
                                              <p:pRg st="8" end="8"/>
                                            </p:txEl>
                                          </p:spTgt>
                                        </p:tgtEl>
                                        <p:attrNameLst>
                                          <p:attrName>style.visibility</p:attrName>
                                        </p:attrNameLst>
                                      </p:cBhvr>
                                      <p:to>
                                        <p:strVal val="visible"/>
                                      </p:to>
                                    </p:set>
                                    <p:animEffect transition="in" filter="wipe(up)">
                                      <p:cBhvr>
                                        <p:cTn id="56"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446363"/>
          </a:xfrm>
          <a:prstGeom prst="rect">
            <a:avLst/>
          </a:prstGeom>
          <a:noFill/>
          <a:ln w="9525">
            <a:noFill/>
          </a:ln>
        </p:spPr>
        <p:txBody>
          <a:bodyPr wrap="square">
            <a:spAutoFit/>
          </a:bodyPr>
          <a:lstStyle/>
          <a:p>
            <a:pPr>
              <a:lnSpc>
                <a:spcPct val="150000"/>
              </a:lnSpc>
            </a:pPr>
            <a:r>
              <a:rPr lang="en-US" altLang="zh-CN" b="1" dirty="0"/>
              <a:t>18.</a:t>
            </a:r>
            <a:r>
              <a:rPr lang="zh-CN" altLang="zh-CN" b="1" dirty="0"/>
              <a:t>必修第一册，</a:t>
            </a:r>
            <a:r>
              <a:rPr lang="en-US" altLang="zh-CN" b="1" dirty="0"/>
              <a:t>P90</a:t>
            </a:r>
            <a:r>
              <a:rPr lang="zh-CN" altLang="zh-CN" b="1" dirty="0"/>
              <a:t>、</a:t>
            </a:r>
            <a:r>
              <a:rPr lang="en-US" altLang="zh-CN" b="1" dirty="0"/>
              <a:t>P123</a:t>
            </a:r>
            <a:r>
              <a:rPr lang="zh-CN" altLang="zh-CN" b="1" dirty="0"/>
              <a:t>、</a:t>
            </a:r>
            <a:r>
              <a:rPr lang="en-US" altLang="zh-CN" b="1" dirty="0"/>
              <a:t>P192</a:t>
            </a:r>
            <a:r>
              <a:rPr lang="zh-CN" altLang="zh-CN" b="1" dirty="0"/>
              <a:t>、</a:t>
            </a:r>
            <a:r>
              <a:rPr lang="en-US" altLang="zh-CN" b="1" dirty="0"/>
              <a:t>P206</a:t>
            </a:r>
            <a:r>
              <a:rPr lang="zh-CN" altLang="zh-CN" b="1" dirty="0"/>
              <a:t>，人物：</a:t>
            </a:r>
            <a:r>
              <a:rPr lang="zh-CN" altLang="zh-CN" b="1" dirty="0">
                <a:highlight>
                  <a:srgbClr val="FFFF00"/>
                </a:highlight>
              </a:rPr>
              <a:t>欧拉</a:t>
            </a:r>
            <a:r>
              <a:rPr lang="zh-CN" altLang="zh-CN" b="1" dirty="0"/>
              <a:t>（</a:t>
            </a:r>
            <a:r>
              <a:rPr lang="en-US" altLang="zh-CN" b="1" dirty="0" err="1"/>
              <a:t>L.Euler</a:t>
            </a:r>
            <a:r>
              <a:rPr lang="zh-CN" altLang="zh-CN" b="1" dirty="0"/>
              <a:t>，</a:t>
            </a:r>
            <a:r>
              <a:rPr lang="en-US" altLang="zh-CN" b="1" dirty="0"/>
              <a:t>1707-1783</a:t>
            </a:r>
            <a:r>
              <a:rPr lang="zh-CN" altLang="zh-CN" b="1" dirty="0"/>
              <a:t>），瑞士数学家</a:t>
            </a:r>
            <a:r>
              <a:rPr lang="en-US" altLang="zh-CN" b="1" dirty="0"/>
              <a:t>.</a:t>
            </a:r>
            <a:endParaRPr lang="zh-CN" altLang="zh-CN" dirty="0"/>
          </a:p>
          <a:p>
            <a:pPr>
              <a:lnSpc>
                <a:spcPct val="150000"/>
              </a:lnSpc>
            </a:pPr>
            <a:r>
              <a:rPr lang="en-US" altLang="zh-CN" b="1" dirty="0"/>
              <a:t>19. </a:t>
            </a:r>
            <a:r>
              <a:rPr lang="zh-CN" altLang="zh-CN" b="1" dirty="0"/>
              <a:t>必修第一册，</a:t>
            </a:r>
            <a:r>
              <a:rPr lang="en-US" altLang="zh-CN" b="1" dirty="0"/>
              <a:t>P123</a:t>
            </a:r>
            <a:r>
              <a:rPr lang="zh-CN" altLang="zh-CN" b="1" dirty="0"/>
              <a:t>，人物：狄利克雷（</a:t>
            </a:r>
            <a:r>
              <a:rPr lang="en-US" altLang="zh-CN" b="1" dirty="0" err="1"/>
              <a:t>P.G.Dirichlet</a:t>
            </a:r>
            <a:r>
              <a:rPr lang="zh-CN" altLang="zh-CN" b="1" dirty="0"/>
              <a:t>，</a:t>
            </a:r>
            <a:r>
              <a:rPr lang="en-US" altLang="zh-CN" b="1" dirty="0"/>
              <a:t>1805-1859</a:t>
            </a:r>
            <a:r>
              <a:rPr lang="zh-CN" altLang="zh-CN" b="1" dirty="0"/>
              <a:t>），德国数学家，是解析数论的创始人，对函数论、位势论和三角级数论都有重要贡献。</a:t>
            </a:r>
            <a:endParaRPr lang="zh-CN" altLang="zh-CN" dirty="0"/>
          </a:p>
          <a:p>
            <a:pPr>
              <a:lnSpc>
                <a:spcPct val="150000"/>
              </a:lnSpc>
            </a:pPr>
            <a:r>
              <a:rPr lang="en-US" altLang="zh-CN" b="1" dirty="0"/>
              <a:t>20. </a:t>
            </a:r>
            <a:r>
              <a:rPr lang="zh-CN" altLang="zh-CN" b="1" dirty="0"/>
              <a:t>必修第一册，</a:t>
            </a:r>
            <a:r>
              <a:rPr lang="en-US" altLang="zh-CN" b="1" dirty="0"/>
              <a:t>P123</a:t>
            </a:r>
            <a:r>
              <a:rPr lang="zh-CN" altLang="zh-CN" b="1" dirty="0"/>
              <a:t>，人物：李善兰（</a:t>
            </a:r>
            <a:r>
              <a:rPr lang="en-US" altLang="zh-CN" b="1" dirty="0"/>
              <a:t>1811-1882</a:t>
            </a:r>
            <a:r>
              <a:rPr lang="zh-CN" altLang="zh-CN" b="1" dirty="0"/>
              <a:t>），清朝数学家，将</a:t>
            </a:r>
            <a:r>
              <a:rPr lang="en-US" altLang="zh-CN" b="1" dirty="0"/>
              <a:t>function</a:t>
            </a:r>
            <a:r>
              <a:rPr lang="zh-CN" altLang="zh-CN" b="1" dirty="0"/>
              <a:t>一词翻译成“函数”，并给出定义：“凡此变数中函彼变数，则此为彼之函数”。</a:t>
            </a:r>
            <a:endParaRPr lang="zh-CN" altLang="zh-CN" dirty="0"/>
          </a:p>
          <a:p>
            <a:pPr>
              <a:lnSpc>
                <a:spcPct val="150000"/>
              </a:lnSpc>
            </a:pPr>
            <a:r>
              <a:rPr lang="en-US" altLang="zh-CN" b="1" dirty="0"/>
              <a:t>21</a:t>
            </a:r>
            <a:r>
              <a:rPr lang="zh-CN" altLang="zh-CN" b="1" dirty="0"/>
              <a:t>．必修第一册，</a:t>
            </a:r>
            <a:r>
              <a:rPr lang="en-US" altLang="zh-CN" b="1" dirty="0"/>
              <a:t>P135</a:t>
            </a:r>
            <a:r>
              <a:rPr lang="zh-CN" altLang="zh-CN" b="1" dirty="0"/>
              <a:t>，人物：庄子，战国中期思想家、哲学家和文学家，是到家学派的主要代表人之一，主要著作有《庄子》</a:t>
            </a:r>
            <a:r>
              <a:rPr lang="en-US" altLang="zh-CN" b="1" dirty="0"/>
              <a:t>.</a:t>
            </a:r>
            <a:endParaRPr lang="zh-CN" altLang="zh-CN" dirty="0"/>
          </a:p>
          <a:p>
            <a:pPr>
              <a:lnSpc>
                <a:spcPct val="150000"/>
              </a:lnSpc>
            </a:pPr>
            <a:r>
              <a:rPr lang="en-US" altLang="zh-CN" b="1" dirty="0"/>
              <a:t>22. </a:t>
            </a:r>
            <a:r>
              <a:rPr lang="zh-CN" altLang="zh-CN" b="1" dirty="0"/>
              <a:t>必修第一册，</a:t>
            </a:r>
            <a:r>
              <a:rPr lang="en-US" altLang="zh-CN" b="1" dirty="0"/>
              <a:t>P191</a:t>
            </a:r>
            <a:r>
              <a:rPr lang="zh-CN" altLang="zh-CN" b="1" dirty="0"/>
              <a:t>，人物：泰勒斯（</a:t>
            </a:r>
            <a:r>
              <a:rPr lang="en-US" altLang="zh-CN" b="1" dirty="0"/>
              <a:t>Thales</a:t>
            </a:r>
            <a:r>
              <a:rPr lang="zh-CN" altLang="zh-CN" b="1" dirty="0"/>
              <a:t>，约公元前</a:t>
            </a:r>
            <a:r>
              <a:rPr lang="en-US" altLang="zh-CN" b="1" dirty="0"/>
              <a:t>625-</a:t>
            </a:r>
            <a:r>
              <a:rPr lang="zh-CN" altLang="zh-CN" b="1" dirty="0"/>
              <a:t>前</a:t>
            </a:r>
            <a:r>
              <a:rPr lang="en-US" altLang="zh-CN" b="1" dirty="0"/>
              <a:t>547</a:t>
            </a:r>
            <a:r>
              <a:rPr lang="zh-CN" altLang="zh-CN" b="1" dirty="0"/>
              <a:t>），希腊数学家，利用日影确定金字塔的高。</a:t>
            </a:r>
            <a:endParaRPr lang="en-US" altLang="zh-CN" b="1" dirty="0"/>
          </a:p>
          <a:p>
            <a:pPr>
              <a:lnSpc>
                <a:spcPct val="150000"/>
              </a:lnSpc>
            </a:pPr>
            <a:r>
              <a:rPr lang="en-US" altLang="zh-CN" b="1" dirty="0"/>
              <a:t>23. </a:t>
            </a:r>
            <a:r>
              <a:rPr lang="zh-CN" altLang="zh-CN" b="1" dirty="0"/>
              <a:t>必修第一册，</a:t>
            </a:r>
            <a:r>
              <a:rPr lang="en-US" altLang="zh-CN" b="1" dirty="0"/>
              <a:t>P191</a:t>
            </a:r>
            <a:r>
              <a:rPr lang="zh-CN" altLang="zh-CN" b="1" dirty="0"/>
              <a:t>，人物：一行（原名张遂，</a:t>
            </a:r>
            <a:r>
              <a:rPr lang="en-US" altLang="zh-CN" b="1" dirty="0"/>
              <a:t>683-727</a:t>
            </a:r>
            <a:r>
              <a:rPr lang="zh-CN" altLang="zh-CN" b="1" dirty="0"/>
              <a:t>），唐代数学家，创制《大衍历》，在实测的基础上利用三次内插法算每个节气初日</a:t>
            </a:r>
            <a:r>
              <a:rPr lang="en-US" altLang="zh-CN" b="1" dirty="0"/>
              <a:t>8</a:t>
            </a:r>
            <a:r>
              <a:rPr lang="zh-CN" altLang="zh-CN" b="1" dirty="0"/>
              <a:t>尺之表的日影长，实际上相当于一个正切表</a:t>
            </a:r>
            <a:r>
              <a:rPr lang="en-US" altLang="zh-CN" b="1" dirty="0"/>
              <a:t>.</a:t>
            </a:r>
            <a:endParaRPr lang="zh-CN" altLang="zh-CN" dirty="0"/>
          </a:p>
          <a:p>
            <a:pPr>
              <a:lnSpc>
                <a:spcPct val="150000"/>
              </a:lnSpc>
            </a:pPr>
            <a:r>
              <a:rPr lang="en-US" altLang="zh-CN" b="1" dirty="0"/>
              <a:t>24. </a:t>
            </a:r>
            <a:r>
              <a:rPr lang="zh-CN" altLang="zh-CN" b="1" dirty="0"/>
              <a:t>必修第一册，</a:t>
            </a:r>
            <a:r>
              <a:rPr lang="en-US" altLang="zh-CN" b="1" dirty="0"/>
              <a:t>P191</a:t>
            </a:r>
            <a:r>
              <a:rPr lang="zh-CN" altLang="zh-CN" b="1" dirty="0"/>
              <a:t>，人物：巴塔尼（约</a:t>
            </a:r>
            <a:r>
              <a:rPr lang="en-US" altLang="zh-CN" b="1" dirty="0"/>
              <a:t>858-929</a:t>
            </a:r>
            <a:r>
              <a:rPr lang="zh-CN" altLang="zh-CN" b="1" dirty="0"/>
              <a:t>），阿拉伯天文学家、数学家</a:t>
            </a:r>
            <a:r>
              <a:rPr lang="en-US" altLang="zh-CN" b="1" dirty="0"/>
              <a:t>.</a:t>
            </a:r>
            <a:endParaRPr lang="zh-CN" altLang="zh-CN" dirty="0"/>
          </a:p>
          <a:p>
            <a:pPr>
              <a:lnSpc>
                <a:spcPct val="150000"/>
              </a:lnSpc>
            </a:pPr>
            <a:r>
              <a:rPr lang="en-US" altLang="zh-CN" b="1" dirty="0"/>
              <a:t>25. </a:t>
            </a:r>
            <a:r>
              <a:rPr lang="zh-CN" altLang="zh-CN" b="1" dirty="0"/>
              <a:t>必修第一册，</a:t>
            </a:r>
            <a:r>
              <a:rPr lang="en-US" altLang="zh-CN" b="1" dirty="0"/>
              <a:t>P192</a:t>
            </a:r>
            <a:r>
              <a:rPr lang="zh-CN" altLang="zh-CN" b="1" dirty="0"/>
              <a:t>，人物：阿布瓦法（</a:t>
            </a:r>
            <a:r>
              <a:rPr lang="en-US" altLang="zh-CN" b="1" dirty="0"/>
              <a:t>940-998</a:t>
            </a:r>
            <a:r>
              <a:rPr lang="zh-CN" altLang="zh-CN" b="1" dirty="0"/>
              <a:t>），阿拉伯天文学家、数学家</a:t>
            </a:r>
            <a:r>
              <a:rPr lang="en-US" altLang="zh-CN" b="1" dirty="0"/>
              <a:t>.</a:t>
            </a:r>
            <a:endParaRPr lang="zh-CN" altLang="zh-CN" dirty="0"/>
          </a:p>
        </p:txBody>
      </p:sp>
    </p:spTree>
    <p:extLst>
      <p:ext uri="{BB962C8B-B14F-4D97-AF65-F5344CB8AC3E}">
        <p14:creationId xmlns:p14="http://schemas.microsoft.com/office/powerpoint/2010/main" val="4015859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wipe(up)">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8936473" cy="5846088"/>
          </a:xfrm>
          <a:prstGeom prst="rect">
            <a:avLst/>
          </a:prstGeom>
          <a:noFill/>
          <a:ln w="9525">
            <a:noFill/>
          </a:ln>
        </p:spPr>
        <p:txBody>
          <a:bodyPr wrap="square">
            <a:spAutoFit/>
          </a:bodyPr>
          <a:lstStyle/>
          <a:p>
            <a:pPr>
              <a:lnSpc>
                <a:spcPct val="150000"/>
              </a:lnSpc>
              <a:defRPr/>
            </a:pPr>
            <a:r>
              <a:rPr lang="en-US" altLang="zh-CN" b="1" dirty="0"/>
              <a:t>1.</a:t>
            </a:r>
            <a:r>
              <a:rPr lang="zh-CN" altLang="zh-CN" b="1" dirty="0"/>
              <a:t>必修第一册，</a:t>
            </a:r>
            <a:r>
              <a:rPr lang="en-US" altLang="zh-CN" b="1" dirty="0"/>
              <a:t>P5</a:t>
            </a:r>
            <a:r>
              <a:rPr lang="zh-CN" altLang="zh-CN" b="1" dirty="0"/>
              <a:t>，人物：康托尔（</a:t>
            </a:r>
            <a:r>
              <a:rPr lang="en-US" altLang="zh-CN" b="1" dirty="0" err="1"/>
              <a:t>G.Cantor</a:t>
            </a:r>
            <a:r>
              <a:rPr lang="zh-CN" altLang="zh-CN" b="1" dirty="0"/>
              <a:t>，</a:t>
            </a:r>
            <a:r>
              <a:rPr lang="en-US" altLang="zh-CN" b="1" dirty="0"/>
              <a:t>1845-1918</a:t>
            </a:r>
            <a:r>
              <a:rPr lang="zh-CN" altLang="zh-CN" b="1" dirty="0"/>
              <a:t>），德国数学家、集合论创始人，他在</a:t>
            </a:r>
            <a:r>
              <a:rPr lang="en-US" altLang="zh-CN" b="1" dirty="0"/>
              <a:t>1874</a:t>
            </a:r>
            <a:r>
              <a:rPr lang="zh-CN" altLang="zh-CN" b="1" dirty="0"/>
              <a:t>年发表了集合论的论文。</a:t>
            </a:r>
            <a:endParaRPr lang="en-US" altLang="zh-CN" b="1" dirty="0"/>
          </a:p>
          <a:p>
            <a:pPr>
              <a:lnSpc>
                <a:spcPct val="150000"/>
              </a:lnSpc>
            </a:pPr>
            <a:r>
              <a:rPr lang="zh-CN" altLang="zh-CN" sz="2400" dirty="0"/>
              <a:t>（</a:t>
            </a:r>
            <a:r>
              <a:rPr lang="en-US" altLang="zh-CN" sz="2400" dirty="0"/>
              <a:t>1</a:t>
            </a:r>
            <a:r>
              <a:rPr lang="zh-CN" altLang="zh-CN" sz="2400" dirty="0"/>
              <a:t>）康托尔的数学研究情况</a:t>
            </a:r>
          </a:p>
          <a:p>
            <a:pPr>
              <a:lnSpc>
                <a:spcPct val="150000"/>
              </a:lnSpc>
            </a:pPr>
            <a:r>
              <a:rPr lang="en-US" altLang="zh-CN" sz="2400" dirty="0"/>
              <a:t>1870</a:t>
            </a:r>
            <a:r>
              <a:rPr lang="zh-CN" altLang="zh-CN" sz="2400" dirty="0"/>
              <a:t>年开始研究三角级数</a:t>
            </a:r>
            <a:endParaRPr lang="en-US" altLang="zh-CN" sz="2400" dirty="0"/>
          </a:p>
          <a:p>
            <a:pPr>
              <a:lnSpc>
                <a:spcPct val="150000"/>
              </a:lnSpc>
            </a:pPr>
            <a:r>
              <a:rPr lang="en-US" altLang="zh-CN" sz="2400" dirty="0"/>
              <a:t>19</a:t>
            </a:r>
            <a:r>
              <a:rPr lang="zh-CN" altLang="zh-CN" sz="2400" dirty="0"/>
              <a:t>世纪末、</a:t>
            </a:r>
            <a:r>
              <a:rPr lang="en-US" altLang="zh-CN" sz="2400" dirty="0"/>
              <a:t>20</a:t>
            </a:r>
            <a:r>
              <a:rPr lang="zh-CN" altLang="zh-CN" sz="2400" dirty="0"/>
              <a:t>世纪初最伟大的数学成就</a:t>
            </a:r>
            <a:r>
              <a:rPr lang="en-US" altLang="zh-CN" sz="2400" dirty="0"/>
              <a:t>——</a:t>
            </a:r>
            <a:r>
              <a:rPr lang="zh-CN" altLang="zh-CN" sz="2400" dirty="0">
                <a:solidFill>
                  <a:srgbClr val="FF0000"/>
                </a:solidFill>
              </a:rPr>
              <a:t>集合论</a:t>
            </a:r>
            <a:r>
              <a:rPr lang="zh-CN" altLang="zh-CN" sz="2400" dirty="0"/>
              <a:t>和超穷数理论的建立</a:t>
            </a:r>
            <a:endParaRPr lang="en-US" altLang="zh-CN" sz="2400" dirty="0"/>
          </a:p>
          <a:p>
            <a:pPr>
              <a:lnSpc>
                <a:spcPct val="150000"/>
              </a:lnSpc>
            </a:pPr>
            <a:r>
              <a:rPr lang="zh-CN" altLang="zh-CN" sz="2400" dirty="0"/>
              <a:t>（</a:t>
            </a:r>
            <a:r>
              <a:rPr lang="en-US" altLang="zh-CN" sz="2400" dirty="0"/>
              <a:t>2</a:t>
            </a:r>
            <a:r>
              <a:rPr lang="zh-CN" altLang="zh-CN" sz="2400" dirty="0"/>
              <a:t>）创建集合论的经历经验</a:t>
            </a:r>
          </a:p>
          <a:p>
            <a:pPr>
              <a:lnSpc>
                <a:spcPct val="150000"/>
              </a:lnSpc>
            </a:pPr>
            <a:r>
              <a:rPr lang="zh-CN" altLang="zh-CN" sz="2400" dirty="0"/>
              <a:t>从</a:t>
            </a:r>
            <a:r>
              <a:rPr lang="en-US" altLang="zh-CN" sz="2400" dirty="0"/>
              <a:t>1874</a:t>
            </a:r>
            <a:r>
              <a:rPr lang="zh-CN" altLang="zh-CN" sz="2400" dirty="0"/>
              <a:t>年到</a:t>
            </a:r>
            <a:r>
              <a:rPr lang="en-US" altLang="zh-CN" sz="2400" dirty="0"/>
              <a:t>1884</a:t>
            </a:r>
            <a:r>
              <a:rPr lang="zh-CN" altLang="zh-CN" sz="2400" dirty="0"/>
              <a:t>年</a:t>
            </a:r>
            <a:r>
              <a:rPr lang="en-US" altLang="zh-CN" sz="2400" dirty="0"/>
              <a:t>,</a:t>
            </a:r>
            <a:r>
              <a:rPr lang="zh-CN" altLang="zh-CN" sz="2400" dirty="0"/>
              <a:t>康托尔对集合所下的定义是</a:t>
            </a:r>
            <a:r>
              <a:rPr lang="en-US" altLang="zh-CN" sz="2400" dirty="0"/>
              <a:t>:</a:t>
            </a:r>
            <a:r>
              <a:rPr lang="zh-CN" altLang="zh-CN" sz="2400" dirty="0">
                <a:solidFill>
                  <a:srgbClr val="FF0000"/>
                </a:solidFill>
              </a:rPr>
              <a:t>把若干确定的、有区别的事物合并起来，看作一个整体。</a:t>
            </a:r>
            <a:r>
              <a:rPr lang="zh-CN" altLang="zh-CN" sz="2400" dirty="0"/>
              <a:t>集合论一经问世就遭到许多数学家及其他学者的激烈反对</a:t>
            </a:r>
            <a:r>
              <a:rPr lang="zh-CN" altLang="en-US" sz="2400" dirty="0"/>
              <a:t>，</a:t>
            </a:r>
            <a:r>
              <a:rPr lang="zh-CN" altLang="zh-CN" sz="2400" dirty="0"/>
              <a:t>康托尔几次陷于精神崩溃</a:t>
            </a:r>
            <a:r>
              <a:rPr lang="zh-CN" altLang="en-US" sz="2400" dirty="0"/>
              <a:t>，</a:t>
            </a:r>
            <a:r>
              <a:rPr lang="zh-CN" altLang="zh-CN" sz="2400" dirty="0"/>
              <a:t>二十余年后，集合论最终获得了世界公认。</a:t>
            </a:r>
          </a:p>
        </p:txBody>
      </p:sp>
      <p:pic>
        <p:nvPicPr>
          <p:cNvPr id="8" name="图片 7">
            <a:extLst>
              <a:ext uri="{FF2B5EF4-FFF2-40B4-BE49-F238E27FC236}">
                <a16:creationId xmlns:a16="http://schemas.microsoft.com/office/drawing/2014/main" id="{C7DBFD1B-FB7A-484F-90A2-069D000906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24392" y="973668"/>
            <a:ext cx="2190363" cy="2320883"/>
          </a:xfrm>
          <a:prstGeom prst="rect">
            <a:avLst/>
          </a:prstGeom>
          <a:noFill/>
          <a:ln>
            <a:noFill/>
          </a:ln>
        </p:spPr>
      </p:pic>
    </p:spTree>
    <p:extLst>
      <p:ext uri="{BB962C8B-B14F-4D97-AF65-F5344CB8AC3E}">
        <p14:creationId xmlns:p14="http://schemas.microsoft.com/office/powerpoint/2010/main" val="3033052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292090"/>
          </a:xfrm>
          <a:prstGeom prst="rect">
            <a:avLst/>
          </a:prstGeom>
          <a:noFill/>
          <a:ln w="9525">
            <a:noFill/>
          </a:ln>
        </p:spPr>
        <p:txBody>
          <a:bodyPr wrap="square">
            <a:spAutoFit/>
          </a:bodyPr>
          <a:lstStyle/>
          <a:p>
            <a:pPr>
              <a:lnSpc>
                <a:spcPct val="150000"/>
              </a:lnSpc>
              <a:defRPr/>
            </a:pPr>
            <a:r>
              <a:rPr lang="en-US" altLang="zh-CN" b="1" dirty="0"/>
              <a:t>1.</a:t>
            </a:r>
            <a:r>
              <a:rPr lang="zh-CN" altLang="zh-CN" b="1" dirty="0"/>
              <a:t>必修第一册，</a:t>
            </a:r>
            <a:r>
              <a:rPr lang="en-US" altLang="zh-CN" b="1" dirty="0"/>
              <a:t>P5</a:t>
            </a:r>
            <a:r>
              <a:rPr lang="zh-CN" altLang="zh-CN" b="1" dirty="0"/>
              <a:t>，人物：康托尔（</a:t>
            </a:r>
            <a:r>
              <a:rPr lang="en-US" altLang="zh-CN" b="1" dirty="0" err="1"/>
              <a:t>G.Cantor</a:t>
            </a:r>
            <a:r>
              <a:rPr lang="zh-CN" altLang="zh-CN" b="1" dirty="0"/>
              <a:t>，</a:t>
            </a:r>
            <a:r>
              <a:rPr lang="en-US" altLang="zh-CN" b="1" dirty="0"/>
              <a:t>1845-1918</a:t>
            </a:r>
            <a:r>
              <a:rPr lang="zh-CN" altLang="zh-CN" b="1" dirty="0"/>
              <a:t>），德国数学家、集合论创始人，他在</a:t>
            </a:r>
            <a:r>
              <a:rPr lang="en-US" altLang="zh-CN" b="1" dirty="0"/>
              <a:t>1874</a:t>
            </a:r>
            <a:r>
              <a:rPr lang="zh-CN" altLang="zh-CN" b="1" dirty="0"/>
              <a:t>年发表了集合论的论文。</a:t>
            </a:r>
            <a:endParaRPr lang="en-US" altLang="zh-CN" b="1" dirty="0"/>
          </a:p>
          <a:p>
            <a:pPr>
              <a:lnSpc>
                <a:spcPct val="150000"/>
              </a:lnSpc>
            </a:pPr>
            <a:r>
              <a:rPr lang="zh-CN" altLang="zh-CN" sz="2400" dirty="0"/>
              <a:t>（</a:t>
            </a:r>
            <a:r>
              <a:rPr lang="en-US" altLang="zh-CN" sz="2400" dirty="0"/>
              <a:t>3</a:t>
            </a:r>
            <a:r>
              <a:rPr lang="zh-CN" altLang="zh-CN" sz="2400" dirty="0"/>
              <a:t>）与集合论有关的小故事</a:t>
            </a:r>
          </a:p>
          <a:p>
            <a:pPr>
              <a:lnSpc>
                <a:spcPct val="150000"/>
              </a:lnSpc>
            </a:pPr>
            <a:r>
              <a:rPr lang="zh-CN" altLang="zh-CN" sz="2400" dirty="0"/>
              <a:t>某一个市镇只有一家旅馆，这个旅馆与通常旅馆没有不同，只是房间数不是有限而是</a:t>
            </a:r>
            <a:r>
              <a:rPr lang="zh-CN" altLang="zh-CN" sz="2400" dirty="0">
                <a:solidFill>
                  <a:srgbClr val="FF0000"/>
                </a:solidFill>
              </a:rPr>
              <a:t>无穷多间</a:t>
            </a:r>
            <a:r>
              <a:rPr lang="zh-CN" altLang="zh-CN" sz="2400" dirty="0"/>
              <a:t>，房间号码为</a:t>
            </a:r>
            <a:r>
              <a:rPr lang="en-US" altLang="zh-CN" sz="2400" dirty="0"/>
              <a:t>1</a:t>
            </a:r>
            <a:r>
              <a:rPr lang="zh-CN" altLang="zh-CN" sz="2400" dirty="0"/>
              <a:t>，</a:t>
            </a:r>
            <a:r>
              <a:rPr lang="en-US" altLang="zh-CN" sz="2400" dirty="0"/>
              <a:t>2</a:t>
            </a:r>
            <a:r>
              <a:rPr lang="zh-CN" altLang="zh-CN" sz="2400" dirty="0"/>
              <a:t>，</a:t>
            </a:r>
            <a:r>
              <a:rPr lang="en-US" altLang="zh-CN" sz="2400" dirty="0"/>
              <a:t>3</a:t>
            </a:r>
            <a:r>
              <a:rPr lang="zh-CN" altLang="zh-CN" sz="2400" dirty="0"/>
              <a:t>，</a:t>
            </a:r>
            <a:r>
              <a:rPr lang="en-US" altLang="zh-CN" sz="2400" dirty="0"/>
              <a:t>4</a:t>
            </a:r>
            <a:r>
              <a:rPr lang="zh-CN" altLang="zh-CN" sz="2400" dirty="0"/>
              <a:t>，</a:t>
            </a:r>
            <a:r>
              <a:rPr lang="en-US" altLang="zh-CN" sz="2400" dirty="0"/>
              <a:t>……</a:t>
            </a:r>
            <a:r>
              <a:rPr lang="zh-CN" altLang="zh-CN" sz="2400" dirty="0"/>
              <a:t>我们不妨管它叫</a:t>
            </a:r>
            <a:r>
              <a:rPr lang="zh-CN" altLang="zh-CN" sz="2400" dirty="0">
                <a:solidFill>
                  <a:srgbClr val="FF0000"/>
                </a:solidFill>
              </a:rPr>
              <a:t>希尔伯特旅馆</a:t>
            </a:r>
            <a:r>
              <a:rPr lang="zh-CN" altLang="zh-CN" sz="2400" dirty="0"/>
              <a:t>。</a:t>
            </a:r>
            <a:r>
              <a:rPr lang="en-US" altLang="zh-CN" sz="2400" dirty="0"/>
              <a:t>        </a:t>
            </a:r>
            <a:r>
              <a:rPr lang="zh-CN" altLang="zh-CN" sz="2400" dirty="0"/>
              <a:t>有一天开大会，所有房间都住满了。后来来了一位客人，坚持要住房间。</a:t>
            </a:r>
            <a:endParaRPr lang="en-US" altLang="zh-CN" sz="2400" dirty="0"/>
          </a:p>
          <a:p>
            <a:pPr>
              <a:lnSpc>
                <a:spcPct val="150000"/>
              </a:lnSpc>
            </a:pPr>
            <a:r>
              <a:rPr lang="en-US" altLang="zh-CN" sz="2400" dirty="0"/>
              <a:t>        </a:t>
            </a:r>
            <a:r>
              <a:rPr lang="zh-CN" altLang="zh-CN" sz="2400" dirty="0"/>
              <a:t>第二天，希尔伯特旅馆又来了一个庞大的代表团要求住旅馆，有可数无穷多位代表一定要住。</a:t>
            </a:r>
            <a:endParaRPr lang="en-US" altLang="zh-CN" sz="2400" dirty="0"/>
          </a:p>
          <a:p>
            <a:pPr>
              <a:lnSpc>
                <a:spcPct val="150000"/>
              </a:lnSpc>
            </a:pPr>
            <a:r>
              <a:rPr lang="zh-CN" altLang="en-US" sz="2400" dirty="0">
                <a:solidFill>
                  <a:srgbClr val="FF0000"/>
                </a:solidFill>
              </a:rPr>
              <a:t>实数有多少个呢？</a:t>
            </a:r>
            <a:r>
              <a:rPr lang="zh-CN" altLang="en-US" sz="2400" dirty="0"/>
              <a:t>所有的无限集合的个数都用这样的无限数量</a:t>
            </a:r>
            <a:r>
              <a:rPr lang="en-US" altLang="zh-CN" sz="2400" dirty="0"/>
              <a:t>(</a:t>
            </a:r>
            <a:r>
              <a:rPr lang="zh-CN" altLang="en-US" sz="2400" dirty="0"/>
              <a:t>基数</a:t>
            </a:r>
            <a:r>
              <a:rPr lang="en-US" altLang="zh-CN" sz="2400" dirty="0"/>
              <a:t>)</a:t>
            </a:r>
            <a:r>
              <a:rPr lang="zh-CN" altLang="en-US" sz="2400" dirty="0"/>
              <a:t>进行分层，</a:t>
            </a:r>
            <a:r>
              <a:rPr lang="en-US" altLang="zh-CN" sz="2400" dirty="0"/>
              <a:t>ℵ0(</a:t>
            </a:r>
            <a:r>
              <a:rPr lang="zh-CN" altLang="en-US" sz="2400" dirty="0"/>
              <a:t>第一个无穷基数，自然数集的数量</a:t>
            </a:r>
            <a:r>
              <a:rPr lang="en-US" altLang="zh-CN" sz="2400" dirty="0"/>
              <a:t>)</a:t>
            </a:r>
            <a:r>
              <a:rPr lang="zh-CN" altLang="en-US" sz="2400" dirty="0"/>
              <a:t>，</a:t>
            </a:r>
            <a:r>
              <a:rPr lang="en-US" altLang="zh-CN" sz="2400" dirty="0"/>
              <a:t>ℵ1(</a:t>
            </a:r>
            <a:r>
              <a:rPr lang="zh-CN" altLang="en-US" sz="2400" dirty="0"/>
              <a:t>第一个不可数基数</a:t>
            </a:r>
            <a:r>
              <a:rPr lang="en-US" altLang="zh-CN" sz="2400" dirty="0"/>
              <a:t>)</a:t>
            </a:r>
            <a:r>
              <a:rPr lang="zh-CN" altLang="en-US" sz="2400" dirty="0"/>
              <a:t>，</a:t>
            </a:r>
            <a:r>
              <a:rPr lang="en-US" altLang="zh-CN" sz="2400" dirty="0"/>
              <a:t>ℵ2</a:t>
            </a:r>
            <a:r>
              <a:rPr lang="zh-CN" altLang="en-US" sz="2400" dirty="0"/>
              <a:t>，等等。</a:t>
            </a:r>
          </a:p>
        </p:txBody>
      </p:sp>
    </p:spTree>
    <p:extLst>
      <p:ext uri="{BB962C8B-B14F-4D97-AF65-F5344CB8AC3E}">
        <p14:creationId xmlns:p14="http://schemas.microsoft.com/office/powerpoint/2010/main" val="2500092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9224505" cy="2400657"/>
          </a:xfrm>
          <a:prstGeom prst="rect">
            <a:avLst/>
          </a:prstGeom>
          <a:noFill/>
          <a:ln w="9525">
            <a:noFill/>
          </a:ln>
        </p:spPr>
        <p:txBody>
          <a:bodyPr wrap="square">
            <a:spAutoFit/>
          </a:bodyPr>
          <a:lstStyle/>
          <a:p>
            <a:pPr>
              <a:lnSpc>
                <a:spcPct val="150000"/>
              </a:lnSpc>
              <a:defRPr/>
            </a:pPr>
            <a:r>
              <a:rPr lang="en-US" altLang="zh-CN" b="1" dirty="0"/>
              <a:t>2. </a:t>
            </a:r>
            <a:r>
              <a:rPr lang="zh-CN" altLang="zh-CN" b="1" dirty="0"/>
              <a:t>必修第一册，</a:t>
            </a:r>
            <a:r>
              <a:rPr lang="en-US" altLang="zh-CN" b="1" dirty="0"/>
              <a:t>P6</a:t>
            </a:r>
            <a:r>
              <a:rPr lang="zh-CN" altLang="zh-CN" b="1" dirty="0"/>
              <a:t>，人物：文恩（</a:t>
            </a:r>
            <a:r>
              <a:rPr lang="en-US" altLang="zh-CN" b="1" dirty="0" err="1"/>
              <a:t>J.Venn</a:t>
            </a:r>
            <a:r>
              <a:rPr lang="zh-CN" altLang="zh-CN" b="1" dirty="0"/>
              <a:t>，</a:t>
            </a:r>
            <a:r>
              <a:rPr lang="en-US" altLang="zh-CN" b="1" dirty="0"/>
              <a:t>1834-1923</a:t>
            </a:r>
            <a:r>
              <a:rPr lang="zh-CN" altLang="zh-CN" b="1" dirty="0"/>
              <a:t>），英国数学家，他系统解释并发展了几何表示的方法。</a:t>
            </a:r>
            <a:endParaRPr lang="en-US" altLang="zh-CN" b="1" dirty="0"/>
          </a:p>
          <a:p>
            <a:r>
              <a:rPr lang="zh-CN" altLang="zh-CN" sz="2400" dirty="0"/>
              <a:t>（</a:t>
            </a:r>
            <a:r>
              <a:rPr lang="en-US" altLang="zh-CN" sz="2400" dirty="0"/>
              <a:t>1</a:t>
            </a:r>
            <a:r>
              <a:rPr lang="zh-CN" altLang="zh-CN" sz="2400" dirty="0"/>
              <a:t>）文恩的数学研究情况</a:t>
            </a:r>
          </a:p>
          <a:p>
            <a:r>
              <a:rPr lang="zh-CN" altLang="zh-CN" sz="2400" dirty="0"/>
              <a:t>概率论和逻辑学方面有所贡献</a:t>
            </a:r>
            <a:endParaRPr lang="en-US" altLang="zh-CN" sz="2400" dirty="0"/>
          </a:p>
          <a:p>
            <a:r>
              <a:rPr lang="zh-CN" altLang="zh-CN" sz="2400" dirty="0"/>
              <a:t>系统解释并发展了几何表示的方法</a:t>
            </a:r>
            <a:r>
              <a:rPr lang="zh-CN" altLang="en-US" sz="2400" dirty="0"/>
              <a:t>，</a:t>
            </a:r>
            <a:r>
              <a:rPr lang="zh-CN" altLang="zh-CN" sz="2400" dirty="0"/>
              <a:t>今天这种逻辑图仍称作</a:t>
            </a:r>
            <a:r>
              <a:rPr lang="en-US" altLang="zh-CN" sz="2400" dirty="0"/>
              <a:t>Venn</a:t>
            </a:r>
            <a:r>
              <a:rPr lang="zh-CN" altLang="zh-CN" sz="2400" dirty="0"/>
              <a:t>图。</a:t>
            </a:r>
          </a:p>
          <a:p>
            <a:r>
              <a:rPr lang="zh-CN" altLang="zh-CN" sz="2400" dirty="0"/>
              <a:t>（</a:t>
            </a:r>
            <a:r>
              <a:rPr lang="en-US" altLang="zh-CN" sz="2400" dirty="0"/>
              <a:t>2</a:t>
            </a:r>
            <a:r>
              <a:rPr lang="zh-CN" altLang="zh-CN" sz="2400" dirty="0"/>
              <a:t>）发明</a:t>
            </a:r>
            <a:r>
              <a:rPr lang="en-US" altLang="zh-CN" sz="2400" dirty="0"/>
              <a:t>Venn</a:t>
            </a:r>
            <a:r>
              <a:rPr lang="zh-CN" altLang="zh-CN" sz="2400" dirty="0"/>
              <a:t>图的经历经验</a:t>
            </a:r>
          </a:p>
        </p:txBody>
      </p:sp>
      <p:pic>
        <p:nvPicPr>
          <p:cNvPr id="14" name="图片 13">
            <a:extLst>
              <a:ext uri="{FF2B5EF4-FFF2-40B4-BE49-F238E27FC236}">
                <a16:creationId xmlns:a16="http://schemas.microsoft.com/office/drawing/2014/main" id="{2198ACD5-FD9D-453D-95D1-573873BD4A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1356" y="1404245"/>
            <a:ext cx="1482725" cy="1985010"/>
          </a:xfrm>
          <a:prstGeom prst="rect">
            <a:avLst/>
          </a:prstGeom>
          <a:noFill/>
          <a:ln>
            <a:noFill/>
          </a:ln>
        </p:spPr>
      </p:pic>
      <p:pic>
        <p:nvPicPr>
          <p:cNvPr id="8" name="图片 3">
            <a:extLst>
              <a:ext uri="{FF2B5EF4-FFF2-40B4-BE49-F238E27FC236}">
                <a16:creationId xmlns:a16="http://schemas.microsoft.com/office/drawing/2014/main" id="{AA674E10-3953-4E4F-B398-298E74569B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302" y="3620632"/>
            <a:ext cx="3851348" cy="2196771"/>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4">
            <a:extLst>
              <a:ext uri="{FF2B5EF4-FFF2-40B4-BE49-F238E27FC236}">
                <a16:creationId xmlns:a16="http://schemas.microsoft.com/office/drawing/2014/main" id="{072F7ED7-34F8-4695-9C6F-A33D5E463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9345" y="3805442"/>
            <a:ext cx="2088232" cy="221584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5">
            <a:extLst>
              <a:ext uri="{FF2B5EF4-FFF2-40B4-BE49-F238E27FC236}">
                <a16:creationId xmlns:a16="http://schemas.microsoft.com/office/drawing/2014/main" id="{A533433E-39E0-46BA-B92F-F006E5CE1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23921" y="3845306"/>
            <a:ext cx="1875791" cy="218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151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9512537" cy="4738092"/>
          </a:xfrm>
          <a:prstGeom prst="rect">
            <a:avLst/>
          </a:prstGeom>
          <a:noFill/>
          <a:ln w="9525">
            <a:noFill/>
          </a:ln>
        </p:spPr>
        <p:txBody>
          <a:bodyPr wrap="square">
            <a:spAutoFit/>
          </a:bodyPr>
          <a:lstStyle/>
          <a:p>
            <a:pPr>
              <a:lnSpc>
                <a:spcPct val="150000"/>
              </a:lnSpc>
              <a:defRPr/>
            </a:pPr>
            <a:r>
              <a:rPr lang="en-US" altLang="zh-CN" b="1" dirty="0"/>
              <a:t>3. </a:t>
            </a:r>
            <a:r>
              <a:rPr lang="zh-CN" altLang="zh-CN" b="1" dirty="0"/>
              <a:t>必修第一册，</a:t>
            </a:r>
            <a:r>
              <a:rPr lang="en-US" altLang="zh-CN" b="1" dirty="0"/>
              <a:t>P40</a:t>
            </a:r>
            <a:r>
              <a:rPr lang="zh-CN" altLang="zh-CN" b="1" dirty="0"/>
              <a:t>，人物：芝诺（</a:t>
            </a:r>
            <a:r>
              <a:rPr lang="en-US" altLang="zh-CN" b="1" dirty="0"/>
              <a:t>Zeno of Elea</a:t>
            </a:r>
            <a:r>
              <a:rPr lang="zh-CN" altLang="zh-CN" b="1" dirty="0"/>
              <a:t>，约前</a:t>
            </a:r>
            <a:r>
              <a:rPr lang="en-US" altLang="zh-CN" b="1" dirty="0"/>
              <a:t>490-</a:t>
            </a:r>
            <a:r>
              <a:rPr lang="zh-CN" altLang="zh-CN" b="1" dirty="0"/>
              <a:t>前</a:t>
            </a:r>
            <a:r>
              <a:rPr lang="en-US" altLang="zh-CN" b="1" dirty="0"/>
              <a:t>425</a:t>
            </a:r>
            <a:r>
              <a:rPr lang="zh-CN" altLang="zh-CN" b="1" dirty="0"/>
              <a:t>），古希腊数学家、哲学家、埃利亚学派代表人物，以芝诺悖论著称。</a:t>
            </a:r>
            <a:endParaRPr lang="en-US" altLang="zh-CN" b="1" dirty="0"/>
          </a:p>
          <a:p>
            <a:pPr>
              <a:lnSpc>
                <a:spcPct val="150000"/>
              </a:lnSpc>
            </a:pPr>
            <a:r>
              <a:rPr lang="zh-CN" altLang="zh-CN" sz="2400" dirty="0"/>
              <a:t>（</a:t>
            </a:r>
            <a:r>
              <a:rPr lang="en-US" altLang="zh-CN" sz="2400" dirty="0"/>
              <a:t>1</a:t>
            </a:r>
            <a:r>
              <a:rPr lang="zh-CN" altLang="zh-CN" sz="2400" dirty="0"/>
              <a:t>）芝诺的数学研究情况</a:t>
            </a:r>
          </a:p>
          <a:p>
            <a:pPr>
              <a:lnSpc>
                <a:spcPct val="150000"/>
              </a:lnSpc>
            </a:pPr>
            <a:r>
              <a:rPr lang="zh-CN" altLang="zh-CN" sz="2400" dirty="0">
                <a:solidFill>
                  <a:srgbClr val="FF0000"/>
                </a:solidFill>
              </a:rPr>
              <a:t>芝诺因其悖论而著名</a:t>
            </a:r>
            <a:r>
              <a:rPr lang="zh-CN" altLang="zh-CN" sz="2400" dirty="0"/>
              <a:t>， </a:t>
            </a:r>
            <a:r>
              <a:rPr lang="en-US" altLang="zh-CN" sz="2400" dirty="0"/>
              <a:t>“</a:t>
            </a:r>
            <a:r>
              <a:rPr lang="zh-CN" altLang="zh-CN" sz="2400" dirty="0"/>
              <a:t>芝诺悖论的历史，大体上也就是</a:t>
            </a:r>
            <a:r>
              <a:rPr lang="zh-CN" altLang="zh-CN" sz="2400" dirty="0">
                <a:solidFill>
                  <a:srgbClr val="FF0000"/>
                </a:solidFill>
              </a:rPr>
              <a:t>连续性</a:t>
            </a:r>
            <a:r>
              <a:rPr lang="zh-CN" altLang="zh-CN" sz="2400" dirty="0"/>
              <a:t>、</a:t>
            </a:r>
            <a:r>
              <a:rPr lang="zh-CN" altLang="zh-CN" sz="2400" dirty="0">
                <a:solidFill>
                  <a:srgbClr val="FF0000"/>
                </a:solidFill>
              </a:rPr>
              <a:t>无限大</a:t>
            </a:r>
            <a:r>
              <a:rPr lang="zh-CN" altLang="zh-CN" sz="2400" dirty="0"/>
              <a:t>和</a:t>
            </a:r>
            <a:r>
              <a:rPr lang="zh-CN" altLang="zh-CN" sz="2400" dirty="0">
                <a:solidFill>
                  <a:srgbClr val="FF0000"/>
                </a:solidFill>
              </a:rPr>
              <a:t>无限小</a:t>
            </a:r>
            <a:r>
              <a:rPr lang="zh-CN" altLang="zh-CN" sz="2400" dirty="0"/>
              <a:t>这些概念的历史。</a:t>
            </a:r>
            <a:r>
              <a:rPr lang="en-US" altLang="zh-CN" sz="2400" dirty="0"/>
              <a:t>”</a:t>
            </a:r>
          </a:p>
          <a:p>
            <a:pPr>
              <a:lnSpc>
                <a:spcPct val="150000"/>
              </a:lnSpc>
            </a:pPr>
            <a:r>
              <a:rPr lang="zh-CN" altLang="zh-CN" sz="2400" dirty="0"/>
              <a:t> （</a:t>
            </a:r>
            <a:r>
              <a:rPr lang="en-US" altLang="zh-CN" sz="2400" dirty="0"/>
              <a:t>2</a:t>
            </a:r>
            <a:r>
              <a:rPr lang="zh-CN" altLang="zh-CN" sz="2400" dirty="0"/>
              <a:t>）创造悖论学的经历经验</a:t>
            </a:r>
          </a:p>
          <a:p>
            <a:pPr>
              <a:lnSpc>
                <a:spcPct val="150000"/>
              </a:lnSpc>
            </a:pPr>
            <a:r>
              <a:rPr lang="zh-CN" altLang="zh-CN" sz="2400" dirty="0"/>
              <a:t>传说芝诺在五岁的时候，他父亲曾经考他，从他们家到外婆家有五公里路，他以每小时五公里的速度走，需要走多少时间。</a:t>
            </a:r>
            <a:r>
              <a:rPr lang="zh-CN" altLang="en-US" sz="2400" dirty="0"/>
              <a:t>十</a:t>
            </a:r>
            <a:r>
              <a:rPr lang="zh-CN" altLang="zh-CN" sz="2400" dirty="0"/>
              <a:t>五岁</a:t>
            </a:r>
            <a:r>
              <a:rPr lang="zh-CN" altLang="en-US" sz="2400" dirty="0"/>
              <a:t>又问。</a:t>
            </a:r>
            <a:endParaRPr lang="en-US" altLang="zh-CN" sz="2400" dirty="0"/>
          </a:p>
          <a:p>
            <a:pPr>
              <a:lnSpc>
                <a:spcPct val="150000"/>
              </a:lnSpc>
            </a:pPr>
            <a:r>
              <a:rPr lang="zh-CN" altLang="zh-CN" sz="2400" dirty="0"/>
              <a:t> </a:t>
            </a:r>
            <a:r>
              <a:rPr lang="en-US" altLang="zh-CN" sz="2400" dirty="0"/>
              <a:t>(</a:t>
            </a:r>
            <a:r>
              <a:rPr lang="zh-CN" altLang="zh-CN" sz="2400" dirty="0"/>
              <a:t>从数学角度讲，芝诺悖论可以用一个数学公式来简化</a:t>
            </a:r>
            <a:r>
              <a:rPr lang="en-US" altLang="zh-CN" sz="2400" dirty="0"/>
              <a:t>:1/0=</a:t>
            </a:r>
            <a:r>
              <a:rPr lang="zh-CN" altLang="zh-CN" sz="2400" dirty="0"/>
              <a:t>无穷</a:t>
            </a:r>
            <a:r>
              <a:rPr lang="en-US" altLang="zh-CN" sz="2400" dirty="0"/>
              <a:t>)</a:t>
            </a:r>
            <a:endParaRPr lang="zh-CN" altLang="zh-CN" sz="2400" dirty="0"/>
          </a:p>
        </p:txBody>
      </p:sp>
      <p:pic>
        <p:nvPicPr>
          <p:cNvPr id="6" name="图片 5">
            <a:extLst>
              <a:ext uri="{FF2B5EF4-FFF2-40B4-BE49-F238E27FC236}">
                <a16:creationId xmlns:a16="http://schemas.microsoft.com/office/drawing/2014/main" id="{D2F665E3-5E07-4766-BC5C-EDF361E90A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0456" y="1623695"/>
            <a:ext cx="1626235" cy="1805305"/>
          </a:xfrm>
          <a:prstGeom prst="rect">
            <a:avLst/>
          </a:prstGeom>
          <a:noFill/>
          <a:ln>
            <a:noFill/>
          </a:ln>
        </p:spPr>
      </p:pic>
    </p:spTree>
    <p:extLst>
      <p:ext uri="{BB962C8B-B14F-4D97-AF65-F5344CB8AC3E}">
        <p14:creationId xmlns:p14="http://schemas.microsoft.com/office/powerpoint/2010/main" val="987142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2"/>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3630096"/>
          </a:xfrm>
          <a:prstGeom prst="rect">
            <a:avLst/>
          </a:prstGeom>
          <a:noFill/>
          <a:ln w="9525">
            <a:noFill/>
          </a:ln>
        </p:spPr>
        <p:txBody>
          <a:bodyPr wrap="square">
            <a:spAutoFit/>
          </a:bodyPr>
          <a:lstStyle/>
          <a:p>
            <a:pPr>
              <a:lnSpc>
                <a:spcPct val="150000"/>
              </a:lnSpc>
              <a:defRPr/>
            </a:pPr>
            <a:r>
              <a:rPr lang="en-US" altLang="zh-CN" b="1" dirty="0"/>
              <a:t>3. </a:t>
            </a:r>
            <a:r>
              <a:rPr lang="zh-CN" altLang="zh-CN" b="1" dirty="0"/>
              <a:t>必修第一册，</a:t>
            </a:r>
            <a:r>
              <a:rPr lang="en-US" altLang="zh-CN" b="1" dirty="0"/>
              <a:t>P40</a:t>
            </a:r>
            <a:r>
              <a:rPr lang="zh-CN" altLang="zh-CN" b="1" dirty="0"/>
              <a:t>，人物：芝诺（</a:t>
            </a:r>
            <a:r>
              <a:rPr lang="en-US" altLang="zh-CN" b="1" dirty="0"/>
              <a:t>Zeno of Elea</a:t>
            </a:r>
            <a:r>
              <a:rPr lang="zh-CN" altLang="zh-CN" b="1" dirty="0"/>
              <a:t>，约前</a:t>
            </a:r>
            <a:r>
              <a:rPr lang="en-US" altLang="zh-CN" b="1" dirty="0"/>
              <a:t>490-</a:t>
            </a:r>
            <a:r>
              <a:rPr lang="zh-CN" altLang="zh-CN" b="1" dirty="0"/>
              <a:t>前</a:t>
            </a:r>
            <a:r>
              <a:rPr lang="en-US" altLang="zh-CN" b="1" dirty="0"/>
              <a:t>425</a:t>
            </a:r>
            <a:r>
              <a:rPr lang="zh-CN" altLang="zh-CN" b="1" dirty="0"/>
              <a:t>），古希腊数学家、哲学家、埃利亚学派代表人物，以芝诺悖论著称。</a:t>
            </a:r>
            <a:endParaRPr lang="en-US" altLang="zh-CN" b="1" dirty="0"/>
          </a:p>
          <a:p>
            <a:pPr>
              <a:lnSpc>
                <a:spcPct val="150000"/>
              </a:lnSpc>
            </a:pPr>
            <a:r>
              <a:rPr lang="zh-CN" altLang="zh-CN" sz="2400" dirty="0"/>
              <a:t>（</a:t>
            </a:r>
            <a:r>
              <a:rPr lang="en-US" altLang="zh-CN" sz="2400" dirty="0"/>
              <a:t>3</a:t>
            </a:r>
            <a:r>
              <a:rPr lang="zh-CN" altLang="zh-CN" sz="2400" dirty="0"/>
              <a:t>）与芝诺悖论有关的小故事</a:t>
            </a:r>
          </a:p>
          <a:p>
            <a:pPr>
              <a:lnSpc>
                <a:spcPct val="150000"/>
              </a:lnSpc>
            </a:pPr>
            <a:r>
              <a:rPr lang="zh-CN" altLang="zh-CN" sz="2400" dirty="0"/>
              <a:t>追乌龟（阿基里斯悖论）</a:t>
            </a:r>
          </a:p>
          <a:p>
            <a:pPr>
              <a:lnSpc>
                <a:spcPct val="150000"/>
              </a:lnSpc>
            </a:pPr>
            <a:r>
              <a:rPr lang="en-US" altLang="zh-CN" sz="2400" dirty="0"/>
              <a:t>          </a:t>
            </a:r>
            <a:r>
              <a:rPr lang="zh-CN" altLang="zh-CN" sz="2400" dirty="0"/>
              <a:t>阿基里斯是古希腊神话中善跑的英雄。在他和乌龟的竞赛中，他速度为乌龟十倍，乌龟在前面</a:t>
            </a:r>
            <a:r>
              <a:rPr lang="en-US" altLang="zh-CN" sz="2400" dirty="0"/>
              <a:t>100</a:t>
            </a:r>
            <a:r>
              <a:rPr lang="zh-CN" altLang="zh-CN" sz="2400" dirty="0"/>
              <a:t>米跑，他在后面追，但他不可能追上乌龟。</a:t>
            </a:r>
            <a:endParaRPr lang="en-US" altLang="zh-CN" sz="2400" dirty="0"/>
          </a:p>
          <a:p>
            <a:pPr>
              <a:lnSpc>
                <a:spcPct val="150000"/>
              </a:lnSpc>
            </a:pPr>
            <a:r>
              <a:rPr lang="zh-CN" altLang="zh-CN" sz="2400" b="1" dirty="0"/>
              <a:t>故事二：</a:t>
            </a:r>
            <a:r>
              <a:rPr lang="zh-CN" altLang="zh-CN" sz="2400" dirty="0"/>
              <a:t>飞矢不动</a:t>
            </a:r>
          </a:p>
        </p:txBody>
      </p:sp>
      <p:pic>
        <p:nvPicPr>
          <p:cNvPr id="9" name="图片 8">
            <a:extLst>
              <a:ext uri="{FF2B5EF4-FFF2-40B4-BE49-F238E27FC236}">
                <a16:creationId xmlns:a16="http://schemas.microsoft.com/office/drawing/2014/main" id="{46E1530C-DF11-4169-A43E-9BDFEB5014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48328" y="4466808"/>
            <a:ext cx="2622550" cy="1955800"/>
          </a:xfrm>
          <a:prstGeom prst="rect">
            <a:avLst/>
          </a:prstGeom>
          <a:noFill/>
          <a:ln>
            <a:noFill/>
          </a:ln>
        </p:spPr>
      </p:pic>
      <p:graphicFrame>
        <p:nvGraphicFramePr>
          <p:cNvPr id="2" name="对象 1">
            <a:extLst>
              <a:ext uri="{FF2B5EF4-FFF2-40B4-BE49-F238E27FC236}">
                <a16:creationId xmlns:a16="http://schemas.microsoft.com/office/drawing/2014/main" id="{AE90FE7B-9948-4889-B5F4-791F3711D9D5}"/>
              </a:ext>
            </a:extLst>
          </p:cNvPr>
          <p:cNvGraphicFramePr>
            <a:graphicFrameLocks noChangeAspect="1"/>
          </p:cNvGraphicFramePr>
          <p:nvPr>
            <p:extLst>
              <p:ext uri="{D42A27DB-BD31-4B8C-83A1-F6EECF244321}">
                <p14:modId xmlns:p14="http://schemas.microsoft.com/office/powerpoint/2010/main" val="1362024368"/>
              </p:ext>
            </p:extLst>
          </p:nvPr>
        </p:nvGraphicFramePr>
        <p:xfrm>
          <a:off x="335360" y="4725144"/>
          <a:ext cx="8288402" cy="902876"/>
        </p:xfrm>
        <a:graphic>
          <a:graphicData uri="http://schemas.openxmlformats.org/presentationml/2006/ole">
            <mc:AlternateContent xmlns:mc="http://schemas.openxmlformats.org/markup-compatibility/2006">
              <mc:Choice xmlns:v="urn:schemas-microsoft-com:vml" Requires="v">
                <p:oleObj spid="_x0000_s9248" name="Equation" r:id="rId6" imgW="3377880" imgH="368280" progId="Equation.DSMT4">
                  <p:embed/>
                </p:oleObj>
              </mc:Choice>
              <mc:Fallback>
                <p:oleObj name="Equation" r:id="rId6" imgW="3377880" imgH="368280" progId="Equation.DSMT4">
                  <p:embed/>
                  <p:pic>
                    <p:nvPicPr>
                      <p:cNvPr id="0" name=""/>
                      <p:cNvPicPr/>
                      <p:nvPr/>
                    </p:nvPicPr>
                    <p:blipFill>
                      <a:blip r:embed="rId7"/>
                      <a:stretch>
                        <a:fillRect/>
                      </a:stretch>
                    </p:blipFill>
                    <p:spPr>
                      <a:xfrm>
                        <a:off x="335360" y="4725144"/>
                        <a:ext cx="8288402" cy="902876"/>
                      </a:xfrm>
                      <a:prstGeom prst="rect">
                        <a:avLst/>
                      </a:prstGeom>
                    </p:spPr>
                  </p:pic>
                </p:oleObj>
              </mc:Fallback>
            </mc:AlternateContent>
          </a:graphicData>
        </a:graphic>
      </p:graphicFrame>
    </p:spTree>
    <p:extLst>
      <p:ext uri="{BB962C8B-B14F-4D97-AF65-F5344CB8AC3E}">
        <p14:creationId xmlns:p14="http://schemas.microsoft.com/office/powerpoint/2010/main" val="932711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8864465" cy="4461093"/>
          </a:xfrm>
          <a:prstGeom prst="rect">
            <a:avLst/>
          </a:prstGeom>
          <a:noFill/>
          <a:ln w="9525">
            <a:noFill/>
          </a:ln>
        </p:spPr>
        <p:txBody>
          <a:bodyPr wrap="square">
            <a:spAutoFit/>
          </a:bodyPr>
          <a:lstStyle/>
          <a:p>
            <a:pPr>
              <a:defRPr/>
            </a:pPr>
            <a:r>
              <a:rPr lang="en-US" altLang="zh-CN" b="1" dirty="0"/>
              <a:t>4. </a:t>
            </a:r>
            <a:r>
              <a:rPr lang="zh-CN" altLang="zh-CN" b="1" dirty="0"/>
              <a:t>必修第一册，</a:t>
            </a:r>
            <a:r>
              <a:rPr lang="en-US" altLang="zh-CN" b="1" dirty="0"/>
              <a:t>P40</a:t>
            </a:r>
            <a:r>
              <a:rPr lang="zh-CN" altLang="zh-CN" b="1" dirty="0"/>
              <a:t>，人物：罗素（</a:t>
            </a:r>
            <a:r>
              <a:rPr lang="en-US" altLang="zh-CN" b="1" dirty="0"/>
              <a:t>1872-1970</a:t>
            </a:r>
            <a:r>
              <a:rPr lang="zh-CN" altLang="zh-CN" b="1" dirty="0"/>
              <a:t>），英国哲学家、数学家、逻辑学家，给出了罗素悖论。</a:t>
            </a:r>
            <a:endParaRPr lang="en-US" altLang="zh-CN" b="1" dirty="0"/>
          </a:p>
          <a:p>
            <a:pPr>
              <a:lnSpc>
                <a:spcPct val="150000"/>
              </a:lnSpc>
            </a:pPr>
            <a:r>
              <a:rPr lang="zh-CN" altLang="zh-CN" sz="2400" dirty="0"/>
              <a:t>（</a:t>
            </a:r>
            <a:r>
              <a:rPr lang="en-US" altLang="zh-CN" sz="2400" dirty="0"/>
              <a:t>1</a:t>
            </a:r>
            <a:r>
              <a:rPr lang="zh-CN" altLang="zh-CN" sz="2400" dirty="0"/>
              <a:t>）罗素的数学研究情况</a:t>
            </a:r>
          </a:p>
          <a:p>
            <a:pPr>
              <a:lnSpc>
                <a:spcPct val="150000"/>
              </a:lnSpc>
            </a:pPr>
            <a:r>
              <a:rPr lang="zh-CN" altLang="zh-CN" sz="2400" dirty="0"/>
              <a:t>数理逻辑的奠基者</a:t>
            </a:r>
            <a:endParaRPr lang="en-US" altLang="zh-CN" sz="2400" dirty="0"/>
          </a:p>
          <a:p>
            <a:pPr>
              <a:lnSpc>
                <a:spcPct val="150000"/>
              </a:lnSpc>
            </a:pPr>
            <a:r>
              <a:rPr lang="zh-CN" altLang="zh-CN" sz="2400" dirty="0"/>
              <a:t>（</a:t>
            </a:r>
            <a:r>
              <a:rPr lang="en-US" altLang="zh-CN" sz="2400" dirty="0"/>
              <a:t>2</a:t>
            </a:r>
            <a:r>
              <a:rPr lang="zh-CN" altLang="zh-CN" sz="2400" dirty="0"/>
              <a:t>）提出罗素悖论的经历经验</a:t>
            </a:r>
          </a:p>
          <a:p>
            <a:pPr>
              <a:lnSpc>
                <a:spcPct val="150000"/>
              </a:lnSpc>
              <a:defRPr/>
            </a:pPr>
            <a:r>
              <a:rPr lang="en-US" altLang="zh-CN" sz="2400" dirty="0"/>
              <a:t>1903</a:t>
            </a:r>
            <a:r>
              <a:rPr lang="zh-CN" altLang="zh-CN" sz="2400" dirty="0"/>
              <a:t>年，一个震惊数学界的消息传出：集合论是有漏洞的。</a:t>
            </a:r>
            <a:endParaRPr lang="en-US" altLang="zh-CN" sz="2400" dirty="0"/>
          </a:p>
          <a:p>
            <a:pPr>
              <a:lnSpc>
                <a:spcPct val="150000"/>
              </a:lnSpc>
              <a:defRPr/>
            </a:pPr>
            <a:r>
              <a:rPr lang="zh-CN" altLang="zh-CN" sz="2400" dirty="0"/>
              <a:t>罗素悖论</a:t>
            </a:r>
            <a:endParaRPr lang="en-US" altLang="zh-CN" sz="2400" dirty="0"/>
          </a:p>
          <a:p>
            <a:pPr>
              <a:lnSpc>
                <a:spcPct val="150000"/>
              </a:lnSpc>
              <a:defRPr/>
            </a:pPr>
            <a:r>
              <a:rPr lang="zh-CN" altLang="zh-CN" sz="2400" dirty="0"/>
              <a:t>公理化集合论</a:t>
            </a:r>
            <a:r>
              <a:rPr lang="zh-CN" altLang="en-US" sz="2400" dirty="0"/>
              <a:t>解决了这个问题</a:t>
            </a:r>
            <a:endParaRPr lang="en-US" altLang="zh-CN" sz="2400" dirty="0"/>
          </a:p>
          <a:p>
            <a:pPr>
              <a:lnSpc>
                <a:spcPct val="150000"/>
              </a:lnSpc>
              <a:defRPr/>
            </a:pPr>
            <a:r>
              <a:rPr lang="zh-CN" altLang="zh-CN" sz="2400" dirty="0"/>
              <a:t>对数学基础的研究</a:t>
            </a:r>
          </a:p>
        </p:txBody>
      </p:sp>
      <p:pic>
        <p:nvPicPr>
          <p:cNvPr id="9" name="图片 8">
            <a:extLst>
              <a:ext uri="{FF2B5EF4-FFF2-40B4-BE49-F238E27FC236}">
                <a16:creationId xmlns:a16="http://schemas.microsoft.com/office/drawing/2014/main" id="{1B2EC0C6-CE36-4531-96E4-E5761C8190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82234" y="831851"/>
            <a:ext cx="2395258" cy="2669157"/>
          </a:xfrm>
          <a:prstGeom prst="rect">
            <a:avLst/>
          </a:prstGeom>
          <a:noFill/>
          <a:ln>
            <a:noFill/>
          </a:ln>
        </p:spPr>
      </p:pic>
    </p:spTree>
    <p:extLst>
      <p:ext uri="{BB962C8B-B14F-4D97-AF65-F5344CB8AC3E}">
        <p14:creationId xmlns:p14="http://schemas.microsoft.com/office/powerpoint/2010/main" val="3298744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wipe(up)">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430589"/>
          </a:xfrm>
          <a:prstGeom prst="rect">
            <a:avLst/>
          </a:prstGeom>
          <a:noFill/>
          <a:ln w="9525">
            <a:noFill/>
          </a:ln>
        </p:spPr>
        <p:txBody>
          <a:bodyPr wrap="square">
            <a:spAutoFit/>
          </a:bodyPr>
          <a:lstStyle/>
          <a:p>
            <a:pPr>
              <a:lnSpc>
                <a:spcPct val="150000"/>
              </a:lnSpc>
              <a:defRPr/>
            </a:pPr>
            <a:r>
              <a:rPr lang="en-US" altLang="zh-CN" b="1" dirty="0"/>
              <a:t>4. </a:t>
            </a:r>
            <a:r>
              <a:rPr lang="zh-CN" altLang="zh-CN" b="1" dirty="0"/>
              <a:t>必修第一册，</a:t>
            </a:r>
            <a:r>
              <a:rPr lang="en-US" altLang="zh-CN" b="1" dirty="0"/>
              <a:t>P40</a:t>
            </a:r>
            <a:r>
              <a:rPr lang="zh-CN" altLang="zh-CN" b="1" dirty="0"/>
              <a:t>，人物：罗素（</a:t>
            </a:r>
            <a:r>
              <a:rPr lang="en-US" altLang="zh-CN" b="1" dirty="0"/>
              <a:t>1872-1970</a:t>
            </a:r>
            <a:r>
              <a:rPr lang="zh-CN" altLang="zh-CN" b="1" dirty="0"/>
              <a:t>），英国哲学家、数学家、逻辑学家，给出了罗素悖论。</a:t>
            </a:r>
            <a:endParaRPr lang="en-US" altLang="zh-CN" b="1" dirty="0"/>
          </a:p>
          <a:p>
            <a:pPr>
              <a:lnSpc>
                <a:spcPct val="150000"/>
              </a:lnSpc>
            </a:pPr>
            <a:r>
              <a:rPr lang="zh-CN" altLang="zh-CN" sz="2400" dirty="0"/>
              <a:t>（</a:t>
            </a:r>
            <a:r>
              <a:rPr lang="en-US" altLang="zh-CN" sz="2400" dirty="0"/>
              <a:t>3</a:t>
            </a:r>
            <a:r>
              <a:rPr lang="zh-CN" altLang="zh-CN" sz="2400" dirty="0"/>
              <a:t>）小故事</a:t>
            </a:r>
          </a:p>
          <a:p>
            <a:pPr>
              <a:lnSpc>
                <a:spcPct val="150000"/>
              </a:lnSpc>
            </a:pPr>
            <a:r>
              <a:rPr lang="zh-CN" altLang="zh-CN" sz="2400" dirty="0"/>
              <a:t>理发师悖论（与罗素悖论等价）</a:t>
            </a:r>
          </a:p>
          <a:p>
            <a:pPr>
              <a:lnSpc>
                <a:spcPct val="150000"/>
              </a:lnSpc>
            </a:pPr>
            <a:r>
              <a:rPr lang="en-US" altLang="zh-CN" sz="2400" dirty="0"/>
              <a:t>         </a:t>
            </a:r>
            <a:r>
              <a:rPr lang="zh-CN" altLang="zh-CN" sz="2400" dirty="0"/>
              <a:t>在某个城市中有一位理发师，他的广告词是这样写的：</a:t>
            </a:r>
            <a:r>
              <a:rPr lang="zh-CN" altLang="zh-CN" sz="2400" dirty="0">
                <a:solidFill>
                  <a:srgbClr val="FF0000"/>
                </a:solidFill>
              </a:rPr>
              <a:t>“本人的理发技艺十分高超，誉满全城。我将为本城所有不给自己刮脸的人刮脸，我也只给这些人刮脸。我对各位表示热诚欢迎！”</a:t>
            </a:r>
            <a:r>
              <a:rPr lang="zh-CN" altLang="zh-CN" sz="2400" dirty="0"/>
              <a:t>来找他刮脸的人络绎不绝，自然都是那些不给自己刮脸的人。可是，有一天，这位理发师从镜子里看见自己的胡子长了，他本能地抓起了剃刀，你们看他能不能给他自己刮脸呢？如果他不给自己刮脸，他就属于“不给自己刮脸的人”，他就要给自己刮脸，而如果他给自己刮脸呢？他又属于“给自己刮脸的人”，他就不该给自己刮脸。</a:t>
            </a:r>
          </a:p>
        </p:txBody>
      </p:sp>
    </p:spTree>
    <p:extLst>
      <p:ext uri="{BB962C8B-B14F-4D97-AF65-F5344CB8AC3E}">
        <p14:creationId xmlns:p14="http://schemas.microsoft.com/office/powerpoint/2010/main" val="272902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2"/>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2.</a:t>
            </a:r>
            <a:r>
              <a:rPr lang="zh-CN" altLang="en-US" sz="2400" b="1" dirty="0">
                <a:solidFill>
                  <a:schemeClr val="dk1">
                    <a:lumMod val="100000"/>
                  </a:schemeClr>
                </a:solidFill>
                <a:ea typeface="微软雅黑" panose="020B0503020204020204" pitchFamily="34" charset="-122"/>
              </a:rPr>
              <a:t>无穷小</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836712"/>
            <a:ext cx="10274299" cy="4892365"/>
          </a:xfrm>
          <a:prstGeom prst="rect">
            <a:avLst/>
          </a:prstGeom>
          <a:noFill/>
          <a:ln w="9525">
            <a:noFill/>
          </a:ln>
        </p:spPr>
        <p:txBody>
          <a:bodyPr wrap="square">
            <a:spAutoFit/>
          </a:bodyPr>
          <a:lstStyle/>
          <a:p>
            <a:pPr indent="457200">
              <a:lnSpc>
                <a:spcPct val="150000"/>
              </a:lnSpc>
            </a:pPr>
            <a:r>
              <a:rPr lang="en-US" altLang="zh-CN" dirty="0"/>
              <a:t>18</a:t>
            </a:r>
            <a:r>
              <a:rPr lang="zh-CN" altLang="zh-CN" dirty="0"/>
              <a:t>世纪，微分法和积分法在生产和实践上都有了广泛而成功的应用，大部分数学家对这一理论的可靠性是毫不怀疑的。</a:t>
            </a:r>
          </a:p>
          <a:p>
            <a:pPr indent="457200">
              <a:lnSpc>
                <a:spcPct val="150000"/>
              </a:lnSpc>
            </a:pPr>
            <a:r>
              <a:rPr lang="en-US" altLang="zh-CN" dirty="0"/>
              <a:t>1734</a:t>
            </a:r>
            <a:r>
              <a:rPr lang="zh-CN" altLang="zh-CN" dirty="0"/>
              <a:t>年，英国哲学家、大主教贝克莱发表《分析学家或者向一个不信正教数学家的进言》，矛头指向微积分的基础</a:t>
            </a:r>
            <a:r>
              <a:rPr lang="en-US" altLang="zh-CN" dirty="0"/>
              <a:t>--</a:t>
            </a:r>
            <a:r>
              <a:rPr lang="zh-CN" altLang="zh-CN" dirty="0"/>
              <a:t>无穷小的问题，提出了所谓贝克莱悖论。他指出：</a:t>
            </a:r>
            <a:r>
              <a:rPr lang="en-US" altLang="zh-CN" dirty="0"/>
              <a:t>“</a:t>
            </a:r>
            <a:r>
              <a:rPr lang="zh-CN" altLang="zh-CN" sz="2400" b="1" dirty="0">
                <a:solidFill>
                  <a:srgbClr val="FF0000"/>
                </a:solidFill>
              </a:rPr>
              <a:t>牛顿在求</a:t>
            </a:r>
            <a:r>
              <a:rPr lang="en-US" altLang="zh-CN" sz="2400" b="1" dirty="0">
                <a:solidFill>
                  <a:srgbClr val="FF0000"/>
                </a:solidFill>
              </a:rPr>
              <a:t>f(x)</a:t>
            </a:r>
            <a:r>
              <a:rPr lang="zh-CN" altLang="zh-CN" sz="2400" b="1" dirty="0">
                <a:solidFill>
                  <a:srgbClr val="FF0000"/>
                </a:solidFill>
              </a:rPr>
              <a:t>的导数时，采取了先给</a:t>
            </a:r>
            <a:r>
              <a:rPr lang="en-US" altLang="zh-CN" sz="2400" b="1" dirty="0">
                <a:solidFill>
                  <a:srgbClr val="FF0000"/>
                </a:solidFill>
              </a:rPr>
              <a:t>x</a:t>
            </a:r>
            <a:r>
              <a:rPr lang="zh-CN" altLang="zh-CN" sz="2400" b="1" dirty="0">
                <a:solidFill>
                  <a:srgbClr val="FF0000"/>
                </a:solidFill>
              </a:rPr>
              <a:t>以增量</a:t>
            </a:r>
            <a:r>
              <a:rPr lang="en-US" altLang="zh-CN" sz="2400" b="1" dirty="0">
                <a:solidFill>
                  <a:srgbClr val="FF0000"/>
                </a:solidFill>
              </a:rPr>
              <a:t>0</a:t>
            </a:r>
            <a:r>
              <a:rPr lang="zh-CN" altLang="zh-CN" sz="2400" b="1" dirty="0">
                <a:solidFill>
                  <a:srgbClr val="FF0000"/>
                </a:solidFill>
              </a:rPr>
              <a:t>，应用</a:t>
            </a:r>
            <a:r>
              <a:rPr lang="en-US" altLang="zh-CN" sz="2400" b="1" dirty="0">
                <a:solidFill>
                  <a:srgbClr val="FF0000"/>
                </a:solidFill>
              </a:rPr>
              <a:t>f(x+0)-f(x)</a:t>
            </a:r>
            <a:r>
              <a:rPr lang="zh-CN" altLang="zh-CN" sz="2400" b="1" dirty="0">
                <a:solidFill>
                  <a:srgbClr val="FF0000"/>
                </a:solidFill>
              </a:rPr>
              <a:t>，并除以</a:t>
            </a:r>
            <a:r>
              <a:rPr lang="en-US" altLang="zh-CN" sz="2400" b="1" dirty="0">
                <a:solidFill>
                  <a:srgbClr val="FF0000"/>
                </a:solidFill>
              </a:rPr>
              <a:t>0</a:t>
            </a:r>
            <a:r>
              <a:rPr lang="zh-CN" altLang="zh-CN" sz="2400" b="1" dirty="0">
                <a:solidFill>
                  <a:srgbClr val="FF0000"/>
                </a:solidFill>
              </a:rPr>
              <a:t>以求出的增量与</a:t>
            </a:r>
            <a:r>
              <a:rPr lang="en-US" altLang="zh-CN" sz="2400" b="1" dirty="0">
                <a:solidFill>
                  <a:srgbClr val="FF0000"/>
                </a:solidFill>
              </a:rPr>
              <a:t>x</a:t>
            </a:r>
            <a:r>
              <a:rPr lang="zh-CN" altLang="zh-CN" sz="2400" b="1" dirty="0">
                <a:solidFill>
                  <a:srgbClr val="FF0000"/>
                </a:solidFill>
              </a:rPr>
              <a:t>的增量之比，然后又让</a:t>
            </a:r>
            <a:r>
              <a:rPr lang="en-US" altLang="zh-CN" sz="2400" b="1" dirty="0">
                <a:solidFill>
                  <a:srgbClr val="FF0000"/>
                </a:solidFill>
              </a:rPr>
              <a:t>0</a:t>
            </a:r>
            <a:r>
              <a:rPr lang="zh-CN" altLang="zh-CN" sz="2400" b="1" dirty="0">
                <a:solidFill>
                  <a:srgbClr val="FF0000"/>
                </a:solidFill>
              </a:rPr>
              <a:t>消逝，这样得出增量的最终比。这里牛顿做了违反矛盾律的手续</a:t>
            </a:r>
            <a:r>
              <a:rPr lang="en-US" altLang="zh-CN" sz="2400" b="1" dirty="0">
                <a:solidFill>
                  <a:srgbClr val="FF0000"/>
                </a:solidFill>
              </a:rPr>
              <a:t>──</a:t>
            </a:r>
            <a:r>
              <a:rPr lang="zh-CN" altLang="zh-CN" sz="2400" b="1" dirty="0">
                <a:solidFill>
                  <a:srgbClr val="FF0000"/>
                </a:solidFill>
              </a:rPr>
              <a:t>先设</a:t>
            </a:r>
            <a:r>
              <a:rPr lang="en-US" altLang="zh-CN" sz="2400" b="1" dirty="0">
                <a:solidFill>
                  <a:srgbClr val="FF0000"/>
                </a:solidFill>
              </a:rPr>
              <a:t>x</a:t>
            </a:r>
            <a:r>
              <a:rPr lang="zh-CN" altLang="zh-CN" sz="2400" b="1" dirty="0">
                <a:solidFill>
                  <a:srgbClr val="FF0000"/>
                </a:solidFill>
              </a:rPr>
              <a:t>有增量，又令增量为零，也即假设</a:t>
            </a:r>
            <a:r>
              <a:rPr lang="en-US" altLang="zh-CN" sz="2400" b="1" dirty="0">
                <a:solidFill>
                  <a:srgbClr val="FF0000"/>
                </a:solidFill>
              </a:rPr>
              <a:t>x</a:t>
            </a:r>
            <a:r>
              <a:rPr lang="zh-CN" altLang="zh-CN" sz="2400" b="1" dirty="0">
                <a:solidFill>
                  <a:srgbClr val="FF0000"/>
                </a:solidFill>
              </a:rPr>
              <a:t>没有增量。</a:t>
            </a:r>
            <a:r>
              <a:rPr lang="en-US" altLang="zh-CN" dirty="0"/>
              <a:t>”</a:t>
            </a:r>
            <a:r>
              <a:rPr lang="zh-CN" altLang="zh-CN" dirty="0"/>
              <a:t>他认为无穷小</a:t>
            </a:r>
            <a:r>
              <a:rPr lang="en-US" altLang="zh-CN" dirty="0"/>
              <a:t>dx</a:t>
            </a:r>
            <a:r>
              <a:rPr lang="zh-CN" altLang="zh-CN" dirty="0"/>
              <a:t>既等于零又不等于零，召之即来，挥之即去，这是荒谬，</a:t>
            </a:r>
            <a:r>
              <a:rPr lang="en-US" altLang="zh-CN" dirty="0"/>
              <a:t>“dx</a:t>
            </a:r>
            <a:r>
              <a:rPr lang="zh-CN" altLang="zh-CN" dirty="0"/>
              <a:t>为逝去量的灵魂</a:t>
            </a:r>
            <a:r>
              <a:rPr lang="en-US" altLang="zh-CN" dirty="0"/>
              <a:t>”</a:t>
            </a:r>
            <a:r>
              <a:rPr lang="zh-CN" altLang="zh-CN" dirty="0"/>
              <a:t>。无穷小量究竟是不是零，无穷小及其分析是否合理？由此而引起了数学界甚至哲学界长达一个半世纪的争论。导致了数学史上的第二次数学危机。</a:t>
            </a:r>
          </a:p>
        </p:txBody>
      </p:sp>
      <p:graphicFrame>
        <p:nvGraphicFramePr>
          <p:cNvPr id="2" name="对象 1">
            <a:extLst>
              <a:ext uri="{FF2B5EF4-FFF2-40B4-BE49-F238E27FC236}">
                <a16:creationId xmlns:a16="http://schemas.microsoft.com/office/drawing/2014/main" id="{9FC115BB-77EB-4CDA-B4D6-FBBBD0C70CDB}"/>
              </a:ext>
            </a:extLst>
          </p:cNvPr>
          <p:cNvGraphicFramePr>
            <a:graphicFrameLocks noChangeAspect="1"/>
          </p:cNvGraphicFramePr>
          <p:nvPr>
            <p:extLst>
              <p:ext uri="{D42A27DB-BD31-4B8C-83A1-F6EECF244321}">
                <p14:modId xmlns:p14="http://schemas.microsoft.com/office/powerpoint/2010/main" val="566197375"/>
              </p:ext>
            </p:extLst>
          </p:nvPr>
        </p:nvGraphicFramePr>
        <p:xfrm>
          <a:off x="486336" y="5523705"/>
          <a:ext cx="11020251" cy="1145655"/>
        </p:xfrm>
        <a:graphic>
          <a:graphicData uri="http://schemas.openxmlformats.org/presentationml/2006/ole">
            <mc:AlternateContent xmlns:mc="http://schemas.openxmlformats.org/markup-compatibility/2006">
              <mc:Choice xmlns:v="urn:schemas-microsoft-com:vml" Requires="v">
                <p:oleObj spid="_x0000_s3115" name="Equation" r:id="rId5" imgW="3784320" imgH="393480" progId="Equation.DSMT4">
                  <p:embed/>
                </p:oleObj>
              </mc:Choice>
              <mc:Fallback>
                <p:oleObj name="Equation" r:id="rId5" imgW="3784320" imgH="393480" progId="Equation.DSMT4">
                  <p:embed/>
                  <p:pic>
                    <p:nvPicPr>
                      <p:cNvPr id="0" name=""/>
                      <p:cNvPicPr/>
                      <p:nvPr/>
                    </p:nvPicPr>
                    <p:blipFill>
                      <a:blip r:embed="rId6"/>
                      <a:stretch>
                        <a:fillRect/>
                      </a:stretch>
                    </p:blipFill>
                    <p:spPr>
                      <a:xfrm>
                        <a:off x="486336" y="5523705"/>
                        <a:ext cx="11020251" cy="1145655"/>
                      </a:xfrm>
                      <a:prstGeom prst="rect">
                        <a:avLst/>
                      </a:prstGeom>
                    </p:spPr>
                  </p:pic>
                </p:oleObj>
              </mc:Fallback>
            </mc:AlternateContent>
          </a:graphicData>
        </a:graphic>
      </p:graphicFrame>
    </p:spTree>
    <p:extLst>
      <p:ext uri="{BB962C8B-B14F-4D97-AF65-F5344CB8AC3E}">
        <p14:creationId xmlns:p14="http://schemas.microsoft.com/office/powerpoint/2010/main" val="21037891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8936473" cy="5846088"/>
          </a:xfrm>
          <a:prstGeom prst="rect">
            <a:avLst/>
          </a:prstGeom>
          <a:noFill/>
          <a:ln w="9525">
            <a:noFill/>
          </a:ln>
        </p:spPr>
        <p:txBody>
          <a:bodyPr wrap="square">
            <a:spAutoFit/>
          </a:bodyPr>
          <a:lstStyle/>
          <a:p>
            <a:pPr>
              <a:lnSpc>
                <a:spcPct val="150000"/>
              </a:lnSpc>
              <a:defRPr/>
            </a:pPr>
            <a:r>
              <a:rPr lang="en-US" altLang="zh-CN" b="1" dirty="0"/>
              <a:t>5. </a:t>
            </a:r>
            <a:r>
              <a:rPr lang="zh-CN" altLang="zh-CN" b="1" dirty="0"/>
              <a:t>必修第一册，</a:t>
            </a:r>
            <a:r>
              <a:rPr lang="en-US" altLang="zh-CN" b="1" dirty="0"/>
              <a:t>P46</a:t>
            </a:r>
            <a:r>
              <a:rPr lang="zh-CN" altLang="zh-CN" b="1" dirty="0"/>
              <a:t>，人物：希尔伯特（</a:t>
            </a:r>
            <a:r>
              <a:rPr lang="en-US" altLang="zh-CN" b="1" dirty="0"/>
              <a:t>David Hilbert</a:t>
            </a:r>
            <a:r>
              <a:rPr lang="zh-CN" altLang="zh-CN" b="1" dirty="0"/>
              <a:t>，</a:t>
            </a:r>
            <a:r>
              <a:rPr lang="en-US" altLang="zh-CN" b="1" dirty="0"/>
              <a:t>1986-1943</a:t>
            </a:r>
            <a:r>
              <a:rPr lang="zh-CN" altLang="zh-CN" b="1" dirty="0"/>
              <a:t>），德国数学家，是</a:t>
            </a:r>
            <a:r>
              <a:rPr lang="en-US" altLang="zh-CN" b="1" dirty="0"/>
              <a:t>20</a:t>
            </a:r>
            <a:r>
              <a:rPr lang="zh-CN" altLang="zh-CN" b="1" dirty="0"/>
              <a:t>世纪最伟大的数学家之一，被后人称为</a:t>
            </a:r>
            <a:r>
              <a:rPr lang="en-US" altLang="zh-CN" b="1" dirty="0"/>
              <a:t>“</a:t>
            </a:r>
            <a:r>
              <a:rPr lang="zh-CN" altLang="zh-CN" b="1" dirty="0"/>
              <a:t>数学世界的亚历山大</a:t>
            </a:r>
            <a:r>
              <a:rPr lang="en-US" altLang="zh-CN" b="1" dirty="0"/>
              <a:t>”</a:t>
            </a:r>
            <a:r>
              <a:rPr lang="zh-CN" altLang="zh-CN" b="1" dirty="0"/>
              <a:t>。</a:t>
            </a:r>
            <a:endParaRPr lang="en-US" altLang="zh-CN" b="1" dirty="0"/>
          </a:p>
          <a:p>
            <a:pPr>
              <a:lnSpc>
                <a:spcPct val="150000"/>
              </a:lnSpc>
            </a:pPr>
            <a:r>
              <a:rPr lang="zh-CN" altLang="zh-CN" sz="2400" dirty="0"/>
              <a:t>（</a:t>
            </a:r>
            <a:r>
              <a:rPr lang="en-US" altLang="zh-CN" sz="2400" dirty="0"/>
              <a:t>1</a:t>
            </a:r>
            <a:r>
              <a:rPr lang="zh-CN" altLang="zh-CN" sz="2400" dirty="0"/>
              <a:t>）希尔伯特的数学研究情况</a:t>
            </a:r>
          </a:p>
          <a:p>
            <a:pPr>
              <a:lnSpc>
                <a:spcPct val="150000"/>
              </a:lnSpc>
            </a:pPr>
            <a:r>
              <a:rPr lang="zh-CN" altLang="zh-CN" sz="2400" dirty="0"/>
              <a:t>现代公理化方法的奠基人</a:t>
            </a:r>
            <a:r>
              <a:rPr lang="zh-CN" altLang="en-US" sz="2400" dirty="0"/>
              <a:t>，</a:t>
            </a:r>
            <a:r>
              <a:rPr lang="zh-CN" altLang="zh-CN" sz="2400" dirty="0"/>
              <a:t>研究领域涉及代数不变式，代数数域，几何基础，变分法，积分方程，无穷维空间，物理学和数学基础等。</a:t>
            </a:r>
            <a:endParaRPr lang="en-US" altLang="zh-CN" sz="2400" dirty="0"/>
          </a:p>
          <a:p>
            <a:pPr>
              <a:lnSpc>
                <a:spcPct val="150000"/>
              </a:lnSpc>
            </a:pPr>
            <a:r>
              <a:rPr lang="zh-CN" altLang="zh-CN" sz="2400" dirty="0"/>
              <a:t>（</a:t>
            </a:r>
            <a:r>
              <a:rPr lang="en-US" altLang="zh-CN" sz="2400" dirty="0"/>
              <a:t>2</a:t>
            </a:r>
            <a:r>
              <a:rPr lang="zh-CN" altLang="zh-CN" sz="2400" dirty="0"/>
              <a:t>）提出现代公理化方法的经历经验</a:t>
            </a:r>
            <a:endParaRPr lang="en-US" altLang="zh-CN" sz="2400" dirty="0"/>
          </a:p>
          <a:p>
            <a:pPr>
              <a:lnSpc>
                <a:spcPct val="150000"/>
              </a:lnSpc>
            </a:pPr>
            <a:r>
              <a:rPr lang="en-US" altLang="zh-CN" sz="2400" dirty="0"/>
              <a:t>1899</a:t>
            </a:r>
            <a:r>
              <a:rPr lang="zh-CN" altLang="zh-CN" sz="2400" dirty="0"/>
              <a:t>年出版的《几何基础》成为近代公理化方法的代表作</a:t>
            </a:r>
            <a:r>
              <a:rPr lang="zh-CN" altLang="en-US" sz="2400" dirty="0"/>
              <a:t>。</a:t>
            </a:r>
            <a:endParaRPr lang="en-US" altLang="zh-CN" sz="2400" dirty="0"/>
          </a:p>
          <a:p>
            <a:pPr>
              <a:lnSpc>
                <a:spcPct val="150000"/>
              </a:lnSpc>
            </a:pPr>
            <a:r>
              <a:rPr lang="en-US" altLang="zh-CN" sz="2400" dirty="0"/>
              <a:t>1900</a:t>
            </a:r>
            <a:r>
              <a:rPr lang="zh-CN" altLang="zh-CN" sz="2400" dirty="0"/>
              <a:t>年</a:t>
            </a:r>
            <a:r>
              <a:rPr lang="en-US" altLang="zh-CN" sz="2400" dirty="0"/>
              <a:t>8</a:t>
            </a:r>
            <a:r>
              <a:rPr lang="zh-CN" altLang="zh-CN" sz="2400" dirty="0"/>
              <a:t>月</a:t>
            </a:r>
            <a:r>
              <a:rPr lang="en-US" altLang="zh-CN" sz="2400" dirty="0"/>
              <a:t>8</a:t>
            </a:r>
            <a:r>
              <a:rPr lang="zh-CN" altLang="zh-CN" sz="2400" dirty="0"/>
              <a:t>日，在巴黎第二届国际数学家大会上，希尔伯特提出了新世纪数学家应当努力解决的</a:t>
            </a:r>
            <a:r>
              <a:rPr lang="en-US" altLang="zh-CN" sz="2400" dirty="0">
                <a:solidFill>
                  <a:srgbClr val="FF0000"/>
                </a:solidFill>
              </a:rPr>
              <a:t>23</a:t>
            </a:r>
            <a:r>
              <a:rPr lang="zh-CN" altLang="zh-CN" sz="2400" dirty="0">
                <a:solidFill>
                  <a:srgbClr val="FF0000"/>
                </a:solidFill>
              </a:rPr>
              <a:t>个数学问题</a:t>
            </a:r>
            <a:r>
              <a:rPr lang="zh-CN" altLang="zh-CN" sz="2400" dirty="0"/>
              <a:t>，被认为是</a:t>
            </a:r>
            <a:r>
              <a:rPr lang="en-US" altLang="zh-CN" sz="2400" dirty="0"/>
              <a:t>20</a:t>
            </a:r>
            <a:r>
              <a:rPr lang="zh-CN" altLang="zh-CN" sz="2400" dirty="0"/>
              <a:t>世纪数学的至高点。</a:t>
            </a:r>
          </a:p>
        </p:txBody>
      </p:sp>
      <p:pic>
        <p:nvPicPr>
          <p:cNvPr id="8" name="图片 7">
            <a:extLst>
              <a:ext uri="{FF2B5EF4-FFF2-40B4-BE49-F238E27FC236}">
                <a16:creationId xmlns:a16="http://schemas.microsoft.com/office/drawing/2014/main" id="{96CB2CAF-BF47-4C13-80BA-1A2EBAD651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3880" y="850977"/>
            <a:ext cx="2293270" cy="3298101"/>
          </a:xfrm>
          <a:prstGeom prst="rect">
            <a:avLst/>
          </a:prstGeom>
          <a:noFill/>
          <a:ln>
            <a:noFill/>
          </a:ln>
        </p:spPr>
      </p:pic>
    </p:spTree>
    <p:extLst>
      <p:ext uri="{BB962C8B-B14F-4D97-AF65-F5344CB8AC3E}">
        <p14:creationId xmlns:p14="http://schemas.microsoft.com/office/powerpoint/2010/main" val="14610365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414752"/>
          </a:xfrm>
          <a:prstGeom prst="rect">
            <a:avLst/>
          </a:prstGeom>
          <a:noFill/>
          <a:ln w="9525">
            <a:noFill/>
          </a:ln>
        </p:spPr>
        <p:txBody>
          <a:bodyPr wrap="square">
            <a:spAutoFit/>
          </a:bodyPr>
          <a:lstStyle/>
          <a:p>
            <a:pPr>
              <a:lnSpc>
                <a:spcPct val="150000"/>
              </a:lnSpc>
              <a:defRPr/>
            </a:pPr>
            <a:r>
              <a:rPr lang="en-US" altLang="zh-CN" b="1" dirty="0"/>
              <a:t>5. </a:t>
            </a:r>
            <a:r>
              <a:rPr lang="zh-CN" altLang="zh-CN" b="1" dirty="0"/>
              <a:t>必修第一册，</a:t>
            </a:r>
            <a:r>
              <a:rPr lang="en-US" altLang="zh-CN" b="1" dirty="0"/>
              <a:t>P46</a:t>
            </a:r>
            <a:r>
              <a:rPr lang="zh-CN" altLang="zh-CN" b="1" dirty="0"/>
              <a:t>，人物：希尔伯特（</a:t>
            </a:r>
            <a:r>
              <a:rPr lang="en-US" altLang="zh-CN" b="1" dirty="0"/>
              <a:t>David Hilbert</a:t>
            </a:r>
            <a:r>
              <a:rPr lang="zh-CN" altLang="zh-CN" b="1" dirty="0"/>
              <a:t>，</a:t>
            </a:r>
            <a:r>
              <a:rPr lang="en-US" altLang="zh-CN" b="1" dirty="0"/>
              <a:t>1986-1943</a:t>
            </a:r>
            <a:r>
              <a:rPr lang="zh-CN" altLang="zh-CN" b="1" dirty="0"/>
              <a:t>），德国数学家，是</a:t>
            </a:r>
            <a:r>
              <a:rPr lang="en-US" altLang="zh-CN" b="1" dirty="0"/>
              <a:t>20</a:t>
            </a:r>
            <a:r>
              <a:rPr lang="zh-CN" altLang="zh-CN" b="1" dirty="0"/>
              <a:t>世纪最伟大的数学家之一，被后人称为</a:t>
            </a:r>
            <a:r>
              <a:rPr lang="en-US" altLang="zh-CN" b="1" dirty="0"/>
              <a:t>“</a:t>
            </a:r>
            <a:r>
              <a:rPr lang="zh-CN" altLang="zh-CN" b="1" dirty="0"/>
              <a:t>数学世界的亚历山大</a:t>
            </a:r>
            <a:r>
              <a:rPr lang="en-US" altLang="zh-CN" b="1" dirty="0"/>
              <a:t>”</a:t>
            </a:r>
            <a:r>
              <a:rPr lang="zh-CN" altLang="zh-CN" b="1" dirty="0"/>
              <a:t>。</a:t>
            </a:r>
            <a:endParaRPr lang="en-US" altLang="zh-CN" b="1" dirty="0"/>
          </a:p>
          <a:p>
            <a:r>
              <a:rPr lang="zh-CN" altLang="zh-CN" dirty="0"/>
              <a:t>（</a:t>
            </a:r>
            <a:r>
              <a:rPr lang="en-US" altLang="zh-CN" dirty="0"/>
              <a:t>3</a:t>
            </a:r>
            <a:r>
              <a:rPr lang="zh-CN" altLang="zh-CN" dirty="0"/>
              <a:t>）与希尔伯特有关的小故事</a:t>
            </a:r>
            <a:endParaRPr lang="en-US" altLang="zh-CN" dirty="0"/>
          </a:p>
          <a:p>
            <a:pPr>
              <a:lnSpc>
                <a:spcPct val="150000"/>
              </a:lnSpc>
            </a:pPr>
            <a:r>
              <a:rPr lang="en-US" altLang="zh-CN" dirty="0"/>
              <a:t>         1884</a:t>
            </a:r>
            <a:r>
              <a:rPr lang="zh-CN" altLang="zh-CN" dirty="0"/>
              <a:t>年春天，年轻的数学家阿道夫</a:t>
            </a:r>
            <a:r>
              <a:rPr lang="en-US" altLang="zh-CN" dirty="0"/>
              <a:t>·</a:t>
            </a:r>
            <a:r>
              <a:rPr lang="zh-CN" altLang="zh-CN" sz="2400" dirty="0">
                <a:solidFill>
                  <a:srgbClr val="FF0000"/>
                </a:solidFill>
              </a:rPr>
              <a:t>赫维茨</a:t>
            </a:r>
            <a:r>
              <a:rPr lang="zh-CN" altLang="zh-CN" dirty="0"/>
              <a:t>从哥廷根来到哥尼斯堡担任副教授，年龄还不到</a:t>
            </a:r>
            <a:r>
              <a:rPr lang="en-US" altLang="zh-CN" dirty="0"/>
              <a:t>25</a:t>
            </a:r>
            <a:r>
              <a:rPr lang="zh-CN" altLang="zh-CN" dirty="0"/>
              <a:t>岁，在函数论方面已有出色的研究成果。</a:t>
            </a:r>
            <a:r>
              <a:rPr lang="zh-CN" altLang="zh-CN" sz="2400" dirty="0">
                <a:solidFill>
                  <a:srgbClr val="FF0000"/>
                </a:solidFill>
              </a:rPr>
              <a:t>希尔伯特和</a:t>
            </a:r>
            <a:r>
              <a:rPr lang="zh-CN" altLang="en-US" sz="2400" dirty="0">
                <a:solidFill>
                  <a:srgbClr val="FF0000"/>
                </a:solidFill>
              </a:rPr>
              <a:t>闵</a:t>
            </a:r>
            <a:r>
              <a:rPr lang="zh-CN" altLang="zh-CN" sz="2400" dirty="0">
                <a:solidFill>
                  <a:srgbClr val="FF0000"/>
                </a:solidFill>
              </a:rPr>
              <a:t>可夫斯基</a:t>
            </a:r>
            <a:r>
              <a:rPr lang="zh-CN" altLang="zh-CN" dirty="0"/>
              <a:t>很快就和他们的新老师建立了密切的关系。他们这三个年轻人每天下午准</a:t>
            </a:r>
            <a:r>
              <a:rPr lang="en-US" altLang="zh-CN" dirty="0"/>
              <a:t>5</a:t>
            </a:r>
            <a:r>
              <a:rPr lang="zh-CN" altLang="zh-CN" dirty="0"/>
              <a:t>点必定相会去苹果树下散步。希尔伯特后来回忆道：“</a:t>
            </a:r>
            <a:r>
              <a:rPr lang="zh-CN" altLang="zh-CN" sz="2400" b="1" dirty="0">
                <a:solidFill>
                  <a:srgbClr val="FF0000"/>
                </a:solidFill>
              </a:rPr>
              <a:t>日复一日的散步中，我们全都埋头讨论当前数学的实际问题；相互交换我们对问题新近获得的理解，交流彼此的想法和研究计划。</a:t>
            </a:r>
            <a:r>
              <a:rPr lang="zh-CN" altLang="zh-CN" dirty="0"/>
              <a:t>”在他们三人中，赫维茨有着广泛“坚实的基础知识，又经过很好的整理，”所以他是理所当然的带头人，并使其他两位心悦诚服。当时希尔伯特发现，这种学习方法比钻在昏暗的教室或图书馆里啃书本不知要好多少倍，这种例行的散步一直持续了</a:t>
            </a:r>
            <a:r>
              <a:rPr lang="zh-CN" altLang="zh-CN" sz="2400" dirty="0">
                <a:solidFill>
                  <a:srgbClr val="FF0000"/>
                </a:solidFill>
              </a:rPr>
              <a:t>整整八年半之久</a:t>
            </a:r>
            <a:r>
              <a:rPr lang="zh-CN" altLang="zh-CN" dirty="0"/>
              <a:t>。</a:t>
            </a:r>
          </a:p>
        </p:txBody>
      </p:sp>
    </p:spTree>
    <p:extLst>
      <p:ext uri="{BB962C8B-B14F-4D97-AF65-F5344CB8AC3E}">
        <p14:creationId xmlns:p14="http://schemas.microsoft.com/office/powerpoint/2010/main" val="4250829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2"/>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9368521" cy="3768596"/>
          </a:xfrm>
          <a:prstGeom prst="rect">
            <a:avLst/>
          </a:prstGeom>
          <a:noFill/>
          <a:ln w="9525">
            <a:noFill/>
          </a:ln>
        </p:spPr>
        <p:txBody>
          <a:bodyPr wrap="square">
            <a:spAutoFit/>
          </a:bodyPr>
          <a:lstStyle/>
          <a:p>
            <a:pPr>
              <a:lnSpc>
                <a:spcPct val="150000"/>
              </a:lnSpc>
            </a:pPr>
            <a:r>
              <a:rPr lang="en-US" altLang="zh-CN" b="1" dirty="0"/>
              <a:t>10. </a:t>
            </a:r>
            <a:r>
              <a:rPr lang="zh-CN" altLang="zh-CN" b="1" dirty="0"/>
              <a:t>必修第一册，</a:t>
            </a:r>
            <a:r>
              <a:rPr lang="en-US" altLang="zh-CN" b="1" dirty="0"/>
              <a:t>P90</a:t>
            </a:r>
            <a:r>
              <a:rPr lang="zh-CN" altLang="zh-CN" b="1" dirty="0"/>
              <a:t>，人物：纳皮尔（</a:t>
            </a:r>
            <a:r>
              <a:rPr lang="en-US" altLang="zh-CN" b="1" dirty="0" err="1"/>
              <a:t>J.Napier</a:t>
            </a:r>
            <a:r>
              <a:rPr lang="zh-CN" altLang="zh-CN" b="1" dirty="0"/>
              <a:t>，</a:t>
            </a:r>
            <a:r>
              <a:rPr lang="en-US" altLang="zh-CN" b="1" dirty="0"/>
              <a:t>1550-1617</a:t>
            </a:r>
            <a:r>
              <a:rPr lang="zh-CN" altLang="zh-CN" b="1" dirty="0"/>
              <a:t>），苏格兰数学家、对数发明人。</a:t>
            </a:r>
            <a:endParaRPr lang="en-US" altLang="zh-CN" b="1" dirty="0"/>
          </a:p>
          <a:p>
            <a:pPr>
              <a:lnSpc>
                <a:spcPct val="150000"/>
              </a:lnSpc>
            </a:pPr>
            <a:r>
              <a:rPr lang="zh-CN" altLang="zh-CN" sz="2400" dirty="0"/>
              <a:t>（</a:t>
            </a:r>
            <a:r>
              <a:rPr lang="en-US" altLang="zh-CN" sz="2400" dirty="0"/>
              <a:t>1</a:t>
            </a:r>
            <a:r>
              <a:rPr lang="zh-CN" altLang="zh-CN" sz="2400" dirty="0"/>
              <a:t>）纳皮尔的数学研究情况</a:t>
            </a:r>
          </a:p>
          <a:p>
            <a:pPr>
              <a:lnSpc>
                <a:spcPct val="150000"/>
              </a:lnSpc>
            </a:pPr>
            <a:r>
              <a:rPr lang="zh-CN" altLang="zh-CN" sz="2400" dirty="0"/>
              <a:t>皮纳尔对数字计算深有研究</a:t>
            </a:r>
            <a:r>
              <a:rPr lang="zh-CN" altLang="en-US" sz="2400" dirty="0"/>
              <a:t>，</a:t>
            </a:r>
            <a:r>
              <a:rPr lang="zh-CN" altLang="zh-CN" sz="2400" dirty="0"/>
              <a:t>而最大贡献是对数的发明。</a:t>
            </a:r>
          </a:p>
          <a:p>
            <a:pPr>
              <a:lnSpc>
                <a:spcPct val="150000"/>
              </a:lnSpc>
            </a:pPr>
            <a:r>
              <a:rPr lang="zh-CN" altLang="zh-CN" sz="2400" dirty="0"/>
              <a:t>（</a:t>
            </a:r>
            <a:r>
              <a:rPr lang="en-US" altLang="zh-CN" sz="2400" dirty="0"/>
              <a:t>2</a:t>
            </a:r>
            <a:r>
              <a:rPr lang="zh-CN" altLang="zh-CN" sz="2400" dirty="0"/>
              <a:t>）发明对数的经历经验</a:t>
            </a:r>
          </a:p>
          <a:p>
            <a:pPr>
              <a:lnSpc>
                <a:spcPct val="150000"/>
              </a:lnSpc>
            </a:pPr>
            <a:r>
              <a:rPr lang="zh-CN" altLang="zh-CN" sz="2400" dirty="0">
                <a:solidFill>
                  <a:srgbClr val="FF0000"/>
                </a:solidFill>
              </a:rPr>
              <a:t>用简单的加减运算来代替复杂的乘除运算</a:t>
            </a:r>
            <a:r>
              <a:rPr lang="zh-CN" altLang="en-US" sz="2400" dirty="0">
                <a:solidFill>
                  <a:srgbClr val="FF0000"/>
                </a:solidFill>
              </a:rPr>
              <a:t>，</a:t>
            </a:r>
            <a:endParaRPr lang="en-US" altLang="zh-CN" sz="2400" dirty="0">
              <a:solidFill>
                <a:srgbClr val="FF0000"/>
              </a:solidFill>
            </a:endParaRPr>
          </a:p>
          <a:p>
            <a:pPr>
              <a:lnSpc>
                <a:spcPct val="150000"/>
              </a:lnSpc>
            </a:pPr>
            <a:r>
              <a:rPr lang="zh-CN" altLang="zh-CN" sz="2400" dirty="0"/>
              <a:t>简化天文问题的球面三角的计算，他也是受了等比数列的项和等差数列的项之间的对应关系的启发。</a:t>
            </a:r>
          </a:p>
        </p:txBody>
      </p:sp>
      <p:pic>
        <p:nvPicPr>
          <p:cNvPr id="6" name="图片 5">
            <a:extLst>
              <a:ext uri="{FF2B5EF4-FFF2-40B4-BE49-F238E27FC236}">
                <a16:creationId xmlns:a16="http://schemas.microsoft.com/office/drawing/2014/main" id="{602EF571-F5DA-4B1A-BD5B-DC3B455D0E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4424" y="836711"/>
            <a:ext cx="1822602" cy="2304255"/>
          </a:xfrm>
          <a:prstGeom prst="rect">
            <a:avLst/>
          </a:prstGeom>
          <a:noFill/>
          <a:ln>
            <a:noFill/>
          </a:ln>
        </p:spPr>
      </p:pic>
      <p:graphicFrame>
        <p:nvGraphicFramePr>
          <p:cNvPr id="2" name="对象 1">
            <a:extLst>
              <a:ext uri="{FF2B5EF4-FFF2-40B4-BE49-F238E27FC236}">
                <a16:creationId xmlns:a16="http://schemas.microsoft.com/office/drawing/2014/main" id="{CCAB9243-B9F0-4C19-8CE6-F902ACD966DF}"/>
              </a:ext>
            </a:extLst>
          </p:cNvPr>
          <p:cNvGraphicFramePr>
            <a:graphicFrameLocks noChangeAspect="1"/>
          </p:cNvGraphicFramePr>
          <p:nvPr>
            <p:extLst>
              <p:ext uri="{D42A27DB-BD31-4B8C-83A1-F6EECF244321}">
                <p14:modId xmlns:p14="http://schemas.microsoft.com/office/powerpoint/2010/main" val="1905858754"/>
              </p:ext>
            </p:extLst>
          </p:nvPr>
        </p:nvGraphicFramePr>
        <p:xfrm>
          <a:off x="861485" y="4725144"/>
          <a:ext cx="5355595" cy="720080"/>
        </p:xfrm>
        <a:graphic>
          <a:graphicData uri="http://schemas.openxmlformats.org/presentationml/2006/ole">
            <mc:AlternateContent xmlns:mc="http://schemas.openxmlformats.org/markup-compatibility/2006">
              <mc:Choice xmlns:v="urn:schemas-microsoft-com:vml" Requires="v">
                <p:oleObj spid="_x0000_s10262" name="Equation" r:id="rId6" imgW="1511280" imgH="203040" progId="Equation.DSMT4">
                  <p:embed/>
                </p:oleObj>
              </mc:Choice>
              <mc:Fallback>
                <p:oleObj name="Equation" r:id="rId6" imgW="1511280" imgH="203040" progId="Equation.DSMT4">
                  <p:embed/>
                  <p:pic>
                    <p:nvPicPr>
                      <p:cNvPr id="0" name=""/>
                      <p:cNvPicPr/>
                      <p:nvPr/>
                    </p:nvPicPr>
                    <p:blipFill>
                      <a:blip r:embed="rId7"/>
                      <a:stretch>
                        <a:fillRect/>
                      </a:stretch>
                    </p:blipFill>
                    <p:spPr>
                      <a:xfrm>
                        <a:off x="861485" y="4725144"/>
                        <a:ext cx="5355595" cy="720080"/>
                      </a:xfrm>
                      <a:prstGeom prst="rect">
                        <a:avLst/>
                      </a:prstGeom>
                    </p:spPr>
                  </p:pic>
                </p:oleObj>
              </mc:Fallback>
            </mc:AlternateContent>
          </a:graphicData>
        </a:graphic>
      </p:graphicFrame>
      <p:pic>
        <p:nvPicPr>
          <p:cNvPr id="3" name="图片 2">
            <a:extLst>
              <a:ext uri="{FF2B5EF4-FFF2-40B4-BE49-F238E27FC236}">
                <a16:creationId xmlns:a16="http://schemas.microsoft.com/office/drawing/2014/main" id="{E32F16AC-B587-4529-B5BD-6A9218A056C9}"/>
              </a:ext>
            </a:extLst>
          </p:cNvPr>
          <p:cNvPicPr>
            <a:picLocks noChangeAspect="1"/>
          </p:cNvPicPr>
          <p:nvPr/>
        </p:nvPicPr>
        <p:blipFill>
          <a:blip r:embed="rId8"/>
          <a:stretch>
            <a:fillRect/>
          </a:stretch>
        </p:blipFill>
        <p:spPr>
          <a:xfrm>
            <a:off x="6600056" y="4211101"/>
            <a:ext cx="5112568" cy="2291841"/>
          </a:xfrm>
          <a:prstGeom prst="rect">
            <a:avLst/>
          </a:prstGeom>
        </p:spPr>
      </p:pic>
    </p:spTree>
    <p:extLst>
      <p:ext uri="{BB962C8B-B14F-4D97-AF65-F5344CB8AC3E}">
        <p14:creationId xmlns:p14="http://schemas.microsoft.com/office/powerpoint/2010/main" val="15502999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1061829"/>
          </a:xfrm>
          <a:prstGeom prst="rect">
            <a:avLst/>
          </a:prstGeom>
          <a:noFill/>
          <a:ln w="9525">
            <a:noFill/>
          </a:ln>
        </p:spPr>
        <p:txBody>
          <a:bodyPr wrap="square">
            <a:spAutoFit/>
          </a:bodyPr>
          <a:lstStyle/>
          <a:p>
            <a:pPr>
              <a:lnSpc>
                <a:spcPct val="150000"/>
              </a:lnSpc>
            </a:pPr>
            <a:r>
              <a:rPr lang="en-US" altLang="zh-CN" b="1" dirty="0"/>
              <a:t>10. </a:t>
            </a:r>
            <a:r>
              <a:rPr lang="zh-CN" altLang="zh-CN" b="1" dirty="0"/>
              <a:t>必修第一册，</a:t>
            </a:r>
            <a:r>
              <a:rPr lang="en-US" altLang="zh-CN" b="1" dirty="0"/>
              <a:t>P90</a:t>
            </a:r>
            <a:r>
              <a:rPr lang="zh-CN" altLang="zh-CN" b="1" dirty="0"/>
              <a:t>，人物：纳皮尔（</a:t>
            </a:r>
            <a:r>
              <a:rPr lang="en-US" altLang="zh-CN" b="1" dirty="0" err="1"/>
              <a:t>J.Napier</a:t>
            </a:r>
            <a:r>
              <a:rPr lang="zh-CN" altLang="zh-CN" b="1" dirty="0"/>
              <a:t>，</a:t>
            </a:r>
            <a:r>
              <a:rPr lang="en-US" altLang="zh-CN" b="1" dirty="0"/>
              <a:t>1550-1617</a:t>
            </a:r>
            <a:r>
              <a:rPr lang="zh-CN" altLang="zh-CN" b="1" dirty="0"/>
              <a:t>），苏格兰数学家、对数发明人。</a:t>
            </a:r>
            <a:endParaRPr lang="en-US" altLang="zh-CN" b="1" dirty="0"/>
          </a:p>
          <a:p>
            <a:r>
              <a:rPr lang="zh-CN" altLang="zh-CN" dirty="0"/>
              <a:t>（</a:t>
            </a:r>
            <a:r>
              <a:rPr lang="en-US" altLang="zh-CN" dirty="0"/>
              <a:t>3</a:t>
            </a:r>
            <a:r>
              <a:rPr lang="zh-CN" altLang="zh-CN" dirty="0"/>
              <a:t>）关于对数的小故事</a:t>
            </a:r>
          </a:p>
          <a:p>
            <a:r>
              <a:rPr lang="zh-CN" altLang="zh-CN" dirty="0"/>
              <a:t>地震与对数：</a:t>
            </a:r>
          </a:p>
        </p:txBody>
      </p:sp>
      <p:pic>
        <p:nvPicPr>
          <p:cNvPr id="7170" name="图片 17">
            <a:extLst>
              <a:ext uri="{FF2B5EF4-FFF2-40B4-BE49-F238E27FC236}">
                <a16:creationId xmlns:a16="http://schemas.microsoft.com/office/drawing/2014/main" id="{A22E175D-8A71-47AA-9433-731360BF29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06" y="2102908"/>
            <a:ext cx="5643892" cy="3918371"/>
          </a:xfrm>
          <a:prstGeom prst="rect">
            <a:avLst/>
          </a:prstGeom>
          <a:noFill/>
          <a:extLst>
            <a:ext uri="{909E8E84-426E-40DD-AFC4-6F175D3DCCD1}">
              <a14:hiddenFill xmlns:a14="http://schemas.microsoft.com/office/drawing/2010/main">
                <a:solidFill>
                  <a:srgbClr val="FFFFFF"/>
                </a:solidFill>
              </a14:hiddenFill>
            </a:ext>
          </a:extLst>
        </p:spPr>
      </p:pic>
      <p:pic>
        <p:nvPicPr>
          <p:cNvPr id="7169" name="图片 18">
            <a:extLst>
              <a:ext uri="{FF2B5EF4-FFF2-40B4-BE49-F238E27FC236}">
                <a16:creationId xmlns:a16="http://schemas.microsoft.com/office/drawing/2014/main" id="{3A201FCB-6E35-44D9-BF5B-66C4004E90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102908"/>
            <a:ext cx="3888432" cy="45621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8AEDF1EA-E0C7-4ECF-A094-540EEC46B48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6" name="Rectangle 4">
            <a:extLst>
              <a:ext uri="{FF2B5EF4-FFF2-40B4-BE49-F238E27FC236}">
                <a16:creationId xmlns:a16="http://schemas.microsoft.com/office/drawing/2014/main" id="{7CDB7079-8F4C-47B5-AABB-73BD754B9241}"/>
              </a:ext>
            </a:extLst>
          </p:cNvPr>
          <p:cNvSpPr>
            <a:spLocks noChangeArrowheads="1"/>
          </p:cNvSpPr>
          <p:nvPr/>
        </p:nvSpPr>
        <p:spPr bwMode="auto">
          <a:xfrm>
            <a:off x="0" y="4984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2581663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23393" y="836712"/>
            <a:ext cx="9289032" cy="5661422"/>
          </a:xfrm>
          <a:prstGeom prst="rect">
            <a:avLst/>
          </a:prstGeom>
          <a:noFill/>
          <a:ln w="9525">
            <a:noFill/>
          </a:ln>
        </p:spPr>
        <p:txBody>
          <a:bodyPr wrap="square">
            <a:spAutoFit/>
          </a:bodyPr>
          <a:lstStyle/>
          <a:p>
            <a:pPr>
              <a:lnSpc>
                <a:spcPct val="150000"/>
              </a:lnSpc>
            </a:pPr>
            <a:r>
              <a:rPr lang="en-US" altLang="zh-CN" b="1" dirty="0"/>
              <a:t>15. </a:t>
            </a:r>
            <a:r>
              <a:rPr lang="zh-CN" altLang="zh-CN" b="1" dirty="0"/>
              <a:t>必修第一册，</a:t>
            </a:r>
            <a:r>
              <a:rPr lang="en-US" altLang="zh-CN" b="1" dirty="0"/>
              <a:t>P90</a:t>
            </a:r>
            <a:r>
              <a:rPr lang="zh-CN" altLang="zh-CN" b="1" dirty="0"/>
              <a:t>，人物：牛顿（</a:t>
            </a:r>
            <a:r>
              <a:rPr lang="en-US" altLang="zh-CN" b="1" dirty="0"/>
              <a:t>Isaac Newton</a:t>
            </a:r>
            <a:r>
              <a:rPr lang="zh-CN" altLang="zh-CN" b="1" dirty="0"/>
              <a:t>，</a:t>
            </a:r>
            <a:r>
              <a:rPr lang="en-US" altLang="zh-CN" b="1" dirty="0"/>
              <a:t>1643-1727</a:t>
            </a:r>
            <a:r>
              <a:rPr lang="zh-CN" altLang="zh-CN" b="1" dirty="0"/>
              <a:t>），英国物理学家、数学家，百科全书式的“全才”，著有《自然哲学的数学原理》、《光学》。</a:t>
            </a:r>
            <a:endParaRPr lang="en-US" altLang="zh-CN" b="1" dirty="0"/>
          </a:p>
          <a:p>
            <a:r>
              <a:rPr lang="zh-CN" altLang="zh-CN" sz="2400" dirty="0"/>
              <a:t>（</a:t>
            </a:r>
            <a:r>
              <a:rPr lang="en-US" altLang="zh-CN" sz="2400" dirty="0"/>
              <a:t>1</a:t>
            </a:r>
            <a:r>
              <a:rPr lang="zh-CN" altLang="zh-CN" sz="2400" dirty="0"/>
              <a:t>）牛顿的数学研究情况</a:t>
            </a:r>
          </a:p>
          <a:p>
            <a:pPr indent="457200">
              <a:lnSpc>
                <a:spcPct val="150000"/>
              </a:lnSpc>
            </a:pPr>
            <a:r>
              <a:rPr lang="zh-CN" altLang="zh-CN" sz="2400" dirty="0">
                <a:solidFill>
                  <a:srgbClr val="FF0000"/>
                </a:solidFill>
              </a:rPr>
              <a:t>微积分的创立是牛顿最卓越的数学成就。</a:t>
            </a:r>
            <a:r>
              <a:rPr lang="zh-CN" altLang="zh-CN" sz="2400" dirty="0"/>
              <a:t>牛顿为解决运动问题，才创立这种和物理概念直接联系的数学理论的，牛顿称之为</a:t>
            </a:r>
            <a:r>
              <a:rPr lang="en-US" altLang="zh-CN" sz="2400" dirty="0"/>
              <a:t>"</a:t>
            </a:r>
            <a:r>
              <a:rPr lang="zh-CN" altLang="zh-CN" sz="2400" dirty="0"/>
              <a:t>流数术</a:t>
            </a:r>
            <a:r>
              <a:rPr lang="en-US" altLang="zh-CN" sz="2400" dirty="0"/>
              <a:t>"</a:t>
            </a:r>
            <a:r>
              <a:rPr lang="zh-CN" altLang="zh-CN" sz="2400" dirty="0"/>
              <a:t>。它所处理的一些具体问题，如切线问题、求积问题、瞬时速度问题以及函数的极大和极小值问题等。</a:t>
            </a:r>
          </a:p>
          <a:p>
            <a:pPr indent="457200">
              <a:lnSpc>
                <a:spcPct val="150000"/>
              </a:lnSpc>
            </a:pPr>
            <a:r>
              <a:rPr lang="en-US" altLang="zh-CN" sz="2400" dirty="0"/>
              <a:t>1707</a:t>
            </a:r>
            <a:r>
              <a:rPr lang="zh-CN" altLang="zh-CN" sz="2400" dirty="0"/>
              <a:t>年，《普遍算术》</a:t>
            </a:r>
            <a:r>
              <a:rPr lang="zh-CN" altLang="en-US" sz="2400" dirty="0"/>
              <a:t>，</a:t>
            </a:r>
            <a:r>
              <a:rPr lang="zh-CN" altLang="zh-CN" sz="2400" dirty="0"/>
              <a:t>主要讨论了代数基础及其（通过解方程）在解决各类问题中的应用。</a:t>
            </a:r>
            <a:endParaRPr lang="en-US" altLang="zh-CN" sz="2400" dirty="0"/>
          </a:p>
          <a:p>
            <a:pPr indent="457200">
              <a:lnSpc>
                <a:spcPct val="150000"/>
              </a:lnSpc>
            </a:pPr>
            <a:r>
              <a:rPr lang="zh-CN" altLang="zh-CN" sz="2400" dirty="0"/>
              <a:t>牛顿对解析几何与综合几何都有贡献</a:t>
            </a:r>
            <a:r>
              <a:rPr lang="zh-CN" altLang="en-US" sz="2400" dirty="0"/>
              <a:t>，</a:t>
            </a:r>
            <a:r>
              <a:rPr lang="zh-CN" altLang="zh-CN" sz="2400" dirty="0"/>
              <a:t>在</a:t>
            </a:r>
            <a:r>
              <a:rPr lang="en-US" altLang="zh-CN" sz="2400" dirty="0"/>
              <a:t>1736</a:t>
            </a:r>
            <a:r>
              <a:rPr lang="zh-CN" altLang="zh-CN" sz="2400" dirty="0"/>
              <a:t>年出版《解析几何》</a:t>
            </a:r>
            <a:r>
              <a:rPr lang="zh-CN" altLang="en-US" sz="2400" dirty="0"/>
              <a:t>。</a:t>
            </a:r>
            <a:endParaRPr lang="zh-CN" altLang="zh-CN" sz="2400" dirty="0"/>
          </a:p>
        </p:txBody>
      </p:sp>
      <p:pic>
        <p:nvPicPr>
          <p:cNvPr id="6" name="图片 5">
            <a:extLst>
              <a:ext uri="{FF2B5EF4-FFF2-40B4-BE49-F238E27FC236}">
                <a16:creationId xmlns:a16="http://schemas.microsoft.com/office/drawing/2014/main" id="{CF124EE9-83A7-4793-8B15-64FE400F5E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26047" y="973669"/>
            <a:ext cx="2365953" cy="2527338"/>
          </a:xfrm>
          <a:prstGeom prst="rect">
            <a:avLst/>
          </a:prstGeom>
          <a:noFill/>
          <a:ln>
            <a:noFill/>
          </a:ln>
        </p:spPr>
      </p:pic>
    </p:spTree>
    <p:extLst>
      <p:ext uri="{BB962C8B-B14F-4D97-AF65-F5344CB8AC3E}">
        <p14:creationId xmlns:p14="http://schemas.microsoft.com/office/powerpoint/2010/main" val="1903775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9656553" cy="3630096"/>
          </a:xfrm>
          <a:prstGeom prst="rect">
            <a:avLst/>
          </a:prstGeom>
          <a:noFill/>
          <a:ln w="9525">
            <a:noFill/>
          </a:ln>
        </p:spPr>
        <p:txBody>
          <a:bodyPr wrap="square">
            <a:spAutoFit/>
          </a:bodyPr>
          <a:lstStyle/>
          <a:p>
            <a:pPr>
              <a:lnSpc>
                <a:spcPct val="150000"/>
              </a:lnSpc>
            </a:pPr>
            <a:r>
              <a:rPr lang="en-US" altLang="zh-CN" b="1" dirty="0"/>
              <a:t>17. </a:t>
            </a:r>
            <a:r>
              <a:rPr lang="zh-CN" altLang="zh-CN" b="1" dirty="0"/>
              <a:t>必修第一册，</a:t>
            </a:r>
            <a:r>
              <a:rPr lang="en-US" altLang="zh-CN" b="1" dirty="0"/>
              <a:t>P90</a:t>
            </a:r>
            <a:r>
              <a:rPr lang="zh-CN" altLang="zh-CN" b="1" dirty="0"/>
              <a:t>、</a:t>
            </a:r>
            <a:r>
              <a:rPr lang="en-US" altLang="zh-CN" b="1" dirty="0"/>
              <a:t>P123</a:t>
            </a:r>
            <a:r>
              <a:rPr lang="zh-CN" altLang="zh-CN" b="1" dirty="0"/>
              <a:t>，人物：笛卡尔（</a:t>
            </a:r>
            <a:r>
              <a:rPr lang="en-US" altLang="zh-CN" b="1" dirty="0" err="1"/>
              <a:t>R.Descartes</a:t>
            </a:r>
            <a:r>
              <a:rPr lang="zh-CN" altLang="zh-CN" b="1" dirty="0"/>
              <a:t>，</a:t>
            </a:r>
            <a:r>
              <a:rPr lang="en-US" altLang="zh-CN" b="1" dirty="0"/>
              <a:t>1596-1650</a:t>
            </a:r>
            <a:r>
              <a:rPr lang="zh-CN" altLang="zh-CN" b="1" dirty="0"/>
              <a:t>），法国数学家，在《几何学》中第一次提到“未知和未定的量”，涉及了变量，同时也引入函数的思想</a:t>
            </a:r>
            <a:r>
              <a:rPr lang="en-US" altLang="zh-CN" b="1" dirty="0"/>
              <a:t>.</a:t>
            </a:r>
          </a:p>
          <a:p>
            <a:pPr>
              <a:lnSpc>
                <a:spcPct val="150000"/>
              </a:lnSpc>
            </a:pPr>
            <a:r>
              <a:rPr lang="zh-CN" altLang="zh-CN" sz="2400" dirty="0"/>
              <a:t>（</a:t>
            </a:r>
            <a:r>
              <a:rPr lang="en-US" altLang="zh-CN" sz="2400" dirty="0"/>
              <a:t>1</a:t>
            </a:r>
            <a:r>
              <a:rPr lang="zh-CN" altLang="zh-CN" sz="2400" dirty="0"/>
              <a:t>）笛卡尔的数学研究情况</a:t>
            </a:r>
          </a:p>
          <a:p>
            <a:pPr indent="457200">
              <a:lnSpc>
                <a:spcPct val="150000"/>
              </a:lnSpc>
            </a:pPr>
            <a:r>
              <a:rPr lang="zh-CN" altLang="zh-CN" sz="2400" dirty="0"/>
              <a:t>提出必须把几何与代数的优点结合起来，建立一种“真正的数学”。</a:t>
            </a:r>
            <a:endParaRPr lang="en-US" altLang="zh-CN" sz="2400" dirty="0"/>
          </a:p>
          <a:p>
            <a:pPr indent="457200">
              <a:lnSpc>
                <a:spcPct val="150000"/>
              </a:lnSpc>
            </a:pPr>
            <a:r>
              <a:rPr lang="zh-CN" altLang="zh-CN" sz="2400" dirty="0"/>
              <a:t>笛卡尔的思想核心是：把几何学的问题归结成代数形式的问题，用代数学的方法进行计算、证明，从而达到最终解决几何问题的目的。</a:t>
            </a:r>
          </a:p>
          <a:p>
            <a:pPr indent="457200">
              <a:lnSpc>
                <a:spcPct val="150000"/>
              </a:lnSpc>
            </a:pPr>
            <a:r>
              <a:rPr lang="en-US" altLang="zh-CN" sz="2400" dirty="0"/>
              <a:t>1637</a:t>
            </a:r>
            <a:r>
              <a:rPr lang="zh-CN" altLang="zh-CN" sz="2400" dirty="0"/>
              <a:t>年，笛卡尔发表了《几何学》，创立了平面直角坐标系。</a:t>
            </a:r>
          </a:p>
        </p:txBody>
      </p:sp>
      <p:pic>
        <p:nvPicPr>
          <p:cNvPr id="6" name="图片 5">
            <a:extLst>
              <a:ext uri="{FF2B5EF4-FFF2-40B4-BE49-F238E27FC236}">
                <a16:creationId xmlns:a16="http://schemas.microsoft.com/office/drawing/2014/main" id="{B8CDDA04-7067-4379-9917-028F8A4D02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8488" y="1484646"/>
            <a:ext cx="1533525" cy="1857375"/>
          </a:xfrm>
          <a:prstGeom prst="rect">
            <a:avLst/>
          </a:prstGeom>
          <a:noFill/>
          <a:ln>
            <a:noFill/>
          </a:ln>
        </p:spPr>
      </p:pic>
    </p:spTree>
    <p:extLst>
      <p:ext uri="{BB962C8B-B14F-4D97-AF65-F5344CB8AC3E}">
        <p14:creationId xmlns:p14="http://schemas.microsoft.com/office/powerpoint/2010/main" val="23246400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3076099"/>
          </a:xfrm>
          <a:prstGeom prst="rect">
            <a:avLst/>
          </a:prstGeom>
          <a:noFill/>
          <a:ln w="9525">
            <a:noFill/>
          </a:ln>
        </p:spPr>
        <p:txBody>
          <a:bodyPr wrap="square">
            <a:spAutoFit/>
          </a:bodyPr>
          <a:lstStyle/>
          <a:p>
            <a:pPr>
              <a:lnSpc>
                <a:spcPct val="150000"/>
              </a:lnSpc>
            </a:pPr>
            <a:r>
              <a:rPr lang="en-US" altLang="zh-CN" b="1" dirty="0"/>
              <a:t>17. </a:t>
            </a:r>
            <a:r>
              <a:rPr lang="zh-CN" altLang="zh-CN" b="1" dirty="0"/>
              <a:t>必修第一册，</a:t>
            </a:r>
            <a:r>
              <a:rPr lang="en-US" altLang="zh-CN" b="1" dirty="0"/>
              <a:t>P90</a:t>
            </a:r>
            <a:r>
              <a:rPr lang="zh-CN" altLang="zh-CN" b="1" dirty="0"/>
              <a:t>、</a:t>
            </a:r>
            <a:r>
              <a:rPr lang="en-US" altLang="zh-CN" b="1" dirty="0"/>
              <a:t>P123</a:t>
            </a:r>
            <a:r>
              <a:rPr lang="zh-CN" altLang="zh-CN" b="1" dirty="0"/>
              <a:t>，人物：笛卡尔（</a:t>
            </a:r>
            <a:r>
              <a:rPr lang="en-US" altLang="zh-CN" b="1" dirty="0" err="1"/>
              <a:t>R.Descartes</a:t>
            </a:r>
            <a:r>
              <a:rPr lang="zh-CN" altLang="zh-CN" b="1" dirty="0"/>
              <a:t>，</a:t>
            </a:r>
            <a:r>
              <a:rPr lang="en-US" altLang="zh-CN" b="1" dirty="0"/>
              <a:t>1596-1650</a:t>
            </a:r>
            <a:r>
              <a:rPr lang="zh-CN" altLang="zh-CN" b="1" dirty="0"/>
              <a:t>），法国数学家，在《几何学》中第一次提到“未知和未定的量”，涉及了变量，同时也引入函数的思想</a:t>
            </a:r>
            <a:r>
              <a:rPr lang="en-US" altLang="zh-CN" b="1" dirty="0"/>
              <a:t>.</a:t>
            </a:r>
          </a:p>
          <a:p>
            <a:pPr>
              <a:lnSpc>
                <a:spcPct val="150000"/>
              </a:lnSpc>
            </a:pPr>
            <a:r>
              <a:rPr lang="zh-CN" altLang="zh-CN" sz="2400" dirty="0"/>
              <a:t>（</a:t>
            </a:r>
            <a:r>
              <a:rPr lang="en-US" altLang="zh-CN" sz="2400" dirty="0"/>
              <a:t>2</a:t>
            </a:r>
            <a:r>
              <a:rPr lang="zh-CN" altLang="zh-CN" sz="2400" dirty="0"/>
              <a:t>）创立解析几何学的经历经验</a:t>
            </a:r>
          </a:p>
          <a:p>
            <a:pPr indent="457200">
              <a:lnSpc>
                <a:spcPct val="150000"/>
              </a:lnSpc>
            </a:pPr>
            <a:r>
              <a:rPr lang="en-US" altLang="zh-CN" sz="2400" dirty="0"/>
              <a:t>  </a:t>
            </a:r>
            <a:r>
              <a:rPr lang="zh-CN" altLang="zh-CN" sz="2400" dirty="0"/>
              <a:t>躺在病榻上，仰望着天花板出神，只见蜘蛛正忙着在墙角上结网，它一会儿在雪白的天花板上爬来爬去，一会儿又顺着蛛丝爬上爬下。笛卡尔又继续深入研究，不久便创立了一门新的数学分支一</a:t>
            </a:r>
            <a:r>
              <a:rPr lang="zh-CN" altLang="zh-CN" sz="2400" dirty="0">
                <a:solidFill>
                  <a:srgbClr val="FF0000"/>
                </a:solidFill>
              </a:rPr>
              <a:t>解析几何学</a:t>
            </a:r>
            <a:r>
              <a:rPr lang="zh-CN" altLang="zh-CN" sz="2400" dirty="0"/>
              <a:t>。</a:t>
            </a:r>
          </a:p>
        </p:txBody>
      </p:sp>
    </p:spTree>
    <p:extLst>
      <p:ext uri="{BB962C8B-B14F-4D97-AF65-F5344CB8AC3E}">
        <p14:creationId xmlns:p14="http://schemas.microsoft.com/office/powerpoint/2010/main" val="1298635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7856353" cy="4045595"/>
          </a:xfrm>
          <a:prstGeom prst="rect">
            <a:avLst/>
          </a:prstGeom>
          <a:noFill/>
          <a:ln w="9525">
            <a:noFill/>
          </a:ln>
        </p:spPr>
        <p:txBody>
          <a:bodyPr wrap="square">
            <a:spAutoFit/>
          </a:bodyPr>
          <a:lstStyle/>
          <a:p>
            <a:pPr>
              <a:lnSpc>
                <a:spcPct val="150000"/>
              </a:lnSpc>
            </a:pPr>
            <a:r>
              <a:rPr lang="en-US" altLang="zh-CN" b="1" dirty="0"/>
              <a:t>17. </a:t>
            </a:r>
            <a:r>
              <a:rPr lang="zh-CN" altLang="zh-CN" b="1" dirty="0"/>
              <a:t>必修第一册，</a:t>
            </a:r>
            <a:r>
              <a:rPr lang="en-US" altLang="zh-CN" b="1" dirty="0"/>
              <a:t>P90</a:t>
            </a:r>
            <a:r>
              <a:rPr lang="zh-CN" altLang="zh-CN" b="1" dirty="0"/>
              <a:t>、</a:t>
            </a:r>
            <a:r>
              <a:rPr lang="en-US" altLang="zh-CN" b="1" dirty="0"/>
              <a:t>P123</a:t>
            </a:r>
            <a:r>
              <a:rPr lang="zh-CN" altLang="zh-CN" b="1" dirty="0"/>
              <a:t>，人物：笛卡尔（</a:t>
            </a:r>
            <a:r>
              <a:rPr lang="en-US" altLang="zh-CN" b="1" dirty="0" err="1"/>
              <a:t>R.Descartes</a:t>
            </a:r>
            <a:r>
              <a:rPr lang="zh-CN" altLang="zh-CN" b="1" dirty="0"/>
              <a:t>，</a:t>
            </a:r>
            <a:r>
              <a:rPr lang="en-US" altLang="zh-CN" b="1" dirty="0"/>
              <a:t>1596-1650</a:t>
            </a:r>
            <a:r>
              <a:rPr lang="zh-CN" altLang="zh-CN" b="1" dirty="0"/>
              <a:t>），法国数学家，在《几何学》中第一次提到“未知和未定的量”，涉及了变量，同时也引入函数的思想</a:t>
            </a:r>
            <a:r>
              <a:rPr lang="en-US" altLang="zh-CN" b="1" dirty="0"/>
              <a:t>.</a:t>
            </a:r>
          </a:p>
          <a:p>
            <a:pPr>
              <a:lnSpc>
                <a:spcPct val="150000"/>
              </a:lnSpc>
            </a:pPr>
            <a:r>
              <a:rPr lang="zh-CN" altLang="zh-CN" sz="2400" dirty="0"/>
              <a:t>（</a:t>
            </a:r>
            <a:r>
              <a:rPr lang="en-US" altLang="zh-CN" sz="2400" dirty="0"/>
              <a:t>3</a:t>
            </a:r>
            <a:r>
              <a:rPr lang="zh-CN" altLang="zh-CN" sz="2400" dirty="0"/>
              <a:t>）关于笛卡尔的小故事</a:t>
            </a:r>
          </a:p>
          <a:p>
            <a:pPr>
              <a:lnSpc>
                <a:spcPct val="150000"/>
              </a:lnSpc>
            </a:pPr>
            <a:r>
              <a:rPr lang="zh-CN" altLang="zh-CN" sz="2400" dirty="0"/>
              <a:t>“心形线”：</a:t>
            </a:r>
          </a:p>
          <a:p>
            <a:pPr>
              <a:lnSpc>
                <a:spcPct val="150000"/>
              </a:lnSpc>
            </a:pPr>
            <a:r>
              <a:rPr lang="en-US" altLang="zh-CN" sz="2400" dirty="0"/>
              <a:t>1650</a:t>
            </a:r>
            <a:r>
              <a:rPr lang="zh-CN" altLang="zh-CN" sz="2400" dirty="0"/>
              <a:t>年，斯德哥尔摩的街头，</a:t>
            </a:r>
            <a:r>
              <a:rPr lang="en-US" altLang="zh-CN" sz="2400" dirty="0"/>
              <a:t>52</a:t>
            </a:r>
            <a:r>
              <a:rPr lang="zh-CN" altLang="zh-CN" sz="2400" dirty="0"/>
              <a:t>岁的笛卡尔邂逅了</a:t>
            </a:r>
            <a:r>
              <a:rPr lang="en-US" altLang="zh-CN" sz="2400" dirty="0"/>
              <a:t>18</a:t>
            </a:r>
            <a:r>
              <a:rPr lang="zh-CN" altLang="zh-CN" sz="2400" dirty="0"/>
              <a:t>岁的瑞典公主克里斯汀。</a:t>
            </a:r>
          </a:p>
          <a:p>
            <a:pPr>
              <a:lnSpc>
                <a:spcPct val="150000"/>
              </a:lnSpc>
            </a:pPr>
            <a:r>
              <a:rPr lang="zh-CN" altLang="zh-CN" sz="2400" dirty="0"/>
              <a:t>这最后一封信上没有写一句话，只有一个方程：</a:t>
            </a:r>
            <a:r>
              <a:rPr lang="en-US" altLang="zh-CN" sz="2400" dirty="0"/>
              <a:t>r=1-sinθ</a:t>
            </a:r>
            <a:endParaRPr lang="zh-CN" altLang="zh-CN" sz="2400" dirty="0"/>
          </a:p>
        </p:txBody>
      </p:sp>
      <p:pic>
        <p:nvPicPr>
          <p:cNvPr id="3" name="图片 2">
            <a:extLst>
              <a:ext uri="{FF2B5EF4-FFF2-40B4-BE49-F238E27FC236}">
                <a16:creationId xmlns:a16="http://schemas.microsoft.com/office/drawing/2014/main" id="{4AD4E5E5-802C-45D7-B84E-9B9BD63B7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0296" y="973669"/>
            <a:ext cx="3191355" cy="3675906"/>
          </a:xfrm>
          <a:prstGeom prst="rect">
            <a:avLst/>
          </a:prstGeom>
        </p:spPr>
      </p:pic>
    </p:spTree>
    <p:extLst>
      <p:ext uri="{BB962C8B-B14F-4D97-AF65-F5344CB8AC3E}">
        <p14:creationId xmlns:p14="http://schemas.microsoft.com/office/powerpoint/2010/main" val="4000341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9368521" cy="5846088"/>
          </a:xfrm>
          <a:prstGeom prst="rect">
            <a:avLst/>
          </a:prstGeom>
          <a:noFill/>
          <a:ln w="9525">
            <a:noFill/>
          </a:ln>
        </p:spPr>
        <p:txBody>
          <a:bodyPr wrap="square">
            <a:spAutoFit/>
          </a:bodyPr>
          <a:lstStyle/>
          <a:p>
            <a:pPr>
              <a:lnSpc>
                <a:spcPct val="150000"/>
              </a:lnSpc>
            </a:pPr>
            <a:r>
              <a:rPr lang="en-US" altLang="zh-CN" b="1" dirty="0"/>
              <a:t>18.</a:t>
            </a:r>
            <a:r>
              <a:rPr lang="zh-CN" altLang="zh-CN" b="1" dirty="0"/>
              <a:t>必修第一册，</a:t>
            </a:r>
            <a:r>
              <a:rPr lang="en-US" altLang="zh-CN" b="1" dirty="0"/>
              <a:t>P90</a:t>
            </a:r>
            <a:r>
              <a:rPr lang="zh-CN" altLang="zh-CN" b="1" dirty="0"/>
              <a:t>、</a:t>
            </a:r>
            <a:r>
              <a:rPr lang="en-US" altLang="zh-CN" b="1" dirty="0"/>
              <a:t>P123</a:t>
            </a:r>
            <a:r>
              <a:rPr lang="zh-CN" altLang="zh-CN" b="1" dirty="0"/>
              <a:t>、</a:t>
            </a:r>
            <a:r>
              <a:rPr lang="en-US" altLang="zh-CN" b="1" dirty="0"/>
              <a:t>P192</a:t>
            </a:r>
            <a:r>
              <a:rPr lang="zh-CN" altLang="zh-CN" b="1" dirty="0"/>
              <a:t>、</a:t>
            </a:r>
            <a:r>
              <a:rPr lang="en-US" altLang="zh-CN" b="1" dirty="0"/>
              <a:t>P206</a:t>
            </a:r>
            <a:r>
              <a:rPr lang="zh-CN" altLang="zh-CN" b="1" dirty="0"/>
              <a:t>，人物：欧拉（</a:t>
            </a:r>
            <a:r>
              <a:rPr lang="en-US" altLang="zh-CN" b="1" dirty="0" err="1"/>
              <a:t>L.Euler</a:t>
            </a:r>
            <a:r>
              <a:rPr lang="zh-CN" altLang="zh-CN" b="1" dirty="0"/>
              <a:t>，</a:t>
            </a:r>
            <a:r>
              <a:rPr lang="en-US" altLang="zh-CN" b="1" dirty="0"/>
              <a:t>1707-1783</a:t>
            </a:r>
            <a:r>
              <a:rPr lang="zh-CN" altLang="zh-CN" b="1" dirty="0"/>
              <a:t>），瑞士数学家</a:t>
            </a:r>
            <a:r>
              <a:rPr lang="en-US" altLang="zh-CN" b="1" dirty="0"/>
              <a:t>.</a:t>
            </a:r>
          </a:p>
          <a:p>
            <a:pPr>
              <a:lnSpc>
                <a:spcPct val="150000"/>
              </a:lnSpc>
            </a:pPr>
            <a:r>
              <a:rPr lang="zh-CN" altLang="zh-CN" sz="2400" dirty="0"/>
              <a:t>（</a:t>
            </a:r>
            <a:r>
              <a:rPr lang="en-US" altLang="zh-CN" sz="2400" dirty="0"/>
              <a:t>1</a:t>
            </a:r>
            <a:r>
              <a:rPr lang="zh-CN" altLang="zh-CN" sz="2400" dirty="0"/>
              <a:t>）欧拉的数学研究情况</a:t>
            </a:r>
          </a:p>
          <a:p>
            <a:pPr>
              <a:lnSpc>
                <a:spcPct val="150000"/>
              </a:lnSpc>
            </a:pPr>
            <a:r>
              <a:rPr lang="zh-CN" altLang="zh-CN" sz="2400" dirty="0"/>
              <a:t>欧拉是</a:t>
            </a:r>
            <a:r>
              <a:rPr lang="en-US" altLang="zh-CN" sz="2400" dirty="0"/>
              <a:t>18</a:t>
            </a:r>
            <a:r>
              <a:rPr lang="zh-CN" altLang="zh-CN" sz="2400" dirty="0"/>
              <a:t>世纪数学界的中心人物。被同时代的人誉为</a:t>
            </a:r>
            <a:r>
              <a:rPr lang="en-US" altLang="zh-CN" sz="2400" dirty="0"/>
              <a:t>“</a:t>
            </a:r>
            <a:r>
              <a:rPr lang="zh-CN" altLang="zh-CN" sz="2400" dirty="0"/>
              <a:t>分析的化身</a:t>
            </a:r>
            <a:r>
              <a:rPr lang="en-US" altLang="zh-CN" sz="2400" dirty="0"/>
              <a:t>”</a:t>
            </a:r>
            <a:r>
              <a:rPr lang="zh-CN" altLang="zh-CN" sz="2400" dirty="0"/>
              <a:t>。</a:t>
            </a:r>
          </a:p>
          <a:p>
            <a:pPr>
              <a:lnSpc>
                <a:spcPct val="150000"/>
              </a:lnSpc>
            </a:pPr>
            <a:r>
              <a:rPr lang="en-US" altLang="zh-CN" sz="2400" dirty="0"/>
              <a:t>1</a:t>
            </a:r>
            <a:r>
              <a:rPr lang="zh-CN" altLang="zh-CN" sz="2400" dirty="0"/>
              <a:t>．数论</a:t>
            </a:r>
          </a:p>
          <a:p>
            <a:pPr>
              <a:lnSpc>
                <a:spcPct val="150000"/>
              </a:lnSpc>
            </a:pPr>
            <a:r>
              <a:rPr lang="en-US" altLang="zh-CN" sz="2400" dirty="0"/>
              <a:t>2</a:t>
            </a:r>
            <a:r>
              <a:rPr lang="zh-CN" altLang="zh-CN" sz="2400" dirty="0"/>
              <a:t>．代数</a:t>
            </a:r>
            <a:r>
              <a:rPr lang="zh-CN" altLang="en-US" sz="2400" dirty="0"/>
              <a:t>：</a:t>
            </a:r>
            <a:r>
              <a:rPr lang="zh-CN" altLang="zh-CN" sz="2400" dirty="0"/>
              <a:t>《代数学入门》是</a:t>
            </a:r>
            <a:r>
              <a:rPr lang="en-US" altLang="zh-CN" sz="2400" dirty="0"/>
              <a:t>16</a:t>
            </a:r>
            <a:r>
              <a:rPr lang="zh-CN" altLang="zh-CN" sz="2400" dirty="0"/>
              <a:t>世纪中期开始发展的代数学的一个系统总结。</a:t>
            </a:r>
          </a:p>
          <a:p>
            <a:pPr>
              <a:lnSpc>
                <a:spcPct val="150000"/>
              </a:lnSpc>
            </a:pPr>
            <a:r>
              <a:rPr lang="en-US" altLang="zh-CN" sz="2400" dirty="0"/>
              <a:t>3</a:t>
            </a:r>
            <a:r>
              <a:rPr lang="zh-CN" altLang="zh-CN" sz="2400" dirty="0"/>
              <a:t>．无穷级数</a:t>
            </a:r>
            <a:r>
              <a:rPr lang="zh-CN" altLang="en-US" sz="2400" dirty="0"/>
              <a:t>：</a:t>
            </a:r>
            <a:r>
              <a:rPr lang="zh-CN" altLang="zh-CN" sz="2400" dirty="0"/>
              <a:t>欧拉的《微分学原理》（</a:t>
            </a:r>
            <a:r>
              <a:rPr lang="en-US" altLang="zh-CN" sz="2400" dirty="0"/>
              <a:t>1755</a:t>
            </a:r>
            <a:r>
              <a:rPr lang="zh-CN" altLang="zh-CN" sz="2400" dirty="0"/>
              <a:t>）</a:t>
            </a:r>
            <a:endParaRPr lang="en-US" altLang="zh-CN" sz="2400" dirty="0"/>
          </a:p>
          <a:p>
            <a:pPr>
              <a:lnSpc>
                <a:spcPct val="150000"/>
              </a:lnSpc>
            </a:pPr>
            <a:r>
              <a:rPr lang="en-US" altLang="zh-CN" sz="2400" dirty="0"/>
              <a:t>4</a:t>
            </a:r>
            <a:r>
              <a:rPr lang="zh-CN" altLang="zh-CN" sz="2400" dirty="0"/>
              <a:t>．函数概念</a:t>
            </a:r>
            <a:r>
              <a:rPr lang="zh-CN" altLang="en-US" sz="2400" dirty="0"/>
              <a:t>：</a:t>
            </a:r>
            <a:r>
              <a:rPr lang="zh-CN" altLang="zh-CN" sz="2400" dirty="0"/>
              <a:t>《无穷分析引论》、《微分学原理》和《积分学原理》组成的分析学三部曲是分析学发展的里程碑式的著作。</a:t>
            </a:r>
          </a:p>
          <a:p>
            <a:pPr>
              <a:lnSpc>
                <a:spcPct val="150000"/>
              </a:lnSpc>
            </a:pPr>
            <a:r>
              <a:rPr lang="en-US" altLang="zh-CN" sz="2400" dirty="0"/>
              <a:t>5. </a:t>
            </a:r>
            <a:r>
              <a:rPr lang="zh-CN" altLang="zh-CN" sz="2400" dirty="0"/>
              <a:t>初等函数</a:t>
            </a:r>
            <a:r>
              <a:rPr lang="zh-CN" altLang="en-US" sz="2400" dirty="0"/>
              <a:t>：</a:t>
            </a:r>
            <a:r>
              <a:rPr lang="zh-CN" altLang="zh-CN" sz="2400" dirty="0"/>
              <a:t>《无穷分析引论》第一卷共</a:t>
            </a:r>
            <a:r>
              <a:rPr lang="en-US" altLang="zh-CN" sz="2400" dirty="0"/>
              <a:t>18</a:t>
            </a:r>
            <a:r>
              <a:rPr lang="zh-CN" altLang="zh-CN" sz="2400" dirty="0"/>
              <a:t>章，主要研究初等函数论。</a:t>
            </a:r>
          </a:p>
        </p:txBody>
      </p:sp>
      <p:pic>
        <p:nvPicPr>
          <p:cNvPr id="8" name="图片 7">
            <a:extLst>
              <a:ext uri="{FF2B5EF4-FFF2-40B4-BE49-F238E27FC236}">
                <a16:creationId xmlns:a16="http://schemas.microsoft.com/office/drawing/2014/main" id="{59EF4FDD-91BB-4A03-BBEA-3F4196361D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84432" y="865988"/>
            <a:ext cx="2172072" cy="2786381"/>
          </a:xfrm>
          <a:prstGeom prst="rect">
            <a:avLst/>
          </a:prstGeom>
          <a:noFill/>
          <a:ln>
            <a:noFill/>
          </a:ln>
        </p:spPr>
      </p:pic>
    </p:spTree>
    <p:extLst>
      <p:ext uri="{BB962C8B-B14F-4D97-AF65-F5344CB8AC3E}">
        <p14:creationId xmlns:p14="http://schemas.microsoft.com/office/powerpoint/2010/main" val="26773660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up)">
                                      <p:cBhvr>
                                        <p:cTn id="21" dur="500"/>
                                        <p:tgtEl>
                                          <p:spTgt spid="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wipe(up)">
                                      <p:cBhvr>
                                        <p:cTn id="26" dur="500"/>
                                        <p:tgtEl>
                                          <p:spTgt spid="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wipe(up)">
                                      <p:cBhvr>
                                        <p:cTn id="31" dur="500"/>
                                        <p:tgtEl>
                                          <p:spTgt spid="7">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wipe(up)">
                                      <p:cBhvr>
                                        <p:cTn id="36" dur="500"/>
                                        <p:tgtEl>
                                          <p:spTgt spid="7">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7">
                                            <p:txEl>
                                              <p:pRg st="5" end="5"/>
                                            </p:txEl>
                                          </p:spTgt>
                                        </p:tgtEl>
                                        <p:attrNameLst>
                                          <p:attrName>style.visibility</p:attrName>
                                        </p:attrNameLst>
                                      </p:cBhvr>
                                      <p:to>
                                        <p:strVal val="visible"/>
                                      </p:to>
                                    </p:set>
                                    <p:animEffect transition="in" filter="wipe(up)">
                                      <p:cBhvr>
                                        <p:cTn id="41" dur="500"/>
                                        <p:tgtEl>
                                          <p:spTgt spid="7">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2" nodeType="clickEffect">
                                  <p:stCondLst>
                                    <p:cond delay="0"/>
                                  </p:stCondLst>
                                  <p:childTnLst>
                                    <p:set>
                                      <p:cBhvr>
                                        <p:cTn id="45" dur="1" fill="hold">
                                          <p:stCondLst>
                                            <p:cond delay="0"/>
                                          </p:stCondLst>
                                        </p:cTn>
                                        <p:tgtEl>
                                          <p:spTgt spid="7">
                                            <p:txEl>
                                              <p:pRg st="6" end="6"/>
                                            </p:txEl>
                                          </p:spTgt>
                                        </p:tgtEl>
                                        <p:attrNameLst>
                                          <p:attrName>style.visibility</p:attrName>
                                        </p:attrNameLst>
                                      </p:cBhvr>
                                      <p:to>
                                        <p:strVal val="visible"/>
                                      </p:to>
                                    </p:set>
                                    <p:animEffect transition="in" filter="wipe(up)">
                                      <p:cBhvr>
                                        <p:cTn id="46" dur="500"/>
                                        <p:tgtEl>
                                          <p:spTgt spid="7">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2" nodeType="clickEffect">
                                  <p:stCondLst>
                                    <p:cond delay="0"/>
                                  </p:stCondLst>
                                  <p:childTnLst>
                                    <p:set>
                                      <p:cBhvr>
                                        <p:cTn id="50" dur="1" fill="hold">
                                          <p:stCondLst>
                                            <p:cond delay="0"/>
                                          </p:stCondLst>
                                        </p:cTn>
                                        <p:tgtEl>
                                          <p:spTgt spid="7">
                                            <p:txEl>
                                              <p:pRg st="7" end="7"/>
                                            </p:txEl>
                                          </p:spTgt>
                                        </p:tgtEl>
                                        <p:attrNameLst>
                                          <p:attrName>style.visibility</p:attrName>
                                        </p:attrNameLst>
                                      </p:cBhvr>
                                      <p:to>
                                        <p:strVal val="visible"/>
                                      </p:to>
                                    </p:set>
                                    <p:animEffect transition="in" filter="wipe(up)">
                                      <p:cBhvr>
                                        <p:cTn id="51"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3768596"/>
          </a:xfrm>
          <a:prstGeom prst="rect">
            <a:avLst/>
          </a:prstGeom>
          <a:noFill/>
          <a:ln w="9525">
            <a:noFill/>
          </a:ln>
        </p:spPr>
        <p:txBody>
          <a:bodyPr wrap="square">
            <a:spAutoFit/>
          </a:bodyPr>
          <a:lstStyle/>
          <a:p>
            <a:pPr>
              <a:lnSpc>
                <a:spcPct val="150000"/>
              </a:lnSpc>
            </a:pPr>
            <a:r>
              <a:rPr lang="en-US" altLang="zh-CN" b="1" dirty="0"/>
              <a:t>18.</a:t>
            </a:r>
            <a:r>
              <a:rPr lang="zh-CN" altLang="zh-CN" b="1" dirty="0"/>
              <a:t>必修第一册，</a:t>
            </a:r>
            <a:r>
              <a:rPr lang="en-US" altLang="zh-CN" b="1" dirty="0"/>
              <a:t>P90</a:t>
            </a:r>
            <a:r>
              <a:rPr lang="zh-CN" altLang="zh-CN" b="1" dirty="0"/>
              <a:t>、</a:t>
            </a:r>
            <a:r>
              <a:rPr lang="en-US" altLang="zh-CN" b="1" dirty="0"/>
              <a:t>P123</a:t>
            </a:r>
            <a:r>
              <a:rPr lang="zh-CN" altLang="zh-CN" b="1" dirty="0"/>
              <a:t>、</a:t>
            </a:r>
            <a:r>
              <a:rPr lang="en-US" altLang="zh-CN" b="1" dirty="0"/>
              <a:t>P192</a:t>
            </a:r>
            <a:r>
              <a:rPr lang="zh-CN" altLang="zh-CN" b="1" dirty="0"/>
              <a:t>、</a:t>
            </a:r>
            <a:r>
              <a:rPr lang="en-US" altLang="zh-CN" b="1" dirty="0"/>
              <a:t>P206</a:t>
            </a:r>
            <a:r>
              <a:rPr lang="zh-CN" altLang="zh-CN" b="1" dirty="0"/>
              <a:t>，人物：欧拉（</a:t>
            </a:r>
            <a:r>
              <a:rPr lang="en-US" altLang="zh-CN" b="1" dirty="0" err="1"/>
              <a:t>L.Euler</a:t>
            </a:r>
            <a:r>
              <a:rPr lang="zh-CN" altLang="zh-CN" b="1" dirty="0"/>
              <a:t>，</a:t>
            </a:r>
            <a:r>
              <a:rPr lang="en-US" altLang="zh-CN" b="1" dirty="0"/>
              <a:t>1707-1783</a:t>
            </a:r>
            <a:r>
              <a:rPr lang="zh-CN" altLang="zh-CN" b="1" dirty="0"/>
              <a:t>），瑞士数学家</a:t>
            </a:r>
            <a:r>
              <a:rPr lang="en-US" altLang="zh-CN" b="1" dirty="0"/>
              <a:t>.</a:t>
            </a:r>
          </a:p>
          <a:p>
            <a:pPr>
              <a:lnSpc>
                <a:spcPct val="150000"/>
              </a:lnSpc>
            </a:pPr>
            <a:r>
              <a:rPr lang="en-US" altLang="zh-CN" sz="2400" dirty="0"/>
              <a:t>6</a:t>
            </a:r>
            <a:r>
              <a:rPr lang="zh-CN" altLang="zh-CN" sz="2400" dirty="0"/>
              <a:t>．单复变函数</a:t>
            </a:r>
          </a:p>
          <a:p>
            <a:pPr>
              <a:lnSpc>
                <a:spcPct val="150000"/>
              </a:lnSpc>
            </a:pPr>
            <a:r>
              <a:rPr lang="en-US" altLang="zh-CN" sz="2400" dirty="0"/>
              <a:t>7</a:t>
            </a:r>
            <a:r>
              <a:rPr lang="zh-CN" altLang="zh-CN" sz="2400" dirty="0"/>
              <a:t>．微积分学</a:t>
            </a:r>
            <a:r>
              <a:rPr lang="zh-CN" altLang="en-US" sz="2400" dirty="0"/>
              <a:t>：</a:t>
            </a:r>
            <a:r>
              <a:rPr lang="zh-CN" altLang="zh-CN" sz="2400" dirty="0"/>
              <a:t>《微分学原理》和《积分学原理》</a:t>
            </a:r>
            <a:endParaRPr lang="en-US" altLang="zh-CN" sz="2400" dirty="0"/>
          </a:p>
          <a:p>
            <a:pPr>
              <a:lnSpc>
                <a:spcPct val="150000"/>
              </a:lnSpc>
            </a:pPr>
            <a:r>
              <a:rPr lang="en-US" altLang="zh-CN" sz="2400" dirty="0"/>
              <a:t>8</a:t>
            </a:r>
            <a:r>
              <a:rPr lang="zh-CN" altLang="zh-CN" sz="2400" dirty="0"/>
              <a:t>．微分方程</a:t>
            </a:r>
            <a:r>
              <a:rPr lang="zh-CN" altLang="en-US" sz="2400" dirty="0"/>
              <a:t>：</a:t>
            </a:r>
            <a:r>
              <a:rPr lang="zh-CN" altLang="zh-CN" sz="2400" dirty="0"/>
              <a:t>《积分原理》还展示了欧拉在常微分方程和偏方程理论</a:t>
            </a:r>
            <a:endParaRPr lang="en-US" altLang="zh-CN" sz="2400" dirty="0"/>
          </a:p>
          <a:p>
            <a:pPr>
              <a:lnSpc>
                <a:spcPct val="150000"/>
              </a:lnSpc>
            </a:pPr>
            <a:r>
              <a:rPr lang="en-US" altLang="zh-CN" sz="2400" dirty="0"/>
              <a:t>9</a:t>
            </a:r>
            <a:r>
              <a:rPr lang="zh-CN" altLang="zh-CN" sz="2400" dirty="0"/>
              <a:t>．变分法</a:t>
            </a:r>
            <a:r>
              <a:rPr lang="zh-CN" altLang="en-US" sz="2400" dirty="0"/>
              <a:t>：</a:t>
            </a:r>
            <a:r>
              <a:rPr lang="en-US" altLang="zh-CN" sz="2400" dirty="0"/>
              <a:t>1744</a:t>
            </a:r>
            <a:r>
              <a:rPr lang="zh-CN" altLang="zh-CN" sz="2400" dirty="0"/>
              <a:t>年，欧拉的《寻求具有某种极大或极小性质的曲线的方法》一书出版。这是变分学史上的里程碑，它标志着变分法作为一个新的数学分析的诞生。</a:t>
            </a:r>
          </a:p>
        </p:txBody>
      </p:sp>
    </p:spTree>
    <p:extLst>
      <p:ext uri="{BB962C8B-B14F-4D97-AF65-F5344CB8AC3E}">
        <p14:creationId xmlns:p14="http://schemas.microsoft.com/office/powerpoint/2010/main" val="2039796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2"/>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2.</a:t>
            </a:r>
            <a:r>
              <a:rPr lang="zh-CN" altLang="en-US" sz="2400" b="1" dirty="0">
                <a:solidFill>
                  <a:schemeClr val="dk1">
                    <a:lumMod val="100000"/>
                  </a:schemeClr>
                </a:solidFill>
                <a:ea typeface="微软雅黑" panose="020B0503020204020204" pitchFamily="34" charset="-122"/>
              </a:rPr>
              <a:t>无穷小</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1124744"/>
            <a:ext cx="10274299" cy="3091872"/>
          </a:xfrm>
          <a:prstGeom prst="rect">
            <a:avLst/>
          </a:prstGeom>
          <a:noFill/>
          <a:ln w="9525">
            <a:noFill/>
          </a:ln>
        </p:spPr>
        <p:txBody>
          <a:bodyPr wrap="square">
            <a:spAutoFit/>
          </a:bodyPr>
          <a:lstStyle/>
          <a:p>
            <a:pPr indent="457200">
              <a:lnSpc>
                <a:spcPct val="150000"/>
              </a:lnSpc>
            </a:pPr>
            <a:r>
              <a:rPr lang="en-US" altLang="zh-CN" dirty="0"/>
              <a:t>18</a:t>
            </a:r>
            <a:r>
              <a:rPr lang="zh-CN" altLang="zh-CN" dirty="0"/>
              <a:t>世纪的数学思想的确是不严密的，直观的强调形式的计算而不管基础的可靠。其中特别是：</a:t>
            </a:r>
            <a:r>
              <a:rPr lang="zh-CN" altLang="zh-CN" sz="2400" b="1" dirty="0">
                <a:solidFill>
                  <a:srgbClr val="FF0000"/>
                </a:solidFill>
              </a:rPr>
              <a:t>没有清楚的无穷小概念</a:t>
            </a:r>
            <a:r>
              <a:rPr lang="zh-CN" altLang="zh-CN" dirty="0"/>
              <a:t>，从而导数、微分、积分等概念也不清楚，无穷大概念不清楚，以及发散级数求和的任意性，符号的不严格使用，不考虑连续就进行微分，不考虑导数及积分的存在性以及函数可否展成幂级数等等。</a:t>
            </a:r>
          </a:p>
          <a:p>
            <a:pPr indent="457200">
              <a:lnSpc>
                <a:spcPct val="150000"/>
              </a:lnSpc>
            </a:pPr>
            <a:r>
              <a:rPr lang="zh-CN" altLang="zh-CN" dirty="0"/>
              <a:t>直到</a:t>
            </a:r>
            <a:r>
              <a:rPr lang="en-US" altLang="zh-CN" dirty="0">
                <a:solidFill>
                  <a:srgbClr val="FF0000"/>
                </a:solidFill>
              </a:rPr>
              <a:t>19</a:t>
            </a:r>
            <a:r>
              <a:rPr lang="zh-CN" altLang="zh-CN" dirty="0">
                <a:solidFill>
                  <a:srgbClr val="FF0000"/>
                </a:solidFill>
              </a:rPr>
              <a:t>世纪</a:t>
            </a:r>
            <a:r>
              <a:rPr lang="en-US" altLang="zh-CN" dirty="0">
                <a:solidFill>
                  <a:srgbClr val="FF0000"/>
                </a:solidFill>
              </a:rPr>
              <a:t>20</a:t>
            </a:r>
            <a:r>
              <a:rPr lang="zh-CN" altLang="zh-CN" dirty="0">
                <a:solidFill>
                  <a:srgbClr val="FF0000"/>
                </a:solidFill>
              </a:rPr>
              <a:t>年代</a:t>
            </a:r>
            <a:r>
              <a:rPr lang="zh-CN" altLang="zh-CN" dirty="0"/>
              <a:t>，一些数学家才比较关注于</a:t>
            </a:r>
            <a:r>
              <a:rPr lang="zh-CN" altLang="zh-CN" dirty="0">
                <a:solidFill>
                  <a:srgbClr val="FF0000"/>
                </a:solidFill>
              </a:rPr>
              <a:t>微积分的严格基础</a:t>
            </a:r>
            <a:r>
              <a:rPr lang="zh-CN" altLang="zh-CN" dirty="0"/>
              <a:t>。从波尔查诺、阿贝尔、柯西、狄里赫利等人的工作开始，到威尔斯特拉斯、戴德金和康托的工作结束，中间经历了半个多世纪，基本上解决了矛盾，为数学分析奠定了严格的基础。</a:t>
            </a:r>
          </a:p>
        </p:txBody>
      </p:sp>
      <p:graphicFrame>
        <p:nvGraphicFramePr>
          <p:cNvPr id="7" name="对象 6">
            <a:extLst>
              <a:ext uri="{FF2B5EF4-FFF2-40B4-BE49-F238E27FC236}">
                <a16:creationId xmlns:a16="http://schemas.microsoft.com/office/drawing/2014/main" id="{504F7039-0453-4C58-BF66-262E0853EDE7}"/>
              </a:ext>
            </a:extLst>
          </p:cNvPr>
          <p:cNvGraphicFramePr>
            <a:graphicFrameLocks noChangeAspect="1"/>
          </p:cNvGraphicFramePr>
          <p:nvPr>
            <p:extLst>
              <p:ext uri="{D42A27DB-BD31-4B8C-83A1-F6EECF244321}">
                <p14:modId xmlns:p14="http://schemas.microsoft.com/office/powerpoint/2010/main" val="1969619366"/>
              </p:ext>
            </p:extLst>
          </p:nvPr>
        </p:nvGraphicFramePr>
        <p:xfrm>
          <a:off x="210609" y="4725144"/>
          <a:ext cx="11944350" cy="1146175"/>
        </p:xfrm>
        <a:graphic>
          <a:graphicData uri="http://schemas.openxmlformats.org/presentationml/2006/ole">
            <mc:AlternateContent xmlns:mc="http://schemas.openxmlformats.org/markup-compatibility/2006">
              <mc:Choice xmlns:v="urn:schemas-microsoft-com:vml" Requires="v">
                <p:oleObj spid="_x0000_s4139" name="Equation" r:id="rId5" imgW="4101840" imgH="393480" progId="Equation.DSMT4">
                  <p:embed/>
                </p:oleObj>
              </mc:Choice>
              <mc:Fallback>
                <p:oleObj name="Equation" r:id="rId5" imgW="4101840" imgH="393480" progId="Equation.DSMT4">
                  <p:embed/>
                  <p:pic>
                    <p:nvPicPr>
                      <p:cNvPr id="2" name="对象 1">
                        <a:extLst>
                          <a:ext uri="{FF2B5EF4-FFF2-40B4-BE49-F238E27FC236}">
                            <a16:creationId xmlns:a16="http://schemas.microsoft.com/office/drawing/2014/main" id="{9FC115BB-77EB-4CDA-B4D6-FBBBD0C70CDB}"/>
                          </a:ext>
                        </a:extLst>
                      </p:cNvPr>
                      <p:cNvPicPr/>
                      <p:nvPr/>
                    </p:nvPicPr>
                    <p:blipFill>
                      <a:blip r:embed="rId6"/>
                      <a:stretch>
                        <a:fillRect/>
                      </a:stretch>
                    </p:blipFill>
                    <p:spPr>
                      <a:xfrm>
                        <a:off x="210609" y="4725144"/>
                        <a:ext cx="11944350" cy="1146175"/>
                      </a:xfrm>
                      <a:prstGeom prst="rect">
                        <a:avLst/>
                      </a:prstGeom>
                    </p:spPr>
                  </p:pic>
                </p:oleObj>
              </mc:Fallback>
            </mc:AlternateContent>
          </a:graphicData>
        </a:graphic>
      </p:graphicFrame>
    </p:spTree>
    <p:extLst>
      <p:ext uri="{BB962C8B-B14F-4D97-AF65-F5344CB8AC3E}">
        <p14:creationId xmlns:p14="http://schemas.microsoft.com/office/powerpoint/2010/main" val="2103269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8" y="836712"/>
            <a:ext cx="11168721" cy="3768596"/>
          </a:xfrm>
          <a:prstGeom prst="rect">
            <a:avLst/>
          </a:prstGeom>
          <a:noFill/>
          <a:ln w="9525">
            <a:noFill/>
          </a:ln>
        </p:spPr>
        <p:txBody>
          <a:bodyPr wrap="square">
            <a:spAutoFit/>
          </a:bodyPr>
          <a:lstStyle/>
          <a:p>
            <a:pPr>
              <a:lnSpc>
                <a:spcPct val="150000"/>
              </a:lnSpc>
            </a:pPr>
            <a:r>
              <a:rPr lang="en-US" altLang="zh-CN" b="1" dirty="0"/>
              <a:t>18.</a:t>
            </a:r>
            <a:r>
              <a:rPr lang="zh-CN" altLang="zh-CN" b="1" dirty="0"/>
              <a:t>必修第一册，</a:t>
            </a:r>
            <a:r>
              <a:rPr lang="en-US" altLang="zh-CN" b="1" dirty="0"/>
              <a:t>P90</a:t>
            </a:r>
            <a:r>
              <a:rPr lang="zh-CN" altLang="zh-CN" b="1" dirty="0"/>
              <a:t>、</a:t>
            </a:r>
            <a:r>
              <a:rPr lang="en-US" altLang="zh-CN" b="1" dirty="0"/>
              <a:t>P123</a:t>
            </a:r>
            <a:r>
              <a:rPr lang="zh-CN" altLang="zh-CN" b="1" dirty="0"/>
              <a:t>、</a:t>
            </a:r>
            <a:r>
              <a:rPr lang="en-US" altLang="zh-CN" b="1" dirty="0"/>
              <a:t>P192</a:t>
            </a:r>
            <a:r>
              <a:rPr lang="zh-CN" altLang="zh-CN" b="1" dirty="0"/>
              <a:t>、</a:t>
            </a:r>
            <a:r>
              <a:rPr lang="en-US" altLang="zh-CN" b="1" dirty="0"/>
              <a:t>P206</a:t>
            </a:r>
            <a:r>
              <a:rPr lang="zh-CN" altLang="zh-CN" b="1" dirty="0"/>
              <a:t>，人物：欧拉（</a:t>
            </a:r>
            <a:r>
              <a:rPr lang="en-US" altLang="zh-CN" b="1" dirty="0" err="1"/>
              <a:t>L.Euler</a:t>
            </a:r>
            <a:r>
              <a:rPr lang="zh-CN" altLang="zh-CN" b="1" dirty="0"/>
              <a:t>，</a:t>
            </a:r>
            <a:r>
              <a:rPr lang="en-US" altLang="zh-CN" b="1" dirty="0"/>
              <a:t>1707-1783</a:t>
            </a:r>
            <a:r>
              <a:rPr lang="zh-CN" altLang="zh-CN" b="1" dirty="0"/>
              <a:t>），瑞士数学家</a:t>
            </a:r>
            <a:r>
              <a:rPr lang="en-US" altLang="zh-CN" b="1" dirty="0"/>
              <a:t>.</a:t>
            </a:r>
          </a:p>
          <a:p>
            <a:pPr>
              <a:lnSpc>
                <a:spcPct val="150000"/>
              </a:lnSpc>
            </a:pPr>
            <a:r>
              <a:rPr lang="en-US" altLang="zh-CN" sz="2400" dirty="0"/>
              <a:t>10</a:t>
            </a:r>
            <a:r>
              <a:rPr lang="zh-CN" altLang="zh-CN" sz="2400" dirty="0"/>
              <a:t>．几何学</a:t>
            </a:r>
          </a:p>
          <a:p>
            <a:pPr indent="457200">
              <a:lnSpc>
                <a:spcPct val="150000"/>
              </a:lnSpc>
            </a:pPr>
            <a:r>
              <a:rPr lang="zh-CN" altLang="zh-CN" sz="2400" dirty="0"/>
              <a:t>坐标几何方面，欧拉的主要贡献是第一次在相应的变换里应用欧拉角，彻底地研究了二次曲面的一般方程。欧拉对拓扑学的研究也是具有很高的水平。</a:t>
            </a:r>
            <a:endParaRPr lang="en-US" altLang="zh-CN" sz="2400" dirty="0"/>
          </a:p>
          <a:p>
            <a:pPr indent="457200">
              <a:lnSpc>
                <a:spcPct val="150000"/>
              </a:lnSpc>
            </a:pPr>
            <a:r>
              <a:rPr lang="en-US" altLang="zh-CN" sz="2400" dirty="0"/>
              <a:t>1735</a:t>
            </a:r>
            <a:r>
              <a:rPr lang="zh-CN" altLang="zh-CN" sz="2400" dirty="0"/>
              <a:t>年，欧拉用简化（或理想化）的表示法解决了著名的</a:t>
            </a:r>
            <a:r>
              <a:rPr lang="zh-CN" altLang="zh-CN" sz="2400" dirty="0">
                <a:solidFill>
                  <a:srgbClr val="FF0000"/>
                </a:solidFill>
              </a:rPr>
              <a:t>歌尼斯堡七桥游戏问题</a:t>
            </a:r>
            <a:r>
              <a:rPr lang="zh-CN" altLang="zh-CN" sz="2400" dirty="0"/>
              <a:t>，得到了具有拓扑意义的河－桥图的判断法则，即现今网络论中的欧拉定理。</a:t>
            </a:r>
          </a:p>
          <a:p>
            <a:pPr>
              <a:lnSpc>
                <a:spcPct val="150000"/>
              </a:lnSpc>
            </a:pPr>
            <a:r>
              <a:rPr lang="en-US" altLang="zh-CN" sz="2400" dirty="0"/>
              <a:t>11</a:t>
            </a:r>
            <a:r>
              <a:rPr lang="zh-CN" altLang="zh-CN" sz="2400" dirty="0"/>
              <a:t>．力学</a:t>
            </a:r>
            <a:r>
              <a:rPr lang="zh-CN" altLang="en-US" sz="2400" dirty="0"/>
              <a:t>：</a:t>
            </a:r>
            <a:r>
              <a:rPr lang="zh-CN" altLang="zh-CN" sz="2400" dirty="0"/>
              <a:t>是刚体动力学和流体力学的奠基者，弹性系统销定性理论的开创人。</a:t>
            </a:r>
          </a:p>
        </p:txBody>
      </p:sp>
      <p:pic>
        <p:nvPicPr>
          <p:cNvPr id="9" name="图片 8">
            <a:extLst>
              <a:ext uri="{FF2B5EF4-FFF2-40B4-BE49-F238E27FC236}">
                <a16:creationId xmlns:a16="http://schemas.microsoft.com/office/drawing/2014/main" id="{DC36427D-4D90-4D89-9516-C21D101C4A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3872" y="4605308"/>
            <a:ext cx="3168352" cy="2058120"/>
          </a:xfrm>
          <a:prstGeom prst="rect">
            <a:avLst/>
          </a:prstGeom>
          <a:noFill/>
          <a:ln>
            <a:noFill/>
          </a:ln>
        </p:spPr>
      </p:pic>
    </p:spTree>
    <p:extLst>
      <p:ext uri="{BB962C8B-B14F-4D97-AF65-F5344CB8AC3E}">
        <p14:creationId xmlns:p14="http://schemas.microsoft.com/office/powerpoint/2010/main" val="2352416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必修第一册有关的人物故事</a:t>
            </a:r>
            <a:endParaRPr lang="zh-CN" altLang="en-US" sz="2400" b="1" dirty="0">
              <a:solidFill>
                <a:schemeClr val="dk1">
                  <a:lumMod val="100000"/>
                </a:schemeClr>
              </a:solidFill>
              <a:ea typeface="微软雅黑" panose="020B0503020204020204" pitchFamily="34" charset="-122"/>
              <a:sym typeface="+mn-ea"/>
            </a:endParaRPr>
          </a:p>
        </p:txBody>
      </p:sp>
      <p:sp>
        <p:nvSpPr>
          <p:cNvPr id="7" name="矩形 1">
            <a:extLst>
              <a:ext uri="{FF2B5EF4-FFF2-40B4-BE49-F238E27FC236}">
                <a16:creationId xmlns:a16="http://schemas.microsoft.com/office/drawing/2014/main" id="{22E5BA93-BC12-453F-B88C-1BAF7BDFBBB7}"/>
              </a:ext>
            </a:extLst>
          </p:cNvPr>
          <p:cNvSpPr/>
          <p:nvPr/>
        </p:nvSpPr>
        <p:spPr>
          <a:xfrm>
            <a:off x="687919" y="836712"/>
            <a:ext cx="10816166" cy="5430589"/>
          </a:xfrm>
          <a:prstGeom prst="rect">
            <a:avLst/>
          </a:prstGeom>
          <a:noFill/>
          <a:ln w="9525">
            <a:noFill/>
          </a:ln>
        </p:spPr>
        <p:txBody>
          <a:bodyPr wrap="square">
            <a:spAutoFit/>
          </a:bodyPr>
          <a:lstStyle/>
          <a:p>
            <a:pPr>
              <a:lnSpc>
                <a:spcPct val="150000"/>
              </a:lnSpc>
            </a:pPr>
            <a:r>
              <a:rPr lang="en-US" altLang="zh-CN" b="1" dirty="0"/>
              <a:t>18.</a:t>
            </a:r>
            <a:r>
              <a:rPr lang="zh-CN" altLang="zh-CN" b="1" dirty="0"/>
              <a:t>必修第一册，</a:t>
            </a:r>
            <a:r>
              <a:rPr lang="en-US" altLang="zh-CN" b="1" dirty="0"/>
              <a:t>P90</a:t>
            </a:r>
            <a:r>
              <a:rPr lang="zh-CN" altLang="zh-CN" b="1" dirty="0"/>
              <a:t>、</a:t>
            </a:r>
            <a:r>
              <a:rPr lang="en-US" altLang="zh-CN" b="1" dirty="0"/>
              <a:t>P123</a:t>
            </a:r>
            <a:r>
              <a:rPr lang="zh-CN" altLang="zh-CN" b="1" dirty="0"/>
              <a:t>、</a:t>
            </a:r>
            <a:r>
              <a:rPr lang="en-US" altLang="zh-CN" b="1" dirty="0"/>
              <a:t>P192</a:t>
            </a:r>
            <a:r>
              <a:rPr lang="zh-CN" altLang="zh-CN" b="1" dirty="0"/>
              <a:t>、</a:t>
            </a:r>
            <a:r>
              <a:rPr lang="en-US" altLang="zh-CN" b="1" dirty="0"/>
              <a:t>P206</a:t>
            </a:r>
            <a:r>
              <a:rPr lang="zh-CN" altLang="zh-CN" b="1" dirty="0"/>
              <a:t>，人物：欧拉（</a:t>
            </a:r>
            <a:r>
              <a:rPr lang="en-US" altLang="zh-CN" b="1" dirty="0" err="1"/>
              <a:t>L.Euler</a:t>
            </a:r>
            <a:r>
              <a:rPr lang="zh-CN" altLang="zh-CN" b="1" dirty="0"/>
              <a:t>，</a:t>
            </a:r>
            <a:r>
              <a:rPr lang="en-US" altLang="zh-CN" b="1" dirty="0"/>
              <a:t>1707-1783</a:t>
            </a:r>
            <a:r>
              <a:rPr lang="zh-CN" altLang="zh-CN" b="1" dirty="0"/>
              <a:t>），瑞士数学家</a:t>
            </a:r>
            <a:r>
              <a:rPr lang="en-US" altLang="zh-CN" b="1" dirty="0"/>
              <a:t>.</a:t>
            </a:r>
          </a:p>
          <a:p>
            <a:pPr>
              <a:lnSpc>
                <a:spcPct val="150000"/>
              </a:lnSpc>
            </a:pPr>
            <a:r>
              <a:rPr lang="zh-CN" altLang="zh-CN" sz="2400" dirty="0"/>
              <a:t>小欧拉智改羊圈</a:t>
            </a:r>
            <a:r>
              <a:rPr lang="zh-CN" altLang="en-US" sz="2400" dirty="0"/>
              <a:t>的故事</a:t>
            </a:r>
            <a:endParaRPr lang="zh-CN" altLang="zh-CN" sz="2400" dirty="0"/>
          </a:p>
          <a:p>
            <a:pPr indent="457200">
              <a:lnSpc>
                <a:spcPct val="150000"/>
              </a:lnSpc>
            </a:pPr>
            <a:r>
              <a:rPr lang="zh-CN" altLang="en-US" sz="2400" dirty="0"/>
              <a:t>小欧拉的父亲</a:t>
            </a:r>
            <a:r>
              <a:rPr lang="zh-CN" altLang="zh-CN" sz="2400" dirty="0"/>
              <a:t>他用尺量出了一块长方形的土地，</a:t>
            </a:r>
            <a:r>
              <a:rPr lang="zh-CN" altLang="zh-CN" sz="2400" dirty="0">
                <a:solidFill>
                  <a:srgbClr val="FF0000"/>
                </a:solidFill>
              </a:rPr>
              <a:t>长</a:t>
            </a:r>
            <a:r>
              <a:rPr lang="en-US" altLang="zh-CN" sz="2400" dirty="0">
                <a:solidFill>
                  <a:srgbClr val="FF0000"/>
                </a:solidFill>
              </a:rPr>
              <a:t>40</a:t>
            </a:r>
            <a:r>
              <a:rPr lang="zh-CN" altLang="zh-CN" sz="2400" dirty="0">
                <a:solidFill>
                  <a:srgbClr val="FF0000"/>
                </a:solidFill>
              </a:rPr>
              <a:t>米，宽</a:t>
            </a:r>
            <a:r>
              <a:rPr lang="en-US" altLang="zh-CN" sz="2400" dirty="0">
                <a:solidFill>
                  <a:srgbClr val="FF0000"/>
                </a:solidFill>
              </a:rPr>
              <a:t>15</a:t>
            </a:r>
            <a:r>
              <a:rPr lang="zh-CN" altLang="zh-CN" sz="2400" dirty="0">
                <a:solidFill>
                  <a:srgbClr val="FF0000"/>
                </a:solidFill>
              </a:rPr>
              <a:t>米</a:t>
            </a:r>
            <a:r>
              <a:rPr lang="zh-CN" altLang="zh-CN" sz="2400" dirty="0"/>
              <a:t>，他一算，面积正好是</a:t>
            </a:r>
            <a:r>
              <a:rPr lang="en-US" altLang="zh-CN" sz="2400" dirty="0"/>
              <a:t>600</a:t>
            </a:r>
            <a:r>
              <a:rPr lang="zh-CN" altLang="zh-CN" sz="2400" dirty="0"/>
              <a:t>平方米，平均每一头羊占地</a:t>
            </a:r>
            <a:r>
              <a:rPr lang="en-US" altLang="zh-CN" sz="2400" dirty="0"/>
              <a:t>6</a:t>
            </a:r>
            <a:r>
              <a:rPr lang="zh-CN" altLang="zh-CN" sz="2400" dirty="0"/>
              <a:t>平方米。正打算动工的时候，他发现他的材料只够围</a:t>
            </a:r>
            <a:r>
              <a:rPr lang="en-US" altLang="zh-CN" sz="2400" dirty="0"/>
              <a:t>100</a:t>
            </a:r>
            <a:r>
              <a:rPr lang="zh-CN" altLang="zh-CN" sz="2400" dirty="0"/>
              <a:t>米的篱笆，不够用。</a:t>
            </a:r>
          </a:p>
          <a:p>
            <a:pPr indent="457200">
              <a:lnSpc>
                <a:spcPct val="150000"/>
              </a:lnSpc>
            </a:pPr>
            <a:r>
              <a:rPr lang="zh-CN" altLang="zh-CN" sz="2400" dirty="0"/>
              <a:t>小欧拉站起身来，跑到准备动工的羊圈旁。他以一个木桩为中心，将原来的</a:t>
            </a:r>
            <a:r>
              <a:rPr lang="en-US" altLang="zh-CN" sz="2400" dirty="0"/>
              <a:t>40</a:t>
            </a:r>
            <a:r>
              <a:rPr lang="zh-CN" altLang="zh-CN" sz="2400" dirty="0"/>
              <a:t>米边长截短，缩短到</a:t>
            </a:r>
            <a:r>
              <a:rPr lang="en-US" altLang="zh-CN" sz="2400" dirty="0">
                <a:solidFill>
                  <a:srgbClr val="FF0000"/>
                </a:solidFill>
              </a:rPr>
              <a:t>25</a:t>
            </a:r>
            <a:r>
              <a:rPr lang="zh-CN" altLang="zh-CN" sz="2400" dirty="0">
                <a:solidFill>
                  <a:srgbClr val="FF0000"/>
                </a:solidFill>
              </a:rPr>
              <a:t>米</a:t>
            </a:r>
            <a:r>
              <a:rPr lang="zh-CN" altLang="zh-CN" sz="2400" dirty="0"/>
              <a:t>。又将原来</a:t>
            </a:r>
            <a:r>
              <a:rPr lang="en-US" altLang="zh-CN" sz="2400" dirty="0"/>
              <a:t>15</a:t>
            </a:r>
            <a:r>
              <a:rPr lang="zh-CN" altLang="zh-CN" sz="2400" dirty="0"/>
              <a:t>米的边长延长，变成了</a:t>
            </a:r>
            <a:r>
              <a:rPr lang="en-US" altLang="zh-CN" sz="2400" dirty="0">
                <a:solidFill>
                  <a:srgbClr val="FF0000"/>
                </a:solidFill>
              </a:rPr>
              <a:t>25</a:t>
            </a:r>
            <a:r>
              <a:rPr lang="zh-CN" altLang="zh-CN" sz="2400" dirty="0">
                <a:solidFill>
                  <a:srgbClr val="FF0000"/>
                </a:solidFill>
              </a:rPr>
              <a:t>米</a:t>
            </a:r>
            <a:r>
              <a:rPr lang="zh-CN" altLang="zh-CN" sz="2400" dirty="0"/>
              <a:t>。</a:t>
            </a:r>
          </a:p>
          <a:p>
            <a:pPr indent="457200">
              <a:lnSpc>
                <a:spcPct val="150000"/>
              </a:lnSpc>
            </a:pPr>
            <a:r>
              <a:rPr lang="zh-CN" altLang="zh-CN" sz="2400" dirty="0"/>
              <a:t>后来，父亲想办法让小欧拉认识了一个大数学家约翰·伯努利。通过这位数学家的推荐，</a:t>
            </a:r>
            <a:r>
              <a:rPr lang="en-US" altLang="zh-CN" sz="2400" dirty="0"/>
              <a:t>1720</a:t>
            </a:r>
            <a:r>
              <a:rPr lang="zh-CN" altLang="zh-CN" sz="2400" dirty="0"/>
              <a:t>年，</a:t>
            </a:r>
            <a:r>
              <a:rPr lang="en-US" altLang="zh-CN" sz="2400" dirty="0">
                <a:solidFill>
                  <a:srgbClr val="FF0000"/>
                </a:solidFill>
              </a:rPr>
              <a:t>13</a:t>
            </a:r>
            <a:r>
              <a:rPr lang="zh-CN" altLang="zh-CN" sz="2400" dirty="0">
                <a:solidFill>
                  <a:srgbClr val="FF0000"/>
                </a:solidFill>
              </a:rPr>
              <a:t>岁的小欧拉成了巴塞尔大学最年轻的大学生</a:t>
            </a:r>
            <a:r>
              <a:rPr lang="zh-CN" altLang="zh-CN" sz="2400" dirty="0"/>
              <a:t>，离成为最伟大的数学家之一更近了一步。</a:t>
            </a:r>
          </a:p>
        </p:txBody>
      </p:sp>
    </p:spTree>
    <p:extLst>
      <p:ext uri="{BB962C8B-B14F-4D97-AF65-F5344CB8AC3E}">
        <p14:creationId xmlns:p14="http://schemas.microsoft.com/office/powerpoint/2010/main" val="289934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up)">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7" grpId="1"/>
      <p:bldP spid="7" grpId="2"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marL="0" indent="0" algn="l">
              <a:lnSpc>
                <a:spcPct val="120000"/>
              </a:lnSpc>
              <a:spcBef>
                <a:spcPts val="0"/>
              </a:spcBef>
              <a:spcAft>
                <a:spcPts val="0"/>
              </a:spcAft>
              <a:buSzPct val="100000"/>
            </a:pPr>
            <a:r>
              <a:rPr lang="zh-CN" altLang="en-US" sz="2400" b="1" dirty="0">
                <a:solidFill>
                  <a:schemeClr val="dk1">
                    <a:lumMod val="100000"/>
                  </a:schemeClr>
                </a:solidFill>
                <a:ea typeface="微软雅黑" panose="020B0503020204020204" pitchFamily="34" charset="-122"/>
              </a:rPr>
              <a:t>高中生的数学活动</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5059A3ED-E5BA-4D41-831B-345D7FCAC210}"/>
              </a:ext>
            </a:extLst>
          </p:cNvPr>
          <p:cNvSpPr/>
          <p:nvPr/>
        </p:nvSpPr>
        <p:spPr>
          <a:xfrm>
            <a:off x="687918" y="1000212"/>
            <a:ext cx="5544615" cy="4096571"/>
          </a:xfrm>
          <a:prstGeom prst="rect">
            <a:avLst/>
          </a:prstGeom>
          <a:noFill/>
          <a:ln w="9525">
            <a:noFill/>
          </a:ln>
        </p:spPr>
        <p:txBody>
          <a:bodyPr wrap="square">
            <a:spAutoFit/>
          </a:bodyPr>
          <a:lstStyle/>
          <a:p>
            <a:pPr>
              <a:lnSpc>
                <a:spcPct val="150000"/>
              </a:lnSpc>
              <a:defRPr/>
            </a:pPr>
            <a:r>
              <a:rPr lang="en-US" altLang="zh-CN" sz="2800" b="1" noProof="1">
                <a:sym typeface="+mn-ea"/>
              </a:rPr>
              <a:t>1.</a:t>
            </a:r>
            <a:r>
              <a:rPr lang="zh-CN" altLang="en-US" sz="2800" b="1" noProof="1">
                <a:sym typeface="+mn-ea"/>
              </a:rPr>
              <a:t>数学竞赛</a:t>
            </a:r>
            <a:endParaRPr lang="en-US" altLang="zh-CN" sz="2800" b="1" noProof="1">
              <a:sym typeface="+mn-ea"/>
            </a:endParaRPr>
          </a:p>
          <a:p>
            <a:pPr>
              <a:lnSpc>
                <a:spcPct val="150000"/>
              </a:lnSpc>
              <a:defRPr/>
            </a:pPr>
            <a:r>
              <a:rPr lang="zh-CN" altLang="en-US" sz="2000" b="1" noProof="1">
                <a:sym typeface="+mn-ea"/>
              </a:rPr>
              <a:t>（</a:t>
            </a:r>
            <a:r>
              <a:rPr lang="en-US" altLang="zh-CN" sz="2000" b="1" noProof="1">
                <a:sym typeface="+mn-ea"/>
              </a:rPr>
              <a:t>0</a:t>
            </a:r>
            <a:r>
              <a:rPr lang="zh-CN" altLang="en-US" sz="2000" b="1" noProof="1">
                <a:sym typeface="+mn-ea"/>
              </a:rPr>
              <a:t>）江苏省初赛、复赛</a:t>
            </a:r>
            <a:endParaRPr lang="en-US" altLang="zh-CN" sz="2000" b="1" noProof="1">
              <a:sym typeface="+mn-ea"/>
            </a:endParaRPr>
          </a:p>
          <a:p>
            <a:pPr>
              <a:lnSpc>
                <a:spcPct val="150000"/>
              </a:lnSpc>
              <a:defRPr/>
            </a:pPr>
            <a:r>
              <a:rPr lang="zh-CN" altLang="en-US" sz="2000" b="1" noProof="1">
                <a:sym typeface="+mn-ea"/>
              </a:rPr>
              <a:t>（</a:t>
            </a:r>
            <a:r>
              <a:rPr lang="en-US" altLang="zh-CN" sz="2000" b="1" noProof="1">
                <a:sym typeface="+mn-ea"/>
              </a:rPr>
              <a:t>1</a:t>
            </a:r>
            <a:r>
              <a:rPr lang="zh-CN" altLang="en-US" sz="2000" b="1" noProof="1">
                <a:sym typeface="+mn-ea"/>
              </a:rPr>
              <a:t>）全国高中数学联赛、冬令营、</a:t>
            </a:r>
            <a:r>
              <a:rPr lang="en-US" altLang="zh-CN" sz="2000" b="1" noProof="1">
                <a:sym typeface="+mn-ea"/>
              </a:rPr>
              <a:t>IMO</a:t>
            </a:r>
          </a:p>
          <a:p>
            <a:pPr>
              <a:lnSpc>
                <a:spcPct val="150000"/>
              </a:lnSpc>
              <a:defRPr/>
            </a:pPr>
            <a:r>
              <a:rPr lang="zh-CN" altLang="en-US" sz="2000" b="1" noProof="1">
                <a:sym typeface="+mn-ea"/>
              </a:rPr>
              <a:t>（</a:t>
            </a:r>
            <a:r>
              <a:rPr lang="en-US" altLang="zh-CN" sz="2000" b="1" noProof="1">
                <a:sym typeface="+mn-ea"/>
              </a:rPr>
              <a:t>2</a:t>
            </a:r>
            <a:r>
              <a:rPr lang="zh-CN" altLang="en-US" sz="2000" b="1" noProof="1">
                <a:sym typeface="+mn-ea"/>
              </a:rPr>
              <a:t>）美国数学竞赛</a:t>
            </a:r>
            <a:r>
              <a:rPr lang="en-US" altLang="zh-CN" sz="2000" b="1" noProof="1">
                <a:sym typeface="+mn-ea"/>
              </a:rPr>
              <a:t>AMC</a:t>
            </a:r>
            <a:r>
              <a:rPr lang="zh-CN" altLang="en-US" sz="2000" b="1" noProof="1">
                <a:sym typeface="+mn-ea"/>
              </a:rPr>
              <a:t>、</a:t>
            </a:r>
            <a:r>
              <a:rPr lang="en-US" altLang="zh-CN" sz="2000" b="1" noProof="1">
                <a:sym typeface="+mn-ea"/>
              </a:rPr>
              <a:t>AIME</a:t>
            </a:r>
          </a:p>
          <a:p>
            <a:pPr>
              <a:lnSpc>
                <a:spcPct val="150000"/>
              </a:lnSpc>
              <a:defRPr/>
            </a:pPr>
            <a:r>
              <a:rPr lang="en-US" altLang="zh-CN" sz="2800" b="1" noProof="1">
                <a:latin typeface="Times New Roman" panose="02020603050405020304" pitchFamily="18" charset="0"/>
                <a:sym typeface="+mn-ea"/>
              </a:rPr>
              <a:t>2.</a:t>
            </a:r>
            <a:r>
              <a:rPr lang="zh-CN" altLang="en-US" sz="2800" b="1" noProof="1">
                <a:latin typeface="Times New Roman" panose="02020603050405020304" pitchFamily="18" charset="0"/>
                <a:sym typeface="+mn-ea"/>
              </a:rPr>
              <a:t>建模比赛</a:t>
            </a:r>
            <a:endParaRPr lang="en-US" altLang="zh-CN" sz="2800" b="1" noProof="1">
              <a:latin typeface="Times New Roman" panose="02020603050405020304" pitchFamily="18" charset="0"/>
              <a:sym typeface="+mn-ea"/>
            </a:endParaRPr>
          </a:p>
          <a:p>
            <a:pPr>
              <a:lnSpc>
                <a:spcPct val="150000"/>
              </a:lnSpc>
              <a:defRPr/>
            </a:pPr>
            <a:r>
              <a:rPr lang="zh-CN" altLang="en-US" sz="2000" b="1" noProof="1">
                <a:latin typeface="Times New Roman" panose="02020603050405020304" pitchFamily="18" charset="0"/>
                <a:sym typeface="+mn-ea"/>
              </a:rPr>
              <a:t>（</a:t>
            </a:r>
            <a:r>
              <a:rPr lang="en-US" altLang="zh-CN" sz="2000" b="1" noProof="1">
                <a:latin typeface="Times New Roman" panose="02020603050405020304" pitchFamily="18" charset="0"/>
                <a:sym typeface="+mn-ea"/>
              </a:rPr>
              <a:t>1</a:t>
            </a:r>
            <a:r>
              <a:rPr lang="zh-CN" altLang="en-US" sz="2000" b="1" noProof="1">
                <a:latin typeface="Times New Roman" panose="02020603050405020304" pitchFamily="18" charset="0"/>
                <a:sym typeface="+mn-ea"/>
              </a:rPr>
              <a:t>）丘成桐中学数学奖</a:t>
            </a:r>
            <a:endParaRPr lang="en-US" altLang="zh-CN" sz="2000" b="1" noProof="1">
              <a:latin typeface="Times New Roman" panose="02020603050405020304" pitchFamily="18" charset="0"/>
              <a:sym typeface="+mn-ea"/>
            </a:endParaRPr>
          </a:p>
          <a:p>
            <a:pPr>
              <a:lnSpc>
                <a:spcPct val="150000"/>
              </a:lnSpc>
              <a:defRPr/>
            </a:pPr>
            <a:r>
              <a:rPr lang="zh-CN" altLang="en-US" sz="2000" b="1" noProof="1">
                <a:latin typeface="Times New Roman" panose="02020603050405020304" pitchFamily="18" charset="0"/>
                <a:sym typeface="+mn-ea"/>
              </a:rPr>
              <a:t>（</a:t>
            </a:r>
            <a:r>
              <a:rPr lang="en-US" altLang="zh-CN" sz="2000" b="1" noProof="1">
                <a:latin typeface="Times New Roman" panose="02020603050405020304" pitchFamily="18" charset="0"/>
                <a:sym typeface="+mn-ea"/>
              </a:rPr>
              <a:t>2</a:t>
            </a:r>
            <a:r>
              <a:rPr lang="zh-CN" altLang="en-US" sz="2000" b="1" noProof="1">
                <a:latin typeface="Times New Roman" panose="02020603050405020304" pitchFamily="18" charset="0"/>
                <a:sym typeface="+mn-ea"/>
              </a:rPr>
              <a:t>）数学建模挑战赛</a:t>
            </a:r>
            <a:endParaRPr lang="en-US" altLang="zh-CN" sz="2000" b="1" noProof="1">
              <a:latin typeface="Times New Roman" panose="02020603050405020304" pitchFamily="18" charset="0"/>
              <a:sym typeface="+mn-ea"/>
            </a:endParaRPr>
          </a:p>
          <a:p>
            <a:pPr>
              <a:lnSpc>
                <a:spcPct val="150000"/>
              </a:lnSpc>
              <a:defRPr/>
            </a:pPr>
            <a:r>
              <a:rPr lang="zh-CN" altLang="en-US" sz="2000" b="1" noProof="1">
                <a:latin typeface="Times New Roman" panose="02020603050405020304" pitchFamily="18" charset="0"/>
                <a:sym typeface="+mn-ea"/>
              </a:rPr>
              <a:t>（</a:t>
            </a:r>
            <a:r>
              <a:rPr lang="en-US" altLang="zh-CN" sz="2000" b="1" noProof="1">
                <a:latin typeface="Times New Roman" panose="02020603050405020304" pitchFamily="18" charset="0"/>
                <a:sym typeface="+mn-ea"/>
              </a:rPr>
              <a:t>3</a:t>
            </a:r>
            <a:r>
              <a:rPr lang="zh-CN" altLang="en-US" sz="2000" b="1" noProof="1">
                <a:latin typeface="Times New Roman" panose="02020603050405020304" pitchFamily="18" charset="0"/>
                <a:sym typeface="+mn-ea"/>
              </a:rPr>
              <a:t>）美国高中生数学建模比赛</a:t>
            </a:r>
            <a:r>
              <a:rPr lang="en-US" altLang="zh-CN" sz="2000" b="1" noProof="1">
                <a:latin typeface="Times New Roman" panose="02020603050405020304" pitchFamily="18" charset="0"/>
                <a:sym typeface="+mn-ea"/>
              </a:rPr>
              <a:t>HIMCN</a:t>
            </a:r>
            <a:endParaRPr lang="zh-CN" altLang="zh-CN" sz="2000" b="1" noProof="1">
              <a:latin typeface="Times New Roman" panose="02020603050405020304" pitchFamily="18" charset="0"/>
              <a:sym typeface="+mn-ea"/>
            </a:endParaRPr>
          </a:p>
        </p:txBody>
      </p:sp>
      <p:pic>
        <p:nvPicPr>
          <p:cNvPr id="2" name="图片 1">
            <a:extLst>
              <a:ext uri="{FF2B5EF4-FFF2-40B4-BE49-F238E27FC236}">
                <a16:creationId xmlns:a16="http://schemas.microsoft.com/office/drawing/2014/main" id="{2C4D2EA5-7C44-4BE9-A047-10CA35D9E81D}"/>
              </a:ext>
            </a:extLst>
          </p:cNvPr>
          <p:cNvPicPr>
            <a:picLocks noChangeAspect="1"/>
          </p:cNvPicPr>
          <p:nvPr/>
        </p:nvPicPr>
        <p:blipFill>
          <a:blip r:embed="rId4"/>
          <a:stretch>
            <a:fillRect/>
          </a:stretch>
        </p:blipFill>
        <p:spPr>
          <a:xfrm>
            <a:off x="6312024" y="1595346"/>
            <a:ext cx="4927853" cy="825542"/>
          </a:xfrm>
          <a:prstGeom prst="rect">
            <a:avLst/>
          </a:prstGeom>
        </p:spPr>
      </p:pic>
      <p:pic>
        <p:nvPicPr>
          <p:cNvPr id="3" name="图片 2">
            <a:extLst>
              <a:ext uri="{FF2B5EF4-FFF2-40B4-BE49-F238E27FC236}">
                <a16:creationId xmlns:a16="http://schemas.microsoft.com/office/drawing/2014/main" id="{8678D816-901C-4D26-9F54-B7B402B9D9E7}"/>
              </a:ext>
            </a:extLst>
          </p:cNvPr>
          <p:cNvPicPr>
            <a:picLocks noChangeAspect="1"/>
          </p:cNvPicPr>
          <p:nvPr/>
        </p:nvPicPr>
        <p:blipFill>
          <a:blip r:embed="rId5"/>
          <a:stretch>
            <a:fillRect/>
          </a:stretch>
        </p:blipFill>
        <p:spPr>
          <a:xfrm>
            <a:off x="6312024" y="2636912"/>
            <a:ext cx="4927245" cy="1312415"/>
          </a:xfrm>
          <a:prstGeom prst="rect">
            <a:avLst/>
          </a:prstGeom>
        </p:spPr>
      </p:pic>
      <p:pic>
        <p:nvPicPr>
          <p:cNvPr id="10" name="图片 9">
            <a:extLst>
              <a:ext uri="{FF2B5EF4-FFF2-40B4-BE49-F238E27FC236}">
                <a16:creationId xmlns:a16="http://schemas.microsoft.com/office/drawing/2014/main" id="{C81F4F37-4243-4BA7-A5E2-55FECBF99BB5}"/>
              </a:ext>
            </a:extLst>
          </p:cNvPr>
          <p:cNvPicPr>
            <a:picLocks noChangeAspect="1"/>
          </p:cNvPicPr>
          <p:nvPr/>
        </p:nvPicPr>
        <p:blipFill>
          <a:blip r:embed="rId6"/>
          <a:stretch>
            <a:fillRect/>
          </a:stretch>
        </p:blipFill>
        <p:spPr>
          <a:xfrm>
            <a:off x="6312024" y="4149080"/>
            <a:ext cx="4927245" cy="1968674"/>
          </a:xfrm>
          <a:prstGeom prst="rect">
            <a:avLst/>
          </a:prstGeom>
        </p:spPr>
      </p:pic>
    </p:spTree>
    <p:extLst>
      <p:ext uri="{BB962C8B-B14F-4D97-AF65-F5344CB8AC3E}">
        <p14:creationId xmlns:p14="http://schemas.microsoft.com/office/powerpoint/2010/main" val="1105660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2"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up)">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2"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up)">
                                      <p:cBhvr>
                                        <p:cTn id="36" dur="500"/>
                                        <p:tgtEl>
                                          <p:spTgt spid="6">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2"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wipe(up)">
                                      <p:cBhvr>
                                        <p:cTn id="41" dur="500"/>
                                        <p:tgtEl>
                                          <p:spTgt spid="6">
                                            <p:txEl>
                                              <p:pRg st="5" end="5"/>
                                            </p:txEl>
                                          </p:spTgt>
                                        </p:tgtEl>
                                      </p:cBhvr>
                                    </p:animEffect>
                                  </p:childTnLst>
                                </p:cTn>
                              </p:par>
                              <p:par>
                                <p:cTn id="42" presetID="22" presetClass="entr" presetSubtype="1" fill="hold" grpId="2"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wipe(up)">
                                      <p:cBhvr>
                                        <p:cTn id="44" dur="500"/>
                                        <p:tgtEl>
                                          <p:spTgt spid="6">
                                            <p:txEl>
                                              <p:pRg st="6" end="6"/>
                                            </p:txEl>
                                          </p:spTgt>
                                        </p:tgtEl>
                                      </p:cBhvr>
                                    </p:animEffect>
                                  </p:childTnLst>
                                </p:cTn>
                              </p:par>
                              <p:par>
                                <p:cTn id="45" presetID="22" presetClass="entr" presetSubtype="1" fill="hold" grpId="2" nodeType="with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up)">
                                      <p:cBhvr>
                                        <p:cTn id="47" dur="500"/>
                                        <p:tgtEl>
                                          <p:spTgt spid="6">
                                            <p:txEl>
                                              <p:pRg st="7" end="7"/>
                                            </p:txEl>
                                          </p:spTgt>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ipe(left)">
                                      <p:cBhvr>
                                        <p:cTn id="51" dur="500"/>
                                        <p:tgtEl>
                                          <p:spTgt spid="2"/>
                                        </p:tgtEl>
                                      </p:cBhvr>
                                    </p:animEffect>
                                  </p:childTnLst>
                                </p:cTn>
                              </p:par>
                            </p:childTnLst>
                          </p:cTn>
                        </p:par>
                        <p:par>
                          <p:cTn id="52" fill="hold">
                            <p:stCondLst>
                              <p:cond delay="1000"/>
                            </p:stCondLst>
                            <p:childTnLst>
                              <p:par>
                                <p:cTn id="53" presetID="22" presetClass="entr" presetSubtype="8"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p:stCondLst>
                              <p:cond delay="1500"/>
                            </p:stCondLst>
                            <p:childTnLst>
                              <p:par>
                                <p:cTn id="57" presetID="22" presetClass="entr" presetSubtype="8"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
          <p:cNvSpPr/>
          <p:nvPr/>
        </p:nvSpPr>
        <p:spPr>
          <a:xfrm>
            <a:off x="2593428" y="0"/>
            <a:ext cx="945807" cy="4381119"/>
          </a:xfrm>
          <a:prstGeom prst="rect">
            <a:avLst/>
          </a:prstGeom>
          <a:blipFill>
            <a:blip r:embed="rId4" cstate="print"/>
            <a:stretch>
              <a:fillRect/>
            </a:stretch>
          </a:blipFill>
        </p:spPr>
        <p:txBody>
          <a:bodyPr wrap="square" lIns="0" tIns="0" rIns="0" bIns="0" rtlCol="0"/>
          <a:lstStyle/>
          <a:p>
            <a:endParaRPr>
              <a:ea typeface="微软雅黑" panose="020B0503020204020204" pitchFamily="34" charset="-122"/>
            </a:endParaRPr>
          </a:p>
        </p:txBody>
      </p:sp>
      <p:sp>
        <p:nvSpPr>
          <p:cNvPr id="27" name="object 3"/>
          <p:cNvSpPr/>
          <p:nvPr/>
        </p:nvSpPr>
        <p:spPr>
          <a:xfrm>
            <a:off x="2027123" y="0"/>
            <a:ext cx="871029" cy="4659033"/>
          </a:xfrm>
          <a:prstGeom prst="rect">
            <a:avLst/>
          </a:prstGeom>
          <a:blipFill>
            <a:blip r:embed="rId5" cstate="print"/>
            <a:stretch>
              <a:fillRect/>
            </a:stretch>
          </a:blipFill>
        </p:spPr>
        <p:txBody>
          <a:bodyPr wrap="square" lIns="0" tIns="0" rIns="0" bIns="0" rtlCol="0"/>
          <a:lstStyle/>
          <a:p>
            <a:endParaRPr>
              <a:ea typeface="微软雅黑" panose="020B0503020204020204" pitchFamily="34" charset="-122"/>
            </a:endParaRPr>
          </a:p>
        </p:txBody>
      </p:sp>
      <p:sp>
        <p:nvSpPr>
          <p:cNvPr id="28" name="object 4"/>
          <p:cNvSpPr/>
          <p:nvPr/>
        </p:nvSpPr>
        <p:spPr>
          <a:xfrm>
            <a:off x="1083589" y="0"/>
            <a:ext cx="1703819" cy="5647512"/>
          </a:xfrm>
          <a:prstGeom prst="rect">
            <a:avLst/>
          </a:prstGeom>
          <a:blipFill>
            <a:blip r:embed="rId6" cstate="print"/>
            <a:stretch>
              <a:fillRect/>
            </a:stretch>
          </a:blipFill>
        </p:spPr>
        <p:txBody>
          <a:bodyPr wrap="square" lIns="0" tIns="0" rIns="0" bIns="0" rtlCol="0"/>
          <a:lstStyle/>
          <a:p>
            <a:endParaRPr>
              <a:ea typeface="微软雅黑" panose="020B0503020204020204" pitchFamily="34" charset="-122"/>
            </a:endParaRPr>
          </a:p>
        </p:txBody>
      </p:sp>
      <p:sp>
        <p:nvSpPr>
          <p:cNvPr id="29" name="object 5"/>
          <p:cNvSpPr/>
          <p:nvPr/>
        </p:nvSpPr>
        <p:spPr>
          <a:xfrm>
            <a:off x="0" y="0"/>
            <a:ext cx="3136607" cy="6858000"/>
          </a:xfrm>
          <a:prstGeom prst="rect">
            <a:avLst/>
          </a:prstGeom>
          <a:blipFill>
            <a:blip r:embed="rId7" cstate="print"/>
            <a:stretch>
              <a:fillRect/>
            </a:stretch>
          </a:blipFill>
        </p:spPr>
        <p:txBody>
          <a:bodyPr wrap="square" lIns="0" tIns="0" rIns="0" bIns="0" rtlCol="0"/>
          <a:lstStyle/>
          <a:p>
            <a:endParaRPr>
              <a:ea typeface="微软雅黑" panose="020B0503020204020204" pitchFamily="34" charset="-122"/>
            </a:endParaRPr>
          </a:p>
        </p:txBody>
      </p:sp>
      <p:grpSp>
        <p:nvGrpSpPr>
          <p:cNvPr id="14" name="组合 13">
            <a:extLst>
              <a:ext uri="{FF2B5EF4-FFF2-40B4-BE49-F238E27FC236}">
                <a16:creationId xmlns:a16="http://schemas.microsoft.com/office/drawing/2014/main" id="{CCE1A184-EE3F-49CF-8D02-C1D411FC2B60}"/>
              </a:ext>
            </a:extLst>
          </p:cNvPr>
          <p:cNvGrpSpPr/>
          <p:nvPr/>
        </p:nvGrpSpPr>
        <p:grpSpPr>
          <a:xfrm>
            <a:off x="6096000" y="1809877"/>
            <a:ext cx="1870428" cy="1870428"/>
            <a:chOff x="304800" y="673100"/>
            <a:chExt cx="4000500" cy="4000500"/>
          </a:xfrm>
          <a:effectLst>
            <a:outerShdw blurRad="444500" dist="254000" dir="8100000" algn="tr" rotWithShape="0">
              <a:prstClr val="black">
                <a:alpha val="50000"/>
              </a:prstClr>
            </a:outerShdw>
          </a:effectLst>
        </p:grpSpPr>
        <p:sp>
          <p:nvSpPr>
            <p:cNvPr id="16" name="同心圆 4">
              <a:extLst>
                <a:ext uri="{FF2B5EF4-FFF2-40B4-BE49-F238E27FC236}">
                  <a16:creationId xmlns:a16="http://schemas.microsoft.com/office/drawing/2014/main" id="{8CC82C24-5E7C-464C-AE09-F0167D18BCE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17" name="椭圆 16">
              <a:extLst>
                <a:ext uri="{FF2B5EF4-FFF2-40B4-BE49-F238E27FC236}">
                  <a16:creationId xmlns:a16="http://schemas.microsoft.com/office/drawing/2014/main" id="{9022599F-CD1E-498C-B078-52BFC849C2D1}"/>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sp>
        <p:nvSpPr>
          <p:cNvPr id="18" name="椭圆 17">
            <a:extLst>
              <a:ext uri="{FF2B5EF4-FFF2-40B4-BE49-F238E27FC236}">
                <a16:creationId xmlns:a16="http://schemas.microsoft.com/office/drawing/2014/main" id="{88803C4D-5FAF-4EE9-B7E4-33FA75542E5A}"/>
              </a:ext>
            </a:extLst>
          </p:cNvPr>
          <p:cNvSpPr/>
          <p:nvPr/>
        </p:nvSpPr>
        <p:spPr>
          <a:xfrm>
            <a:off x="5368949" y="4254356"/>
            <a:ext cx="677862" cy="677862"/>
          </a:xfrm>
          <a:prstGeom prst="ellipse">
            <a:avLst/>
          </a:prstGeom>
          <a:solidFill>
            <a:srgbClr val="1A3F6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19" name="椭圆 18">
            <a:extLst>
              <a:ext uri="{FF2B5EF4-FFF2-40B4-BE49-F238E27FC236}">
                <a16:creationId xmlns:a16="http://schemas.microsoft.com/office/drawing/2014/main" id="{0E2A7006-ECBE-4AA8-9AA9-403DCAD1101C}"/>
              </a:ext>
            </a:extLst>
          </p:cNvPr>
          <p:cNvSpPr/>
          <p:nvPr/>
        </p:nvSpPr>
        <p:spPr>
          <a:xfrm>
            <a:off x="6246836" y="1471468"/>
            <a:ext cx="274638" cy="274638"/>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20" name="组合 19">
            <a:extLst>
              <a:ext uri="{FF2B5EF4-FFF2-40B4-BE49-F238E27FC236}">
                <a16:creationId xmlns:a16="http://schemas.microsoft.com/office/drawing/2014/main" id="{67460359-EB1A-4B39-8E0A-1C51C32197A7}"/>
              </a:ext>
            </a:extLst>
          </p:cNvPr>
          <p:cNvGrpSpPr/>
          <p:nvPr/>
        </p:nvGrpSpPr>
        <p:grpSpPr>
          <a:xfrm>
            <a:off x="9218621" y="3630335"/>
            <a:ext cx="301060" cy="301060"/>
            <a:chOff x="304800" y="673100"/>
            <a:chExt cx="4000500" cy="4000500"/>
          </a:xfrm>
          <a:effectLst>
            <a:outerShdw blurRad="381000" dist="152400" dir="8100000" algn="tr" rotWithShape="0">
              <a:prstClr val="black">
                <a:alpha val="70000"/>
              </a:prstClr>
            </a:outerShdw>
          </a:effectLst>
        </p:grpSpPr>
        <p:sp>
          <p:nvSpPr>
            <p:cNvPr id="21" name="同心圆 9">
              <a:extLst>
                <a:ext uri="{FF2B5EF4-FFF2-40B4-BE49-F238E27FC236}">
                  <a16:creationId xmlns:a16="http://schemas.microsoft.com/office/drawing/2014/main" id="{D2025778-8A95-43D7-8F72-BE6964387751}"/>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22" name="椭圆 21">
              <a:extLst>
                <a:ext uri="{FF2B5EF4-FFF2-40B4-BE49-F238E27FC236}">
                  <a16:creationId xmlns:a16="http://schemas.microsoft.com/office/drawing/2014/main" id="{FF01A4F9-9E04-48FD-9A02-B4C1188F916F}"/>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grpSp>
        <p:nvGrpSpPr>
          <p:cNvPr id="23" name="组合 22">
            <a:extLst>
              <a:ext uri="{FF2B5EF4-FFF2-40B4-BE49-F238E27FC236}">
                <a16:creationId xmlns:a16="http://schemas.microsoft.com/office/drawing/2014/main" id="{6E43E67B-8BEA-4E27-8EBC-E5284405A579}"/>
              </a:ext>
            </a:extLst>
          </p:cNvPr>
          <p:cNvGrpSpPr/>
          <p:nvPr/>
        </p:nvGrpSpPr>
        <p:grpSpPr>
          <a:xfrm>
            <a:off x="9687898" y="2279445"/>
            <a:ext cx="623903" cy="623903"/>
            <a:chOff x="304800" y="673100"/>
            <a:chExt cx="4000500" cy="4000500"/>
          </a:xfrm>
          <a:effectLst>
            <a:outerShdw blurRad="317500" dist="190500" dir="8100000" algn="tr" rotWithShape="0">
              <a:prstClr val="black">
                <a:alpha val="50000"/>
              </a:prstClr>
            </a:outerShdw>
          </a:effectLst>
        </p:grpSpPr>
        <p:sp>
          <p:nvSpPr>
            <p:cNvPr id="24" name="同心圆 12">
              <a:extLst>
                <a:ext uri="{FF2B5EF4-FFF2-40B4-BE49-F238E27FC236}">
                  <a16:creationId xmlns:a16="http://schemas.microsoft.com/office/drawing/2014/main" id="{470F45FB-CA3D-44EE-B91B-404683741DBD}"/>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25" name="椭圆 24">
              <a:extLst>
                <a:ext uri="{FF2B5EF4-FFF2-40B4-BE49-F238E27FC236}">
                  <a16:creationId xmlns:a16="http://schemas.microsoft.com/office/drawing/2014/main" id="{03AC6C7D-1DD3-4122-90CE-A587C35AED63}"/>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grpSp>
        <p:nvGrpSpPr>
          <p:cNvPr id="30" name="组合 29">
            <a:extLst>
              <a:ext uri="{FF2B5EF4-FFF2-40B4-BE49-F238E27FC236}">
                <a16:creationId xmlns:a16="http://schemas.microsoft.com/office/drawing/2014/main" id="{1A7105A1-1A3E-4419-937A-9366517CC64C}"/>
              </a:ext>
            </a:extLst>
          </p:cNvPr>
          <p:cNvGrpSpPr/>
          <p:nvPr/>
        </p:nvGrpSpPr>
        <p:grpSpPr>
          <a:xfrm>
            <a:off x="7029125" y="4328331"/>
            <a:ext cx="219777" cy="219777"/>
            <a:chOff x="304800" y="673100"/>
            <a:chExt cx="4000500" cy="4000500"/>
          </a:xfrm>
          <a:effectLst>
            <a:outerShdw blurRad="381000" dist="152400" dir="8100000" algn="tr" rotWithShape="0">
              <a:prstClr val="black">
                <a:alpha val="70000"/>
              </a:prstClr>
            </a:outerShdw>
          </a:effectLst>
        </p:grpSpPr>
        <p:sp>
          <p:nvSpPr>
            <p:cNvPr id="31" name="同心圆 15">
              <a:extLst>
                <a:ext uri="{FF2B5EF4-FFF2-40B4-BE49-F238E27FC236}">
                  <a16:creationId xmlns:a16="http://schemas.microsoft.com/office/drawing/2014/main" id="{7190DA07-643E-458B-9898-E9BE3292F1D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32" name="椭圆 31">
              <a:extLst>
                <a:ext uri="{FF2B5EF4-FFF2-40B4-BE49-F238E27FC236}">
                  <a16:creationId xmlns:a16="http://schemas.microsoft.com/office/drawing/2014/main" id="{04973B0F-CBAF-449D-936A-0E9635C05A9F}"/>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grpSp>
        <p:nvGrpSpPr>
          <p:cNvPr id="33" name="组合 32">
            <a:extLst>
              <a:ext uri="{FF2B5EF4-FFF2-40B4-BE49-F238E27FC236}">
                <a16:creationId xmlns:a16="http://schemas.microsoft.com/office/drawing/2014/main" id="{4A26318C-AD01-480F-8F42-08D46990B85B}"/>
              </a:ext>
            </a:extLst>
          </p:cNvPr>
          <p:cNvGrpSpPr/>
          <p:nvPr/>
        </p:nvGrpSpPr>
        <p:grpSpPr>
          <a:xfrm>
            <a:off x="4780405" y="5312476"/>
            <a:ext cx="287919" cy="287919"/>
            <a:chOff x="304800" y="673100"/>
            <a:chExt cx="4000500" cy="4000500"/>
          </a:xfrm>
          <a:effectLst>
            <a:outerShdw blurRad="381000" dist="152400" dir="8100000" algn="tr" rotWithShape="0">
              <a:prstClr val="black">
                <a:alpha val="70000"/>
              </a:prstClr>
            </a:outerShdw>
          </a:effectLst>
        </p:grpSpPr>
        <p:sp>
          <p:nvSpPr>
            <p:cNvPr id="34" name="同心圆 18">
              <a:extLst>
                <a:ext uri="{FF2B5EF4-FFF2-40B4-BE49-F238E27FC236}">
                  <a16:creationId xmlns:a16="http://schemas.microsoft.com/office/drawing/2014/main" id="{72C7397A-6C9D-4A98-A845-FCE54737F686}"/>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35" name="椭圆 34">
              <a:extLst>
                <a:ext uri="{FF2B5EF4-FFF2-40B4-BE49-F238E27FC236}">
                  <a16:creationId xmlns:a16="http://schemas.microsoft.com/office/drawing/2014/main" id="{15A15A81-D3E9-439A-8A7D-BD4DE688E16D}"/>
                </a:ext>
              </a:extLst>
            </p:cNvPr>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sp>
        <p:nvSpPr>
          <p:cNvPr id="36" name="椭圆 35">
            <a:extLst>
              <a:ext uri="{FF2B5EF4-FFF2-40B4-BE49-F238E27FC236}">
                <a16:creationId xmlns:a16="http://schemas.microsoft.com/office/drawing/2014/main" id="{86AC45FF-236A-44FA-9FD4-BE6251A4A774}"/>
              </a:ext>
            </a:extLst>
          </p:cNvPr>
          <p:cNvSpPr/>
          <p:nvPr/>
        </p:nvSpPr>
        <p:spPr>
          <a:xfrm>
            <a:off x="8883674" y="2017568"/>
            <a:ext cx="274637" cy="276225"/>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sp>
        <p:nvSpPr>
          <p:cNvPr id="37" name="椭圆 36">
            <a:extLst>
              <a:ext uri="{FF2B5EF4-FFF2-40B4-BE49-F238E27FC236}">
                <a16:creationId xmlns:a16="http://schemas.microsoft.com/office/drawing/2014/main" id="{2268F5BA-9104-4D95-9A2E-3AAF41C1ABE9}"/>
              </a:ext>
            </a:extLst>
          </p:cNvPr>
          <p:cNvSpPr/>
          <p:nvPr/>
        </p:nvSpPr>
        <p:spPr>
          <a:xfrm>
            <a:off x="8897961" y="5475143"/>
            <a:ext cx="136525" cy="136525"/>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nvGrpSpPr>
          <p:cNvPr id="38" name="组合 37">
            <a:extLst>
              <a:ext uri="{FF2B5EF4-FFF2-40B4-BE49-F238E27FC236}">
                <a16:creationId xmlns:a16="http://schemas.microsoft.com/office/drawing/2014/main" id="{5CDB1DE0-D020-4E12-9102-E14F53C6E267}"/>
              </a:ext>
            </a:extLst>
          </p:cNvPr>
          <p:cNvGrpSpPr/>
          <p:nvPr/>
        </p:nvGrpSpPr>
        <p:grpSpPr>
          <a:xfrm>
            <a:off x="7917087" y="4086937"/>
            <a:ext cx="824609" cy="824609"/>
            <a:chOff x="304800" y="673100"/>
            <a:chExt cx="4000500" cy="4000500"/>
          </a:xfrm>
          <a:effectLst>
            <a:outerShdw blurRad="317500" dist="190500" dir="8100000" algn="tr" rotWithShape="0">
              <a:prstClr val="black">
                <a:alpha val="50000"/>
              </a:prstClr>
            </a:outerShdw>
          </a:effectLst>
        </p:grpSpPr>
        <p:sp>
          <p:nvSpPr>
            <p:cNvPr id="39" name="同心圆 23">
              <a:extLst>
                <a:ext uri="{FF2B5EF4-FFF2-40B4-BE49-F238E27FC236}">
                  <a16:creationId xmlns:a16="http://schemas.microsoft.com/office/drawing/2014/main" id="{617286A0-9B24-44BE-B61F-DE7C83509E4B}"/>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solidFill>
                  <a:schemeClr val="tx1"/>
                </a:solidFill>
              </a:endParaRPr>
            </a:p>
          </p:txBody>
        </p:sp>
        <p:sp>
          <p:nvSpPr>
            <p:cNvPr id="40" name="椭圆 39">
              <a:extLst>
                <a:ext uri="{FF2B5EF4-FFF2-40B4-BE49-F238E27FC236}">
                  <a16:creationId xmlns:a16="http://schemas.microsoft.com/office/drawing/2014/main" id="{A30C09FB-6695-451C-94AB-0AD973AD518F}"/>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350"/>
            </a:p>
          </p:txBody>
        </p:sp>
      </p:grpSp>
      <p:sp>
        <p:nvSpPr>
          <p:cNvPr id="41" name="TextBox 80">
            <a:extLst>
              <a:ext uri="{FF2B5EF4-FFF2-40B4-BE49-F238E27FC236}">
                <a16:creationId xmlns:a16="http://schemas.microsoft.com/office/drawing/2014/main" id="{342B0C27-5F1E-4E9D-89C7-0A68A8AD41F7}"/>
              </a:ext>
            </a:extLst>
          </p:cNvPr>
          <p:cNvSpPr txBox="1"/>
          <p:nvPr/>
        </p:nvSpPr>
        <p:spPr>
          <a:xfrm>
            <a:off x="6279536" y="2279445"/>
            <a:ext cx="1518364" cy="892552"/>
          </a:xfrm>
          <a:prstGeom prst="rect">
            <a:avLst/>
          </a:prstGeom>
          <a:noFill/>
          <a:effectLst/>
        </p:spPr>
        <p:txBody>
          <a:bodyPr wrap="none">
            <a:spAutoFit/>
          </a:bodyPr>
          <a:lstStyle/>
          <a:p>
            <a:pPr fontAlgn="auto">
              <a:spcBef>
                <a:spcPts val="0"/>
              </a:spcBef>
              <a:spcAft>
                <a:spcPts val="0"/>
              </a:spcAft>
              <a:defRPr/>
            </a:pPr>
            <a:r>
              <a:rPr lang="zh-CN" altLang="en-US" sz="2600" b="1" dirty="0">
                <a:solidFill>
                  <a:schemeClr val="tx1">
                    <a:lumMod val="75000"/>
                    <a:lumOff val="25000"/>
                  </a:schemeClr>
                </a:solidFill>
                <a:latin typeface="微软雅黑" panose="020B0503020204020204" pitchFamily="34" charset="-122"/>
                <a:ea typeface="造字工房俊雅锐宋体验版常规体" pitchFamily="50" charset="-122"/>
              </a:rPr>
              <a:t>谢谢聆听</a:t>
            </a:r>
            <a:endParaRPr lang="en-US" altLang="zh-CN" sz="2600" b="1" dirty="0">
              <a:solidFill>
                <a:schemeClr val="tx1">
                  <a:lumMod val="75000"/>
                  <a:lumOff val="25000"/>
                </a:schemeClr>
              </a:solidFill>
              <a:latin typeface="微软雅黑" panose="020B0503020204020204" pitchFamily="34" charset="-122"/>
              <a:ea typeface="造字工房俊雅锐宋体验版常规体" pitchFamily="50" charset="-122"/>
            </a:endParaRPr>
          </a:p>
          <a:p>
            <a:pPr fontAlgn="auto">
              <a:spcBef>
                <a:spcPts val="0"/>
              </a:spcBef>
              <a:spcAft>
                <a:spcPts val="0"/>
              </a:spcAft>
              <a:defRPr/>
            </a:pPr>
            <a:r>
              <a:rPr lang="zh-CN" altLang="en-US" sz="2600" b="1" dirty="0">
                <a:solidFill>
                  <a:schemeClr val="tx1">
                    <a:lumMod val="75000"/>
                    <a:lumOff val="25000"/>
                  </a:schemeClr>
                </a:solidFill>
                <a:latin typeface="微软雅黑" panose="020B0503020204020204" pitchFamily="34" charset="-122"/>
                <a:ea typeface="造字工房俊雅锐宋体验版常规体" pitchFamily="50" charset="-122"/>
              </a:rPr>
              <a:t>恳请指正</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
                                  </p:stCondLst>
                                  <p:childTnLst>
                                    <p:set>
                                      <p:cBhvr>
                                        <p:cTn id="6" dur="1" fill="hold">
                                          <p:stCondLst>
                                            <p:cond delay="0"/>
                                          </p:stCondLst>
                                        </p:cTn>
                                        <p:tgtEl>
                                          <p:spTgt spid="14"/>
                                        </p:tgtEl>
                                        <p:attrNameLst>
                                          <p:attrName>style.visibility</p:attrName>
                                        </p:attrNameLst>
                                      </p:cBhvr>
                                      <p:to>
                                        <p:strVal val="visible"/>
                                      </p:to>
                                    </p:set>
                                  </p:childTnLst>
                                </p:cTn>
                              </p:par>
                              <p:par>
                                <p:cTn id="7" presetID="53" presetClass="entr" presetSubtype="16" fill="hold" nodeType="withEffect">
                                  <p:stCondLst>
                                    <p:cond delay="400"/>
                                  </p:stCondLst>
                                  <p:childTnLst>
                                    <p:set>
                                      <p:cBhvr>
                                        <p:cTn id="8" dur="1" fill="hold">
                                          <p:stCondLst>
                                            <p:cond delay="0"/>
                                          </p:stCondLst>
                                        </p:cTn>
                                        <p:tgtEl>
                                          <p:spTgt spid="14"/>
                                        </p:tgtEl>
                                        <p:attrNameLst>
                                          <p:attrName>style.visibility</p:attrName>
                                        </p:attrNameLst>
                                      </p:cBhvr>
                                      <p:to>
                                        <p:strVal val="visible"/>
                                      </p:to>
                                    </p:set>
                                    <p:anim calcmode="lin" valueType="num">
                                      <p:cBhvr>
                                        <p:cTn id="9" dur="1000" fill="hold"/>
                                        <p:tgtEl>
                                          <p:spTgt spid="14"/>
                                        </p:tgtEl>
                                        <p:attrNameLst>
                                          <p:attrName>ppt_w</p:attrName>
                                        </p:attrNameLst>
                                      </p:cBhvr>
                                      <p:tavLst>
                                        <p:tav tm="0">
                                          <p:val>
                                            <p:fltVal val="0"/>
                                          </p:val>
                                        </p:tav>
                                        <p:tav tm="100000">
                                          <p:val>
                                            <p:strVal val="#ppt_w"/>
                                          </p:val>
                                        </p:tav>
                                      </p:tavLst>
                                    </p:anim>
                                    <p:anim calcmode="lin" valueType="num">
                                      <p:cBhvr>
                                        <p:cTn id="10" dur="1000" fill="hold"/>
                                        <p:tgtEl>
                                          <p:spTgt spid="14"/>
                                        </p:tgtEl>
                                        <p:attrNameLst>
                                          <p:attrName>ppt_h</p:attrName>
                                        </p:attrNameLst>
                                      </p:cBhvr>
                                      <p:tavLst>
                                        <p:tav tm="0">
                                          <p:val>
                                            <p:fltVal val="0"/>
                                          </p:val>
                                        </p:tav>
                                        <p:tav tm="100000">
                                          <p:val>
                                            <p:strVal val="#ppt_h"/>
                                          </p:val>
                                        </p:tav>
                                      </p:tavLst>
                                    </p:anim>
                                    <p:animEffect transition="in" filter="fade">
                                      <p:cBhvr>
                                        <p:cTn id="11" dur="1000"/>
                                        <p:tgtEl>
                                          <p:spTgt spid="14"/>
                                        </p:tgtEl>
                                      </p:cBhvr>
                                    </p:animEffect>
                                  </p:childTnLst>
                                </p:cTn>
                              </p:par>
                              <p:par>
                                <p:cTn id="12" presetID="64" presetClass="path" presetSubtype="0" fill="hold" nodeType="withEffect">
                                  <p:stCondLst>
                                    <p:cond delay="400"/>
                                  </p:stCondLst>
                                  <p:childTnLst>
                                    <p:animMotion origin="layout" path="M -4.72222E-6 -4.68026E-6 L 0.38872 0.84338 " pathEditMode="relative" rAng="0" ptsTypes="AA">
                                      <p:cBhvr>
                                        <p:cTn id="13" dur="1000" spd="-100000" fill="hold"/>
                                        <p:tgtEl>
                                          <p:spTgt spid="14"/>
                                        </p:tgtEl>
                                        <p:attrNameLst>
                                          <p:attrName>ppt_x</p:attrName>
                                          <p:attrName>ppt_y</p:attrName>
                                        </p:attrNameLst>
                                      </p:cBhvr>
                                      <p:rCtr x="19427" y="42169"/>
                                    </p:animMotion>
                                  </p:childTnLst>
                                </p:cTn>
                              </p:par>
                              <p:par>
                                <p:cTn id="14" presetID="1" presetClass="entr" presetSubtype="0" fill="hold" grpId="0" nodeType="withEffect">
                                  <p:stCondLst>
                                    <p:cond delay="300"/>
                                  </p:stCondLst>
                                  <p:childTnLst>
                                    <p:set>
                                      <p:cBhvr>
                                        <p:cTn id="15" dur="1" fill="hold">
                                          <p:stCondLst>
                                            <p:cond delay="0"/>
                                          </p:stCondLst>
                                        </p:cTn>
                                        <p:tgtEl>
                                          <p:spTgt spid="19"/>
                                        </p:tgtEl>
                                        <p:attrNameLst>
                                          <p:attrName>style.visibility</p:attrName>
                                        </p:attrNameLst>
                                      </p:cBhvr>
                                      <p:to>
                                        <p:strVal val="visible"/>
                                      </p:to>
                                    </p:set>
                                  </p:childTnLst>
                                </p:cTn>
                              </p:par>
                              <p:par>
                                <p:cTn id="16" presetID="53" presetClass="entr" presetSubtype="16" fill="hold" grpId="1" nodeType="withEffect">
                                  <p:stCondLst>
                                    <p:cond delay="30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Effect transition="in" filter="fade">
                                      <p:cBhvr>
                                        <p:cTn id="20" dur="1000"/>
                                        <p:tgtEl>
                                          <p:spTgt spid="19"/>
                                        </p:tgtEl>
                                      </p:cBhvr>
                                    </p:animEffect>
                                  </p:childTnLst>
                                </p:cTn>
                              </p:par>
                              <p:par>
                                <p:cTn id="21" presetID="64" presetClass="path" presetSubtype="0" fill="hold" grpId="2" nodeType="withEffect">
                                  <p:stCondLst>
                                    <p:cond delay="300"/>
                                  </p:stCondLst>
                                  <p:childTnLst>
                                    <p:animMotion origin="layout" path="M 2.77778E-6 2.422E-6 L 0.39375 -0.33797 " pathEditMode="relative" rAng="0" ptsTypes="AA">
                                      <p:cBhvr>
                                        <p:cTn id="22" dur="1000" spd="-100000" fill="hold"/>
                                        <p:tgtEl>
                                          <p:spTgt spid="19"/>
                                        </p:tgtEl>
                                        <p:attrNameLst>
                                          <p:attrName>ppt_x</p:attrName>
                                          <p:attrName>ppt_y</p:attrName>
                                        </p:attrNameLst>
                                      </p:cBhvr>
                                      <p:rCtr x="19688" y="-16898"/>
                                    </p:animMotion>
                                  </p:childTnLst>
                                </p:cTn>
                              </p:par>
                              <p:par>
                                <p:cTn id="23" presetID="1" presetClass="entr" presetSubtype="0" fill="hold" nodeType="withEffect">
                                  <p:stCondLst>
                                    <p:cond delay="300"/>
                                  </p:stCondLst>
                                  <p:childTnLst>
                                    <p:set>
                                      <p:cBhvr>
                                        <p:cTn id="24" dur="1" fill="hold">
                                          <p:stCondLst>
                                            <p:cond delay="0"/>
                                          </p:stCondLst>
                                        </p:cTn>
                                        <p:tgtEl>
                                          <p:spTgt spid="20"/>
                                        </p:tgtEl>
                                        <p:attrNameLst>
                                          <p:attrName>style.visibility</p:attrName>
                                        </p:attrNameLst>
                                      </p:cBhvr>
                                      <p:to>
                                        <p:strVal val="visible"/>
                                      </p:to>
                                    </p:set>
                                  </p:childTnLst>
                                </p:cTn>
                              </p:par>
                              <p:par>
                                <p:cTn id="25" presetID="53" presetClass="entr" presetSubtype="16" fill="hold" nodeType="withEffect">
                                  <p:stCondLst>
                                    <p:cond delay="30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fltVal val="0"/>
                                          </p:val>
                                        </p:tav>
                                        <p:tav tm="100000">
                                          <p:val>
                                            <p:strVal val="#ppt_w"/>
                                          </p:val>
                                        </p:tav>
                                      </p:tavLst>
                                    </p:anim>
                                    <p:anim calcmode="lin" valueType="num">
                                      <p:cBhvr>
                                        <p:cTn id="28" dur="1000" fill="hold"/>
                                        <p:tgtEl>
                                          <p:spTgt spid="20"/>
                                        </p:tgtEl>
                                        <p:attrNameLst>
                                          <p:attrName>ppt_h</p:attrName>
                                        </p:attrNameLst>
                                      </p:cBhvr>
                                      <p:tavLst>
                                        <p:tav tm="0">
                                          <p:val>
                                            <p:fltVal val="0"/>
                                          </p:val>
                                        </p:tav>
                                        <p:tav tm="100000">
                                          <p:val>
                                            <p:strVal val="#ppt_h"/>
                                          </p:val>
                                        </p:tav>
                                      </p:tavLst>
                                    </p:anim>
                                    <p:animEffect transition="in" filter="fade">
                                      <p:cBhvr>
                                        <p:cTn id="29" dur="1000"/>
                                        <p:tgtEl>
                                          <p:spTgt spid="20"/>
                                        </p:tgtEl>
                                      </p:cBhvr>
                                    </p:animEffect>
                                  </p:childTnLst>
                                </p:cTn>
                              </p:par>
                              <p:par>
                                <p:cTn id="30" presetID="64" presetClass="path" presetSubtype="0" fill="hold" nodeType="withEffect">
                                  <p:stCondLst>
                                    <p:cond delay="300"/>
                                  </p:stCondLst>
                                  <p:childTnLst>
                                    <p:animMotion origin="layout" path="M -5.55556E-7 -1.46123E-6 L 0.20451 0.58418 " pathEditMode="relative" rAng="0" ptsTypes="AA">
                                      <p:cBhvr>
                                        <p:cTn id="31" dur="1000" spd="-100000" fill="hold"/>
                                        <p:tgtEl>
                                          <p:spTgt spid="20"/>
                                        </p:tgtEl>
                                        <p:attrNameLst>
                                          <p:attrName>ppt_x</p:attrName>
                                          <p:attrName>ppt_y</p:attrName>
                                        </p:attrNameLst>
                                      </p:cBhvr>
                                      <p:rCtr x="10226" y="29194"/>
                                    </p:animMotion>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53"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1000" fill="hold"/>
                                        <p:tgtEl>
                                          <p:spTgt spid="23"/>
                                        </p:tgtEl>
                                        <p:attrNameLst>
                                          <p:attrName>ppt_w</p:attrName>
                                        </p:attrNameLst>
                                      </p:cBhvr>
                                      <p:tavLst>
                                        <p:tav tm="0">
                                          <p:val>
                                            <p:fltVal val="0"/>
                                          </p:val>
                                        </p:tav>
                                        <p:tav tm="100000">
                                          <p:val>
                                            <p:strVal val="#ppt_w"/>
                                          </p:val>
                                        </p:tav>
                                      </p:tavLst>
                                    </p:anim>
                                    <p:anim calcmode="lin" valueType="num">
                                      <p:cBhvr>
                                        <p:cTn id="37" dur="1000" fill="hold"/>
                                        <p:tgtEl>
                                          <p:spTgt spid="23"/>
                                        </p:tgtEl>
                                        <p:attrNameLst>
                                          <p:attrName>ppt_h</p:attrName>
                                        </p:attrNameLst>
                                      </p:cBhvr>
                                      <p:tavLst>
                                        <p:tav tm="0">
                                          <p:val>
                                            <p:fltVal val="0"/>
                                          </p:val>
                                        </p:tav>
                                        <p:tav tm="100000">
                                          <p:val>
                                            <p:strVal val="#ppt_h"/>
                                          </p:val>
                                        </p:tav>
                                      </p:tavLst>
                                    </p:anim>
                                    <p:animEffect transition="in" filter="fade">
                                      <p:cBhvr>
                                        <p:cTn id="38" dur="1000"/>
                                        <p:tgtEl>
                                          <p:spTgt spid="23"/>
                                        </p:tgtEl>
                                      </p:cBhvr>
                                    </p:animEffect>
                                  </p:childTnLst>
                                </p:cTn>
                              </p:par>
                              <p:par>
                                <p:cTn id="39" presetID="64" presetClass="path" presetSubtype="0" fill="hold" nodeType="withEffect">
                                  <p:stCondLst>
                                    <p:cond delay="0"/>
                                  </p:stCondLst>
                                  <p:childTnLst>
                                    <p:animMotion origin="layout" path="M -5.55556E-7 -3.28699E-6 L -0.52465 -0.50942 " pathEditMode="relative" rAng="0" ptsTypes="AA">
                                      <p:cBhvr>
                                        <p:cTn id="40" dur="1000" spd="-100000" fill="hold"/>
                                        <p:tgtEl>
                                          <p:spTgt spid="23"/>
                                        </p:tgtEl>
                                        <p:attrNameLst>
                                          <p:attrName>ppt_x</p:attrName>
                                          <p:attrName>ppt_y</p:attrName>
                                        </p:attrNameLst>
                                      </p:cBhvr>
                                      <p:rCtr x="-26233" y="-25487"/>
                                    </p:animMotion>
                                  </p:childTnLst>
                                </p:cTn>
                              </p:par>
                              <p:par>
                                <p:cTn id="41" presetID="1" presetClass="entr" presetSubtype="0" fill="hold" grpId="0" nodeType="withEffect">
                                  <p:stCondLst>
                                    <p:cond delay="200"/>
                                  </p:stCondLst>
                                  <p:childTnLst>
                                    <p:set>
                                      <p:cBhvr>
                                        <p:cTn id="42" dur="1" fill="hold">
                                          <p:stCondLst>
                                            <p:cond delay="0"/>
                                          </p:stCondLst>
                                        </p:cTn>
                                        <p:tgtEl>
                                          <p:spTgt spid="36"/>
                                        </p:tgtEl>
                                        <p:attrNameLst>
                                          <p:attrName>style.visibility</p:attrName>
                                        </p:attrNameLst>
                                      </p:cBhvr>
                                      <p:to>
                                        <p:strVal val="visible"/>
                                      </p:to>
                                    </p:set>
                                  </p:childTnLst>
                                </p:cTn>
                              </p:par>
                              <p:par>
                                <p:cTn id="43" presetID="53" presetClass="entr" presetSubtype="16" fill="hold" grpId="1" nodeType="withEffect">
                                  <p:stCondLst>
                                    <p:cond delay="200"/>
                                  </p:stCondLst>
                                  <p:childTnLst>
                                    <p:set>
                                      <p:cBhvr>
                                        <p:cTn id="44" dur="1" fill="hold">
                                          <p:stCondLst>
                                            <p:cond delay="0"/>
                                          </p:stCondLst>
                                        </p:cTn>
                                        <p:tgtEl>
                                          <p:spTgt spid="36"/>
                                        </p:tgtEl>
                                        <p:attrNameLst>
                                          <p:attrName>style.visibility</p:attrName>
                                        </p:attrNameLst>
                                      </p:cBhvr>
                                      <p:to>
                                        <p:strVal val="visible"/>
                                      </p:to>
                                    </p:set>
                                    <p:anim calcmode="lin" valueType="num">
                                      <p:cBhvr>
                                        <p:cTn id="45" dur="1000" fill="hold"/>
                                        <p:tgtEl>
                                          <p:spTgt spid="36"/>
                                        </p:tgtEl>
                                        <p:attrNameLst>
                                          <p:attrName>ppt_w</p:attrName>
                                        </p:attrNameLst>
                                      </p:cBhvr>
                                      <p:tavLst>
                                        <p:tav tm="0">
                                          <p:val>
                                            <p:fltVal val="0"/>
                                          </p:val>
                                        </p:tav>
                                        <p:tav tm="100000">
                                          <p:val>
                                            <p:strVal val="#ppt_w"/>
                                          </p:val>
                                        </p:tav>
                                      </p:tavLst>
                                    </p:anim>
                                    <p:anim calcmode="lin" valueType="num">
                                      <p:cBhvr>
                                        <p:cTn id="46" dur="1000" fill="hold"/>
                                        <p:tgtEl>
                                          <p:spTgt spid="36"/>
                                        </p:tgtEl>
                                        <p:attrNameLst>
                                          <p:attrName>ppt_h</p:attrName>
                                        </p:attrNameLst>
                                      </p:cBhvr>
                                      <p:tavLst>
                                        <p:tav tm="0">
                                          <p:val>
                                            <p:fltVal val="0"/>
                                          </p:val>
                                        </p:tav>
                                        <p:tav tm="100000">
                                          <p:val>
                                            <p:strVal val="#ppt_h"/>
                                          </p:val>
                                        </p:tav>
                                      </p:tavLst>
                                    </p:anim>
                                    <p:animEffect transition="in" filter="fade">
                                      <p:cBhvr>
                                        <p:cTn id="47" dur="1000"/>
                                        <p:tgtEl>
                                          <p:spTgt spid="36"/>
                                        </p:tgtEl>
                                      </p:cBhvr>
                                    </p:animEffect>
                                  </p:childTnLst>
                                </p:cTn>
                              </p:par>
                              <p:par>
                                <p:cTn id="48" presetID="64" presetClass="path" presetSubtype="0" fill="hold" grpId="2" nodeType="withEffect">
                                  <p:stCondLst>
                                    <p:cond delay="200"/>
                                  </p:stCondLst>
                                  <p:childTnLst>
                                    <p:animMotion origin="layout" path="M -2.22222E-6 1.18319E-6 L 0.21702 -0.37071 " pathEditMode="relative" rAng="0" ptsTypes="AA">
                                      <p:cBhvr>
                                        <p:cTn id="49" dur="1000" spd="-100000" fill="hold"/>
                                        <p:tgtEl>
                                          <p:spTgt spid="36"/>
                                        </p:tgtEl>
                                        <p:attrNameLst>
                                          <p:attrName>ppt_x</p:attrName>
                                          <p:attrName>ppt_y</p:attrName>
                                        </p:attrNameLst>
                                      </p:cBhvr>
                                      <p:rCtr x="10851" y="-18536"/>
                                    </p:animMotion>
                                  </p:childTnLst>
                                </p:cTn>
                              </p:par>
                              <p:par>
                                <p:cTn id="50" presetID="1" presetClass="entr" presetSubtype="0" fill="hold" grpId="0" nodeType="withEffect">
                                  <p:stCondLst>
                                    <p:cond delay="400"/>
                                  </p:stCondLst>
                                  <p:childTnLst>
                                    <p:set>
                                      <p:cBhvr>
                                        <p:cTn id="51" dur="1" fill="hold">
                                          <p:stCondLst>
                                            <p:cond delay="0"/>
                                          </p:stCondLst>
                                        </p:cTn>
                                        <p:tgtEl>
                                          <p:spTgt spid="37"/>
                                        </p:tgtEl>
                                        <p:attrNameLst>
                                          <p:attrName>style.visibility</p:attrName>
                                        </p:attrNameLst>
                                      </p:cBhvr>
                                      <p:to>
                                        <p:strVal val="visible"/>
                                      </p:to>
                                    </p:set>
                                  </p:childTnLst>
                                </p:cTn>
                              </p:par>
                              <p:par>
                                <p:cTn id="52" presetID="53" presetClass="entr" presetSubtype="16" fill="hold" grpId="1" nodeType="withEffect">
                                  <p:stCondLst>
                                    <p:cond delay="4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1000" fill="hold"/>
                                        <p:tgtEl>
                                          <p:spTgt spid="37"/>
                                        </p:tgtEl>
                                        <p:attrNameLst>
                                          <p:attrName>ppt_w</p:attrName>
                                        </p:attrNameLst>
                                      </p:cBhvr>
                                      <p:tavLst>
                                        <p:tav tm="0">
                                          <p:val>
                                            <p:fltVal val="0"/>
                                          </p:val>
                                        </p:tav>
                                        <p:tav tm="100000">
                                          <p:val>
                                            <p:strVal val="#ppt_w"/>
                                          </p:val>
                                        </p:tav>
                                      </p:tavLst>
                                    </p:anim>
                                    <p:anim calcmode="lin" valueType="num">
                                      <p:cBhvr>
                                        <p:cTn id="55" dur="1000" fill="hold"/>
                                        <p:tgtEl>
                                          <p:spTgt spid="37"/>
                                        </p:tgtEl>
                                        <p:attrNameLst>
                                          <p:attrName>ppt_h</p:attrName>
                                        </p:attrNameLst>
                                      </p:cBhvr>
                                      <p:tavLst>
                                        <p:tav tm="0">
                                          <p:val>
                                            <p:fltVal val="0"/>
                                          </p:val>
                                        </p:tav>
                                        <p:tav tm="100000">
                                          <p:val>
                                            <p:strVal val="#ppt_h"/>
                                          </p:val>
                                        </p:tav>
                                      </p:tavLst>
                                    </p:anim>
                                    <p:animEffect transition="in" filter="fade">
                                      <p:cBhvr>
                                        <p:cTn id="56" dur="1000"/>
                                        <p:tgtEl>
                                          <p:spTgt spid="37"/>
                                        </p:tgtEl>
                                      </p:cBhvr>
                                    </p:animEffect>
                                  </p:childTnLst>
                                </p:cTn>
                              </p:par>
                              <p:par>
                                <p:cTn id="57" presetID="64" presetClass="path" presetSubtype="0" fill="hold" grpId="2" nodeType="withEffect">
                                  <p:stCondLst>
                                    <p:cond delay="400"/>
                                  </p:stCondLst>
                                  <p:childTnLst>
                                    <p:animMotion origin="layout" path="M 5E-6 2.09762E-6 L -0.18855 -1.11369 " pathEditMode="relative" rAng="0" ptsTypes="AA">
                                      <p:cBhvr>
                                        <p:cTn id="58" dur="1000" spd="-100000" fill="hold"/>
                                        <p:tgtEl>
                                          <p:spTgt spid="37"/>
                                        </p:tgtEl>
                                        <p:attrNameLst>
                                          <p:attrName>ppt_x</p:attrName>
                                          <p:attrName>ppt_y</p:attrName>
                                        </p:attrNameLst>
                                      </p:cBhvr>
                                      <p:rCtr x="-9427" y="-55700"/>
                                    </p:animMotion>
                                  </p:childTnLst>
                                </p:cTn>
                              </p:par>
                              <p:par>
                                <p:cTn id="59" presetID="1" presetClass="entr" presetSubtype="0" fill="hold" grpId="0" nodeType="withEffect">
                                  <p:stCondLst>
                                    <p:cond delay="200"/>
                                  </p:stCondLst>
                                  <p:childTnLst>
                                    <p:set>
                                      <p:cBhvr>
                                        <p:cTn id="60" dur="1" fill="hold">
                                          <p:stCondLst>
                                            <p:cond delay="0"/>
                                          </p:stCondLst>
                                        </p:cTn>
                                        <p:tgtEl>
                                          <p:spTgt spid="18"/>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fltVal val="0"/>
                                          </p:val>
                                        </p:tav>
                                        <p:tav tm="100000">
                                          <p:val>
                                            <p:strVal val="#ppt_w"/>
                                          </p:val>
                                        </p:tav>
                                      </p:tavLst>
                                    </p:anim>
                                    <p:anim calcmode="lin" valueType="num">
                                      <p:cBhvr>
                                        <p:cTn id="64" dur="1000" fill="hold"/>
                                        <p:tgtEl>
                                          <p:spTgt spid="18"/>
                                        </p:tgtEl>
                                        <p:attrNameLst>
                                          <p:attrName>ppt_h</p:attrName>
                                        </p:attrNameLst>
                                      </p:cBhvr>
                                      <p:tavLst>
                                        <p:tav tm="0">
                                          <p:val>
                                            <p:fltVal val="0"/>
                                          </p:val>
                                        </p:tav>
                                        <p:tav tm="100000">
                                          <p:val>
                                            <p:strVal val="#ppt_h"/>
                                          </p:val>
                                        </p:tav>
                                      </p:tavLst>
                                    </p:anim>
                                    <p:animEffect transition="in" filter="fade">
                                      <p:cBhvr>
                                        <p:cTn id="65" dur="1000"/>
                                        <p:tgtEl>
                                          <p:spTgt spid="18"/>
                                        </p:tgtEl>
                                      </p:cBhvr>
                                    </p:animEffect>
                                  </p:childTnLst>
                                </p:cTn>
                              </p:par>
                              <p:par>
                                <p:cTn id="66" presetID="64" presetClass="path" presetSubtype="0" fill="hold" grpId="2" nodeType="withEffect">
                                  <p:stCondLst>
                                    <p:cond delay="200"/>
                                  </p:stCondLst>
                                  <p:childTnLst>
                                    <p:animMotion origin="layout" path="M -1.11111E-6 4.44444E-6 L 0.12309 0.575 " pathEditMode="relative" rAng="0" ptsTypes="AA">
                                      <p:cBhvr>
                                        <p:cTn id="67" dur="1000" spd="-100000" fill="hold"/>
                                        <p:tgtEl>
                                          <p:spTgt spid="18"/>
                                        </p:tgtEl>
                                        <p:attrNameLst>
                                          <p:attrName>ppt_x</p:attrName>
                                          <p:attrName>ppt_y</p:attrName>
                                        </p:attrNameLst>
                                      </p:cBhvr>
                                      <p:rCtr x="6146" y="28735"/>
                                    </p:animMotion>
                                  </p:childTnLst>
                                </p:cTn>
                              </p:par>
                              <p:par>
                                <p:cTn id="68" presetID="1" presetClass="entr" presetSubtype="0" fill="hold" nodeType="withEffect">
                                  <p:stCondLst>
                                    <p:cond delay="400"/>
                                  </p:stCondLst>
                                  <p:childTnLst>
                                    <p:set>
                                      <p:cBhvr>
                                        <p:cTn id="69" dur="1" fill="hold">
                                          <p:stCondLst>
                                            <p:cond delay="0"/>
                                          </p:stCondLst>
                                        </p:cTn>
                                        <p:tgtEl>
                                          <p:spTgt spid="30"/>
                                        </p:tgtEl>
                                        <p:attrNameLst>
                                          <p:attrName>style.visibility</p:attrName>
                                        </p:attrNameLst>
                                      </p:cBhvr>
                                      <p:to>
                                        <p:strVal val="visible"/>
                                      </p:to>
                                    </p:set>
                                  </p:childTnLst>
                                </p:cTn>
                              </p:par>
                              <p:par>
                                <p:cTn id="70" presetID="53" presetClass="entr" presetSubtype="16" fill="hold" nodeType="withEffect">
                                  <p:stCondLst>
                                    <p:cond delay="400"/>
                                  </p:stCondLst>
                                  <p:childTnLst>
                                    <p:set>
                                      <p:cBhvr>
                                        <p:cTn id="71" dur="1" fill="hold">
                                          <p:stCondLst>
                                            <p:cond delay="0"/>
                                          </p:stCondLst>
                                        </p:cTn>
                                        <p:tgtEl>
                                          <p:spTgt spid="30"/>
                                        </p:tgtEl>
                                        <p:attrNameLst>
                                          <p:attrName>style.visibility</p:attrName>
                                        </p:attrNameLst>
                                      </p:cBhvr>
                                      <p:to>
                                        <p:strVal val="visible"/>
                                      </p:to>
                                    </p:set>
                                    <p:anim calcmode="lin" valueType="num">
                                      <p:cBhvr>
                                        <p:cTn id="72" dur="1000" fill="hold"/>
                                        <p:tgtEl>
                                          <p:spTgt spid="30"/>
                                        </p:tgtEl>
                                        <p:attrNameLst>
                                          <p:attrName>ppt_w</p:attrName>
                                        </p:attrNameLst>
                                      </p:cBhvr>
                                      <p:tavLst>
                                        <p:tav tm="0">
                                          <p:val>
                                            <p:fltVal val="0"/>
                                          </p:val>
                                        </p:tav>
                                        <p:tav tm="100000">
                                          <p:val>
                                            <p:strVal val="#ppt_w"/>
                                          </p:val>
                                        </p:tav>
                                      </p:tavLst>
                                    </p:anim>
                                    <p:anim calcmode="lin" valueType="num">
                                      <p:cBhvr>
                                        <p:cTn id="73" dur="1000" fill="hold"/>
                                        <p:tgtEl>
                                          <p:spTgt spid="30"/>
                                        </p:tgtEl>
                                        <p:attrNameLst>
                                          <p:attrName>ppt_h</p:attrName>
                                        </p:attrNameLst>
                                      </p:cBhvr>
                                      <p:tavLst>
                                        <p:tav tm="0">
                                          <p:val>
                                            <p:fltVal val="0"/>
                                          </p:val>
                                        </p:tav>
                                        <p:tav tm="100000">
                                          <p:val>
                                            <p:strVal val="#ppt_h"/>
                                          </p:val>
                                        </p:tav>
                                      </p:tavLst>
                                    </p:anim>
                                    <p:animEffect transition="in" filter="fade">
                                      <p:cBhvr>
                                        <p:cTn id="74" dur="1000"/>
                                        <p:tgtEl>
                                          <p:spTgt spid="30"/>
                                        </p:tgtEl>
                                      </p:cBhvr>
                                    </p:animEffect>
                                  </p:childTnLst>
                                </p:cTn>
                              </p:par>
                              <p:par>
                                <p:cTn id="75" presetID="64" presetClass="path" presetSubtype="0" fill="hold" nodeType="withEffect">
                                  <p:stCondLst>
                                    <p:cond delay="400"/>
                                  </p:stCondLst>
                                  <p:childTnLst>
                                    <p:animMotion origin="layout" path="M 1.38889E-6 3.41057E-6 L -0.71736 -0.40563 " pathEditMode="relative" rAng="0" ptsTypes="AA">
                                      <p:cBhvr>
                                        <p:cTn id="76" dur="1000" spd="-100000" fill="hold"/>
                                        <p:tgtEl>
                                          <p:spTgt spid="30"/>
                                        </p:tgtEl>
                                        <p:attrNameLst>
                                          <p:attrName>ppt_x</p:attrName>
                                          <p:attrName>ppt_y</p:attrName>
                                        </p:attrNameLst>
                                      </p:cBhvr>
                                      <p:rCtr x="-35868" y="-20297"/>
                                    </p:animMotion>
                                  </p:childTnLst>
                                </p:cTn>
                              </p:par>
                              <p:par>
                                <p:cTn id="77" presetID="1" presetClass="entr" presetSubtype="0" fill="hold" nodeType="withEffect">
                                  <p:stCondLst>
                                    <p:cond delay="300"/>
                                  </p:stCondLst>
                                  <p:childTnLst>
                                    <p:set>
                                      <p:cBhvr>
                                        <p:cTn id="78" dur="1" fill="hold">
                                          <p:stCondLst>
                                            <p:cond delay="0"/>
                                          </p:stCondLst>
                                        </p:cTn>
                                        <p:tgtEl>
                                          <p:spTgt spid="33"/>
                                        </p:tgtEl>
                                        <p:attrNameLst>
                                          <p:attrName>style.visibility</p:attrName>
                                        </p:attrNameLst>
                                      </p:cBhvr>
                                      <p:to>
                                        <p:strVal val="visible"/>
                                      </p:to>
                                    </p:set>
                                  </p:childTnLst>
                                </p:cTn>
                              </p:par>
                              <p:par>
                                <p:cTn id="79" presetID="53" presetClass="entr" presetSubtype="16" fill="hold" nodeType="withEffect">
                                  <p:stCondLst>
                                    <p:cond delay="300"/>
                                  </p:stCondLst>
                                  <p:childTnLst>
                                    <p:set>
                                      <p:cBhvr>
                                        <p:cTn id="80" dur="1" fill="hold">
                                          <p:stCondLst>
                                            <p:cond delay="0"/>
                                          </p:stCondLst>
                                        </p:cTn>
                                        <p:tgtEl>
                                          <p:spTgt spid="33"/>
                                        </p:tgtEl>
                                        <p:attrNameLst>
                                          <p:attrName>style.visibility</p:attrName>
                                        </p:attrNameLst>
                                      </p:cBhvr>
                                      <p:to>
                                        <p:strVal val="visible"/>
                                      </p:to>
                                    </p:set>
                                    <p:anim calcmode="lin" valueType="num">
                                      <p:cBhvr>
                                        <p:cTn id="81" dur="1000" fill="hold"/>
                                        <p:tgtEl>
                                          <p:spTgt spid="33"/>
                                        </p:tgtEl>
                                        <p:attrNameLst>
                                          <p:attrName>ppt_w</p:attrName>
                                        </p:attrNameLst>
                                      </p:cBhvr>
                                      <p:tavLst>
                                        <p:tav tm="0">
                                          <p:val>
                                            <p:fltVal val="0"/>
                                          </p:val>
                                        </p:tav>
                                        <p:tav tm="100000">
                                          <p:val>
                                            <p:strVal val="#ppt_w"/>
                                          </p:val>
                                        </p:tav>
                                      </p:tavLst>
                                    </p:anim>
                                    <p:anim calcmode="lin" valueType="num">
                                      <p:cBhvr>
                                        <p:cTn id="82" dur="1000" fill="hold"/>
                                        <p:tgtEl>
                                          <p:spTgt spid="33"/>
                                        </p:tgtEl>
                                        <p:attrNameLst>
                                          <p:attrName>ppt_h</p:attrName>
                                        </p:attrNameLst>
                                      </p:cBhvr>
                                      <p:tavLst>
                                        <p:tav tm="0">
                                          <p:val>
                                            <p:fltVal val="0"/>
                                          </p:val>
                                        </p:tav>
                                        <p:tav tm="100000">
                                          <p:val>
                                            <p:strVal val="#ppt_h"/>
                                          </p:val>
                                        </p:tav>
                                      </p:tavLst>
                                    </p:anim>
                                    <p:animEffect transition="in" filter="fade">
                                      <p:cBhvr>
                                        <p:cTn id="83" dur="1000"/>
                                        <p:tgtEl>
                                          <p:spTgt spid="33"/>
                                        </p:tgtEl>
                                      </p:cBhvr>
                                    </p:animEffect>
                                  </p:childTnLst>
                                </p:cTn>
                              </p:par>
                              <p:par>
                                <p:cTn id="84" presetID="64" presetClass="path" presetSubtype="0" fill="hold" nodeType="withEffect">
                                  <p:stCondLst>
                                    <p:cond delay="300"/>
                                  </p:stCondLst>
                                  <p:childTnLst>
                                    <p:animMotion origin="layout" path="M -8.33333E-7 3.20988E-6 L 1.0349 -0.87346 " pathEditMode="relative" rAng="0" ptsTypes="AA">
                                      <p:cBhvr>
                                        <p:cTn id="85" dur="1000" spd="-100000" fill="hold"/>
                                        <p:tgtEl>
                                          <p:spTgt spid="33"/>
                                        </p:tgtEl>
                                        <p:attrNameLst>
                                          <p:attrName>ppt_x</p:attrName>
                                          <p:attrName>ppt_y</p:attrName>
                                        </p:attrNameLst>
                                      </p:cBhvr>
                                      <p:rCtr x="51736" y="-43673"/>
                                    </p:animMotion>
                                  </p:childTnLst>
                                </p:cTn>
                              </p:par>
                              <p:par>
                                <p:cTn id="86" presetID="1" presetClass="entr" presetSubtype="0" fill="hold" nodeType="withEffect">
                                  <p:stCondLst>
                                    <p:cond delay="200"/>
                                  </p:stCondLst>
                                  <p:childTnLst>
                                    <p:set>
                                      <p:cBhvr>
                                        <p:cTn id="87" dur="1" fill="hold">
                                          <p:stCondLst>
                                            <p:cond delay="0"/>
                                          </p:stCondLst>
                                        </p:cTn>
                                        <p:tgtEl>
                                          <p:spTgt spid="38"/>
                                        </p:tgtEl>
                                        <p:attrNameLst>
                                          <p:attrName>style.visibility</p:attrName>
                                        </p:attrNameLst>
                                      </p:cBhvr>
                                      <p:to>
                                        <p:strVal val="visible"/>
                                      </p:to>
                                    </p:set>
                                  </p:childTnLst>
                                </p:cTn>
                              </p:par>
                              <p:par>
                                <p:cTn id="88" presetID="53" presetClass="entr" presetSubtype="16" fill="hold" nodeType="withEffect">
                                  <p:stCondLst>
                                    <p:cond delay="200"/>
                                  </p:stCondLst>
                                  <p:childTnLst>
                                    <p:set>
                                      <p:cBhvr>
                                        <p:cTn id="89" dur="1" fill="hold">
                                          <p:stCondLst>
                                            <p:cond delay="0"/>
                                          </p:stCondLst>
                                        </p:cTn>
                                        <p:tgtEl>
                                          <p:spTgt spid="38"/>
                                        </p:tgtEl>
                                        <p:attrNameLst>
                                          <p:attrName>style.visibility</p:attrName>
                                        </p:attrNameLst>
                                      </p:cBhvr>
                                      <p:to>
                                        <p:strVal val="visible"/>
                                      </p:to>
                                    </p:set>
                                    <p:anim calcmode="lin" valueType="num">
                                      <p:cBhvr>
                                        <p:cTn id="90" dur="1000" fill="hold"/>
                                        <p:tgtEl>
                                          <p:spTgt spid="38"/>
                                        </p:tgtEl>
                                        <p:attrNameLst>
                                          <p:attrName>ppt_w</p:attrName>
                                        </p:attrNameLst>
                                      </p:cBhvr>
                                      <p:tavLst>
                                        <p:tav tm="0">
                                          <p:val>
                                            <p:fltVal val="0"/>
                                          </p:val>
                                        </p:tav>
                                        <p:tav tm="100000">
                                          <p:val>
                                            <p:strVal val="#ppt_w"/>
                                          </p:val>
                                        </p:tav>
                                      </p:tavLst>
                                    </p:anim>
                                    <p:anim calcmode="lin" valueType="num">
                                      <p:cBhvr>
                                        <p:cTn id="91" dur="1000" fill="hold"/>
                                        <p:tgtEl>
                                          <p:spTgt spid="38"/>
                                        </p:tgtEl>
                                        <p:attrNameLst>
                                          <p:attrName>ppt_h</p:attrName>
                                        </p:attrNameLst>
                                      </p:cBhvr>
                                      <p:tavLst>
                                        <p:tav tm="0">
                                          <p:val>
                                            <p:fltVal val="0"/>
                                          </p:val>
                                        </p:tav>
                                        <p:tav tm="100000">
                                          <p:val>
                                            <p:strVal val="#ppt_h"/>
                                          </p:val>
                                        </p:tav>
                                      </p:tavLst>
                                    </p:anim>
                                    <p:animEffect transition="in" filter="fade">
                                      <p:cBhvr>
                                        <p:cTn id="92" dur="1000"/>
                                        <p:tgtEl>
                                          <p:spTgt spid="38"/>
                                        </p:tgtEl>
                                      </p:cBhvr>
                                    </p:animEffect>
                                  </p:childTnLst>
                                </p:cTn>
                              </p:par>
                              <p:par>
                                <p:cTn id="93" presetID="64" presetClass="path" presetSubtype="0" fill="hold" nodeType="withEffect">
                                  <p:stCondLst>
                                    <p:cond delay="200"/>
                                  </p:stCondLst>
                                  <p:childTnLst>
                                    <p:animMotion origin="layout" path="M 3.05556E-6 3.44146E-6 L -0.64115 -0.94965 " pathEditMode="relative" rAng="0" ptsTypes="AA">
                                      <p:cBhvr>
                                        <p:cTn id="94" dur="1000" spd="-100000" fill="hold"/>
                                        <p:tgtEl>
                                          <p:spTgt spid="38"/>
                                        </p:tgtEl>
                                        <p:attrNameLst>
                                          <p:attrName>ppt_x</p:attrName>
                                          <p:attrName>ppt_y</p:attrName>
                                        </p:attrNameLst>
                                      </p:cBhvr>
                                      <p:rCtr x="-32066" y="-47482"/>
                                    </p:animMotion>
                                  </p:childTnLst>
                                </p:cTn>
                              </p:par>
                            </p:childTnLst>
                          </p:cTn>
                        </p:par>
                        <p:par>
                          <p:cTn id="95" fill="hold">
                            <p:stCondLst>
                              <p:cond delay="1400"/>
                            </p:stCondLst>
                            <p:childTnLst>
                              <p:par>
                                <p:cTn id="96" presetID="10" presetClass="entr" presetSubtype="0" fill="hold" grpId="0" nodeType="afterEffect">
                                  <p:stCondLst>
                                    <p:cond delay="0"/>
                                  </p:stCondLst>
                                  <p:iterate type="lt">
                                    <p:tmPct val="0"/>
                                  </p:iterate>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9" grpId="0" animBg="1"/>
      <p:bldP spid="19" grpId="1" animBg="1"/>
      <p:bldP spid="19" grpId="2" animBg="1"/>
      <p:bldP spid="36" grpId="0" animBg="1"/>
      <p:bldP spid="36" grpId="1" animBg="1"/>
      <p:bldP spid="36" grpId="2" animBg="1"/>
      <p:bldP spid="37" grpId="0" animBg="1"/>
      <p:bldP spid="37" grpId="1" animBg="1"/>
      <p:bldP spid="37" grpId="2"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3.</a:t>
            </a:r>
            <a:r>
              <a:rPr lang="zh-CN" altLang="en-US" sz="2400" b="1" dirty="0">
                <a:solidFill>
                  <a:schemeClr val="dk1">
                    <a:lumMod val="100000"/>
                  </a:schemeClr>
                </a:solidFill>
                <a:ea typeface="微软雅黑" panose="020B0503020204020204" pitchFamily="34" charset="-122"/>
              </a:rPr>
              <a:t>集合论</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980728"/>
            <a:ext cx="10274299" cy="4896853"/>
          </a:xfrm>
          <a:prstGeom prst="rect">
            <a:avLst/>
          </a:prstGeom>
          <a:noFill/>
          <a:ln w="9525">
            <a:noFill/>
          </a:ln>
        </p:spPr>
        <p:txBody>
          <a:bodyPr wrap="square">
            <a:spAutoFit/>
          </a:bodyPr>
          <a:lstStyle/>
          <a:p>
            <a:pPr indent="457200">
              <a:lnSpc>
                <a:spcPct val="150000"/>
              </a:lnSpc>
            </a:pPr>
            <a:r>
              <a:rPr lang="zh-CN" altLang="zh-CN" dirty="0"/>
              <a:t>数学史上的第三次危机，是由</a:t>
            </a:r>
            <a:r>
              <a:rPr lang="en-US" altLang="zh-CN" dirty="0"/>
              <a:t>1897</a:t>
            </a:r>
            <a:r>
              <a:rPr lang="zh-CN" altLang="zh-CN" dirty="0"/>
              <a:t>年的突然冲击而出现的，从整体来看，还没有解决到令人满意的程度。这次危机是由于在康托的一般集合理论的边缘发现悖论造成的。由于集合概念已经渗透到众多的数学分支，并且实际上集合论成了数学的基础，因此集合论中悖论的发现自然地引起了对数学的整个基本结构的有效性的怀疑。</a:t>
            </a:r>
          </a:p>
          <a:p>
            <a:pPr indent="457200">
              <a:lnSpc>
                <a:spcPct val="150000"/>
              </a:lnSpc>
            </a:pPr>
            <a:r>
              <a:rPr lang="en-US" altLang="zh-CN" dirty="0"/>
              <a:t>1897</a:t>
            </a:r>
            <a:r>
              <a:rPr lang="zh-CN" altLang="zh-CN" dirty="0"/>
              <a:t>年，福尔蒂揭示了集合论中的第一个悖论。两年后，康托发现了很相似的悖论。</a:t>
            </a:r>
            <a:r>
              <a:rPr lang="en-US" altLang="zh-CN" dirty="0"/>
              <a:t>1902</a:t>
            </a:r>
            <a:r>
              <a:rPr lang="zh-CN" altLang="zh-CN" dirty="0"/>
              <a:t>年，罗素又发现了一个悖论，它除了涉及</a:t>
            </a:r>
            <a:r>
              <a:rPr lang="zh-CN" altLang="zh-CN" sz="2400" b="1" dirty="0">
                <a:solidFill>
                  <a:srgbClr val="FF0000"/>
                </a:solidFill>
              </a:rPr>
              <a:t>集合概念本身</a:t>
            </a:r>
            <a:r>
              <a:rPr lang="zh-CN" altLang="zh-CN" dirty="0"/>
              <a:t>外不涉及别的概念。罗素悖论曾被以多种形式通俗化。其中最著名的是罗素于</a:t>
            </a:r>
            <a:r>
              <a:rPr lang="en-US" altLang="zh-CN" dirty="0"/>
              <a:t>1919</a:t>
            </a:r>
            <a:r>
              <a:rPr lang="zh-CN" altLang="zh-CN" dirty="0"/>
              <a:t>年给出的，它涉及到某村理发师的困境。理发师宣布了这样一条原则：</a:t>
            </a:r>
            <a:r>
              <a:rPr lang="zh-CN" altLang="zh-CN" sz="2400" b="1" dirty="0">
                <a:solidFill>
                  <a:srgbClr val="FF0000"/>
                </a:solidFill>
              </a:rPr>
              <a:t>他给所有不给自己刮脸的人刮脸，并且只给村里这样的人刮脸</a:t>
            </a:r>
            <a:r>
              <a:rPr lang="zh-CN" altLang="zh-CN" dirty="0"/>
              <a:t>。当人们试图回答下列疑问时，就认识到了这种情况的悖论性质：</a:t>
            </a:r>
            <a:r>
              <a:rPr lang="en-US" altLang="zh-CN" dirty="0">
                <a:solidFill>
                  <a:srgbClr val="FF0000"/>
                </a:solidFill>
              </a:rPr>
              <a:t>“</a:t>
            </a:r>
            <a:r>
              <a:rPr lang="zh-CN" altLang="zh-CN" dirty="0">
                <a:solidFill>
                  <a:srgbClr val="FF0000"/>
                </a:solidFill>
              </a:rPr>
              <a:t>理发师是否自己给自己刮脸</a:t>
            </a:r>
            <a:r>
              <a:rPr lang="en-US" altLang="zh-CN" dirty="0">
                <a:solidFill>
                  <a:srgbClr val="FF0000"/>
                </a:solidFill>
              </a:rPr>
              <a:t>”</a:t>
            </a:r>
            <a:r>
              <a:rPr lang="zh-CN" altLang="zh-CN" dirty="0">
                <a:solidFill>
                  <a:srgbClr val="FF0000"/>
                </a:solidFill>
              </a:rPr>
              <a:t>？</a:t>
            </a:r>
            <a:r>
              <a:rPr lang="zh-CN" altLang="zh-CN" dirty="0"/>
              <a:t>如果他不给自己刮脸，那么他按原则就该为自己刮脸；如果他给自己刮脸，那么他就不符合他的原则。</a:t>
            </a:r>
            <a:endParaRPr lang="en-US" altLang="zh-CN" dirty="0"/>
          </a:p>
          <a:p>
            <a:pPr indent="457200">
              <a:lnSpc>
                <a:spcPct val="150000"/>
              </a:lnSpc>
            </a:pPr>
            <a:r>
              <a:rPr lang="zh-CN" altLang="en-US" sz="2000" dirty="0">
                <a:solidFill>
                  <a:srgbClr val="FF0000"/>
                </a:solidFill>
              </a:rPr>
              <a:t>再举个例子：你看到的这句话是错误的。</a:t>
            </a:r>
            <a:endParaRPr lang="zh-CN" altLang="zh-CN" sz="2000" dirty="0">
              <a:solidFill>
                <a:srgbClr val="FF0000"/>
              </a:solidFill>
            </a:endParaRPr>
          </a:p>
        </p:txBody>
      </p:sp>
    </p:spTree>
    <p:extLst>
      <p:ext uri="{BB962C8B-B14F-4D97-AF65-F5344CB8AC3E}">
        <p14:creationId xmlns:p14="http://schemas.microsoft.com/office/powerpoint/2010/main" val="30662247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2"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up)">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2"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up)">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687918" y="831851"/>
            <a:ext cx="1081616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861485" y="323851"/>
            <a:ext cx="368300" cy="366183"/>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a:extLst>
              <a:ext uri="{FF2B5EF4-FFF2-40B4-BE49-F238E27FC236}">
                <a16:creationId xmlns:a16="http://schemas.microsoft.com/office/drawing/2014/main" id="{4CC1B303-C05E-418D-9945-547FA329C8B7}"/>
              </a:ext>
            </a:extLst>
          </p:cNvPr>
          <p:cNvSpPr txBox="1"/>
          <p:nvPr>
            <p:custDataLst>
              <p:tags r:id="rId1"/>
            </p:custDataLst>
          </p:nvPr>
        </p:nvSpPr>
        <p:spPr>
          <a:xfrm>
            <a:off x="900376" y="342816"/>
            <a:ext cx="4152265" cy="320675"/>
          </a:xfrm>
          <a:prstGeom prst="rect">
            <a:avLst/>
          </a:prstGeom>
        </p:spPr>
        <p:txBody>
          <a:bodyPr vert="horz" wrap="square" lIns="360000" tIns="0" rIns="0" bIns="0" anchor="ctr" anchorCtr="0">
            <a:noAutofit/>
          </a:bodyPr>
          <a:lstStyle/>
          <a:p>
            <a:pPr>
              <a:lnSpc>
                <a:spcPct val="120000"/>
              </a:lnSpc>
              <a:spcBef>
                <a:spcPts val="0"/>
              </a:spcBef>
              <a:spcAft>
                <a:spcPts val="0"/>
              </a:spcAft>
              <a:buSzPct val="100000"/>
            </a:pPr>
            <a:r>
              <a:rPr lang="en-US" altLang="zh-CN" sz="2400" b="1" dirty="0">
                <a:solidFill>
                  <a:schemeClr val="dk1">
                    <a:lumMod val="100000"/>
                  </a:schemeClr>
                </a:solidFill>
                <a:ea typeface="微软雅黑" panose="020B0503020204020204" pitchFamily="34" charset="-122"/>
              </a:rPr>
              <a:t>3.</a:t>
            </a:r>
            <a:r>
              <a:rPr lang="zh-CN" altLang="en-US" sz="2400" b="1" dirty="0">
                <a:solidFill>
                  <a:schemeClr val="dk1">
                    <a:lumMod val="100000"/>
                  </a:schemeClr>
                </a:solidFill>
                <a:ea typeface="微软雅黑" panose="020B0503020204020204" pitchFamily="34" charset="-122"/>
              </a:rPr>
              <a:t>集合论</a:t>
            </a:r>
            <a:endParaRPr lang="zh-CN" altLang="en-US" sz="2400" b="1" dirty="0">
              <a:solidFill>
                <a:schemeClr val="dk1">
                  <a:lumMod val="100000"/>
                </a:schemeClr>
              </a:solidFill>
              <a:ea typeface="微软雅黑" panose="020B0503020204020204" pitchFamily="34" charset="-122"/>
              <a:sym typeface="+mn-ea"/>
            </a:endParaRPr>
          </a:p>
        </p:txBody>
      </p:sp>
      <p:sp>
        <p:nvSpPr>
          <p:cNvPr id="6" name="矩形 1">
            <a:extLst>
              <a:ext uri="{FF2B5EF4-FFF2-40B4-BE49-F238E27FC236}">
                <a16:creationId xmlns:a16="http://schemas.microsoft.com/office/drawing/2014/main" id="{2CFB422C-3846-4E37-A977-1F4C01962E99}"/>
              </a:ext>
            </a:extLst>
          </p:cNvPr>
          <p:cNvSpPr/>
          <p:nvPr/>
        </p:nvSpPr>
        <p:spPr>
          <a:xfrm>
            <a:off x="1045635" y="1124744"/>
            <a:ext cx="10274299" cy="4461093"/>
          </a:xfrm>
          <a:prstGeom prst="rect">
            <a:avLst/>
          </a:prstGeom>
          <a:noFill/>
          <a:ln w="9525">
            <a:noFill/>
          </a:ln>
        </p:spPr>
        <p:txBody>
          <a:bodyPr wrap="square">
            <a:spAutoFit/>
          </a:bodyPr>
          <a:lstStyle/>
          <a:p>
            <a:pPr indent="457200">
              <a:lnSpc>
                <a:spcPct val="150000"/>
              </a:lnSpc>
            </a:pPr>
            <a:r>
              <a:rPr lang="zh-CN" altLang="zh-CN" sz="2400" dirty="0"/>
              <a:t>罗素悖论使整个数学大厦动摇了。无怪乎弗雷格在收到罗素的信之后，在他刚要出版的《算术的基本法则》第</a:t>
            </a:r>
            <a:r>
              <a:rPr lang="en-US" altLang="zh-CN" sz="2400" dirty="0"/>
              <a:t>2</a:t>
            </a:r>
            <a:r>
              <a:rPr lang="zh-CN" altLang="zh-CN" sz="2400" dirty="0"/>
              <a:t>卷末尾写道：</a:t>
            </a:r>
            <a:r>
              <a:rPr lang="en-US" altLang="zh-CN" sz="2400" dirty="0"/>
              <a:t>“</a:t>
            </a:r>
            <a:r>
              <a:rPr lang="zh-CN" altLang="zh-CN" sz="2400" dirty="0"/>
              <a:t>一位科学家不会碰到比这更难堪的事情了，即在工作完成之时，它的基础垮掉了，当本书等待印出的时候，罗素先生的一封信把我置于这种境地</a:t>
            </a:r>
            <a:r>
              <a:rPr lang="en-US" altLang="zh-CN" sz="2400" dirty="0"/>
              <a:t>”</a:t>
            </a:r>
            <a:r>
              <a:rPr lang="zh-CN" altLang="zh-CN" sz="2400" dirty="0"/>
              <a:t>。于是终结了近</a:t>
            </a:r>
            <a:r>
              <a:rPr lang="en-US" altLang="zh-CN" sz="2400" dirty="0"/>
              <a:t>12</a:t>
            </a:r>
            <a:r>
              <a:rPr lang="zh-CN" altLang="zh-CN" sz="2400" dirty="0"/>
              <a:t>年的刻苦钻研。承认无穷集合，承认无穷基数，就好像一切灾难都出来了，这就是第三次数学危机的实质。尽管</a:t>
            </a:r>
            <a:r>
              <a:rPr lang="zh-CN" altLang="zh-CN" sz="2400" dirty="0">
                <a:solidFill>
                  <a:srgbClr val="FF0000"/>
                </a:solidFill>
              </a:rPr>
              <a:t>悖论可以消除，矛盾可以解决</a:t>
            </a:r>
            <a:r>
              <a:rPr lang="zh-CN" altLang="zh-CN" sz="2400" dirty="0"/>
              <a:t>，然而数学的确定性却在一步一步地丧失。</a:t>
            </a:r>
            <a:r>
              <a:rPr lang="zh-CN" altLang="zh-CN" sz="2400" dirty="0">
                <a:solidFill>
                  <a:srgbClr val="FF0000"/>
                </a:solidFill>
              </a:rPr>
              <a:t>现代公理集合论的大堆公理，简直难说孰真孰假，可是又不能把它们都消除掉，它们跟整个数学是血肉相连的。</a:t>
            </a:r>
            <a:endParaRPr lang="zh-CN" altLang="zh-CN" sz="2400" dirty="0"/>
          </a:p>
        </p:txBody>
      </p:sp>
    </p:spTree>
    <p:extLst>
      <p:ext uri="{BB962C8B-B14F-4D97-AF65-F5344CB8AC3E}">
        <p14:creationId xmlns:p14="http://schemas.microsoft.com/office/powerpoint/2010/main" val="841907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2"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up)">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p:bldP spid="6" grpId="1"/>
      <p:bldP spid="6" grpId="2"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973"/>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7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973"/>
</p:tagLst>
</file>

<file path=ppt/tags/tag2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205.xml><?xml version="1.0" encoding="utf-8"?>
<p:tagLst xmlns:a="http://schemas.openxmlformats.org/drawingml/2006/main" xmlns:r="http://schemas.openxmlformats.org/officeDocument/2006/relationships" xmlns:p="http://schemas.openxmlformats.org/presentationml/2006/main">
  <p:tag name="KSO_WM_TEMPLATE_SUBCATEGORY" val="0"/>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973"/>
  <p:tag name="KSO_WM_SLIDE_ID" val="custom20204591_3"/>
</p:tagLst>
</file>

<file path=ppt/tags/tag206.xml><?xml version="1.0" encoding="utf-8"?>
<p:tagLst xmlns:a="http://schemas.openxmlformats.org/drawingml/2006/main" xmlns:r="http://schemas.openxmlformats.org/officeDocument/2006/relationships" xmlns:p="http://schemas.openxmlformats.org/presentationml/2006/main">
  <p:tag name="KSO_WM_UNIT_ISCONTENTSTITLE" val="1"/>
  <p:tag name="KSO_WM_UNIT_PRESET_TEXT" val="目录"/>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LAYERLEVEL" val="1"/>
  <p:tag name="KSO_WM_TAG_VERSION" val="1.0"/>
  <p:tag name="KSO_WM_BEAUTIFY_FLAG" val="#wm#"/>
  <p:tag name="KSO_WM_TEMPLATE_CATEGORY" val="custom"/>
  <p:tag name="KSO_WM_TEMPLATE_INDEX" val="20204591"/>
  <p:tag name="KSO_WM_UNIT_ID" val="custom20204591_3*a*1"/>
  <p:tag name="KSO_WM_UNIT_ISNUMDGMTITLE" val="0"/>
  <p:tag name="KSO_WM_UNIT_TEXT_FILL_FORE_SCHEMECOLOR_INDEX" val="13"/>
  <p:tag name="KSO_WM_UNIT_TEXT_FILL_TYPE" val="1"/>
  <p:tag name="KSO_WM_UNIT_USESOURCEFORMAT_APPLY" val="1"/>
</p:tagLst>
</file>

<file path=ppt/tags/tag2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i"/>
  <p:tag name="KSO_WM_UNIT_INDEX" val="1_2_1"/>
  <p:tag name="KSO_WM_UNIT_ID" val="diagram20186082_3*l_h_i*1_2_1"/>
  <p:tag name="KSO_WM_UNIT_LAYERLEVEL" val="1_1_1"/>
  <p:tag name="KSO_WM_BEAUTIFY_FLAG" val="#wm#"/>
  <p:tag name="KSO_WM_TAG_VERSION" val="1.0"/>
  <p:tag name="KSO_WM_DIAGRAM_GROUP_CODE" val="l1-1"/>
  <p:tag name="KSO_WM_UNIT_USESOURCEFORMAT_APPLY" val="1"/>
  <p:tag name="KSO_WM_UNIT_LINE_FORE_SCHEMECOLOR_INDEX" val="6"/>
  <p:tag name="KSO_WM_UNIT_LINE_FILL_TYPE" val="2"/>
  <p:tag name="KSO_WM_UNIT_TEXT_FILL_FORE_SCHEMECOLOR_INDEX" val="6"/>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i"/>
  <p:tag name="KSO_WM_UNIT_INDEX" val="1_2_1"/>
  <p:tag name="KSO_WM_UNIT_ID" val="diagram20186082_3*l_h_i*1_2_1"/>
  <p:tag name="KSO_WM_UNIT_LAYERLEVEL" val="1_1_1"/>
  <p:tag name="KSO_WM_BEAUTIFY_FLAG" val="#wm#"/>
  <p:tag name="KSO_WM_TAG_VERSION" val="1.0"/>
  <p:tag name="KSO_WM_DIAGRAM_GROUP_CODE" val="l1-1"/>
  <p:tag name="KSO_WM_UNIT_USESOURCEFORMAT_APPLY" val="1"/>
  <p:tag name="KSO_WM_UNIT_LINE_FORE_SCHEMECOLOR_INDEX" val="6"/>
  <p:tag name="KSO_WM_UNIT_LINE_FILL_TYPE" val="2"/>
  <p:tag name="KSO_WM_UNIT_TEXT_FILL_FORE_SCHEMECOLOR_INDEX" val="6"/>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i"/>
  <p:tag name="KSO_WM_UNIT_INDEX" val="1_2_1"/>
  <p:tag name="KSO_WM_UNIT_ID" val="diagram20186082_3*l_h_i*1_2_1"/>
  <p:tag name="KSO_WM_UNIT_LAYERLEVEL" val="1_1_1"/>
  <p:tag name="KSO_WM_BEAUTIFY_FLAG" val="#wm#"/>
  <p:tag name="KSO_WM_TAG_VERSION" val="1.0"/>
  <p:tag name="KSO_WM_DIAGRAM_GROUP_CODE" val="l1-1"/>
  <p:tag name="KSO_WM_UNIT_USESOURCEFORMAT_APPLY" val="1"/>
  <p:tag name="KSO_WM_UNIT_LINE_FORE_SCHEMECOLOR_INDEX" val="6"/>
  <p:tag name="KSO_WM_UNIT_LINE_FILL_TYPE" val="2"/>
  <p:tag name="KSO_WM_UNIT_TEXT_FILL_FORE_SCHEMECOLOR_INDEX" val="6"/>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38.xml><?xml version="1.0" encoding="utf-8"?>
<p:tagLst xmlns:a="http://schemas.openxmlformats.org/drawingml/2006/main" xmlns:r="http://schemas.openxmlformats.org/officeDocument/2006/relationships" xmlns:p="http://schemas.openxmlformats.org/presentationml/2006/main">
  <p:tag name="KSO_WM_TEMPLATE_SUBCATEGORY" val="0"/>
  <p:tag name="KSO_WM_SLIDE_TYPE" val="contents"/>
  <p:tag name="KSO_WM_SLIDE_SUBTYPE" val="diag"/>
  <p:tag name="KSO_WM_SLIDE_ITEM_CNT" val="3"/>
  <p:tag name="KSO_WM_SLIDE_INDEX" val="3"/>
  <p:tag name="KSO_WM_DIAGRAM_GROUP_CODE" val="l1-1"/>
  <p:tag name="KSO_WM_SLIDE_DIAGTYPE" val="l"/>
  <p:tag name="KSO_WM_TAG_VERSION" val="1.0"/>
  <p:tag name="KSO_WM_BEAUTIFY_FLAG" val="#wm#"/>
  <p:tag name="KSO_WM_SLIDE_LAYOUT" val="a_l"/>
  <p:tag name="KSO_WM_SLIDE_LAYOUT_CNT" val="1_1"/>
  <p:tag name="KSO_WM_TEMPLATE_MASTER_TYPE" val="1"/>
  <p:tag name="KSO_WM_TEMPLATE_COLOR_TYPE" val="1"/>
  <p:tag name="KSO_WM_TEMPLATE_CATEGORY" val="custom"/>
  <p:tag name="KSO_WM_TEMPLATE_INDEX" val="20204973"/>
  <p:tag name="KSO_WM_SLIDE_ID" val="custom20204591_3"/>
</p:tagLst>
</file>

<file path=ppt/tags/tag2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082"/>
  <p:tag name="KSO_WM_UNIT_TYPE" val="l_h_f"/>
  <p:tag name="KSO_WM_UNIT_INDEX" val="1_1_1"/>
  <p:tag name="KSO_WM_UNIT_ID" val="diagram20186082_3*l_h_f*1_1_1"/>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 （建议使用主题字体）"/>
  <p:tag name="KSO_WM_UNIT_USESOURCEFORMAT_APPLY" val="1"/>
  <p:tag name="KSO_WM_UNIT_TEXT_FILL_FORE_SCHEMECOLOR_INDEX" val="1"/>
  <p:tag name="KSO_WM_UNIT_TEXT_FILL_TYPE" val="1"/>
</p:tagLst>
</file>

<file path=ppt/tags/tag2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973"/>
</p:tagLst>
</file>

<file path=ppt/tags/tag2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10、13、15、17、18、20、22、23、24、27、32、34、35、36"/>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973"/>
  <p:tag name="KSO_WM_TEMPLATE_MASTER_TYPE"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3_Office 主题​​">
  <a:themeElements>
    <a:clrScheme name="2-12-26">
      <a:dk1>
        <a:sysClr val="windowText" lastClr="000000"/>
      </a:dk1>
      <a:lt1>
        <a:sysClr val="window" lastClr="FFFFFF"/>
      </a:lt1>
      <a:dk2>
        <a:srgbClr val="EAF4FD"/>
      </a:dk2>
      <a:lt2>
        <a:srgbClr val="FFFFFF"/>
      </a:lt2>
      <a:accent1>
        <a:srgbClr val="5BAAEB"/>
      </a:accent1>
      <a:accent2>
        <a:srgbClr val="5FB3EB"/>
      </a:accent2>
      <a:accent3>
        <a:srgbClr val="63BBEB"/>
      </a:accent3>
      <a:accent4>
        <a:srgbClr val="68C4EA"/>
      </a:accent4>
      <a:accent5>
        <a:srgbClr val="6CCCEA"/>
      </a:accent5>
      <a:accent6>
        <a:srgbClr val="70D5EA"/>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一中模板2</Template>
  <TotalTime>1422</TotalTime>
  <Words>8692</Words>
  <Application>Microsoft Office PowerPoint</Application>
  <PresentationFormat>宽屏</PresentationFormat>
  <Paragraphs>432</Paragraphs>
  <Slides>73</Slides>
  <Notes>64</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73</vt:i4>
      </vt:variant>
    </vt:vector>
  </HeadingPairs>
  <TitlesOfParts>
    <vt:vector size="83" baseType="lpstr">
      <vt:lpstr>Agency FB</vt:lpstr>
      <vt:lpstr>Times New Roman</vt:lpstr>
      <vt:lpstr>微软雅黑</vt:lpstr>
      <vt:lpstr>Calibri</vt:lpstr>
      <vt:lpstr>Wingdings</vt:lpstr>
      <vt:lpstr>Arial</vt:lpstr>
      <vt:lpstr>Impact</vt:lpstr>
      <vt:lpstr>Time New Romans</vt:lpstr>
      <vt:lpstr>3_Office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篮球的影子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gujunscz@163.com</cp:lastModifiedBy>
  <cp:revision>123</cp:revision>
  <dcterms:created xsi:type="dcterms:W3CDTF">2012-11-13T03:02:00Z</dcterms:created>
  <dcterms:modified xsi:type="dcterms:W3CDTF">2022-04-20T04:11:15Z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y fmtid="{D5CDD505-2E9C-101B-9397-08002B2CF9AE}" pid="3" name="KSORubyTemplateID">
    <vt:lpwstr>2</vt:lpwstr>
  </property>
</Properties>
</file>