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16" r:id="rId2"/>
    <p:sldId id="265" r:id="rId3"/>
    <p:sldId id="317" r:id="rId4"/>
    <p:sldId id="319" r:id="rId5"/>
    <p:sldId id="318" r:id="rId6"/>
    <p:sldId id="300" r:id="rId7"/>
    <p:sldId id="299" r:id="rId8"/>
    <p:sldId id="301" r:id="rId9"/>
    <p:sldId id="304" r:id="rId10"/>
    <p:sldId id="305" r:id="rId11"/>
    <p:sldId id="307" r:id="rId12"/>
    <p:sldId id="302" r:id="rId13"/>
    <p:sldId id="306" r:id="rId14"/>
    <p:sldId id="313" r:id="rId15"/>
    <p:sldId id="309" r:id="rId16"/>
    <p:sldId id="303" r:id="rId17"/>
    <p:sldId id="310" r:id="rId18"/>
    <p:sldId id="311" r:id="rId19"/>
    <p:sldId id="312" r:id="rId20"/>
    <p:sldId id="315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CD6"/>
    <a:srgbClr val="0584A7"/>
    <a:srgbClr val="50A0B0"/>
    <a:srgbClr val="0000FF"/>
    <a:srgbClr val="27A7B4"/>
    <a:srgbClr val="334247"/>
    <a:srgbClr val="6C7D82"/>
    <a:srgbClr val="5D8391"/>
    <a:srgbClr val="4088B1"/>
    <a:srgbClr val="53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8" y="232"/>
      </p:cViewPr>
      <p:guideLst>
        <p:guide orient="horz" pos="2160"/>
        <p:guide pos="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AE2D-A19E-7D43-BD25-B5C0171990C1}" type="datetimeFigureOut">
              <a:rPr kumimoji="1" lang="zh-CN" altLang="en-US" smtClean="0"/>
              <a:t>2021-08-13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84D29-5D5F-624A-8335-AB82C84FBF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92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742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5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08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6EE-68FD-4276-A0E5-88D017B9A73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2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72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42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73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53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8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58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067F2-006C-42FD-9E7B-EE0B835909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9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D3B0-E419-4AB7-87F4-698BF2DA6576}" type="datetime1">
              <a:rPr lang="zh-CN" altLang="en-US"/>
              <a:pPr>
                <a:defRPr/>
              </a:pPr>
              <a:t>2021-08-13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8B6B8-7BC3-4968-AE3C-FBF94C85085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3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2757-3C02-4CF6-8429-49BD51920F96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rot="7376178">
            <a:off x="10284955" y="5526620"/>
            <a:ext cx="2815404" cy="648879"/>
          </a:xfrm>
          <a:custGeom>
            <a:avLst/>
            <a:gdLst>
              <a:gd name="connsiteX0" fmla="*/ 2395042 w 2815404"/>
              <a:gd name="connsiteY0" fmla="*/ 0 h 648879"/>
              <a:gd name="connsiteX1" fmla="*/ 2815404 w 2815404"/>
              <a:gd name="connsiteY1" fmla="*/ 648879 h 648879"/>
              <a:gd name="connsiteX2" fmla="*/ 0 w 2815404"/>
              <a:gd name="connsiteY2" fmla="*/ 648879 h 648879"/>
              <a:gd name="connsiteX3" fmla="*/ 1001622 w 2815404"/>
              <a:gd name="connsiteY3" fmla="*/ 0 h 64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5404" h="648879">
                <a:moveTo>
                  <a:pt x="2395042" y="0"/>
                </a:moveTo>
                <a:lnTo>
                  <a:pt x="2815404" y="648879"/>
                </a:lnTo>
                <a:lnTo>
                  <a:pt x="0" y="648879"/>
                </a:lnTo>
                <a:lnTo>
                  <a:pt x="1001622" y="0"/>
                </a:lnTo>
                <a:close/>
              </a:path>
            </a:pathLst>
          </a:custGeom>
          <a:solidFill>
            <a:srgbClr val="02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rot="21420000" flipH="1">
            <a:off x="11028614" y="3619723"/>
            <a:ext cx="1634130" cy="2249488"/>
          </a:xfrm>
          <a:prstGeom prst="line">
            <a:avLst/>
          </a:prstGeom>
          <a:ln>
            <a:solidFill>
              <a:srgbClr val="02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/>
          <p:nvPr/>
        </p:nvSpPr>
        <p:spPr>
          <a:xfrm>
            <a:off x="0" y="4903498"/>
            <a:ext cx="1687606" cy="1954503"/>
          </a:xfrm>
          <a:custGeom>
            <a:avLst/>
            <a:gdLst>
              <a:gd name="connsiteX0" fmla="*/ 0 w 1687606"/>
              <a:gd name="connsiteY0" fmla="*/ 0 h 1954503"/>
              <a:gd name="connsiteX1" fmla="*/ 1687606 w 1687606"/>
              <a:gd name="connsiteY1" fmla="*/ 1687606 h 1954503"/>
              <a:gd name="connsiteX2" fmla="*/ 1678893 w 1687606"/>
              <a:gd name="connsiteY2" fmla="*/ 1860154 h 1954503"/>
              <a:gd name="connsiteX3" fmla="*/ 1664494 w 1687606"/>
              <a:gd name="connsiteY3" fmla="*/ 1954503 h 1954503"/>
              <a:gd name="connsiteX4" fmla="*/ 796599 w 1687606"/>
              <a:gd name="connsiteY4" fmla="*/ 1954503 h 1954503"/>
              <a:gd name="connsiteX5" fmla="*/ 826660 w 1687606"/>
              <a:gd name="connsiteY5" fmla="*/ 1857662 h 1954503"/>
              <a:gd name="connsiteX6" fmla="*/ 843803 w 1687606"/>
              <a:gd name="connsiteY6" fmla="*/ 1687606 h 1954503"/>
              <a:gd name="connsiteX7" fmla="*/ 0 w 1687606"/>
              <a:gd name="connsiteY7" fmla="*/ 843803 h 195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606" h="1954503">
                <a:moveTo>
                  <a:pt x="0" y="0"/>
                </a:moveTo>
                <a:cubicBezTo>
                  <a:pt x="932039" y="0"/>
                  <a:pt x="1687606" y="755567"/>
                  <a:pt x="1687606" y="1687606"/>
                </a:cubicBezTo>
                <a:cubicBezTo>
                  <a:pt x="1687606" y="1745859"/>
                  <a:pt x="1684655" y="1803422"/>
                  <a:pt x="1678893" y="1860154"/>
                </a:cubicBezTo>
                <a:lnTo>
                  <a:pt x="1664494" y="1954503"/>
                </a:lnTo>
                <a:lnTo>
                  <a:pt x="796599" y="1954503"/>
                </a:lnTo>
                <a:lnTo>
                  <a:pt x="826660" y="1857662"/>
                </a:lnTo>
                <a:cubicBezTo>
                  <a:pt x="837900" y="1802733"/>
                  <a:pt x="843803" y="1745859"/>
                  <a:pt x="843803" y="1687606"/>
                </a:cubicBezTo>
                <a:cubicBezTo>
                  <a:pt x="843803" y="1221586"/>
                  <a:pt x="466020" y="843803"/>
                  <a:pt x="0" y="8438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26745" y="2105660"/>
            <a:ext cx="1153160" cy="115316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30525" y="3392805"/>
            <a:ext cx="1153160" cy="115316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89760" y="3843020"/>
            <a:ext cx="1436370" cy="143637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9950" y="1708785"/>
            <a:ext cx="3010535" cy="3010535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918585" y="1877060"/>
            <a:ext cx="501015" cy="501015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47310" y="5120005"/>
            <a:ext cx="5035550" cy="956310"/>
            <a:chOff x="7019" y="7493"/>
            <a:chExt cx="2589" cy="480"/>
          </a:xfrm>
        </p:grpSpPr>
        <p:grpSp>
          <p:nvGrpSpPr>
            <p:cNvPr id="64" name="组合 63"/>
            <p:cNvGrpSpPr/>
            <p:nvPr/>
          </p:nvGrpSpPr>
          <p:grpSpPr>
            <a:xfrm>
              <a:off x="8431" y="7493"/>
              <a:ext cx="481" cy="481"/>
              <a:chOff x="5196486" y="5946187"/>
              <a:chExt cx="305647" cy="305644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519648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6" name="Freeform 44"/>
              <p:cNvSpPr>
                <a:spLocks noEditPoints="1"/>
              </p:cNvSpPr>
              <p:nvPr/>
            </p:nvSpPr>
            <p:spPr bwMode="auto">
              <a:xfrm>
                <a:off x="5276888" y="6030324"/>
                <a:ext cx="170620" cy="137369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1015" tIns="40507" rIns="81015" bIns="40507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9128" y="7493"/>
              <a:ext cx="481" cy="481"/>
              <a:chOff x="5638883" y="5946187"/>
              <a:chExt cx="305647" cy="305644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5638883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Freeform 6"/>
              <p:cNvSpPr>
                <a:spLocks noEditPoints="1"/>
              </p:cNvSpPr>
              <p:nvPr/>
            </p:nvSpPr>
            <p:spPr bwMode="auto">
              <a:xfrm>
                <a:off x="5694390" y="6035130"/>
                <a:ext cx="194632" cy="113061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7019" y="7493"/>
              <a:ext cx="481" cy="481"/>
              <a:chOff x="4299766" y="5946187"/>
              <a:chExt cx="305647" cy="305644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429976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6" name="Freeform 45"/>
              <p:cNvSpPr>
                <a:spLocks noEditPoints="1"/>
              </p:cNvSpPr>
              <p:nvPr/>
            </p:nvSpPr>
            <p:spPr bwMode="auto">
              <a:xfrm>
                <a:off x="4381353" y="6022165"/>
                <a:ext cx="142472" cy="146367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1015" tIns="40507" rIns="81015" bIns="40507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7713" y="7493"/>
              <a:ext cx="481" cy="481"/>
              <a:chOff x="4740390" y="5946187"/>
              <a:chExt cx="305647" cy="305644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4740390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12700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1" name="Freeform 39"/>
              <p:cNvSpPr>
                <a:spLocks noEditPoints="1"/>
              </p:cNvSpPr>
              <p:nvPr/>
            </p:nvSpPr>
            <p:spPr bwMode="auto">
              <a:xfrm>
                <a:off x="4814511" y="6022165"/>
                <a:ext cx="157403" cy="145529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81015" tIns="40507" rIns="81015" bIns="40507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84" name="直接连接符 83"/>
          <p:cNvCxnSpPr/>
          <p:nvPr/>
        </p:nvCxnSpPr>
        <p:spPr>
          <a:xfrm flipV="1">
            <a:off x="4457065" y="4119880"/>
            <a:ext cx="6358255" cy="209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副标题 9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457065" y="1988820"/>
            <a:ext cx="6407785" cy="266446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sz="5400" b="1">
                <a:solidFill>
                  <a:srgbClr val="0584A7"/>
                </a:solidFill>
                <a:latin typeface="微软雅黑" panose="020B0503020204020204" pitchFamily="34" charset="-122"/>
                <a:cs typeface="汉仪大黑简" panose="02010609000101010101" charset="-122"/>
              </a:rPr>
              <a:t>常州市新高考</a:t>
            </a:r>
          </a:p>
          <a:p>
            <a:pPr algn="ctr">
              <a:lnSpc>
                <a:spcPct val="100000"/>
              </a:lnSpc>
            </a:pPr>
            <a:r>
              <a:rPr sz="5400" b="1">
                <a:solidFill>
                  <a:srgbClr val="0584A7"/>
                </a:solidFill>
                <a:latin typeface="微软雅黑" panose="020B0503020204020204" pitchFamily="34" charset="-122"/>
                <a:cs typeface="汉仪大黑简" panose="02010609000101010101" charset="-122"/>
              </a:rPr>
              <a:t>线上研修活动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10455" y="2689874"/>
            <a:ext cx="2774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大黑体_GBK" panose="02010600010101010101" charset="-122"/>
                <a:ea typeface="方正大黑体_GBK" panose="02010600010101010101" charset="-122"/>
              </a:rPr>
              <a:t>2021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86920" cy="864235"/>
            <a:chOff x="8" y="-5"/>
            <a:chExt cx="19192" cy="1361"/>
          </a:xfrm>
        </p:grpSpPr>
        <p:sp>
          <p:nvSpPr>
            <p:cNvPr id="20" name="矩形 19"/>
            <p:cNvSpPr/>
            <p:nvPr/>
          </p:nvSpPr>
          <p:spPr>
            <a:xfrm>
              <a:off x="8" y="-5"/>
              <a:ext cx="19192" cy="1361"/>
            </a:xfrm>
            <a:prstGeom prst="rect">
              <a:avLst/>
            </a:prstGeom>
            <a:solidFill>
              <a:srgbClr val="7DC5F7"/>
            </a:solidFill>
            <a:ln>
              <a:solidFill>
                <a:srgbClr val="77C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rcRect t="2856" r="1049"/>
            <a:stretch>
              <a:fillRect/>
            </a:stretch>
          </p:blipFill>
          <p:spPr>
            <a:xfrm>
              <a:off x="9579" y="0"/>
              <a:ext cx="9621" cy="135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03" y="132"/>
              <a:ext cx="655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>
            <a:extLst>
              <a:ext uri="{FF2B5EF4-FFF2-40B4-BE49-F238E27FC236}">
                <a16:creationId xmlns:a16="http://schemas.microsoft.com/office/drawing/2014/main" id="{D686C834-71A8-4099-AB01-B8394B1C3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696" y="309323"/>
            <a:ext cx="568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（二）问题示例及教学案例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读前环节</a:t>
            </a:r>
          </a:p>
        </p:txBody>
      </p:sp>
      <p:sp>
        <p:nvSpPr>
          <p:cNvPr id="16" name="矩形 6">
            <a:extLst>
              <a:ext uri="{FF2B5EF4-FFF2-40B4-BE49-F238E27FC236}">
                <a16:creationId xmlns:a16="http://schemas.microsoft.com/office/drawing/2014/main" id="{FC05DA65-D304-4153-B339-276E063A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0" y="2225556"/>
            <a:ext cx="4708989" cy="37237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8" name="文本框 21">
            <a:extLst>
              <a:ext uri="{FF2B5EF4-FFF2-40B4-BE49-F238E27FC236}">
                <a16:creationId xmlns:a16="http://schemas.microsoft.com/office/drawing/2014/main" id="{8755B4B7-CF6D-4AE9-8A4A-7F59A1EF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238" y="2284330"/>
            <a:ext cx="66058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教师通过预测的形式，让学生通过文章标题和文中漫画猜测故事情节，并且向学生提出导读性问题：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Today we’re going to read a story about a mother’s love for her children. Would you guess what might happen in the story based on the title “Mama and her bank </a:t>
            </a:r>
            <a:r>
              <a:rPr lang="en-US" altLang="zh-CN" sz="2400" dirty="0" err="1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account”and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the picture in the story?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86B11B9-74D1-42EC-B842-462AD178A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" y="1526682"/>
            <a:ext cx="5328857" cy="554720"/>
          </a:xfrm>
          <a:prstGeom prst="rect">
            <a:avLst/>
          </a:prstGeom>
        </p:spPr>
      </p:pic>
      <p:sp>
        <p:nvSpPr>
          <p:cNvPr id="27" name="文本框 21">
            <a:extLst>
              <a:ext uri="{FF2B5EF4-FFF2-40B4-BE49-F238E27FC236}">
                <a16:creationId xmlns:a16="http://schemas.microsoft.com/office/drawing/2014/main" id="{0F90C6E7-10C5-457E-9D2A-E31AB4B1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4" y="2351554"/>
            <a:ext cx="45994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语篇改编自美国作家凯瑟琳的故事集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妈妈的银行账户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中的一个故事。作者以孩子的视角，回顾了一个普通美国家庭的生活历程。那时候一家人生活十分拮据，为了让大家安心，妈妈在精打细算之余用她的智慧编织了一个美丽的谎言，称自己在城里的大银行里有一个存款账户，但鼓励家人想办法解决难题而不是非去银行不可。多年之后，妈妈解释了虚构银行账户存在的原因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为了使家人，尤其是子女有安全感。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AD896F-C54E-4639-8DF5-5E0504AFE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2" y="2351553"/>
            <a:ext cx="3599159" cy="349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2BECCDA-1795-43B4-B9AE-BAC971F74E34}"/>
              </a:ext>
            </a:extLst>
          </p:cNvPr>
          <p:cNvGrpSpPr/>
          <p:nvPr/>
        </p:nvGrpSpPr>
        <p:grpSpPr>
          <a:xfrm>
            <a:off x="8264159" y="0"/>
            <a:ext cx="3624250" cy="673694"/>
            <a:chOff x="8082817" y="323323"/>
            <a:chExt cx="3680318" cy="646334"/>
          </a:xfrm>
        </p:grpSpPr>
        <p:grpSp>
          <p:nvGrpSpPr>
            <p:cNvPr id="11" name="组 3">
              <a:extLst>
                <a:ext uri="{FF2B5EF4-FFF2-40B4-BE49-F238E27FC236}">
                  <a16:creationId xmlns:a16="http://schemas.microsoft.com/office/drawing/2014/main" id="{80E83E32-5823-49B2-A761-7470E625E39A}"/>
                </a:ext>
              </a:extLst>
            </p:cNvPr>
            <p:cNvGrpSpPr/>
            <p:nvPr/>
          </p:nvGrpSpPr>
          <p:grpSpPr>
            <a:xfrm>
              <a:off x="8082817" y="323323"/>
              <a:ext cx="3680318" cy="646334"/>
              <a:chOff x="537501" y="503626"/>
              <a:chExt cx="4824817" cy="1016920"/>
            </a:xfrm>
          </p:grpSpPr>
          <p:sp>
            <p:nvSpPr>
              <p:cNvPr id="17" name="六边形 16">
                <a:extLst>
                  <a:ext uri="{FF2B5EF4-FFF2-40B4-BE49-F238E27FC236}">
                    <a16:creationId xmlns:a16="http://schemas.microsoft.com/office/drawing/2014/main" id="{2C1E616D-D409-4FDC-B777-5D5518E73D18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文本框 1066">
                <a:extLst>
                  <a:ext uri="{FF2B5EF4-FFF2-40B4-BE49-F238E27FC236}">
                    <a16:creationId xmlns:a16="http://schemas.microsoft.com/office/drawing/2014/main" id="{4299D5DE-A55B-4C23-8B14-19ACE564CF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0226" y="796606"/>
                <a:ext cx="4022092" cy="557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 </a:t>
                </a: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C2AC68-6DF4-4ECD-B9CD-F9DB93A89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7301" y="414114"/>
              <a:ext cx="785632" cy="464752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19F5795-E489-4B81-976D-C92272D2B1A0}"/>
              </a:ext>
            </a:extLst>
          </p:cNvPr>
          <p:cNvSpPr txBox="1"/>
          <p:nvPr/>
        </p:nvSpPr>
        <p:spPr>
          <a:xfrm>
            <a:off x="8709872" y="5487616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推断预测</a:t>
            </a:r>
          </a:p>
        </p:txBody>
      </p:sp>
    </p:spTree>
    <p:extLst>
      <p:ext uri="{BB962C8B-B14F-4D97-AF65-F5344CB8AC3E}">
        <p14:creationId xmlns:p14="http://schemas.microsoft.com/office/powerpoint/2010/main" val="3582195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8" grpId="0"/>
      <p:bldP spid="2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>
            <a:extLst>
              <a:ext uri="{FF2B5EF4-FFF2-40B4-BE49-F238E27FC236}">
                <a16:creationId xmlns:a16="http://schemas.microsoft.com/office/drawing/2014/main" id="{D686C834-71A8-4099-AB01-B8394B1C3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696" y="309323"/>
            <a:ext cx="568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（二）问题示例及教学案例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读前环节</a:t>
            </a:r>
          </a:p>
        </p:txBody>
      </p:sp>
      <p:sp>
        <p:nvSpPr>
          <p:cNvPr id="16" name="矩形 6">
            <a:extLst>
              <a:ext uri="{FF2B5EF4-FFF2-40B4-BE49-F238E27FC236}">
                <a16:creationId xmlns:a16="http://schemas.microsoft.com/office/drawing/2014/main" id="{FC05DA65-D304-4153-B339-276E063A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26" y="2721408"/>
            <a:ext cx="4902218" cy="288687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8" name="文本框 21">
            <a:extLst>
              <a:ext uri="{FF2B5EF4-FFF2-40B4-BE49-F238E27FC236}">
                <a16:creationId xmlns:a16="http://schemas.microsoft.com/office/drawing/2014/main" id="{8755B4B7-CF6D-4AE9-8A4A-7F59A1EF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65" y="2785442"/>
            <a:ext cx="48666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语篇节选自海明威的小说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老人与海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的精彩片段，描述了一个老渔夫与大马哈鱼七次殊死搏斗的过中，身体上越来越虚弱，但心理上却越来越强大，是海明威笔下经典的“硬汉”形象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---“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一个人可以被毁灭，但是不能被击败”。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DB40AE6C-C537-4994-947F-1D037229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0" y="1561319"/>
            <a:ext cx="5798092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The Old Man and the Sea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036DDFAD-279E-484B-9E64-24B6D815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494" y="2534909"/>
            <a:ext cx="697529" cy="70194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" name="椭圆 6">
            <a:extLst>
              <a:ext uri="{FF2B5EF4-FFF2-40B4-BE49-F238E27FC236}">
                <a16:creationId xmlns:a16="http://schemas.microsoft.com/office/drawing/2014/main" id="{79FC0D70-E7A0-4DF5-9775-A226209B7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846" y="3710647"/>
            <a:ext cx="697529" cy="700708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C1BB521F-EA07-4103-A589-C06F1469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412" y="4802782"/>
            <a:ext cx="697529" cy="700709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42D693-EEFB-4D62-A06F-2766F817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0" y="2534909"/>
            <a:ext cx="924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01</a:t>
            </a:r>
            <a:endParaRPr lang="zh-CN" altLang="en-US" sz="40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E65821-2FC7-45CA-9591-849813C63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533" y="3604583"/>
            <a:ext cx="924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02</a:t>
            </a:r>
            <a:endParaRPr lang="zh-CN" altLang="en-US" sz="48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B5EA53-609F-4296-AE7A-6ACFF48AB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605" y="4773143"/>
            <a:ext cx="9870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03</a:t>
            </a:r>
            <a:endParaRPr lang="zh-CN" altLang="en-US" sz="48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7" name="文本框 21">
            <a:extLst>
              <a:ext uri="{FF2B5EF4-FFF2-40B4-BE49-F238E27FC236}">
                <a16:creationId xmlns:a16="http://schemas.microsoft.com/office/drawing/2014/main" id="{49683B4B-F97D-4725-AB93-5515BCA7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48" y="5067009"/>
            <a:ext cx="4942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the story about?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3BA8ED3B-0478-44BB-803F-7C1538B4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77" y="2452067"/>
            <a:ext cx="57098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typical of Hemingway’s novels? Can you give us a brief introduction?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4888643A-27BC-4370-A74B-6146AE333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688" y="3710647"/>
            <a:ext cx="55851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How do you understand “a man can be destroyed but not defeated”?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6986E9E-BCFF-4B77-AF28-C9CE61BFC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3" y="2683854"/>
            <a:ext cx="4612096" cy="296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A0B12A1-E181-454F-8827-71796167E0A9}"/>
              </a:ext>
            </a:extLst>
          </p:cNvPr>
          <p:cNvSpPr txBox="1"/>
          <p:nvPr/>
        </p:nvSpPr>
        <p:spPr>
          <a:xfrm>
            <a:off x="8850467" y="3190731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背景剖析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891FA87-838D-49CF-97DA-48A797233133}"/>
              </a:ext>
            </a:extLst>
          </p:cNvPr>
          <p:cNvSpPr txBox="1"/>
          <p:nvPr/>
        </p:nvSpPr>
        <p:spPr>
          <a:xfrm>
            <a:off x="9854224" y="5647441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回想已知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394D755-815F-4DCC-85D5-0E5F0913E7D7}"/>
              </a:ext>
            </a:extLst>
          </p:cNvPr>
          <p:cNvSpPr txBox="1"/>
          <p:nvPr/>
        </p:nvSpPr>
        <p:spPr>
          <a:xfrm>
            <a:off x="9854224" y="4556808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评价分析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2861876-F6C5-4BA6-B20E-9318F92B7B1F}"/>
              </a:ext>
            </a:extLst>
          </p:cNvPr>
          <p:cNvGrpSpPr/>
          <p:nvPr/>
        </p:nvGrpSpPr>
        <p:grpSpPr>
          <a:xfrm>
            <a:off x="8078131" y="79251"/>
            <a:ext cx="3772795" cy="602104"/>
            <a:chOff x="8037051" y="289204"/>
            <a:chExt cx="3772795" cy="685082"/>
          </a:xfrm>
        </p:grpSpPr>
        <p:grpSp>
          <p:nvGrpSpPr>
            <p:cNvPr id="25" name="组 3">
              <a:extLst>
                <a:ext uri="{FF2B5EF4-FFF2-40B4-BE49-F238E27FC236}">
                  <a16:creationId xmlns:a16="http://schemas.microsoft.com/office/drawing/2014/main" id="{ADF89FC5-942E-463B-9B41-E2F92C146F68}"/>
                </a:ext>
              </a:extLst>
            </p:cNvPr>
            <p:cNvGrpSpPr/>
            <p:nvPr/>
          </p:nvGrpSpPr>
          <p:grpSpPr>
            <a:xfrm>
              <a:off x="8087301" y="327954"/>
              <a:ext cx="3722545" cy="646332"/>
              <a:chOff x="543380" y="510914"/>
              <a:chExt cx="4880176" cy="1016918"/>
            </a:xfrm>
          </p:grpSpPr>
          <p:grpSp>
            <p:nvGrpSpPr>
              <p:cNvPr id="27" name="组合 13">
                <a:extLst>
                  <a:ext uri="{FF2B5EF4-FFF2-40B4-BE49-F238E27FC236}">
                    <a16:creationId xmlns:a16="http://schemas.microsoft.com/office/drawing/2014/main" id="{7F152B4B-01A6-420D-9590-B1E313DD72B7}"/>
                  </a:ext>
                </a:extLst>
              </p:cNvPr>
              <p:cNvGrpSpPr/>
              <p:nvPr/>
            </p:nvGrpSpPr>
            <p:grpSpPr>
              <a:xfrm>
                <a:off x="543380" y="510914"/>
                <a:ext cx="898192" cy="1016918"/>
                <a:chOff x="1318374" y="150337"/>
                <a:chExt cx="1489433" cy="1727784"/>
              </a:xfrm>
              <a:effectLst>
                <a:outerShdw blurRad="228600" dist="152400" dir="2340000" sx="90000" sy="9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30" name="六边形 29">
                  <a:extLst>
                    <a:ext uri="{FF2B5EF4-FFF2-40B4-BE49-F238E27FC236}">
                      <a16:creationId xmlns:a16="http://schemas.microsoft.com/office/drawing/2014/main" id="{ECB047C3-F4CD-41FC-86E5-9BD81117A269}"/>
                    </a:ext>
                  </a:extLst>
                </p:cNvPr>
                <p:cNvSpPr/>
                <p:nvPr/>
              </p:nvSpPr>
              <p:spPr>
                <a:xfrm rot="5400000">
                  <a:off x="1199199" y="269512"/>
                  <a:ext cx="1727784" cy="1489433"/>
                </a:xfrm>
                <a:prstGeom prst="hexagon">
                  <a:avLst/>
                </a:prstGeom>
                <a:gradFill flip="none" rotWithShape="1">
                  <a:gsLst>
                    <a:gs pos="100000">
                      <a:schemeClr val="bg1">
                        <a:lumMod val="69000"/>
                        <a:lumOff val="31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31" name="六边形 30">
                  <a:extLst>
                    <a:ext uri="{FF2B5EF4-FFF2-40B4-BE49-F238E27FC236}">
                      <a16:creationId xmlns:a16="http://schemas.microsoft.com/office/drawing/2014/main" id="{F8F7E616-950C-4F04-8F69-20BE60C63524}"/>
                    </a:ext>
                  </a:extLst>
                </p:cNvPr>
                <p:cNvSpPr/>
                <p:nvPr/>
              </p:nvSpPr>
              <p:spPr>
                <a:xfrm rot="5400000">
                  <a:off x="1300555" y="356409"/>
                  <a:ext cx="1527476" cy="1316790"/>
                </a:xfrm>
                <a:prstGeom prst="hexagon">
                  <a:avLst/>
                </a:prstGeom>
                <a:gradFill flip="none" rotWithShape="1">
                  <a:gsLst>
                    <a:gs pos="48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29" name="文本框 1066">
                <a:extLst>
                  <a:ext uri="{FF2B5EF4-FFF2-40B4-BE49-F238E27FC236}">
                    <a16:creationId xmlns:a16="http://schemas.microsoft.com/office/drawing/2014/main" id="{469E1BFD-56E8-491E-A64E-BC0C160C6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465" y="658634"/>
                <a:ext cx="4022091" cy="581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7C27E0D-E207-4310-A419-73E17472B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051" y="289204"/>
              <a:ext cx="785632" cy="646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27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8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308975" y="2109390"/>
            <a:ext cx="4113799" cy="2957910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490466" y="2551837"/>
            <a:ext cx="3744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读中深度挖掘文本，设置分析型和评价型问题。</a:t>
            </a:r>
            <a:endParaRPr lang="zh-CN" altLang="zh-CN" sz="36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A00BD7-FA35-429B-A353-07894F706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24" y="418264"/>
            <a:ext cx="7225949" cy="634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本框 16">
            <a:extLst>
              <a:ext uri="{FF2B5EF4-FFF2-40B4-BE49-F238E27FC236}">
                <a16:creationId xmlns:a16="http://schemas.microsoft.com/office/drawing/2014/main" id="{677D1E6B-5F73-4934-9390-AD1CF28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133937"/>
            <a:ext cx="52131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二）问题示例及教学案例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读中环节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640D244-E8D5-4E5F-8E42-368D57CF13D1}"/>
              </a:ext>
            </a:extLst>
          </p:cNvPr>
          <p:cNvGrpSpPr/>
          <p:nvPr/>
        </p:nvGrpSpPr>
        <p:grpSpPr>
          <a:xfrm>
            <a:off x="8281950" y="0"/>
            <a:ext cx="3673531" cy="674712"/>
            <a:chOff x="8082817" y="323323"/>
            <a:chExt cx="3730361" cy="646334"/>
          </a:xfrm>
        </p:grpSpPr>
        <p:grpSp>
          <p:nvGrpSpPr>
            <p:cNvPr id="10" name="组 3">
              <a:extLst>
                <a:ext uri="{FF2B5EF4-FFF2-40B4-BE49-F238E27FC236}">
                  <a16:creationId xmlns:a16="http://schemas.microsoft.com/office/drawing/2014/main" id="{17A58E06-717C-4511-885D-32ADA2DF4077}"/>
                </a:ext>
              </a:extLst>
            </p:cNvPr>
            <p:cNvGrpSpPr/>
            <p:nvPr/>
          </p:nvGrpSpPr>
          <p:grpSpPr>
            <a:xfrm>
              <a:off x="8082817" y="323323"/>
              <a:ext cx="3730361" cy="646334"/>
              <a:chOff x="537501" y="503626"/>
              <a:chExt cx="4890422" cy="1016920"/>
            </a:xfrm>
          </p:grpSpPr>
          <p:sp>
            <p:nvSpPr>
              <p:cNvPr id="17" name="六边形 16">
                <a:extLst>
                  <a:ext uri="{FF2B5EF4-FFF2-40B4-BE49-F238E27FC236}">
                    <a16:creationId xmlns:a16="http://schemas.microsoft.com/office/drawing/2014/main" id="{F1CE8E0F-879C-432F-BAC8-ED5340955B76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文本框 1066">
                <a:extLst>
                  <a:ext uri="{FF2B5EF4-FFF2-40B4-BE49-F238E27FC236}">
                    <a16:creationId xmlns:a16="http://schemas.microsoft.com/office/drawing/2014/main" id="{8EFA9393-FD0F-436D-911E-8FC1FFABA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831" y="779859"/>
                <a:ext cx="4022092" cy="464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 </a:t>
                </a: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47406F3-0A3E-416A-989C-3B3B6F3D5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7301" y="414114"/>
              <a:ext cx="785632" cy="46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34128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56E3FF3-20E5-4C43-B28C-A41646ACF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1" y="3229848"/>
            <a:ext cx="4375463" cy="252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300824" y="1254527"/>
            <a:ext cx="4113799" cy="1303522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485514" y="1390410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读中深度挖掘文本，设置分析型和评价型问题。</a:t>
            </a:r>
            <a:endParaRPr lang="zh-CN" altLang="zh-CN" sz="24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677D1E6B-5F73-4934-9390-AD1CF28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133937"/>
            <a:ext cx="52131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二）问题示例及教学案例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读中环节</a:t>
            </a:r>
          </a:p>
        </p:txBody>
      </p:sp>
      <p:sp>
        <p:nvSpPr>
          <p:cNvPr id="8" name="椭圆 6">
            <a:extLst>
              <a:ext uri="{FF2B5EF4-FFF2-40B4-BE49-F238E27FC236}">
                <a16:creationId xmlns:a16="http://schemas.microsoft.com/office/drawing/2014/main" id="{3E18D98A-F192-482B-9032-594F5808B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038" y="1852672"/>
            <a:ext cx="697529" cy="700708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2BA23BED-DE38-4D16-A8FE-9F47025E7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342" y="1812990"/>
            <a:ext cx="924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01</a:t>
            </a:r>
            <a:endParaRPr lang="zh-CN" altLang="en-US" sz="40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0" name="文本框 21">
            <a:extLst>
              <a:ext uri="{FF2B5EF4-FFF2-40B4-BE49-F238E27FC236}">
                <a16:creationId xmlns:a16="http://schemas.microsoft.com/office/drawing/2014/main" id="{39028112-7812-4B6A-A5C4-DFE4F245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567" y="1801110"/>
            <a:ext cx="55907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the main plot of this story? /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is the story developed?/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Where is the climax? What is the ending?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文本框 21">
            <a:extLst>
              <a:ext uri="{FF2B5EF4-FFF2-40B4-BE49-F238E27FC236}">
                <a16:creationId xmlns:a16="http://schemas.microsoft.com/office/drawing/2014/main" id="{489B4D2E-21E7-4418-9A4C-9C0DBD6F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567" y="3382589"/>
            <a:ext cx="55851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What is character A's personality? Give me your reasons./ Are there any differences between character A and character B? /Which character do you like best? Why?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235967-61EA-4861-8C0E-32544FCF7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" y="3189787"/>
            <a:ext cx="5036187" cy="322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椭圆 6">
            <a:extLst>
              <a:ext uri="{FF2B5EF4-FFF2-40B4-BE49-F238E27FC236}">
                <a16:creationId xmlns:a16="http://schemas.microsoft.com/office/drawing/2014/main" id="{F2518FEA-6C8D-4144-A103-8D6F3815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721" y="3286406"/>
            <a:ext cx="697529" cy="700708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B617662B-9E55-4489-B61A-098864B6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655" y="3279228"/>
            <a:ext cx="924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02</a:t>
            </a:r>
            <a:endParaRPr lang="zh-CN" altLang="en-US" sz="40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9EBD290-3657-4CAE-AF9F-4F7764047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" y="3282755"/>
            <a:ext cx="5332186" cy="310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文本框 15">
            <a:extLst>
              <a:ext uri="{FF2B5EF4-FFF2-40B4-BE49-F238E27FC236}">
                <a16:creationId xmlns:a16="http://schemas.microsoft.com/office/drawing/2014/main" id="{8E9B3C75-C537-44F4-9087-2ED7676D2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39" y="2652446"/>
            <a:ext cx="3098907" cy="461665"/>
          </a:xfrm>
          <a:prstGeom prst="rect">
            <a:avLst/>
          </a:prstGeom>
          <a:solidFill>
            <a:srgbClr val="519CD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solidFill>
                  <a:srgbClr val="B5DEC9"/>
                </a:solidFill>
                <a:latin typeface="Arial Black" panose="020B0A04020102020204" pitchFamily="34" charset="0"/>
              </a:rPr>
              <a:t>A Lovely Monster</a:t>
            </a:r>
            <a:endParaRPr lang="zh-CN" altLang="en-US" sz="2800" i="1" dirty="0">
              <a:solidFill>
                <a:srgbClr val="B5DEC9"/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C8FE27D-8DA9-492C-A9F2-6B2A2C1A5460}"/>
              </a:ext>
            </a:extLst>
          </p:cNvPr>
          <p:cNvSpPr txBox="1"/>
          <p:nvPr/>
        </p:nvSpPr>
        <p:spPr>
          <a:xfrm>
            <a:off x="7969560" y="2909105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情节发展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A019223-2CB4-4B0E-857B-2F28F8CAD1C9}"/>
              </a:ext>
            </a:extLst>
          </p:cNvPr>
          <p:cNvSpPr txBox="1"/>
          <p:nvPr/>
        </p:nvSpPr>
        <p:spPr>
          <a:xfrm>
            <a:off x="9713511" y="4839050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人物特征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97E8642-0049-49BF-B67F-C2158838E141}"/>
              </a:ext>
            </a:extLst>
          </p:cNvPr>
          <p:cNvGrpSpPr/>
          <p:nvPr/>
        </p:nvGrpSpPr>
        <p:grpSpPr>
          <a:xfrm>
            <a:off x="8303581" y="0"/>
            <a:ext cx="3816842" cy="644532"/>
            <a:chOff x="8082817" y="322846"/>
            <a:chExt cx="3890437" cy="646811"/>
          </a:xfrm>
        </p:grpSpPr>
        <p:grpSp>
          <p:nvGrpSpPr>
            <p:cNvPr id="24" name="组 3">
              <a:extLst>
                <a:ext uri="{FF2B5EF4-FFF2-40B4-BE49-F238E27FC236}">
                  <a16:creationId xmlns:a16="http://schemas.microsoft.com/office/drawing/2014/main" id="{36D2DE18-459D-45B1-8269-3C4403F88241}"/>
                </a:ext>
              </a:extLst>
            </p:cNvPr>
            <p:cNvGrpSpPr/>
            <p:nvPr/>
          </p:nvGrpSpPr>
          <p:grpSpPr>
            <a:xfrm>
              <a:off x="8082817" y="323323"/>
              <a:ext cx="3890437" cy="646334"/>
              <a:chOff x="537501" y="503626"/>
              <a:chExt cx="5100278" cy="1016920"/>
            </a:xfrm>
          </p:grpSpPr>
          <p:sp>
            <p:nvSpPr>
              <p:cNvPr id="26" name="六边形 25">
                <a:extLst>
                  <a:ext uri="{FF2B5EF4-FFF2-40B4-BE49-F238E27FC236}">
                    <a16:creationId xmlns:a16="http://schemas.microsoft.com/office/drawing/2014/main" id="{7D214B5B-0E31-45B1-823C-BD1C59E1FC68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7" name="文本框 1066">
                <a:extLst>
                  <a:ext uri="{FF2B5EF4-FFF2-40B4-BE49-F238E27FC236}">
                    <a16:creationId xmlns:a16="http://schemas.microsoft.com/office/drawing/2014/main" id="{A2003974-2DE7-435C-AEFF-31489D8B6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0225" y="796606"/>
                <a:ext cx="4297554" cy="464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  </a:t>
                </a: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FB85C6A-CFB6-4755-BDFE-0C1CB37C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87301" y="322846"/>
              <a:ext cx="722736" cy="556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353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8" grpId="0" animBg="1"/>
      <p:bldP spid="9" grpId="0"/>
      <p:bldP spid="10" grpId="0"/>
      <p:bldP spid="15" grpId="0"/>
      <p:bldP spid="18" grpId="0" animBg="1"/>
      <p:bldP spid="17" grpId="0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300824" y="1254527"/>
            <a:ext cx="4113799" cy="1303522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485514" y="1390410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读中深度挖掘文本，设置分析型和评价型问题。</a:t>
            </a:r>
            <a:endParaRPr lang="zh-CN" altLang="zh-CN" sz="24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677D1E6B-5F73-4934-9390-AD1CF28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133937"/>
            <a:ext cx="52131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二）问题示例及教学案例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读中环节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B0FD078-ED39-4D0C-83AC-504D2245D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1" y="2868773"/>
            <a:ext cx="4273297" cy="4448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506B442-3799-4035-9D6D-8A4D4FF7B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3" y="3496562"/>
            <a:ext cx="4135513" cy="307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椭圆 6">
            <a:extLst>
              <a:ext uri="{FF2B5EF4-FFF2-40B4-BE49-F238E27FC236}">
                <a16:creationId xmlns:a16="http://schemas.microsoft.com/office/drawing/2014/main" id="{392DB7C3-5409-4441-BECB-EAEC34A6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415" y="5022164"/>
            <a:ext cx="649004" cy="61918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" name="椭圆 6">
            <a:extLst>
              <a:ext uri="{FF2B5EF4-FFF2-40B4-BE49-F238E27FC236}">
                <a16:creationId xmlns:a16="http://schemas.microsoft.com/office/drawing/2014/main" id="{30391C04-789B-4771-A3E2-DAEB86BA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002" y="1718158"/>
            <a:ext cx="660316" cy="625210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5" name="文本框 11">
            <a:extLst>
              <a:ext uri="{FF2B5EF4-FFF2-40B4-BE49-F238E27FC236}">
                <a16:creationId xmlns:a16="http://schemas.microsoft.com/office/drawing/2014/main" id="{3F85A87F-E1DA-4D84-8A74-FDC544F6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199" y="1680683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01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6" name="文本框 21">
            <a:extLst>
              <a:ext uri="{FF2B5EF4-FFF2-40B4-BE49-F238E27FC236}">
                <a16:creationId xmlns:a16="http://schemas.microsoft.com/office/drawing/2014/main" id="{C09B9D3A-65A5-47B9-91E5-2349B196E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419" y="1759742"/>
            <a:ext cx="6431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Does Mama’s Bank Account exist? </a:t>
            </a:r>
          </a:p>
        </p:txBody>
      </p:sp>
      <p:sp>
        <p:nvSpPr>
          <p:cNvPr id="27" name="文本框 21">
            <a:extLst>
              <a:ext uri="{FF2B5EF4-FFF2-40B4-BE49-F238E27FC236}">
                <a16:creationId xmlns:a16="http://schemas.microsoft.com/office/drawing/2014/main" id="{6F416E52-A0EC-48F1-AE0D-B0079A14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419" y="2429980"/>
            <a:ext cx="59139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Why did Mama make such a lie to her children?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8" name="椭圆 6">
            <a:extLst>
              <a:ext uri="{FF2B5EF4-FFF2-40B4-BE49-F238E27FC236}">
                <a16:creationId xmlns:a16="http://schemas.microsoft.com/office/drawing/2014/main" id="{5CB48561-1173-4B29-B33D-B45677DC6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867" y="2394970"/>
            <a:ext cx="667611" cy="646331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9" name="文本框 11">
            <a:extLst>
              <a:ext uri="{FF2B5EF4-FFF2-40B4-BE49-F238E27FC236}">
                <a16:creationId xmlns:a16="http://schemas.microsoft.com/office/drawing/2014/main" id="{07FC38E9-8FD6-42FF-B2B3-A6A480426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662" y="2396491"/>
            <a:ext cx="965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02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0" name="文本框 21">
            <a:extLst>
              <a:ext uri="{FF2B5EF4-FFF2-40B4-BE49-F238E27FC236}">
                <a16:creationId xmlns:a16="http://schemas.microsoft.com/office/drawing/2014/main" id="{BDC00AF1-F416-4BB0-8F1B-BFDED829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420" y="3361915"/>
            <a:ext cx="6261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qualities has Mama shown her children?</a:t>
            </a:r>
          </a:p>
        </p:txBody>
      </p:sp>
      <p:sp>
        <p:nvSpPr>
          <p:cNvPr id="31" name="椭圆 6">
            <a:extLst>
              <a:ext uri="{FF2B5EF4-FFF2-40B4-BE49-F238E27FC236}">
                <a16:creationId xmlns:a16="http://schemas.microsoft.com/office/drawing/2014/main" id="{9E4E2BD8-CF3D-4D31-8F5B-EBE2C989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640" y="3302260"/>
            <a:ext cx="675907" cy="646331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9849083B-88ED-4BB7-9CF6-CDF86D53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978" y="3285088"/>
            <a:ext cx="692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03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3" name="椭圆 6">
            <a:extLst>
              <a:ext uri="{FF2B5EF4-FFF2-40B4-BE49-F238E27FC236}">
                <a16:creationId xmlns:a16="http://schemas.microsoft.com/office/drawing/2014/main" id="{FF65E420-DF42-4031-9221-D100D1C87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307" y="4203857"/>
            <a:ext cx="649004" cy="61918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4" name="文本框 11">
            <a:extLst>
              <a:ext uri="{FF2B5EF4-FFF2-40B4-BE49-F238E27FC236}">
                <a16:creationId xmlns:a16="http://schemas.microsoft.com/office/drawing/2014/main" id="{0DE02415-9794-42C9-87B1-0876682D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002" y="4149564"/>
            <a:ext cx="704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04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5" name="文本框 21">
            <a:extLst>
              <a:ext uri="{FF2B5EF4-FFF2-40B4-BE49-F238E27FC236}">
                <a16:creationId xmlns:a16="http://schemas.microsoft.com/office/drawing/2014/main" id="{4860AAC6-B921-476E-A6A4-5C5E7B7B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108" y="5118094"/>
            <a:ext cx="696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did the author write the story in this way? </a:t>
            </a:r>
          </a:p>
        </p:txBody>
      </p:sp>
      <p:sp>
        <p:nvSpPr>
          <p:cNvPr id="36" name="文本框 11">
            <a:extLst>
              <a:ext uri="{FF2B5EF4-FFF2-40B4-BE49-F238E27FC236}">
                <a16:creationId xmlns:a16="http://schemas.microsoft.com/office/drawing/2014/main" id="{11D87887-8099-4C42-9E85-066512FEA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51" y="4995018"/>
            <a:ext cx="700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05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CFEB882-5994-44ED-82C2-5BB2C887DCF7}"/>
              </a:ext>
            </a:extLst>
          </p:cNvPr>
          <p:cNvSpPr txBox="1"/>
          <p:nvPr/>
        </p:nvSpPr>
        <p:spPr>
          <a:xfrm>
            <a:off x="5379419" y="4361377"/>
            <a:ext cx="7116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 detail in the story impresses you most?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1B175A6-EE34-4F90-B15C-9B149D396DA7}"/>
              </a:ext>
            </a:extLst>
          </p:cNvPr>
          <p:cNvSpPr txBox="1"/>
          <p:nvPr/>
        </p:nvSpPr>
        <p:spPr>
          <a:xfrm>
            <a:off x="9548826" y="2034003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情节理解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B67C73F-7F94-4166-9EAB-B8F47BE2C402}"/>
              </a:ext>
            </a:extLst>
          </p:cNvPr>
          <p:cNvSpPr txBox="1"/>
          <p:nvPr/>
        </p:nvSpPr>
        <p:spPr>
          <a:xfrm>
            <a:off x="7313436" y="2870390"/>
            <a:ext cx="2091374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主旨要义探讨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24D0CE8-3AEE-4B89-A162-2D9E92D0D903}"/>
              </a:ext>
            </a:extLst>
          </p:cNvPr>
          <p:cNvSpPr txBox="1"/>
          <p:nvPr/>
        </p:nvSpPr>
        <p:spPr>
          <a:xfrm>
            <a:off x="7068184" y="3744940"/>
            <a:ext cx="1443302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人物特征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6E6F6A6-FE38-4BC3-BB12-0ADBB97D3D35}"/>
              </a:ext>
            </a:extLst>
          </p:cNvPr>
          <p:cNvSpPr txBox="1"/>
          <p:nvPr/>
        </p:nvSpPr>
        <p:spPr>
          <a:xfrm>
            <a:off x="9678393" y="4792896"/>
            <a:ext cx="1472200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细节赏析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306C339-CD3A-4076-A4E6-4817D71B446E}"/>
              </a:ext>
            </a:extLst>
          </p:cNvPr>
          <p:cNvSpPr txBox="1"/>
          <p:nvPr/>
        </p:nvSpPr>
        <p:spPr>
          <a:xfrm>
            <a:off x="9404810" y="5692609"/>
            <a:ext cx="2019366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评析写作手法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B59B66C-F5A9-4BB0-861E-73F2F2449F43}"/>
              </a:ext>
            </a:extLst>
          </p:cNvPr>
          <p:cNvGrpSpPr/>
          <p:nvPr/>
        </p:nvGrpSpPr>
        <p:grpSpPr>
          <a:xfrm>
            <a:off x="8719686" y="22254"/>
            <a:ext cx="3472314" cy="747060"/>
            <a:chOff x="8041709" y="323323"/>
            <a:chExt cx="3704221" cy="646334"/>
          </a:xfrm>
        </p:grpSpPr>
        <p:grpSp>
          <p:nvGrpSpPr>
            <p:cNvPr id="44" name="组 3">
              <a:extLst>
                <a:ext uri="{FF2B5EF4-FFF2-40B4-BE49-F238E27FC236}">
                  <a16:creationId xmlns:a16="http://schemas.microsoft.com/office/drawing/2014/main" id="{535E2EC0-C369-40BE-826A-7DBE9591FC59}"/>
                </a:ext>
              </a:extLst>
            </p:cNvPr>
            <p:cNvGrpSpPr/>
            <p:nvPr/>
          </p:nvGrpSpPr>
          <p:grpSpPr>
            <a:xfrm>
              <a:off x="8082817" y="323323"/>
              <a:ext cx="3663113" cy="646334"/>
              <a:chOff x="537501" y="503626"/>
              <a:chExt cx="4802261" cy="1016920"/>
            </a:xfrm>
          </p:grpSpPr>
          <p:sp>
            <p:nvSpPr>
              <p:cNvPr id="46" name="六边形 45">
                <a:extLst>
                  <a:ext uri="{FF2B5EF4-FFF2-40B4-BE49-F238E27FC236}">
                    <a16:creationId xmlns:a16="http://schemas.microsoft.com/office/drawing/2014/main" id="{3A057AB2-5AE5-4BA0-9BB3-F58D67354010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7" name="文本框 1066">
                <a:extLst>
                  <a:ext uri="{FF2B5EF4-FFF2-40B4-BE49-F238E27FC236}">
                    <a16:creationId xmlns:a16="http://schemas.microsoft.com/office/drawing/2014/main" id="{03CF118D-E764-4CF1-8069-8406C13FE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858" y="840102"/>
                <a:ext cx="4132904" cy="464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C538A7C9-5261-42F1-A755-145D8DF7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1709" y="447435"/>
              <a:ext cx="665472" cy="46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4900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 animBg="1"/>
      <p:bldP spid="34" grpId="0"/>
      <p:bldP spid="35" grpId="0"/>
      <p:bldP spid="36" grpId="0"/>
      <p:bldP spid="38" grpId="0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6">
            <a:extLst>
              <a:ext uri="{FF2B5EF4-FFF2-40B4-BE49-F238E27FC236}">
                <a16:creationId xmlns:a16="http://schemas.microsoft.com/office/drawing/2014/main" id="{40FF31F3-90A8-49BB-8B87-C82EF9B0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444" y="4631790"/>
            <a:ext cx="649004" cy="61918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176319" y="1272710"/>
            <a:ext cx="4652061" cy="984625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412295" y="1358527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读中深度挖掘文本，设置分析型和评价型问题。</a:t>
            </a:r>
            <a:endParaRPr lang="zh-CN" altLang="zh-CN" sz="24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677D1E6B-5F73-4934-9390-AD1CF28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133937"/>
            <a:ext cx="52131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二）问题示例及教学案例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读中环节</a:t>
            </a:r>
          </a:p>
        </p:txBody>
      </p:sp>
      <p:sp>
        <p:nvSpPr>
          <p:cNvPr id="8" name="椭圆 6">
            <a:extLst>
              <a:ext uri="{FF2B5EF4-FFF2-40B4-BE49-F238E27FC236}">
                <a16:creationId xmlns:a16="http://schemas.microsoft.com/office/drawing/2014/main" id="{3E18D98A-F192-482B-9032-594F5808B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40" y="960105"/>
            <a:ext cx="660316" cy="625210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2BA23BED-DE38-4D16-A8FE-9F47025E7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998" y="961669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01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0" name="文本框 21">
            <a:extLst>
              <a:ext uri="{FF2B5EF4-FFF2-40B4-BE49-F238E27FC236}">
                <a16:creationId xmlns:a16="http://schemas.microsoft.com/office/drawing/2014/main" id="{39028112-7812-4B6A-A5C4-DFE4F245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724" y="955802"/>
            <a:ext cx="6431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did he feel when he attempted to catch the fish again and again?</a:t>
            </a:r>
          </a:p>
        </p:txBody>
      </p:sp>
      <p:sp>
        <p:nvSpPr>
          <p:cNvPr id="15" name="文本框 21">
            <a:extLst>
              <a:ext uri="{FF2B5EF4-FFF2-40B4-BE49-F238E27FC236}">
                <a16:creationId xmlns:a16="http://schemas.microsoft.com/office/drawing/2014/main" id="{489B4D2E-21E7-4418-9A4C-9C0DBD6F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350" y="1804020"/>
            <a:ext cx="59139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did he do or think every time the fish righted himself and swam away?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椭圆 6">
            <a:extLst>
              <a:ext uri="{FF2B5EF4-FFF2-40B4-BE49-F238E27FC236}">
                <a16:creationId xmlns:a16="http://schemas.microsoft.com/office/drawing/2014/main" id="{F2518FEA-6C8D-4144-A103-8D6F3815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17" y="1696886"/>
            <a:ext cx="667611" cy="646331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B617662B-9E55-4489-B61A-098864B6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36" y="1682074"/>
            <a:ext cx="965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02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1EACD27-082B-430C-BF8C-F619B930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2" y="2910114"/>
            <a:ext cx="4326310" cy="27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文本框 21">
            <a:extLst>
              <a:ext uri="{FF2B5EF4-FFF2-40B4-BE49-F238E27FC236}">
                <a16:creationId xmlns:a16="http://schemas.microsoft.com/office/drawing/2014/main" id="{C585DD8B-3541-411F-83A9-3C52D51A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214" y="2561907"/>
            <a:ext cx="6261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do you find when you compare the old man’s feelings with his words or thoughts in the excerpt?</a:t>
            </a:r>
          </a:p>
        </p:txBody>
      </p:sp>
      <p:sp>
        <p:nvSpPr>
          <p:cNvPr id="21" name="文本框 21">
            <a:extLst>
              <a:ext uri="{FF2B5EF4-FFF2-40B4-BE49-F238E27FC236}">
                <a16:creationId xmlns:a16="http://schemas.microsoft.com/office/drawing/2014/main" id="{0F0923CC-7133-4067-830C-25ADF4BA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351" y="3601052"/>
            <a:ext cx="68896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would you describe the old man’s character? Support your view with details from the excerpt?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" name="椭圆 6">
            <a:extLst>
              <a:ext uri="{FF2B5EF4-FFF2-40B4-BE49-F238E27FC236}">
                <a16:creationId xmlns:a16="http://schemas.microsoft.com/office/drawing/2014/main" id="{94158B9F-0573-4EDB-BDF0-C10C5544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421" y="2513855"/>
            <a:ext cx="675907" cy="646331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2" name="文本框 11">
            <a:extLst>
              <a:ext uri="{FF2B5EF4-FFF2-40B4-BE49-F238E27FC236}">
                <a16:creationId xmlns:a16="http://schemas.microsoft.com/office/drawing/2014/main" id="{8BF69649-FB41-4951-B3C9-51C45E10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444" y="2492061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03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4" name="椭圆 6">
            <a:extLst>
              <a:ext uri="{FF2B5EF4-FFF2-40B4-BE49-F238E27FC236}">
                <a16:creationId xmlns:a16="http://schemas.microsoft.com/office/drawing/2014/main" id="{15D7F6FA-0987-4914-AE29-B3AB1E8E5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40" y="3455090"/>
            <a:ext cx="649004" cy="61918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5" name="文本框 11">
            <a:extLst>
              <a:ext uri="{FF2B5EF4-FFF2-40B4-BE49-F238E27FC236}">
                <a16:creationId xmlns:a16="http://schemas.microsoft.com/office/drawing/2014/main" id="{AD40AA80-C6C1-4B88-B634-A3C0EA095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370" y="3455090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04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8" name="文本框 21">
            <a:extLst>
              <a:ext uri="{FF2B5EF4-FFF2-40B4-BE49-F238E27FC236}">
                <a16:creationId xmlns:a16="http://schemas.microsoft.com/office/drawing/2014/main" id="{195F996B-C0F2-40BD-829F-9F714827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868" y="4614390"/>
            <a:ext cx="6249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you were the old man, would you give up or not? Why or why not?</a:t>
            </a:r>
          </a:p>
        </p:txBody>
      </p:sp>
      <p:sp>
        <p:nvSpPr>
          <p:cNvPr id="29" name="文本框 11">
            <a:extLst>
              <a:ext uri="{FF2B5EF4-FFF2-40B4-BE49-F238E27FC236}">
                <a16:creationId xmlns:a16="http://schemas.microsoft.com/office/drawing/2014/main" id="{6B01FDE8-1ABF-45DF-9020-308E92896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131" y="4610257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05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3" name="文本框 15">
            <a:extLst>
              <a:ext uri="{FF2B5EF4-FFF2-40B4-BE49-F238E27FC236}">
                <a16:creationId xmlns:a16="http://schemas.microsoft.com/office/drawing/2014/main" id="{D5A296C5-1090-4B2D-A18A-C518BE7EA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87" y="2433567"/>
            <a:ext cx="4407553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The Old Man and the Sea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BD543E1-B04D-4B3C-8BD7-4E4B34212602}"/>
              </a:ext>
            </a:extLst>
          </p:cNvPr>
          <p:cNvSpPr txBox="1"/>
          <p:nvPr/>
        </p:nvSpPr>
        <p:spPr>
          <a:xfrm>
            <a:off x="5816615" y="5573553"/>
            <a:ext cx="6053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What do you think of Hemingway’s writing style? Use examples from the excerpt to support your view?</a:t>
            </a:r>
            <a:endParaRPr lang="zh-CN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椭圆 6">
            <a:extLst>
              <a:ext uri="{FF2B5EF4-FFF2-40B4-BE49-F238E27FC236}">
                <a16:creationId xmlns:a16="http://schemas.microsoft.com/office/drawing/2014/main" id="{75EC9593-B1F6-46AA-85CF-2C56A3711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324" y="5523724"/>
            <a:ext cx="649004" cy="61918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6" name="文本框 11">
            <a:extLst>
              <a:ext uri="{FF2B5EF4-FFF2-40B4-BE49-F238E27FC236}">
                <a16:creationId xmlns:a16="http://schemas.microsoft.com/office/drawing/2014/main" id="{61CB24D5-12C1-4AFE-B872-1A60F686D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444" y="5523724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06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5615F69-087C-4F4D-B593-5884EF069635}"/>
              </a:ext>
            </a:extLst>
          </p:cNvPr>
          <p:cNvSpPr txBox="1"/>
          <p:nvPr/>
        </p:nvSpPr>
        <p:spPr>
          <a:xfrm>
            <a:off x="8814481" y="1336061"/>
            <a:ext cx="2040965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人物情感变化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96D9199-FAD0-4D85-824C-9AA39A7EF083}"/>
              </a:ext>
            </a:extLst>
          </p:cNvPr>
          <p:cNvSpPr txBox="1"/>
          <p:nvPr/>
        </p:nvSpPr>
        <p:spPr>
          <a:xfrm>
            <a:off x="10063357" y="2157610"/>
            <a:ext cx="2088341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人物动作语言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F08B05A-8606-41CC-B922-1B3608E8F48A}"/>
              </a:ext>
            </a:extLst>
          </p:cNvPr>
          <p:cNvSpPr txBox="1"/>
          <p:nvPr/>
        </p:nvSpPr>
        <p:spPr>
          <a:xfrm>
            <a:off x="7577653" y="3198905"/>
            <a:ext cx="1443302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对比差异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EFCBC00-FDF9-4B3C-BB37-D75CAE8FB4FE}"/>
              </a:ext>
            </a:extLst>
          </p:cNvPr>
          <p:cNvSpPr txBox="1"/>
          <p:nvPr/>
        </p:nvSpPr>
        <p:spPr>
          <a:xfrm>
            <a:off x="9141412" y="4223427"/>
            <a:ext cx="2092027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评析人物性格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055524E-9821-4C11-8C56-057011A6311E}"/>
              </a:ext>
            </a:extLst>
          </p:cNvPr>
          <p:cNvSpPr txBox="1"/>
          <p:nvPr/>
        </p:nvSpPr>
        <p:spPr>
          <a:xfrm>
            <a:off x="9163977" y="5109109"/>
            <a:ext cx="1514087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角色代入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BD93BA6-E23D-4BEE-9631-A815BD1F9CED}"/>
              </a:ext>
            </a:extLst>
          </p:cNvPr>
          <p:cNvSpPr txBox="1"/>
          <p:nvPr/>
        </p:nvSpPr>
        <p:spPr>
          <a:xfrm>
            <a:off x="8875008" y="6225441"/>
            <a:ext cx="2092027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评析写作手法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A445B49-654A-4196-8ECC-2DF819E24113}"/>
              </a:ext>
            </a:extLst>
          </p:cNvPr>
          <p:cNvGrpSpPr/>
          <p:nvPr/>
        </p:nvGrpSpPr>
        <p:grpSpPr>
          <a:xfrm>
            <a:off x="8646581" y="15719"/>
            <a:ext cx="3505117" cy="724094"/>
            <a:chOff x="8082817" y="323323"/>
            <a:chExt cx="3514270" cy="646334"/>
          </a:xfrm>
        </p:grpSpPr>
        <p:grpSp>
          <p:nvGrpSpPr>
            <p:cNvPr id="42" name="组 3">
              <a:extLst>
                <a:ext uri="{FF2B5EF4-FFF2-40B4-BE49-F238E27FC236}">
                  <a16:creationId xmlns:a16="http://schemas.microsoft.com/office/drawing/2014/main" id="{5FE60210-E99F-4699-A918-41974987C580}"/>
                </a:ext>
              </a:extLst>
            </p:cNvPr>
            <p:cNvGrpSpPr/>
            <p:nvPr/>
          </p:nvGrpSpPr>
          <p:grpSpPr>
            <a:xfrm>
              <a:off x="8082817" y="323323"/>
              <a:ext cx="3514270" cy="646334"/>
              <a:chOff x="537501" y="503626"/>
              <a:chExt cx="4607132" cy="1016920"/>
            </a:xfrm>
          </p:grpSpPr>
          <p:sp>
            <p:nvSpPr>
              <p:cNvPr id="44" name="六边形 43">
                <a:extLst>
                  <a:ext uri="{FF2B5EF4-FFF2-40B4-BE49-F238E27FC236}">
                    <a16:creationId xmlns:a16="http://schemas.microsoft.com/office/drawing/2014/main" id="{0AC3A05A-47DB-48ED-9D18-BEDAA4E00880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文本框 1066">
                <a:extLst>
                  <a:ext uri="{FF2B5EF4-FFF2-40B4-BE49-F238E27FC236}">
                    <a16:creationId xmlns:a16="http://schemas.microsoft.com/office/drawing/2014/main" id="{F2A9E956-7096-4904-BCA1-63189B467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541" y="811986"/>
                <a:ext cx="4022092" cy="581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9324D254-6275-4160-A2A0-D1B9DB7DA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5787" y="426238"/>
              <a:ext cx="533827" cy="46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455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/>
      <p:bldP spid="16" grpId="0"/>
      <p:bldP spid="8" grpId="0" animBg="1"/>
      <p:bldP spid="9" grpId="0"/>
      <p:bldP spid="10" grpId="0"/>
      <p:bldP spid="15" grpId="0"/>
      <p:bldP spid="18" grpId="0" animBg="1"/>
      <p:bldP spid="17" grpId="0"/>
      <p:bldP spid="20" grpId="0"/>
      <p:bldP spid="21" grpId="0"/>
      <p:bldP spid="23" grpId="0" animBg="1"/>
      <p:bldP spid="22" grpId="0"/>
      <p:bldP spid="24" grpId="0" animBg="1"/>
      <p:bldP spid="25" grpId="0"/>
      <p:bldP spid="28" grpId="0"/>
      <p:bldP spid="29" grpId="0"/>
      <p:bldP spid="33" grpId="0" animBg="1"/>
      <p:bldP spid="35" grpId="0"/>
      <p:bldP spid="37" grpId="0" animBg="1"/>
      <p:bldP spid="36" grpId="0"/>
      <p:bldP spid="30" grpId="0" animBg="1"/>
      <p:bldP spid="31" grpId="0" animBg="1"/>
      <p:bldP spid="34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337983" y="1347390"/>
            <a:ext cx="4024468" cy="3338909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422079" y="1697954"/>
            <a:ext cx="37444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读后布置输出性任务，设置创造型问题。</a:t>
            </a:r>
            <a:endParaRPr lang="zh-CN" altLang="zh-CN" sz="40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677D1E6B-5F73-4934-9390-AD1CF28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133937"/>
            <a:ext cx="52131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二）问题示例及教学案例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读后环节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CFBA4A-1712-40FA-A82F-D991C0C02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70" y="703323"/>
            <a:ext cx="6949296" cy="618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080D3D-C83C-4C14-BD45-5BDF56EF76F7}"/>
              </a:ext>
            </a:extLst>
          </p:cNvPr>
          <p:cNvGrpSpPr/>
          <p:nvPr/>
        </p:nvGrpSpPr>
        <p:grpSpPr>
          <a:xfrm>
            <a:off x="8686883" y="0"/>
            <a:ext cx="3505117" cy="733765"/>
            <a:chOff x="8082817" y="323323"/>
            <a:chExt cx="3514270" cy="646334"/>
          </a:xfrm>
        </p:grpSpPr>
        <p:grpSp>
          <p:nvGrpSpPr>
            <p:cNvPr id="10" name="组 3">
              <a:extLst>
                <a:ext uri="{FF2B5EF4-FFF2-40B4-BE49-F238E27FC236}">
                  <a16:creationId xmlns:a16="http://schemas.microsoft.com/office/drawing/2014/main" id="{1F1DBE7B-225C-4853-B36D-8BB2B1251A15}"/>
                </a:ext>
              </a:extLst>
            </p:cNvPr>
            <p:cNvGrpSpPr/>
            <p:nvPr/>
          </p:nvGrpSpPr>
          <p:grpSpPr>
            <a:xfrm>
              <a:off x="8082817" y="323323"/>
              <a:ext cx="3514270" cy="646334"/>
              <a:chOff x="537501" y="503626"/>
              <a:chExt cx="4607132" cy="1016920"/>
            </a:xfrm>
          </p:grpSpPr>
          <p:sp>
            <p:nvSpPr>
              <p:cNvPr id="17" name="六边形 16">
                <a:extLst>
                  <a:ext uri="{FF2B5EF4-FFF2-40B4-BE49-F238E27FC236}">
                    <a16:creationId xmlns:a16="http://schemas.microsoft.com/office/drawing/2014/main" id="{DE06957C-F0DE-4DC5-A4DF-75CDFB860C27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文本框 1066">
                <a:extLst>
                  <a:ext uri="{FF2B5EF4-FFF2-40B4-BE49-F238E27FC236}">
                    <a16:creationId xmlns:a16="http://schemas.microsoft.com/office/drawing/2014/main" id="{5A184BB0-47E4-4198-97F6-5037617B4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541" y="811986"/>
                <a:ext cx="4022092" cy="581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F5F896B-7865-46DE-8202-1955DAD65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5787" y="426238"/>
              <a:ext cx="533827" cy="46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73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344237" y="1441468"/>
            <a:ext cx="4113799" cy="1303522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422079" y="1697954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读后布置输出性任务，设置创造型问题。</a:t>
            </a:r>
            <a:endParaRPr lang="zh-CN" altLang="zh-CN" sz="24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677D1E6B-5F73-4934-9390-AD1CF28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133937"/>
            <a:ext cx="52131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二）问题示例及教学案例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读后环节</a:t>
            </a:r>
          </a:p>
        </p:txBody>
      </p:sp>
      <p:sp>
        <p:nvSpPr>
          <p:cNvPr id="15" name="椭圆 6">
            <a:extLst>
              <a:ext uri="{FF2B5EF4-FFF2-40B4-BE49-F238E27FC236}">
                <a16:creationId xmlns:a16="http://schemas.microsoft.com/office/drawing/2014/main" id="{37B27FEA-6FE2-48E9-9D63-FF522A1F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482" y="1492488"/>
            <a:ext cx="660316" cy="625210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E76AE0D4-12BD-414E-A917-A5F831235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618" y="1480479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01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E996A52A-0377-4390-A393-3B20D784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784" y="1497899"/>
            <a:ext cx="6431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the Chinese meaning of lovely? </a:t>
            </a:r>
          </a:p>
        </p:txBody>
      </p:sp>
      <p:sp>
        <p:nvSpPr>
          <p:cNvPr id="20" name="椭圆 6">
            <a:extLst>
              <a:ext uri="{FF2B5EF4-FFF2-40B4-BE49-F238E27FC236}">
                <a16:creationId xmlns:a16="http://schemas.microsoft.com/office/drawing/2014/main" id="{3C241BB2-E7FB-4E75-967E-8B4530693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159" y="2229269"/>
            <a:ext cx="667611" cy="646331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id="{610FF3A8-D62F-4313-A753-B050B9464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456" y="2200884"/>
            <a:ext cx="965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02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317C6F-E74E-4FBC-B30C-50CE2FF7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723" y="3096153"/>
            <a:ext cx="6261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you were the </a:t>
            </a:r>
            <a:r>
              <a:rPr lang="en-US" altLang="zh-CN" sz="20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monster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would you choose to hide for another 20 years or be famous again? Why? </a:t>
            </a:r>
          </a:p>
        </p:txBody>
      </p:sp>
      <p:sp>
        <p:nvSpPr>
          <p:cNvPr id="23" name="椭圆 6">
            <a:extLst>
              <a:ext uri="{FF2B5EF4-FFF2-40B4-BE49-F238E27FC236}">
                <a16:creationId xmlns:a16="http://schemas.microsoft.com/office/drawing/2014/main" id="{33934780-602C-4E1B-9B16-3D12B27F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63" y="3046238"/>
            <a:ext cx="675907" cy="646331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" name="文本框 11">
            <a:extLst>
              <a:ext uri="{FF2B5EF4-FFF2-40B4-BE49-F238E27FC236}">
                <a16:creationId xmlns:a16="http://schemas.microsoft.com/office/drawing/2014/main" id="{67A4017E-1838-4CC5-AA1D-223D2C099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064" y="3010871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03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5" name="椭圆 6">
            <a:extLst>
              <a:ext uri="{FF2B5EF4-FFF2-40B4-BE49-F238E27FC236}">
                <a16:creationId xmlns:a16="http://schemas.microsoft.com/office/drawing/2014/main" id="{792294CA-624C-4D33-9D42-49FCF7E8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872" y="4026533"/>
            <a:ext cx="649004" cy="61918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6" name="文本框 11">
            <a:extLst>
              <a:ext uri="{FF2B5EF4-FFF2-40B4-BE49-F238E27FC236}">
                <a16:creationId xmlns:a16="http://schemas.microsoft.com/office/drawing/2014/main" id="{DC6D02A4-939A-4E94-B469-973E2EFC9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62" y="4021163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04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7" name="文本框 21">
            <a:extLst>
              <a:ext uri="{FF2B5EF4-FFF2-40B4-BE49-F238E27FC236}">
                <a16:creationId xmlns:a16="http://schemas.microsoft.com/office/drawing/2014/main" id="{69CD861A-835D-4E5A-8C6F-07B0904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513" y="1944457"/>
            <a:ext cx="66047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you think the word “</a:t>
            </a:r>
            <a:r>
              <a:rPr lang="en-US" altLang="zh-CN" sz="2000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lovely”is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suitable in this title? Can we change this word into other adjectives? Why or why not? 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EF7F898-9B58-4185-84AB-F5280CD40B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5" y="3837297"/>
            <a:ext cx="4375463" cy="252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文本框 15">
            <a:extLst>
              <a:ext uri="{FF2B5EF4-FFF2-40B4-BE49-F238E27FC236}">
                <a16:creationId xmlns:a16="http://schemas.microsoft.com/office/drawing/2014/main" id="{9E561F22-38A8-4382-9F55-666685CA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54" y="3020705"/>
            <a:ext cx="4176463" cy="584775"/>
          </a:xfrm>
          <a:prstGeom prst="rect">
            <a:avLst/>
          </a:prstGeom>
          <a:solidFill>
            <a:srgbClr val="519CD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>
                <a:solidFill>
                  <a:srgbClr val="B5DEC9"/>
                </a:solidFill>
                <a:latin typeface="Arial Black" panose="020B0A04020102020204" pitchFamily="34" charset="0"/>
              </a:rPr>
              <a:t>A Lovely Monster</a:t>
            </a:r>
            <a:endParaRPr lang="zh-CN" altLang="en-US" sz="3600" i="1" dirty="0">
              <a:solidFill>
                <a:srgbClr val="B5DEC9"/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0A055E4-CB91-40A5-9A9A-459712A907C7}"/>
              </a:ext>
            </a:extLst>
          </p:cNvPr>
          <p:cNvSpPr txBox="1"/>
          <p:nvPr/>
        </p:nvSpPr>
        <p:spPr>
          <a:xfrm>
            <a:off x="5530512" y="4178377"/>
            <a:ext cx="64160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Para 1</a:t>
            </a:r>
            <a:r>
              <a:rPr lang="en-US" altLang="zh-CN" sz="2000" i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i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following two weeks, the monster stayed in the lake as she said before…</a:t>
            </a:r>
            <a:endParaRPr lang="en-US" altLang="zh-CN" sz="2000" i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Para 2: </a:t>
            </a:r>
            <a:r>
              <a:rPr lang="en-US" altLang="zh-CN" sz="2000" i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However, as time went by, the monster missed her previous fame…</a:t>
            </a:r>
            <a:endParaRPr lang="zh-CN" altLang="en-US" sz="2000" i="1" dirty="0">
              <a:solidFill>
                <a:srgbClr val="3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33F5CF1-77F1-4A52-94BE-7AC2F820EA8D}"/>
              </a:ext>
            </a:extLst>
          </p:cNvPr>
          <p:cNvSpPr txBox="1"/>
          <p:nvPr/>
        </p:nvSpPr>
        <p:spPr>
          <a:xfrm>
            <a:off x="10437017" y="1475675"/>
            <a:ext cx="1508373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回想已知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56FD05A-2181-405B-898C-7BFD601858FE}"/>
              </a:ext>
            </a:extLst>
          </p:cNvPr>
          <p:cNvSpPr txBox="1"/>
          <p:nvPr/>
        </p:nvSpPr>
        <p:spPr>
          <a:xfrm>
            <a:off x="6718355" y="3779882"/>
            <a:ext cx="3065083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模拟情节，重拟决策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486C6D5-C6FF-4B05-890B-4386439D31BD}"/>
              </a:ext>
            </a:extLst>
          </p:cNvPr>
          <p:cNvSpPr txBox="1"/>
          <p:nvPr/>
        </p:nvSpPr>
        <p:spPr>
          <a:xfrm>
            <a:off x="8005722" y="2565016"/>
            <a:ext cx="2092027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争议问题辨析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223A573-0BD1-4394-8272-0E4993B8A38C}"/>
              </a:ext>
            </a:extLst>
          </p:cNvPr>
          <p:cNvSpPr txBox="1"/>
          <p:nvPr/>
        </p:nvSpPr>
        <p:spPr>
          <a:xfrm>
            <a:off x="8988106" y="5111406"/>
            <a:ext cx="3065082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发展故事，续写结局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C2550AB-4A66-4324-8765-368AB470707D}"/>
              </a:ext>
            </a:extLst>
          </p:cNvPr>
          <p:cNvGrpSpPr/>
          <p:nvPr/>
        </p:nvGrpSpPr>
        <p:grpSpPr>
          <a:xfrm>
            <a:off x="8736606" y="133937"/>
            <a:ext cx="3505117" cy="672616"/>
            <a:chOff x="8082817" y="323323"/>
            <a:chExt cx="3514270" cy="646334"/>
          </a:xfrm>
        </p:grpSpPr>
        <p:grpSp>
          <p:nvGrpSpPr>
            <p:cNvPr id="36" name="组 3">
              <a:extLst>
                <a:ext uri="{FF2B5EF4-FFF2-40B4-BE49-F238E27FC236}">
                  <a16:creationId xmlns:a16="http://schemas.microsoft.com/office/drawing/2014/main" id="{72D4A0D1-3E46-47B4-BEE4-769DEEB26782}"/>
                </a:ext>
              </a:extLst>
            </p:cNvPr>
            <p:cNvGrpSpPr/>
            <p:nvPr/>
          </p:nvGrpSpPr>
          <p:grpSpPr>
            <a:xfrm>
              <a:off x="8082817" y="323323"/>
              <a:ext cx="3514270" cy="646334"/>
              <a:chOff x="537501" y="503626"/>
              <a:chExt cx="4607132" cy="1016920"/>
            </a:xfrm>
          </p:grpSpPr>
          <p:sp>
            <p:nvSpPr>
              <p:cNvPr id="38" name="六边形 37">
                <a:extLst>
                  <a:ext uri="{FF2B5EF4-FFF2-40B4-BE49-F238E27FC236}">
                    <a16:creationId xmlns:a16="http://schemas.microsoft.com/office/drawing/2014/main" id="{BD9512F0-7A45-4B70-BFE9-10D7086845B3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文本框 1066">
                <a:extLst>
                  <a:ext uri="{FF2B5EF4-FFF2-40B4-BE49-F238E27FC236}">
                    <a16:creationId xmlns:a16="http://schemas.microsoft.com/office/drawing/2014/main" id="{D11137CA-94D6-4F9D-84FC-8C991F15EE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541" y="811986"/>
                <a:ext cx="4022092" cy="581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4423389-6AFA-49E7-8BEA-307ADA70E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5787" y="426238"/>
              <a:ext cx="533827" cy="46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363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5" grpId="0" animBg="1"/>
      <p:bldP spid="17" grpId="0"/>
      <p:bldP spid="18" grpId="0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7" grpId="0"/>
      <p:bldP spid="30" grpId="0" animBg="1"/>
      <p:bldP spid="31" grpId="0"/>
      <p:bldP spid="28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344237" y="1441468"/>
            <a:ext cx="4113799" cy="1303522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422079" y="1697954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读后布置输出性任务，设置创造型问题。</a:t>
            </a:r>
            <a:endParaRPr lang="zh-CN" altLang="zh-CN" sz="24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677D1E6B-5F73-4934-9390-AD1CF28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133937"/>
            <a:ext cx="52131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二）问题示例及教学案例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读后环节</a:t>
            </a:r>
          </a:p>
        </p:txBody>
      </p:sp>
      <p:sp>
        <p:nvSpPr>
          <p:cNvPr id="15" name="椭圆 6">
            <a:extLst>
              <a:ext uri="{FF2B5EF4-FFF2-40B4-BE49-F238E27FC236}">
                <a16:creationId xmlns:a16="http://schemas.microsoft.com/office/drawing/2014/main" id="{37B27FEA-6FE2-48E9-9D63-FF522A1F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171" y="1911676"/>
            <a:ext cx="660316" cy="625210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" name="文本框 11">
            <a:extLst>
              <a:ext uri="{FF2B5EF4-FFF2-40B4-BE49-F238E27FC236}">
                <a16:creationId xmlns:a16="http://schemas.microsoft.com/office/drawing/2014/main" id="{E76AE0D4-12BD-414E-A917-A5F831235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627" y="1901554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01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E996A52A-0377-4390-A393-3B20D784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047" y="3002335"/>
            <a:ext cx="6431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Have your parents done something that has moved you greatly? What was it? </a:t>
            </a:r>
          </a:p>
        </p:txBody>
      </p:sp>
      <p:sp>
        <p:nvSpPr>
          <p:cNvPr id="20" name="椭圆 6">
            <a:extLst>
              <a:ext uri="{FF2B5EF4-FFF2-40B4-BE49-F238E27FC236}">
                <a16:creationId xmlns:a16="http://schemas.microsoft.com/office/drawing/2014/main" id="{3C241BB2-E7FB-4E75-967E-8B4530693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86" y="3009577"/>
            <a:ext cx="667611" cy="646331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id="{610FF3A8-D62F-4313-A753-B050B9464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75" y="2968518"/>
            <a:ext cx="965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02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317C6F-E74E-4FBC-B30C-50CE2FF7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604" y="1913993"/>
            <a:ext cx="6261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a good parent-child relationship? </a:t>
            </a:r>
          </a:p>
        </p:txBody>
      </p:sp>
      <p:sp>
        <p:nvSpPr>
          <p:cNvPr id="23" name="椭圆 6">
            <a:extLst>
              <a:ext uri="{FF2B5EF4-FFF2-40B4-BE49-F238E27FC236}">
                <a16:creationId xmlns:a16="http://schemas.microsoft.com/office/drawing/2014/main" id="{33934780-602C-4E1B-9B16-3D12B27F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620" y="4502921"/>
            <a:ext cx="675907" cy="646331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" name="文本框 11">
            <a:extLst>
              <a:ext uri="{FF2B5EF4-FFF2-40B4-BE49-F238E27FC236}">
                <a16:creationId xmlns:a16="http://schemas.microsoft.com/office/drawing/2014/main" id="{67A4017E-1838-4CC5-AA1D-223D2C099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309" y="4461862"/>
            <a:ext cx="924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03</a:t>
            </a:r>
            <a:endParaRPr lang="zh-CN" altLang="en-US" sz="36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7" name="文本框 21">
            <a:extLst>
              <a:ext uri="{FF2B5EF4-FFF2-40B4-BE49-F238E27FC236}">
                <a16:creationId xmlns:a16="http://schemas.microsoft.com/office/drawing/2014/main" id="{69CD861A-835D-4E5A-8C6F-07B0904B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931" y="4486560"/>
            <a:ext cx="6249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 a short play about parent-child relationships 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9A73FA8-B2FD-4BD8-A2B1-FAC88713F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1" y="2868773"/>
            <a:ext cx="4273297" cy="44483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7F3056E-4BD6-416C-A6C4-79174583C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" y="3380662"/>
            <a:ext cx="4135513" cy="307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5F95D7C-A8EB-49AA-9C3C-0F588EBA2822}"/>
              </a:ext>
            </a:extLst>
          </p:cNvPr>
          <p:cNvSpPr txBox="1"/>
          <p:nvPr/>
        </p:nvSpPr>
        <p:spPr>
          <a:xfrm>
            <a:off x="7817280" y="2347037"/>
            <a:ext cx="1405464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主旨要义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51A8579-2CB6-4E47-A92C-1BCD78C1FE52}"/>
              </a:ext>
            </a:extLst>
          </p:cNvPr>
          <p:cNvSpPr txBox="1"/>
          <p:nvPr/>
        </p:nvSpPr>
        <p:spPr>
          <a:xfrm>
            <a:off x="6411816" y="3867149"/>
            <a:ext cx="1405464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回想已知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156CBA1-12E3-43A5-BEE4-EF22B3E2980D}"/>
              </a:ext>
            </a:extLst>
          </p:cNvPr>
          <p:cNvSpPr txBox="1"/>
          <p:nvPr/>
        </p:nvSpPr>
        <p:spPr>
          <a:xfrm>
            <a:off x="7955110" y="5017556"/>
            <a:ext cx="295232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提炼所学，训练口语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D24B41-A59C-482E-98AB-A96219DFAFD7}"/>
              </a:ext>
            </a:extLst>
          </p:cNvPr>
          <p:cNvGrpSpPr/>
          <p:nvPr/>
        </p:nvGrpSpPr>
        <p:grpSpPr>
          <a:xfrm>
            <a:off x="8808968" y="16277"/>
            <a:ext cx="3505117" cy="754194"/>
            <a:chOff x="8082817" y="323323"/>
            <a:chExt cx="3514270" cy="646334"/>
          </a:xfrm>
        </p:grpSpPr>
        <p:grpSp>
          <p:nvGrpSpPr>
            <p:cNvPr id="30" name="组 3">
              <a:extLst>
                <a:ext uri="{FF2B5EF4-FFF2-40B4-BE49-F238E27FC236}">
                  <a16:creationId xmlns:a16="http://schemas.microsoft.com/office/drawing/2014/main" id="{5D3B3DC8-737C-41A5-912B-3E097B6A0336}"/>
                </a:ext>
              </a:extLst>
            </p:cNvPr>
            <p:cNvGrpSpPr/>
            <p:nvPr/>
          </p:nvGrpSpPr>
          <p:grpSpPr>
            <a:xfrm>
              <a:off x="8082817" y="323323"/>
              <a:ext cx="3514270" cy="646334"/>
              <a:chOff x="537501" y="503626"/>
              <a:chExt cx="4607132" cy="1016920"/>
            </a:xfrm>
          </p:grpSpPr>
          <p:sp>
            <p:nvSpPr>
              <p:cNvPr id="33" name="六边形 32">
                <a:extLst>
                  <a:ext uri="{FF2B5EF4-FFF2-40B4-BE49-F238E27FC236}">
                    <a16:creationId xmlns:a16="http://schemas.microsoft.com/office/drawing/2014/main" id="{B4B1BAD9-3C35-42C6-A1D3-056922EEDC2B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文本框 1066">
                <a:extLst>
                  <a:ext uri="{FF2B5EF4-FFF2-40B4-BE49-F238E27FC236}">
                    <a16:creationId xmlns:a16="http://schemas.microsoft.com/office/drawing/2014/main" id="{4188F2D0-E5D6-4444-8DD5-D00710C9B1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541" y="811986"/>
                <a:ext cx="4022092" cy="581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FD095090-EE8E-4789-B9B5-92CDC63E0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5787" y="426238"/>
              <a:ext cx="533827" cy="46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1455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5" grpId="0" animBg="1"/>
      <p:bldP spid="17" grpId="0"/>
      <p:bldP spid="18" grpId="0"/>
      <p:bldP spid="20" grpId="0" animBg="1"/>
      <p:bldP spid="21" grpId="0"/>
      <p:bldP spid="22" grpId="0"/>
      <p:bldP spid="23" grpId="0" animBg="1"/>
      <p:bldP spid="24" grpId="0"/>
      <p:bldP spid="27" grpId="0"/>
      <p:bldP spid="19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344237" y="1441468"/>
            <a:ext cx="4113799" cy="1303522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422079" y="1697954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读后布置输出性任务，设置创造型问题。</a:t>
            </a:r>
            <a:endParaRPr lang="zh-CN" altLang="zh-CN" sz="24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677D1E6B-5F73-4934-9390-AD1CF28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704" y="133937"/>
            <a:ext cx="52131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二）问题示例及教学案例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读后环节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317C6F-E74E-4FBC-B30C-50CE2FF7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137" y="1958727"/>
            <a:ext cx="626148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a book report of this excerpt by following the format: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 1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Giving the general information about Hemingway and “The Old Man and the Sea”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 2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Introducing “The Old Man and the Sea” in detail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Para. 3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Making some comments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07B2DF2-F97F-4A53-998A-3C29610F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4" y="3469603"/>
            <a:ext cx="4612096" cy="296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文本框 15">
            <a:extLst>
              <a:ext uri="{FF2B5EF4-FFF2-40B4-BE49-F238E27FC236}">
                <a16:creationId xmlns:a16="http://schemas.microsoft.com/office/drawing/2014/main" id="{8965FC5F-D130-4407-A333-79F600D6E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37" y="2881221"/>
            <a:ext cx="4407553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The Old Man and the Sea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69BEAD-18F1-491C-B97E-16DEC9EBFD84}"/>
              </a:ext>
            </a:extLst>
          </p:cNvPr>
          <p:cNvSpPr txBox="1"/>
          <p:nvPr/>
        </p:nvSpPr>
        <p:spPr>
          <a:xfrm>
            <a:off x="8256981" y="2534792"/>
            <a:ext cx="2989640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多维创造，应用所学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0B73E02-23AF-47F6-8F96-84EB844C0582}"/>
              </a:ext>
            </a:extLst>
          </p:cNvPr>
          <p:cNvGrpSpPr/>
          <p:nvPr/>
        </p:nvGrpSpPr>
        <p:grpSpPr>
          <a:xfrm>
            <a:off x="8808968" y="63843"/>
            <a:ext cx="3505117" cy="706628"/>
            <a:chOff x="8082817" y="323323"/>
            <a:chExt cx="3514270" cy="646334"/>
          </a:xfrm>
        </p:grpSpPr>
        <p:grpSp>
          <p:nvGrpSpPr>
            <p:cNvPr id="18" name="组 3">
              <a:extLst>
                <a:ext uri="{FF2B5EF4-FFF2-40B4-BE49-F238E27FC236}">
                  <a16:creationId xmlns:a16="http://schemas.microsoft.com/office/drawing/2014/main" id="{9FEE6164-06E2-4F99-B04F-26D48A32F6A2}"/>
                </a:ext>
              </a:extLst>
            </p:cNvPr>
            <p:cNvGrpSpPr/>
            <p:nvPr/>
          </p:nvGrpSpPr>
          <p:grpSpPr>
            <a:xfrm>
              <a:off x="8082817" y="323323"/>
              <a:ext cx="3514270" cy="646334"/>
              <a:chOff x="537501" y="503626"/>
              <a:chExt cx="4607132" cy="1016920"/>
            </a:xfrm>
          </p:grpSpPr>
          <p:sp>
            <p:nvSpPr>
              <p:cNvPr id="21" name="六边形 20">
                <a:extLst>
                  <a:ext uri="{FF2B5EF4-FFF2-40B4-BE49-F238E27FC236}">
                    <a16:creationId xmlns:a16="http://schemas.microsoft.com/office/drawing/2014/main" id="{F3EF271B-E465-4046-8F40-AB186802D7C1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文本框 1066">
                <a:extLst>
                  <a:ext uri="{FF2B5EF4-FFF2-40B4-BE49-F238E27FC236}">
                    <a16:creationId xmlns:a16="http://schemas.microsoft.com/office/drawing/2014/main" id="{2D2A2949-8514-4508-B148-91A99C51F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541" y="811986"/>
                <a:ext cx="4022092" cy="581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9A22368-D9C7-49B6-BC7A-6E9A17EC3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5787" y="426238"/>
              <a:ext cx="533827" cy="46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547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5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" y="32421"/>
            <a:ext cx="12192000" cy="6975987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415777" y="299950"/>
            <a:ext cx="5492750" cy="1016918"/>
            <a:chOff x="543380" y="510914"/>
            <a:chExt cx="5492750" cy="1016918"/>
          </a:xfrm>
        </p:grpSpPr>
        <p:grpSp>
          <p:nvGrpSpPr>
            <p:cNvPr id="15" name="组合 13"/>
            <p:cNvGrpSpPr/>
            <p:nvPr/>
          </p:nvGrpSpPr>
          <p:grpSpPr>
            <a:xfrm>
              <a:off x="543380" y="510914"/>
              <a:ext cx="898192" cy="1016918"/>
              <a:chOff x="1318374" y="150337"/>
              <a:chExt cx="1489433" cy="1727784"/>
            </a:xfrm>
            <a:effectLst>
              <a:outerShdw blurRad="228600" dist="152400" dir="2340000" sx="90000" sy="9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7" name="六边形 16"/>
              <p:cNvSpPr/>
              <p:nvPr/>
            </p:nvSpPr>
            <p:spPr>
              <a:xfrm rot="5400000">
                <a:off x="1199199" y="269512"/>
                <a:ext cx="1727784" cy="1489433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六边形 17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4" name="文本框 1066"/>
            <p:cNvSpPr txBox="1">
              <a:spLocks noChangeArrowheads="1"/>
            </p:cNvSpPr>
            <p:nvPr/>
          </p:nvSpPr>
          <p:spPr bwMode="auto">
            <a:xfrm>
              <a:off x="2014040" y="789044"/>
              <a:ext cx="4022090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indent="0" algn="ctr">
                <a:lnSpc>
                  <a:spcPct val="100000"/>
                </a:lnSpc>
                <a:buNone/>
              </a:pPr>
              <a:r>
                <a:rPr sz="2400" b="1">
                  <a:solidFill>
                    <a:schemeClr val="accent1"/>
                  </a:solidFill>
                  <a:latin typeface="微软雅黑" panose="020B0503020204020204" pitchFamily="34" charset="-122"/>
                  <a:cs typeface="汉仪大黑简" panose="02010609000101010101" charset="-122"/>
                  <a:sym typeface="+mn-ea"/>
                </a:rPr>
                <a:t>常州市新高考线上研修活动</a:t>
              </a:r>
              <a:endParaRPr lang="zh-CN" altLang="en-US" sz="2400" dirty="0">
                <a:solidFill>
                  <a:schemeClr val="bg1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endParaRPr>
            </a:p>
          </p:txBody>
        </p:sp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864978" y="2394886"/>
            <a:ext cx="866203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基于英语文学故事类文本阅读提升学生思维品质的问题设置研究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401" y="4726204"/>
            <a:ext cx="1535545" cy="73890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13758" y="1942486"/>
            <a:ext cx="1222960" cy="5884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835" y="4982847"/>
            <a:ext cx="1888953" cy="17675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6" y="5633884"/>
            <a:ext cx="2143223" cy="13734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886" y="805885"/>
            <a:ext cx="627584" cy="11767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980" y="4102640"/>
            <a:ext cx="1473200" cy="2540000"/>
          </a:xfrm>
          <a:prstGeom prst="rect">
            <a:avLst/>
          </a:prstGeom>
        </p:spPr>
      </p:pic>
      <p:grpSp>
        <p:nvGrpSpPr>
          <p:cNvPr id="36" name="组 35"/>
          <p:cNvGrpSpPr/>
          <p:nvPr/>
        </p:nvGrpSpPr>
        <p:grpSpPr>
          <a:xfrm>
            <a:off x="3422650" y="3840480"/>
            <a:ext cx="5551170" cy="723900"/>
            <a:chOff x="3310690" y="3889477"/>
            <a:chExt cx="5368854" cy="7239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10690" y="3889477"/>
              <a:ext cx="5368854" cy="723900"/>
            </a:xfrm>
            <a:prstGeom prst="rect">
              <a:avLst/>
            </a:prstGeom>
          </p:spPr>
        </p:pic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3769795" y="4052037"/>
              <a:ext cx="4558030" cy="3781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07950">
                <a:lnSpc>
                  <a:spcPts val="24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rPr>
                <a:t>讲师团成员：江凌云 常州市第三中学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910" y="299720"/>
            <a:ext cx="1321435" cy="101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583720" y="1245514"/>
            <a:ext cx="3374674" cy="886444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4259619" y="1226402"/>
            <a:ext cx="3406334" cy="871537"/>
          </a:xfrm>
          <a:prstGeom prst="rect">
            <a:avLst/>
          </a:prstGeom>
          <a:solidFill>
            <a:srgbClr val="E8B16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7840363" y="1276203"/>
            <a:ext cx="3505498" cy="871537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8" name="文本框 15"/>
          <p:cNvSpPr>
            <a:spLocks noChangeArrowheads="1"/>
          </p:cNvSpPr>
          <p:nvPr/>
        </p:nvSpPr>
        <p:spPr bwMode="auto">
          <a:xfrm>
            <a:off x="736970" y="1300961"/>
            <a:ext cx="31122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读前环节，创设主题情境，激发主题思维</a:t>
            </a:r>
          </a:p>
        </p:txBody>
      </p:sp>
      <p:sp>
        <p:nvSpPr>
          <p:cNvPr id="15369" name="文本框 16"/>
          <p:cNvSpPr>
            <a:spLocks noChangeArrowheads="1"/>
          </p:cNvSpPr>
          <p:nvPr/>
        </p:nvSpPr>
        <p:spPr bwMode="auto">
          <a:xfrm>
            <a:off x="4347026" y="1273237"/>
            <a:ext cx="3104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读中环节，梳理分析情节，评价人物主题</a:t>
            </a:r>
          </a:p>
        </p:txBody>
      </p:sp>
      <p:sp>
        <p:nvSpPr>
          <p:cNvPr id="15370" name="文本框 17"/>
          <p:cNvSpPr>
            <a:spLocks noChangeArrowheads="1"/>
          </p:cNvSpPr>
          <p:nvPr/>
        </p:nvSpPr>
        <p:spPr bwMode="auto">
          <a:xfrm>
            <a:off x="7934898" y="1278295"/>
            <a:ext cx="3090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读后环节，表达独立见解，内化主题意义</a:t>
            </a:r>
          </a:p>
        </p:txBody>
      </p:sp>
      <p:sp>
        <p:nvSpPr>
          <p:cNvPr id="15374" name="文本框 19"/>
          <p:cNvSpPr>
            <a:spLocks noChangeArrowheads="1"/>
          </p:cNvSpPr>
          <p:nvPr/>
        </p:nvSpPr>
        <p:spPr bwMode="auto">
          <a:xfrm>
            <a:off x="411561" y="492702"/>
            <a:ext cx="11999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2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五、</a:t>
            </a:r>
            <a:r>
              <a:rPr lang="en-US" altLang="zh-CN" sz="32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32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文学故事类文本阅读教学中提升思维品质的问题设置小结</a:t>
            </a:r>
          </a:p>
        </p:txBody>
      </p:sp>
      <p:sp>
        <p:nvSpPr>
          <p:cNvPr id="15" name="矩形 5">
            <a:extLst>
              <a:ext uri="{FF2B5EF4-FFF2-40B4-BE49-F238E27FC236}">
                <a16:creationId xmlns:a16="http://schemas.microsoft.com/office/drawing/2014/main" id="{B58BD4C8-B78D-43C8-9F61-73D38B174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90" y="2315777"/>
            <a:ext cx="3374675" cy="4353582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分析型问题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时代背景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作者简介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写作</a:t>
            </a: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创造型问题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导入相关话题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激活已知信息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激发无限想象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预测情节发展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16" name="矩形 5">
            <a:extLst>
              <a:ext uri="{FF2B5EF4-FFF2-40B4-BE49-F238E27FC236}">
                <a16:creationId xmlns:a16="http://schemas.microsoft.com/office/drawing/2014/main" id="{FA775371-3A3B-43F1-A614-B1DF439C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192" y="2315777"/>
            <a:ext cx="3505498" cy="4290884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评价型问题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评判主旨要义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评析写作手法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 algn="ctr"/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创造型问题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多维创造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读写结合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92F8B7B5-E97F-4222-B7D4-3A627E9C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447" y="2315777"/>
            <a:ext cx="3374674" cy="4312132"/>
          </a:xfrm>
          <a:prstGeom prst="rect">
            <a:avLst/>
          </a:prstGeom>
          <a:solidFill>
            <a:srgbClr val="E8B16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分析型问题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理清</a:t>
            </a: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故事脉络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分析行文结构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聚焦情感变化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 algn="ctr"/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评价型问题</a:t>
            </a:r>
            <a:endParaRPr lang="en-US" altLang="zh-CN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评析</a:t>
            </a: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性格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赏析遣词造句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 algn="ctr"/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14B5C76-54ED-41A4-8F69-0A5EB1984505}"/>
              </a:ext>
            </a:extLst>
          </p:cNvPr>
          <p:cNvGrpSpPr/>
          <p:nvPr/>
        </p:nvGrpSpPr>
        <p:grpSpPr>
          <a:xfrm>
            <a:off x="8524875" y="-41049"/>
            <a:ext cx="3667125" cy="584775"/>
            <a:chOff x="8082817" y="323323"/>
            <a:chExt cx="3514270" cy="646334"/>
          </a:xfrm>
        </p:grpSpPr>
        <p:grpSp>
          <p:nvGrpSpPr>
            <p:cNvPr id="13" name="组 3">
              <a:extLst>
                <a:ext uri="{FF2B5EF4-FFF2-40B4-BE49-F238E27FC236}">
                  <a16:creationId xmlns:a16="http://schemas.microsoft.com/office/drawing/2014/main" id="{6E3A81E7-3604-4BBB-A1E6-1964914D4439}"/>
                </a:ext>
              </a:extLst>
            </p:cNvPr>
            <p:cNvGrpSpPr/>
            <p:nvPr/>
          </p:nvGrpSpPr>
          <p:grpSpPr>
            <a:xfrm>
              <a:off x="8082817" y="323323"/>
              <a:ext cx="3514270" cy="646334"/>
              <a:chOff x="537501" y="503626"/>
              <a:chExt cx="4607132" cy="1016920"/>
            </a:xfrm>
          </p:grpSpPr>
          <p:sp>
            <p:nvSpPr>
              <p:cNvPr id="17" name="六边形 16">
                <a:extLst>
                  <a:ext uri="{FF2B5EF4-FFF2-40B4-BE49-F238E27FC236}">
                    <a16:creationId xmlns:a16="http://schemas.microsoft.com/office/drawing/2014/main" id="{FD77FB95-61E1-47B3-9D58-E6ADF7FD67D3}"/>
                  </a:ext>
                </a:extLst>
              </p:cNvPr>
              <p:cNvSpPr/>
              <p:nvPr/>
            </p:nvSpPr>
            <p:spPr>
              <a:xfrm rot="5400000">
                <a:off x="433345" y="607782"/>
                <a:ext cx="1016920" cy="808608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文本框 1066">
                <a:extLst>
                  <a:ext uri="{FF2B5EF4-FFF2-40B4-BE49-F238E27FC236}">
                    <a16:creationId xmlns:a16="http://schemas.microsoft.com/office/drawing/2014/main" id="{8AA93FF3-F4E3-40D6-A717-1A9AB6D27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541" y="811986"/>
                <a:ext cx="4022092" cy="581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190757E-E317-4B04-A2E9-72C5AFE2D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5787" y="426238"/>
              <a:ext cx="533827" cy="46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17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0" grpId="0"/>
      <p:bldP spid="15" grpId="0" animBg="1"/>
      <p:bldP spid="1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" y="32421"/>
            <a:ext cx="12192000" cy="6975987"/>
          </a:xfrm>
          <a:prstGeom prst="rect">
            <a:avLst/>
          </a:prstGeom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627826" y="2530978"/>
            <a:ext cx="4991584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谢谢观看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401" y="4726204"/>
            <a:ext cx="1535545" cy="7389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13758" y="1942486"/>
            <a:ext cx="1222960" cy="5884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835" y="4982847"/>
            <a:ext cx="1888953" cy="17675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86" y="5633884"/>
            <a:ext cx="2143223" cy="137347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886" y="805885"/>
            <a:ext cx="627584" cy="117672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980" y="4102640"/>
            <a:ext cx="1473200" cy="2540000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415777" y="299950"/>
            <a:ext cx="5492750" cy="1016918"/>
            <a:chOff x="543380" y="510914"/>
            <a:chExt cx="5492750" cy="1016918"/>
          </a:xfrm>
        </p:grpSpPr>
        <p:grpSp>
          <p:nvGrpSpPr>
            <p:cNvPr id="15" name="组合 13"/>
            <p:cNvGrpSpPr/>
            <p:nvPr/>
          </p:nvGrpSpPr>
          <p:grpSpPr>
            <a:xfrm>
              <a:off x="543380" y="510914"/>
              <a:ext cx="898192" cy="1016918"/>
              <a:chOff x="1318374" y="150337"/>
              <a:chExt cx="1489433" cy="1727784"/>
            </a:xfrm>
            <a:effectLst>
              <a:outerShdw blurRad="228600" dist="152400" dir="2340000" sx="90000" sy="9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2" name="六边形 1"/>
              <p:cNvSpPr/>
              <p:nvPr/>
            </p:nvSpPr>
            <p:spPr>
              <a:xfrm rot="5400000">
                <a:off x="1199199" y="269512"/>
                <a:ext cx="1727784" cy="1489433"/>
              </a:xfrm>
              <a:prstGeom prst="hexagon">
                <a:avLst/>
              </a:prstGeom>
              <a:gradFill flip="none" rotWithShape="1">
                <a:gsLst>
                  <a:gs pos="100000">
                    <a:schemeClr val="bg1">
                      <a:lumMod val="69000"/>
                      <a:lumOff val="31000"/>
                    </a:schemeClr>
                  </a:gs>
                  <a:gs pos="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六边形 17"/>
              <p:cNvSpPr/>
              <p:nvPr/>
            </p:nvSpPr>
            <p:spPr>
              <a:xfrm rot="5400000">
                <a:off x="1300555" y="356409"/>
                <a:ext cx="1527476" cy="1316790"/>
              </a:xfrm>
              <a:prstGeom prst="hexagon">
                <a:avLst/>
              </a:prstGeom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latin typeface="印品黑体" panose="00000500000000000000" pitchFamily="2" charset="-122"/>
                  <a:ea typeface="印品黑体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4" name="文本框 1066"/>
            <p:cNvSpPr txBox="1">
              <a:spLocks noChangeArrowheads="1"/>
            </p:cNvSpPr>
            <p:nvPr/>
          </p:nvSpPr>
          <p:spPr bwMode="auto">
            <a:xfrm>
              <a:off x="2014040" y="789044"/>
              <a:ext cx="4022090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indent="0" algn="ctr">
                <a:lnSpc>
                  <a:spcPct val="100000"/>
                </a:lnSpc>
                <a:buNone/>
              </a:pPr>
              <a:r>
                <a:rPr sz="2400" b="1" dirty="0" err="1">
                  <a:solidFill>
                    <a:schemeClr val="accent1"/>
                  </a:solidFill>
                  <a:latin typeface="微软雅黑" panose="020B0503020204020204" pitchFamily="34" charset="-122"/>
                  <a:cs typeface="汉仪大黑简" panose="02010609000101010101" charset="-122"/>
                  <a:sym typeface="+mn-ea"/>
                </a:rPr>
                <a:t>常州市新高考线上研修活动</a:t>
              </a:r>
              <a:endParaRPr lang="zh-CN" altLang="en-US" sz="2400" dirty="0">
                <a:solidFill>
                  <a:schemeClr val="bg1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910" y="299720"/>
            <a:ext cx="1321435" cy="1016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>
            <a:extLst>
              <a:ext uri="{FF2B5EF4-FFF2-40B4-BE49-F238E27FC236}">
                <a16:creationId xmlns:a16="http://schemas.microsoft.com/office/drawing/2014/main" id="{00A64851-678A-4D66-BD3C-1EDB6811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03" y="2363955"/>
            <a:ext cx="11685063" cy="359748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3DFA26-1595-46E3-8ED3-FA4DADC071C6}"/>
              </a:ext>
            </a:extLst>
          </p:cNvPr>
          <p:cNvSpPr txBox="1"/>
          <p:nvPr/>
        </p:nvSpPr>
        <p:spPr>
          <a:xfrm>
            <a:off x="363935" y="2363955"/>
            <a:ext cx="11522462" cy="335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以考代教，是以学生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做标准化阅读理解题取代阅读教学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学生做了大量标准化阅读理解题后，不知不觉形成了一种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应试习惯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：一拿到标准化阅读试题，就先看问题和答题选项，然后再阅读文章查找答案。如果高三教师以考代教把测试方法等同于教学方法，那么学生就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不是为求知而学英语，而是为应试而学英语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。教学观念和行为的偏颇，浪费了学生大量的时间和精力，剥夺了他们真实阅读的机会，使之产生依赖性训练的心态，整个思维被模式训练固化了，阅读能力难以提升，学习自信心下降。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F420C743-4025-4BDB-93F7-A7B27A22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35" y="212903"/>
            <a:ext cx="4937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一、高三阅读教学现状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BD8A294E-885E-4F09-ADAC-CB99A7D7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35" y="1215550"/>
            <a:ext cx="2333558" cy="792089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dirty="0">
                <a:solidFill>
                  <a:srgbClr val="CCEDC7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itchFamily="2" charset="-122"/>
              </a:rPr>
              <a:t>以考代教</a:t>
            </a:r>
          </a:p>
        </p:txBody>
      </p:sp>
    </p:spTree>
    <p:extLst>
      <p:ext uri="{BB962C8B-B14F-4D97-AF65-F5344CB8AC3E}">
        <p14:creationId xmlns:p14="http://schemas.microsoft.com/office/powerpoint/2010/main" val="121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07B7683-6C63-4DEC-B81D-38E49215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68" y="2050157"/>
            <a:ext cx="11728982" cy="424374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3DFA26-1595-46E3-8ED3-FA4DADC071C6}"/>
              </a:ext>
            </a:extLst>
          </p:cNvPr>
          <p:cNvSpPr txBox="1"/>
          <p:nvPr/>
        </p:nvSpPr>
        <p:spPr>
          <a:xfrm>
            <a:off x="253468" y="2050157"/>
            <a:ext cx="11742340" cy="428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以记代思，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是学生以记忆所读材料中的语言知识替代自身的阅读思考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。有的高三老师在讲评阅读时，要求学生在文章中的好词好句下加下画线并抄写，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识记好词好句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固然是一种知识积累，但这种以知识为价值导向的阅读做法也存在弊端。首先，如果把识记好词好句作为应付考试的手段，期待在短时间内掌握词语，在考试中取得好成绩，这是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狭隘的阅读观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，违背了学习规律和认知规律。其次，阅读中一味专注于好词好句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破坏了读者的阅读情感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，使那些原本自然的、本味的、有趣的故事变得索然无味，无法刺激学生的阅读味蕾，破坏了学生的阅读胃口。最后，寻找好词好句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阻碍了学生与作者以及作品人物的交流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他们成为阅读的旁观者，失去了真实阅读体验与思维的机会因此，要想从阅读中获得乐趣，就要善于离开词语，将事物转化为意识中的意象和想象中的图画，把词语与人物情节相结合，从重言语形式转向重文本内容，从而自然习得词汇。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7">
            <a:extLst>
              <a:ext uri="{FF2B5EF4-FFF2-40B4-BE49-F238E27FC236}">
                <a16:creationId xmlns:a16="http://schemas.microsoft.com/office/drawing/2014/main" id="{4899C674-88F3-4F1D-BCE6-F2CC3D99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35" y="212903"/>
            <a:ext cx="4937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一、高三阅读教学现状</a:t>
            </a: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551766F9-4FDA-4020-B088-4FEEC41E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81" y="1004589"/>
            <a:ext cx="2333558" cy="792089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4000" dirty="0">
                <a:solidFill>
                  <a:srgbClr val="CCEDC7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itchFamily="2" charset="-122"/>
              </a:rPr>
              <a:t>以记代思</a:t>
            </a:r>
          </a:p>
        </p:txBody>
      </p:sp>
    </p:spTree>
    <p:extLst>
      <p:ext uri="{BB962C8B-B14F-4D97-AF65-F5344CB8AC3E}">
        <p14:creationId xmlns:p14="http://schemas.microsoft.com/office/powerpoint/2010/main" val="41301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矩形 5"/>
          <p:cNvSpPr>
            <a:spLocks noChangeArrowheads="1"/>
          </p:cNvSpPr>
          <p:nvPr/>
        </p:nvSpPr>
        <p:spPr bwMode="auto">
          <a:xfrm>
            <a:off x="3810473" y="733611"/>
            <a:ext cx="5913754" cy="55782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改变以考代教；以记代思的阅读教学模式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12298" name="文本框 15"/>
          <p:cNvSpPr>
            <a:spLocks noChangeArrowheads="1"/>
          </p:cNvSpPr>
          <p:nvPr/>
        </p:nvSpPr>
        <p:spPr bwMode="auto">
          <a:xfrm>
            <a:off x="3433744" y="2101095"/>
            <a:ext cx="3835601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The Old Man and the Sea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B010A1B1-9BAE-4EBF-BB70-38F6CF372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19" y="1430354"/>
            <a:ext cx="2850890" cy="485920"/>
          </a:xfrm>
          <a:prstGeom prst="rect">
            <a:avLst/>
          </a:prstGeom>
          <a:solidFill>
            <a:srgbClr val="E8B16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200" dirty="0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itchFamily="2" charset="-122"/>
              </a:rPr>
              <a:t>新教材的需求</a:t>
            </a:r>
            <a:endParaRPr lang="zh-CN" altLang="zh-CN" sz="3200" dirty="0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90C8DB-0A75-4EBC-8FD0-F8CE0CF66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60" y="1479860"/>
            <a:ext cx="4667937" cy="485920"/>
          </a:xfrm>
          <a:prstGeom prst="rect">
            <a:avLst/>
          </a:prstGeom>
        </p:spPr>
      </p:pic>
      <p:sp>
        <p:nvSpPr>
          <p:cNvPr id="14" name="矩形 6">
            <a:extLst>
              <a:ext uri="{FF2B5EF4-FFF2-40B4-BE49-F238E27FC236}">
                <a16:creationId xmlns:a16="http://schemas.microsoft.com/office/drawing/2014/main" id="{DF64A530-0090-479A-9307-770825DC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35" y="2569291"/>
            <a:ext cx="11685063" cy="415542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92BF9E7-0DBC-41D4-AD63-1D520D0E23CB}"/>
              </a:ext>
            </a:extLst>
          </p:cNvPr>
          <p:cNvGrpSpPr/>
          <p:nvPr/>
        </p:nvGrpSpPr>
        <p:grpSpPr>
          <a:xfrm>
            <a:off x="8381528" y="166636"/>
            <a:ext cx="3810472" cy="646333"/>
            <a:chOff x="8037051" y="327953"/>
            <a:chExt cx="3819589" cy="646333"/>
          </a:xfrm>
        </p:grpSpPr>
        <p:grpSp>
          <p:nvGrpSpPr>
            <p:cNvPr id="18" name="组 3">
              <a:extLst>
                <a:ext uri="{FF2B5EF4-FFF2-40B4-BE49-F238E27FC236}">
                  <a16:creationId xmlns:a16="http://schemas.microsoft.com/office/drawing/2014/main" id="{74BF9941-73B0-4F56-92D9-B59B9B4796BD}"/>
                </a:ext>
              </a:extLst>
            </p:cNvPr>
            <p:cNvGrpSpPr/>
            <p:nvPr/>
          </p:nvGrpSpPr>
          <p:grpSpPr>
            <a:xfrm>
              <a:off x="8087301" y="327954"/>
              <a:ext cx="3769339" cy="646332"/>
              <a:chOff x="543380" y="510914"/>
              <a:chExt cx="4941522" cy="1016918"/>
            </a:xfrm>
          </p:grpSpPr>
          <p:grpSp>
            <p:nvGrpSpPr>
              <p:cNvPr id="20" name="组合 13">
                <a:extLst>
                  <a:ext uri="{FF2B5EF4-FFF2-40B4-BE49-F238E27FC236}">
                    <a16:creationId xmlns:a16="http://schemas.microsoft.com/office/drawing/2014/main" id="{E37C6B65-950E-43BA-8B35-5C21BA15EC5D}"/>
                  </a:ext>
                </a:extLst>
              </p:cNvPr>
              <p:cNvGrpSpPr/>
              <p:nvPr/>
            </p:nvGrpSpPr>
            <p:grpSpPr>
              <a:xfrm>
                <a:off x="543380" y="510914"/>
                <a:ext cx="898192" cy="1016918"/>
                <a:chOff x="1318374" y="150337"/>
                <a:chExt cx="1489433" cy="1727784"/>
              </a:xfrm>
              <a:effectLst>
                <a:outerShdw blurRad="228600" dist="152400" dir="2340000" sx="90000" sy="9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22" name="六边形 21">
                  <a:extLst>
                    <a:ext uri="{FF2B5EF4-FFF2-40B4-BE49-F238E27FC236}">
                      <a16:creationId xmlns:a16="http://schemas.microsoft.com/office/drawing/2014/main" id="{3A72412D-96F3-4EEF-9D51-37E1B9C9B9F1}"/>
                    </a:ext>
                  </a:extLst>
                </p:cNvPr>
                <p:cNvSpPr/>
                <p:nvPr/>
              </p:nvSpPr>
              <p:spPr>
                <a:xfrm rot="5400000">
                  <a:off x="1199199" y="269512"/>
                  <a:ext cx="1727784" cy="1489433"/>
                </a:xfrm>
                <a:prstGeom prst="hexagon">
                  <a:avLst/>
                </a:prstGeom>
                <a:gradFill flip="none" rotWithShape="1">
                  <a:gsLst>
                    <a:gs pos="100000">
                      <a:schemeClr val="bg1">
                        <a:lumMod val="69000"/>
                        <a:lumOff val="31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3" name="六边形 22">
                  <a:extLst>
                    <a:ext uri="{FF2B5EF4-FFF2-40B4-BE49-F238E27FC236}">
                      <a16:creationId xmlns:a16="http://schemas.microsoft.com/office/drawing/2014/main" id="{8BD4BBAD-0685-41F6-B0D9-6856BC98A45C}"/>
                    </a:ext>
                  </a:extLst>
                </p:cNvPr>
                <p:cNvSpPr/>
                <p:nvPr/>
              </p:nvSpPr>
              <p:spPr>
                <a:xfrm rot="5400000">
                  <a:off x="1300555" y="356409"/>
                  <a:ext cx="1527476" cy="1316790"/>
                </a:xfrm>
                <a:prstGeom prst="hexagon">
                  <a:avLst/>
                </a:prstGeom>
                <a:gradFill flip="none" rotWithShape="1">
                  <a:gsLst>
                    <a:gs pos="48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21" name="文本框 1066">
                <a:extLst>
                  <a:ext uri="{FF2B5EF4-FFF2-40B4-BE49-F238E27FC236}">
                    <a16:creationId xmlns:a16="http://schemas.microsoft.com/office/drawing/2014/main" id="{65F21656-D8C5-439F-ACBE-DAB141A217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2811" y="778119"/>
                <a:ext cx="4022091" cy="581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4F96518-1640-41B0-AB06-956A9A6B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051" y="327953"/>
              <a:ext cx="785632" cy="646333"/>
            </a:xfrm>
            <a:prstGeom prst="rect">
              <a:avLst/>
            </a:prstGeom>
          </p:spPr>
        </p:pic>
      </p:grpSp>
      <p:sp>
        <p:nvSpPr>
          <p:cNvPr id="24" name="矩形 2">
            <a:extLst>
              <a:ext uri="{FF2B5EF4-FFF2-40B4-BE49-F238E27FC236}">
                <a16:creationId xmlns:a16="http://schemas.microsoft.com/office/drawing/2014/main" id="{B95C1758-250A-4D2E-8C94-508606FE8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" y="2008941"/>
            <a:ext cx="2888237" cy="529785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200" dirty="0">
                <a:solidFill>
                  <a:srgbClr val="CCEDC7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itchFamily="2" charset="-122"/>
              </a:rPr>
              <a:t>新高考的要求</a:t>
            </a:r>
            <a:endParaRPr lang="zh-CN" altLang="zh-CN" sz="3200" dirty="0">
              <a:solidFill>
                <a:srgbClr val="CCEDC7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E2174DF-4A17-4B4A-997B-0CB73B4F34EA}"/>
              </a:ext>
            </a:extLst>
          </p:cNvPr>
          <p:cNvSpPr txBox="1"/>
          <p:nvPr/>
        </p:nvSpPr>
        <p:spPr>
          <a:xfrm>
            <a:off x="315535" y="2501205"/>
            <a:ext cx="11518029" cy="4192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以往的高考英语试卷中的写作是议论性的文章。这类文章主要以一些比较“官方、比较正式的语言为主。现如今，在高考英语试卷中出现的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续写类作文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主要是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围绕故事类体裁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。故事类体裁的文本</a:t>
            </a:r>
            <a:r>
              <a:rPr lang="zh-CN" altLang="en-US" sz="20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往往以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生动的情节、鲜明的人物、优美的语言、深刻的主旨</a:t>
            </a: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等为核心，学生在高三英语学习中，接触此类阅读体裁的机会较少，在考试时往往难以在短时间内快速理解文本，很多学生会在续写时出现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写偏题的情况</a:t>
            </a: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。这正是暴露了高三教学中忽视文学故事类文本阅读教学的短板。其实此类文本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对于学生的思维能力要求很高</a:t>
            </a: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。在阅读过程中，学生需要运用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逻辑性思维</a:t>
            </a: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对语言进行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条理化和系统化的梳理</a:t>
            </a: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，也需要运用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批判性思维</a:t>
            </a: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对作品进行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解读、赏析和评价</a:t>
            </a: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，还需要运用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创造性思维</a:t>
            </a:r>
            <a:r>
              <a: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对作品进行</a:t>
            </a:r>
            <a:r>
              <a:rPr lang="zh-CN" altLang="en-US" sz="20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模仿、创生和重构</a:t>
            </a: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20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外，相比于以往议论性的文章，故事类的文章在续写时还需要学生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具有良好的表达技巧、开阔的知识视野以及理清文本线索的能力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等。而这一切，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依靠简单重复的题海战术难以获得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7">
            <a:extLst>
              <a:ext uri="{FF2B5EF4-FFF2-40B4-BE49-F238E27FC236}">
                <a16:creationId xmlns:a16="http://schemas.microsoft.com/office/drawing/2014/main" id="{4AA0D6AA-A4F7-47B2-A158-C74DCE562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69" y="97853"/>
            <a:ext cx="8676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二、为什么要选择文学故事类文本进行高三阅读教学</a:t>
            </a:r>
            <a:r>
              <a:rPr lang="zh-CN" altLang="en-US" sz="36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？</a:t>
            </a:r>
          </a:p>
        </p:txBody>
      </p:sp>
      <p:sp>
        <p:nvSpPr>
          <p:cNvPr id="27" name="矩形 2">
            <a:extLst>
              <a:ext uri="{FF2B5EF4-FFF2-40B4-BE49-F238E27FC236}">
                <a16:creationId xmlns:a16="http://schemas.microsoft.com/office/drawing/2014/main" id="{8CA98CED-6D84-4C1E-8F13-860DD5572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35" y="770300"/>
            <a:ext cx="3421654" cy="529785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dirty="0">
                <a:solidFill>
                  <a:srgbClr val="CCEDC7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itchFamily="2" charset="-122"/>
              </a:rPr>
              <a:t>高三教学现状的诉求</a:t>
            </a:r>
            <a:endParaRPr lang="zh-CN" altLang="zh-CN" sz="2800" dirty="0">
              <a:solidFill>
                <a:srgbClr val="CCEDC7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773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8" grpId="0" animBg="1"/>
      <p:bldP spid="9" grpId="0" animBg="1"/>
      <p:bldP spid="14" grpId="0" animBg="1"/>
      <p:bldP spid="24" grpId="0" animBg="1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846453" y="1646720"/>
            <a:ext cx="3152365" cy="581025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4089795" y="1638501"/>
            <a:ext cx="3152365" cy="581025"/>
          </a:xfrm>
          <a:prstGeom prst="rect">
            <a:avLst/>
          </a:prstGeom>
          <a:solidFill>
            <a:srgbClr val="E8B16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7361758" y="1614648"/>
            <a:ext cx="3152365" cy="581025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5368" name="文本框 15"/>
          <p:cNvSpPr>
            <a:spLocks noChangeArrowheads="1"/>
          </p:cNvSpPr>
          <p:nvPr/>
        </p:nvSpPr>
        <p:spPr bwMode="auto">
          <a:xfrm>
            <a:off x="947054" y="1680516"/>
            <a:ext cx="2736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What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5369" name="文本框 16"/>
          <p:cNvSpPr>
            <a:spLocks noChangeArrowheads="1"/>
          </p:cNvSpPr>
          <p:nvPr/>
        </p:nvSpPr>
        <p:spPr bwMode="auto">
          <a:xfrm>
            <a:off x="4141715" y="1680516"/>
            <a:ext cx="2988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Why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5370" name="文本框 17"/>
          <p:cNvSpPr>
            <a:spLocks noChangeArrowheads="1"/>
          </p:cNvSpPr>
          <p:nvPr/>
        </p:nvSpPr>
        <p:spPr bwMode="auto">
          <a:xfrm>
            <a:off x="7432390" y="1696305"/>
            <a:ext cx="3084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How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矩形 5">
            <a:extLst>
              <a:ext uri="{FF2B5EF4-FFF2-40B4-BE49-F238E27FC236}">
                <a16:creationId xmlns:a16="http://schemas.microsoft.com/office/drawing/2014/main" id="{B58BD4C8-B78D-43C8-9F61-73D38B174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98" y="2487695"/>
            <a:ext cx="3102456" cy="958608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故事发展的时间、地点、人物是什么？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" name="矩形 5">
            <a:extLst>
              <a:ext uri="{FF2B5EF4-FFF2-40B4-BE49-F238E27FC236}">
                <a16:creationId xmlns:a16="http://schemas.microsoft.com/office/drawing/2014/main" id="{FA775371-3A3B-43F1-A614-B1DF439C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501" y="2487694"/>
            <a:ext cx="3161888" cy="958608"/>
          </a:xfrm>
          <a:prstGeom prst="rect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语篇具有什么样的写作特征、内容结构和语言特点？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92F8B7B5-E97F-4222-B7D4-3A627E9C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594" y="2487696"/>
            <a:ext cx="3152366" cy="958608"/>
          </a:xfrm>
          <a:prstGeom prst="rect">
            <a:avLst/>
          </a:prstGeom>
          <a:solidFill>
            <a:srgbClr val="E8B16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rPr>
              <a:t>故事的深层涵义是什么？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E6521AB3-68EF-4919-8B3D-4DD9C6FD1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25" y="187269"/>
            <a:ext cx="8337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三、文学故事类文本阅读教学中问题设置现状</a:t>
            </a: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FEE0A567-B27C-4975-BB93-F5056AB8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52" y="3560549"/>
            <a:ext cx="414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（二）存在的部分问题</a:t>
            </a:r>
          </a:p>
        </p:txBody>
      </p:sp>
      <p:sp>
        <p:nvSpPr>
          <p:cNvPr id="14" name="文本框 16">
            <a:extLst>
              <a:ext uri="{FF2B5EF4-FFF2-40B4-BE49-F238E27FC236}">
                <a16:creationId xmlns:a16="http://schemas.microsoft.com/office/drawing/2014/main" id="{6DD2E76A-B857-4D97-80DE-2FEDB28A7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56" y="860081"/>
            <a:ext cx="4432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（一）围绕的几个关键点</a:t>
            </a:r>
          </a:p>
        </p:txBody>
      </p:sp>
      <p:sp>
        <p:nvSpPr>
          <p:cNvPr id="20" name="椭圆 4">
            <a:extLst>
              <a:ext uri="{FF2B5EF4-FFF2-40B4-BE49-F238E27FC236}">
                <a16:creationId xmlns:a16="http://schemas.microsoft.com/office/drawing/2014/main" id="{3204E404-6B83-4434-8DC4-556F39887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55" y="4267792"/>
            <a:ext cx="697529" cy="70194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" name="椭圆 6">
            <a:extLst>
              <a:ext uri="{FF2B5EF4-FFF2-40B4-BE49-F238E27FC236}">
                <a16:creationId xmlns:a16="http://schemas.microsoft.com/office/drawing/2014/main" id="{E1218EBC-61C0-40C4-AFFF-241835B1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33" y="5106752"/>
            <a:ext cx="697529" cy="700708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2" name="椭圆 7">
            <a:extLst>
              <a:ext uri="{FF2B5EF4-FFF2-40B4-BE49-F238E27FC236}">
                <a16:creationId xmlns:a16="http://schemas.microsoft.com/office/drawing/2014/main" id="{CC8292E9-CEAF-4DF2-B12A-C5A46BBB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137" y="5972445"/>
            <a:ext cx="697529" cy="700709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3" name="文本框 11">
            <a:extLst>
              <a:ext uri="{FF2B5EF4-FFF2-40B4-BE49-F238E27FC236}">
                <a16:creationId xmlns:a16="http://schemas.microsoft.com/office/drawing/2014/main" id="{B8D07485-6623-4E96-A57C-4C7839C22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53" y="4246505"/>
            <a:ext cx="924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01</a:t>
            </a:r>
            <a:endParaRPr lang="zh-CN" altLang="en-US" sz="40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199E7FF2-BFDE-4C93-B956-91EFAB3C8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03" y="5058307"/>
            <a:ext cx="924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02</a:t>
            </a:r>
            <a:endParaRPr lang="zh-CN" altLang="en-US" sz="48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5" name="文本框 13">
            <a:extLst>
              <a:ext uri="{FF2B5EF4-FFF2-40B4-BE49-F238E27FC236}">
                <a16:creationId xmlns:a16="http://schemas.microsoft.com/office/drawing/2014/main" id="{D79C37F5-D253-421B-807C-84ABB62D5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33" y="5965267"/>
            <a:ext cx="9870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03</a:t>
            </a:r>
            <a:endParaRPr lang="zh-CN" altLang="en-US" sz="48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9" name="文本框 21">
            <a:extLst>
              <a:ext uri="{FF2B5EF4-FFF2-40B4-BE49-F238E27FC236}">
                <a16:creationId xmlns:a16="http://schemas.microsoft.com/office/drawing/2014/main" id="{9C0462FC-60E0-48D5-B1AF-7DF66DCE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170" y="6003394"/>
            <a:ext cx="700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忽视学生的思维活动层次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0" name="文本框 30">
            <a:extLst>
              <a:ext uri="{FF2B5EF4-FFF2-40B4-BE49-F238E27FC236}">
                <a16:creationId xmlns:a16="http://schemas.microsoft.com/office/drawing/2014/main" id="{6DFB0DE9-A037-4B80-A5A5-94760AF4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430" y="5206173"/>
            <a:ext cx="4141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片面理解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思维品质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1" name="文本框 21">
            <a:extLst>
              <a:ext uri="{FF2B5EF4-FFF2-40B4-BE49-F238E27FC236}">
                <a16:creationId xmlns:a16="http://schemas.microsoft.com/office/drawing/2014/main" id="{482EFC52-F082-47FD-9855-60E272A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692" y="4401761"/>
            <a:ext cx="8616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程序化、单一化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1BADF9B-D51C-4A53-8D61-EC9E66132693}"/>
              </a:ext>
            </a:extLst>
          </p:cNvPr>
          <p:cNvGrpSpPr/>
          <p:nvPr/>
        </p:nvGrpSpPr>
        <p:grpSpPr>
          <a:xfrm>
            <a:off x="8372411" y="200364"/>
            <a:ext cx="3819589" cy="646333"/>
            <a:chOff x="8037051" y="327953"/>
            <a:chExt cx="3819589" cy="646333"/>
          </a:xfrm>
        </p:grpSpPr>
        <p:grpSp>
          <p:nvGrpSpPr>
            <p:cNvPr id="27" name="组 3">
              <a:extLst>
                <a:ext uri="{FF2B5EF4-FFF2-40B4-BE49-F238E27FC236}">
                  <a16:creationId xmlns:a16="http://schemas.microsoft.com/office/drawing/2014/main" id="{DB1F4A99-A704-4FBF-882D-E62262A7D491}"/>
                </a:ext>
              </a:extLst>
            </p:cNvPr>
            <p:cNvGrpSpPr/>
            <p:nvPr/>
          </p:nvGrpSpPr>
          <p:grpSpPr>
            <a:xfrm>
              <a:off x="8087301" y="327954"/>
              <a:ext cx="3769339" cy="646332"/>
              <a:chOff x="543380" y="510914"/>
              <a:chExt cx="4941522" cy="1016918"/>
            </a:xfrm>
          </p:grpSpPr>
          <p:grpSp>
            <p:nvGrpSpPr>
              <p:cNvPr id="32" name="组合 13">
                <a:extLst>
                  <a:ext uri="{FF2B5EF4-FFF2-40B4-BE49-F238E27FC236}">
                    <a16:creationId xmlns:a16="http://schemas.microsoft.com/office/drawing/2014/main" id="{325B6FFA-9D4D-47BB-AE08-0999F4C26CBF}"/>
                  </a:ext>
                </a:extLst>
              </p:cNvPr>
              <p:cNvGrpSpPr/>
              <p:nvPr/>
            </p:nvGrpSpPr>
            <p:grpSpPr>
              <a:xfrm>
                <a:off x="543380" y="510914"/>
                <a:ext cx="898192" cy="1016918"/>
                <a:chOff x="1318374" y="150337"/>
                <a:chExt cx="1489433" cy="1727784"/>
              </a:xfrm>
              <a:effectLst>
                <a:outerShdw blurRad="228600" dist="152400" dir="2340000" sx="90000" sy="9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34" name="六边形 33">
                  <a:extLst>
                    <a:ext uri="{FF2B5EF4-FFF2-40B4-BE49-F238E27FC236}">
                      <a16:creationId xmlns:a16="http://schemas.microsoft.com/office/drawing/2014/main" id="{D4A9756D-D41F-45BD-AF9E-3D18E9A7A417}"/>
                    </a:ext>
                  </a:extLst>
                </p:cNvPr>
                <p:cNvSpPr/>
                <p:nvPr/>
              </p:nvSpPr>
              <p:spPr>
                <a:xfrm rot="5400000">
                  <a:off x="1199199" y="269512"/>
                  <a:ext cx="1727784" cy="1489433"/>
                </a:xfrm>
                <a:prstGeom prst="hexagon">
                  <a:avLst/>
                </a:prstGeom>
                <a:gradFill flip="none" rotWithShape="1">
                  <a:gsLst>
                    <a:gs pos="100000">
                      <a:schemeClr val="bg1">
                        <a:lumMod val="69000"/>
                        <a:lumOff val="31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35" name="六边形 34">
                  <a:extLst>
                    <a:ext uri="{FF2B5EF4-FFF2-40B4-BE49-F238E27FC236}">
                      <a16:creationId xmlns:a16="http://schemas.microsoft.com/office/drawing/2014/main" id="{1D42B511-5EEB-4121-8320-254D2D88CCAC}"/>
                    </a:ext>
                  </a:extLst>
                </p:cNvPr>
                <p:cNvSpPr/>
                <p:nvPr/>
              </p:nvSpPr>
              <p:spPr>
                <a:xfrm rot="5400000">
                  <a:off x="1300555" y="356409"/>
                  <a:ext cx="1527476" cy="1316790"/>
                </a:xfrm>
                <a:prstGeom prst="hexagon">
                  <a:avLst/>
                </a:prstGeom>
                <a:gradFill flip="none" rotWithShape="1">
                  <a:gsLst>
                    <a:gs pos="48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33" name="文本框 1066">
                <a:extLst>
                  <a:ext uri="{FF2B5EF4-FFF2-40B4-BE49-F238E27FC236}">
                    <a16:creationId xmlns:a16="http://schemas.microsoft.com/office/drawing/2014/main" id="{BE3BDF3F-BBEF-4A55-ACCF-EA884C62F9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2811" y="778119"/>
                <a:ext cx="4022091" cy="581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C7A4E084-0C01-4A61-8AB3-35F75BACE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051" y="327953"/>
              <a:ext cx="785632" cy="646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063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3" grpId="0"/>
      <p:bldP spid="14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>
            <a:spLocks noChangeArrowheads="1"/>
          </p:cNvSpPr>
          <p:nvPr/>
        </p:nvSpPr>
        <p:spPr bwMode="auto">
          <a:xfrm>
            <a:off x="380632" y="166832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rgbClr val="519CD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四、基于文学故事类文本阅读教学提升思维品质的问题设置</a:t>
            </a: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D686C834-71A8-4099-AB01-B8394B1C3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32" y="1462277"/>
            <a:ext cx="5736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（一）问题设置的类型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B30FAE-42D5-45E7-9619-2C0F4BDAB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2" y="2421360"/>
            <a:ext cx="4405850" cy="332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矩形 5">
            <a:extLst>
              <a:ext uri="{FF2B5EF4-FFF2-40B4-BE49-F238E27FC236}">
                <a16:creationId xmlns:a16="http://schemas.microsoft.com/office/drawing/2014/main" id="{E434FA8D-F958-415C-9BC4-A1DEF90E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780" y="2298839"/>
            <a:ext cx="6632717" cy="357477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" name="文本框 15">
            <a:extLst>
              <a:ext uri="{FF2B5EF4-FFF2-40B4-BE49-F238E27FC236}">
                <a16:creationId xmlns:a16="http://schemas.microsoft.com/office/drawing/2014/main" id="{DE30F501-4620-49A7-9481-BDC0671D8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546" y="2519437"/>
            <a:ext cx="674999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记忆型问题、理解型问题、应用型问题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对应的是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低阶思维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分析型问题、评价型问题、创造型问题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对应的是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高阶思维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能力，可分别反映学生的</a:t>
            </a:r>
            <a:r>
              <a:rPr lang="zh-CN" altLang="en-US" sz="2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逻辑性、批判性、创造性思维品质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的表现。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0FC5B64-18AA-4099-89D3-FA252189549D}"/>
              </a:ext>
            </a:extLst>
          </p:cNvPr>
          <p:cNvGrpSpPr/>
          <p:nvPr/>
        </p:nvGrpSpPr>
        <p:grpSpPr>
          <a:xfrm>
            <a:off x="7772032" y="254362"/>
            <a:ext cx="3819589" cy="646333"/>
            <a:chOff x="8037051" y="327953"/>
            <a:chExt cx="3819589" cy="646333"/>
          </a:xfrm>
        </p:grpSpPr>
        <p:grpSp>
          <p:nvGrpSpPr>
            <p:cNvPr id="8" name="组 3">
              <a:extLst>
                <a:ext uri="{FF2B5EF4-FFF2-40B4-BE49-F238E27FC236}">
                  <a16:creationId xmlns:a16="http://schemas.microsoft.com/office/drawing/2014/main" id="{02B8B31A-1589-4CCE-B23E-F10A57B2F201}"/>
                </a:ext>
              </a:extLst>
            </p:cNvPr>
            <p:cNvGrpSpPr/>
            <p:nvPr/>
          </p:nvGrpSpPr>
          <p:grpSpPr>
            <a:xfrm>
              <a:off x="8087301" y="327954"/>
              <a:ext cx="3769339" cy="646332"/>
              <a:chOff x="543380" y="510914"/>
              <a:chExt cx="4941522" cy="1016918"/>
            </a:xfrm>
          </p:grpSpPr>
          <p:grpSp>
            <p:nvGrpSpPr>
              <p:cNvPr id="10" name="组合 13">
                <a:extLst>
                  <a:ext uri="{FF2B5EF4-FFF2-40B4-BE49-F238E27FC236}">
                    <a16:creationId xmlns:a16="http://schemas.microsoft.com/office/drawing/2014/main" id="{382C0FFB-8624-4708-A57D-228F742B2BC7}"/>
                  </a:ext>
                </a:extLst>
              </p:cNvPr>
              <p:cNvGrpSpPr/>
              <p:nvPr/>
            </p:nvGrpSpPr>
            <p:grpSpPr>
              <a:xfrm>
                <a:off x="543380" y="510914"/>
                <a:ext cx="898192" cy="1016918"/>
                <a:chOff x="1318374" y="150337"/>
                <a:chExt cx="1489433" cy="1727784"/>
              </a:xfrm>
              <a:effectLst>
                <a:outerShdw blurRad="228600" dist="152400" dir="2340000" sx="90000" sy="9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2" name="六边形 11">
                  <a:extLst>
                    <a:ext uri="{FF2B5EF4-FFF2-40B4-BE49-F238E27FC236}">
                      <a16:creationId xmlns:a16="http://schemas.microsoft.com/office/drawing/2014/main" id="{F7414325-57F6-471D-86B2-3A49D5F9F85C}"/>
                    </a:ext>
                  </a:extLst>
                </p:cNvPr>
                <p:cNvSpPr/>
                <p:nvPr/>
              </p:nvSpPr>
              <p:spPr>
                <a:xfrm rot="5400000">
                  <a:off x="1199199" y="269512"/>
                  <a:ext cx="1727784" cy="1489433"/>
                </a:xfrm>
                <a:prstGeom prst="hexagon">
                  <a:avLst/>
                </a:prstGeom>
                <a:gradFill flip="none" rotWithShape="1">
                  <a:gsLst>
                    <a:gs pos="100000">
                      <a:schemeClr val="bg1">
                        <a:lumMod val="69000"/>
                        <a:lumOff val="31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3" name="六边形 12">
                  <a:extLst>
                    <a:ext uri="{FF2B5EF4-FFF2-40B4-BE49-F238E27FC236}">
                      <a16:creationId xmlns:a16="http://schemas.microsoft.com/office/drawing/2014/main" id="{AC3C128A-34E6-4DEC-B7CA-5240B68E85CF}"/>
                    </a:ext>
                  </a:extLst>
                </p:cNvPr>
                <p:cNvSpPr/>
                <p:nvPr/>
              </p:nvSpPr>
              <p:spPr>
                <a:xfrm rot="5400000">
                  <a:off x="1300555" y="356409"/>
                  <a:ext cx="1527476" cy="1316790"/>
                </a:xfrm>
                <a:prstGeom prst="hexagon">
                  <a:avLst/>
                </a:prstGeom>
                <a:gradFill flip="none" rotWithShape="1">
                  <a:gsLst>
                    <a:gs pos="48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11" name="文本框 1066">
                <a:extLst>
                  <a:ext uri="{FF2B5EF4-FFF2-40B4-BE49-F238E27FC236}">
                    <a16:creationId xmlns:a16="http://schemas.microsoft.com/office/drawing/2014/main" id="{2F125450-8282-4AF2-A982-FF31618CE7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2811" y="778119"/>
                <a:ext cx="4022091" cy="581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4AADDB5-C129-472E-8980-1946ED65F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051" y="327953"/>
              <a:ext cx="785632" cy="646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863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>
            <a:extLst>
              <a:ext uri="{FF2B5EF4-FFF2-40B4-BE49-F238E27FC236}">
                <a16:creationId xmlns:a16="http://schemas.microsoft.com/office/drawing/2014/main" id="{D686C834-71A8-4099-AB01-B8394B1C3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8460" y="157306"/>
            <a:ext cx="568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（二）问题示例及教学案例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读前环节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47B3B8-E7C2-42B8-BB55-7EF455753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39" y="1747819"/>
            <a:ext cx="8214943" cy="444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ECD7E190-965D-406E-8655-7B62E58D6940}"/>
              </a:ext>
            </a:extLst>
          </p:cNvPr>
          <p:cNvGrpSpPr>
            <a:grpSpLocks/>
          </p:cNvGrpSpPr>
          <p:nvPr/>
        </p:nvGrpSpPr>
        <p:grpSpPr bwMode="auto">
          <a:xfrm>
            <a:off x="207918" y="1747819"/>
            <a:ext cx="3418308" cy="4655653"/>
            <a:chOff x="0" y="0"/>
            <a:chExt cx="2542903" cy="2542903"/>
          </a:xfrm>
        </p:grpSpPr>
        <p:sp>
          <p:nvSpPr>
            <p:cNvPr id="12" name="圆角矩形 21">
              <a:extLst>
                <a:ext uri="{FF2B5EF4-FFF2-40B4-BE49-F238E27FC236}">
                  <a16:creationId xmlns:a16="http://schemas.microsoft.com/office/drawing/2014/main" id="{7E45E71B-132E-4285-8CE4-B95C6FD4E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42903" cy="2542903"/>
            </a:xfrm>
            <a:prstGeom prst="roundRect">
              <a:avLst>
                <a:gd name="adj" fmla="val 7759"/>
              </a:avLst>
            </a:prstGeom>
            <a:solidFill>
              <a:srgbClr val="519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>
                <a:solidFill>
                  <a:srgbClr val="CCEDC7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任意多边形 30">
              <a:extLst>
                <a:ext uri="{FF2B5EF4-FFF2-40B4-BE49-F238E27FC236}">
                  <a16:creationId xmlns:a16="http://schemas.microsoft.com/office/drawing/2014/main" id="{F2ACCB6D-E153-4846-B784-618FA1AE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89" y="637588"/>
              <a:ext cx="2171314" cy="1905315"/>
            </a:xfrm>
            <a:custGeom>
              <a:avLst/>
              <a:gdLst>
                <a:gd name="T0" fmla="*/ 1791020 w 2171314"/>
                <a:gd name="T1" fmla="*/ 0 h 1905315"/>
                <a:gd name="T2" fmla="*/ 2171314 w 2171314"/>
                <a:gd name="T3" fmla="*/ 658689 h 1905315"/>
                <a:gd name="T4" fmla="*/ 2171314 w 2171314"/>
                <a:gd name="T5" fmla="*/ 1707909 h 1905315"/>
                <a:gd name="T6" fmla="*/ 1973908 w 2171314"/>
                <a:gd name="T7" fmla="*/ 1905315 h 1905315"/>
                <a:gd name="T8" fmla="*/ 562678 w 2171314"/>
                <a:gd name="T9" fmla="*/ 1905315 h 1905315"/>
                <a:gd name="T10" fmla="*/ 0 w 2171314"/>
                <a:gd name="T11" fmla="*/ 930728 h 1905315"/>
                <a:gd name="T12" fmla="*/ 0 w 2171314"/>
                <a:gd name="T13" fmla="*/ 512341 h 1905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1314"/>
                <a:gd name="T22" fmla="*/ 0 h 1905315"/>
                <a:gd name="T23" fmla="*/ 2171314 w 2171314"/>
                <a:gd name="T24" fmla="*/ 1905315 h 1905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1314" h="1905315">
                  <a:moveTo>
                    <a:pt x="1791020" y="0"/>
                  </a:moveTo>
                  <a:lnTo>
                    <a:pt x="2171314" y="658689"/>
                  </a:lnTo>
                  <a:lnTo>
                    <a:pt x="2171314" y="1707909"/>
                  </a:lnTo>
                  <a:cubicBezTo>
                    <a:pt x="2171314" y="1816933"/>
                    <a:pt x="2082932" y="1905315"/>
                    <a:pt x="1973908" y="1905315"/>
                  </a:cubicBezTo>
                  <a:lnTo>
                    <a:pt x="562678" y="1905315"/>
                  </a:lnTo>
                  <a:lnTo>
                    <a:pt x="0" y="930728"/>
                  </a:lnTo>
                  <a:lnTo>
                    <a:pt x="0" y="512341"/>
                  </a:lnTo>
                  <a:lnTo>
                    <a:pt x="1791020" y="0"/>
                  </a:lnTo>
                  <a:close/>
                </a:path>
              </a:pathLst>
            </a:custGeom>
            <a:solidFill>
              <a:srgbClr val="3B8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AAAF4-6769-48F6-BE25-2D4C17619C57}"/>
              </a:ext>
            </a:extLst>
          </p:cNvPr>
          <p:cNvSpPr txBox="1"/>
          <p:nvPr/>
        </p:nvSpPr>
        <p:spPr>
          <a:xfrm>
            <a:off x="330431" y="3358793"/>
            <a:ext cx="31732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kern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读前创设关联情境，设置分析型和创造型问题。</a:t>
            </a:r>
            <a:endParaRPr lang="zh-CN" altLang="zh-CN" sz="3200" kern="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029AD42-AB13-44FC-9200-57B66E58FDB4}"/>
              </a:ext>
            </a:extLst>
          </p:cNvPr>
          <p:cNvGrpSpPr/>
          <p:nvPr/>
        </p:nvGrpSpPr>
        <p:grpSpPr>
          <a:xfrm>
            <a:off x="8466172" y="71194"/>
            <a:ext cx="3725828" cy="656500"/>
            <a:chOff x="7987937" y="317786"/>
            <a:chExt cx="3725828" cy="656500"/>
          </a:xfrm>
        </p:grpSpPr>
        <p:grpSp>
          <p:nvGrpSpPr>
            <p:cNvPr id="10" name="组 3">
              <a:extLst>
                <a:ext uri="{FF2B5EF4-FFF2-40B4-BE49-F238E27FC236}">
                  <a16:creationId xmlns:a16="http://schemas.microsoft.com/office/drawing/2014/main" id="{6308FBA6-CD93-4C44-8D48-FF8B5CDE6BCE}"/>
                </a:ext>
              </a:extLst>
            </p:cNvPr>
            <p:cNvGrpSpPr/>
            <p:nvPr/>
          </p:nvGrpSpPr>
          <p:grpSpPr>
            <a:xfrm>
              <a:off x="8087301" y="327954"/>
              <a:ext cx="3626464" cy="646332"/>
              <a:chOff x="543380" y="510914"/>
              <a:chExt cx="4754216" cy="1016918"/>
            </a:xfrm>
          </p:grpSpPr>
          <p:grpSp>
            <p:nvGrpSpPr>
              <p:cNvPr id="17" name="组合 13">
                <a:extLst>
                  <a:ext uri="{FF2B5EF4-FFF2-40B4-BE49-F238E27FC236}">
                    <a16:creationId xmlns:a16="http://schemas.microsoft.com/office/drawing/2014/main" id="{0D7AAD88-8E07-4364-ABB1-A1381E19FDB7}"/>
                  </a:ext>
                </a:extLst>
              </p:cNvPr>
              <p:cNvGrpSpPr/>
              <p:nvPr/>
            </p:nvGrpSpPr>
            <p:grpSpPr>
              <a:xfrm>
                <a:off x="543380" y="510914"/>
                <a:ext cx="898192" cy="1016918"/>
                <a:chOff x="1318374" y="150337"/>
                <a:chExt cx="1489433" cy="1727784"/>
              </a:xfrm>
              <a:effectLst>
                <a:outerShdw blurRad="228600" dist="152400" dir="2340000" sx="90000" sy="9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9" name="六边形 18">
                  <a:extLst>
                    <a:ext uri="{FF2B5EF4-FFF2-40B4-BE49-F238E27FC236}">
                      <a16:creationId xmlns:a16="http://schemas.microsoft.com/office/drawing/2014/main" id="{AE9C40AD-256D-4651-BF3A-C97EF89B55F2}"/>
                    </a:ext>
                  </a:extLst>
                </p:cNvPr>
                <p:cNvSpPr/>
                <p:nvPr/>
              </p:nvSpPr>
              <p:spPr>
                <a:xfrm rot="5400000">
                  <a:off x="1199199" y="269512"/>
                  <a:ext cx="1727784" cy="1489433"/>
                </a:xfrm>
                <a:prstGeom prst="hexagon">
                  <a:avLst/>
                </a:prstGeom>
                <a:gradFill flip="none" rotWithShape="1">
                  <a:gsLst>
                    <a:gs pos="100000">
                      <a:schemeClr val="bg1">
                        <a:lumMod val="69000"/>
                        <a:lumOff val="31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0" name="六边形 19">
                  <a:extLst>
                    <a:ext uri="{FF2B5EF4-FFF2-40B4-BE49-F238E27FC236}">
                      <a16:creationId xmlns:a16="http://schemas.microsoft.com/office/drawing/2014/main" id="{50BD63A1-CC3A-4497-ACC2-208751892D05}"/>
                    </a:ext>
                  </a:extLst>
                </p:cNvPr>
                <p:cNvSpPr/>
                <p:nvPr/>
              </p:nvSpPr>
              <p:spPr>
                <a:xfrm rot="5400000">
                  <a:off x="1300555" y="356409"/>
                  <a:ext cx="1527476" cy="1316790"/>
                </a:xfrm>
                <a:prstGeom prst="hexagon">
                  <a:avLst/>
                </a:prstGeom>
                <a:gradFill flip="none" rotWithShape="1">
                  <a:gsLst>
                    <a:gs pos="48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18" name="文本框 1066">
                <a:extLst>
                  <a:ext uri="{FF2B5EF4-FFF2-40B4-BE49-F238E27FC236}">
                    <a16:creationId xmlns:a16="http://schemas.microsoft.com/office/drawing/2014/main" id="{33C039CB-39B7-4C39-9E28-CFDA61EAC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5505" y="755787"/>
                <a:ext cx="4022091" cy="581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77727E3-279E-4159-8961-551C85062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7937" y="317786"/>
              <a:ext cx="785632" cy="646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577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>
            <a:extLst>
              <a:ext uri="{FF2B5EF4-FFF2-40B4-BE49-F238E27FC236}">
                <a16:creationId xmlns:a16="http://schemas.microsoft.com/office/drawing/2014/main" id="{D686C834-71A8-4099-AB01-B8394B1C3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696" y="309323"/>
            <a:ext cx="568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（二）问题示例及教学案例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读前环节</a:t>
            </a:r>
          </a:p>
        </p:txBody>
      </p:sp>
      <p:sp>
        <p:nvSpPr>
          <p:cNvPr id="9" name="文本框 15">
            <a:extLst>
              <a:ext uri="{FF2B5EF4-FFF2-40B4-BE49-F238E27FC236}">
                <a16:creationId xmlns:a16="http://schemas.microsoft.com/office/drawing/2014/main" id="{EC262C23-DB26-4DD1-A144-C1729C03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37" y="1526586"/>
            <a:ext cx="4176463" cy="584775"/>
          </a:xfrm>
          <a:prstGeom prst="rect">
            <a:avLst/>
          </a:prstGeom>
          <a:solidFill>
            <a:srgbClr val="519CD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>
                <a:solidFill>
                  <a:srgbClr val="B5DEC9"/>
                </a:solidFill>
                <a:latin typeface="Arial Black" panose="020B0A04020102020204" pitchFamily="34" charset="0"/>
              </a:rPr>
              <a:t>A Lovely Monster</a:t>
            </a:r>
            <a:endParaRPr lang="zh-CN" altLang="en-US" sz="3600" i="1" dirty="0">
              <a:solidFill>
                <a:srgbClr val="B5DEC9"/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6" name="矩形 6">
            <a:extLst>
              <a:ext uri="{FF2B5EF4-FFF2-40B4-BE49-F238E27FC236}">
                <a16:creationId xmlns:a16="http://schemas.microsoft.com/office/drawing/2014/main" id="{FC05DA65-D304-4153-B339-276E063A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16" y="2298752"/>
            <a:ext cx="4073701" cy="357852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513248-3BED-4BD4-B519-9657D705B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08" y="2298752"/>
            <a:ext cx="417646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该故事主要讲述了一只生活在湖底的怪物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前曾备受人们关注，如今却无人关注。于是她想要重新赢得人们的重视。可是第一次尝试以失败告终，正当她很沮丧时，遇到了一个小男孩，小男孩建议由他假装落水让怪物来救他，从而赢得人们的关注和认可。最后这个主意成功了，但怪物却觉得她得到的关注已经够多，决定重回湖底再待上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年。</a:t>
            </a:r>
            <a:endParaRPr lang="zh-CN" altLang="en-US" sz="2800" dirty="0">
              <a:solidFill>
                <a:srgbClr val="3A38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8" name="椭圆 4">
            <a:extLst>
              <a:ext uri="{FF2B5EF4-FFF2-40B4-BE49-F238E27FC236}">
                <a16:creationId xmlns:a16="http://schemas.microsoft.com/office/drawing/2014/main" id="{87A05417-BFFF-4203-92A3-313381B1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122" y="1841180"/>
            <a:ext cx="697529" cy="701944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" name="椭圆 6">
            <a:extLst>
              <a:ext uri="{FF2B5EF4-FFF2-40B4-BE49-F238E27FC236}">
                <a16:creationId xmlns:a16="http://schemas.microsoft.com/office/drawing/2014/main" id="{EE539F5D-674E-4074-BAEF-BABAA38B0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489" y="2867605"/>
            <a:ext cx="697529" cy="700708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0" name="椭圆 7">
            <a:extLst>
              <a:ext uri="{FF2B5EF4-FFF2-40B4-BE49-F238E27FC236}">
                <a16:creationId xmlns:a16="http://schemas.microsoft.com/office/drawing/2014/main" id="{A1150ADF-FAB9-4BDB-9548-EE779340C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055" y="3959740"/>
            <a:ext cx="697529" cy="700709"/>
          </a:xfrm>
          <a:prstGeom prst="ellipse">
            <a:avLst/>
          </a:prstGeom>
          <a:solidFill>
            <a:srgbClr val="519C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CCEDC7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id="{07787AF7-7EF1-489F-A0E8-A57D53F6E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038" y="1841180"/>
            <a:ext cx="924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01</a:t>
            </a:r>
            <a:endParaRPr lang="zh-CN" altLang="en-US" sz="40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2" name="文本框 12">
            <a:extLst>
              <a:ext uri="{FF2B5EF4-FFF2-40B4-BE49-F238E27FC236}">
                <a16:creationId xmlns:a16="http://schemas.microsoft.com/office/drawing/2014/main" id="{88391D1A-C083-4702-B05B-400500498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572" y="2860427"/>
            <a:ext cx="924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02</a:t>
            </a:r>
            <a:endParaRPr lang="zh-CN" altLang="en-US" sz="48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3" name="文本框 13">
            <a:extLst>
              <a:ext uri="{FF2B5EF4-FFF2-40B4-BE49-F238E27FC236}">
                <a16:creationId xmlns:a16="http://schemas.microsoft.com/office/drawing/2014/main" id="{B80FC1C7-0E16-46B6-9BE8-B97E61B40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374" y="3975429"/>
            <a:ext cx="9870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4000" b="1" i="1" dirty="0">
                <a:solidFill>
                  <a:srgbClr val="CCEDC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Arial Unicode MS" pitchFamily="34" charset="-122"/>
              </a:rPr>
              <a:t>03</a:t>
            </a:r>
            <a:endParaRPr lang="zh-CN" altLang="en-US" sz="4800" b="1" i="1" dirty="0">
              <a:solidFill>
                <a:srgbClr val="CCEDC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6F53B362-2C9A-42E5-822F-CB530697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28" y="3728147"/>
            <a:ext cx="49426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According to the title and the picture, can you guess what might happen in this story?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" name="文本框 21">
            <a:extLst>
              <a:ext uri="{FF2B5EF4-FFF2-40B4-BE49-F238E27FC236}">
                <a16:creationId xmlns:a16="http://schemas.microsoft.com/office/drawing/2014/main" id="{58DFC064-1B55-43F2-80D5-9D60F39A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256" y="1931206"/>
            <a:ext cx="49426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you mind, what does a monster look like?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8" name="文本框 21">
            <a:extLst>
              <a:ext uri="{FF2B5EF4-FFF2-40B4-BE49-F238E27FC236}">
                <a16:creationId xmlns:a16="http://schemas.microsoft.com/office/drawing/2014/main" id="{8755B4B7-CF6D-4AE9-8A4A-7F59A1EF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438" y="2798873"/>
            <a:ext cx="4865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How much do you know about monsters?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C53CC89-A70E-4691-A777-D8866E80FC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0" y="2883344"/>
            <a:ext cx="4375463" cy="252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747870F-3D5F-4FFF-B560-7D78E9E146DC}"/>
              </a:ext>
            </a:extLst>
          </p:cNvPr>
          <p:cNvSpPr txBox="1"/>
          <p:nvPr/>
        </p:nvSpPr>
        <p:spPr>
          <a:xfrm>
            <a:off x="9173294" y="2334167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95BF06E-7CD6-4BF4-9089-4AC515CBFB75}"/>
              </a:ext>
            </a:extLst>
          </p:cNvPr>
          <p:cNvSpPr txBox="1"/>
          <p:nvPr/>
        </p:nvSpPr>
        <p:spPr>
          <a:xfrm>
            <a:off x="8093174" y="3251694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回想已知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CC91E4A-C03A-405D-A6E6-6D99F2178C8C}"/>
              </a:ext>
            </a:extLst>
          </p:cNvPr>
          <p:cNvSpPr txBox="1"/>
          <p:nvPr/>
        </p:nvSpPr>
        <p:spPr>
          <a:xfrm>
            <a:off x="9245302" y="4943264"/>
            <a:ext cx="1512168" cy="461665"/>
          </a:xfrm>
          <a:prstGeom prst="rect">
            <a:avLst/>
          </a:prstGeom>
          <a:solidFill>
            <a:srgbClr val="E8B16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推断预测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C42B36E-57F2-4BB9-A7BA-DECEA5E943CA}"/>
              </a:ext>
            </a:extLst>
          </p:cNvPr>
          <p:cNvGrpSpPr/>
          <p:nvPr/>
        </p:nvGrpSpPr>
        <p:grpSpPr>
          <a:xfrm>
            <a:off x="8093174" y="399377"/>
            <a:ext cx="3736605" cy="565885"/>
            <a:chOff x="8037051" y="327953"/>
            <a:chExt cx="3736605" cy="646333"/>
          </a:xfrm>
        </p:grpSpPr>
        <p:grpSp>
          <p:nvGrpSpPr>
            <p:cNvPr id="30" name="组 3">
              <a:extLst>
                <a:ext uri="{FF2B5EF4-FFF2-40B4-BE49-F238E27FC236}">
                  <a16:creationId xmlns:a16="http://schemas.microsoft.com/office/drawing/2014/main" id="{2B848ED1-8E0E-4F79-A299-407C50AAC951}"/>
                </a:ext>
              </a:extLst>
            </p:cNvPr>
            <p:cNvGrpSpPr/>
            <p:nvPr/>
          </p:nvGrpSpPr>
          <p:grpSpPr>
            <a:xfrm>
              <a:off x="8087301" y="327954"/>
              <a:ext cx="3686355" cy="646332"/>
              <a:chOff x="543380" y="510914"/>
              <a:chExt cx="4832732" cy="1016918"/>
            </a:xfrm>
          </p:grpSpPr>
          <p:grpSp>
            <p:nvGrpSpPr>
              <p:cNvPr id="33" name="组合 13">
                <a:extLst>
                  <a:ext uri="{FF2B5EF4-FFF2-40B4-BE49-F238E27FC236}">
                    <a16:creationId xmlns:a16="http://schemas.microsoft.com/office/drawing/2014/main" id="{20EDE1F9-4AA8-4191-9E22-DA7ED136F2AA}"/>
                  </a:ext>
                </a:extLst>
              </p:cNvPr>
              <p:cNvGrpSpPr/>
              <p:nvPr/>
            </p:nvGrpSpPr>
            <p:grpSpPr>
              <a:xfrm>
                <a:off x="543380" y="510914"/>
                <a:ext cx="898192" cy="1016918"/>
                <a:chOff x="1318374" y="150337"/>
                <a:chExt cx="1489433" cy="1727784"/>
              </a:xfrm>
              <a:effectLst>
                <a:outerShdw blurRad="228600" dist="152400" dir="2340000" sx="90000" sy="9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35" name="六边形 34">
                  <a:extLst>
                    <a:ext uri="{FF2B5EF4-FFF2-40B4-BE49-F238E27FC236}">
                      <a16:creationId xmlns:a16="http://schemas.microsoft.com/office/drawing/2014/main" id="{42ABC04E-E47C-4DBA-8A6E-77F3555EC417}"/>
                    </a:ext>
                  </a:extLst>
                </p:cNvPr>
                <p:cNvSpPr/>
                <p:nvPr/>
              </p:nvSpPr>
              <p:spPr>
                <a:xfrm rot="5400000">
                  <a:off x="1199199" y="269512"/>
                  <a:ext cx="1727784" cy="1489433"/>
                </a:xfrm>
                <a:prstGeom prst="hexagon">
                  <a:avLst/>
                </a:prstGeom>
                <a:gradFill flip="none" rotWithShape="1">
                  <a:gsLst>
                    <a:gs pos="100000">
                      <a:schemeClr val="bg1">
                        <a:lumMod val="69000"/>
                        <a:lumOff val="31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36" name="六边形 35">
                  <a:extLst>
                    <a:ext uri="{FF2B5EF4-FFF2-40B4-BE49-F238E27FC236}">
                      <a16:creationId xmlns:a16="http://schemas.microsoft.com/office/drawing/2014/main" id="{98706F59-9100-442E-9FE7-B5517ADA815F}"/>
                    </a:ext>
                  </a:extLst>
                </p:cNvPr>
                <p:cNvSpPr/>
                <p:nvPr/>
              </p:nvSpPr>
              <p:spPr>
                <a:xfrm rot="5400000">
                  <a:off x="1300555" y="356409"/>
                  <a:ext cx="1527476" cy="1316790"/>
                </a:xfrm>
                <a:prstGeom prst="hexagon">
                  <a:avLst/>
                </a:prstGeom>
                <a:gradFill flip="none" rotWithShape="1">
                  <a:gsLst>
                    <a:gs pos="48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latin typeface="印品黑体" panose="00000500000000000000" pitchFamily="2" charset="-122"/>
                    <a:ea typeface="印品黑体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34" name="文本框 1066">
                <a:extLst>
                  <a:ext uri="{FF2B5EF4-FFF2-40B4-BE49-F238E27FC236}">
                    <a16:creationId xmlns:a16="http://schemas.microsoft.com/office/drawing/2014/main" id="{3CF726B5-49A7-4C8D-956C-505BBD9877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4021" y="644487"/>
                <a:ext cx="4022091" cy="581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indent="0" algn="ctr">
                  <a:lnSpc>
                    <a:spcPct val="100000"/>
                  </a:lnSpc>
                  <a:buNone/>
                </a:pPr>
                <a:r>
                  <a:rPr sz="1800" b="1" dirty="0" err="1">
                    <a:solidFill>
                      <a:schemeClr val="accent1"/>
                    </a:solidFill>
                    <a:latin typeface="微软雅黑" panose="020B0503020204020204" pitchFamily="34" charset="-122"/>
                    <a:cs typeface="汉仪大黑简" panose="02010609000101010101" charset="-122"/>
                    <a:sym typeface="+mn-ea"/>
                  </a:rPr>
                  <a:t>常州市新高考线上研修活动</a:t>
                </a:r>
                <a:endParaRPr lang="zh-CN" altLang="en-US" sz="1800" dirty="0">
                  <a:solidFill>
                    <a:schemeClr val="bg1"/>
                  </a:solidFill>
                  <a:latin typeface="方正清刻本悦宋简体" panose="02000000000000000000" charset="-122"/>
                  <a:ea typeface="方正清刻本悦宋简体" panose="02000000000000000000" charset="-122"/>
                  <a:sym typeface="+mn-ea"/>
                </a:endParaRP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89C81F2E-BA6E-4688-8AD7-66388FB74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051" y="327953"/>
              <a:ext cx="785632" cy="646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813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6" grpId="0"/>
      <p:bldP spid="28" grpId="0"/>
      <p:bldP spid="2" grpId="0" animBg="1"/>
      <p:bldP spid="25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penci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567646"/>
      </a:accent2>
      <a:accent3>
        <a:srgbClr val="F69200"/>
      </a:accent3>
      <a:accent4>
        <a:srgbClr val="FCE610"/>
      </a:accent4>
      <a:accent5>
        <a:srgbClr val="1F9A0E"/>
      </a:accent5>
      <a:accent6>
        <a:srgbClr val="C92521"/>
      </a:accent6>
      <a:hlink>
        <a:srgbClr val="F59E00"/>
      </a:hlink>
      <a:folHlink>
        <a:srgbClr val="B2B2B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2226</Words>
  <Application>Microsoft Office PowerPoint</Application>
  <PresentationFormat>宽屏</PresentationFormat>
  <Paragraphs>233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 Unicode MS</vt:lpstr>
      <vt:lpstr>DengXian</vt:lpstr>
      <vt:lpstr>DengXian</vt:lpstr>
      <vt:lpstr>方正大黑体_GBK</vt:lpstr>
      <vt:lpstr>方正清刻本悦宋简体</vt:lpstr>
      <vt:lpstr>隶书</vt:lpstr>
      <vt:lpstr>思源黑体 CN ExtraLight</vt:lpstr>
      <vt:lpstr>宋体</vt:lpstr>
      <vt:lpstr>微软雅黑</vt:lpstr>
      <vt:lpstr>印品黑体</vt:lpstr>
      <vt:lpstr>Arial</vt:lpstr>
      <vt:lpstr>Arial Black</vt:lpstr>
      <vt:lpstr>Rockwell</vt:lpstr>
      <vt:lpstr>Tw Cen 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julia</cp:lastModifiedBy>
  <cp:revision>212</cp:revision>
  <dcterms:created xsi:type="dcterms:W3CDTF">2014-07-24T14:51:00Z</dcterms:created>
  <dcterms:modified xsi:type="dcterms:W3CDTF">2021-08-13T08:25:22Z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