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00" r:id="rId3"/>
    <p:sldId id="303" r:id="rId4"/>
    <p:sldId id="306" r:id="rId5"/>
    <p:sldId id="307" r:id="rId6"/>
    <p:sldId id="308" r:id="rId7"/>
    <p:sldId id="312" r:id="rId8"/>
    <p:sldId id="296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C1F9"/>
    <a:srgbClr val="A1C9ED"/>
    <a:srgbClr val="333333"/>
    <a:srgbClr val="5F5F5F"/>
    <a:srgbClr val="808080"/>
    <a:srgbClr val="B2B2B2"/>
    <a:srgbClr val="47721C"/>
    <a:srgbClr val="007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54E5B59C-1DF6-4CE5-98E2-966397C4A0DC}" type="datetimeFigureOut">
              <a:rPr lang="zh-CN" altLang="en-US"/>
              <a:pPr/>
              <a:t>2014-3-13</a:t>
            </a:fld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 cmpd="sng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FECD9A9-C17C-476F-B903-12F3F5CAC2EA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 noChangeArrowheads="1"/>
          </p:cNvSpPr>
          <p:nvPr>
            <p:ph type="ctrTitle"/>
          </p:nvPr>
        </p:nvSpPr>
        <p:spPr>
          <a:xfrm>
            <a:off x="827088" y="877888"/>
            <a:ext cx="7772400" cy="822325"/>
          </a:xfrm>
        </p:spPr>
        <p:txBody>
          <a:bodyPr/>
          <a:lstStyle>
            <a:lvl1pPr algn="r">
              <a:defRPr sz="3200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2051" name="文本占位符 2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1963738"/>
            <a:ext cx="6400800" cy="817562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2052" name="日期占位符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51AAB18-401F-40AC-8B5D-421142FD081C}" type="datetimeFigureOut">
              <a:rPr lang="zh-CN" altLang="en-US"/>
              <a:pPr/>
              <a:t>2014-3-13</a:t>
            </a:fld>
            <a:endParaRPr lang="en-US"/>
          </a:p>
        </p:txBody>
      </p:sp>
      <p:sp>
        <p:nvSpPr>
          <p:cNvPr id="2053" name="页脚占位符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2054" name="灯片编号占位符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21C2281-2996-4A5E-8667-0E4AF4EF8293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6C4AE41-1EBC-4310-B208-79F104C6B074}" type="datetimeFigureOut">
              <a:rPr lang="zh-CN" altLang="en-US"/>
              <a:pPr/>
              <a:t>2014-3-13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7A240-D30F-4AD4-800C-68FC2E71BE16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15113" y="187325"/>
            <a:ext cx="2071687" cy="58340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95288" y="187325"/>
            <a:ext cx="6067425" cy="58340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402E80-68F8-4622-A876-0E8576953016}" type="datetimeFigureOut">
              <a:rPr lang="zh-CN" altLang="en-US"/>
              <a:pPr/>
              <a:t>2014-3-13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091A89-3089-4A83-8F2E-651BD8F10A18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733D33-73C5-4ABB-86B5-A7182523412C}" type="datetimeFigureOut">
              <a:rPr lang="zh-CN" altLang="en-US"/>
              <a:pPr/>
              <a:t>2014-3-13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71FE1-9424-449F-8C9B-3615CB471277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B2CFA8-D20A-4607-AD4E-2DA846DBBA6C}" type="datetimeFigureOut">
              <a:rPr lang="zh-CN" altLang="en-US"/>
              <a:pPr/>
              <a:t>2014-3-13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42EB1-1BAB-41DB-8B2D-E82D2777D174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954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954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26D98D-F712-4C37-9EEE-73A3DB955178}" type="datetimeFigureOut">
              <a:rPr lang="zh-CN" altLang="en-US"/>
              <a:pPr/>
              <a:t>2014-3-13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397BF-C2AB-49F6-AB43-4C24ED55DB2E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B8BDA0-6D35-4D0E-8759-DE8448165589}" type="datetimeFigureOut">
              <a:rPr lang="zh-CN" altLang="en-US"/>
              <a:pPr/>
              <a:t>2014-3-13</a:t>
            </a:fld>
            <a:endParaRPr 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A5174-0B80-4CBD-B6F7-0CFB7DB6B178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67B745-2F15-4A65-8997-324EA45C1E6F}" type="datetimeFigureOut">
              <a:rPr lang="zh-CN" altLang="en-US"/>
              <a:pPr/>
              <a:t>2014-3-13</a:t>
            </a:fld>
            <a:endParaRPr 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58ECE3-2218-4E14-B4B2-DF9BA12A84A7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C69A4B-4A1A-429D-BAA7-A50C2E3FD66C}" type="datetimeFigureOut">
              <a:rPr lang="zh-CN" altLang="en-US"/>
              <a:pPr/>
              <a:t>2014-3-13</a:t>
            </a:fld>
            <a:endParaRPr 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30059-3629-47EB-8ED7-589AAFE1AABB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4023FB-BBA1-45F6-A44F-130ADA4F2C2D}" type="datetimeFigureOut">
              <a:rPr lang="zh-CN" altLang="en-US"/>
              <a:pPr/>
              <a:t>2014-3-13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B68F0-F69F-422C-8B2F-55456709EA20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25EBE5-395A-44BC-9D0D-31C56C59BB3F}" type="datetimeFigureOut">
              <a:rPr lang="zh-CN" altLang="en-US"/>
              <a:pPr/>
              <a:t>2014-3-13</a:t>
            </a:fld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5B88C-070B-46EE-A3B6-45322D95AD66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87325"/>
            <a:ext cx="82296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95425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2C2B9B9C-DF49-40D7-9148-FC1E39CDD2B1}" type="datetimeFigureOut">
              <a:rPr lang="zh-CN" altLang="en-US"/>
              <a:pPr/>
              <a:t>2014-3-13</a:t>
            </a:fld>
            <a:endParaRPr lang="en-US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fld id="{5BEA63EE-18BB-488D-9E16-7160F42A9A9E}" type="slidenum">
              <a:rPr lang="zh-CN" alt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itchFamily="34" charset="0"/>
          <a:ea typeface="黑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itchFamily="34" charset="0"/>
          <a:ea typeface="黑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itchFamily="34" charset="0"/>
          <a:ea typeface="黑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itchFamily="34" charset="0"/>
          <a:ea typeface="黑体" pitchFamily="2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itchFamily="34" charset="0"/>
          <a:ea typeface="黑体" pitchFamily="2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itchFamily="34" charset="0"/>
          <a:ea typeface="黑体" pitchFamily="2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itchFamily="34" charset="0"/>
          <a:ea typeface="黑体" pitchFamily="2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Calibri" pitchFamily="34" charset="0"/>
          <a:ea typeface="黑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l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n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u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WordArt 3"/>
          <p:cNvSpPr>
            <a:spLocks noChangeArrowheads="1" noChangeShapeType="1"/>
          </p:cNvSpPr>
          <p:nvPr/>
        </p:nvSpPr>
        <p:spPr bwMode="auto">
          <a:xfrm>
            <a:off x="500034" y="2000240"/>
            <a:ext cx="6215106" cy="78581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学年第二学期信息技术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教研组工作计划</a:t>
            </a:r>
            <a:endParaRPr lang="zh-CN" altLang="en-US" sz="3600" b="1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000000">
                      <a:gamma/>
                      <a:tint val="72941"/>
                      <a:invGamma/>
                    </a:srgbClr>
                  </a:gs>
                  <a:gs pos="100000">
                    <a:srgbClr val="000000"/>
                  </a:gs>
                </a:gsLst>
                <a:lin ang="540000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/>
              <a:ea typeface="黑体"/>
            </a:endParaRPr>
          </a:p>
        </p:txBody>
      </p:sp>
      <p:sp>
        <p:nvSpPr>
          <p:cNvPr id="4100" name="WordArt 4"/>
          <p:cNvSpPr>
            <a:spLocks noChangeArrowheads="1" noChangeShapeType="1"/>
          </p:cNvSpPr>
          <p:nvPr/>
        </p:nvSpPr>
        <p:spPr bwMode="auto">
          <a:xfrm>
            <a:off x="4342003" y="3286124"/>
            <a:ext cx="2214578" cy="35719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2400" b="1" dirty="0" smtClean="0">
                <a:ln w="9525">
                  <a:noFill/>
                  <a:round/>
                  <a:headEnd/>
                  <a:tailEnd/>
                </a:ln>
                <a:effectLst>
                  <a:outerShdw dist="17961" dir="2700000" algn="ctr" rotWithShape="0">
                    <a:schemeClr val="bg1"/>
                  </a:outerShdw>
                </a:effectLst>
                <a:latin typeface="黑体"/>
                <a:ea typeface="黑体"/>
              </a:rPr>
              <a:t>信息技术组</a:t>
            </a:r>
            <a:endParaRPr lang="zh-CN" altLang="en-US" sz="2400" b="1" dirty="0">
              <a:ln w="9525">
                <a:noFill/>
                <a:round/>
                <a:headEnd/>
                <a:tailEnd/>
              </a:ln>
              <a:effectLst>
                <a:outerShdw dist="17961" dir="2700000" algn="ctr" rotWithShape="0">
                  <a:schemeClr val="bg1"/>
                </a:outerShdw>
              </a:effectLst>
              <a:latin typeface="黑体"/>
              <a:ea typeface="黑体"/>
            </a:endParaRPr>
          </a:p>
        </p:txBody>
      </p:sp>
      <p:sp>
        <p:nvSpPr>
          <p:cNvPr id="4101" name="WordArt 5"/>
          <p:cNvSpPr>
            <a:spLocks noChangeArrowheads="1" noChangeShapeType="1"/>
          </p:cNvSpPr>
          <p:nvPr/>
        </p:nvSpPr>
        <p:spPr bwMode="auto">
          <a:xfrm>
            <a:off x="785786" y="500042"/>
            <a:ext cx="2000264" cy="250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zh-CN" altLang="en-US" sz="3600" b="1" dirty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00">
                        <a:gamma/>
                        <a:tint val="72941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chemeClr val="bg1">
                      <a:alpha val="78999"/>
                    </a:schemeClr>
                  </a:outerShdw>
                </a:effectLst>
                <a:latin typeface="黑体"/>
                <a:ea typeface="黑体"/>
              </a:rPr>
              <a:t>常州</a:t>
            </a:r>
            <a:r>
              <a:rPr lang="zh-CN" altLang="en-US" sz="3600" b="1" dirty="0" smtClean="0">
                <a:ln w="9525">
                  <a:noFill/>
                  <a:round/>
                  <a:headEnd/>
                  <a:tailEnd/>
                </a:ln>
                <a:gradFill rotWithShape="1">
                  <a:gsLst>
                    <a:gs pos="0">
                      <a:srgbClr val="000000">
                        <a:gamma/>
                        <a:tint val="72941"/>
                        <a:invGamma/>
                      </a:srgbClr>
                    </a:gs>
                    <a:gs pos="100000">
                      <a:srgbClr val="000000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chemeClr val="bg1">
                      <a:alpha val="78999"/>
                    </a:schemeClr>
                  </a:outerShdw>
                </a:effectLst>
                <a:latin typeface="黑体"/>
                <a:ea typeface="黑体"/>
              </a:rPr>
              <a:t>市花园中学</a:t>
            </a:r>
            <a:endParaRPr lang="zh-CN" altLang="en-US" sz="3600" b="1" dirty="0">
              <a:ln w="9525">
                <a:noFill/>
                <a:round/>
                <a:headEnd/>
                <a:tailEnd/>
              </a:ln>
              <a:gradFill rotWithShape="1">
                <a:gsLst>
                  <a:gs pos="0">
                    <a:srgbClr val="000000">
                      <a:gamma/>
                      <a:tint val="72941"/>
                      <a:invGamma/>
                    </a:srgbClr>
                  </a:gs>
                  <a:gs pos="100000">
                    <a:srgbClr val="000000"/>
                  </a:gs>
                </a:gsLst>
                <a:lin ang="5400000" scaled="1"/>
              </a:gradFill>
              <a:effectLst>
                <a:outerShdw dist="35921" dir="2700000" algn="ctr" rotWithShape="0">
                  <a:schemeClr val="bg1">
                    <a:alpha val="78999"/>
                  </a:schemeClr>
                </a:outerShdw>
              </a:effectLst>
              <a:latin typeface="黑体"/>
              <a:ea typeface="黑体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zh-CN" altLang="en-US" sz="2800" dirty="0" smtClean="0"/>
              <a:t>一</a:t>
            </a:r>
            <a:r>
              <a:rPr lang="zh-CN" altLang="en-US" sz="2800" dirty="0" smtClean="0"/>
              <a:t>、指导思想</a:t>
            </a:r>
            <a:endParaRPr lang="zh-CN" sz="2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285860"/>
            <a:ext cx="7859713" cy="4572032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zh-CN" altLang="en-US" sz="2400" dirty="0" smtClean="0"/>
              <a:t>               在</a:t>
            </a:r>
            <a:r>
              <a:rPr lang="zh-CN" altLang="en-US" sz="2400" dirty="0" smtClean="0"/>
              <a:t>新学期的教研工作中</a:t>
            </a:r>
            <a:r>
              <a:rPr lang="zh-CN" altLang="en-US" sz="2400" dirty="0" smtClean="0"/>
              <a:t>，</a:t>
            </a:r>
            <a:r>
              <a:rPr lang="zh-CN" altLang="en-US" sz="2400" dirty="0" smtClean="0"/>
              <a:t>进一步加强理论</a:t>
            </a:r>
            <a:r>
              <a:rPr lang="zh-CN" altLang="en-US" sz="2400" dirty="0" smtClean="0"/>
              <a:t>学习和实践运用，</a:t>
            </a:r>
            <a:r>
              <a:rPr lang="zh-CN" altLang="en-US" sz="2400" dirty="0" smtClean="0"/>
              <a:t>认真学习和贯彻</a:t>
            </a:r>
            <a:r>
              <a:rPr lang="en-US" altLang="zh-CN" sz="2400" dirty="0" smtClean="0"/>
              <a:t>《</a:t>
            </a:r>
            <a:r>
              <a:rPr lang="zh-CN" altLang="en-US" sz="2400" dirty="0" smtClean="0"/>
              <a:t>常州市中长期教育发展规划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、</a:t>
            </a:r>
            <a:r>
              <a:rPr lang="en-US" altLang="zh-CN" sz="2400" dirty="0" smtClean="0"/>
              <a:t>《</a:t>
            </a:r>
            <a:r>
              <a:rPr lang="zh-CN" altLang="en-US" sz="2400" dirty="0" smtClean="0"/>
              <a:t>教研室及各学科“十二五”发展规划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，加强对</a:t>
            </a:r>
            <a:r>
              <a:rPr lang="en-US" altLang="zh-CN" sz="2400" dirty="0" smtClean="0"/>
              <a:t>《</a:t>
            </a:r>
            <a:r>
              <a:rPr lang="zh-CN" altLang="en-US" sz="2400" dirty="0" smtClean="0"/>
              <a:t>江苏省义务教育信息技术课程指导纲要</a:t>
            </a:r>
            <a:r>
              <a:rPr lang="en-US" altLang="zh-CN" sz="2400" dirty="0" smtClean="0"/>
              <a:t>》</a:t>
            </a:r>
            <a:r>
              <a:rPr lang="zh-CN" altLang="en-US" sz="2400" dirty="0" smtClean="0"/>
              <a:t>的</a:t>
            </a:r>
            <a:r>
              <a:rPr lang="zh-CN" altLang="en-US" sz="2400" dirty="0" smtClean="0"/>
              <a:t>学习</a:t>
            </a:r>
            <a:r>
              <a:rPr lang="zh-CN" altLang="en-US" sz="2400" dirty="0" smtClean="0"/>
              <a:t>，改变传统 教学观念，提升</a:t>
            </a:r>
            <a:r>
              <a:rPr lang="zh-CN" altLang="en-US" sz="2400" dirty="0" smtClean="0"/>
              <a:t>课程实施的能力和研究</a:t>
            </a:r>
            <a:r>
              <a:rPr lang="zh-CN" altLang="en-US" sz="2400" dirty="0" smtClean="0"/>
              <a:t>水平。</a:t>
            </a:r>
            <a:r>
              <a:rPr lang="zh-CN" altLang="en-US" sz="2400" dirty="0" smtClean="0"/>
              <a:t>进一步落实学科教学建议，开展学科教师教育教学系列活动，</a:t>
            </a:r>
            <a:r>
              <a:rPr lang="zh-CN" altLang="en-US" sz="2400" dirty="0" smtClean="0"/>
              <a:t>提升我校信息技术</a:t>
            </a:r>
            <a:r>
              <a:rPr lang="zh-CN" altLang="en-US" sz="2400" dirty="0" smtClean="0"/>
              <a:t>学科教师的教学基本功和能力</a:t>
            </a:r>
            <a:r>
              <a:rPr lang="zh-CN" altLang="en-US" sz="2400" dirty="0" smtClean="0"/>
              <a:t>，八年级信息技术学科教学质量检测的成绩稳步提高</a:t>
            </a:r>
            <a:endParaRPr lang="zh-CN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785818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dirty="0" smtClean="0"/>
              <a:t>二、</a:t>
            </a:r>
            <a:r>
              <a:rPr lang="zh-CN" altLang="en-US" sz="2800" dirty="0" smtClean="0"/>
              <a:t>实施计划</a:t>
            </a:r>
            <a:r>
              <a:rPr lang="zh-CN" altLang="en-US" sz="2800" dirty="0" smtClean="0"/>
              <a:t/>
            </a:r>
            <a:br>
              <a:rPr lang="zh-CN" altLang="en-US" sz="2800" dirty="0" smtClean="0"/>
            </a:br>
            <a:endParaRPr lang="zh-CN" altLang="en-US" sz="2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4744" y="2071678"/>
            <a:ext cx="5286413" cy="4143404"/>
          </a:xfrm>
          <a:noFill/>
          <a:ln/>
        </p:spPr>
        <p:txBody>
          <a:bodyPr/>
          <a:lstStyle/>
          <a:p>
            <a:pPr lvl="1"/>
            <a:r>
              <a:rPr lang="zh-CN" altLang="en-US" sz="2400" b="1" dirty="0" smtClean="0"/>
              <a:t>结合学校青年教师基本功竞赛，开展组内教师基本功竞赛，提高组内教师教育教学实施水平。共同研究八年级复习课的教育教学，稳步提高学生信息素养。</a:t>
            </a:r>
            <a:endParaRPr lang="zh-CN" altLang="en-US" sz="2400" b="1" dirty="0"/>
          </a:p>
        </p:txBody>
      </p:sp>
      <p:sp>
        <p:nvSpPr>
          <p:cNvPr id="4" name="矩形 3"/>
          <p:cNvSpPr/>
          <p:nvPr/>
        </p:nvSpPr>
        <p:spPr>
          <a:xfrm>
            <a:off x="428596" y="1857364"/>
            <a:ext cx="3071794" cy="2813247"/>
          </a:xfrm>
          <a:prstGeom prst="rect">
            <a:avLst/>
          </a:prstGeom>
          <a:solidFill>
            <a:schemeClr val="accent6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tIns="180000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zh-CN" altLang="en-US" sz="2400" kern="0" dirty="0" smtClean="0">
                <a:solidFill>
                  <a:schemeClr val="bg1"/>
                </a:solidFill>
                <a:latin typeface="Calibri"/>
                <a:ea typeface="黑体"/>
              </a:rPr>
              <a:t>           抓好教师的教育教学基本功，提高教学成绩，能使八年级的学科检测的及格率和优秀率在原有基础上提高</a:t>
            </a:r>
            <a:r>
              <a:rPr lang="en-US" sz="2400" kern="0" dirty="0" smtClean="0">
                <a:solidFill>
                  <a:schemeClr val="bg1"/>
                </a:solidFill>
                <a:latin typeface="Calibri"/>
                <a:ea typeface="黑体"/>
              </a:rPr>
              <a:t>5%</a:t>
            </a:r>
            <a:r>
              <a:rPr lang="zh-CN" altLang="en-US" sz="2400" kern="0" dirty="0" smtClean="0">
                <a:solidFill>
                  <a:schemeClr val="bg1"/>
                </a:solidFill>
                <a:latin typeface="Calibri"/>
                <a:ea typeface="黑体"/>
              </a:rPr>
              <a:t>。</a:t>
            </a:r>
          </a:p>
        </p:txBody>
      </p:sp>
      <p:sp>
        <p:nvSpPr>
          <p:cNvPr id="5" name="矩形 4"/>
          <p:cNvSpPr/>
          <p:nvPr/>
        </p:nvSpPr>
        <p:spPr>
          <a:xfrm>
            <a:off x="1071538" y="857232"/>
            <a:ext cx="133722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CN" altLang="en-US" sz="2400" b="1" kern="0" dirty="0" smtClean="0">
                <a:latin typeface="Calibri"/>
                <a:ea typeface="黑体"/>
              </a:rPr>
              <a:t>分目标</a:t>
            </a:r>
            <a:r>
              <a:rPr lang="en-US" sz="2400" b="1" kern="0" dirty="0" smtClean="0">
                <a:latin typeface="Calibri"/>
                <a:ea typeface="黑体"/>
              </a:rPr>
              <a:t> 1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1414"/>
            <a:ext cx="8229600" cy="1292230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dirty="0" smtClean="0"/>
              <a:t>二、</a:t>
            </a:r>
            <a:r>
              <a:rPr lang="zh-CN" altLang="en-US" sz="2800" dirty="0" smtClean="0"/>
              <a:t>实施计划</a:t>
            </a:r>
            <a:endParaRPr lang="zh-CN" altLang="en-US" sz="2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4744" y="2071678"/>
            <a:ext cx="5286413" cy="4143404"/>
          </a:xfrm>
          <a:noFill/>
          <a:ln/>
        </p:spPr>
        <p:txBody>
          <a:bodyPr/>
          <a:lstStyle/>
          <a:p>
            <a:r>
              <a:rPr lang="zh-CN" altLang="en-US" sz="2400" dirty="0" smtClean="0"/>
              <a:t>能</a:t>
            </a:r>
            <a:r>
              <a:rPr lang="zh-CN" altLang="en-US" sz="2400" dirty="0" smtClean="0"/>
              <a:t>开设信息技术方面的校本课程，</a:t>
            </a:r>
            <a:r>
              <a:rPr lang="zh-CN" altLang="en-US" sz="2400" dirty="0" smtClean="0"/>
              <a:t>开展电子</a:t>
            </a:r>
            <a:r>
              <a:rPr lang="zh-CN" altLang="en-US" sz="2400" dirty="0" smtClean="0"/>
              <a:t>小报制作、动画制作、航模模拟飞行等特色活动</a:t>
            </a:r>
            <a:r>
              <a:rPr lang="zh-CN" altLang="en-US" sz="2400" dirty="0" smtClean="0"/>
              <a:t>。并能在相关比赛活动中取得一定的成绩。</a:t>
            </a:r>
            <a:endParaRPr lang="zh-CN" altLang="en-US" sz="2400" dirty="0" smtClean="0"/>
          </a:p>
        </p:txBody>
      </p:sp>
      <p:sp>
        <p:nvSpPr>
          <p:cNvPr id="4" name="矩形 3"/>
          <p:cNvSpPr/>
          <p:nvPr/>
        </p:nvSpPr>
        <p:spPr>
          <a:xfrm>
            <a:off x="428596" y="2357430"/>
            <a:ext cx="3071794" cy="2813247"/>
          </a:xfrm>
          <a:prstGeom prst="rect">
            <a:avLst/>
          </a:prstGeom>
          <a:solidFill>
            <a:schemeClr val="accent6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tIns="180000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zh-CN" altLang="en-US" sz="2400" dirty="0" smtClean="0"/>
              <a:t>            组织好课后的兴趣小组活动，设计开展一些有特色的活动和竞赛，提供有特长的学生在信息技术方面一个展示的平台。</a:t>
            </a:r>
            <a:endParaRPr lang="zh-CN" altLang="en-US" sz="2400" kern="0" dirty="0" smtClean="0">
              <a:solidFill>
                <a:schemeClr val="bg1"/>
              </a:solidFill>
              <a:latin typeface="Calibri"/>
              <a:ea typeface="黑体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71538" y="1500174"/>
            <a:ext cx="133722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CN" altLang="en-US" sz="2400" b="1" kern="0" dirty="0" smtClean="0">
                <a:latin typeface="Calibri"/>
                <a:ea typeface="黑体"/>
              </a:rPr>
              <a:t>分目标</a:t>
            </a:r>
            <a:r>
              <a:rPr lang="en-US" sz="2400" b="1" kern="0" dirty="0" smtClean="0">
                <a:latin typeface="Calibri"/>
                <a:ea typeface="黑体"/>
              </a:rPr>
              <a:t> 2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1292230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dirty="0" smtClean="0"/>
              <a:t>二、</a:t>
            </a:r>
            <a:r>
              <a:rPr lang="zh-CN" altLang="en-US" sz="2800" dirty="0" smtClean="0"/>
              <a:t>实施计划</a:t>
            </a:r>
            <a:r>
              <a:rPr lang="zh-CN" altLang="en-US" sz="2800" dirty="0" smtClean="0"/>
              <a:t/>
            </a:r>
            <a:br>
              <a:rPr lang="zh-CN" altLang="en-US" sz="2800" dirty="0" smtClean="0"/>
            </a:br>
            <a:endParaRPr lang="zh-CN" altLang="en-US" sz="2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43306" y="1500174"/>
            <a:ext cx="5286413" cy="4643470"/>
          </a:xfrm>
          <a:noFill/>
          <a:ln/>
        </p:spPr>
        <p:txBody>
          <a:bodyPr/>
          <a:lstStyle/>
          <a:p>
            <a:r>
              <a:rPr lang="zh-CN" altLang="en-US" sz="2400" dirty="0" smtClean="0"/>
              <a:t>继续开展好课堂教学研究，规划好“聚焦课堂 优化教学”活动，每位教师都能很好的参与到开课、网络评课活动中</a:t>
            </a:r>
            <a:r>
              <a:rPr lang="zh-CN" altLang="en-US" sz="2400" dirty="0" smtClean="0"/>
              <a:t>。</a:t>
            </a:r>
            <a:r>
              <a:rPr lang="zh-CN" altLang="en-US" sz="2400" dirty="0" smtClean="0"/>
              <a:t>开展好集备工作，从师德规范、校本培训、教学常规、教学成果等方面对组内老师提出要求，组内教师互相学习，共同促进，多讨论，多听课，加强校内和校际的交流学习。开展评教评学活动。外出听课的教师回校后要分享成果。</a:t>
            </a:r>
            <a:endParaRPr lang="zh-CN" altLang="en-US" sz="2400" b="1" dirty="0"/>
          </a:p>
        </p:txBody>
      </p:sp>
      <p:sp>
        <p:nvSpPr>
          <p:cNvPr id="4" name="矩形 3"/>
          <p:cNvSpPr/>
          <p:nvPr/>
        </p:nvSpPr>
        <p:spPr>
          <a:xfrm>
            <a:off x="500034" y="2143116"/>
            <a:ext cx="3071794" cy="3551911"/>
          </a:xfrm>
          <a:prstGeom prst="rect">
            <a:avLst/>
          </a:prstGeom>
          <a:solidFill>
            <a:schemeClr val="accent6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tIns="180000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zh-CN" altLang="en-US" sz="2400" dirty="0" smtClean="0"/>
              <a:t>           加强教研组常规管理，认真抓好集备，理清集体备课与独立备课的关系，集备要重实效，不能流于形式，对于共同的问题，能积极开展教学研究。</a:t>
            </a:r>
            <a:endParaRPr lang="zh-CN" altLang="en-US" sz="2400" kern="0" dirty="0" smtClean="0">
              <a:solidFill>
                <a:schemeClr val="bg1"/>
              </a:solidFill>
              <a:latin typeface="Calibri"/>
              <a:ea typeface="黑体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14414" y="1214422"/>
            <a:ext cx="133722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CN" altLang="en-US" sz="2400" b="1" kern="0" dirty="0" smtClean="0">
                <a:latin typeface="Calibri"/>
                <a:ea typeface="黑体"/>
              </a:rPr>
              <a:t>分目标</a:t>
            </a:r>
            <a:r>
              <a:rPr lang="en-US" sz="2400" b="1" kern="0" dirty="0" smtClean="0">
                <a:latin typeface="Calibri"/>
                <a:ea typeface="黑体"/>
              </a:rPr>
              <a:t> 3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1292230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dirty="0" smtClean="0"/>
              <a:t>二、</a:t>
            </a:r>
            <a:r>
              <a:rPr lang="zh-CN" altLang="en-US" sz="2800" dirty="0" smtClean="0"/>
              <a:t>实施计划</a:t>
            </a:r>
            <a:endParaRPr lang="zh-CN" altLang="en-US" sz="2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00430" y="2643182"/>
            <a:ext cx="5500694" cy="3214710"/>
          </a:xfrm>
          <a:noFill/>
          <a:ln/>
        </p:spPr>
        <p:txBody>
          <a:bodyPr/>
          <a:lstStyle/>
          <a:p>
            <a:r>
              <a:rPr lang="zh-CN" altLang="en-US" sz="2400" dirty="0" smtClean="0"/>
              <a:t>加强组内的校本培训，提高本组教师的信息化水平</a:t>
            </a:r>
            <a:r>
              <a:rPr lang="zh-CN" altLang="en-US" sz="2400" dirty="0" smtClean="0"/>
              <a:t>。</a:t>
            </a:r>
            <a:r>
              <a:rPr lang="zh-CN" altLang="en-US" sz="2400" dirty="0" smtClean="0"/>
              <a:t>重点关注迅速更新的新观念、新知识、新信息，及时了解和熟悉学科发展的前沿取长补短，缩小组内老师信息化水平的差异，提高整体业务能力。</a:t>
            </a:r>
          </a:p>
          <a:p>
            <a:r>
              <a:rPr lang="zh-CN" altLang="en-US" sz="2400" dirty="0" smtClean="0"/>
              <a:t>教研组</a:t>
            </a:r>
            <a:r>
              <a:rPr lang="zh-CN" altLang="en-US" sz="2400" dirty="0" smtClean="0"/>
              <a:t>文化的建设</a:t>
            </a:r>
            <a:r>
              <a:rPr lang="zh-CN" altLang="en-US" sz="2400" dirty="0" smtClean="0"/>
              <a:t>上有</a:t>
            </a:r>
            <a:r>
              <a:rPr lang="zh-CN" altLang="en-US" sz="2400" dirty="0" smtClean="0"/>
              <a:t>更多的思考和措施。</a:t>
            </a:r>
            <a:endParaRPr lang="zh-CN" altLang="en-US" sz="2400" b="1" dirty="0"/>
          </a:p>
        </p:txBody>
      </p:sp>
      <p:sp>
        <p:nvSpPr>
          <p:cNvPr id="4" name="矩形 3"/>
          <p:cNvSpPr/>
          <p:nvPr/>
        </p:nvSpPr>
        <p:spPr>
          <a:xfrm>
            <a:off x="428596" y="2643182"/>
            <a:ext cx="3071794" cy="3921243"/>
          </a:xfrm>
          <a:prstGeom prst="rect">
            <a:avLst/>
          </a:prstGeom>
          <a:solidFill>
            <a:schemeClr val="accent6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tIns="180000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zh-CN" altLang="en-US" sz="2400" dirty="0" smtClean="0"/>
              <a:t>           促进教研组建设，提升教研组在教师发展过程中的重要作用，努力营造积极向上、乐于奉献、求实创新、良性竞争、共同进步的教研组文化，增强教研组的凝聚力和荣誉感。</a:t>
            </a:r>
            <a:endParaRPr lang="zh-CN" altLang="en-US" sz="2400" kern="0" dirty="0" smtClean="0">
              <a:solidFill>
                <a:schemeClr val="bg1"/>
              </a:solidFill>
              <a:latin typeface="Calibri"/>
              <a:ea typeface="黑体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071538" y="1857364"/>
            <a:ext cx="133722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CN" altLang="en-US" sz="2400" b="1" kern="0" dirty="0" smtClean="0">
                <a:latin typeface="Calibri"/>
                <a:ea typeface="黑体"/>
              </a:rPr>
              <a:t>分目标</a:t>
            </a:r>
            <a:r>
              <a:rPr lang="en-US" sz="2400" b="1" kern="0" dirty="0" smtClean="0">
                <a:latin typeface="Calibri"/>
                <a:ea typeface="黑体"/>
              </a:rPr>
              <a:t> 4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1292230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dirty="0" smtClean="0"/>
              <a:t>二、</a:t>
            </a:r>
            <a:r>
              <a:rPr lang="zh-CN" altLang="en-US" sz="2800" dirty="0" smtClean="0"/>
              <a:t>实施计划</a:t>
            </a:r>
            <a:endParaRPr lang="zh-CN" altLang="en-US" sz="28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0" y="2500306"/>
            <a:ext cx="4357686" cy="2000264"/>
          </a:xfrm>
          <a:noFill/>
          <a:ln/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400" dirty="0" smtClean="0"/>
              <a:t>每个教育论文评比活动都能积极参加，并能在参加的活动中至少有一位老师能</a:t>
            </a:r>
            <a:r>
              <a:rPr lang="zh-CN" altLang="en-US" sz="2400" dirty="0" smtClean="0"/>
              <a:t>获奖。</a:t>
            </a:r>
            <a:endParaRPr lang="zh-CN" altLang="en-US" sz="2400" dirty="0" smtClean="0"/>
          </a:p>
        </p:txBody>
      </p:sp>
      <p:sp>
        <p:nvSpPr>
          <p:cNvPr id="4" name="矩形 3"/>
          <p:cNvSpPr/>
          <p:nvPr/>
        </p:nvSpPr>
        <p:spPr>
          <a:xfrm>
            <a:off x="285720" y="2428868"/>
            <a:ext cx="4071966" cy="1335920"/>
          </a:xfrm>
          <a:prstGeom prst="rect">
            <a:avLst/>
          </a:prstGeom>
          <a:solidFill>
            <a:schemeClr val="accent6">
              <a:lumMod val="50000"/>
              <a:lumOff val="5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tIns="180000">
            <a:spAutoFit/>
          </a:bodyPr>
          <a:lstStyle/>
          <a:p>
            <a:pPr marL="342900" lvl="0" indent="-342900" eaLnBrk="0" hangingPunct="0">
              <a:spcBef>
                <a:spcPct val="20000"/>
              </a:spcBef>
            </a:pPr>
            <a:r>
              <a:rPr lang="zh-CN" altLang="en-US" sz="2400" dirty="0" smtClean="0"/>
              <a:t>            强化教科研意识，营造良好的教科研氛围，形成主动研究的</a:t>
            </a:r>
            <a:r>
              <a:rPr lang="zh-CN" altLang="en-US" sz="2400" dirty="0" smtClean="0"/>
              <a:t>意识</a:t>
            </a:r>
            <a:r>
              <a:rPr lang="zh-CN" altLang="en-US" sz="2400" dirty="0" smtClean="0"/>
              <a:t>。</a:t>
            </a:r>
            <a:endParaRPr lang="zh-CN" altLang="en-US" sz="2400" kern="0" dirty="0" smtClean="0">
              <a:solidFill>
                <a:schemeClr val="bg1"/>
              </a:solidFill>
              <a:latin typeface="Calibri"/>
              <a:ea typeface="黑体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591700" y="1500174"/>
            <a:ext cx="1337226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CN" altLang="en-US" sz="2400" b="1" kern="0" dirty="0" smtClean="0">
                <a:latin typeface="Calibri"/>
                <a:ea typeface="黑体"/>
              </a:rPr>
              <a:t>分目标</a:t>
            </a:r>
            <a:r>
              <a:rPr lang="en-US" sz="2400" b="1" kern="0" dirty="0" smtClean="0">
                <a:latin typeface="Calibri"/>
                <a:ea typeface="黑体"/>
              </a:rPr>
              <a:t> </a:t>
            </a:r>
            <a:r>
              <a:rPr lang="en-US" sz="2400" b="1" kern="0" dirty="0" smtClean="0">
                <a:latin typeface="Calibri"/>
                <a:ea typeface="黑体"/>
              </a:rPr>
              <a:t>5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4"/>
          <p:cNvSpPr>
            <a:spLocks noChangeArrowheads="1" noChangeShapeType="1" noTextEdit="1"/>
          </p:cNvSpPr>
          <p:nvPr/>
        </p:nvSpPr>
        <p:spPr bwMode="auto">
          <a:xfrm>
            <a:off x="1714480" y="1928802"/>
            <a:ext cx="27940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 smtClean="0">
                <a:ln w="12700" cmpd="sng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17961" dir="2700000" algn="ctr" rotWithShape="0">
                    <a:schemeClr val="bg1"/>
                  </a:outerShdw>
                </a:effectLst>
                <a:latin typeface="黑体"/>
                <a:ea typeface="黑体"/>
              </a:rPr>
              <a:t>谢谢指导！</a:t>
            </a:r>
            <a:endParaRPr lang="zh-CN" altLang="en-US" sz="3600" b="1" kern="10" dirty="0">
              <a:ln w="12700" cmpd="sng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chemeClr val="bg1"/>
                </a:outerShdw>
              </a:effectLst>
              <a:latin typeface="黑体"/>
              <a:ea typeface="黑体"/>
            </a:endParaRPr>
          </a:p>
        </p:txBody>
      </p:sp>
      <p:sp>
        <p:nvSpPr>
          <p:cNvPr id="8195" name="WordArt 5"/>
          <p:cNvSpPr>
            <a:spLocks noChangeArrowheads="1" noChangeShapeType="1" noTextEdit="1"/>
          </p:cNvSpPr>
          <p:nvPr/>
        </p:nvSpPr>
        <p:spPr bwMode="auto">
          <a:xfrm>
            <a:off x="2143108" y="3071810"/>
            <a:ext cx="1728788" cy="288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 cmpd="sng">
                  <a:solidFill>
                    <a:schemeClr val="bg1"/>
                  </a:solidFill>
                  <a:round/>
                  <a:headEnd/>
                  <a:tailEnd/>
                </a:ln>
                <a:effectLst>
                  <a:outerShdw dist="17961" dir="2700000" algn="ctr" rotWithShape="0">
                    <a:schemeClr val="bg1"/>
                  </a:outerShdw>
                </a:effectLst>
                <a:latin typeface="Arial"/>
                <a:cs typeface="Arial"/>
              </a:rPr>
              <a:t>Thanks!</a:t>
            </a:r>
            <a:endParaRPr lang="zh-CN" altLang="en-US" sz="3600" b="1" kern="10" dirty="0">
              <a:ln w="12700" cmpd="sng">
                <a:solidFill>
                  <a:schemeClr val="bg1"/>
                </a:solidFill>
                <a:round/>
                <a:headEnd/>
                <a:tailEnd/>
              </a:ln>
              <a:effectLst>
                <a:outerShdw dist="17961" dir="2700000" algn="ctr" rotWithShape="0">
                  <a:schemeClr val="bg1"/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 1">
      <a:dk1>
        <a:srgbClr val="000000"/>
      </a:dk1>
      <a:lt1>
        <a:srgbClr val="FFFFFF"/>
      </a:lt1>
      <a:dk2>
        <a:srgbClr val="FF9933"/>
      </a:dk2>
      <a:lt2>
        <a:srgbClr val="DCDCDC"/>
      </a:lt2>
      <a:accent1>
        <a:srgbClr val="0066CC"/>
      </a:accent1>
      <a:accent2>
        <a:srgbClr val="003366"/>
      </a:accent2>
      <a:accent3>
        <a:srgbClr val="FFFFFF"/>
      </a:accent3>
      <a:accent4>
        <a:srgbClr val="000000"/>
      </a:accent4>
      <a:accent5>
        <a:srgbClr val="AAB8E2"/>
      </a:accent5>
      <a:accent6>
        <a:srgbClr val="002D5C"/>
      </a:accent6>
      <a:hlink>
        <a:srgbClr val="0099FF"/>
      </a:hlink>
      <a:folHlink>
        <a:srgbClr val="0066FF"/>
      </a:folHlink>
    </a:clrScheme>
    <a:fontScheme name="Office 主题">
      <a:majorFont>
        <a:latin typeface="Calibri"/>
        <a:ea typeface="黑体"/>
        <a:cs typeface=""/>
      </a:majorFont>
      <a:minorFont>
        <a:latin typeface="Calibri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主题 1">
        <a:dk1>
          <a:srgbClr val="000000"/>
        </a:dk1>
        <a:lt1>
          <a:srgbClr val="FFFFFF"/>
        </a:lt1>
        <a:dk2>
          <a:srgbClr val="FF9933"/>
        </a:dk2>
        <a:lt2>
          <a:srgbClr val="DCDCDC"/>
        </a:lt2>
        <a:accent1>
          <a:srgbClr val="0066CC"/>
        </a:accent1>
        <a:accent2>
          <a:srgbClr val="003366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002D5C"/>
        </a:accent6>
        <a:hlink>
          <a:srgbClr val="0099FF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Pages>0</Pages>
  <Words>591</Words>
  <Characters>0</Characters>
  <Application>WPS Office 个人版</Application>
  <DocSecurity>0</DocSecurity>
  <PresentationFormat>全屏显示(4:3)</PresentationFormat>
  <Lines>0</Lines>
  <Paragraphs>28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幻灯片 1</vt:lpstr>
      <vt:lpstr>一、指导思想</vt:lpstr>
      <vt:lpstr>二、实施计划 </vt:lpstr>
      <vt:lpstr>二、实施计划</vt:lpstr>
      <vt:lpstr>二、实施计划 </vt:lpstr>
      <vt:lpstr>二、实施计划</vt:lpstr>
      <vt:lpstr>二、实施计划</vt:lpstr>
      <vt:lpstr>幻灯片 8</vt:lpstr>
    </vt:vector>
  </TitlesOfParts>
  <Manager/>
  <Company>www.ruideppt.net</Company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锐得PPT模板</dc:title>
  <dc:subject/>
  <dc:creator>北京锐得幻演广告有限公司</dc:creator>
  <cp:keywords/>
  <dc:description/>
  <cp:lastModifiedBy>微软用户</cp:lastModifiedBy>
  <cp:revision>348</cp:revision>
  <cp:lastPrinted>1899-12-30T00:00:00Z</cp:lastPrinted>
  <dcterms:created xsi:type="dcterms:W3CDTF">2012-03-14T19:16:32Z</dcterms:created>
  <dcterms:modified xsi:type="dcterms:W3CDTF">2014-03-13T09:09:50Z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2052-8.1.0.2998</vt:lpwstr>
  </property>
</Properties>
</file>