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0" r:id="rId3"/>
    <p:sldId id="301" r:id="rId4"/>
    <p:sldId id="302" r:id="rId5"/>
    <p:sldId id="303" r:id="rId6"/>
    <p:sldId id="304" r:id="rId7"/>
    <p:sldId id="305" r:id="rId8"/>
    <p:sldId id="307" r:id="rId9"/>
    <p:sldId id="259" r:id="rId10"/>
    <p:sldId id="306" r:id="rId11"/>
    <p:sldId id="294" r:id="rId12"/>
    <p:sldId id="263" r:id="rId13"/>
    <p:sldId id="271" r:id="rId14"/>
    <p:sldId id="295" r:id="rId15"/>
    <p:sldId id="264" r:id="rId16"/>
    <p:sldId id="293" r:id="rId17"/>
    <p:sldId id="308" r:id="rId18"/>
    <p:sldId id="316" r:id="rId19"/>
    <p:sldId id="296" r:id="rId20"/>
    <p:sldId id="310" r:id="rId21"/>
    <p:sldId id="298" r:id="rId22"/>
    <p:sldId id="274" r:id="rId23"/>
    <p:sldId id="299" r:id="rId24"/>
    <p:sldId id="313" r:id="rId25"/>
    <p:sldId id="314" r:id="rId26"/>
    <p:sldId id="315" r:id="rId27"/>
    <p:sldId id="283" r:id="rId28"/>
    <p:sldId id="291" r:id="rId29"/>
    <p:sldId id="287" r:id="rId30"/>
    <p:sldId id="285" r:id="rId31"/>
    <p:sldId id="312" r:id="rId32"/>
    <p:sldId id="311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9644"/>
    <a:srgbClr val="FF00FF"/>
    <a:srgbClr val="990099"/>
    <a:srgbClr val="CC00CC"/>
    <a:srgbClr val="FF6600"/>
    <a:srgbClr val="9900CC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60"/>
  </p:normalViewPr>
  <p:slideViewPr>
    <p:cSldViewPr>
      <p:cViewPr varScale="1">
        <p:scale>
          <a:sx n="67" d="100"/>
          <a:sy n="67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765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20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152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45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98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854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83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190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486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588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82344-2A34-48E3-ADAC-95D6CBA20CF8}" type="datetimeFigureOut">
              <a:rPr lang="zh-CN" altLang="en-US" smtClean="0"/>
              <a:t>2014-10-30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FCAD6-7D57-472D-BDBB-6B1EDFF96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73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kkkkk\&#26032;&#25945;&#26448;\&#20845;&#24180;&#32423;\&#20845;&#19978;\unit6&#36164;&#28304;\swf\U601.swf" TargetMode="Externa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kkkkk\&#26032;&#25945;&#26448;\&#20845;&#24180;&#32423;\&#20845;&#19978;\unit6&#36164;&#28304;\swf\U601.swf" TargetMode="External"/><Relationship Id="rId5" Type="http://schemas.openxmlformats.org/officeDocument/2006/relationships/slide" Target="slide2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media" Target="../media/media5.mp3"/><Relationship Id="rId13" Type="http://schemas.openxmlformats.org/officeDocument/2006/relationships/slide" Target="slide27.xml"/><Relationship Id="rId3" Type="http://schemas.microsoft.com/office/2007/relationships/media" Target="../media/media3.mp3"/><Relationship Id="rId7" Type="http://schemas.openxmlformats.org/officeDocument/2006/relationships/audio" Target="NULL" TargetMode="External"/><Relationship Id="rId12" Type="http://schemas.openxmlformats.org/officeDocument/2006/relationships/image" Target="../media/image7.png"/><Relationship Id="rId17" Type="http://schemas.openxmlformats.org/officeDocument/2006/relationships/slide" Target="slide26.xml"/><Relationship Id="rId2" Type="http://schemas.openxmlformats.org/officeDocument/2006/relationships/audio" Target="../media/media2.mp3"/><Relationship Id="rId16" Type="http://schemas.openxmlformats.org/officeDocument/2006/relationships/slide" Target="slide25.xml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slideLayout" Target="../slideLayouts/slideLayout7.xml"/><Relationship Id="rId5" Type="http://schemas.microsoft.com/office/2007/relationships/media" Target="../media/media4.mp3"/><Relationship Id="rId15" Type="http://schemas.openxmlformats.org/officeDocument/2006/relationships/slide" Target="slide24.xml"/><Relationship Id="rId10" Type="http://schemas.microsoft.com/office/2007/relationships/media" Target="../media/media7.mp3"/><Relationship Id="rId4" Type="http://schemas.openxmlformats.org/officeDocument/2006/relationships/audio" Target="../media/media3.mp3"/><Relationship Id="rId9" Type="http://schemas.microsoft.com/office/2007/relationships/media" Target="../media/media6.mp3"/><Relationship Id="rId1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p3"/><Relationship Id="rId13" Type="http://schemas.microsoft.com/office/2007/relationships/media" Target="../media/media14.mp3"/><Relationship Id="rId18" Type="http://schemas.openxmlformats.org/officeDocument/2006/relationships/image" Target="../media/image2.png"/><Relationship Id="rId3" Type="http://schemas.microsoft.com/office/2007/relationships/media" Target="../media/media9.mp3"/><Relationship Id="rId7" Type="http://schemas.microsoft.com/office/2007/relationships/media" Target="../media/media11.mp3"/><Relationship Id="rId12" Type="http://schemas.openxmlformats.org/officeDocument/2006/relationships/audio" Target="../media/media13.mp3"/><Relationship Id="rId17" Type="http://schemas.openxmlformats.org/officeDocument/2006/relationships/image" Target="../media/image26.png"/><Relationship Id="rId2" Type="http://schemas.microsoft.com/office/2007/relationships/media" Target="../media/media8.mp3"/><Relationship Id="rId16" Type="http://schemas.openxmlformats.org/officeDocument/2006/relationships/slide" Target="slide21.xml"/><Relationship Id="rId1" Type="http://schemas.openxmlformats.org/officeDocument/2006/relationships/audio" Target="NULL" TargetMode="External"/><Relationship Id="rId6" Type="http://schemas.openxmlformats.org/officeDocument/2006/relationships/audio" Target="../media/media10.mp3"/><Relationship Id="rId11" Type="http://schemas.microsoft.com/office/2007/relationships/media" Target="../media/media13.mp3"/><Relationship Id="rId5" Type="http://schemas.microsoft.com/office/2007/relationships/media" Target="../media/media10.mp3"/><Relationship Id="rId15" Type="http://schemas.openxmlformats.org/officeDocument/2006/relationships/image" Target="../media/image7.png"/><Relationship Id="rId10" Type="http://schemas.openxmlformats.org/officeDocument/2006/relationships/audio" Target="../media/media12.mp3"/><Relationship Id="rId19" Type="http://schemas.openxmlformats.org/officeDocument/2006/relationships/image" Target="../media/image34.png"/><Relationship Id="rId4" Type="http://schemas.openxmlformats.org/officeDocument/2006/relationships/audio" Target="../media/media9.mp3"/><Relationship Id="rId9" Type="http://schemas.microsoft.com/office/2007/relationships/media" Target="../media/media12.mp3"/><Relationship Id="rId1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1261" y="-27384"/>
            <a:ext cx="9170442" cy="6872262"/>
            <a:chOff x="-11261" y="-27384"/>
            <a:chExt cx="9170442" cy="6872262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269" b="54144"/>
            <a:stretch/>
          </p:blipFill>
          <p:spPr bwMode="auto">
            <a:xfrm>
              <a:off x="-11261" y="-27384"/>
              <a:ext cx="9162629" cy="2036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09" name="Picture 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269" b="1"/>
            <a:stretch/>
          </p:blipFill>
          <p:spPr bwMode="auto">
            <a:xfrm>
              <a:off x="-3448" y="1204218"/>
              <a:ext cx="9162629" cy="5640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矩形 3"/>
          <p:cNvSpPr/>
          <p:nvPr/>
        </p:nvSpPr>
        <p:spPr>
          <a:xfrm>
            <a:off x="683568" y="476672"/>
            <a:ext cx="6973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381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Unit6 Keep our city clean</a:t>
            </a:r>
            <a:endParaRPr lang="zh-CN" altLang="en-US" sz="5400" b="1" cap="none" spc="0" dirty="0">
              <a:ln w="381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916832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</a:rPr>
              <a:t>                                 </a:t>
            </a:r>
            <a:r>
              <a:rPr lang="en-US" altLang="zh-CN" sz="3200" dirty="0" err="1" smtClean="0">
                <a:solidFill>
                  <a:srgbClr val="7030A0"/>
                </a:solidFill>
              </a:rPr>
              <a:t>Hengshanqiao</a:t>
            </a:r>
            <a:r>
              <a:rPr lang="en-US" altLang="zh-CN" sz="3200" dirty="0" smtClean="0">
                <a:solidFill>
                  <a:srgbClr val="7030A0"/>
                </a:solidFill>
              </a:rPr>
              <a:t> Primary School              </a:t>
            </a:r>
          </a:p>
          <a:p>
            <a:r>
              <a:rPr lang="en-US" altLang="zh-CN" sz="3200" dirty="0">
                <a:solidFill>
                  <a:srgbClr val="7030A0"/>
                </a:solidFill>
              </a:rPr>
              <a:t> </a:t>
            </a:r>
            <a:r>
              <a:rPr lang="en-US" altLang="zh-CN" sz="3200" dirty="0" smtClean="0">
                <a:solidFill>
                  <a:srgbClr val="7030A0"/>
                </a:solidFill>
              </a:rPr>
              <a:t>                                                      Zhang </a:t>
            </a:r>
            <a:r>
              <a:rPr lang="en-US" altLang="zh-CN" sz="3200" dirty="0" err="1" smtClean="0">
                <a:solidFill>
                  <a:srgbClr val="7030A0"/>
                </a:solidFill>
              </a:rPr>
              <a:t>Huangying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pic>
        <p:nvPicPr>
          <p:cNvPr id="2" name="Earth S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4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5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7"/>
          <a:stretch/>
        </p:blipFill>
        <p:spPr bwMode="auto">
          <a:xfrm>
            <a:off x="395536" y="1364107"/>
            <a:ext cx="8064895" cy="537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253097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00CC"/>
                </a:solidFill>
              </a:rPr>
              <a:t>What do you think of our city?</a:t>
            </a:r>
            <a:r>
              <a:rPr lang="en-US" altLang="zh-CN" sz="2400" dirty="0" smtClean="0"/>
              <a:t>                                            </a:t>
            </a:r>
          </a:p>
          <a:p>
            <a:r>
              <a:rPr lang="en-US" altLang="zh-CN" sz="2400" dirty="0" smtClean="0"/>
              <a:t>                                         (</a:t>
            </a:r>
            <a:r>
              <a:rPr lang="zh-CN" altLang="en-US" sz="2400" dirty="0" smtClean="0"/>
              <a:t>你觉得我们的</a:t>
            </a:r>
            <a:r>
              <a:rPr lang="zh-CN" altLang="en-US" sz="2400" dirty="0"/>
              <a:t>城市</a:t>
            </a:r>
            <a:r>
              <a:rPr lang="zh-CN" altLang="en-US" sz="2400" dirty="0" smtClean="0"/>
              <a:t>怎么样？</a:t>
            </a:r>
            <a:r>
              <a:rPr lang="en-US" altLang="zh-CN" sz="2400" dirty="0" smtClean="0"/>
              <a:t>)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648072" y="1076543"/>
            <a:ext cx="2339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dirty="0">
                <a:solidFill>
                  <a:srgbClr val="FF0000"/>
                </a:solidFill>
              </a:rPr>
              <a:t>dirty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321081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123" y="260648"/>
            <a:ext cx="4457700" cy="3147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6"/>
          <a:stretch/>
        </p:blipFill>
        <p:spPr bwMode="auto">
          <a:xfrm>
            <a:off x="33759" y="260648"/>
            <a:ext cx="4273502" cy="3021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0" y="3478657"/>
            <a:ext cx="4176737" cy="298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9" b="21772"/>
          <a:stretch/>
        </p:blipFill>
        <p:spPr bwMode="auto">
          <a:xfrm>
            <a:off x="4427984" y="3645024"/>
            <a:ext cx="43002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50377"/>
            <a:ext cx="7122428" cy="4510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691680" y="1463279"/>
            <a:ext cx="4536504" cy="928039"/>
            <a:chOff x="2627784" y="116632"/>
            <a:chExt cx="4536504" cy="928039"/>
          </a:xfrm>
        </p:grpSpPr>
        <p:sp>
          <p:nvSpPr>
            <p:cNvPr id="3" name="TextBox 2"/>
            <p:cNvSpPr txBox="1"/>
            <p:nvPr/>
          </p:nvSpPr>
          <p:spPr>
            <a:xfrm>
              <a:off x="2627784" y="121341"/>
              <a:ext cx="4536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0070C0"/>
                  </a:solidFill>
                </a:rPr>
                <a:t>The</a:t>
              </a:r>
              <a:r>
                <a:rPr lang="en-US" altLang="zh-CN" sz="5400" dirty="0" smtClean="0">
                  <a:solidFill>
                    <a:srgbClr val="FF66CC"/>
                  </a:solidFill>
                </a:rPr>
                <a:t> </a:t>
              </a:r>
              <a:r>
                <a:rPr lang="en-US" altLang="zh-CN" sz="5400" dirty="0" smtClean="0">
                  <a:solidFill>
                    <a:srgbClr val="FF0000"/>
                  </a:solidFill>
                </a:rPr>
                <a:t>air</a:t>
              </a:r>
              <a:r>
                <a:rPr lang="en-US" altLang="zh-CN" sz="5400" dirty="0" smtClean="0">
                  <a:solidFill>
                    <a:srgbClr val="FF66CC"/>
                  </a:solidFill>
                </a:rPr>
                <a:t> </a:t>
              </a:r>
              <a:r>
                <a:rPr lang="en-US" altLang="zh-CN" sz="5400" dirty="0" smtClean="0">
                  <a:solidFill>
                    <a:srgbClr val="0070C0"/>
                  </a:solidFill>
                </a:rPr>
                <a:t>is         .</a:t>
              </a:r>
              <a:endParaRPr lang="zh-CN" altLang="en-US" sz="5400" dirty="0">
                <a:solidFill>
                  <a:srgbClr val="0070C0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220072" y="116632"/>
              <a:ext cx="149592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dirty="0">
                  <a:solidFill>
                    <a:srgbClr val="FF0000"/>
                  </a:solidFill>
                </a:rPr>
                <a:t>dirty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3711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80120" y="201414"/>
            <a:ext cx="889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0070C0"/>
                </a:solidFill>
              </a:rPr>
              <a:t>What </a:t>
            </a:r>
            <a:r>
              <a:rPr lang="en-US" altLang="zh-CN" sz="5400" dirty="0" smtClean="0">
                <a:solidFill>
                  <a:srgbClr val="FF0000"/>
                </a:solidFill>
              </a:rPr>
              <a:t>makes</a:t>
            </a:r>
            <a:r>
              <a:rPr lang="en-US" altLang="zh-CN" sz="5400" dirty="0" smtClean="0">
                <a:solidFill>
                  <a:srgbClr val="0070C0"/>
                </a:solidFill>
              </a:rPr>
              <a:t> the </a:t>
            </a:r>
            <a:r>
              <a:rPr lang="en-US" altLang="zh-CN" sz="5400" dirty="0">
                <a:solidFill>
                  <a:srgbClr val="0000CC"/>
                </a:solidFill>
              </a:rPr>
              <a:t>air</a:t>
            </a:r>
            <a:r>
              <a:rPr lang="en-US" altLang="zh-CN" sz="5400" dirty="0" smtClean="0">
                <a:solidFill>
                  <a:srgbClr val="0000CC"/>
                </a:solidFill>
              </a:rPr>
              <a:t> dirty</a:t>
            </a:r>
            <a:r>
              <a:rPr lang="en-US" altLang="zh-CN" sz="5400" dirty="0" smtClean="0">
                <a:solidFill>
                  <a:srgbClr val="0070C0"/>
                </a:solidFill>
              </a:rPr>
              <a:t>?</a:t>
            </a:r>
            <a:endParaRPr lang="zh-CN" altLang="en-US" sz="5400" dirty="0">
              <a:solidFill>
                <a:srgbClr val="0070C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2857" y="1273110"/>
            <a:ext cx="8600802" cy="5108218"/>
            <a:chOff x="682857" y="1273110"/>
            <a:chExt cx="8600802" cy="5108218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857" y="1273110"/>
              <a:ext cx="8065607" cy="5108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6054452" y="1340768"/>
              <a:ext cx="322920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200" dirty="0">
                  <a:solidFill>
                    <a:srgbClr val="FF0000"/>
                  </a:solidFill>
                </a:rPr>
                <a:t>smog</a:t>
              </a:r>
              <a:endParaRPr lang="zh-CN" altLang="en-US" sz="72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732951" y="2367068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/>
                <a:t>(</a:t>
              </a:r>
              <a:r>
                <a:rPr lang="zh-CN" altLang="en-US" sz="3600" dirty="0" smtClean="0"/>
                <a:t>雾霾</a:t>
              </a:r>
              <a:r>
                <a:rPr lang="en-US" altLang="zh-CN" sz="3600" dirty="0" smtClean="0"/>
                <a:t>)</a:t>
              </a:r>
              <a:endParaRPr lang="zh-CN" altLang="en-US" sz="3600" dirty="0"/>
            </a:p>
          </p:txBody>
        </p:sp>
      </p:grp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26" y="1273110"/>
            <a:ext cx="8065607" cy="5108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71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7994"/>
            <a:ext cx="7889708" cy="5287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5656" y="4163596"/>
            <a:ext cx="34311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smoke</a:t>
            </a:r>
            <a:endParaRPr lang="zh-CN" altLang="en-US" sz="96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16632"/>
            <a:ext cx="889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0000CC"/>
                </a:solidFill>
              </a:rPr>
              <a:t>What makes the </a:t>
            </a:r>
            <a:r>
              <a:rPr lang="en-US" altLang="zh-CN" sz="5400" dirty="0">
                <a:solidFill>
                  <a:srgbClr val="0000CC"/>
                </a:solidFill>
              </a:rPr>
              <a:t>air</a:t>
            </a:r>
            <a:r>
              <a:rPr lang="en-US" altLang="zh-CN" sz="5400" dirty="0" smtClean="0">
                <a:solidFill>
                  <a:srgbClr val="0000CC"/>
                </a:solidFill>
              </a:rPr>
              <a:t> dirty?</a:t>
            </a:r>
            <a:endParaRPr lang="zh-CN" altLang="en-US" sz="54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20" r="50000"/>
          <a:stretch/>
        </p:blipFill>
        <p:spPr bwMode="auto">
          <a:xfrm>
            <a:off x="35496" y="3212976"/>
            <a:ext cx="910850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87" t="41913" r="20625" b="36190"/>
          <a:stretch/>
        </p:blipFill>
        <p:spPr>
          <a:xfrm>
            <a:off x="4572000" y="116632"/>
            <a:ext cx="4341945" cy="31540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9512" y="3284984"/>
            <a:ext cx="42544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0070C0"/>
                </a:solidFill>
              </a:rPr>
              <a:t>s</a:t>
            </a:r>
            <a:r>
              <a:rPr lang="en-US" altLang="zh-CN" sz="4400" dirty="0" smtClean="0">
                <a:solidFill>
                  <a:srgbClr val="0070C0"/>
                </a:solidFill>
              </a:rPr>
              <a:t>moke from cars</a:t>
            </a:r>
            <a:endParaRPr lang="zh-CN" altLang="en-US" sz="44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6748" y="3284984"/>
            <a:ext cx="17915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70C0"/>
                </a:solidFill>
              </a:rPr>
              <a:t>factory</a:t>
            </a:r>
            <a:endParaRPr lang="zh-CN" altLang="en-US" sz="4400" dirty="0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2839" y="3861048"/>
            <a:ext cx="2165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70C0"/>
                </a:solidFill>
              </a:rPr>
              <a:t>factor</a:t>
            </a:r>
            <a:r>
              <a:rPr lang="en-US" altLang="zh-CN" sz="4400" dirty="0" smtClean="0">
                <a:solidFill>
                  <a:srgbClr val="FF0000"/>
                </a:solidFill>
              </a:rPr>
              <a:t>ies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13541" r="45235" b="60209"/>
          <a:stretch/>
        </p:blipFill>
        <p:spPr>
          <a:xfrm>
            <a:off x="269338" y="116632"/>
            <a:ext cx="3942622" cy="3154098"/>
          </a:xfrm>
          <a:prstGeom prst="rect">
            <a:avLst/>
          </a:prstGeom>
        </p:spPr>
      </p:pic>
      <p:pic>
        <p:nvPicPr>
          <p:cNvPr id="22" name="图片 21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41690" r="45235" b="33959"/>
          <a:stretch/>
        </p:blipFill>
        <p:spPr>
          <a:xfrm>
            <a:off x="259094" y="4164060"/>
            <a:ext cx="3952866" cy="264931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433929" y="5178473"/>
            <a:ext cx="19191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70C0"/>
                </a:solidFill>
              </a:rPr>
              <a:t>rubbish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33929" y="93787"/>
            <a:ext cx="4480016" cy="4359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8848"/>
            <a:ext cx="4480016" cy="383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11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istrator\桌面\Story time 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90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U601.swf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115616" y="1304764"/>
            <a:ext cx="6984776" cy="50045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4" y="293747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0000CC"/>
                </a:solidFill>
              </a:rPr>
              <a:t>What </a:t>
            </a:r>
            <a:r>
              <a:rPr lang="en-US" altLang="zh-CN" sz="4800" dirty="0">
                <a:solidFill>
                  <a:srgbClr val="0000CC"/>
                </a:solidFill>
              </a:rPr>
              <a:t>is</a:t>
            </a:r>
            <a:r>
              <a:rPr lang="en-US" altLang="zh-CN" sz="4800" dirty="0" smtClean="0">
                <a:solidFill>
                  <a:srgbClr val="0000CC"/>
                </a:solidFill>
              </a:rPr>
              <a:t> </a:t>
            </a:r>
            <a:r>
              <a:rPr lang="en-US" altLang="zh-CN" sz="4800" dirty="0" smtClean="0">
                <a:solidFill>
                  <a:srgbClr val="0000CC"/>
                </a:solidFill>
              </a:rPr>
              <a:t>dirty in their city?</a:t>
            </a:r>
            <a:endParaRPr lang="zh-CN" altLang="en-US" sz="48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6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1600" y="1384938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990099"/>
                </a:solidFill>
              </a:rPr>
              <a:t>The air is dirty.</a:t>
            </a:r>
            <a:endParaRPr lang="zh-CN" altLang="en-US" sz="4800" dirty="0">
              <a:solidFill>
                <a:srgbClr val="9900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2639543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990099"/>
                </a:solidFill>
              </a:rPr>
              <a:t>The streets are </a:t>
            </a:r>
            <a:r>
              <a:rPr lang="en-US" altLang="zh-CN" sz="4800" dirty="0" smtClean="0">
                <a:solidFill>
                  <a:srgbClr val="FF0000"/>
                </a:solidFill>
              </a:rPr>
              <a:t>messy</a:t>
            </a:r>
            <a:r>
              <a:rPr lang="en-US" altLang="zh-CN" sz="4800" dirty="0" smtClean="0">
                <a:solidFill>
                  <a:srgbClr val="990099"/>
                </a:solidFill>
              </a:rPr>
              <a:t> and dirty.</a:t>
            </a:r>
            <a:endParaRPr lang="zh-CN" altLang="en-US" sz="4800" dirty="0">
              <a:solidFill>
                <a:srgbClr val="9900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3894147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990099"/>
                </a:solidFill>
              </a:rPr>
              <a:t>The river is dirty.</a:t>
            </a:r>
            <a:endParaRPr lang="zh-CN" altLang="en-US" sz="4800" dirty="0">
              <a:solidFill>
                <a:srgbClr val="990099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7" b="70486"/>
          <a:stretch/>
        </p:blipFill>
        <p:spPr bwMode="auto">
          <a:xfrm>
            <a:off x="7476" y="1124744"/>
            <a:ext cx="9144000" cy="1012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7" b="26501"/>
          <a:stretch/>
        </p:blipFill>
        <p:spPr bwMode="auto">
          <a:xfrm>
            <a:off x="-36512" y="3573016"/>
            <a:ext cx="9144000" cy="152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82" b="48643"/>
          <a:stretch/>
        </p:blipFill>
        <p:spPr bwMode="auto">
          <a:xfrm>
            <a:off x="21208" y="2800351"/>
            <a:ext cx="9144000" cy="81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87624" y="293747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0000CC"/>
                </a:solidFill>
              </a:rPr>
              <a:t>What </a:t>
            </a:r>
            <a:r>
              <a:rPr lang="en-US" altLang="zh-CN" sz="4800" dirty="0">
                <a:solidFill>
                  <a:srgbClr val="0000CC"/>
                </a:solidFill>
              </a:rPr>
              <a:t>is</a:t>
            </a:r>
            <a:r>
              <a:rPr lang="en-US" altLang="zh-CN" sz="4800" dirty="0" smtClean="0">
                <a:solidFill>
                  <a:srgbClr val="0000CC"/>
                </a:solidFill>
              </a:rPr>
              <a:t> </a:t>
            </a:r>
            <a:r>
              <a:rPr lang="en-US" altLang="zh-CN" sz="4800" dirty="0" smtClean="0">
                <a:solidFill>
                  <a:srgbClr val="0000CC"/>
                </a:solidFill>
              </a:rPr>
              <a:t>dirty in their city?</a:t>
            </a:r>
            <a:endParaRPr lang="zh-CN" altLang="en-US" sz="48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40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6" t="8092" r="8852" b="32270"/>
          <a:stretch/>
        </p:blipFill>
        <p:spPr bwMode="auto">
          <a:xfrm>
            <a:off x="21208" y="10862"/>
            <a:ext cx="9122792" cy="684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0150" y="44624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6600"/>
                </a:solidFill>
              </a:rPr>
              <a:t>What makes … dirty?</a:t>
            </a:r>
            <a:endParaRPr lang="zh-CN" altLang="en-US" sz="4800" dirty="0">
              <a:solidFill>
                <a:srgbClr val="FF660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82909" y="1256252"/>
            <a:ext cx="8437563" cy="4700587"/>
            <a:chOff x="454917" y="1176685"/>
            <a:chExt cx="8437563" cy="4700587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917" y="1176685"/>
              <a:ext cx="8437563" cy="4700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03891" y="1373475"/>
              <a:ext cx="8184997" cy="4503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320"/>
                </a:lnSpc>
              </a:pPr>
              <a:r>
                <a:rPr lang="en-US" altLang="zh-CN" sz="3200" dirty="0" smtClean="0"/>
                <a:t>A: What makes the air dirty?</a:t>
              </a:r>
            </a:p>
            <a:p>
              <a:pPr>
                <a:lnSpc>
                  <a:spcPts val="4320"/>
                </a:lnSpc>
              </a:pPr>
              <a:r>
                <a:rPr lang="en-US" altLang="zh-CN" sz="3200" dirty="0" smtClean="0">
                  <a:solidFill>
                    <a:srgbClr val="0000CC"/>
                  </a:solidFill>
                </a:rPr>
                <a:t>B: </a:t>
              </a:r>
            </a:p>
            <a:p>
              <a:pPr>
                <a:lnSpc>
                  <a:spcPts val="4320"/>
                </a:lnSpc>
              </a:pPr>
              <a:endParaRPr lang="en-US" altLang="zh-CN" sz="3200" dirty="0">
                <a:solidFill>
                  <a:srgbClr val="0000CC"/>
                </a:solidFill>
              </a:endParaRPr>
            </a:p>
            <a:p>
              <a:pPr>
                <a:lnSpc>
                  <a:spcPts val="4320"/>
                </a:lnSpc>
              </a:pPr>
              <a:r>
                <a:rPr lang="en-US" altLang="zh-CN" sz="3200" dirty="0" smtClean="0"/>
                <a:t>A: What makes the streets dirty?</a:t>
              </a:r>
            </a:p>
            <a:p>
              <a:pPr>
                <a:lnSpc>
                  <a:spcPts val="4320"/>
                </a:lnSpc>
              </a:pPr>
              <a:r>
                <a:rPr lang="en-US" altLang="zh-CN" sz="3200" dirty="0" smtClean="0">
                  <a:solidFill>
                    <a:srgbClr val="0000CC"/>
                  </a:solidFill>
                </a:rPr>
                <a:t>B: </a:t>
              </a:r>
            </a:p>
            <a:p>
              <a:pPr>
                <a:lnSpc>
                  <a:spcPts val="4320"/>
                </a:lnSpc>
              </a:pPr>
              <a:r>
                <a:rPr lang="en-US" altLang="zh-CN" sz="3600" dirty="0" smtClean="0"/>
                <a:t>A: What makes the river dirty?</a:t>
              </a:r>
              <a:endParaRPr lang="en-US" altLang="zh-CN" sz="3600" dirty="0"/>
            </a:p>
            <a:p>
              <a:pPr>
                <a:lnSpc>
                  <a:spcPts val="4320"/>
                </a:lnSpc>
              </a:pPr>
              <a:r>
                <a:rPr lang="en-US" altLang="zh-CN" sz="3200" dirty="0" smtClean="0">
                  <a:solidFill>
                    <a:srgbClr val="0000CC"/>
                  </a:solidFill>
                </a:rPr>
                <a:t>B:</a:t>
              </a:r>
              <a:endParaRPr lang="en-US" altLang="zh-CN" sz="3200" dirty="0">
                <a:solidFill>
                  <a:srgbClr val="0000CC"/>
                </a:solidFill>
              </a:endParaRPr>
            </a:p>
            <a:p>
              <a:pPr>
                <a:lnSpc>
                  <a:spcPts val="4320"/>
                </a:lnSpc>
              </a:pPr>
              <a:endParaRPr lang="en-US" altLang="zh-CN" sz="3600" dirty="0">
                <a:solidFill>
                  <a:srgbClr val="0000CC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43608" y="2017416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CC"/>
                </a:solidFill>
                <a:latin typeface="Arial Narrow" pitchFamily="34" charset="0"/>
              </a:rPr>
              <a:t>Smoke from cars makes the air dirty. </a:t>
            </a:r>
          </a:p>
        </p:txBody>
      </p:sp>
      <p:sp>
        <p:nvSpPr>
          <p:cNvPr id="6" name="矩形 5"/>
          <p:cNvSpPr/>
          <p:nvPr/>
        </p:nvSpPr>
        <p:spPr>
          <a:xfrm>
            <a:off x="1043608" y="2549236"/>
            <a:ext cx="10009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0000CC"/>
                </a:solidFill>
                <a:latin typeface="Arial Narrow" pitchFamily="34" charset="0"/>
              </a:rPr>
              <a:t>Black smoke </a:t>
            </a:r>
            <a:r>
              <a:rPr lang="en-US" altLang="zh-CN" sz="3200" dirty="0">
                <a:solidFill>
                  <a:srgbClr val="0000CC"/>
                </a:solidFill>
                <a:latin typeface="Arial Narrow" pitchFamily="34" charset="0"/>
              </a:rPr>
              <a:t>from factories makes the </a:t>
            </a:r>
            <a:r>
              <a:rPr lang="en-US" altLang="zh-CN" sz="3200" dirty="0" smtClean="0">
                <a:solidFill>
                  <a:srgbClr val="0000CC"/>
                </a:solidFill>
                <a:latin typeface="Arial Narrow" pitchFamily="34" charset="0"/>
              </a:rPr>
              <a:t>air dirty</a:t>
            </a:r>
            <a:r>
              <a:rPr lang="en-US" altLang="zh-CN" sz="3200" dirty="0">
                <a:solidFill>
                  <a:srgbClr val="0000CC"/>
                </a:solidFill>
                <a:latin typeface="Arial Narrow" pitchFamily="34" charset="0"/>
              </a:rPr>
              <a:t>, too.</a:t>
            </a:r>
          </a:p>
        </p:txBody>
      </p:sp>
      <p:sp>
        <p:nvSpPr>
          <p:cNvPr id="8" name="矩形 7"/>
          <p:cNvSpPr/>
          <p:nvPr/>
        </p:nvSpPr>
        <p:spPr>
          <a:xfrm>
            <a:off x="1043608" y="3635393"/>
            <a:ext cx="100684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CC"/>
                </a:solidFill>
                <a:latin typeface="Arial Narrow" pitchFamily="34" charset="0"/>
              </a:rPr>
              <a:t>Rubbish makes the streets messy and dirty.</a:t>
            </a:r>
          </a:p>
        </p:txBody>
      </p:sp>
      <p:sp>
        <p:nvSpPr>
          <p:cNvPr id="13" name="矩形 12"/>
          <p:cNvSpPr/>
          <p:nvPr/>
        </p:nvSpPr>
        <p:spPr>
          <a:xfrm>
            <a:off x="1115616" y="474290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Arial Narrow" pitchFamily="34" charset="0"/>
              </a:rPr>
              <a:t>Rubbish makes the river dirty. </a:t>
            </a:r>
            <a:endParaRPr lang="zh-CN" altLang="en-US" dirty="0">
              <a:latin typeface="Arial Narrow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5616" y="522048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>
                <a:solidFill>
                  <a:srgbClr val="0000CC"/>
                </a:solidFill>
                <a:latin typeface="Arial Narrow" pitchFamily="34" charset="0"/>
              </a:rPr>
              <a:t>The fish are dead. </a:t>
            </a:r>
            <a:endParaRPr lang="zh-CN" altLang="en-US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5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9" y="0"/>
            <a:ext cx="91316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Earth S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9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U601.swf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43608" y="1196752"/>
            <a:ext cx="6672742" cy="5004556"/>
          </a:xfrm>
          <a:prstGeom prst="rect">
            <a:avLst/>
          </a:prstGeom>
        </p:spPr>
      </p:pic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07504" y="-99392"/>
            <a:ext cx="2965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Reading time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56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1907704" y="1052736"/>
            <a:ext cx="5760640" cy="4968551"/>
            <a:chOff x="179512" y="836712"/>
            <a:chExt cx="8352928" cy="5616624"/>
          </a:xfrm>
        </p:grpSpPr>
        <p:sp>
          <p:nvSpPr>
            <p:cNvPr id="13" name="圆角矩形 12"/>
            <p:cNvSpPr/>
            <p:nvPr/>
          </p:nvSpPr>
          <p:spPr>
            <a:xfrm>
              <a:off x="179512" y="836712"/>
              <a:ext cx="8352928" cy="5616624"/>
            </a:xfrm>
            <a:prstGeom prst="roundRect">
              <a:avLst/>
            </a:prstGeom>
            <a:solidFill>
              <a:schemeClr val="bg1">
                <a:alpha val="60000"/>
              </a:schemeClr>
            </a:solidFill>
            <a:ln w="381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1570" y="1162313"/>
              <a:ext cx="7632848" cy="5114442"/>
            </a:xfrm>
            <a:prstGeom prst="rect">
              <a:avLst/>
            </a:prstGeom>
            <a:ln w="38100">
              <a:noFill/>
              <a:prstDash val="sysDash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/>
                <a:t>A: Is the city clean?</a:t>
              </a:r>
              <a:endParaRPr lang="en-US" altLang="zh-CN" sz="3200" dirty="0">
                <a:solidFill>
                  <a:srgbClr val="9900CC"/>
                </a:solidFill>
              </a:endParaRP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B: ….</a:t>
              </a:r>
            </a:p>
            <a:p>
              <a:r>
                <a:rPr lang="en-US" altLang="zh-CN" sz="3200" dirty="0" smtClean="0"/>
                <a:t>A: What makes the air dirty?</a:t>
              </a: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B: … makes ….</a:t>
              </a:r>
            </a:p>
            <a:p>
              <a:r>
                <a:rPr lang="en-US" altLang="zh-CN" sz="3200" dirty="0" smtClean="0"/>
                <a:t>A: </a:t>
              </a:r>
              <a:r>
                <a:rPr lang="en-US" altLang="zh-CN" sz="3200" dirty="0"/>
                <a:t>What makes </a:t>
              </a:r>
              <a:r>
                <a:rPr lang="en-US" altLang="zh-CN" sz="3200" dirty="0" smtClean="0"/>
                <a:t>…?</a:t>
              </a: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B: ….</a:t>
              </a: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… … …</a:t>
              </a:r>
            </a:p>
            <a:p>
              <a:r>
                <a:rPr lang="en-US" altLang="zh-CN" sz="3200" dirty="0">
                  <a:solidFill>
                    <a:srgbClr val="0000CC"/>
                  </a:solidFill>
                </a:rPr>
                <a:t>… … …</a:t>
              </a:r>
              <a:endParaRPr lang="en-US" altLang="zh-CN" sz="3200" dirty="0">
                <a:solidFill>
                  <a:srgbClr val="009644"/>
                </a:solidFill>
              </a:endParaRPr>
            </a:p>
            <a:p>
              <a:endParaRPr lang="en-US" altLang="zh-CN" sz="3200" dirty="0" smtClean="0">
                <a:solidFill>
                  <a:srgbClr val="009644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7504" y="-86618"/>
            <a:ext cx="30844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Work in pairs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39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9692" y="303039"/>
            <a:ext cx="554461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002060"/>
                </a:solidFill>
              </a:rPr>
              <a:t>Keep the city clean </a:t>
            </a:r>
            <a:endParaRPr lang="zh-CN" altLang="en-US" sz="54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178" y="1778913"/>
            <a:ext cx="805651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2060"/>
                </a:solidFill>
                <a:latin typeface="Arial Narrow" pitchFamily="34" charset="0"/>
              </a:rPr>
              <a:t>  What can they do to keep their city clean? </a:t>
            </a:r>
            <a:endParaRPr lang="zh-CN" altLang="en-US" sz="40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123729" y="2852936"/>
            <a:ext cx="6840760" cy="3744416"/>
          </a:xfrm>
          <a:prstGeom prst="wedgeRoundRectCallout">
            <a:avLst>
              <a:gd name="adj1" fmla="val -55672"/>
              <a:gd name="adj2" fmla="val -1885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Tips : </a:t>
            </a:r>
          </a:p>
          <a:p>
            <a:pPr marL="514350" indent="-514350">
              <a:buAutoNum type="arabicPeriod"/>
            </a:pPr>
            <a:r>
              <a:rPr lang="en-US" altLang="zh-CN" sz="3200" dirty="0" smtClean="0">
                <a:solidFill>
                  <a:srgbClr val="9900CC"/>
                </a:solidFill>
              </a:rPr>
              <a:t>Underline the key sentences</a:t>
            </a:r>
          </a:p>
          <a:p>
            <a:pPr marL="514350" indent="-514350">
              <a:buAutoNum type="arabicPeriod"/>
            </a:pPr>
            <a:endParaRPr lang="en-US" altLang="zh-CN" sz="3200" dirty="0">
              <a:solidFill>
                <a:srgbClr val="9900CC"/>
              </a:solidFill>
            </a:endParaRPr>
          </a:p>
          <a:p>
            <a:pPr marL="514350" indent="-514350">
              <a:buAutoNum type="arabicPeriod"/>
            </a:pPr>
            <a:endParaRPr lang="en-US" altLang="zh-CN" sz="3200" dirty="0" smtClean="0">
              <a:solidFill>
                <a:srgbClr val="9900CC"/>
              </a:solidFill>
            </a:endParaRPr>
          </a:p>
          <a:p>
            <a:pPr marL="514350" indent="-514350">
              <a:buAutoNum type="arabicPeriod"/>
            </a:pPr>
            <a:endParaRPr lang="en-US" altLang="zh-CN" sz="3200" dirty="0">
              <a:solidFill>
                <a:srgbClr val="9900CC"/>
              </a:solidFill>
            </a:endParaRPr>
          </a:p>
          <a:p>
            <a:pPr marL="514350" indent="-514350">
              <a:buAutoNum type="arabicPeriod"/>
            </a:pPr>
            <a:endParaRPr lang="en-US" altLang="zh-CN" sz="3200" dirty="0" smtClean="0">
              <a:solidFill>
                <a:srgbClr val="9900CC"/>
              </a:solidFill>
            </a:endParaRPr>
          </a:p>
          <a:p>
            <a:endParaRPr lang="en-US" altLang="zh-CN" sz="3200" dirty="0" smtClean="0">
              <a:solidFill>
                <a:srgbClr val="9900CC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58007" y="4005064"/>
            <a:ext cx="6678489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9900CC"/>
                </a:solidFill>
              </a:rPr>
              <a:t>2. If you have new words or other problems ,you can guess from the context or discuss with your partners .</a:t>
            </a:r>
            <a:endParaRPr lang="zh-CN" altLang="zh-CN" sz="3200" dirty="0">
              <a:solidFill>
                <a:srgbClr val="9900CC"/>
              </a:solidFill>
            </a:endParaRPr>
          </a:p>
          <a:p>
            <a:pPr lvl="0"/>
            <a:r>
              <a:rPr lang="en-US" altLang="zh-CN" sz="2800" dirty="0">
                <a:solidFill>
                  <a:srgbClr val="9900CC"/>
                </a:solidFill>
              </a:rPr>
              <a:t>(</a:t>
            </a:r>
            <a:r>
              <a:rPr lang="zh-CN" altLang="en-US" sz="2800" dirty="0">
                <a:solidFill>
                  <a:srgbClr val="9900CC"/>
                </a:solidFill>
              </a:rPr>
              <a:t>如果你在阅读的过程中遇到问题，你可以联系上下文猜测或在组内讨论。）</a:t>
            </a:r>
          </a:p>
        </p:txBody>
      </p:sp>
    </p:spTree>
    <p:extLst>
      <p:ext uri="{BB962C8B-B14F-4D97-AF65-F5344CB8AC3E}">
        <p14:creationId xmlns:p14="http://schemas.microsoft.com/office/powerpoint/2010/main" val="371260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179512" y="836712"/>
            <a:ext cx="8784976" cy="5616624"/>
          </a:xfrm>
          <a:prstGeom prst="roundRect">
            <a:avLst/>
          </a:prstGeom>
          <a:solidFill>
            <a:schemeClr val="bg1">
              <a:alpha val="60000"/>
            </a:schemeClr>
          </a:solidFill>
          <a:ln w="3810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20937" y="1016144"/>
            <a:ext cx="8771543" cy="5016758"/>
            <a:chOff x="120937" y="1016144"/>
            <a:chExt cx="8771543" cy="5016758"/>
          </a:xfrm>
        </p:grpSpPr>
        <p:grpSp>
          <p:nvGrpSpPr>
            <p:cNvPr id="12" name="组合 11"/>
            <p:cNvGrpSpPr/>
            <p:nvPr/>
          </p:nvGrpSpPr>
          <p:grpSpPr>
            <a:xfrm>
              <a:off x="120937" y="1016144"/>
              <a:ext cx="2074799" cy="4933136"/>
              <a:chOff x="6417" y="1016144"/>
              <a:chExt cx="2074799" cy="493313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41056" y="1016144"/>
                <a:ext cx="1332148" cy="584775"/>
              </a:xfrm>
              <a:prstGeom prst="rect">
                <a:avLst/>
              </a:prstGeom>
              <a:ln w="38100">
                <a:noFill/>
                <a:prstDash val="sysDash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smtClean="0"/>
                  <a:t>Miss Li:  </a:t>
                </a:r>
                <a:endParaRPr lang="en-US" altLang="zh-CN" sz="3200" dirty="0">
                  <a:solidFill>
                    <a:srgbClr val="9900CC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711372" y="2420888"/>
                <a:ext cx="1340828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3200" dirty="0" smtClean="0">
                    <a:solidFill>
                      <a:srgbClr val="FF6600"/>
                    </a:solidFill>
                  </a:rPr>
                  <a:t>Nancy: </a:t>
                </a:r>
                <a:endParaRPr lang="en-US" altLang="zh-CN" sz="3200" dirty="0">
                  <a:solidFill>
                    <a:srgbClr val="FF6600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713064" y="1484784"/>
                <a:ext cx="124079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3200" dirty="0">
                    <a:solidFill>
                      <a:srgbClr val="9900CC"/>
                    </a:solidFill>
                  </a:rPr>
                  <a:t>Su </a:t>
                </a:r>
                <a:r>
                  <a:rPr lang="en-US" altLang="zh-CN" sz="3200" dirty="0" err="1">
                    <a:solidFill>
                      <a:srgbClr val="9900CC"/>
                    </a:solidFill>
                  </a:rPr>
                  <a:t>Hai</a:t>
                </a:r>
                <a:r>
                  <a:rPr lang="en-US" altLang="zh-CN" sz="3200" dirty="0">
                    <a:solidFill>
                      <a:srgbClr val="9900CC"/>
                    </a:solidFill>
                  </a:rPr>
                  <a:t>:</a:t>
                </a: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417" y="2916233"/>
                <a:ext cx="207479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3200" dirty="0">
                    <a:solidFill>
                      <a:srgbClr val="0000CC"/>
                    </a:solidFill>
                  </a:rPr>
                  <a:t>Wang Bing: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03621" y="5364505"/>
                <a:ext cx="1332148" cy="584775"/>
              </a:xfrm>
              <a:prstGeom prst="rect">
                <a:avLst/>
              </a:prstGeom>
              <a:ln w="38100">
                <a:noFill/>
                <a:prstDash val="sysDash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smtClean="0"/>
                  <a:t>Miss Li:  </a:t>
                </a:r>
                <a:endParaRPr lang="en-US" altLang="zh-CN" sz="3200" dirty="0">
                  <a:solidFill>
                    <a:srgbClr val="9900CC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03621" y="4428401"/>
                <a:ext cx="135023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3200" dirty="0" smtClean="0">
                    <a:solidFill>
                      <a:srgbClr val="009644"/>
                    </a:solidFill>
                  </a:rPr>
                  <a:t>Liu Tao:</a:t>
                </a:r>
                <a:endParaRPr lang="en-US" altLang="zh-CN" sz="3200" dirty="0">
                  <a:solidFill>
                    <a:srgbClr val="009644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195736" y="1016144"/>
              <a:ext cx="6696744" cy="5016758"/>
            </a:xfrm>
            <a:prstGeom prst="rect">
              <a:avLst/>
            </a:prstGeom>
            <a:ln w="38100">
              <a:noFill/>
              <a:prstDash val="sysDash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/>
                <a:t>What can we do to keep our city clean?</a:t>
              </a:r>
              <a:endParaRPr lang="en-US" altLang="zh-CN" sz="3200" dirty="0">
                <a:solidFill>
                  <a:srgbClr val="9900CC"/>
                </a:solidFill>
              </a:endParaRPr>
            </a:p>
            <a:p>
              <a:r>
                <a:rPr lang="en-US" altLang="zh-CN" sz="3200" dirty="0" smtClean="0">
                  <a:solidFill>
                    <a:srgbClr val="9900CC"/>
                  </a:solidFill>
                </a:rPr>
                <a:t>We can take the bus and the </a:t>
              </a:r>
              <a:r>
                <a:rPr lang="en-US" altLang="zh-CN" sz="3200" dirty="0">
                  <a:solidFill>
                    <a:srgbClr val="9900CC"/>
                  </a:solidFill>
                </a:rPr>
                <a:t>metro </a:t>
              </a:r>
              <a:r>
                <a:rPr lang="en-US" altLang="zh-CN" sz="3200" dirty="0" smtClean="0">
                  <a:solidFill>
                    <a:srgbClr val="9900CC"/>
                  </a:solidFill>
                </a:rPr>
                <a:t>to school.</a:t>
              </a:r>
            </a:p>
            <a:p>
              <a:r>
                <a:rPr lang="en-US" altLang="zh-CN" sz="3200" dirty="0" smtClean="0">
                  <a:solidFill>
                    <a:srgbClr val="FF6600"/>
                  </a:solidFill>
                </a:rPr>
                <a:t>We can walk to school too.</a:t>
              </a: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We can move some factories away from our city. We can put rubbish in the bin.</a:t>
              </a:r>
            </a:p>
            <a:p>
              <a:r>
                <a:rPr lang="en-US" altLang="zh-CN" sz="3200" dirty="0" smtClean="0">
                  <a:solidFill>
                    <a:srgbClr val="009644"/>
                  </a:solidFill>
                </a:rPr>
                <a:t>We can plant more trees. They help keep the air clean.</a:t>
              </a:r>
            </a:p>
            <a:p>
              <a:r>
                <a:rPr lang="en-US" altLang="zh-CN" sz="3200" dirty="0" smtClean="0"/>
                <a:t>Your ideas are great. Well done, class!</a:t>
              </a:r>
            </a:p>
          </p:txBody>
        </p:sp>
      </p:grpSp>
      <p:sp>
        <p:nvSpPr>
          <p:cNvPr id="3" name="矩形 2">
            <a:hlinkClick r:id="rId13" action="ppaction://hlinksldjump"/>
          </p:cNvPr>
          <p:cNvSpPr/>
          <p:nvPr/>
        </p:nvSpPr>
        <p:spPr>
          <a:xfrm>
            <a:off x="107504" y="-99392"/>
            <a:ext cx="2965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Reading time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5" name="U6Stor0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073381" y="227112"/>
            <a:ext cx="609600" cy="609600"/>
          </a:xfrm>
          <a:prstGeom prst="rect">
            <a:avLst/>
          </a:prstGeom>
        </p:spPr>
      </p:pic>
      <p:pic>
        <p:nvPicPr>
          <p:cNvPr id="25" name="U6Stor09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57600" y="227112"/>
            <a:ext cx="609600" cy="609600"/>
          </a:xfrm>
          <a:prstGeom prst="rect">
            <a:avLst/>
          </a:prstGeom>
        </p:spPr>
      </p:pic>
      <p:pic>
        <p:nvPicPr>
          <p:cNvPr id="26" name="U6Stor10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214338"/>
            <a:ext cx="609600" cy="609600"/>
          </a:xfrm>
          <a:prstGeom prst="rect">
            <a:avLst/>
          </a:prstGeom>
        </p:spPr>
      </p:pic>
      <p:pic>
        <p:nvPicPr>
          <p:cNvPr id="27" name="U6Stor11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849.3001" end="3534.924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876800" y="227112"/>
            <a:ext cx="609600" cy="609600"/>
          </a:xfrm>
          <a:prstGeom prst="rect">
            <a:avLst/>
          </a:prstGeom>
        </p:spPr>
      </p:pic>
      <p:pic>
        <p:nvPicPr>
          <p:cNvPr id="28" name="U6Stor11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6128.733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486400" y="227112"/>
            <a:ext cx="609600" cy="609600"/>
          </a:xfrm>
          <a:prstGeom prst="rect">
            <a:avLst/>
          </a:prstGeom>
        </p:spPr>
      </p:pic>
      <p:pic>
        <p:nvPicPr>
          <p:cNvPr id="29" name="U6Stor12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9">
                  <p14:trim st="760.4912" end="3256.886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940152" y="214338"/>
            <a:ext cx="609600" cy="609600"/>
          </a:xfrm>
          <a:prstGeom prst="rect">
            <a:avLst/>
          </a:prstGeom>
        </p:spPr>
      </p:pic>
      <p:pic>
        <p:nvPicPr>
          <p:cNvPr id="30" name="U6Stor12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9">
                  <p14:trim st="3818.9888" end="429.842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372200" y="227112"/>
            <a:ext cx="609600" cy="609600"/>
          </a:xfrm>
          <a:prstGeom prst="rect">
            <a:avLst/>
          </a:prstGeom>
        </p:spPr>
      </p:pic>
      <p:pic>
        <p:nvPicPr>
          <p:cNvPr id="31" name="U6Stor13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10">
                  <p14:trim st="700.2649" end="2572.7124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804248" y="255687"/>
            <a:ext cx="609600" cy="609600"/>
          </a:xfrm>
          <a:prstGeom prst="rect">
            <a:avLst/>
          </a:prstGeom>
        </p:spPr>
      </p:pic>
      <p:pic>
        <p:nvPicPr>
          <p:cNvPr id="32" name="U6Stor13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10">
                  <p14:trim st="3425.208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413848" y="255687"/>
            <a:ext cx="609600" cy="609600"/>
          </a:xfrm>
          <a:prstGeom prst="rect">
            <a:avLst/>
          </a:prstGeom>
        </p:spPr>
      </p:pic>
      <p:sp>
        <p:nvSpPr>
          <p:cNvPr id="16" name="矩形 15">
            <a:hlinkClick r:id="rId15" action="ppaction://hlinksldjump"/>
          </p:cNvPr>
          <p:cNvSpPr/>
          <p:nvPr/>
        </p:nvSpPr>
        <p:spPr>
          <a:xfrm>
            <a:off x="4034286" y="1499072"/>
            <a:ext cx="4224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9900CC"/>
                </a:solidFill>
              </a:rPr>
              <a:t>                                metro</a:t>
            </a:r>
            <a:endParaRPr lang="zh-CN" altLang="en-US" dirty="0"/>
          </a:p>
        </p:txBody>
      </p:sp>
      <p:sp>
        <p:nvSpPr>
          <p:cNvPr id="33" name="矩形 32">
            <a:hlinkClick r:id="rId16" action="ppaction://hlinksldjump"/>
          </p:cNvPr>
          <p:cNvSpPr/>
          <p:nvPr/>
        </p:nvSpPr>
        <p:spPr>
          <a:xfrm>
            <a:off x="563614" y="2953520"/>
            <a:ext cx="4224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CC"/>
                </a:solidFill>
              </a:rPr>
              <a:t>                                move</a:t>
            </a:r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34" name="矩形 33">
            <a:hlinkClick r:id="rId17" action="ppaction://hlinksldjump"/>
          </p:cNvPr>
          <p:cNvSpPr/>
          <p:nvPr/>
        </p:nvSpPr>
        <p:spPr>
          <a:xfrm>
            <a:off x="649910" y="4428401"/>
            <a:ext cx="4224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9644"/>
                </a:solidFill>
              </a:rPr>
              <a:t>                               plant</a:t>
            </a:r>
            <a:endParaRPr lang="zh-CN" altLang="en-US" dirty="0">
              <a:solidFill>
                <a:srgbClr val="0096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2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14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39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23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8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0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67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10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95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752" y="145182"/>
            <a:ext cx="7154752" cy="443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5" y="2858814"/>
            <a:ext cx="5238750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5868144" y="4797152"/>
            <a:ext cx="298806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srgbClr val="002060"/>
                </a:solidFill>
              </a:rPr>
              <a:t>metro</a:t>
            </a:r>
            <a:endParaRPr lang="zh-CN" altLang="en-US" sz="8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12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29"/>
          <a:stretch/>
        </p:blipFill>
        <p:spPr bwMode="auto">
          <a:xfrm>
            <a:off x="4614057" y="0"/>
            <a:ext cx="4279162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5496" y="116632"/>
            <a:ext cx="90730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2060"/>
                </a:solidFill>
                <a:latin typeface="Arial Narrow" pitchFamily="34" charset="0"/>
              </a:rPr>
              <a:t>  </a:t>
            </a:r>
            <a:r>
              <a:rPr lang="en-US" altLang="zh-CN" sz="4000" b="1" dirty="0" smtClean="0">
                <a:solidFill>
                  <a:srgbClr val="FF0000"/>
                </a:solidFill>
                <a:latin typeface="Arial Narrow" pitchFamily="34" charset="0"/>
              </a:rPr>
              <a:t>move</a:t>
            </a:r>
            <a:r>
              <a:rPr lang="en-US" altLang="zh-CN" sz="4000" b="1" dirty="0" smtClean="0">
                <a:solidFill>
                  <a:srgbClr val="002060"/>
                </a:solidFill>
                <a:latin typeface="Arial Narrow" pitchFamily="34" charset="0"/>
              </a:rPr>
              <a:t> some factories </a:t>
            </a:r>
            <a:r>
              <a:rPr lang="en-US" altLang="zh-CN" sz="4000" b="1" dirty="0" smtClean="0">
                <a:solidFill>
                  <a:srgbClr val="FF0000"/>
                </a:solidFill>
                <a:latin typeface="Arial Narrow" pitchFamily="34" charset="0"/>
              </a:rPr>
              <a:t>away from </a:t>
            </a:r>
            <a:r>
              <a:rPr lang="en-US" altLang="zh-CN" sz="4000" b="1" dirty="0" smtClean="0">
                <a:solidFill>
                  <a:srgbClr val="002060"/>
                </a:solidFill>
                <a:latin typeface="Arial Narrow" pitchFamily="34" charset="0"/>
              </a:rPr>
              <a:t>the city</a:t>
            </a:r>
            <a:endParaRPr lang="zh-CN" altLang="en-US" sz="40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2253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0" t="83277" r="10539" b="3562"/>
          <a:stretch/>
        </p:blipFill>
        <p:spPr bwMode="auto">
          <a:xfrm>
            <a:off x="8059993" y="6223278"/>
            <a:ext cx="1084007" cy="62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43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4 0.05324 L 0.04254 -0.45856 L 0.48403 -0.74676 " pathEditMode="relative" rAng="326629" ptsTypes="AAA">
                                      <p:cBhvr>
                                        <p:cTn id="10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22" y="-4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963712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152" y="2179736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896" y="2477232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88096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917" y="3401616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28504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893" y="4315420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53136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009232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907" y="4989509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906687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492450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585" y="4084848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097" y="4070907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502" y="4952888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807" y="4929708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013535"/>
            <a:ext cx="1232512" cy="184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131840" y="1496978"/>
            <a:ext cx="388843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US" altLang="zh-CN" sz="40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Arial Narrow" pitchFamily="34" charset="0"/>
              </a:rPr>
              <a:t>plant more </a:t>
            </a:r>
            <a:r>
              <a:rPr lang="en-US" altLang="zh-CN" sz="4000" b="1" dirty="0" smtClean="0">
                <a:solidFill>
                  <a:srgbClr val="002060"/>
                </a:solidFill>
                <a:latin typeface="Arial Narrow" pitchFamily="34" charset="0"/>
              </a:rPr>
              <a:t>trees</a:t>
            </a:r>
            <a:endParaRPr lang="zh-CN" altLang="en-US" sz="4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08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622429"/>
            <a:ext cx="9145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CC"/>
                </a:solidFill>
              </a:rPr>
              <a:t>What can we do to keep … clean?</a:t>
            </a:r>
            <a:endParaRPr lang="zh-CN" altLang="en-US" sz="3600" b="1" dirty="0">
              <a:solidFill>
                <a:srgbClr val="0000CC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975" y="2204864"/>
            <a:ext cx="8496944" cy="4401205"/>
          </a:xfrm>
          <a:prstGeom prst="rect">
            <a:avLst/>
          </a:prstGeom>
          <a:ln w="38100">
            <a:solidFill>
              <a:srgbClr val="0070C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/>
              <a:t>   </a:t>
            </a:r>
            <a:r>
              <a:rPr lang="en-US" altLang="zh-CN" sz="4000" dirty="0" smtClean="0">
                <a:solidFill>
                  <a:srgbClr val="9900CC"/>
                </a:solidFill>
              </a:rPr>
              <a:t>……</a:t>
            </a:r>
          </a:p>
          <a:p>
            <a:r>
              <a:rPr lang="en-US" altLang="zh-CN" sz="4000" dirty="0">
                <a:solidFill>
                  <a:srgbClr val="9900CC"/>
                </a:solidFill>
              </a:rPr>
              <a:t> </a:t>
            </a:r>
            <a:r>
              <a:rPr lang="en-US" altLang="zh-CN" sz="4000" dirty="0" smtClean="0">
                <a:solidFill>
                  <a:srgbClr val="9900CC"/>
                </a:solidFill>
              </a:rPr>
              <a:t>  Is our city clean?</a:t>
            </a:r>
          </a:p>
          <a:p>
            <a:r>
              <a:rPr lang="en-US" altLang="zh-CN" sz="4000" dirty="0" smtClean="0">
                <a:solidFill>
                  <a:srgbClr val="9900CC"/>
                </a:solidFill>
              </a:rPr>
              <a:t>   What </a:t>
            </a:r>
            <a:r>
              <a:rPr lang="en-US" altLang="zh-CN" sz="4000" dirty="0">
                <a:solidFill>
                  <a:srgbClr val="9900CC"/>
                </a:solidFill>
              </a:rPr>
              <a:t>makes the </a:t>
            </a:r>
            <a:r>
              <a:rPr lang="en-US" altLang="zh-CN" sz="4000" dirty="0" smtClean="0">
                <a:solidFill>
                  <a:srgbClr val="9900CC"/>
                </a:solidFill>
              </a:rPr>
              <a:t>air/.. dirty</a:t>
            </a:r>
            <a:r>
              <a:rPr lang="en-US" altLang="zh-CN" sz="4000" dirty="0">
                <a:solidFill>
                  <a:srgbClr val="9900CC"/>
                </a:solidFill>
              </a:rPr>
              <a:t>? </a:t>
            </a:r>
          </a:p>
          <a:p>
            <a:r>
              <a:rPr lang="en-US" altLang="zh-CN" sz="4000" dirty="0" smtClean="0">
                <a:solidFill>
                  <a:srgbClr val="9900CC"/>
                </a:solidFill>
              </a:rPr>
              <a:t>   What </a:t>
            </a:r>
            <a:r>
              <a:rPr lang="en-US" altLang="zh-CN" sz="4000" dirty="0">
                <a:solidFill>
                  <a:srgbClr val="9900CC"/>
                </a:solidFill>
              </a:rPr>
              <a:t>can we do to keep </a:t>
            </a:r>
            <a:r>
              <a:rPr lang="en-US" altLang="zh-CN" sz="4000" dirty="0" smtClean="0">
                <a:solidFill>
                  <a:srgbClr val="9900CC"/>
                </a:solidFill>
              </a:rPr>
              <a:t>… clean?</a:t>
            </a:r>
          </a:p>
          <a:p>
            <a:r>
              <a:rPr lang="en-US" altLang="zh-CN" sz="4000" dirty="0" smtClean="0">
                <a:solidFill>
                  <a:srgbClr val="9900CC"/>
                </a:solidFill>
              </a:rPr>
              <a:t>   </a:t>
            </a:r>
            <a:r>
              <a:rPr lang="en-US" altLang="zh-CN" sz="4000" dirty="0">
                <a:solidFill>
                  <a:srgbClr val="9900CC"/>
                </a:solidFill>
              </a:rPr>
              <a:t>Is the </a:t>
            </a:r>
            <a:r>
              <a:rPr lang="en-US" altLang="zh-CN" sz="4000" dirty="0" smtClean="0">
                <a:solidFill>
                  <a:srgbClr val="9900CC"/>
                </a:solidFill>
              </a:rPr>
              <a:t>river</a:t>
            </a:r>
            <a:r>
              <a:rPr lang="en-US" altLang="zh-CN" sz="4000" dirty="0">
                <a:solidFill>
                  <a:srgbClr val="9900CC"/>
                </a:solidFill>
              </a:rPr>
              <a:t>/… clean</a:t>
            </a:r>
            <a:r>
              <a:rPr lang="en-US" altLang="zh-CN" sz="4000" dirty="0" smtClean="0">
                <a:solidFill>
                  <a:srgbClr val="9900CC"/>
                </a:solidFill>
              </a:rPr>
              <a:t>?</a:t>
            </a:r>
          </a:p>
          <a:p>
            <a:r>
              <a:rPr lang="en-US" altLang="zh-CN" sz="4000" dirty="0" smtClean="0">
                <a:solidFill>
                  <a:srgbClr val="9900CC"/>
                </a:solidFill>
              </a:rPr>
              <a:t>   What </a:t>
            </a:r>
            <a:r>
              <a:rPr lang="en-US" altLang="zh-CN" sz="4000" dirty="0">
                <a:solidFill>
                  <a:srgbClr val="9900CC"/>
                </a:solidFill>
              </a:rPr>
              <a:t>makes the .. dirty? </a:t>
            </a:r>
          </a:p>
          <a:p>
            <a:r>
              <a:rPr lang="en-US" altLang="zh-CN" sz="4000" dirty="0" smtClean="0">
                <a:solidFill>
                  <a:srgbClr val="9900CC"/>
                </a:solidFill>
              </a:rPr>
              <a:t>   ……</a:t>
            </a:r>
            <a:endParaRPr lang="en-US" altLang="zh-CN" sz="4000" dirty="0">
              <a:solidFill>
                <a:srgbClr val="9900C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3837" y="1196752"/>
            <a:ext cx="4233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Talk about our city: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51520" y="117514"/>
            <a:ext cx="9145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CC"/>
                </a:solidFill>
              </a:rPr>
              <a:t>What makes … dirty?</a:t>
            </a:r>
            <a:endParaRPr lang="zh-CN" altLang="en-US" sz="3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4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520" y="980728"/>
            <a:ext cx="2590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Homework: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324894"/>
            <a:ext cx="61206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altLang="zh-CN" sz="2800" dirty="0" smtClean="0"/>
              <a:t>Read story time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altLang="zh-CN" sz="2800" dirty="0" smtClean="0"/>
              <a:t>Talk about our city with your friends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altLang="zh-CN" sz="2800" dirty="0" smtClean="0"/>
              <a:t>Try to protect the </a:t>
            </a:r>
            <a:r>
              <a:rPr lang="en-US" altLang="zh-CN" sz="2800" dirty="0"/>
              <a:t>environment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9126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179512" y="836712"/>
            <a:ext cx="8784976" cy="5616624"/>
          </a:xfrm>
          <a:prstGeom prst="roundRect">
            <a:avLst/>
          </a:prstGeom>
          <a:solidFill>
            <a:schemeClr val="bg1">
              <a:alpha val="60000"/>
            </a:schemeClr>
          </a:solidFill>
          <a:ln w="3810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45" y="1016144"/>
            <a:ext cx="8526023" cy="5509200"/>
            <a:chOff x="192945" y="1016144"/>
            <a:chExt cx="8526023" cy="5509200"/>
          </a:xfrm>
        </p:grpSpPr>
        <p:sp>
          <p:nvSpPr>
            <p:cNvPr id="5" name="矩形 4"/>
            <p:cNvSpPr/>
            <p:nvPr/>
          </p:nvSpPr>
          <p:spPr>
            <a:xfrm>
              <a:off x="2454272" y="1016144"/>
              <a:ext cx="6264696" cy="5509200"/>
            </a:xfrm>
            <a:prstGeom prst="rect">
              <a:avLst/>
            </a:prstGeom>
            <a:ln w="38100">
              <a:noFill/>
              <a:prstDash val="sysDash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/>
                <a:t>Look at these pictures of our city.   Is our city clean?</a:t>
              </a:r>
              <a:endParaRPr lang="en-US" altLang="zh-CN" sz="3200" dirty="0">
                <a:solidFill>
                  <a:srgbClr val="9900CC"/>
                </a:solidFill>
              </a:endParaRPr>
            </a:p>
            <a:p>
              <a:r>
                <a:rPr lang="en-US" altLang="zh-CN" sz="3200" dirty="0" smtClean="0">
                  <a:solidFill>
                    <a:srgbClr val="9900CC"/>
                  </a:solidFill>
                </a:rPr>
                <a:t>No, it isn’t.</a:t>
              </a:r>
            </a:p>
            <a:p>
              <a:r>
                <a:rPr lang="en-US" altLang="zh-CN" sz="3200" dirty="0" smtClean="0"/>
                <a:t>What makes our city dirty?</a:t>
              </a:r>
            </a:p>
            <a:p>
              <a:r>
                <a:rPr lang="en-US" altLang="zh-CN" sz="3200" dirty="0" smtClean="0">
                  <a:solidFill>
                    <a:srgbClr val="002060"/>
                  </a:solidFill>
                </a:rPr>
                <a:t>Smoke from cars makes the air dirty.</a:t>
              </a: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Black smoke from factories makes the air dirty, too.</a:t>
              </a:r>
            </a:p>
            <a:p>
              <a:r>
                <a:rPr lang="en-US" altLang="zh-CN" sz="3200" dirty="0" smtClean="0">
                  <a:solidFill>
                    <a:srgbClr val="009644"/>
                  </a:solidFill>
                </a:rPr>
                <a:t>Rubbish makes the streets messy and dirty.</a:t>
              </a:r>
            </a:p>
            <a:p>
              <a:r>
                <a:rPr lang="en-US" altLang="zh-CN" sz="3200" dirty="0" smtClean="0">
                  <a:solidFill>
                    <a:srgbClr val="002060"/>
                  </a:solidFill>
                </a:rPr>
                <a:t>The river is dirty. There’s rubbish in the water and the fish are dead.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92945" y="1016144"/>
              <a:ext cx="2074799" cy="4941847"/>
              <a:chOff x="78425" y="1016144"/>
              <a:chExt cx="2074799" cy="494184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726497" y="1016144"/>
                <a:ext cx="1332148" cy="584775"/>
              </a:xfrm>
              <a:prstGeom prst="rect">
                <a:avLst/>
              </a:prstGeom>
              <a:ln w="38100">
                <a:noFill/>
                <a:prstDash val="sysDash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smtClean="0"/>
                  <a:t>Miss Li:  </a:t>
                </a:r>
                <a:endParaRPr lang="en-US" altLang="zh-CN" sz="3200" dirty="0">
                  <a:solidFill>
                    <a:srgbClr val="9900CC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66457" y="1980129"/>
                <a:ext cx="169168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3200" dirty="0">
                    <a:solidFill>
                      <a:srgbClr val="9900CC"/>
                    </a:solidFill>
                  </a:rPr>
                  <a:t>Students: </a:t>
                </a: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798505" y="2967456"/>
                <a:ext cx="124079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3200" dirty="0">
                    <a:solidFill>
                      <a:srgbClr val="002060"/>
                    </a:solidFill>
                  </a:rPr>
                  <a:t>Su </a:t>
                </a:r>
                <a:r>
                  <a:rPr lang="en-US" altLang="zh-CN" sz="3200" dirty="0" err="1">
                    <a:solidFill>
                      <a:srgbClr val="002060"/>
                    </a:solidFill>
                  </a:rPr>
                  <a:t>Hai</a:t>
                </a:r>
                <a:r>
                  <a:rPr lang="en-US" altLang="zh-CN" sz="3200" dirty="0">
                    <a:solidFill>
                      <a:srgbClr val="002060"/>
                    </a:solidFill>
                  </a:rPr>
                  <a:t>:</a:t>
                </a: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8425" y="3420289"/>
                <a:ext cx="207479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3200" dirty="0">
                    <a:solidFill>
                      <a:srgbClr val="0000CC"/>
                    </a:solidFill>
                  </a:rPr>
                  <a:t>Wang Bing: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26497" y="2484185"/>
                <a:ext cx="1332148" cy="584775"/>
              </a:xfrm>
              <a:prstGeom prst="rect">
                <a:avLst/>
              </a:prstGeom>
              <a:ln w="38100">
                <a:noFill/>
                <a:prstDash val="sysDash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smtClean="0"/>
                  <a:t>Miss Li:  </a:t>
                </a:r>
                <a:endParaRPr lang="en-US" altLang="zh-CN" sz="3200" dirty="0">
                  <a:solidFill>
                    <a:srgbClr val="9900CC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89062" y="4428401"/>
                <a:ext cx="135023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3200" dirty="0" smtClean="0">
                    <a:solidFill>
                      <a:srgbClr val="00B050"/>
                    </a:solidFill>
                  </a:rPr>
                  <a:t>Liu Tao:</a:t>
                </a:r>
                <a:endParaRPr lang="en-US" altLang="zh-CN" sz="3200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98505" y="5373216"/>
                <a:ext cx="124079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3200" dirty="0">
                    <a:solidFill>
                      <a:srgbClr val="002060"/>
                    </a:solidFill>
                  </a:rPr>
                  <a:t>Su </a:t>
                </a:r>
                <a:r>
                  <a:rPr lang="en-US" altLang="zh-CN" sz="3200" dirty="0" err="1">
                    <a:solidFill>
                      <a:srgbClr val="002060"/>
                    </a:solidFill>
                  </a:rPr>
                  <a:t>Hai</a:t>
                </a:r>
                <a:r>
                  <a:rPr lang="en-US" altLang="zh-CN" sz="3200" dirty="0">
                    <a:solidFill>
                      <a:srgbClr val="002060"/>
                    </a:solidFill>
                  </a:rPr>
                  <a:t>:</a:t>
                </a:r>
              </a:p>
            </p:txBody>
          </p:sp>
        </p:grpSp>
      </p:grpSp>
      <p:sp>
        <p:nvSpPr>
          <p:cNvPr id="3" name="矩形 2">
            <a:hlinkClick r:id="rId16" action="ppaction://hlinksldjump"/>
          </p:cNvPr>
          <p:cNvSpPr/>
          <p:nvPr/>
        </p:nvSpPr>
        <p:spPr>
          <a:xfrm>
            <a:off x="107504" y="-99392"/>
            <a:ext cx="2965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briola" pitchFamily="82" charset="0"/>
              </a:rPr>
              <a:t>Reading time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6" name="U6Stor0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67.5393" end="2986.3604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347864" y="214338"/>
            <a:ext cx="609600" cy="609600"/>
          </a:xfrm>
          <a:prstGeom prst="rect">
            <a:avLst/>
          </a:prstGeom>
        </p:spPr>
      </p:pic>
      <p:pic>
        <p:nvPicPr>
          <p:cNvPr id="17" name="U6Stor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572000" y="192312"/>
            <a:ext cx="609600" cy="609600"/>
          </a:xfrm>
          <a:prstGeom prst="rect">
            <a:avLst/>
          </a:prstGeom>
        </p:spPr>
      </p:pic>
      <p:pic>
        <p:nvPicPr>
          <p:cNvPr id="18" name="U6Stor0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148064" y="227112"/>
            <a:ext cx="609600" cy="609600"/>
          </a:xfrm>
          <a:prstGeom prst="rect">
            <a:avLst/>
          </a:prstGeom>
        </p:spPr>
      </p:pic>
      <p:pic>
        <p:nvPicPr>
          <p:cNvPr id="19" name="U6Stor04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586620" y="227112"/>
            <a:ext cx="609600" cy="609600"/>
          </a:xfrm>
          <a:prstGeom prst="rect">
            <a:avLst/>
          </a:prstGeom>
        </p:spPr>
      </p:pic>
      <p:pic>
        <p:nvPicPr>
          <p:cNvPr id="20" name="U6Stor05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19824" y="214338"/>
            <a:ext cx="609600" cy="609600"/>
          </a:xfrm>
          <a:prstGeom prst="rect">
            <a:avLst/>
          </a:prstGeom>
        </p:spPr>
      </p:pic>
      <p:pic>
        <p:nvPicPr>
          <p:cNvPr id="21" name="U6Stor06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829424" y="203325"/>
            <a:ext cx="609600" cy="609600"/>
          </a:xfrm>
          <a:prstGeom prst="rect">
            <a:avLst/>
          </a:prstGeom>
        </p:spPr>
      </p:pic>
      <p:pic>
        <p:nvPicPr>
          <p:cNvPr id="22" name="U6Stor07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3">
                  <p14:trim end="5692.5794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439024" y="203325"/>
            <a:ext cx="609600" cy="609600"/>
          </a:xfrm>
          <a:prstGeom prst="rect">
            <a:avLst/>
          </a:prstGeom>
        </p:spPr>
      </p:pic>
      <p:pic>
        <p:nvPicPr>
          <p:cNvPr id="23" name="U6Stor07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3">
                  <p14:trim st="3506.456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096248" y="203325"/>
            <a:ext cx="609600" cy="609600"/>
          </a:xfrm>
          <a:prstGeom prst="rect">
            <a:avLst/>
          </a:prstGeom>
        </p:spPr>
      </p:pic>
      <p:pic>
        <p:nvPicPr>
          <p:cNvPr id="24" name="U6Stor0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655.2088" end="298.636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957464" y="2288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14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0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84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0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51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84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46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37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556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" r="15625"/>
          <a:stretch/>
        </p:blipFill>
        <p:spPr bwMode="auto">
          <a:xfrm>
            <a:off x="5730" y="17164"/>
            <a:ext cx="9144000" cy="6840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459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" t="6875"/>
          <a:stretch/>
        </p:blipFill>
        <p:spPr>
          <a:xfrm>
            <a:off x="12024" y="-27384"/>
            <a:ext cx="9131976" cy="6885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0040" y="1988840"/>
            <a:ext cx="8532440" cy="2554545"/>
          </a:xfrm>
          <a:prstGeom prst="rect">
            <a:avLst/>
          </a:prstGeom>
          <a:solidFill>
            <a:schemeClr val="lt1">
              <a:alpha val="39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en-US" altLang="zh-CN" sz="3200" dirty="0">
              <a:solidFill>
                <a:srgbClr val="9900CC"/>
              </a:solidFill>
            </a:endParaRPr>
          </a:p>
          <a:p>
            <a:r>
              <a:rPr lang="en-US" altLang="zh-CN" sz="3200" dirty="0" smtClean="0">
                <a:solidFill>
                  <a:srgbClr val="9900CC"/>
                </a:solidFill>
              </a:rPr>
              <a:t>Protecting </a:t>
            </a:r>
            <a:r>
              <a:rPr lang="en-US" altLang="zh-CN" sz="3200" dirty="0">
                <a:solidFill>
                  <a:srgbClr val="9900CC"/>
                </a:solidFill>
              </a:rPr>
              <a:t>the environment is to protect ourselves</a:t>
            </a:r>
            <a:r>
              <a:rPr lang="en-US" altLang="zh-CN" sz="3200" dirty="0" smtClean="0">
                <a:solidFill>
                  <a:srgbClr val="9900CC"/>
                </a:solidFill>
              </a:rPr>
              <a:t>.</a:t>
            </a:r>
          </a:p>
          <a:p>
            <a:r>
              <a:rPr lang="zh-CN" altLang="en-US" sz="3200" dirty="0" smtClean="0">
                <a:solidFill>
                  <a:srgbClr val="9900CC"/>
                </a:solidFill>
              </a:rPr>
              <a:t>                                   保护</a:t>
            </a:r>
            <a:r>
              <a:rPr lang="zh-CN" altLang="en-US" sz="3200" dirty="0">
                <a:solidFill>
                  <a:srgbClr val="9900CC"/>
                </a:solidFill>
              </a:rPr>
              <a:t>环境就是保护我们自己。 </a:t>
            </a:r>
          </a:p>
          <a:p>
            <a:r>
              <a:rPr lang="en-US" altLang="zh-CN" sz="3200" dirty="0" smtClean="0">
                <a:solidFill>
                  <a:srgbClr val="9900CC"/>
                </a:solidFill>
              </a:rPr>
              <a:t>Let’s </a:t>
            </a:r>
            <a:r>
              <a:rPr lang="en-US" altLang="zh-CN" sz="3200" dirty="0">
                <a:solidFill>
                  <a:srgbClr val="9900CC"/>
                </a:solidFill>
              </a:rPr>
              <a:t>protect the environment from ourselves.</a:t>
            </a:r>
          </a:p>
          <a:p>
            <a:endParaRPr lang="zh-CN" altLang="en-US" sz="3200" dirty="0">
              <a:solidFill>
                <a:srgbClr val="99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4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1229851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990099"/>
                </a:solidFill>
              </a:rPr>
              <a:t>The air is dirty.</a:t>
            </a:r>
            <a:endParaRPr lang="zh-CN" altLang="en-US" sz="4800" dirty="0">
              <a:solidFill>
                <a:srgbClr val="9900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021939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990099"/>
                </a:solidFill>
              </a:rPr>
              <a:t>The streets are </a:t>
            </a:r>
            <a:r>
              <a:rPr lang="en-US" altLang="zh-CN" sz="4800" dirty="0" smtClean="0">
                <a:solidFill>
                  <a:srgbClr val="FF0000"/>
                </a:solidFill>
              </a:rPr>
              <a:t>messy</a:t>
            </a:r>
            <a:r>
              <a:rPr lang="en-US" altLang="zh-CN" sz="4800" dirty="0" smtClean="0">
                <a:solidFill>
                  <a:srgbClr val="990099"/>
                </a:solidFill>
              </a:rPr>
              <a:t> and dirty.</a:t>
            </a:r>
            <a:endParaRPr lang="zh-CN" altLang="en-US" sz="4800" dirty="0">
              <a:solidFill>
                <a:srgbClr val="9900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852936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990099"/>
                </a:solidFill>
              </a:rPr>
              <a:t>The river is dirty.</a:t>
            </a:r>
            <a:endParaRPr lang="zh-CN" altLang="en-US" sz="4800" dirty="0">
              <a:solidFill>
                <a:srgbClr val="990099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7" b="70486"/>
          <a:stretch/>
        </p:blipFill>
        <p:spPr bwMode="auto">
          <a:xfrm>
            <a:off x="6000" y="1009913"/>
            <a:ext cx="9144000" cy="1012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85" b="26501"/>
          <a:stretch/>
        </p:blipFill>
        <p:spPr bwMode="auto">
          <a:xfrm>
            <a:off x="16423" y="3023419"/>
            <a:ext cx="9144000" cy="198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8" b="55699"/>
          <a:stretch/>
        </p:blipFill>
        <p:spPr bwMode="auto">
          <a:xfrm>
            <a:off x="-7936" y="2132856"/>
            <a:ext cx="9144000" cy="79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10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6" t="8092" r="8852" b="32270"/>
          <a:stretch/>
        </p:blipFill>
        <p:spPr bwMode="auto">
          <a:xfrm>
            <a:off x="21208" y="10862"/>
            <a:ext cx="9122792" cy="684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611560" y="1938312"/>
            <a:ext cx="8326306" cy="4154984"/>
            <a:chOff x="350150" y="2060848"/>
            <a:chExt cx="8326306" cy="4154984"/>
          </a:xfrm>
        </p:grpSpPr>
        <p:sp>
          <p:nvSpPr>
            <p:cNvPr id="5" name="TextBox 4"/>
            <p:cNvSpPr txBox="1"/>
            <p:nvPr/>
          </p:nvSpPr>
          <p:spPr>
            <a:xfrm>
              <a:off x="350150" y="2060848"/>
              <a:ext cx="8326306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</a:rPr>
                <a:t>A: What makes the air dirty?</a:t>
              </a: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B:              from           makes the air dirty.               </a:t>
              </a: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                 from                 makes the air dirty, too.</a:t>
              </a:r>
            </a:p>
            <a:p>
              <a:r>
                <a:rPr lang="en-US" altLang="zh-CN" sz="3200" dirty="0" smtClean="0">
                  <a:solidFill>
                    <a:prstClr val="black"/>
                  </a:solidFill>
                </a:rPr>
                <a:t>A: What makes the streets dirty?</a:t>
              </a: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B: </a:t>
              </a:r>
              <a:r>
                <a:rPr lang="en-US" altLang="zh-CN" sz="3200" dirty="0">
                  <a:solidFill>
                    <a:srgbClr val="0000CC"/>
                  </a:solidFill>
                </a:rPr>
                <a:t> </a:t>
              </a:r>
              <a:r>
                <a:rPr lang="en-US" altLang="zh-CN" sz="3200" dirty="0" smtClean="0">
                  <a:solidFill>
                    <a:srgbClr val="0000CC"/>
                  </a:solidFill>
                </a:rPr>
                <a:t>             makes the streets              and            .</a:t>
              </a:r>
            </a:p>
            <a:p>
              <a:r>
                <a:rPr lang="en-US" altLang="zh-CN" sz="3600" dirty="0" smtClean="0">
                  <a:solidFill>
                    <a:prstClr val="black"/>
                  </a:solidFill>
                </a:rPr>
                <a:t>A: What makes the river dirty?</a:t>
              </a:r>
              <a:endParaRPr lang="en-US" altLang="zh-CN" sz="3600" dirty="0">
                <a:solidFill>
                  <a:prstClr val="black"/>
                </a:solidFill>
              </a:endParaRPr>
            </a:p>
            <a:p>
              <a:r>
                <a:rPr lang="en-US" altLang="zh-CN" sz="3200" dirty="0" smtClean="0">
                  <a:solidFill>
                    <a:srgbClr val="0000CC"/>
                  </a:solidFill>
                </a:rPr>
                <a:t>B:                makes the                        .</a:t>
              </a:r>
              <a:endParaRPr lang="en-US" altLang="zh-CN" sz="3200" dirty="0">
                <a:solidFill>
                  <a:srgbClr val="0000CC"/>
                </a:solidFill>
              </a:endParaRPr>
            </a:p>
            <a:p>
              <a:endParaRPr lang="en-US" altLang="zh-CN" sz="3600" dirty="0">
                <a:solidFill>
                  <a:srgbClr val="0000CC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7046894" y="2996952"/>
              <a:ext cx="1224136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955749" y="2996953"/>
              <a:ext cx="850785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827584" y="2996952"/>
              <a:ext cx="1152128" cy="1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891441" y="3454534"/>
              <a:ext cx="1392527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62851" y="4415338"/>
              <a:ext cx="1253485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241767" y="4415338"/>
              <a:ext cx="1008112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20040" y="5562709"/>
              <a:ext cx="1196296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047114" y="5553293"/>
              <a:ext cx="792088" cy="153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076056" y="5562709"/>
              <a:ext cx="1008112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020272" y="4415338"/>
              <a:ext cx="1008112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350150" y="365755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6600"/>
                </a:solidFill>
              </a:rPr>
              <a:t>What makes … dirty?</a:t>
            </a:r>
            <a:endParaRPr lang="zh-CN" altLang="en-US" sz="4800" dirty="0">
              <a:solidFill>
                <a:srgbClr val="FF6600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0150" y="1556792"/>
            <a:ext cx="8398314" cy="4662522"/>
          </a:xfrm>
          <a:prstGeom prst="roundRect">
            <a:avLst/>
          </a:prstGeom>
          <a:noFill/>
          <a:ln w="3810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8222" y="2353235"/>
            <a:ext cx="15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C00CC"/>
                </a:solidFill>
              </a:rPr>
              <a:t>Smoke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97666" y="2353235"/>
            <a:ext cx="1269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C00CC"/>
                </a:solidFill>
              </a:rPr>
              <a:t>cars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1600" y="2852936"/>
            <a:ext cx="15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C00CC"/>
                </a:solidFill>
              </a:rPr>
              <a:t>s</a:t>
            </a:r>
            <a:r>
              <a:rPr lang="en-US" altLang="zh-CN" sz="3200" dirty="0" smtClean="0">
                <a:solidFill>
                  <a:srgbClr val="CC00CC"/>
                </a:solidFill>
              </a:rPr>
              <a:t>moke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52851" y="2911211"/>
            <a:ext cx="2032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C00CC"/>
                </a:solidFill>
              </a:rPr>
              <a:t>factories </a:t>
            </a:r>
            <a:endParaRPr lang="zh-CN" altLang="en-US" sz="2800" dirty="0">
              <a:solidFill>
                <a:srgbClr val="CC00CC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2226" y="3780329"/>
            <a:ext cx="15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C00CC"/>
                </a:solidFill>
              </a:rPr>
              <a:t>Rubbish 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43608" y="4941168"/>
            <a:ext cx="15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C00CC"/>
                </a:solidFill>
              </a:rPr>
              <a:t>Rubbish 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38582" y="4941168"/>
            <a:ext cx="15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C00CC"/>
                </a:solidFill>
              </a:rPr>
              <a:t>river 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64088" y="4948104"/>
            <a:ext cx="15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C00CC"/>
                </a:solidFill>
              </a:rPr>
              <a:t>dirty 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90710" y="3780329"/>
            <a:ext cx="15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C00CC"/>
                </a:solidFill>
              </a:rPr>
              <a:t>messy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08304" y="3780329"/>
            <a:ext cx="15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C00CC"/>
                </a:solidFill>
              </a:rPr>
              <a:t>dirty 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016986" y="3356992"/>
            <a:ext cx="1224136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308304" y="2348880"/>
            <a:ext cx="15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C00CC"/>
                </a:solidFill>
              </a:rPr>
              <a:t>Black  </a:t>
            </a:r>
            <a:endParaRPr lang="zh-CN" altLang="en-US" sz="3200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77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29" grpId="0"/>
      <p:bldP spid="30" grpId="0"/>
      <p:bldP spid="31" grpId="0"/>
      <p:bldP spid="33" grpId="0"/>
      <p:bldP spid="34" grpId="0"/>
      <p:bldP spid="35" grpId="0"/>
      <p:bldP spid="32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220663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459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5" y="0"/>
            <a:ext cx="9137723" cy="686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459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9"/>
          <a:stretch/>
        </p:blipFill>
        <p:spPr bwMode="auto">
          <a:xfrm>
            <a:off x="8113" y="0"/>
            <a:ext cx="923421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459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6"/>
          <a:stretch/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5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" y="0"/>
            <a:ext cx="91299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5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0" y="0"/>
            <a:ext cx="911123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11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3363</TotalTime>
  <Words>656</Words>
  <Application>Microsoft Office PowerPoint</Application>
  <PresentationFormat>全屏显示(4:3)</PresentationFormat>
  <Paragraphs>128</Paragraphs>
  <Slides>32</Slides>
  <Notes>0</Notes>
  <HiddenSlides>0</HiddenSlides>
  <MMClips>22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322</cp:revision>
  <dcterms:created xsi:type="dcterms:W3CDTF">2014-10-16T08:03:49Z</dcterms:created>
  <dcterms:modified xsi:type="dcterms:W3CDTF">2014-10-30T12:37:18Z</dcterms:modified>
</cp:coreProperties>
</file>