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16" r:id="rId3"/>
    <p:sldId id="288" r:id="rId4"/>
    <p:sldId id="257" r:id="rId5"/>
    <p:sldId id="287" r:id="rId6"/>
    <p:sldId id="286" r:id="rId7"/>
    <p:sldId id="256" r:id="rId8"/>
    <p:sldId id="334" r:id="rId9"/>
    <p:sldId id="335" r:id="rId10"/>
    <p:sldId id="350" r:id="rId11"/>
    <p:sldId id="294" r:id="rId12"/>
    <p:sldId id="295" r:id="rId13"/>
    <p:sldId id="319" r:id="rId14"/>
    <p:sldId id="359" r:id="rId15"/>
    <p:sldId id="318" r:id="rId16"/>
    <p:sldId id="346" r:id="rId17"/>
    <p:sldId id="358" r:id="rId18"/>
    <p:sldId id="268" r:id="rId19"/>
    <p:sldId id="336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9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microsoft.com/office/2007/relationships/media" Target="file:///C:\Users\czzx\Desktop\&#32431;&#38899;&#20048;%20-%20&#28180;&#33311;&#21809;&#26202;%20&#21476;&#31581;&#29420;&#22863;+&#31513;&#20276;&#22863;%20(&#20276;&#22863;).mp3" TargetMode="External"/><Relationship Id="rId1" Type="http://schemas.openxmlformats.org/officeDocument/2006/relationships/audio" Target="file:///C:\Users\czzx\Desktop\&#32431;&#38899;&#20048;%20-%20&#28180;&#33311;&#21809;&#26202;%20&#21476;&#31581;&#29420;&#22863;+&#31513;&#20276;&#22863;%20(&#20276;&#22863;).mp3" TargetMode="Externa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纯音乐 - 渔舟唱晚 古筝独奏+笙伴奏 (伴奏)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0297160" y="5344160"/>
            <a:ext cx="802640" cy="74104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695" y="1261745"/>
            <a:ext cx="7693025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679565" y="2084070"/>
            <a:ext cx="475424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欢迎聆听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919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rcRect b="53007"/>
          <a:stretch>
            <a:fillRect/>
          </a:stretch>
        </p:blipFill>
        <p:spPr>
          <a:xfrm>
            <a:off x="5088890" y="1410970"/>
            <a:ext cx="7096760" cy="530034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组合 1"/>
          <p:cNvGrpSpPr/>
          <p:nvPr/>
        </p:nvGrpSpPr>
        <p:grpSpPr>
          <a:xfrm>
            <a:off x="349885" y="-469900"/>
            <a:ext cx="9166225" cy="3806825"/>
            <a:chOff x="582" y="-390"/>
            <a:chExt cx="14435" cy="599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1621" y="183"/>
              <a:ext cx="13396" cy="5422"/>
              <a:chOff x="2010183" y="-1407659"/>
              <a:chExt cx="8506296" cy="3443158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2010183" y="-975341"/>
                <a:ext cx="8506296" cy="3010840"/>
                <a:chOff x="-1779020" y="-2079171"/>
                <a:chExt cx="7395644" cy="2799251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03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2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矩形 9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夜游西湖，品雪之奇景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266065" y="2077085"/>
            <a:ext cx="4984115" cy="3415030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雾凇沆砀，天与云与山与水，上下一白。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湖上影子，惟长堤一痕、湖心亭一点、与余舟一芥、舟中人两三粒而已。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timg"/>
          <p:cNvPicPr>
            <a:picLocks noChangeAspect="1"/>
          </p:cNvPicPr>
          <p:nvPr/>
        </p:nvPicPr>
        <p:blipFill>
          <a:blip r:embed="rId1"/>
          <a:srcRect b="53007"/>
          <a:stretch>
            <a:fillRect/>
          </a:stretch>
        </p:blipFill>
        <p:spPr>
          <a:xfrm>
            <a:off x="187960" y="1233805"/>
            <a:ext cx="11933555" cy="5573395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组合 1"/>
          <p:cNvGrpSpPr/>
          <p:nvPr/>
        </p:nvGrpSpPr>
        <p:grpSpPr>
          <a:xfrm>
            <a:off x="233045" y="-618490"/>
            <a:ext cx="9165590" cy="3933825"/>
            <a:chOff x="583" y="-590"/>
            <a:chExt cx="14434" cy="619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3" y="-5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1621" y="183"/>
              <a:ext cx="13396" cy="5422"/>
              <a:chOff x="2010183" y="-1407659"/>
              <a:chExt cx="8506296" cy="3443158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2010183" y="-975341"/>
                <a:ext cx="8506296" cy="3010840"/>
                <a:chOff x="-1779020" y="-2079171"/>
                <a:chExt cx="7395644" cy="2799251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03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2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矩形 9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夜游西湖，品雪之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奇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景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3" name="文本框 2"/>
          <p:cNvSpPr txBox="1"/>
          <p:nvPr/>
        </p:nvSpPr>
        <p:spPr>
          <a:xfrm>
            <a:off x="188595" y="1389380"/>
            <a:ext cx="12114530" cy="797141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【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同桌对话，对比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品读】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提示</a:t>
            </a:r>
            <a:r>
              <a:rPr lang="en-US" altLang="zh-CN" sz="32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:</a:t>
            </a:r>
            <a:r>
              <a:rPr lang="zh-CN" altLang="en-US" sz="3200" b="1" dirty="0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讨论区中实时上传观点（关键词），可点赞、可补充</a:t>
            </a:r>
            <a:endParaRPr lang="zh-CN" altLang="en-US" sz="3200" b="1" dirty="0">
              <a:solidFill>
                <a:srgbClr val="00B05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）尝试用美的语言描绘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张岱笔下的雪景图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endParaRPr lang="en-US" altLang="zh-CN" sz="3200" b="1" dirty="0" smtClean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任选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一句对比</a:t>
            </a:r>
            <a:r>
              <a:rPr lang="zh-CN" altLang="en-US" sz="32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分析，与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原文相比哪一个更好？为什么？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改句：雾凇沆砀，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天、云、山、水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，上下一白。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改句：湖上影子，惟</a:t>
            </a:r>
            <a:r>
              <a:rPr lang="zh-CN" altLang="en-US" sz="3200" b="1" u="sng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湖心亭一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座</a:t>
            </a:r>
            <a:r>
              <a:rPr lang="zh-CN" altLang="en-US" sz="3200" b="1" u="sng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、长堤一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道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、与余舟一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、舟中人两三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个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而已。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3200" b="1" u="sng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说说他笔下的雪景有什么特点</a:t>
            </a:r>
            <a:r>
              <a:rPr lang="zh-CN" altLang="en-US" sz="3200" b="1" u="sng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？营造了怎样的意境 ？</a:t>
            </a:r>
            <a:endParaRPr lang="zh-CN" altLang="en-US" sz="3200" b="1" u="sng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indent="0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270" y="-711200"/>
            <a:ext cx="9166225" cy="3806825"/>
            <a:chOff x="582" y="-390"/>
            <a:chExt cx="14435" cy="599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1621" y="183"/>
              <a:ext cx="13396" cy="5422"/>
              <a:chOff x="2010183" y="-1407659"/>
              <a:chExt cx="8506296" cy="3443158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2010183" y="-975341"/>
                <a:ext cx="8506296" cy="3010840"/>
                <a:chOff x="-1779020" y="-2079171"/>
                <a:chExt cx="7395644" cy="2799251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03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2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矩形 9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夜游西湖，品雪之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奇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景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139700" y="1169670"/>
            <a:ext cx="12052300" cy="550799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材料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1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: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等到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快日落的时候，微黄的阳光斜射在山腰上，那点薄雪好像</a:t>
            </a:r>
            <a:r>
              <a:rPr lang="zh-CN" altLang="en-US" sz="3200" b="1" dirty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忽然害了羞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，微微露出点粉色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。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——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《济南的冬天》</a:t>
            </a:r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节选</a:t>
            </a:r>
            <a:endParaRPr lang="zh-CN" altLang="en-US" sz="32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材料</a:t>
            </a:r>
            <a:r>
              <a:rPr lang="en-US" altLang="zh-CN" sz="3200" b="1" dirty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2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: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在它飞舞的时候，我们似乎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听见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了千百万人马的呼号和脚步声，森林的狂吼声，有时又似乎听见了儿女的窃窃私语声，花园里的欢乐的鸟歌声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……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它没有气息。但当它扑到我们面上的时候，我们似乎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闻到了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旷野间鲜洁的空气的气息，山谷中幽雅的兰花的气息，花园里浓郁的玫瑰的气息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……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在白天，它做出千百种婀娜的姿态；夜间，它发出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银色的光辉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，照耀着我们行路的人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……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 algn="r"/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——《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雪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》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（余秋雨）节选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材料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3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：北风卷地白草折</a:t>
            </a:r>
            <a:r>
              <a:rPr lang="en-US" altLang="zh-CN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,</a:t>
            </a:r>
            <a:r>
              <a:rPr lang="zh-CN" altLang="en-US" sz="3200" b="1" dirty="0" smtClean="0"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胡天八月即飞雪。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忽如一夜春风来</a:t>
            </a:r>
            <a:r>
              <a:rPr lang="en-US" altLang="zh-CN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,</a:t>
            </a:r>
            <a:r>
              <a:rPr lang="zh-CN" altLang="en-US" sz="3200" b="1" dirty="0" smtClean="0">
                <a:solidFill>
                  <a:srgbClr val="FFC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千树万树梨花开。</a:t>
            </a:r>
            <a:endParaRPr lang="en-US" altLang="zh-CN" sz="3200" b="1" dirty="0" smtClean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33295" y="6243320"/>
            <a:ext cx="1048204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altLang="en-US" sz="3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以上几则材料在写雪手法上与张岱有什么不同？</a:t>
            </a:r>
            <a:endParaRPr lang="zh-CN" alt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8270" y="-711200"/>
            <a:ext cx="9166225" cy="3806825"/>
            <a:chOff x="582" y="-390"/>
            <a:chExt cx="14435" cy="5995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组合 7"/>
            <p:cNvGrpSpPr/>
            <p:nvPr/>
          </p:nvGrpSpPr>
          <p:grpSpPr>
            <a:xfrm>
              <a:off x="1621" y="183"/>
              <a:ext cx="13396" cy="5422"/>
              <a:chOff x="2010183" y="-1407659"/>
              <a:chExt cx="8506296" cy="3443158"/>
            </a:xfrm>
          </p:grpSpPr>
          <p:grpSp>
            <p:nvGrpSpPr>
              <p:cNvPr id="6" name="Group 3"/>
              <p:cNvGrpSpPr/>
              <p:nvPr/>
            </p:nvGrpSpPr>
            <p:grpSpPr bwMode="auto">
              <a:xfrm>
                <a:off x="2010183" y="-975341"/>
                <a:ext cx="8506296" cy="3010840"/>
                <a:chOff x="-1779020" y="-2079171"/>
                <a:chExt cx="7395644" cy="2799251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03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2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矩形 9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夜游西湖，品雪之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  <a:sym typeface="+mn-ea"/>
                  </a:rPr>
                  <a:t>奇</a:t>
                </a: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景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295422" y="4765119"/>
            <a:ext cx="11652846" cy="209288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l"/>
            <a:r>
              <a:rPr lang="zh-CN" altLang="en-US" sz="6600" b="1" dirty="0">
                <a:solidFill>
                  <a:schemeClr val="accent4"/>
                </a:solidFill>
                <a:effectLst/>
              </a:rPr>
              <a:t>白描</a:t>
            </a:r>
            <a:r>
              <a:rPr lang="en-US" altLang="zh-CN" sz="6600" b="1" dirty="0">
                <a:solidFill>
                  <a:schemeClr val="accent4"/>
                </a:solidFill>
                <a:effectLst/>
              </a:rPr>
              <a:t>—— </a:t>
            </a:r>
            <a:r>
              <a:rPr lang="zh-CN" altLang="en-US" sz="3200" b="1" dirty="0">
                <a:solidFill>
                  <a:schemeClr val="accent4"/>
                </a:solidFill>
                <a:effectLst/>
                <a:sym typeface="+mn-ea"/>
              </a:rPr>
              <a:t>不加烘托，不做过细的渲染敲凿，不用华丽</a:t>
            </a:r>
            <a:r>
              <a:rPr lang="zh-CN" altLang="en-US" sz="3200" b="1" dirty="0" smtClean="0">
                <a:solidFill>
                  <a:schemeClr val="accent4"/>
                </a:solidFill>
                <a:effectLst/>
                <a:sym typeface="+mn-ea"/>
              </a:rPr>
              <a:t>的形容词</a:t>
            </a:r>
            <a:r>
              <a:rPr lang="zh-CN" altLang="en-US" sz="3200" b="1" dirty="0">
                <a:solidFill>
                  <a:schemeClr val="accent4"/>
                </a:solidFill>
                <a:effectLst/>
                <a:sym typeface="+mn-ea"/>
              </a:rPr>
              <a:t>修饰语</a:t>
            </a:r>
            <a:r>
              <a:rPr lang="zh-CN" altLang="en-US" sz="3200" b="1" dirty="0" smtClean="0">
                <a:solidFill>
                  <a:schemeClr val="accent4"/>
                </a:solidFill>
                <a:effectLst/>
                <a:sym typeface="+mn-ea"/>
              </a:rPr>
              <a:t>，</a:t>
            </a:r>
            <a:r>
              <a:rPr lang="zh-CN" altLang="en-US" sz="3200" b="1" dirty="0" smtClean="0">
                <a:solidFill>
                  <a:schemeClr val="accent4"/>
                </a:solidFill>
                <a:effectLst/>
              </a:rPr>
              <a:t>用</a:t>
            </a:r>
            <a:r>
              <a:rPr lang="zh-CN" altLang="en-US" sz="3200" b="1" dirty="0">
                <a:solidFill>
                  <a:schemeClr val="accent4"/>
                </a:solidFill>
                <a:effectLst/>
              </a:rPr>
              <a:t>最简练准确的笔墨</a:t>
            </a:r>
            <a:r>
              <a:rPr lang="zh-CN" altLang="en-US" sz="3200" b="1" dirty="0" smtClean="0">
                <a:solidFill>
                  <a:schemeClr val="accent4"/>
                </a:solidFill>
                <a:effectLst/>
              </a:rPr>
              <a:t>，</a:t>
            </a:r>
            <a:r>
              <a:rPr lang="zh-CN" altLang="en-US" sz="3200" b="1" dirty="0" smtClean="0">
                <a:solidFill>
                  <a:schemeClr val="accent4"/>
                </a:solidFill>
                <a:sym typeface="+mn-ea"/>
              </a:rPr>
              <a:t>抓住对象特征，</a:t>
            </a:r>
            <a:r>
              <a:rPr lang="zh-CN" altLang="en-US" sz="3200" b="1" dirty="0" smtClean="0">
                <a:solidFill>
                  <a:schemeClr val="accent4"/>
                </a:solidFill>
                <a:effectLst/>
              </a:rPr>
              <a:t>达到</a:t>
            </a:r>
            <a:r>
              <a:rPr lang="zh-CN" altLang="en-US" sz="3200" b="1" dirty="0">
                <a:solidFill>
                  <a:schemeClr val="accent4"/>
                </a:solidFill>
                <a:effectLst/>
              </a:rPr>
              <a:t>传神的效果。</a:t>
            </a:r>
            <a:endParaRPr lang="zh-CN" altLang="en-US" sz="3200" b="1" dirty="0">
              <a:solidFill>
                <a:schemeClr val="accent4"/>
              </a:solidFill>
              <a:effectLst/>
            </a:endParaRPr>
          </a:p>
        </p:txBody>
      </p:sp>
      <p:pic>
        <p:nvPicPr>
          <p:cNvPr id="14" name="图片 13" descr="timg"/>
          <p:cNvPicPr>
            <a:picLocks noChangeAspect="1"/>
          </p:cNvPicPr>
          <p:nvPr/>
        </p:nvPicPr>
        <p:blipFill>
          <a:blip r:embed="rId3"/>
          <a:srcRect b="53007"/>
          <a:stretch>
            <a:fillRect/>
          </a:stretch>
        </p:blipFill>
        <p:spPr>
          <a:xfrm>
            <a:off x="0" y="974872"/>
            <a:ext cx="12192000" cy="376594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5" name="文本框 99"/>
          <p:cNvSpPr txBox="1"/>
          <p:nvPr/>
        </p:nvSpPr>
        <p:spPr>
          <a:xfrm>
            <a:off x="631825" y="1458107"/>
            <a:ext cx="9890809" cy="175432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雾凇沆砀，天与云与山与水，上下一白。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湖上影子，惟长堤一痕、湖心亭一点、与余舟一芥、舟中人两三粒而已。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252095" y="1145540"/>
            <a:ext cx="11558905" cy="34766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</a:t>
            </a: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莫说相公</a:t>
            </a:r>
            <a:r>
              <a:rPr lang="zh-CN" altLang="en-US" sz="16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痴</a:t>
            </a:r>
            <a:r>
              <a:rPr lang="en-US" altLang="zh-CN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5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更有痴似相公者</a:t>
            </a:r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5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395" y="3333115"/>
            <a:ext cx="6442710" cy="331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16230" y="1428750"/>
            <a:ext cx="115589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1.请同学们小组合作，深入解读：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任选一个角度</a:t>
            </a:r>
            <a:r>
              <a:rPr lang="en-US" altLang="zh-CN" sz="36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600" b="1">
                <a:solidFill>
                  <a:schemeClr val="accent6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解读张岱的痴心，并拍照上传：</a:t>
            </a:r>
            <a:endParaRPr lang="zh-CN" altLang="en-US" sz="36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4000" b="1">
              <a:solidFill>
                <a:schemeClr val="accent6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A.从</a:t>
            </a:r>
            <a:r>
              <a:rPr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深夜独自往湖心亭看雪之行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读出他的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痴心</a:t>
            </a:r>
            <a:endParaRPr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B.从</a:t>
            </a:r>
            <a:r>
              <a:rPr sz="3200" b="1"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他与金陵客的相遇互动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感受他的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痴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情</a:t>
            </a:r>
            <a:endParaRPr 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C.从</a:t>
            </a:r>
            <a:r>
              <a:rPr sz="3200" b="1">
                <a:solidFill>
                  <a:schemeClr val="accent4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张岱笔下的雪景</a:t>
            </a:r>
            <a:r>
              <a:rPr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</a:t>
            </a:r>
            <a:r>
              <a:rPr 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品悟他的痴心</a:t>
            </a:r>
            <a:endParaRPr lang="zh-CN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D.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</a:t>
            </a:r>
            <a:r>
              <a:rPr lang="zh-CN" altLang="en-US" sz="3200" b="1">
                <a:solidFill>
                  <a:srgbClr val="00B05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助读材料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明白他的痴情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280" y="3851275"/>
            <a:ext cx="4568825" cy="279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-174625" y="-454025"/>
            <a:ext cx="7937500" cy="2608580"/>
            <a:chOff x="582" y="-390"/>
            <a:chExt cx="12500" cy="437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1621" y="183"/>
              <a:ext cx="11461" cy="2825"/>
              <a:chOff x="2010183" y="-1407659"/>
              <a:chExt cx="7277491" cy="1793875"/>
            </a:xfrm>
          </p:grpSpPr>
          <p:grpSp>
            <p:nvGrpSpPr>
              <p:cNvPr id="14" name="Group 3"/>
              <p:cNvGrpSpPr/>
              <p:nvPr/>
            </p:nvGrpSpPr>
            <p:grpSpPr bwMode="auto">
              <a:xfrm>
                <a:off x="2010183" y="-975341"/>
                <a:ext cx="7277491" cy="1085149"/>
                <a:chOff x="-1779020" y="-2079171"/>
                <a:chExt cx="6327282" cy="1008889"/>
              </a:xfrm>
            </p:grpSpPr>
            <p:sp>
              <p:nvSpPr>
                <p:cNvPr id="15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04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7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矩形 17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梦忆西湖，悟余之痴心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48590" y="725170"/>
            <a:ext cx="12092305" cy="56311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材料一：张岱（1597年～1679年）字宗子，又字石公，号陶庵，别号蝶庵居士，晚号六休居士，汉族，明末清初山阴（今浙江绍兴）人。寓居杭州。出生仕宦世家，少为富贵公子，爱繁华，</a:t>
            </a:r>
            <a:r>
              <a:rPr lang="zh-CN" altLang="en-US" sz="2400" b="1" u="sng">
                <a:solidFill>
                  <a:schemeClr val="accent1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好山水</a:t>
            </a:r>
            <a:r>
              <a:rPr lang="zh-CN" altLang="en-US" sz="2400" b="1" u="sng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晓音乐、戏曲。精于茶艺鉴赏，明亡后不仕，曾参加过抗清斗争，后“披发入山”著书以终。著有&lt;陶庵梦忆&gt;,&lt;西湖梦寻&gt;等。</a:t>
            </a:r>
            <a:endParaRPr lang="zh-CN" altLang="en-US" sz="24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材料二：湖心亭看雪”事件发生于崇祯五年（1632）；崇祯十七年（1644）明朝灭亡，顺治帝登基，清朝建立 ；顺治元年（1644）张岱反清复明失败，逃入山中著书 ；1647 年左右，张岱写《湖心亭看雪》。此文选自&lt;陶庵梦忆&gt;卷三,</a:t>
            </a:r>
            <a:r>
              <a:rPr lang="zh-CN" altLang="en-US" sz="2400" b="1" u="sng">
                <a:solidFill>
                  <a:schemeClr val="accent1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本书作于明亡以后,书中记叙了作者对往事的回忆,以此寄托对故国的怀念.</a:t>
            </a:r>
            <a:endParaRPr lang="zh-CN" altLang="en-US" sz="2400" b="1" u="sng">
              <a:solidFill>
                <a:schemeClr val="accent1">
                  <a:lumMod val="75000"/>
                </a:schemeClr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2400" b="1" u="sng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材料三:晚明士人生活的一个重要内容便是</a:t>
            </a:r>
            <a:r>
              <a:rPr lang="zh-CN" altLang="en-US" sz="2400" b="1" u="sng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山水怡情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.山水审美是士人内心世界不可或缺的一种精神需要.而西湖便是晚明文人士大夫游览山水的重要选择之一,其不仅美在湖光山色,亦美在人文神韵,西湖之美给</a:t>
            </a:r>
            <a:r>
              <a:rPr lang="zh-CN" altLang="en-US" sz="2400" b="1" u="sng">
                <a:solidFill>
                  <a:schemeClr val="accent1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寻求精神归依的名士们提供了栖息之地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.晚明西湖游览之风日趋高涨,</a:t>
            </a:r>
            <a:r>
              <a:rPr lang="zh-CN" altLang="en-US" sz="2400" b="1" u="sng">
                <a:solidFill>
                  <a:schemeClr val="accent1">
                    <a:lumMod val="75000"/>
                  </a:schemeClr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世俗大众偏好春秋晴明之西湖,而文人士大夫则偏爱冬雪夜月之西湖,然而二者对西湖四时之景的欣赏和体认则有雅俗之别,体现了他们不同的审美情趣.</a:t>
            </a:r>
            <a:endParaRPr lang="zh-CN" altLang="en-US" sz="2400" b="1" u="sng">
              <a:solidFill>
                <a:schemeClr val="tx1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174625" y="-454025"/>
            <a:ext cx="7435215" cy="1739900"/>
            <a:chOff x="582" y="-390"/>
            <a:chExt cx="12500" cy="4371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组合 5"/>
            <p:cNvGrpSpPr/>
            <p:nvPr/>
          </p:nvGrpSpPr>
          <p:grpSpPr>
            <a:xfrm>
              <a:off x="1621" y="183"/>
              <a:ext cx="11461" cy="2825"/>
              <a:chOff x="2010183" y="-1407659"/>
              <a:chExt cx="7277491" cy="1793875"/>
            </a:xfrm>
          </p:grpSpPr>
          <p:grpSp>
            <p:nvGrpSpPr>
              <p:cNvPr id="14" name="Group 3"/>
              <p:cNvGrpSpPr/>
              <p:nvPr/>
            </p:nvGrpSpPr>
            <p:grpSpPr bwMode="auto">
              <a:xfrm>
                <a:off x="2010183" y="-975341"/>
                <a:ext cx="7277491" cy="1085149"/>
                <a:chOff x="-1779020" y="-2079171"/>
                <a:chExt cx="6327282" cy="1008889"/>
              </a:xfrm>
            </p:grpSpPr>
            <p:sp>
              <p:nvSpPr>
                <p:cNvPr id="15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04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7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矩形 17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梦忆西湖，悟余之痴心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77494" y="3361013"/>
            <a:ext cx="4800600" cy="3461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4523105" y="1189990"/>
            <a:ext cx="7785100" cy="673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张岱的一片痴心，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有一份对西湖雪景的喜爱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  <a:sym typeface="+mn-ea"/>
              </a:rPr>
              <a:t>有一份于天地相融的雅趣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  <a:sym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有一份于幸逢知己的喜悦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有一份对故国岁月的思念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是一次感叹自然、人生渺茫的审视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是一段孤高自赏、遗世独立的自白</a:t>
            </a: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3200" b="1" dirty="0">
                <a:latin typeface="汉仪平安行繁" panose="00020600040101010101" pitchFamily="18" charset="-122"/>
                <a:ea typeface="汉仪平安行繁" panose="00020600040101010101" pitchFamily="18" charset="-122"/>
              </a:rPr>
              <a:t>…………</a:t>
            </a:r>
            <a:endParaRPr lang="en-US" altLang="zh-CN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3200" b="1" dirty="0"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95605" y="-431800"/>
            <a:ext cx="7937500" cy="2608580"/>
            <a:chOff x="582" y="-390"/>
            <a:chExt cx="12500" cy="4371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" y="-390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1621" y="183"/>
              <a:ext cx="11461" cy="2825"/>
              <a:chOff x="2010183" y="-1407659"/>
              <a:chExt cx="7277491" cy="1793875"/>
            </a:xfrm>
          </p:grpSpPr>
          <p:grpSp>
            <p:nvGrpSpPr>
              <p:cNvPr id="14" name="Group 3"/>
              <p:cNvGrpSpPr/>
              <p:nvPr/>
            </p:nvGrpSpPr>
            <p:grpSpPr bwMode="auto">
              <a:xfrm>
                <a:off x="2010183" y="-975341"/>
                <a:ext cx="7277491" cy="1085149"/>
                <a:chOff x="-1779020" y="-2079171"/>
                <a:chExt cx="6327282" cy="1008889"/>
              </a:xfrm>
            </p:grpSpPr>
            <p:sp>
              <p:nvSpPr>
                <p:cNvPr id="15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04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7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8" name="矩形 17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梦忆西湖，悟余之痴心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 flipH="1">
            <a:off x="-2" y="1623795"/>
            <a:ext cx="8057323" cy="5426362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814070" y="1023620"/>
            <a:ext cx="10756265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布置作业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课后完成学案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</a:t>
            </a:r>
            <a:endParaRPr lang="en-US" altLang="zh-CN" sz="4000" b="1" dirty="0" smtClean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40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4000" b="1" dirty="0" smtClean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对比</a:t>
            </a:r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阅读《江雪》，《记承天寺夜游》。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4000" b="1" dirty="0">
              <a:solidFill>
                <a:schemeClr val="accent6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en-US" altLang="zh-CN" sz="28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" y="-27305"/>
            <a:ext cx="12106910" cy="669417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7465" y="593090"/>
            <a:ext cx="10283190" cy="62420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矩形 5"/>
          <p:cNvSpPr/>
          <p:nvPr/>
        </p:nvSpPr>
        <p:spPr bwMode="auto">
          <a:xfrm>
            <a:off x="9741535" y="797560"/>
            <a:ext cx="2576195" cy="4716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/>
          <a:p>
            <a:pPr algn="ctr">
              <a:spcBef>
                <a:spcPct val="50000"/>
              </a:spcBef>
            </a:pPr>
            <a:r>
              <a:rPr lang="zh-CN" altLang="en-US" sz="4000" b="1" spc="-300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水光潋滟晴方好，</a:t>
            </a:r>
            <a:endParaRPr lang="zh-CN" altLang="en-US" sz="4000" b="1" spc="-300" dirty="0">
              <a:solidFill>
                <a:schemeClr val="accent6">
                  <a:lumMod val="75000"/>
                </a:schemeClr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4000" b="1" spc="-300" dirty="0">
                <a:solidFill>
                  <a:schemeClr val="accent6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  山色空蒙雨亦奇</a:t>
            </a:r>
            <a:endParaRPr lang="zh-CN" altLang="en-US" sz="4000" b="1" spc="-300" dirty="0">
              <a:solidFill>
                <a:schemeClr val="tx1"/>
              </a:solidFill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33350" y="-179070"/>
            <a:ext cx="9629775" cy="1960880"/>
            <a:chOff x="582" y="-390"/>
            <a:chExt cx="14435" cy="599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" y="-390"/>
              <a:ext cx="2931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1424" y="-390"/>
              <a:ext cx="13593" cy="5995"/>
              <a:chOff x="1885091" y="-1771534"/>
              <a:chExt cx="8631388" cy="3807033"/>
            </a:xfrm>
          </p:grpSpPr>
          <p:grpSp>
            <p:nvGrpSpPr>
              <p:cNvPr id="15" name="Group 3"/>
              <p:cNvGrpSpPr/>
              <p:nvPr/>
            </p:nvGrpSpPr>
            <p:grpSpPr bwMode="auto">
              <a:xfrm>
                <a:off x="1885091" y="-1200143"/>
                <a:ext cx="8631388" cy="3235642"/>
                <a:chOff x="-1887779" y="-2288175"/>
                <a:chExt cx="7504403" cy="3008255"/>
              </a:xfrm>
            </p:grpSpPr>
            <p:sp>
              <p:nvSpPr>
                <p:cNvPr id="16" name="矩形 26"/>
                <p:cNvSpPr>
                  <a:spLocks noChangeArrowheads="1"/>
                </p:cNvSpPr>
                <p:nvPr/>
              </p:nvSpPr>
              <p:spPr bwMode="auto">
                <a:xfrm>
                  <a:off x="-1887779" y="-2288175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0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01</a:t>
                  </a:r>
                  <a:endParaRPr lang="en-US" altLang="zh-CN" sz="40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7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8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1259469" y="-1568120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9" name="矩形 18"/>
              <p:cNvSpPr/>
              <p:nvPr/>
            </p:nvSpPr>
            <p:spPr bwMode="auto">
              <a:xfrm>
                <a:off x="2814735" y="-1771534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0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徜徉西湖，享行之魅力</a:t>
                </a:r>
                <a:endParaRPr lang="zh-CN" altLang="en-US" sz="40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 bwMode="auto">
          <a:xfrm>
            <a:off x="167640" y="583565"/>
            <a:ext cx="2163445" cy="67062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>
            <a:scene3d>
              <a:camera prst="orthographicFront"/>
              <a:lightRig rig="threePt" dir="t"/>
            </a:scene3d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spc="-300" dirty="0"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接天莲叶无穷碧</a:t>
            </a:r>
            <a:endParaRPr lang="zh-CN" altLang="en-US" sz="4000" b="1" spc="-300" dirty="0"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l">
              <a:spcBef>
                <a:spcPct val="50000"/>
              </a:spcBef>
            </a:pPr>
            <a:r>
              <a:rPr lang="zh-CN" altLang="en-US" sz="4000" b="1" spc="-300" dirty="0">
                <a:solidFill>
                  <a:srgbClr val="FF33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     映日荷花别样红</a:t>
            </a:r>
            <a:endParaRPr lang="zh-CN" altLang="en-US" sz="4000" b="1" spc="-300" dirty="0">
              <a:solidFill>
                <a:srgbClr val="FF33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6455" y="286385"/>
            <a:ext cx="9711055" cy="6575425"/>
          </a:xfrm>
          <a:prstGeom prst="rect">
            <a:avLst/>
          </a:prstGeom>
          <a:effectLst>
            <a:softEdge rad="317500"/>
          </a:effectLst>
        </p:spPr>
      </p:pic>
      <p:grpSp>
        <p:nvGrpSpPr>
          <p:cNvPr id="7" name="组合 6"/>
          <p:cNvGrpSpPr/>
          <p:nvPr/>
        </p:nvGrpSpPr>
        <p:grpSpPr>
          <a:xfrm>
            <a:off x="-133350" y="-179070"/>
            <a:ext cx="9629775" cy="1960880"/>
            <a:chOff x="582" y="-390"/>
            <a:chExt cx="14435" cy="599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2" y="-390"/>
              <a:ext cx="2931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1424" y="-390"/>
              <a:ext cx="13593" cy="5995"/>
              <a:chOff x="1885091" y="-1771534"/>
              <a:chExt cx="8631388" cy="3807033"/>
            </a:xfrm>
          </p:grpSpPr>
          <p:grpSp>
            <p:nvGrpSpPr>
              <p:cNvPr id="10" name="Group 3"/>
              <p:cNvGrpSpPr/>
              <p:nvPr/>
            </p:nvGrpSpPr>
            <p:grpSpPr bwMode="auto">
              <a:xfrm>
                <a:off x="1885091" y="-1200143"/>
                <a:ext cx="8631388" cy="3235642"/>
                <a:chOff x="-1887779" y="-2288175"/>
                <a:chExt cx="7504403" cy="3008255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887779" y="-2288175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0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01</a:t>
                  </a:r>
                  <a:endParaRPr lang="en-US" altLang="zh-CN" sz="40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1259469" y="-1568120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矩形 13"/>
              <p:cNvSpPr/>
              <p:nvPr/>
            </p:nvSpPr>
            <p:spPr bwMode="auto">
              <a:xfrm>
                <a:off x="2814735" y="-1771534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0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徜徉西湖，享行之魅力</a:t>
                </a:r>
                <a:endParaRPr lang="zh-CN" altLang="en-US" sz="40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 bwMode="auto">
          <a:xfrm>
            <a:off x="1945640" y="6043930"/>
            <a:ext cx="8301355" cy="5499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spcBef>
                <a:spcPct val="50000"/>
              </a:spcBef>
            </a:pPr>
            <a:r>
              <a:rPr lang="zh-CN" altLang="en-US" sz="4000" b="1" spc="-300" dirty="0">
                <a:solidFill>
                  <a:schemeClr val="accent4">
                    <a:lumMod val="7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白苹红蓼西风里, 一色湖光万顷秋.</a:t>
            </a:r>
            <a:endParaRPr lang="zh-CN" altLang="en-US" sz="4000" b="1" spc="-300" dirty="0">
              <a:solidFill>
                <a:schemeClr val="tx1"/>
              </a:solidFill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133350" y="-179070"/>
            <a:ext cx="9629775" cy="1960880"/>
            <a:chOff x="582" y="-390"/>
            <a:chExt cx="14435" cy="5995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82" y="-390"/>
              <a:ext cx="2931" cy="3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组合 8"/>
            <p:cNvGrpSpPr/>
            <p:nvPr/>
          </p:nvGrpSpPr>
          <p:grpSpPr>
            <a:xfrm>
              <a:off x="1424" y="-390"/>
              <a:ext cx="13593" cy="5995"/>
              <a:chOff x="1885091" y="-1771534"/>
              <a:chExt cx="8631388" cy="3807033"/>
            </a:xfrm>
          </p:grpSpPr>
          <p:grpSp>
            <p:nvGrpSpPr>
              <p:cNvPr id="10" name="Group 3"/>
              <p:cNvGrpSpPr/>
              <p:nvPr/>
            </p:nvGrpSpPr>
            <p:grpSpPr bwMode="auto">
              <a:xfrm>
                <a:off x="1885091" y="-1200143"/>
                <a:ext cx="8631388" cy="3235642"/>
                <a:chOff x="-1887779" y="-2288175"/>
                <a:chExt cx="7504403" cy="3008255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887779" y="-2288175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0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01</a:t>
                  </a:r>
                  <a:endParaRPr lang="en-US" altLang="zh-CN" sz="40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28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1259469" y="-1568120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4" name="矩形 13"/>
              <p:cNvSpPr/>
              <p:nvPr/>
            </p:nvSpPr>
            <p:spPr bwMode="auto">
              <a:xfrm>
                <a:off x="2814735" y="-1771534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0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徜徉西湖，享行之魅力</a:t>
                </a:r>
                <a:endParaRPr lang="zh-CN" altLang="en-US" sz="40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pic>
        <p:nvPicPr>
          <p:cNvPr id="15" name="图片 14" descr="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0" y="316865"/>
            <a:ext cx="12028170" cy="6157595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3" t="31027" b="30786"/>
          <a:stretch>
            <a:fillRect/>
          </a:stretch>
        </p:blipFill>
        <p:spPr>
          <a:xfrm flipH="1">
            <a:off x="19048" y="2332455"/>
            <a:ext cx="8057323" cy="542636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29385" y="2332355"/>
            <a:ext cx="8034655" cy="1568450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9600" b="1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湖心亭看雪</a:t>
            </a:r>
            <a:endParaRPr lang="zh-CN" altLang="en-US" sz="9600" b="1" dirty="0" smtClean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4" name="组合 3"/>
          <p:cNvGrpSpPr/>
          <p:nvPr/>
        </p:nvGrpSpPr>
        <p:grpSpPr>
          <a:xfrm rot="16200000">
            <a:off x="5136515" y="73660"/>
            <a:ext cx="1097915" cy="7564755"/>
            <a:chOff x="4596914" y="131395"/>
            <a:chExt cx="1097915" cy="4285031"/>
          </a:xfrm>
        </p:grpSpPr>
        <p:cxnSp>
          <p:nvCxnSpPr>
            <p:cNvPr id="13" name="直接连接符 12"/>
            <p:cNvCxnSpPr/>
            <p:nvPr/>
          </p:nvCxnSpPr>
          <p:spPr>
            <a:xfrm rot="16200000">
              <a:off x="2480459" y="2299971"/>
              <a:ext cx="4232910" cy="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rot="16200000">
              <a:off x="5138714" y="-359605"/>
              <a:ext cx="0" cy="108360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/>
            <p:cNvSpPr/>
            <p:nvPr/>
          </p:nvSpPr>
          <p:spPr>
            <a:xfrm>
              <a:off x="5593229" y="131395"/>
              <a:ext cx="101600" cy="101600"/>
            </a:xfrm>
            <a:prstGeom prst="ellipse">
              <a:avLst/>
            </a:prstGeom>
            <a:solidFill>
              <a:srgbClr val="C00000"/>
            </a:solidFill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直接连接符 17"/>
            <p:cNvCxnSpPr/>
            <p:nvPr/>
          </p:nvCxnSpPr>
          <p:spPr>
            <a:xfrm rot="16200000">
              <a:off x="5139984" y="3872120"/>
              <a:ext cx="0" cy="1083600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 rot="16200000">
            <a:off x="5408295" y="-1539240"/>
            <a:ext cx="640080" cy="7471410"/>
            <a:chOff x="6595894" y="182195"/>
            <a:chExt cx="364870" cy="4286335"/>
          </a:xfrm>
        </p:grpSpPr>
        <p:cxnSp>
          <p:nvCxnSpPr>
            <p:cNvPr id="15" name="直接连接符 14"/>
            <p:cNvCxnSpPr/>
            <p:nvPr/>
          </p:nvCxnSpPr>
          <p:spPr>
            <a:xfrm rot="16200000">
              <a:off x="4843373" y="2298603"/>
              <a:ext cx="4232714" cy="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rot="16200000">
              <a:off x="6777694" y="395"/>
              <a:ext cx="0" cy="36360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rot="16200000">
              <a:off x="6778964" y="4232120"/>
              <a:ext cx="0" cy="363600"/>
            </a:xfrm>
            <a:prstGeom prst="line">
              <a:avLst/>
            </a:prstGeom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6604784" y="4366930"/>
              <a:ext cx="101600" cy="101600"/>
            </a:xfrm>
            <a:prstGeom prst="ellipse">
              <a:avLst/>
            </a:prstGeom>
            <a:solidFill>
              <a:srgbClr val="C00000"/>
            </a:solidFill>
            <a:ln w="28575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文本框 8"/>
          <p:cNvSpPr txBox="1"/>
          <p:nvPr/>
        </p:nvSpPr>
        <p:spPr>
          <a:xfrm>
            <a:off x="8689975" y="3084195"/>
            <a:ext cx="773430" cy="2431415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lvl="0" indent="0" eaLnBrk="1" hangingPunct="1">
              <a:lnSpc>
                <a:spcPct val="16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张 岱</a:t>
            </a:r>
            <a:endParaRPr lang="zh-CN" altLang="en-US" sz="2400" b="1" dirty="0" smtClean="0">
              <a:solidFill>
                <a:srgbClr val="C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9272270" y="30480"/>
            <a:ext cx="2976245" cy="3556635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8890" y="-478790"/>
            <a:ext cx="9166225" cy="3864610"/>
            <a:chOff x="582" y="-481"/>
            <a:chExt cx="14435" cy="6086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82" y="-481"/>
              <a:ext cx="3642" cy="4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1621" y="183"/>
              <a:ext cx="13396" cy="5422"/>
              <a:chOff x="2010183" y="-1407659"/>
              <a:chExt cx="8506296" cy="3443158"/>
            </a:xfrm>
          </p:grpSpPr>
          <p:grpSp>
            <p:nvGrpSpPr>
              <p:cNvPr id="9" name="Group 3"/>
              <p:cNvGrpSpPr/>
              <p:nvPr/>
            </p:nvGrpSpPr>
            <p:grpSpPr bwMode="auto">
              <a:xfrm>
                <a:off x="2010183" y="-975341"/>
                <a:ext cx="8506296" cy="3010840"/>
                <a:chOff x="-1779020" y="-2079171"/>
                <a:chExt cx="7395644" cy="2799251"/>
              </a:xfrm>
            </p:grpSpPr>
            <p:sp>
              <p:nvSpPr>
                <p:cNvPr id="11" name="矩形 26"/>
                <p:cNvSpPr>
                  <a:spLocks noChangeArrowheads="1"/>
                </p:cNvSpPr>
                <p:nvPr/>
              </p:nvSpPr>
              <p:spPr bwMode="auto">
                <a:xfrm>
                  <a:off x="-1779020" y="-2079171"/>
                  <a:ext cx="864096" cy="8640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r>
                    <a:rPr lang="en-US" altLang="zh-CN" sz="4800" b="1" dirty="0">
                      <a:solidFill>
                        <a:schemeClr val="bg1"/>
                      </a:solidFill>
                      <a:latin typeface="汉仪平安行繁" panose="00020600040101010101" pitchFamily="18" charset="-122"/>
                      <a:ea typeface="汉仪平安行繁" panose="00020600040101010101" pitchFamily="18" charset="-122"/>
                    </a:rPr>
                    <a:t>02</a:t>
                  </a:r>
                  <a:endParaRPr lang="en-US" altLang="zh-CN" sz="4800" b="1" dirty="0">
                    <a:solidFill>
                      <a:schemeClr val="bg1"/>
                    </a:solidFill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sp>
              <p:nvSpPr>
                <p:cNvPr id="12" name="矩形 27"/>
                <p:cNvSpPr>
                  <a:spLocks noChangeArrowheads="1"/>
                </p:cNvSpPr>
                <p:nvPr/>
              </p:nvSpPr>
              <p:spPr bwMode="auto">
                <a:xfrm>
                  <a:off x="792088" y="144016"/>
                  <a:ext cx="4824536" cy="576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 sz="3200" b="1">
                    <a:latin typeface="汉仪平安行繁" panose="00020600040101010101" pitchFamily="18" charset="-122"/>
                    <a:ea typeface="汉仪平安行繁" panose="00020600040101010101" pitchFamily="18" charset="-122"/>
                  </a:endParaRPr>
                </a:p>
              </p:txBody>
            </p:sp>
            <p:pic>
              <p:nvPicPr>
                <p:cNvPr id="13" name="图片 28" descr="C_108.jpg"/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-914972" y="-1215057"/>
                  <a:ext cx="5463234" cy="1447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" name="矩形 9"/>
              <p:cNvSpPr/>
              <p:nvPr/>
            </p:nvSpPr>
            <p:spPr bwMode="auto">
              <a:xfrm>
                <a:off x="3211602" y="-1407659"/>
                <a:ext cx="5869305" cy="17938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4400" spc="-300" dirty="0">
                    <a:solidFill>
                      <a:schemeClr val="tx1"/>
                    </a:solidFill>
                    <a:latin typeface="楷体" panose="02010609060101010101" charset="-122"/>
                    <a:ea typeface="楷体" panose="02010609060101010101" charset="-122"/>
                  </a:rPr>
                  <a:t>走进西湖，解文之雅事</a:t>
                </a:r>
                <a:endParaRPr lang="zh-CN" altLang="en-US" sz="4400" spc="-3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endParaRPr>
              </a:p>
            </p:txBody>
          </p:sp>
        </p:grpSp>
      </p:grpSp>
      <p:sp>
        <p:nvSpPr>
          <p:cNvPr id="100" name="文本框 99"/>
          <p:cNvSpPr txBox="1"/>
          <p:nvPr/>
        </p:nvSpPr>
        <p:spPr>
          <a:xfrm>
            <a:off x="245110" y="1643380"/>
            <a:ext cx="1075626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----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自学课文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疏通文意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】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：</a:t>
            </a: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4655" y="2451100"/>
            <a:ext cx="1172781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800" b="1">
              <a:solidFill>
                <a:srgbClr val="FF0000"/>
              </a:solidFill>
            </a:endParaRPr>
          </a:p>
          <a:p>
            <a:pPr indent="0" algn="l"/>
            <a:r>
              <a:rPr lang="zh-CN" altLang="en-US" sz="2800" b="1">
                <a:solidFill>
                  <a:schemeClr val="accent6">
                    <a:lumMod val="50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  <a:p>
            <a:endParaRPr lang="zh-CN" altLang="en-US" sz="2800" b="1">
              <a:solidFill>
                <a:schemeClr val="accent6">
                  <a:lumMod val="50000"/>
                </a:schemeClr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3230" y="2451100"/>
            <a:ext cx="113055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根据需求</a:t>
            </a:r>
            <a:r>
              <a:rPr lang="en-US" altLang="zh-CN" sz="3600" b="1" dirty="0"/>
              <a:t>,</a:t>
            </a:r>
            <a:r>
              <a:rPr lang="zh-CN" altLang="en-US" sz="3600" b="1" dirty="0"/>
              <a:t>自由选择观看</a:t>
            </a:r>
            <a:r>
              <a:rPr lang="zh-CN" altLang="en-US" sz="3600" b="1" dirty="0"/>
              <a:t>三段微视频，</a:t>
            </a:r>
            <a:endParaRPr lang="zh-CN" altLang="en-US" sz="3600" b="1" dirty="0"/>
          </a:p>
          <a:p>
            <a:r>
              <a:rPr lang="zh-CN" altLang="en-US" sz="3600" b="1" dirty="0"/>
              <a:t>自学《湖心亭看雪》，修改预习学案，</a:t>
            </a:r>
            <a:endParaRPr lang="zh-CN" altLang="en-US" sz="3600" b="1" dirty="0"/>
          </a:p>
          <a:p>
            <a:r>
              <a:rPr lang="zh-CN" altLang="en-US" sz="3600" b="1" dirty="0"/>
              <a:t>完成以下两个学习目标：</a:t>
            </a:r>
            <a:endParaRPr lang="zh-CN" altLang="en-US" sz="3600" b="1" dirty="0"/>
          </a:p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（1）读准字音，准确断句，流利朗读课文。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（2）疏通文意，掌握重点字词句翻译。</a:t>
            </a:r>
            <a:endParaRPr lang="zh-CN" altLang="en-US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</a:rPr>
              <a:t>微视频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《湖心亭看雪》朗读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,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字词翻译</a:t>
            </a:r>
            <a:r>
              <a:rPr lang="en-US" altLang="zh-CN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,</a:t>
            </a:r>
            <a:r>
              <a:rPr lang="zh-CN" altLang="en-US" sz="3600" b="1" dirty="0">
                <a:solidFill>
                  <a:schemeClr val="accent6">
                    <a:lumMod val="50000"/>
                  </a:schemeClr>
                </a:solidFill>
                <a:sym typeface="+mn-ea"/>
              </a:rPr>
              <a:t>全文翻译</a:t>
            </a:r>
            <a:endParaRPr lang="zh-CN" altLang="en-US" sz="3600" b="1" dirty="0">
              <a:solidFill>
                <a:schemeClr val="accent6">
                  <a:lumMod val="50000"/>
                </a:schemeClr>
              </a:solidFill>
              <a:sym typeface="+mn-ea"/>
            </a:endParaRPr>
          </a:p>
          <a:p>
            <a:endParaRPr lang="zh-CN" altLang="en-US" sz="3600" b="1" dirty="0">
              <a:solidFill>
                <a:schemeClr val="accent6">
                  <a:lumMod val="50000"/>
                </a:schemeClr>
              </a:solidFill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489440" y="206375"/>
            <a:ext cx="2479040" cy="3141345"/>
            <a:chOff x="4098774" y="1395749"/>
            <a:chExt cx="2324100" cy="2728404"/>
          </a:xfrm>
        </p:grpSpPr>
        <p:pic>
          <p:nvPicPr>
            <p:cNvPr id="4" name="Picture 2" descr="C:\Users\Administrator\Desktop\中国风素材\20661287_205529056000_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26" t="5735" r="6328"/>
            <a:stretch>
              <a:fillRect/>
            </a:stretch>
          </p:blipFill>
          <p:spPr bwMode="auto">
            <a:xfrm>
              <a:off x="4098774" y="1395749"/>
              <a:ext cx="1872343" cy="261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4098774" y="1800053"/>
              <a:ext cx="2324100" cy="23241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-37465" y="5697855"/>
            <a:ext cx="1220914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7584" y="-552827"/>
            <a:ext cx="2312798" cy="27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2143946" y="-62094"/>
            <a:ext cx="5869305" cy="179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走进西湖，解文之</a:t>
            </a: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雅</a:t>
            </a: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事</a:t>
            </a:r>
            <a:endParaRPr lang="zh-CN" altLang="en-US" sz="4400" spc="-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 26"/>
          <p:cNvSpPr>
            <a:spLocks noChangeArrowheads="1"/>
          </p:cNvSpPr>
          <p:nvPr/>
        </p:nvSpPr>
        <p:spPr bwMode="auto">
          <a:xfrm>
            <a:off x="1096832" y="369589"/>
            <a:ext cx="993863" cy="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汉仪平安行繁" panose="00020600040101010101" pitchFamily="18" charset="-122"/>
                <a:ea typeface="汉仪平安行繁" panose="00020600040101010101" pitchFamily="18" charset="-122"/>
              </a:rPr>
              <a:t>02</a:t>
            </a:r>
            <a:endParaRPr lang="en-US" altLang="zh-CN" sz="4800" b="1" dirty="0">
              <a:solidFill>
                <a:schemeClr val="bg1"/>
              </a:solidFill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37515" y="1082040"/>
            <a:ext cx="1222883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----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自学检测，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重点提示】：</a:t>
            </a:r>
            <a:r>
              <a:rPr lang="en-US" altLang="zh-CN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俱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绝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A.消失    B.极    C.断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拥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A.抱      B.拥有    C.围裹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白             A.一片    B.全，都    C.同样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日             A.这    B.判断动词，表示肯定    C.对的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金陵人         A.这    B.判断动词，表示肯定    C.对的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湖中焉得更有此人?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A.湖中怎么还有这样的人?   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B.湖中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哪里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还有其他的人?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莫说相公痴，更有痴似相公者。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A.不要说相公痴情，还有和相公一样痴情的人。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B.不要说相公痴迷于此，有比相公更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加</a:t>
            </a:r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痴迷的人。</a:t>
            </a:r>
            <a:endParaRPr lang="en-US" alt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C.不要说相公执着，初更时分有和相公一样执着的人。 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7584" y="-552827"/>
            <a:ext cx="2312798" cy="277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 bwMode="auto">
          <a:xfrm>
            <a:off x="2143946" y="-62094"/>
            <a:ext cx="5869305" cy="179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走进西湖，解文之</a:t>
            </a: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雅</a:t>
            </a:r>
            <a:r>
              <a:rPr lang="zh-CN" altLang="en-US" sz="4400" spc="-3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事</a:t>
            </a:r>
            <a:endParaRPr lang="zh-CN" altLang="en-US" sz="4400" spc="-3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矩形 26"/>
          <p:cNvSpPr>
            <a:spLocks noChangeArrowheads="1"/>
          </p:cNvSpPr>
          <p:nvPr/>
        </p:nvSpPr>
        <p:spPr bwMode="auto">
          <a:xfrm>
            <a:off x="1096832" y="369589"/>
            <a:ext cx="993863" cy="92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>
                <a:solidFill>
                  <a:schemeClr val="bg1"/>
                </a:solidFill>
                <a:latin typeface="汉仪平安行繁" panose="00020600040101010101" pitchFamily="18" charset="-122"/>
                <a:ea typeface="汉仪平安行繁" panose="00020600040101010101" pitchFamily="18" charset="-122"/>
              </a:rPr>
              <a:t>02</a:t>
            </a:r>
            <a:endParaRPr lang="en-US" altLang="zh-CN" sz="4800" b="1" dirty="0">
              <a:solidFill>
                <a:schemeClr val="bg1"/>
              </a:solidFill>
              <a:latin typeface="汉仪平安行繁" panose="00020600040101010101" pitchFamily="18" charset="-122"/>
              <a:ea typeface="汉仪平安行繁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93040" y="1731645"/>
            <a:ext cx="12228830" cy="4092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崇祯五年十二月，余住西湖。大雪三日，湖中人鸟声俱绝。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是日更定矣，余拏一小舟，拥毳衣炉火，独往湖心亭看雪。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雾凇沆砀，天与云与山与水，上下一白。湖上影子，惟长堤一痕、湖心亭一点、与余舟一芥，舟中人两三粒而已。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到亭上，有两人铺毡对坐，一童子烧酒炉正沸。见余，大喜曰：“湖中焉得更有此人！”拉余同饮。余强饮三大白而别。问其姓氏，是金陵人，客此。</a:t>
            </a:r>
            <a:endParaRPr lang="en-US" altLang="zh-CN" sz="3200" b="1">
              <a:solidFill>
                <a:schemeClr val="accent6">
                  <a:lumMod val="50000"/>
                </a:schemeClr>
              </a:solidFill>
              <a:effectLst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</a:endParaRPr>
          </a:p>
          <a:p>
            <a:pPr indent="0"/>
            <a:r>
              <a:rPr lang="en-US" altLang="zh-CN" sz="32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及下船，舟子喃喃曰：“莫说相公痴，更有痴似相公者！”</a:t>
            </a:r>
            <a:r>
              <a:rPr lang="en-US" altLang="zh-CN" sz="28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</a:t>
            </a:r>
            <a:r>
              <a:rPr lang="en-US" altLang="zh-CN" sz="3600" b="1">
                <a:solidFill>
                  <a:schemeClr val="accent6">
                    <a:lumMod val="50000"/>
                  </a:schemeClr>
                </a:solidFill>
                <a:effectLst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              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2406</Words>
  <Application>WPS 演示</Application>
  <PresentationFormat>自定义</PresentationFormat>
  <Paragraphs>165</Paragraphs>
  <Slides>18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Arial</vt:lpstr>
      <vt:lpstr>宋体</vt:lpstr>
      <vt:lpstr>Wingdings</vt:lpstr>
      <vt:lpstr>楷体</vt:lpstr>
      <vt:lpstr>汉仪平安行繁</vt:lpstr>
      <vt:lpstr>幼圆</vt:lpstr>
      <vt:lpstr>Calibri</vt:lpstr>
      <vt:lpstr>微软雅黑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Jerry LEE</dc:creator>
  <cp:lastModifiedBy>czzx</cp:lastModifiedBy>
  <cp:revision>168</cp:revision>
  <dcterms:created xsi:type="dcterms:W3CDTF">2015-05-05T08:02:00Z</dcterms:created>
  <dcterms:modified xsi:type="dcterms:W3CDTF">2017-10-27T00:26:19Z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2052-10.1.0.6875</vt:lpwstr>
  </property>
</Properties>
</file>