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67" r:id="rId5"/>
    <p:sldId id="268" r:id="rId6"/>
    <p:sldId id="269" r:id="rId7"/>
    <p:sldId id="270" r:id="rId8"/>
    <p:sldId id="271" r:id="rId9"/>
    <p:sldId id="258" r:id="rId10"/>
    <p:sldId id="260" r:id="rId11"/>
    <p:sldId id="262" r:id="rId12"/>
    <p:sldId id="26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018E-7CE4-496E-83C0-24CDD837189C}" type="datetimeFigureOut">
              <a:rPr lang="zh-CN" altLang="en-US" smtClean="0"/>
              <a:t>2016/5/5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919C-6305-4F50-BBD9-D893C11298A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pmurrv8t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5" y="0"/>
            <a:ext cx="9198610" cy="74745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59840" y="1772920"/>
            <a:ext cx="8049260" cy="1398905"/>
          </a:xfrm>
        </p:spPr>
        <p:txBody>
          <a:bodyPr/>
          <a:lstStyle/>
          <a:p>
            <a:r>
              <a:rPr lang="zh-CN" altLang="zh-CN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联想在</a:t>
            </a:r>
            <a:r>
              <a:rPr lang="zh-CN" altLang="en-US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写作中</a:t>
            </a:r>
            <a:r>
              <a:rPr lang="zh-CN" altLang="zh-CN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的</a:t>
            </a:r>
            <a:r>
              <a:rPr lang="zh-CN" altLang="en-US" sz="5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运</a:t>
            </a:r>
            <a:r>
              <a:rPr lang="zh-CN" altLang="zh-CN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95984" y="3428995"/>
            <a:ext cx="6400800" cy="1753200"/>
          </a:xfrm>
        </p:spPr>
        <p:txBody>
          <a:bodyPr>
            <a:normAutofit/>
          </a:bodyPr>
          <a:lstStyle/>
          <a:p>
            <a:pPr algn="r"/>
            <a:r>
              <a:rPr lang="zh-CN" altLang="en-US" sz="3600" dirty="0" smtClean="0">
                <a:latin typeface="腾祥倩女简" charset="0"/>
                <a:ea typeface="腾祥倩女简" charset="0"/>
              </a:rPr>
              <a:t>常州正衡中学       白艳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461" y="333038"/>
            <a:ext cx="3600400" cy="1143000"/>
          </a:xfrm>
        </p:spPr>
        <p:txBody>
          <a:bodyPr/>
          <a:lstStyle/>
          <a:p>
            <a:pPr algn="l"/>
            <a:r>
              <a:rPr lang="zh-CN" altLang="en-US" u="sng" dirty="0" smtClean="0">
                <a:solidFill>
                  <a:srgbClr val="002060"/>
                </a:solidFill>
              </a:rPr>
              <a:t>超级“联联看</a:t>
            </a:r>
            <a:r>
              <a:rPr lang="en-US" altLang="zh-CN" u="sng" dirty="0" smtClean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dirty="0"/>
              <a:t>请同学们</a:t>
            </a:r>
            <a:r>
              <a:rPr lang="zh-CN" altLang="zh-CN" dirty="0" smtClean="0"/>
              <a:t>阅读</a:t>
            </a:r>
            <a:r>
              <a:rPr lang="zh-CN" altLang="en-US" dirty="0" smtClean="0"/>
              <a:t>材料中的</a:t>
            </a:r>
            <a:r>
              <a:rPr lang="zh-CN" altLang="zh-CN" dirty="0" smtClean="0"/>
              <a:t>片段，</a:t>
            </a:r>
            <a:r>
              <a:rPr lang="zh-CN" altLang="en-US" dirty="0" smtClean="0"/>
              <a:t>在你认为适当的地方加入联想。（要求：运用</a:t>
            </a:r>
            <a:r>
              <a:rPr lang="en-US" altLang="zh-CN" dirty="0" smtClean="0"/>
              <a:t>1~2</a:t>
            </a:r>
            <a:r>
              <a:rPr lang="zh-CN" altLang="en-US" dirty="0"/>
              <a:t>种</a:t>
            </a:r>
            <a:r>
              <a:rPr lang="zh-CN" altLang="en-US" dirty="0" smtClean="0"/>
              <a:t>联想；发挥联想的</a:t>
            </a:r>
            <a:r>
              <a:rPr lang="en-US" altLang="zh-CN" dirty="0" smtClean="0"/>
              <a:t>1~2</a:t>
            </a:r>
            <a:r>
              <a:rPr lang="zh-CN" altLang="en-US" dirty="0" smtClean="0"/>
              <a:t>种作用）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0404"/>
            <a:ext cx="38163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26701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5" descr="p_large_S5i8_3bc30000486e2d0f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40385" y="5229225"/>
            <a:ext cx="3707130" cy="278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wf7mkbywyf"/>
          <p:cNvPicPr>
            <a:picLocks noChangeAspect="1"/>
          </p:cNvPicPr>
          <p:nvPr/>
        </p:nvPicPr>
        <p:blipFill>
          <a:blip r:embed="rId2">
            <a:clrChange>
              <a:clrFrom>
                <a:srgbClr val="F5F1E6">
                  <a:alpha val="100000"/>
                </a:srgbClr>
              </a:clrFrom>
              <a:clrTo>
                <a:srgbClr val="F5F1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60" y="5080"/>
            <a:ext cx="9103360" cy="7282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360" y="332423"/>
            <a:ext cx="8229600" cy="1143000"/>
          </a:xfrm>
        </p:spPr>
        <p:txBody>
          <a:bodyPr/>
          <a:lstStyle/>
          <a:p>
            <a:pPr algn="ctr"/>
            <a:r>
              <a:rPr lang="zh-CN" altLang="en-US" u="sng" dirty="0" smtClean="0">
                <a:solidFill>
                  <a:srgbClr val="002060"/>
                </a:solidFill>
              </a:rPr>
              <a:t>百花齐放</a:t>
            </a:r>
            <a:endParaRPr lang="zh-CN" altLang="en-US" u="sng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32710"/>
          </a:xfrm>
          <a:solidFill>
            <a:schemeClr val="bg1">
              <a:alpha val="39000"/>
            </a:schemeClr>
          </a:solidFill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dirty="0" smtClean="0"/>
              <a:t>       </a:t>
            </a:r>
            <a:r>
              <a:rPr lang="en-US" altLang="zh-CN" dirty="0" smtClean="0">
                <a:latin typeface="文鼎中楷体" charset="0"/>
                <a:ea typeface="文鼎中楷体" charset="0"/>
              </a:rPr>
              <a:t> </a:t>
            </a:r>
            <a:r>
              <a:rPr lang="zh-CN" altLang="en-US" b="1" dirty="0" smtClean="0">
                <a:latin typeface="文鼎中楷体" charset="0"/>
                <a:ea typeface="文鼎中楷体" charset="0"/>
              </a:rPr>
              <a:t>创作完成后</a:t>
            </a:r>
            <a:r>
              <a:rPr lang="zh-CN" altLang="zh-CN" b="1" dirty="0" smtClean="0">
                <a:latin typeface="文鼎中楷体" charset="0"/>
                <a:ea typeface="文鼎中楷体" charset="0"/>
              </a:rPr>
              <a:t>小组</a:t>
            </a:r>
            <a:r>
              <a:rPr lang="zh-CN" altLang="en-US" b="1" dirty="0" smtClean="0">
                <a:latin typeface="文鼎中楷体" charset="0"/>
                <a:ea typeface="文鼎中楷体" charset="0"/>
              </a:rPr>
              <a:t>内</a:t>
            </a:r>
            <a:r>
              <a:rPr lang="zh-CN" altLang="zh-CN" b="1" dirty="0" smtClean="0">
                <a:latin typeface="文鼎中楷体" charset="0"/>
                <a:ea typeface="文鼎中楷体" charset="0"/>
              </a:rPr>
              <a:t>交流，</a:t>
            </a:r>
            <a:r>
              <a:rPr lang="zh-CN" altLang="en-US" b="1" dirty="0" smtClean="0">
                <a:latin typeface="文鼎中楷体" charset="0"/>
                <a:ea typeface="文鼎中楷体" charset="0"/>
              </a:rPr>
              <a:t>互评互改，各</a:t>
            </a:r>
            <a:r>
              <a:rPr lang="zh-CN" altLang="zh-CN" b="1" dirty="0" smtClean="0">
                <a:latin typeface="文鼎中楷体" charset="0"/>
                <a:ea typeface="文鼎中楷体" charset="0"/>
              </a:rPr>
              <a:t>小组推选</a:t>
            </a:r>
            <a:r>
              <a:rPr lang="zh-CN" altLang="en-US" b="1" dirty="0" smtClean="0">
                <a:latin typeface="文鼎中楷体" charset="0"/>
                <a:ea typeface="文鼎中楷体" charset="0"/>
              </a:rPr>
              <a:t>一人</a:t>
            </a:r>
            <a:r>
              <a:rPr lang="zh-CN" altLang="zh-CN" b="1" dirty="0" smtClean="0">
                <a:latin typeface="文鼎中楷体" charset="0"/>
                <a:ea typeface="文鼎中楷体" charset="0"/>
              </a:rPr>
              <a:t>展示</a:t>
            </a:r>
            <a:r>
              <a:rPr lang="zh-CN" altLang="en-US" b="1" dirty="0" smtClean="0">
                <a:latin typeface="文鼎中楷体" charset="0"/>
                <a:ea typeface="文鼎中楷体" charset="0"/>
              </a:rPr>
              <a:t>本组优秀作品</a:t>
            </a:r>
            <a:r>
              <a:rPr lang="zh-CN" altLang="zh-CN" b="1" dirty="0" smtClean="0">
                <a:latin typeface="文鼎中楷体" charset="0"/>
                <a:ea typeface="文鼎中楷体" charset="0"/>
              </a:rPr>
              <a:t>，并</a:t>
            </a:r>
            <a:r>
              <a:rPr lang="zh-CN" altLang="en-US" b="1" dirty="0">
                <a:latin typeface="文鼎中楷体" charset="0"/>
                <a:ea typeface="文鼎中楷体" charset="0"/>
              </a:rPr>
              <a:t>试</a:t>
            </a:r>
            <a:r>
              <a:rPr lang="zh-CN" altLang="en-US" b="1" dirty="0" smtClean="0">
                <a:latin typeface="文鼎中楷体" charset="0"/>
                <a:ea typeface="文鼎中楷体" charset="0"/>
              </a:rPr>
              <a:t>从</a:t>
            </a:r>
            <a:r>
              <a:rPr lang="zh-CN" altLang="en-US" b="1" dirty="0" smtClean="0">
                <a:solidFill>
                  <a:srgbClr val="7030A0"/>
                </a:solidFill>
                <a:latin typeface="文鼎中楷体" charset="0"/>
                <a:ea typeface="文鼎中楷体" charset="0"/>
              </a:rPr>
              <a:t>联想使用的种类、在文中发挥的作用、语言表达等</a:t>
            </a:r>
            <a:r>
              <a:rPr lang="zh-CN" altLang="en-US" b="1" dirty="0" smtClean="0">
                <a:latin typeface="文鼎中楷体" charset="0"/>
                <a:ea typeface="文鼎中楷体" charset="0"/>
              </a:rPr>
              <a:t>方面</a:t>
            </a:r>
            <a:r>
              <a:rPr lang="zh-CN" altLang="zh-CN" b="1" dirty="0" smtClean="0">
                <a:latin typeface="文鼎中楷体" charset="0"/>
                <a:ea typeface="文鼎中楷体" charset="0"/>
              </a:rPr>
              <a:t>说明</a:t>
            </a:r>
            <a:r>
              <a:rPr lang="zh-CN" altLang="zh-CN" b="1" dirty="0">
                <a:latin typeface="文鼎中楷体" charset="0"/>
                <a:ea typeface="文鼎中楷体" charset="0"/>
              </a:rPr>
              <a:t>推荐</a:t>
            </a:r>
            <a:r>
              <a:rPr lang="zh-CN" altLang="zh-CN" b="1" dirty="0" smtClean="0">
                <a:latin typeface="文鼎中楷体" charset="0"/>
                <a:ea typeface="文鼎中楷体" charset="0"/>
              </a:rPr>
              <a:t>理由。</a:t>
            </a:r>
            <a:endParaRPr lang="zh-CN" altLang="en-US" b="1" dirty="0">
              <a:latin typeface="文鼎中楷体" charset="0"/>
              <a:ea typeface="文鼎中楷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vax3h48f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9229725" cy="6845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40015" y="2277088"/>
            <a:ext cx="5400600" cy="1310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文鼎中楷体" charset="0"/>
                <a:ea typeface="文鼎中楷体" charset="0"/>
              </a:rPr>
              <a:t>谢谢大家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5" y="116632"/>
            <a:ext cx="8684143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ainting_the_Roses_Red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340" y="3068955"/>
            <a:ext cx="5074285" cy="37979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36010" y="260985"/>
            <a:ext cx="2573020" cy="1143000"/>
          </a:xfrm>
        </p:spPr>
        <p:txBody>
          <a:bodyPr/>
          <a:lstStyle/>
          <a:p>
            <a:pPr algn="l"/>
            <a:r>
              <a:rPr lang="zh-CN" altLang="en-US" u="sng" dirty="0" smtClean="0">
                <a:solidFill>
                  <a:srgbClr val="002060"/>
                </a:solidFill>
              </a:rPr>
              <a:t>知识殿堂</a:t>
            </a:r>
            <a:endParaRPr lang="zh-CN" altLang="en-US" u="sng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795" y="1268760"/>
            <a:ext cx="8229600" cy="5055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CN" sz="2800" dirty="0"/>
              <a:t>联想：由于某人或某种事物而想起其他相关的人或</a:t>
            </a:r>
            <a:r>
              <a:rPr lang="zh-CN" altLang="zh-CN" sz="2800" dirty="0" smtClean="0"/>
              <a:t>事物</a:t>
            </a:r>
            <a:r>
              <a:rPr lang="zh-CN" altLang="en-US" sz="2800" dirty="0" smtClean="0"/>
              <a:t>。（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汉语大词典</a:t>
            </a:r>
            <a:r>
              <a:rPr lang="en-US" altLang="zh-CN" sz="2800" dirty="0" smtClean="0"/>
              <a:t>》</a:t>
            </a:r>
            <a:r>
              <a:rPr lang="zh-CN" altLang="en-US" sz="2400" dirty="0" smtClean="0"/>
              <a:t>）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rgbClr val="C00000"/>
                </a:solidFill>
              </a:rPr>
              <a:t>主要</a:t>
            </a:r>
            <a:r>
              <a:rPr lang="zh-CN" altLang="en-US" sz="2400" dirty="0" smtClean="0">
                <a:solidFill>
                  <a:srgbClr val="C00000"/>
                </a:solidFill>
              </a:rPr>
              <a:t>分类：</a:t>
            </a:r>
          </a:p>
          <a:p>
            <a:pPr marL="0" indent="0">
              <a:buNone/>
            </a:pPr>
            <a:r>
              <a:rPr lang="zh-CN" altLang="zh-CN" sz="2800" dirty="0"/>
              <a:t>①</a:t>
            </a:r>
            <a:r>
              <a:rPr lang="zh-CN" altLang="en-US" sz="2800" dirty="0" smtClean="0"/>
              <a:t>相关联想：</a:t>
            </a:r>
            <a:r>
              <a:rPr lang="zh-CN" altLang="zh-CN" sz="2800" dirty="0"/>
              <a:t>是甲乙两个事物在空间上或时间上的接近，而由甲联想到乙</a:t>
            </a:r>
            <a:r>
              <a:rPr lang="zh-CN" altLang="zh-CN" sz="2400" dirty="0" smtClean="0"/>
              <a:t>。</a:t>
            </a:r>
          </a:p>
          <a:p>
            <a:pPr marL="0" indent="0">
              <a:buNone/>
            </a:pPr>
            <a:r>
              <a:rPr lang="zh-CN" altLang="zh-CN" sz="2800" dirty="0"/>
              <a:t>②相似联想。是对某一事物的感受引发了对与该</a:t>
            </a:r>
            <a:r>
              <a:rPr lang="zh-CN" altLang="zh-CN" sz="2800"/>
              <a:t>事物</a:t>
            </a:r>
            <a:r>
              <a:rPr lang="zh-CN" altLang="zh-CN" sz="2800" smtClean="0"/>
              <a:t>在</a:t>
            </a:r>
            <a:r>
              <a:rPr lang="zh-CN" altLang="en-US" sz="2800"/>
              <a:t>形态</a:t>
            </a:r>
            <a:r>
              <a:rPr lang="zh-CN" altLang="zh-CN" sz="2800" smtClean="0"/>
              <a:t>上或</a:t>
            </a:r>
            <a:r>
              <a:rPr lang="zh-CN" altLang="en-US" sz="2800"/>
              <a:t>性质</a:t>
            </a:r>
            <a:r>
              <a:rPr lang="zh-CN" altLang="zh-CN" sz="2800" smtClean="0"/>
              <a:t>上</a:t>
            </a:r>
            <a:r>
              <a:rPr lang="zh-CN" altLang="zh-CN" sz="2800" dirty="0"/>
              <a:t>相似的事物的联想</a:t>
            </a:r>
            <a:r>
              <a:rPr lang="zh-CN" altLang="zh-CN" sz="2400" dirty="0" smtClean="0"/>
              <a:t>。</a:t>
            </a:r>
          </a:p>
          <a:p>
            <a:pPr marL="0" indent="0">
              <a:buNone/>
            </a:pPr>
            <a:r>
              <a:rPr lang="zh-CN" altLang="zh-CN" sz="2800" dirty="0" smtClean="0"/>
              <a:t>③</a:t>
            </a:r>
            <a:r>
              <a:rPr lang="zh-CN" altLang="en-US" sz="2800" dirty="0" smtClean="0"/>
              <a:t>相反</a:t>
            </a:r>
            <a:r>
              <a:rPr lang="zh-CN" altLang="zh-CN" sz="2800" dirty="0" smtClean="0"/>
              <a:t>联想</a:t>
            </a:r>
            <a:r>
              <a:rPr lang="zh-CN" altLang="zh-CN" sz="2800" dirty="0"/>
              <a:t>。是指对一种事物的感受引发了对具有与该事物相反特点事物的联想。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3888" y="260849"/>
            <a:ext cx="2952328" cy="1143000"/>
          </a:xfrm>
        </p:spPr>
        <p:txBody>
          <a:bodyPr/>
          <a:lstStyle/>
          <a:p>
            <a:pPr algn="l"/>
            <a:r>
              <a:rPr lang="zh-CN" altLang="en-US" u="sng" dirty="0">
                <a:solidFill>
                  <a:srgbClr val="002060"/>
                </a:solidFill>
              </a:rPr>
              <a:t>知识连连看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4163" y="1412905"/>
            <a:ext cx="8568952" cy="525658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 dirty="0" smtClean="0">
                <a:latin typeface="文鼎书宋" charset="0"/>
                <a:ea typeface="文鼎书宋" charset="0"/>
              </a:rPr>
              <a:t>1</a:t>
            </a:r>
            <a:r>
              <a:rPr lang="zh-CN" altLang="en-US" sz="2800" dirty="0" smtClean="0">
                <a:latin typeface="文鼎书宋" charset="0"/>
                <a:ea typeface="文鼎书宋" charset="0"/>
              </a:rPr>
              <a:t>、</a:t>
            </a:r>
            <a:r>
              <a:rPr lang="zh-CN" altLang="en-US" sz="2800" dirty="0">
                <a:latin typeface="文鼎书宋" charset="0"/>
                <a:ea typeface="文鼎书宋" charset="0"/>
              </a:rPr>
              <a:t>在我的家里，珍藏着一件</a:t>
            </a:r>
            <a:r>
              <a:rPr lang="zh-CN" altLang="en-US" sz="2800" dirty="0" smtClean="0">
                <a:latin typeface="文鼎书宋" charset="0"/>
                <a:ea typeface="文鼎书宋" charset="0"/>
              </a:rPr>
              <a:t>白色衬衫</a:t>
            </a:r>
            <a:r>
              <a:rPr lang="zh-CN" altLang="en-US" sz="2800" dirty="0">
                <a:latin typeface="文鼎书宋" charset="0"/>
                <a:ea typeface="文鼎书宋" charset="0"/>
              </a:rPr>
              <a:t>。这不是一件普通的</a:t>
            </a:r>
            <a:r>
              <a:rPr lang="zh-CN" altLang="en-US" sz="2800" dirty="0" smtClean="0">
                <a:latin typeface="文鼎书宋" charset="0"/>
                <a:ea typeface="文鼎书宋" charset="0"/>
              </a:rPr>
              <a:t>衬衫，</a:t>
            </a:r>
            <a:r>
              <a:rPr lang="en-US" altLang="zh-CN" sz="2800" dirty="0" smtClean="0">
                <a:latin typeface="文鼎书宋" charset="0"/>
                <a:ea typeface="文鼎书宋" charset="0"/>
              </a:rPr>
              <a:t>……</a:t>
            </a:r>
            <a:r>
              <a:rPr lang="zh-CN" altLang="en-US" sz="2800" dirty="0" smtClean="0">
                <a:latin typeface="文鼎书宋" charset="0"/>
                <a:ea typeface="文鼎书宋" charset="0"/>
              </a:rPr>
              <a:t>每当</a:t>
            </a:r>
            <a:r>
              <a:rPr lang="zh-CN" altLang="en-US" sz="2800" dirty="0">
                <a:latin typeface="文鼎书宋" charset="0"/>
                <a:ea typeface="文鼎书宋" charset="0"/>
              </a:rPr>
              <a:t>我看到它，周总理那高大光辉的形象就浮现在我的眼前；每当我捧起它，就不由得回想起那激动人心的往事</a:t>
            </a:r>
            <a:r>
              <a:rPr lang="zh-CN" altLang="en-US" sz="2400" dirty="0" smtClean="0">
                <a:latin typeface="文鼎书宋" charset="0"/>
                <a:ea typeface="文鼎书宋" charset="0"/>
              </a:rPr>
              <a:t>。</a:t>
            </a:r>
          </a:p>
          <a:p>
            <a:pPr marL="0" indent="0">
              <a:buNone/>
            </a:pPr>
            <a:endParaRPr lang="zh-CN" altLang="en-US" sz="2000" dirty="0" smtClean="0">
              <a:latin typeface="文鼎书宋" charset="0"/>
              <a:ea typeface="文鼎书宋" charset="0"/>
            </a:endParaRPr>
          </a:p>
          <a:p>
            <a:pPr marL="0" indent="0">
              <a:buNone/>
            </a:pPr>
            <a:endParaRPr lang="zh-CN" altLang="en-US" sz="1800" dirty="0" smtClean="0">
              <a:latin typeface="文鼎书宋" charset="0"/>
              <a:ea typeface="文鼎书宋" charset="0"/>
            </a:endParaRPr>
          </a:p>
          <a:p>
            <a:pPr marL="0" indent="0">
              <a:buNone/>
            </a:pPr>
            <a:endParaRPr lang="zh-CN" altLang="en-US" sz="1600" dirty="0" smtClean="0">
              <a:latin typeface="文鼎书宋" charset="0"/>
              <a:ea typeface="文鼎书宋" charset="0"/>
            </a:endParaRPr>
          </a:p>
          <a:p>
            <a:pPr marL="0" indent="0">
              <a:buNone/>
            </a:pPr>
            <a:r>
              <a:rPr lang="en-US" altLang="zh-CN" sz="2800" dirty="0">
                <a:latin typeface="文鼎书宋" charset="0"/>
                <a:ea typeface="文鼎书宋" charset="0"/>
              </a:rPr>
              <a:t> </a:t>
            </a:r>
            <a:r>
              <a:rPr lang="en-US" altLang="zh-CN" sz="2800" dirty="0" smtClean="0">
                <a:latin typeface="文鼎书宋" charset="0"/>
                <a:ea typeface="文鼎书宋" charset="0"/>
              </a:rPr>
              <a:t>                                                 </a:t>
            </a:r>
            <a:r>
              <a:rPr lang="zh-CN" altLang="en-US" sz="4400" dirty="0" smtClean="0">
                <a:solidFill>
                  <a:srgbClr val="C00000"/>
                </a:solidFill>
                <a:latin typeface="汉仪粗圆简" charset="0"/>
                <a:ea typeface="汉仪粗圆简" charset="0"/>
              </a:rPr>
              <a:t>相关联想</a:t>
            </a:r>
          </a:p>
        </p:txBody>
      </p:sp>
      <p:pic>
        <p:nvPicPr>
          <p:cNvPr id="4" name="图片 3" descr="树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>
                  <a:alpha val="100000"/>
                </a:srgbClr>
              </a:clrFrom>
              <a:clrTo>
                <a:srgbClr val="F2F2F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05" y="3357245"/>
            <a:ext cx="2993390" cy="2871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1274"/>
            <a:ext cx="8229600" cy="4868416"/>
          </a:xfrm>
        </p:spPr>
        <p:txBody>
          <a:bodyPr>
            <a:normAutofit fontScale="97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文鼎书宋" charset="0"/>
                <a:ea typeface="文鼎书宋" charset="0"/>
              </a:rPr>
              <a:t>2、春天像刚落地的娃娃，从头到脚都是新的，它生长着。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latin typeface="文鼎书宋" charset="0"/>
                <a:ea typeface="文鼎书宋" charset="0"/>
              </a:rPr>
              <a:t>       春天像小姑娘，花枝招展的，笑着，走着。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                </a:t>
            </a:r>
            <a:r>
              <a:rPr lang="zh-CN" altLang="en-US" sz="4400" dirty="0" smtClean="0">
                <a:solidFill>
                  <a:srgbClr val="C00000"/>
                </a:solidFill>
                <a:latin typeface="汉仪粗圆简" charset="0"/>
                <a:ea typeface="汉仪粗圆简" charset="0"/>
              </a:rPr>
              <a:t>相似联想</a:t>
            </a:r>
            <a:endParaRPr lang="zh-CN" alt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dirty="0" smtClean="0"/>
              <a:t>                                        </a:t>
            </a:r>
            <a:endParaRPr lang="zh-CN" altLang="en-US" dirty="0"/>
          </a:p>
        </p:txBody>
      </p:sp>
      <p:pic>
        <p:nvPicPr>
          <p:cNvPr id="4" name="图片 3" descr="图片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2421255"/>
            <a:ext cx="3620135" cy="5163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文鼎书宋" charset="0"/>
                <a:ea typeface="文鼎书宋" charset="0"/>
              </a:rPr>
              <a:t>3</a:t>
            </a:r>
            <a:r>
              <a:rPr lang="zh-CN" altLang="en-US" dirty="0" smtClean="0">
                <a:latin typeface="文鼎书宋" charset="0"/>
                <a:ea typeface="文鼎书宋" charset="0"/>
              </a:rPr>
              <a:t>、有些</a:t>
            </a:r>
            <a:r>
              <a:rPr lang="zh-CN" altLang="en-US" dirty="0">
                <a:latin typeface="文鼎书宋" charset="0"/>
                <a:ea typeface="文鼎书宋" charset="0"/>
              </a:rPr>
              <a:t>青年遇上夸夸其谈的学者，立刻便被吓倒，自惭浅薄，鲁迅便鼓励他们说：“一条小溪，明澈见底，即使浅吧，但是浅得澄清，倘是烂泥塘，谁知道他到底是深是浅呢？也许还是浅点好。</a:t>
            </a:r>
            <a:r>
              <a:rPr lang="zh-CN" altLang="en-US" dirty="0" smtClean="0">
                <a:latin typeface="文鼎书宋" charset="0"/>
                <a:ea typeface="文鼎书宋" charset="0"/>
              </a:rPr>
              <a:t>”</a:t>
            </a:r>
            <a:endParaRPr lang="en-US" altLang="zh-CN" dirty="0" smtClean="0">
              <a:latin typeface="文鼎书宋" charset="0"/>
              <a:ea typeface="文鼎书宋" charset="0"/>
            </a:endParaRP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</a:t>
            </a:r>
            <a:r>
              <a:rPr lang="zh-CN" altLang="en-US" sz="4400" dirty="0" smtClean="0">
                <a:solidFill>
                  <a:srgbClr val="C00000"/>
                </a:solidFill>
                <a:latin typeface="汉仪粗圆简" charset="0"/>
                <a:ea typeface="汉仪粗圆简" charset="0"/>
              </a:rPr>
              <a:t>相似联想  相反联想</a:t>
            </a:r>
            <a:endParaRPr lang="zh-CN" alt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 descr="图片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070" y="3213100"/>
            <a:ext cx="1605280" cy="2901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62500"/>
          </a:bodyPr>
          <a:lstStyle/>
          <a:p>
            <a:pPr marL="0" indent="0">
              <a:buNone/>
            </a:pPr>
            <a:r>
              <a:rPr lang="en-US" altLang="zh-CN" sz="3600" dirty="0" smtClean="0">
                <a:latin typeface="文鼎书宋" charset="0"/>
                <a:ea typeface="文鼎书宋" charset="0"/>
              </a:rPr>
              <a:t>4</a:t>
            </a:r>
            <a:r>
              <a:rPr lang="zh-CN" altLang="en-US" sz="3600" dirty="0" smtClean="0">
                <a:latin typeface="文鼎书宋" charset="0"/>
                <a:ea typeface="文鼎书宋" charset="0"/>
              </a:rPr>
              <a:t>、</a:t>
            </a:r>
            <a:r>
              <a:rPr lang="zh-CN" altLang="zh-CN" sz="3600" dirty="0">
                <a:latin typeface="文鼎书宋" charset="0"/>
                <a:ea typeface="文鼎书宋" charset="0"/>
              </a:rPr>
              <a:t>我面对这一池美丽的荷花，仿佛觉得自己也变成了池中一朵盛开的荷花。我好奇地向四周一看，呵！许多姐妹都欢聚在这里。我们穿着雪白的上衣，碧绿的裙子，一阵风吹来，都按捺不住喜悦的心情，摇摆着身子跳起了优美的舞蹈</a:t>
            </a:r>
            <a:r>
              <a:rPr lang="en-US" altLang="zh-CN" sz="3600" dirty="0" smtClean="0">
                <a:latin typeface="文鼎书宋" charset="0"/>
                <a:ea typeface="文鼎书宋" charset="0"/>
              </a:rPr>
              <a:t>……”</a:t>
            </a:r>
          </a:p>
          <a:p>
            <a:pPr marL="0" indent="0">
              <a:buNone/>
            </a:pPr>
            <a:endParaRPr lang="en-US" altLang="zh-CN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CN" altLang="en-US" sz="4800" dirty="0" smtClean="0">
                <a:solidFill>
                  <a:srgbClr val="C00000"/>
                </a:solidFill>
              </a:rPr>
              <a:t>      联想和想象的区别：</a:t>
            </a:r>
          </a:p>
          <a:p>
            <a:pPr marL="0" indent="0">
              <a:buNone/>
            </a:pPr>
            <a:r>
              <a:rPr lang="zh-CN" altLang="zh-CN" sz="4400" dirty="0" smtClean="0"/>
              <a:t>联想</a:t>
            </a:r>
            <a:r>
              <a:rPr lang="zh-CN" altLang="zh-CN" sz="4400" dirty="0"/>
              <a:t>是由一个事物想起另一个事物的思维活动；想像则是在原有感性形象的基础上创造新的感性形象的思维活动。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</p:txBody>
      </p:sp>
      <p:pic>
        <p:nvPicPr>
          <p:cNvPr id="4" name="图片 3" descr="fgrtr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60" y="2708910"/>
            <a:ext cx="1381125" cy="138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pPr algn="ctr"/>
            <a:r>
              <a:rPr lang="zh-CN" altLang="en-US" u="sng" dirty="0">
                <a:solidFill>
                  <a:srgbClr val="002060"/>
                </a:solidFill>
              </a:rPr>
              <a:t>小手法大智慧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60" y="1701165"/>
            <a:ext cx="8229600" cy="3248025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仔细阅读材料中的范文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滋味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，找出其中的联想部分，辨析其中联想的种类，并说说联想在文中发挥怎样的作用？</a:t>
            </a:r>
            <a:endParaRPr lang="zh-CN" altLang="en-US" dirty="0"/>
          </a:p>
        </p:txBody>
      </p:sp>
      <p:pic>
        <p:nvPicPr>
          <p:cNvPr id="5" name="图片 4" descr="8e6c9834tw1dwdv8razdqj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6">
                  <a:alpha val="100000"/>
                </a:srgbClr>
              </a:clrFrom>
              <a:clrTo>
                <a:srgbClr val="FFFF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6925" y="4792345"/>
            <a:ext cx="1331595" cy="146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60125" y="332785"/>
            <a:ext cx="3960440" cy="1143000"/>
          </a:xfrm>
        </p:spPr>
        <p:txBody>
          <a:bodyPr/>
          <a:lstStyle/>
          <a:p>
            <a:pPr algn="l"/>
            <a:r>
              <a:rPr lang="zh-CN" altLang="en-US" u="sng" dirty="0">
                <a:solidFill>
                  <a:srgbClr val="002060"/>
                </a:solidFill>
              </a:rPr>
              <a:t>小手法大智慧</a:t>
            </a:r>
            <a:endParaRPr lang="zh-CN" altLang="en-US" u="dbl" dirty="0">
              <a:solidFill>
                <a:srgbClr val="00206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8024" y="1412776"/>
            <a:ext cx="4032448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使表达更生动</a:t>
            </a:r>
            <a:endParaRPr lang="en-US" altLang="zh-CN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使内容更丰富</a:t>
            </a:r>
            <a:endParaRPr lang="en-US" altLang="zh-CN" sz="4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主旨更深化</a:t>
            </a:r>
            <a:endParaRPr lang="en-US" altLang="zh-CN" sz="4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使</a:t>
            </a:r>
            <a:r>
              <a:rPr lang="zh-CN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构思更巧妙</a:t>
            </a:r>
            <a:endParaRPr lang="en-US" altLang="zh-CN" sz="4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203" y="2061488"/>
            <a:ext cx="36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相关联想</a:t>
            </a:r>
            <a:endParaRPr lang="en-US" altLang="zh-CN" sz="4000" dirty="0" smtClean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相似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联想</a:t>
            </a:r>
            <a:endParaRPr lang="en-US" altLang="zh-CN" sz="4000" dirty="0" smtClean="0">
              <a:solidFill>
                <a:schemeClr val="accent1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相反联想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60214" y="306921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 descr="p_large_S5i8_3bc30000486e2d0f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630" y="4077335"/>
            <a:ext cx="3752850" cy="2814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6</TotalTime>
  <Words>550</Words>
  <Application>Microsoft Office PowerPoint</Application>
  <PresentationFormat>全屏显示(4:3)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行云流水</vt:lpstr>
      <vt:lpstr>联想在写作中的运用</vt:lpstr>
      <vt:lpstr>PowerPoint 演示文稿</vt:lpstr>
      <vt:lpstr>知识殿堂</vt:lpstr>
      <vt:lpstr>知识连连看</vt:lpstr>
      <vt:lpstr>PowerPoint 演示文稿</vt:lpstr>
      <vt:lpstr>PowerPoint 演示文稿</vt:lpstr>
      <vt:lpstr>PowerPoint 演示文稿</vt:lpstr>
      <vt:lpstr>小手法大智慧</vt:lpstr>
      <vt:lpstr>小手法大智慧</vt:lpstr>
      <vt:lpstr>超级“联联看”</vt:lpstr>
      <vt:lpstr>百花齐放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相似联想在描写抒情文中的运用</dc:title>
  <dc:creator>微软用户</dc:creator>
  <cp:lastModifiedBy>微软用户</cp:lastModifiedBy>
  <cp:revision>45</cp:revision>
  <dcterms:created xsi:type="dcterms:W3CDTF">2016-04-18T02:38:00Z</dcterms:created>
  <dcterms:modified xsi:type="dcterms:W3CDTF">2016-05-05T01:24:14Z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