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1"/>
  </p:notesMasterIdLst>
  <p:sldIdLst>
    <p:sldId id="256" r:id="rId2"/>
    <p:sldId id="286" r:id="rId3"/>
    <p:sldId id="287" r:id="rId4"/>
    <p:sldId id="280" r:id="rId5"/>
    <p:sldId id="260" r:id="rId6"/>
    <p:sldId id="264" r:id="rId7"/>
    <p:sldId id="263" r:id="rId8"/>
    <p:sldId id="281" r:id="rId9"/>
    <p:sldId id="262" r:id="rId10"/>
    <p:sldId id="288" r:id="rId11"/>
    <p:sldId id="284" r:id="rId12"/>
    <p:sldId id="283" r:id="rId13"/>
    <p:sldId id="285" r:id="rId14"/>
    <p:sldId id="282" r:id="rId15"/>
    <p:sldId id="289" r:id="rId16"/>
    <p:sldId id="290" r:id="rId17"/>
    <p:sldId id="292" r:id="rId18"/>
    <p:sldId id="293" r:id="rId19"/>
    <p:sldId id="295" r:id="rId20"/>
    <p:sldId id="294" r:id="rId21"/>
    <p:sldId id="291" r:id="rId22"/>
    <p:sldId id="296" r:id="rId23"/>
    <p:sldId id="297" r:id="rId24"/>
    <p:sldId id="299" r:id="rId25"/>
    <p:sldId id="298" r:id="rId26"/>
    <p:sldId id="336" r:id="rId27"/>
    <p:sldId id="300" r:id="rId28"/>
    <p:sldId id="301" r:id="rId29"/>
    <p:sldId id="303" r:id="rId30"/>
    <p:sldId id="355" r:id="rId31"/>
    <p:sldId id="356" r:id="rId32"/>
    <p:sldId id="360" r:id="rId33"/>
    <p:sldId id="358" r:id="rId34"/>
    <p:sldId id="345" r:id="rId35"/>
    <p:sldId id="346" r:id="rId36"/>
    <p:sldId id="347" r:id="rId37"/>
    <p:sldId id="348" r:id="rId38"/>
    <p:sldId id="349" r:id="rId39"/>
    <p:sldId id="350" r:id="rId40"/>
    <p:sldId id="351" r:id="rId41"/>
    <p:sldId id="352" r:id="rId42"/>
    <p:sldId id="353" r:id="rId43"/>
    <p:sldId id="354" r:id="rId44"/>
    <p:sldId id="342" r:id="rId45"/>
    <p:sldId id="343" r:id="rId46"/>
    <p:sldId id="322" r:id="rId47"/>
    <p:sldId id="323" r:id="rId48"/>
    <p:sldId id="324" r:id="rId49"/>
    <p:sldId id="325" r:id="rId50"/>
    <p:sldId id="326" r:id="rId51"/>
    <p:sldId id="327" r:id="rId52"/>
    <p:sldId id="328" r:id="rId53"/>
    <p:sldId id="329" r:id="rId54"/>
    <p:sldId id="330" r:id="rId55"/>
    <p:sldId id="331" r:id="rId56"/>
    <p:sldId id="332" r:id="rId57"/>
    <p:sldId id="339" r:id="rId58"/>
    <p:sldId id="363" r:id="rId59"/>
    <p:sldId id="341" r:id="rId6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8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istrator\AppData\Local\Temp\Rar$DIa3308.38481\&#35797;&#39064;&#20998;&#26512;(&#29289;&#29702;)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view3D>
      <c:rotX val="75"/>
      <c:perspective val="30"/>
    </c:view3D>
    <c:plotArea>
      <c:layout>
        <c:manualLayout>
          <c:layoutTarget val="inner"/>
          <c:xMode val="edge"/>
          <c:yMode val="edge"/>
          <c:x val="3.0555555555555565E-2"/>
          <c:y val="0.10185185185185186"/>
          <c:w val="0.68059864391951042"/>
          <c:h val="0.89814814814814814"/>
        </c:manualLayout>
      </c:layout>
      <c:pie3DChart>
        <c:varyColors val="1"/>
        <c:ser>
          <c:idx val="0"/>
          <c:order val="0"/>
          <c:cat>
            <c:strRef>
              <c:f>Sheet1!$D$3:$D$6</c:f>
              <c:strCache>
                <c:ptCount val="4"/>
                <c:pt idx="0">
                  <c:v>力学</c:v>
                </c:pt>
                <c:pt idx="1">
                  <c:v>电学</c:v>
                </c:pt>
                <c:pt idx="2">
                  <c:v>原子物理</c:v>
                </c:pt>
                <c:pt idx="3">
                  <c:v>热学或波与光学</c:v>
                </c:pt>
              </c:strCache>
            </c:strRef>
          </c:cat>
          <c:val>
            <c:numRef>
              <c:f>Sheet1!$E$3:$E$6</c:f>
              <c:numCache>
                <c:formatCode>General</c:formatCode>
                <c:ptCount val="4"/>
                <c:pt idx="0">
                  <c:v>41</c:v>
                </c:pt>
                <c:pt idx="1">
                  <c:v>55</c:v>
                </c:pt>
                <c:pt idx="2">
                  <c:v>12</c:v>
                </c:pt>
                <c:pt idx="3">
                  <c:v>12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externalData r:id="rId1"/>
</c:chartSpac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4" Type="http://schemas.openxmlformats.org/officeDocument/2006/relationships/image" Target="../media/image30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60.wmf"/><Relationship Id="rId3" Type="http://schemas.openxmlformats.org/officeDocument/2006/relationships/image" Target="../media/image55.wmf"/><Relationship Id="rId7" Type="http://schemas.openxmlformats.org/officeDocument/2006/relationships/image" Target="../media/image59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Relationship Id="rId6" Type="http://schemas.openxmlformats.org/officeDocument/2006/relationships/image" Target="../media/image58.wmf"/><Relationship Id="rId5" Type="http://schemas.openxmlformats.org/officeDocument/2006/relationships/image" Target="../media/image57.wmf"/><Relationship Id="rId4" Type="http://schemas.openxmlformats.org/officeDocument/2006/relationships/image" Target="../media/image56.wmf"/><Relationship Id="rId9" Type="http://schemas.openxmlformats.org/officeDocument/2006/relationships/image" Target="../media/image61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67.wmf"/><Relationship Id="rId2" Type="http://schemas.openxmlformats.org/officeDocument/2006/relationships/image" Target="../media/image66.wmf"/><Relationship Id="rId1" Type="http://schemas.openxmlformats.org/officeDocument/2006/relationships/image" Target="../media/image65.wmf"/><Relationship Id="rId6" Type="http://schemas.openxmlformats.org/officeDocument/2006/relationships/image" Target="../media/image70.wmf"/><Relationship Id="rId5" Type="http://schemas.openxmlformats.org/officeDocument/2006/relationships/image" Target="../media/image69.wmf"/><Relationship Id="rId4" Type="http://schemas.openxmlformats.org/officeDocument/2006/relationships/image" Target="../media/image6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8F84F5-5EB7-41E3-9F50-5CBCC9775B55}" type="datetimeFigureOut">
              <a:rPr lang="zh-CN" altLang="en-US" smtClean="0"/>
              <a:pPr/>
              <a:t>2019-2-16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45A526-7400-46F1-8325-32521A3E20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5F95DE0-2764-4CA4-8478-45EA907AA6A3}" type="slidenum">
              <a:rPr lang="en-US" altLang="zh-CN"/>
              <a:pPr/>
              <a:t>58</a:t>
            </a:fld>
            <a:endParaRPr lang="en-US" altLang="zh-CN"/>
          </a:p>
        </p:txBody>
      </p:sp>
      <p:sp>
        <p:nvSpPr>
          <p:cNvPr id="1105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buFont typeface="Arial" pitchFamily="34" charset="0"/>
              <a:buNone/>
            </a:pPr>
            <a:fld id="{7817A7F4-3B8B-48D2-921B-EC67811C6963}" type="slidenum">
              <a:rPr lang="en-US" altLang="zh-CN" sz="1200">
                <a:ea typeface="华文仿宋"/>
                <a:cs typeface="华文仿宋"/>
              </a:rPr>
              <a:pPr algn="r">
                <a:buFont typeface="Arial" pitchFamily="34" charset="0"/>
                <a:buNone/>
              </a:pPr>
              <a:t>58</a:t>
            </a:fld>
            <a:endParaRPr lang="en-US" altLang="zh-CN" sz="1200">
              <a:ea typeface="华文仿宋"/>
              <a:cs typeface="华文仿宋"/>
            </a:endParaRPr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3D859-3069-4340-835A-054CEC3C5A68}" type="datetimeFigureOut">
              <a:rPr lang="zh-CN" altLang="en-US" smtClean="0"/>
              <a:pPr/>
              <a:t>2019-2-16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0E7F0-C7A2-435A-AC77-F9E16D67F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3D859-3069-4340-835A-054CEC3C5A68}" type="datetimeFigureOut">
              <a:rPr lang="zh-CN" altLang="en-US" smtClean="0"/>
              <a:pPr/>
              <a:t>2019-2-16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0E7F0-C7A2-435A-AC77-F9E16D67F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3D859-3069-4340-835A-054CEC3C5A68}" type="datetimeFigureOut">
              <a:rPr lang="zh-CN" altLang="en-US" smtClean="0"/>
              <a:pPr/>
              <a:t>2019-2-16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0E7F0-C7A2-435A-AC77-F9E16D67F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F4F90F69-65D9-42BF-B240-394D23F4C23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1569393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62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CF3F2AF6-C8C1-4B32-AA35-B88A9E4279D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386857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3D859-3069-4340-835A-054CEC3C5A68}" type="datetimeFigureOut">
              <a:rPr lang="zh-CN" altLang="en-US" smtClean="0"/>
              <a:pPr/>
              <a:t>2019-2-16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0E7F0-C7A2-435A-AC77-F9E16D67F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3D859-3069-4340-835A-054CEC3C5A68}" type="datetimeFigureOut">
              <a:rPr lang="zh-CN" altLang="en-US" smtClean="0"/>
              <a:pPr/>
              <a:t>2019-2-16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0E7F0-C7A2-435A-AC77-F9E16D67F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3D859-3069-4340-835A-054CEC3C5A68}" type="datetimeFigureOut">
              <a:rPr lang="zh-CN" altLang="en-US" smtClean="0"/>
              <a:pPr/>
              <a:t>2019-2-16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0E7F0-C7A2-435A-AC77-F9E16D67F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3D859-3069-4340-835A-054CEC3C5A68}" type="datetimeFigureOut">
              <a:rPr lang="zh-CN" altLang="en-US" smtClean="0"/>
              <a:pPr/>
              <a:t>2019-2-16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0E7F0-C7A2-435A-AC77-F9E16D67F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3D859-3069-4340-835A-054CEC3C5A68}" type="datetimeFigureOut">
              <a:rPr lang="zh-CN" altLang="en-US" smtClean="0"/>
              <a:pPr/>
              <a:t>2019-2-16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0E7F0-C7A2-435A-AC77-F9E16D67F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3D859-3069-4340-835A-054CEC3C5A68}" type="datetimeFigureOut">
              <a:rPr lang="zh-CN" altLang="en-US" smtClean="0"/>
              <a:pPr/>
              <a:t>2019-2-16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0E7F0-C7A2-435A-AC77-F9E16D67F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3D859-3069-4340-835A-054CEC3C5A68}" type="datetimeFigureOut">
              <a:rPr lang="zh-CN" altLang="en-US" smtClean="0"/>
              <a:pPr/>
              <a:t>2019-2-16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0E7F0-C7A2-435A-AC77-F9E16D67F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3D859-3069-4340-835A-054CEC3C5A68}" type="datetimeFigureOut">
              <a:rPr lang="zh-CN" altLang="en-US" smtClean="0"/>
              <a:pPr/>
              <a:t>2019-2-16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0E7F0-C7A2-435A-AC77-F9E16D67F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C3D859-3069-4340-835A-054CEC3C5A68}" type="datetimeFigureOut">
              <a:rPr lang="zh-CN" altLang="en-US" smtClean="0"/>
              <a:pPr/>
              <a:t>2019-2-16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C0E7F0-C7A2-435A-AC77-F9E16D67F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4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32.png"/><Relationship Id="rId10" Type="http://schemas.openxmlformats.org/officeDocument/2006/relationships/oleObject" Target="../embeddings/oleObject4.bin"/><Relationship Id="rId4" Type="http://schemas.openxmlformats.org/officeDocument/2006/relationships/image" Target="../media/image31.png"/><Relationship Id="rId9" Type="http://schemas.openxmlformats.org/officeDocument/2006/relationships/oleObject" Target="../embeddings/oleObject3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oleObject" Target="../embeddings/oleObject6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oleObject" Target="../embeddings/oleObject14.bin"/><Relationship Id="rId3" Type="http://schemas.openxmlformats.org/officeDocument/2006/relationships/image" Target="../media/image62.png"/><Relationship Id="rId7" Type="http://schemas.openxmlformats.org/officeDocument/2006/relationships/oleObject" Target="../embeddings/oleObject8.bin"/><Relationship Id="rId12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11" Type="http://schemas.openxmlformats.org/officeDocument/2006/relationships/oleObject" Target="../embeddings/oleObject12.bin"/><Relationship Id="rId5" Type="http://schemas.openxmlformats.org/officeDocument/2006/relationships/image" Target="../media/image64.png"/><Relationship Id="rId10" Type="http://schemas.openxmlformats.org/officeDocument/2006/relationships/oleObject" Target="../embeddings/oleObject11.bin"/><Relationship Id="rId4" Type="http://schemas.openxmlformats.org/officeDocument/2006/relationships/image" Target="../media/image63.png"/><Relationship Id="rId9" Type="http://schemas.openxmlformats.org/officeDocument/2006/relationships/oleObject" Target="../embeddings/oleObject10.bin"/><Relationship Id="rId14" Type="http://schemas.openxmlformats.org/officeDocument/2006/relationships/oleObject" Target="../embeddings/oleObject15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3" Type="http://schemas.openxmlformats.org/officeDocument/2006/relationships/image" Target="../media/image71.png"/><Relationship Id="rId7" Type="http://schemas.openxmlformats.org/officeDocument/2006/relationships/oleObject" Target="../embeddings/oleObject19.bin"/><Relationship Id="rId12" Type="http://schemas.openxmlformats.org/officeDocument/2006/relationships/image" Target="../media/image7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73.png"/><Relationship Id="rId5" Type="http://schemas.openxmlformats.org/officeDocument/2006/relationships/oleObject" Target="../embeddings/oleObject17.bin"/><Relationship Id="rId10" Type="http://schemas.openxmlformats.org/officeDocument/2006/relationships/image" Target="../media/image72.png"/><Relationship Id="rId4" Type="http://schemas.openxmlformats.org/officeDocument/2006/relationships/oleObject" Target="../embeddings/oleObject16.bin"/><Relationship Id="rId9" Type="http://schemas.openxmlformats.org/officeDocument/2006/relationships/oleObject" Target="../embeddings/oleObject21.bin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image" Target="../media/image77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em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13" Type="http://schemas.microsoft.com/office/2007/relationships/hdphoto" Target="../media/hdphoto3.wdp"/><Relationship Id="rId3" Type="http://schemas.openxmlformats.org/officeDocument/2006/relationships/image" Target="../media/image93.png"/><Relationship Id="rId7" Type="http://schemas.openxmlformats.org/officeDocument/2006/relationships/image" Target="../media/image95.png"/><Relationship Id="rId12" Type="http://schemas.openxmlformats.org/officeDocument/2006/relationships/image" Target="../media/image98.png"/><Relationship Id="rId2" Type="http://schemas.openxmlformats.org/officeDocument/2006/relationships/image" Target="../media/image92.png"/><Relationship Id="rId16" Type="http://schemas.openxmlformats.org/officeDocument/2006/relationships/image" Target="../media/image100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TWT16.TIF" TargetMode="External"/><Relationship Id="rId5" Type="http://schemas.openxmlformats.org/officeDocument/2006/relationships/image" Target="file:///E:\2015\Word\&#29289;&#29702;\&#19968;&#36718;&#29289;&#29702;\308.TIF" TargetMode="External"/><Relationship Id="rId15" Type="http://schemas.openxmlformats.org/officeDocument/2006/relationships/image" Target="BWL104.tif" TargetMode="External"/><Relationship Id="rId10" Type="http://schemas.openxmlformats.org/officeDocument/2006/relationships/image" Target="../media/image97.png"/><Relationship Id="rId4" Type="http://schemas.openxmlformats.org/officeDocument/2006/relationships/image" Target="../media/image94.png"/><Relationship Id="rId9" Type="http://schemas.openxmlformats.org/officeDocument/2006/relationships/image" Target="t9W3.TIF" TargetMode="External"/><Relationship Id="rId14" Type="http://schemas.openxmlformats.org/officeDocument/2006/relationships/image" Target="../media/image9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8u159.tif" TargetMode="External"/><Relationship Id="rId7" Type="http://schemas.openxmlformats.org/officeDocument/2006/relationships/image" Target="../media/image105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4.png"/><Relationship Id="rId5" Type="http://schemas.openxmlformats.org/officeDocument/2006/relationships/image" Target="../media/image103.emf"/><Relationship Id="rId4" Type="http://schemas.openxmlformats.org/officeDocument/2006/relationships/image" Target="../media/image10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emf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8.png"/><Relationship Id="rId4" Type="http://schemas.openxmlformats.org/officeDocument/2006/relationships/image" Target="../media/image10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2.png"/><Relationship Id="rId4" Type="http://schemas.openxmlformats.org/officeDocument/2006/relationships/image" Target="../media/image11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8.png"/><Relationship Id="rId4" Type="http://schemas.openxmlformats.org/officeDocument/2006/relationships/image" Target="../media/image11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24.jpeg"/><Relationship Id="rId4" Type="http://schemas.openxmlformats.org/officeDocument/2006/relationships/image" Target="../media/image123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8.png"/><Relationship Id="rId5" Type="http://schemas.openxmlformats.org/officeDocument/2006/relationships/image" Target="../media/image84.png"/><Relationship Id="rId4" Type="http://schemas.openxmlformats.org/officeDocument/2006/relationships/image" Target="../media/image127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png"/><Relationship Id="rId3" Type="http://schemas.openxmlformats.org/officeDocument/2006/relationships/image" Target="../media/image88.png"/><Relationship Id="rId7" Type="http://schemas.openxmlformats.org/officeDocument/2006/relationships/image" Target="../media/image91.png"/><Relationship Id="rId2" Type="http://schemas.openxmlformats.org/officeDocument/2006/relationships/image" Target="../media/image12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1.png"/><Relationship Id="rId5" Type="http://schemas.openxmlformats.org/officeDocument/2006/relationships/image" Target="../media/image130.png"/><Relationship Id="rId4" Type="http://schemas.openxmlformats.org/officeDocument/2006/relationships/image" Target="../media/image90.png"/><Relationship Id="rId9" Type="http://schemas.openxmlformats.org/officeDocument/2006/relationships/image" Target="../media/image133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56793"/>
            <a:ext cx="7772400" cy="2043658"/>
          </a:xfrm>
        </p:spPr>
        <p:txBody>
          <a:bodyPr>
            <a:normAutofit fontScale="90000"/>
          </a:bodyPr>
          <a:lstStyle/>
          <a:p>
            <a:r>
              <a:rPr lang="zh-CN" altLang="zh-CN" b="1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常州市高三物理期末试卷的分析及高三二轮复习策略</a:t>
            </a: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sz="2800" b="1" dirty="0" smtClean="0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江苏省前黄高级中学     蔡卫东</a:t>
            </a:r>
            <a:endParaRPr lang="zh-CN" altLang="en-US" sz="2800" b="1" dirty="0">
              <a:solidFill>
                <a:srgbClr val="002060"/>
              </a:solidFill>
              <a:latin typeface="仿宋" pitchFamily="49" charset="-122"/>
              <a:ea typeface="仿宋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331640" y="188640"/>
            <a:ext cx="34563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2800" b="1" dirty="0">
                <a:solidFill>
                  <a:srgbClr val="0000FF"/>
                </a:solidFill>
                <a:latin typeface="Times New Roman" pitchFamily="18" charset="0"/>
              </a:rPr>
              <a:t>3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Times New Roman" pitchFamily="18" charset="0"/>
              </a:rPr>
              <a:t>、新而不偏</a:t>
            </a:r>
            <a:endParaRPr kumimoji="1" lang="zh-CN" altLang="en-US" sz="28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5" y="3789040"/>
            <a:ext cx="7776865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908720"/>
            <a:ext cx="684076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573016"/>
            <a:ext cx="2130425" cy="147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67544" y="548680"/>
            <a:ext cx="8297775" cy="100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 altLang="en-US" sz="1800" b="1" dirty="0">
                <a:solidFill>
                  <a:srgbClr val="C00000"/>
                </a:solidFill>
              </a:rPr>
              <a:t>（</a:t>
            </a:r>
            <a:r>
              <a:rPr lang="en-US" altLang="zh-CN" sz="1800" b="1" dirty="0" smtClean="0">
                <a:solidFill>
                  <a:srgbClr val="C00000"/>
                </a:solidFill>
              </a:rPr>
              <a:t>2016</a:t>
            </a:r>
            <a:r>
              <a:rPr lang="zh-CN" altLang="en-US" sz="1800" b="1" dirty="0" smtClean="0">
                <a:solidFill>
                  <a:srgbClr val="C00000"/>
                </a:solidFill>
              </a:rPr>
              <a:t>年</a:t>
            </a:r>
            <a:r>
              <a:rPr lang="zh-CN" altLang="en-US" sz="1800" b="1" dirty="0">
                <a:solidFill>
                  <a:srgbClr val="C00000"/>
                </a:solidFill>
              </a:rPr>
              <a:t>江苏</a:t>
            </a:r>
            <a:r>
              <a:rPr lang="zh-CN" altLang="en-US" sz="1800" b="1" dirty="0" smtClean="0">
                <a:solidFill>
                  <a:srgbClr val="C00000"/>
                </a:solidFill>
              </a:rPr>
              <a:t>卷</a:t>
            </a:r>
            <a:r>
              <a:rPr lang="en-US" altLang="zh-CN" sz="1800" b="1" dirty="0" smtClean="0">
                <a:solidFill>
                  <a:srgbClr val="C00000"/>
                </a:solidFill>
              </a:rPr>
              <a:t>2</a:t>
            </a:r>
            <a:r>
              <a:rPr lang="zh-CN" altLang="en-US" sz="1800" b="1" dirty="0" smtClean="0">
                <a:solidFill>
                  <a:srgbClr val="C00000"/>
                </a:solidFill>
              </a:rPr>
              <a:t>）</a:t>
            </a:r>
            <a:r>
              <a:rPr lang="zh-CN" altLang="zh-CN" sz="1800" b="1" dirty="0"/>
              <a:t>有</a:t>
            </a:r>
            <a:r>
              <a:rPr lang="en-US" altLang="zh-CN" sz="1800" b="1" i="1" dirty="0"/>
              <a:t>A</a:t>
            </a:r>
            <a:r>
              <a:rPr lang="zh-CN" altLang="zh-CN" sz="1800" b="1" dirty="0"/>
              <a:t>、</a:t>
            </a:r>
            <a:r>
              <a:rPr lang="en-US" altLang="zh-CN" sz="1800" b="1" i="1" dirty="0"/>
              <a:t>B</a:t>
            </a:r>
            <a:r>
              <a:rPr lang="zh-CN" altLang="zh-CN" sz="1800" b="1" dirty="0"/>
              <a:t>两小球，</a:t>
            </a:r>
            <a:r>
              <a:rPr lang="en-US" altLang="zh-CN" sz="1800" b="1" i="1" dirty="0"/>
              <a:t>B</a:t>
            </a:r>
            <a:r>
              <a:rPr lang="zh-CN" altLang="zh-CN" sz="1800" b="1" dirty="0"/>
              <a:t>的质量为</a:t>
            </a:r>
            <a:r>
              <a:rPr lang="en-US" altLang="zh-CN" sz="1800" b="1" i="1" dirty="0"/>
              <a:t>A</a:t>
            </a:r>
            <a:r>
              <a:rPr lang="zh-CN" altLang="zh-CN" sz="1800" b="1" dirty="0"/>
              <a:t>的两倍．现将它们以相同速率沿同一方向跑出，不计空气阻力．图中 ①为</a:t>
            </a:r>
            <a:r>
              <a:rPr lang="en-US" altLang="zh-CN" sz="1800" b="1" i="1" dirty="0"/>
              <a:t>A</a:t>
            </a:r>
            <a:r>
              <a:rPr lang="zh-CN" altLang="zh-CN" sz="1800" b="1" dirty="0"/>
              <a:t>的运动轨迹，则</a:t>
            </a:r>
            <a:r>
              <a:rPr lang="en-US" altLang="zh-CN" sz="1800" b="1" i="1" dirty="0"/>
              <a:t>B</a:t>
            </a:r>
            <a:r>
              <a:rPr lang="zh-CN" altLang="zh-CN" sz="1800" b="1" dirty="0"/>
              <a:t>的运动轨迹是</a:t>
            </a:r>
          </a:p>
          <a:p>
            <a:r>
              <a:rPr lang="en-US" altLang="zh-CN" sz="1800" b="1" dirty="0" smtClean="0"/>
              <a:t>    A</a:t>
            </a:r>
            <a:r>
              <a:rPr lang="zh-CN" altLang="zh-CN" sz="1800" b="1" dirty="0"/>
              <a:t>．</a:t>
            </a:r>
            <a:r>
              <a:rPr lang="zh-CN" altLang="zh-CN" sz="1800" b="1" dirty="0" smtClean="0"/>
              <a:t>①</a:t>
            </a:r>
            <a:r>
              <a:rPr lang="en-US" altLang="zh-CN" sz="1800" b="1" dirty="0" smtClean="0"/>
              <a:t>         B</a:t>
            </a:r>
            <a:r>
              <a:rPr lang="zh-CN" altLang="zh-CN" sz="1800" b="1" dirty="0"/>
              <a:t>．</a:t>
            </a:r>
            <a:r>
              <a:rPr lang="zh-CN" altLang="zh-CN" sz="1800" b="1" dirty="0" smtClean="0"/>
              <a:t>②</a:t>
            </a:r>
            <a:r>
              <a:rPr lang="en-US" altLang="zh-CN" sz="1800" b="1" dirty="0" smtClean="0"/>
              <a:t>         C</a:t>
            </a:r>
            <a:r>
              <a:rPr lang="zh-CN" altLang="zh-CN" sz="1800" b="1" dirty="0"/>
              <a:t>．③</a:t>
            </a:r>
            <a:r>
              <a:rPr lang="en-US" altLang="zh-CN" sz="1800" b="1" dirty="0"/>
              <a:t>	</a:t>
            </a:r>
            <a:r>
              <a:rPr lang="en-US" altLang="zh-CN" sz="1800" b="1" dirty="0" smtClean="0"/>
              <a:t>D</a:t>
            </a:r>
            <a:r>
              <a:rPr lang="zh-CN" altLang="zh-CN" sz="1800" b="1" dirty="0" smtClean="0"/>
              <a:t>．</a:t>
            </a:r>
            <a:r>
              <a:rPr lang="zh-CN" altLang="zh-CN" sz="1800" b="1" dirty="0"/>
              <a:t>④</a:t>
            </a:r>
          </a:p>
        </p:txBody>
      </p:sp>
      <p:pic>
        <p:nvPicPr>
          <p:cNvPr id="8" name="内容占位符 7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268760"/>
            <a:ext cx="2232248" cy="1152128"/>
          </a:xfrm>
          <a:prstGeom prst="rect">
            <a:avLst/>
          </a:prstGeom>
        </p:spPr>
      </p:pic>
      <mc:AlternateContent xmlns:mc="http://schemas.openxmlformats.org/markup-compatibility/2006">
        <mc:Choice xmlns="" xmlns:a14="http://schemas.microsoft.com/office/drawing/2010/main" Requires="a14">
          <p:sp>
            <p:nvSpPr>
              <p:cNvPr id="6" name="Rectangle 5"/>
              <p:cNvSpPr>
                <a:spLocks noChangeArrowheads="1"/>
              </p:cNvSpPr>
              <p:nvPr/>
            </p:nvSpPr>
            <p:spPr bwMode="auto">
              <a:xfrm>
                <a:off x="507394" y="2923601"/>
                <a:ext cx="7561263" cy="13681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 sz="1800" b="1" dirty="0" smtClean="0">
                    <a:solidFill>
                      <a:srgbClr val="C00000"/>
                    </a:solidFill>
                  </a:rPr>
                  <a:t>（</a:t>
                </a:r>
                <a:r>
                  <a:rPr lang="en-US" altLang="zh-CN" sz="1800" b="1" dirty="0" smtClean="0">
                    <a:solidFill>
                      <a:srgbClr val="C00000"/>
                    </a:solidFill>
                  </a:rPr>
                  <a:t>2017</a:t>
                </a:r>
                <a:r>
                  <a:rPr lang="zh-CN" altLang="en-US" sz="1800" b="1" dirty="0" smtClean="0">
                    <a:solidFill>
                      <a:srgbClr val="C00000"/>
                    </a:solidFill>
                  </a:rPr>
                  <a:t>年</a:t>
                </a:r>
                <a:r>
                  <a:rPr lang="zh-CN" altLang="en-US" sz="1800" b="1" dirty="0">
                    <a:solidFill>
                      <a:srgbClr val="C00000"/>
                    </a:solidFill>
                  </a:rPr>
                  <a:t>江苏</a:t>
                </a:r>
                <a:r>
                  <a:rPr lang="zh-CN" altLang="en-US" sz="1800" b="1" dirty="0" smtClean="0">
                    <a:solidFill>
                      <a:srgbClr val="C00000"/>
                    </a:solidFill>
                  </a:rPr>
                  <a:t>卷</a:t>
                </a:r>
                <a:r>
                  <a:rPr lang="en-US" altLang="zh-CN" sz="1800" b="1" dirty="0" smtClean="0">
                    <a:solidFill>
                      <a:srgbClr val="C00000"/>
                    </a:solidFill>
                  </a:rPr>
                  <a:t>2</a:t>
                </a:r>
                <a:r>
                  <a:rPr lang="zh-CN" altLang="en-US" sz="1800" b="1" dirty="0" smtClean="0">
                    <a:solidFill>
                      <a:srgbClr val="C00000"/>
                    </a:solidFill>
                  </a:rPr>
                  <a:t>）</a:t>
                </a:r>
                <a:r>
                  <a:rPr lang="zh-CN" altLang="zh-CN" sz="1800" b="1" dirty="0"/>
                  <a:t>如图所示，</a:t>
                </a:r>
                <a:r>
                  <a:rPr lang="en-US" altLang="zh-CN" sz="1800" b="1" i="1" dirty="0"/>
                  <a:t>A</a:t>
                </a:r>
                <a:r>
                  <a:rPr lang="zh-CN" altLang="zh-CN" sz="1800" b="1" dirty="0"/>
                  <a:t>、</a:t>
                </a:r>
                <a:r>
                  <a:rPr lang="en-US" altLang="zh-CN" sz="1800" b="1" i="1" dirty="0"/>
                  <a:t>B</a:t>
                </a:r>
                <a:r>
                  <a:rPr lang="zh-CN" altLang="zh-CN" sz="1800" b="1" dirty="0"/>
                  <a:t>两小球从相同高度同时水平抛出，经过时间</a:t>
                </a:r>
                <a:r>
                  <a:rPr lang="en-US" altLang="zh-CN" sz="1800" b="1" i="1" dirty="0"/>
                  <a:t>t</a:t>
                </a:r>
                <a:r>
                  <a:rPr lang="zh-CN" altLang="zh-CN" sz="1800" b="1" dirty="0"/>
                  <a:t>在空中相遇，若两球的抛出速度都变为原来的</a:t>
                </a:r>
                <a:r>
                  <a:rPr lang="en-US" altLang="zh-CN" sz="1800" b="1" dirty="0"/>
                  <a:t>2</a:t>
                </a:r>
                <a:r>
                  <a:rPr lang="zh-CN" altLang="zh-CN" sz="1800" b="1" dirty="0"/>
                  <a:t>倍，则两球从抛出到相遇经过的时间</a:t>
                </a:r>
                <a:r>
                  <a:rPr lang="zh-CN" altLang="zh-CN" sz="1800" b="1" dirty="0" smtClean="0"/>
                  <a:t>为</a:t>
                </a:r>
                <a:r>
                  <a:rPr lang="zh-CN" altLang="en-US" sz="1800" b="1" dirty="0"/>
                  <a:t>（   ）</a:t>
                </a:r>
              </a:p>
              <a:p>
                <a:r>
                  <a:rPr lang="zh-CN" altLang="zh-CN" sz="1800" b="1" dirty="0" smtClean="0"/>
                  <a:t>（</a:t>
                </a:r>
                <a:r>
                  <a:rPr lang="en-US" altLang="zh-CN" sz="1800" b="1" dirty="0"/>
                  <a:t>A</a:t>
                </a:r>
                <a:r>
                  <a:rPr lang="zh-CN" altLang="zh-CN" sz="1800" b="1" dirty="0" smtClean="0"/>
                  <a:t>）</a:t>
                </a:r>
                <a:r>
                  <a:rPr lang="en-US" altLang="zh-CN" sz="1800" b="1" dirty="0" smtClean="0"/>
                  <a:t>t     </a:t>
                </a:r>
                <a:r>
                  <a:rPr lang="zh-CN" altLang="zh-CN" sz="1800" b="1" dirty="0"/>
                  <a:t>（</a:t>
                </a:r>
                <a:r>
                  <a:rPr lang="en-US" altLang="zh-CN" sz="1800" b="1" dirty="0"/>
                  <a:t>B</a:t>
                </a:r>
                <a:r>
                  <a:rPr lang="zh-CN" altLang="zh-CN" sz="1800" b="1" dirty="0" smtClean="0"/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1" i="1" smtClean="0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1800" b="1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1" i="1" smtClean="0">
                                <a:latin typeface="Cambria Math"/>
                              </a:rPr>
                              <m:t>𝟐</m:t>
                            </m:r>
                          </m:e>
                        </m:rad>
                      </m:num>
                      <m:den>
                        <m:r>
                          <a:rPr lang="en-US" altLang="zh-CN" sz="1800" b="1" i="1" smtClean="0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zh-CN" sz="1800" b="1" dirty="0"/>
                  <a:t>（</a:t>
                </a:r>
                <a:r>
                  <a:rPr lang="en-US" altLang="zh-CN" sz="1800" b="1" dirty="0"/>
                  <a:t>C</a:t>
                </a:r>
                <a:r>
                  <a:rPr lang="zh-CN" altLang="zh-CN" sz="1800" b="1" dirty="0"/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1800" b="1" i="1" smtClean="0">
                            <a:latin typeface="Cambria Math"/>
                          </a:rPr>
                          <m:t>𝒕</m:t>
                        </m:r>
                      </m:num>
                      <m:den>
                        <m:r>
                          <a:rPr lang="en-US" altLang="zh-CN" sz="1800" b="1" i="1" smtClean="0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zh-CN" sz="1800" b="1" dirty="0"/>
                  <a:t>（</a:t>
                </a:r>
                <a:r>
                  <a:rPr lang="en-US" altLang="zh-CN" sz="1800" b="1" dirty="0"/>
                  <a:t>D</a:t>
                </a:r>
                <a:r>
                  <a:rPr lang="zh-CN" altLang="zh-CN" sz="1800" b="1" dirty="0"/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1800" b="1" i="1">
                            <a:latin typeface="Cambria Math"/>
                          </a:rPr>
                          <m:t>𝒕</m:t>
                        </m:r>
                      </m:num>
                      <m:den>
                        <m:r>
                          <a:rPr lang="en-US" altLang="zh-CN" sz="1800" b="1" i="1" smtClean="0"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endParaRPr lang="zh-CN" altLang="zh-CN" sz="1800" b="1" dirty="0"/>
              </a:p>
            </p:txBody>
          </p:sp>
        </mc:Choice>
        <mc:Fallback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07394" y="2923601"/>
                <a:ext cx="7561263" cy="1368152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645" t="-3125" r="-403" b="-178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611560" y="5085184"/>
            <a:ext cx="8061978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ctr" latinLnBrk="1"/>
            <a:r>
              <a:rPr lang="zh-CN" altLang="en-US" sz="1800" b="1" dirty="0">
                <a:solidFill>
                  <a:srgbClr val="C00000"/>
                </a:solidFill>
              </a:rPr>
              <a:t>（</a:t>
            </a:r>
            <a:r>
              <a:rPr lang="en-US" altLang="zh-CN" sz="1800" b="1" dirty="0" smtClean="0">
                <a:solidFill>
                  <a:srgbClr val="C00000"/>
                </a:solidFill>
              </a:rPr>
              <a:t>2018</a:t>
            </a:r>
            <a:r>
              <a:rPr lang="zh-CN" altLang="en-US" sz="1800" b="1" dirty="0" smtClean="0">
                <a:solidFill>
                  <a:srgbClr val="C00000"/>
                </a:solidFill>
              </a:rPr>
              <a:t>年</a:t>
            </a:r>
            <a:r>
              <a:rPr lang="zh-CN" altLang="en-US" sz="1800" b="1" dirty="0">
                <a:solidFill>
                  <a:srgbClr val="C00000"/>
                </a:solidFill>
              </a:rPr>
              <a:t>江苏</a:t>
            </a:r>
            <a:r>
              <a:rPr lang="zh-CN" altLang="en-US" sz="1800" b="1" dirty="0" smtClean="0">
                <a:solidFill>
                  <a:srgbClr val="C00000"/>
                </a:solidFill>
              </a:rPr>
              <a:t>卷</a:t>
            </a:r>
            <a:r>
              <a:rPr lang="en-US" altLang="zh-CN" sz="1800" b="1" dirty="0" smtClean="0">
                <a:solidFill>
                  <a:srgbClr val="C00000"/>
                </a:solidFill>
              </a:rPr>
              <a:t>3</a:t>
            </a:r>
            <a:r>
              <a:rPr lang="zh-CN" altLang="en-US" sz="1800" b="1" dirty="0" smtClean="0">
                <a:solidFill>
                  <a:srgbClr val="C00000"/>
                </a:solidFill>
              </a:rPr>
              <a:t>）</a:t>
            </a:r>
            <a:r>
              <a:rPr lang="zh-CN" altLang="zh-CN" sz="1800" b="1" dirty="0"/>
              <a:t>某弹射管每次弹出的小球速度相等．在沿光滑竖直轨道自由下落过程中，该弹射管保持水平，先后弹出两只小球．忽略空气阻力，两只小球落到水平地面</a:t>
            </a:r>
            <a:r>
              <a:rPr lang="zh-CN" altLang="zh-CN" sz="1800" b="1" dirty="0" smtClean="0"/>
              <a:t>的</a:t>
            </a:r>
            <a:r>
              <a:rPr lang="zh-CN" altLang="en-US" sz="1800" b="1" dirty="0"/>
              <a:t>（   </a:t>
            </a:r>
            <a:r>
              <a:rPr lang="en-US" altLang="zh-CN" sz="1800" b="1" dirty="0"/>
              <a:t>    </a:t>
            </a:r>
            <a:r>
              <a:rPr lang="zh-CN" altLang="en-US" sz="1800" b="1" dirty="0"/>
              <a:t>）</a:t>
            </a:r>
          </a:p>
          <a:p>
            <a:pPr fontAlgn="ctr" latinLnBrk="1"/>
            <a:r>
              <a:rPr lang="zh-CN" altLang="zh-CN" sz="1800" b="1" dirty="0" smtClean="0"/>
              <a:t>（</a:t>
            </a:r>
            <a:r>
              <a:rPr lang="en-US" altLang="zh-CN" sz="1800" b="1" dirty="0"/>
              <a:t>A</a:t>
            </a:r>
            <a:r>
              <a:rPr lang="zh-CN" altLang="zh-CN" sz="1800" b="1" dirty="0"/>
              <a:t>）时刻相同，地点相同</a:t>
            </a:r>
            <a:r>
              <a:rPr lang="en-US" altLang="zh-CN" sz="1800" b="1" dirty="0"/>
              <a:t>	</a:t>
            </a:r>
            <a:r>
              <a:rPr lang="zh-CN" altLang="zh-CN" sz="1800" b="1" dirty="0"/>
              <a:t>（</a:t>
            </a:r>
            <a:r>
              <a:rPr lang="en-US" altLang="zh-CN" sz="1800" b="1" dirty="0"/>
              <a:t>B</a:t>
            </a:r>
            <a:r>
              <a:rPr lang="zh-CN" altLang="zh-CN" sz="1800" b="1" dirty="0"/>
              <a:t>）时刻相同，地点不同</a:t>
            </a:r>
          </a:p>
          <a:p>
            <a:r>
              <a:rPr lang="zh-CN" altLang="zh-CN" sz="1800" b="1" dirty="0"/>
              <a:t>（</a:t>
            </a:r>
            <a:r>
              <a:rPr lang="en-US" altLang="zh-CN" sz="1800" b="1" dirty="0"/>
              <a:t>C</a:t>
            </a:r>
            <a:r>
              <a:rPr lang="zh-CN" altLang="zh-CN" sz="1800" b="1" dirty="0"/>
              <a:t>）时刻不同，地点相同</a:t>
            </a:r>
            <a:r>
              <a:rPr lang="en-US" altLang="zh-CN" sz="1800" b="1" dirty="0"/>
              <a:t>	</a:t>
            </a:r>
            <a:r>
              <a:rPr lang="zh-CN" altLang="zh-CN" sz="1800" b="1" dirty="0"/>
              <a:t>（</a:t>
            </a:r>
            <a:r>
              <a:rPr lang="en-US" altLang="zh-CN" sz="1800" b="1" dirty="0"/>
              <a:t>D</a:t>
            </a:r>
            <a:r>
              <a:rPr lang="zh-CN" altLang="zh-CN" sz="1800" b="1" dirty="0"/>
              <a:t>）时刻不同，地点</a:t>
            </a:r>
            <a:r>
              <a:rPr lang="zh-CN" altLang="zh-CN" sz="1800" b="1" dirty="0" smtClean="0"/>
              <a:t>不同</a:t>
            </a:r>
            <a:endParaRPr lang="zh-CN" altLang="en-US" sz="1800" b="1" dirty="0"/>
          </a:p>
        </p:txBody>
      </p:sp>
    </p:spTree>
    <p:extLst>
      <p:ext uri="{BB962C8B-B14F-4D97-AF65-F5344CB8AC3E}">
        <p14:creationId xmlns="" xmlns:p14="http://schemas.microsoft.com/office/powerpoint/2010/main" val="2528019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5026"/>
          <a:stretch/>
        </p:blipFill>
        <p:spPr>
          <a:xfrm>
            <a:off x="7735156" y="519028"/>
            <a:ext cx="1237897" cy="11098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7348" y="935360"/>
            <a:ext cx="6898988" cy="2349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1331640" y="188640"/>
            <a:ext cx="34563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2800" b="1" dirty="0" smtClean="0">
                <a:solidFill>
                  <a:srgbClr val="0000FF"/>
                </a:solidFill>
                <a:latin typeface="Times New Roman" pitchFamily="18" charset="0"/>
              </a:rPr>
              <a:t>4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Times New Roman" pitchFamily="18" charset="0"/>
              </a:rPr>
              <a:t>、推陈出新</a:t>
            </a:r>
            <a:endParaRPr kumimoji="1" lang="zh-CN" altLang="en-US" sz="28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861048"/>
            <a:ext cx="7420614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6876256" y="2924944"/>
            <a:ext cx="2058268" cy="1850117"/>
            <a:chOff x="2026" y="11851"/>
            <a:chExt cx="1720" cy="1518"/>
          </a:xfrm>
        </p:grpSpPr>
        <p:sp>
          <p:nvSpPr>
            <p:cNvPr id="7" name="AutoShape 41"/>
            <p:cNvSpPr>
              <a:spLocks noChangeArrowheads="1"/>
            </p:cNvSpPr>
            <p:nvPr/>
          </p:nvSpPr>
          <p:spPr bwMode="auto">
            <a:xfrm>
              <a:off x="2026" y="11851"/>
              <a:ext cx="1518" cy="1518"/>
            </a:xfrm>
            <a:prstGeom prst="donut">
              <a:avLst>
                <a:gd name="adj" fmla="val 17130"/>
              </a:avLst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8" name="Oval 42"/>
            <p:cNvSpPr>
              <a:spLocks noChangeArrowheads="1"/>
            </p:cNvSpPr>
            <p:nvPr/>
          </p:nvSpPr>
          <p:spPr bwMode="auto">
            <a:xfrm>
              <a:off x="2523" y="12361"/>
              <a:ext cx="524" cy="498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Text Box 43"/>
            <p:cNvSpPr txBox="1">
              <a:spLocks noChangeArrowheads="1"/>
            </p:cNvSpPr>
            <p:nvPr/>
          </p:nvSpPr>
          <p:spPr bwMode="auto">
            <a:xfrm>
              <a:off x="2411" y="12424"/>
              <a:ext cx="810" cy="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sz="1800" kern="100" dirty="0">
                  <a:effectLst/>
                  <a:latin typeface="Times New Roman"/>
                  <a:ea typeface="仿宋"/>
                </a:rPr>
                <a:t>地球</a:t>
              </a:r>
              <a:endParaRPr lang="zh-CN" sz="1800" kern="100" dirty="0">
                <a:effectLst/>
                <a:latin typeface="Times New Roman"/>
                <a:ea typeface="宋体"/>
              </a:endParaRPr>
            </a:p>
          </p:txBody>
        </p:sp>
        <p:sp>
          <p:nvSpPr>
            <p:cNvPr id="10" name="Oval 44"/>
            <p:cNvSpPr>
              <a:spLocks noChangeArrowheads="1"/>
            </p:cNvSpPr>
            <p:nvPr/>
          </p:nvSpPr>
          <p:spPr bwMode="auto">
            <a:xfrm>
              <a:off x="3222" y="12741"/>
              <a:ext cx="64" cy="6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Oval 45"/>
            <p:cNvSpPr>
              <a:spLocks noChangeArrowheads="1"/>
            </p:cNvSpPr>
            <p:nvPr/>
          </p:nvSpPr>
          <p:spPr bwMode="auto">
            <a:xfrm>
              <a:off x="3314" y="12086"/>
              <a:ext cx="64" cy="6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2" name="Text Box 46"/>
            <p:cNvSpPr txBox="1">
              <a:spLocks noChangeArrowheads="1"/>
            </p:cNvSpPr>
            <p:nvPr/>
          </p:nvSpPr>
          <p:spPr bwMode="auto">
            <a:xfrm>
              <a:off x="3292" y="11864"/>
              <a:ext cx="454" cy="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i="1" kern="100" dirty="0">
                  <a:effectLst/>
                  <a:latin typeface="Times New Roman"/>
                  <a:ea typeface="仿宋"/>
                </a:rPr>
                <a:t>A</a:t>
              </a:r>
              <a:endParaRPr lang="zh-CN" kern="100" dirty="0">
                <a:effectLst/>
                <a:latin typeface="Times New Roman"/>
                <a:ea typeface="宋体"/>
              </a:endParaRPr>
            </a:p>
          </p:txBody>
        </p:sp>
        <p:sp>
          <p:nvSpPr>
            <p:cNvPr id="13" name="Text Box 47"/>
            <p:cNvSpPr txBox="1">
              <a:spLocks noChangeArrowheads="1"/>
            </p:cNvSpPr>
            <p:nvPr/>
          </p:nvSpPr>
          <p:spPr bwMode="auto">
            <a:xfrm>
              <a:off x="3167" y="12609"/>
              <a:ext cx="454" cy="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800" i="1" kern="100">
                  <a:effectLst/>
                  <a:latin typeface="Times New Roman"/>
                  <a:ea typeface="仿宋"/>
                </a:rPr>
                <a:t>B</a:t>
              </a:r>
              <a:endParaRPr lang="zh-CN" sz="1800" kern="100">
                <a:effectLst/>
                <a:latin typeface="Times New Roman"/>
                <a:ea typeface="宋体"/>
              </a:endParaRPr>
            </a:p>
          </p:txBody>
        </p:sp>
      </p:grp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467544" y="764704"/>
            <a:ext cx="8422900" cy="1635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 altLang="en-US" sz="1800" b="1" dirty="0">
                <a:solidFill>
                  <a:srgbClr val="C00000"/>
                </a:solidFill>
              </a:rPr>
              <a:t>（</a:t>
            </a:r>
            <a:r>
              <a:rPr lang="en-US" altLang="zh-CN" sz="1800" b="1" dirty="0" smtClean="0">
                <a:solidFill>
                  <a:srgbClr val="C00000"/>
                </a:solidFill>
              </a:rPr>
              <a:t>2016</a:t>
            </a:r>
            <a:r>
              <a:rPr lang="zh-CN" altLang="en-US" sz="1800" b="1" dirty="0" smtClean="0">
                <a:solidFill>
                  <a:srgbClr val="C00000"/>
                </a:solidFill>
              </a:rPr>
              <a:t>年</a:t>
            </a:r>
            <a:r>
              <a:rPr lang="zh-CN" altLang="en-US" sz="1800" b="1" dirty="0">
                <a:solidFill>
                  <a:srgbClr val="C00000"/>
                </a:solidFill>
              </a:rPr>
              <a:t>江苏</a:t>
            </a:r>
            <a:r>
              <a:rPr lang="zh-CN" altLang="en-US" sz="1800" b="1" dirty="0" smtClean="0">
                <a:solidFill>
                  <a:srgbClr val="C00000"/>
                </a:solidFill>
              </a:rPr>
              <a:t>卷</a:t>
            </a:r>
            <a:r>
              <a:rPr lang="en-US" altLang="zh-CN" sz="1800" b="1" dirty="0" smtClean="0">
                <a:solidFill>
                  <a:srgbClr val="C00000"/>
                </a:solidFill>
              </a:rPr>
              <a:t>7</a:t>
            </a:r>
            <a:r>
              <a:rPr lang="zh-CN" altLang="en-US" sz="1800" b="1" dirty="0" smtClean="0">
                <a:solidFill>
                  <a:srgbClr val="C00000"/>
                </a:solidFill>
              </a:rPr>
              <a:t>）</a:t>
            </a:r>
            <a:r>
              <a:rPr lang="zh-CN" altLang="zh-CN" sz="1800" b="1" dirty="0"/>
              <a:t>如图所示，两质量相等的卫星</a:t>
            </a:r>
            <a:r>
              <a:rPr lang="en-US" altLang="zh-CN" sz="1800" b="1" i="1" dirty="0"/>
              <a:t>A</a:t>
            </a:r>
            <a:r>
              <a:rPr lang="zh-CN" altLang="zh-CN" sz="1800" b="1" dirty="0"/>
              <a:t>、</a:t>
            </a:r>
            <a:r>
              <a:rPr lang="en-US" altLang="zh-CN" sz="1800" b="1" i="1" dirty="0"/>
              <a:t>B</a:t>
            </a:r>
            <a:r>
              <a:rPr lang="zh-CN" altLang="zh-CN" sz="1800" b="1" dirty="0"/>
              <a:t>绕地球做匀速圆周运动，用</a:t>
            </a:r>
            <a:r>
              <a:rPr lang="en-US" altLang="zh-CN" sz="1800" b="1" i="1" dirty="0"/>
              <a:t>R</a:t>
            </a:r>
            <a:r>
              <a:rPr lang="zh-CN" altLang="zh-CN" sz="1800" b="1" dirty="0"/>
              <a:t>、</a:t>
            </a:r>
            <a:r>
              <a:rPr lang="en-US" altLang="zh-CN" sz="1800" b="1" i="1" dirty="0"/>
              <a:t>T</a:t>
            </a:r>
            <a:r>
              <a:rPr lang="zh-CN" altLang="zh-CN" sz="1800" b="1" dirty="0"/>
              <a:t>、</a:t>
            </a:r>
            <a:r>
              <a:rPr lang="en-US" altLang="zh-CN" sz="1800" b="1" i="1" dirty="0" err="1"/>
              <a:t>E</a:t>
            </a:r>
            <a:r>
              <a:rPr lang="en-US" altLang="zh-CN" sz="1800" b="1" baseline="-25000" dirty="0" err="1"/>
              <a:t>k</a:t>
            </a:r>
            <a:r>
              <a:rPr lang="zh-CN" altLang="zh-CN" sz="1800" b="1" dirty="0"/>
              <a:t>、</a:t>
            </a:r>
            <a:r>
              <a:rPr lang="en-US" altLang="zh-CN" sz="1800" b="1" i="1" dirty="0"/>
              <a:t>S</a:t>
            </a:r>
            <a:r>
              <a:rPr lang="zh-CN" altLang="zh-CN" sz="1800" b="1" dirty="0"/>
              <a:t>分别表示卫星的轨道半径、周期、动能、与地心连线在单位时间内扫过的面积．下列关系式正确的有</a:t>
            </a:r>
          </a:p>
          <a:p>
            <a:r>
              <a:rPr lang="en-US" altLang="zh-CN" sz="1800" b="1" dirty="0" smtClean="0"/>
              <a:t>    A</a:t>
            </a:r>
            <a:r>
              <a:rPr lang="zh-CN" altLang="zh-CN" sz="1800" b="1" dirty="0"/>
              <a:t>．</a:t>
            </a:r>
            <a:r>
              <a:rPr lang="en-US" altLang="zh-CN" sz="1800" b="1" i="1" dirty="0"/>
              <a:t>T </a:t>
            </a:r>
            <a:r>
              <a:rPr lang="en-US" altLang="zh-CN" sz="1800" b="1" baseline="-25000" dirty="0"/>
              <a:t>A </a:t>
            </a:r>
            <a:r>
              <a:rPr lang="en-US" altLang="zh-CN" sz="1800" b="1" dirty="0"/>
              <a:t>&gt; </a:t>
            </a:r>
            <a:r>
              <a:rPr lang="en-US" altLang="zh-CN" sz="1800" b="1" i="1" dirty="0" smtClean="0"/>
              <a:t>T</a:t>
            </a:r>
            <a:r>
              <a:rPr lang="en-US" altLang="zh-CN" sz="1800" b="1" baseline="-25000" dirty="0" smtClean="0"/>
              <a:t>B  </a:t>
            </a:r>
            <a:r>
              <a:rPr lang="en-US" altLang="zh-CN" sz="1800" b="1" dirty="0" smtClean="0"/>
              <a:t>    B</a:t>
            </a:r>
            <a:r>
              <a:rPr lang="zh-CN" altLang="zh-CN" sz="1800" b="1" dirty="0"/>
              <a:t>．</a:t>
            </a:r>
            <a:r>
              <a:rPr lang="en-US" altLang="zh-CN" sz="1800" b="1" i="1" dirty="0" err="1"/>
              <a:t>E</a:t>
            </a:r>
            <a:r>
              <a:rPr lang="en-US" altLang="zh-CN" sz="1800" b="1" baseline="-25000" dirty="0" err="1"/>
              <a:t>kA</a:t>
            </a:r>
            <a:r>
              <a:rPr lang="en-US" altLang="zh-CN" sz="1800" b="1" i="1" baseline="-25000" dirty="0"/>
              <a:t> </a:t>
            </a:r>
            <a:r>
              <a:rPr lang="en-US" altLang="zh-CN" sz="1800" b="1" dirty="0"/>
              <a:t>&gt; </a:t>
            </a:r>
            <a:r>
              <a:rPr lang="en-US" altLang="zh-CN" sz="1800" b="1" i="1" dirty="0" err="1" smtClean="0"/>
              <a:t>E</a:t>
            </a:r>
            <a:r>
              <a:rPr lang="en-US" altLang="zh-CN" sz="1800" b="1" baseline="-25000" dirty="0" err="1" smtClean="0"/>
              <a:t>kB</a:t>
            </a:r>
            <a:r>
              <a:rPr lang="en-US" altLang="zh-CN" sz="1800" b="1" baseline="-25000" dirty="0" smtClean="0"/>
              <a:t>   </a:t>
            </a:r>
            <a:r>
              <a:rPr lang="en-US" altLang="zh-CN" sz="1800" b="1" dirty="0" smtClean="0"/>
              <a:t>   C</a:t>
            </a:r>
            <a:r>
              <a:rPr lang="zh-CN" altLang="zh-CN" sz="1800" b="1" dirty="0"/>
              <a:t>．</a:t>
            </a:r>
            <a:r>
              <a:rPr lang="en-US" altLang="zh-CN" sz="1800" b="1" i="1" dirty="0"/>
              <a:t>S</a:t>
            </a:r>
            <a:r>
              <a:rPr lang="en-US" altLang="zh-CN" sz="1800" b="1" baseline="-25000" dirty="0"/>
              <a:t>A</a:t>
            </a:r>
            <a:r>
              <a:rPr lang="en-US" altLang="zh-CN" sz="1800" b="1" i="1" baseline="-25000" dirty="0"/>
              <a:t> </a:t>
            </a:r>
            <a:r>
              <a:rPr lang="en-US" altLang="zh-CN" sz="1800" b="1" dirty="0"/>
              <a:t>= </a:t>
            </a:r>
            <a:r>
              <a:rPr lang="en-US" altLang="zh-CN" sz="1800" b="1" i="1" dirty="0" smtClean="0"/>
              <a:t>S</a:t>
            </a:r>
            <a:r>
              <a:rPr lang="en-US" altLang="zh-CN" sz="1800" b="1" baseline="-25000" dirty="0" smtClean="0"/>
              <a:t>B    </a:t>
            </a:r>
            <a:r>
              <a:rPr lang="en-US" altLang="zh-CN" sz="1800" b="1" dirty="0" smtClean="0"/>
              <a:t>    D</a:t>
            </a:r>
            <a:r>
              <a:rPr lang="zh-CN" altLang="zh-CN" sz="1800" b="1" dirty="0"/>
              <a:t>．</a:t>
            </a:r>
            <a:r>
              <a:rPr lang="en-US" altLang="zh-CN" sz="1800" b="1" dirty="0"/>
              <a:t> </a:t>
            </a:r>
            <a:endParaRPr lang="zh-CN" altLang="zh-CN" sz="1800" b="1" dirty="0"/>
          </a:p>
        </p:txBody>
      </p:sp>
      <p:pic>
        <p:nvPicPr>
          <p:cNvPr id="4659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-38000" contrast="38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484784"/>
            <a:ext cx="911122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323528" y="2492896"/>
            <a:ext cx="8421586" cy="2070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 altLang="en-US" sz="1800" b="1" dirty="0" smtClean="0">
                <a:solidFill>
                  <a:srgbClr val="C00000"/>
                </a:solidFill>
              </a:rPr>
              <a:t>（</a:t>
            </a:r>
            <a:r>
              <a:rPr lang="en-US" altLang="zh-CN" sz="1800" b="1" dirty="0" smtClean="0">
                <a:solidFill>
                  <a:srgbClr val="C00000"/>
                </a:solidFill>
              </a:rPr>
              <a:t>2017</a:t>
            </a:r>
            <a:r>
              <a:rPr lang="zh-CN" altLang="en-US" sz="1800" b="1" dirty="0" smtClean="0">
                <a:solidFill>
                  <a:srgbClr val="C00000"/>
                </a:solidFill>
              </a:rPr>
              <a:t>年</a:t>
            </a:r>
            <a:r>
              <a:rPr lang="zh-CN" altLang="en-US" sz="1800" b="1" dirty="0">
                <a:solidFill>
                  <a:srgbClr val="C00000"/>
                </a:solidFill>
              </a:rPr>
              <a:t>江苏</a:t>
            </a:r>
            <a:r>
              <a:rPr lang="zh-CN" altLang="en-US" sz="1800" b="1" dirty="0" smtClean="0">
                <a:solidFill>
                  <a:srgbClr val="C00000"/>
                </a:solidFill>
              </a:rPr>
              <a:t>卷</a:t>
            </a:r>
            <a:r>
              <a:rPr lang="en-US" altLang="zh-CN" sz="1800" b="1" dirty="0" smtClean="0">
                <a:solidFill>
                  <a:srgbClr val="C00000"/>
                </a:solidFill>
              </a:rPr>
              <a:t>6</a:t>
            </a:r>
            <a:r>
              <a:rPr lang="zh-CN" altLang="en-US" sz="1800" b="1" dirty="0" smtClean="0">
                <a:solidFill>
                  <a:srgbClr val="C00000"/>
                </a:solidFill>
              </a:rPr>
              <a:t>）</a:t>
            </a:r>
            <a:r>
              <a:rPr lang="zh-CN" altLang="zh-CN" sz="1800" b="1" dirty="0"/>
              <a:t>“天舟一号”货运飞船于</a:t>
            </a:r>
            <a:r>
              <a:rPr lang="en-US" altLang="zh-CN" sz="1800" b="1" dirty="0"/>
              <a:t>2017</a:t>
            </a:r>
            <a:r>
              <a:rPr lang="zh-CN" altLang="zh-CN" sz="1800" b="1" dirty="0"/>
              <a:t>年</a:t>
            </a:r>
            <a:r>
              <a:rPr lang="en-US" altLang="zh-CN" sz="1800" b="1" dirty="0"/>
              <a:t>4</a:t>
            </a:r>
            <a:r>
              <a:rPr lang="zh-CN" altLang="zh-CN" sz="1800" b="1" dirty="0"/>
              <a:t>月</a:t>
            </a:r>
            <a:r>
              <a:rPr lang="en-US" altLang="zh-CN" sz="1800" b="1" dirty="0"/>
              <a:t>20</a:t>
            </a:r>
            <a:r>
              <a:rPr lang="zh-CN" altLang="zh-CN" sz="1800" b="1" dirty="0" smtClean="0"/>
              <a:t>日在</a:t>
            </a:r>
            <a:endParaRPr lang="en-US" altLang="zh-CN" sz="1800" b="1" dirty="0" smtClean="0"/>
          </a:p>
          <a:p>
            <a:r>
              <a:rPr lang="zh-CN" altLang="zh-CN" sz="1800" b="1" dirty="0" smtClean="0"/>
              <a:t>文昌</a:t>
            </a:r>
            <a:r>
              <a:rPr lang="zh-CN" altLang="zh-CN" sz="1800" b="1" dirty="0"/>
              <a:t>航天发射中心成功发射升空，与“天宫二号”</a:t>
            </a:r>
            <a:r>
              <a:rPr lang="zh-CN" altLang="zh-CN" sz="1800" b="1" dirty="0" smtClean="0"/>
              <a:t>空间实验室对</a:t>
            </a:r>
            <a:endParaRPr lang="en-US" altLang="zh-CN" sz="1800" b="1" dirty="0" smtClean="0"/>
          </a:p>
          <a:p>
            <a:r>
              <a:rPr lang="zh-CN" altLang="zh-CN" sz="1800" b="1" dirty="0" smtClean="0"/>
              <a:t>接前</a:t>
            </a:r>
            <a:r>
              <a:rPr lang="zh-CN" altLang="zh-CN" sz="1800" b="1" dirty="0"/>
              <a:t>，“天舟一号”在距离地面约</a:t>
            </a:r>
            <a:r>
              <a:rPr lang="en-US" altLang="zh-CN" sz="1800" b="1" dirty="0"/>
              <a:t>380 km</a:t>
            </a:r>
            <a:r>
              <a:rPr lang="zh-CN" altLang="zh-CN" sz="1800" b="1" dirty="0"/>
              <a:t>的圆轨道上飞行</a:t>
            </a:r>
            <a:r>
              <a:rPr lang="zh-CN" altLang="zh-CN" sz="1800" b="1" dirty="0" smtClean="0"/>
              <a:t>，则</a:t>
            </a:r>
            <a:r>
              <a:rPr lang="zh-CN" altLang="zh-CN" sz="1800" b="1" dirty="0"/>
              <a:t>其</a:t>
            </a:r>
          </a:p>
          <a:p>
            <a:r>
              <a:rPr lang="zh-CN" altLang="zh-CN" sz="1800" b="1" dirty="0"/>
              <a:t>（</a:t>
            </a:r>
            <a:r>
              <a:rPr lang="en-US" altLang="zh-CN" sz="1800" b="1" dirty="0"/>
              <a:t>A</a:t>
            </a:r>
            <a:r>
              <a:rPr lang="zh-CN" altLang="zh-CN" sz="1800" b="1" dirty="0"/>
              <a:t>）角速度小于地球自转角速度</a:t>
            </a:r>
            <a:r>
              <a:rPr lang="en-US" altLang="zh-CN" sz="1800" b="1" dirty="0"/>
              <a:t>			</a:t>
            </a:r>
            <a:endParaRPr lang="zh-CN" altLang="zh-CN" sz="1800" b="1" dirty="0"/>
          </a:p>
          <a:p>
            <a:r>
              <a:rPr lang="zh-CN" altLang="zh-CN" sz="1800" b="1" dirty="0"/>
              <a:t>（</a:t>
            </a:r>
            <a:r>
              <a:rPr lang="en-US" altLang="zh-CN" sz="1800" b="1" dirty="0"/>
              <a:t>B</a:t>
            </a:r>
            <a:r>
              <a:rPr lang="zh-CN" altLang="zh-CN" sz="1800" b="1" dirty="0"/>
              <a:t>）线速度小于第一宇宙速度</a:t>
            </a:r>
            <a:r>
              <a:rPr lang="en-US" altLang="zh-CN" sz="1800" b="1" dirty="0"/>
              <a:t>			</a:t>
            </a:r>
            <a:endParaRPr lang="zh-CN" altLang="zh-CN" sz="1800" b="1" dirty="0"/>
          </a:p>
          <a:p>
            <a:r>
              <a:rPr lang="zh-CN" altLang="zh-CN" sz="1800" b="1" dirty="0"/>
              <a:t>（</a:t>
            </a:r>
            <a:r>
              <a:rPr lang="en-US" altLang="zh-CN" sz="1800" b="1" dirty="0"/>
              <a:t>C</a:t>
            </a:r>
            <a:r>
              <a:rPr lang="zh-CN" altLang="zh-CN" sz="1800" b="1" dirty="0"/>
              <a:t>）周期小于地球自转周期</a:t>
            </a:r>
            <a:r>
              <a:rPr lang="en-US" altLang="zh-CN" sz="1800" b="1" dirty="0"/>
              <a:t>			</a:t>
            </a:r>
            <a:endParaRPr lang="zh-CN" altLang="zh-CN" sz="1800" b="1" dirty="0"/>
          </a:p>
          <a:p>
            <a:r>
              <a:rPr lang="zh-CN" altLang="zh-CN" sz="1800" b="1" dirty="0"/>
              <a:t>（</a:t>
            </a:r>
            <a:r>
              <a:rPr lang="en-US" altLang="zh-CN" sz="1800" b="1" dirty="0"/>
              <a:t>D</a:t>
            </a:r>
            <a:r>
              <a:rPr lang="zh-CN" altLang="zh-CN" sz="1800" b="1" dirty="0"/>
              <a:t>）向心加速度小于地面的重力加速度</a:t>
            </a: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481941" y="5049180"/>
            <a:ext cx="7561263" cy="1620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ctr" latinLnBrk="1"/>
            <a:r>
              <a:rPr lang="zh-CN" altLang="en-US" sz="1800" b="1" dirty="0">
                <a:solidFill>
                  <a:srgbClr val="C00000"/>
                </a:solidFill>
              </a:rPr>
              <a:t>（</a:t>
            </a:r>
            <a:r>
              <a:rPr lang="en-US" altLang="zh-CN" sz="1800" b="1" dirty="0" smtClean="0">
                <a:solidFill>
                  <a:srgbClr val="C00000"/>
                </a:solidFill>
              </a:rPr>
              <a:t>2018</a:t>
            </a:r>
            <a:r>
              <a:rPr lang="zh-CN" altLang="en-US" sz="1800" b="1" dirty="0" smtClean="0">
                <a:solidFill>
                  <a:srgbClr val="C00000"/>
                </a:solidFill>
              </a:rPr>
              <a:t>年</a:t>
            </a:r>
            <a:r>
              <a:rPr lang="zh-CN" altLang="en-US" sz="1800" b="1" dirty="0">
                <a:solidFill>
                  <a:srgbClr val="C00000"/>
                </a:solidFill>
              </a:rPr>
              <a:t>江苏</a:t>
            </a:r>
            <a:r>
              <a:rPr lang="zh-CN" altLang="en-US" sz="1800" b="1" dirty="0" smtClean="0">
                <a:solidFill>
                  <a:srgbClr val="C00000"/>
                </a:solidFill>
              </a:rPr>
              <a:t>卷</a:t>
            </a:r>
            <a:r>
              <a:rPr lang="en-US" altLang="zh-CN" sz="1800" b="1" dirty="0" smtClean="0">
                <a:solidFill>
                  <a:srgbClr val="C00000"/>
                </a:solidFill>
              </a:rPr>
              <a:t>1</a:t>
            </a:r>
            <a:r>
              <a:rPr lang="zh-CN" altLang="en-US" sz="1800" b="1" dirty="0" smtClean="0">
                <a:solidFill>
                  <a:srgbClr val="C00000"/>
                </a:solidFill>
              </a:rPr>
              <a:t>）</a:t>
            </a:r>
            <a:r>
              <a:rPr lang="zh-CN" altLang="zh-CN" sz="1800" b="1" dirty="0"/>
              <a:t>我国高分系列卫星的高分辨对地观察能力不断提高．今年</a:t>
            </a:r>
            <a:r>
              <a:rPr lang="en-US" altLang="zh-CN" sz="1800" b="1" dirty="0"/>
              <a:t>5</a:t>
            </a:r>
            <a:r>
              <a:rPr lang="zh-CN" altLang="zh-CN" sz="1800" b="1" dirty="0"/>
              <a:t>月</a:t>
            </a:r>
            <a:r>
              <a:rPr lang="en-US" altLang="zh-CN" sz="1800" b="1" dirty="0"/>
              <a:t>9</a:t>
            </a:r>
            <a:r>
              <a:rPr lang="zh-CN" altLang="zh-CN" sz="1800" b="1" dirty="0"/>
              <a:t>日发射的</a:t>
            </a:r>
            <a:r>
              <a:rPr lang="en-US" altLang="zh-CN" sz="1800" b="1" dirty="0"/>
              <a:t>“</a:t>
            </a:r>
            <a:r>
              <a:rPr lang="zh-CN" altLang="zh-CN" sz="1800" b="1" dirty="0"/>
              <a:t>高分五号</a:t>
            </a:r>
            <a:r>
              <a:rPr lang="en-US" altLang="zh-CN" sz="1800" b="1" dirty="0"/>
              <a:t>”</a:t>
            </a:r>
            <a:r>
              <a:rPr lang="zh-CN" altLang="zh-CN" sz="1800" b="1" dirty="0"/>
              <a:t>轨道高度约为</a:t>
            </a:r>
            <a:r>
              <a:rPr lang="en-US" altLang="zh-CN" sz="1800" b="1" dirty="0"/>
              <a:t>705 km</a:t>
            </a:r>
            <a:r>
              <a:rPr lang="zh-CN" altLang="zh-CN" sz="1800" b="1" dirty="0"/>
              <a:t>，之前已运行的</a:t>
            </a:r>
            <a:r>
              <a:rPr lang="en-US" altLang="zh-CN" sz="1800" b="1" dirty="0"/>
              <a:t>“</a:t>
            </a:r>
            <a:r>
              <a:rPr lang="zh-CN" altLang="zh-CN" sz="1800" b="1" dirty="0"/>
              <a:t>高分四号</a:t>
            </a:r>
            <a:r>
              <a:rPr lang="en-US" altLang="zh-CN" sz="1800" b="1" dirty="0"/>
              <a:t>”</a:t>
            </a:r>
            <a:r>
              <a:rPr lang="zh-CN" altLang="zh-CN" sz="1800" b="1" dirty="0"/>
              <a:t>轨道高度约为</a:t>
            </a:r>
            <a:r>
              <a:rPr lang="en-US" altLang="zh-CN" sz="1800" b="1" dirty="0"/>
              <a:t>36 000 km</a:t>
            </a:r>
            <a:r>
              <a:rPr lang="zh-CN" altLang="zh-CN" sz="1800" b="1" dirty="0"/>
              <a:t>，它们都绕地球做圆周运动．与</a:t>
            </a:r>
            <a:r>
              <a:rPr lang="en-US" altLang="zh-CN" sz="1800" b="1" dirty="0"/>
              <a:t>“</a:t>
            </a:r>
            <a:r>
              <a:rPr lang="zh-CN" altLang="zh-CN" sz="1800" b="1" dirty="0"/>
              <a:t>高分四号冶相比，下列物理量中</a:t>
            </a:r>
            <a:r>
              <a:rPr lang="en-US" altLang="zh-CN" sz="1800" b="1" dirty="0"/>
              <a:t>“</a:t>
            </a:r>
            <a:r>
              <a:rPr lang="zh-CN" altLang="zh-CN" sz="1800" b="1" dirty="0"/>
              <a:t>高分五号</a:t>
            </a:r>
            <a:r>
              <a:rPr lang="en-US" altLang="zh-CN" sz="1800" b="1" dirty="0"/>
              <a:t>”</a:t>
            </a:r>
            <a:r>
              <a:rPr lang="zh-CN" altLang="zh-CN" sz="1800" b="1" dirty="0"/>
              <a:t>较小的是</a:t>
            </a:r>
          </a:p>
          <a:p>
            <a:pPr fontAlgn="ctr" latinLnBrk="1"/>
            <a:r>
              <a:rPr lang="zh-CN" altLang="zh-CN" sz="1800" b="1" dirty="0"/>
              <a:t>（</a:t>
            </a:r>
            <a:r>
              <a:rPr lang="en-US" altLang="zh-CN" sz="1800" b="1" dirty="0"/>
              <a:t>A</a:t>
            </a:r>
            <a:r>
              <a:rPr lang="zh-CN" altLang="zh-CN" sz="1800" b="1" dirty="0"/>
              <a:t>）</a:t>
            </a:r>
            <a:r>
              <a:rPr lang="zh-CN" altLang="zh-CN" sz="1800" b="1" dirty="0" smtClean="0"/>
              <a:t>周期（</a:t>
            </a:r>
            <a:r>
              <a:rPr lang="en-US" altLang="zh-CN" sz="1800" b="1" dirty="0"/>
              <a:t>B</a:t>
            </a:r>
            <a:r>
              <a:rPr lang="zh-CN" altLang="zh-CN" sz="1800" b="1" dirty="0"/>
              <a:t>）角速度</a:t>
            </a:r>
            <a:r>
              <a:rPr lang="en-US" altLang="zh-CN" sz="1800" b="1" dirty="0"/>
              <a:t>	</a:t>
            </a:r>
            <a:r>
              <a:rPr lang="zh-CN" altLang="zh-CN" sz="1800" b="1" dirty="0"/>
              <a:t>（</a:t>
            </a:r>
            <a:r>
              <a:rPr lang="en-US" altLang="zh-CN" sz="1800" b="1" dirty="0"/>
              <a:t>C</a:t>
            </a:r>
            <a:r>
              <a:rPr lang="zh-CN" altLang="zh-CN" sz="1800" b="1" dirty="0"/>
              <a:t>）线速度</a:t>
            </a:r>
            <a:r>
              <a:rPr lang="en-US" altLang="zh-CN" sz="1800" b="1" dirty="0"/>
              <a:t>	</a:t>
            </a:r>
            <a:r>
              <a:rPr lang="zh-CN" altLang="zh-CN" sz="1800" b="1" dirty="0"/>
              <a:t>（</a:t>
            </a:r>
            <a:r>
              <a:rPr lang="en-US" altLang="zh-CN" sz="1800" b="1" dirty="0"/>
              <a:t>D</a:t>
            </a:r>
            <a:r>
              <a:rPr lang="zh-CN" altLang="zh-CN" sz="1800" b="1" dirty="0"/>
              <a:t>）向心加速度</a:t>
            </a:r>
          </a:p>
        </p:txBody>
      </p:sp>
    </p:spTree>
    <p:extLst>
      <p:ext uri="{BB962C8B-B14F-4D97-AF65-F5344CB8AC3E}">
        <p14:creationId xmlns="" xmlns:p14="http://schemas.microsoft.com/office/powerpoint/2010/main" val="728612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772816"/>
            <a:ext cx="8069263" cy="224676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zh-CN" sz="2800" b="1" dirty="0" smtClean="0">
                <a:latin typeface="仿宋" pitchFamily="49" charset="-122"/>
                <a:ea typeface="仿宋" pitchFamily="49" charset="-122"/>
              </a:rPr>
              <a:t>试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卷着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注重考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查考生的知识、能力</a:t>
            </a:r>
            <a:r>
              <a:rPr lang="zh-CN" altLang="zh-CN" sz="2800" b="1" dirty="0" smtClean="0">
                <a:latin typeface="仿宋" pitchFamily="49" charset="-122"/>
                <a:ea typeface="仿宋" pitchFamily="49" charset="-122"/>
              </a:rPr>
              <a:t>和科学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素养，也注重理论联系实际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,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体现了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对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中学物理核心素养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的</a:t>
            </a:r>
            <a:r>
              <a:rPr lang="zh-CN" altLang="zh-CN" sz="2800" b="1" dirty="0">
                <a:latin typeface="仿宋" pitchFamily="49" charset="-122"/>
                <a:ea typeface="仿宋" pitchFamily="49" charset="-122"/>
              </a:rPr>
              <a:t>要求。</a:t>
            </a:r>
            <a:r>
              <a:rPr lang="zh-CN" altLang="zh-CN" sz="2800" b="1" dirty="0">
                <a:solidFill>
                  <a:srgbClr val="292934"/>
                </a:solidFill>
                <a:latin typeface="仿宋" pitchFamily="49" charset="-122"/>
                <a:ea typeface="仿宋" pitchFamily="49" charset="-122"/>
              </a:rPr>
              <a:t>学生的理解能力、推理能力、</a:t>
            </a:r>
            <a:r>
              <a:rPr lang="zh-CN" altLang="en-US" sz="2800" b="1" dirty="0">
                <a:solidFill>
                  <a:srgbClr val="292934"/>
                </a:solidFill>
                <a:latin typeface="仿宋" pitchFamily="49" charset="-122"/>
                <a:ea typeface="仿宋" pitchFamily="49" charset="-122"/>
              </a:rPr>
              <a:t>运用</a:t>
            </a:r>
            <a:r>
              <a:rPr lang="zh-CN" altLang="zh-CN" sz="2800" b="1" dirty="0">
                <a:solidFill>
                  <a:srgbClr val="292934"/>
                </a:solidFill>
                <a:latin typeface="仿宋" pitchFamily="49" charset="-122"/>
                <a:ea typeface="仿宋" pitchFamily="49" charset="-122"/>
              </a:rPr>
              <a:t>数学</a:t>
            </a:r>
            <a:r>
              <a:rPr lang="zh-CN" altLang="en-US" sz="2800" b="1" dirty="0">
                <a:solidFill>
                  <a:srgbClr val="292934"/>
                </a:solidFill>
                <a:latin typeface="仿宋" pitchFamily="49" charset="-122"/>
                <a:ea typeface="仿宋" pitchFamily="49" charset="-122"/>
              </a:rPr>
              <a:t>思维解决</a:t>
            </a:r>
            <a:r>
              <a:rPr lang="zh-CN" altLang="zh-CN" sz="2800" b="1" dirty="0">
                <a:solidFill>
                  <a:srgbClr val="292934"/>
                </a:solidFill>
                <a:latin typeface="仿宋" pitchFamily="49" charset="-122"/>
                <a:ea typeface="仿宋" pitchFamily="49" charset="-122"/>
              </a:rPr>
              <a:t>物理问题的能力在本次考试中得到了很好的</a:t>
            </a:r>
            <a:r>
              <a:rPr lang="zh-CN" altLang="en-US" sz="2800" b="1" dirty="0">
                <a:solidFill>
                  <a:srgbClr val="292934"/>
                </a:solidFill>
                <a:latin typeface="仿宋" pitchFamily="49" charset="-122"/>
                <a:ea typeface="仿宋" pitchFamily="49" charset="-122"/>
              </a:rPr>
              <a:t>体现。</a:t>
            </a:r>
            <a:endParaRPr lang="en-US" altLang="zh-CN" sz="2800" b="1" dirty="0">
              <a:latin typeface="仿宋" pitchFamily="49" charset="-122"/>
              <a:ea typeface="仿宋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5026"/>
          <a:stretch/>
        </p:blipFill>
        <p:spPr>
          <a:xfrm>
            <a:off x="7735156" y="519028"/>
            <a:ext cx="1237897" cy="11098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80" name="Text Box 4"/>
          <p:cNvSpPr txBox="1">
            <a:spLocks noChangeArrowheads="1"/>
          </p:cNvSpPr>
          <p:nvPr/>
        </p:nvSpPr>
        <p:spPr bwMode="auto">
          <a:xfrm>
            <a:off x="827584" y="116632"/>
            <a:ext cx="712946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二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关键题分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析</a:t>
            </a:r>
            <a:endParaRPr lang="zh-CN" altLang="en-US" sz="3200" b="1" dirty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80582" name="Text Box 6"/>
          <p:cNvSpPr txBox="1">
            <a:spLocks noChangeArrowheads="1"/>
          </p:cNvSpPr>
          <p:nvPr/>
        </p:nvSpPr>
        <p:spPr bwMode="auto">
          <a:xfrm>
            <a:off x="1187624" y="539906"/>
            <a:ext cx="6984776" cy="656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800" b="1" dirty="0" smtClean="0">
                <a:solidFill>
                  <a:srgbClr val="0000FF"/>
                </a:solidFill>
                <a:latin typeface="Times New Roman" pitchFamily="18" charset="0"/>
              </a:rPr>
              <a:t>1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Times New Roman" pitchFamily="18" charset="0"/>
              </a:rPr>
              <a:t>、图像问题</a:t>
            </a:r>
            <a:endParaRPr kumimoji="1" lang="zh-CN" altLang="en-US" sz="28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086090"/>
            <a:ext cx="6552728" cy="270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331640" y="3861049"/>
          <a:ext cx="6638553" cy="728264"/>
        </p:xfrm>
        <a:graphic>
          <a:graphicData uri="http://schemas.openxmlformats.org/drawingml/2006/table">
            <a:tbl>
              <a:tblPr firstRow="1" firstCol="1" bandRow="1"/>
              <a:tblGrid>
                <a:gridCol w="1247372"/>
                <a:gridCol w="930243"/>
                <a:gridCol w="782250"/>
                <a:gridCol w="782250"/>
                <a:gridCol w="655398"/>
                <a:gridCol w="761109"/>
                <a:gridCol w="435522"/>
                <a:gridCol w="1044409"/>
              </a:tblGrid>
              <a:tr h="4320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题号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答案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平均分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得分率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难度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区分度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9E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Arial"/>
                        </a:rPr>
                        <a:t>典型错误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9E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96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 dirty="0" smtClean="0">
                          <a:effectLst/>
                          <a:latin typeface="Arial"/>
                          <a:ea typeface="宋体"/>
                          <a:cs typeface="Arial"/>
                        </a:rPr>
                        <a:t>单选</a:t>
                      </a:r>
                      <a:r>
                        <a:rPr lang="en-US" sz="1600" kern="0" dirty="0" smtClean="0">
                          <a:effectLst/>
                          <a:latin typeface="Arial"/>
                          <a:ea typeface="宋体"/>
                        </a:rPr>
                        <a:t>5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800" kern="100" dirty="0" smtClean="0">
                          <a:effectLst/>
                          <a:latin typeface="Times New Roman"/>
                          <a:ea typeface="宋体"/>
                        </a:rPr>
                        <a:t>C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  <a:latin typeface="Arial"/>
                          <a:ea typeface="宋体"/>
                        </a:rPr>
                        <a:t>1.23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  <a:latin typeface="Arial"/>
                          <a:ea typeface="宋体"/>
                        </a:rPr>
                        <a:t>40.9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  <a:latin typeface="Arial"/>
                          <a:ea typeface="宋体"/>
                        </a:rPr>
                        <a:t>0.41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  <a:latin typeface="Arial"/>
                          <a:ea typeface="宋体"/>
                        </a:rPr>
                        <a:t>0.55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  <a:latin typeface="Arial"/>
                          <a:ea typeface="宋体"/>
                        </a:rPr>
                        <a:t>D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  <a:latin typeface="Arial"/>
                          <a:ea typeface="宋体"/>
                        </a:rPr>
                        <a:t>50.4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683568" y="4628162"/>
            <a:ext cx="7921625" cy="218521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【知识考点</a:t>
            </a:r>
            <a:r>
              <a:rPr lang="zh-CN" altLang="zh-CN" sz="20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】：</a:t>
            </a:r>
            <a:r>
              <a:rPr lang="zh-CN" altLang="en-US" sz="20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力与运动关系、牛顿运动定律及其应用、</a:t>
            </a:r>
            <a:r>
              <a:rPr lang="zh-CN" altLang="en-US" sz="2000" b="1" dirty="0" smtClean="0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重力势能、功能关系</a:t>
            </a:r>
            <a:r>
              <a:rPr lang="zh-CN" altLang="zh-CN" sz="2000" b="1" dirty="0" smtClean="0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．</a:t>
            </a:r>
            <a:endParaRPr lang="en-US" altLang="zh-CN" sz="2400" b="1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b="1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dirty="0" smtClean="0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 </a:t>
            </a:r>
            <a:endParaRPr lang="en-US" altLang="zh-CN" sz="2400" b="1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b="1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 dirty="0">
              <a:solidFill>
                <a:srgbClr val="002060"/>
              </a:solidFill>
              <a:latin typeface="仿宋" pitchFamily="49" charset="-122"/>
              <a:ea typeface="仿宋" pitchFamily="49" charset="-122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5445224"/>
            <a:ext cx="1008112" cy="362467"/>
          </a:xfrm>
          <a:prstGeom prst="rect">
            <a:avLst/>
          </a:prstGeom>
          <a:noFill/>
        </p:spPr>
      </p:pic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1839" y="5445224"/>
            <a:ext cx="1055745" cy="372616"/>
          </a:xfrm>
          <a:prstGeom prst="rect">
            <a:avLst/>
          </a:prstGeom>
          <a:noFill/>
        </p:spPr>
      </p:pic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;  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;  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0490" name="Rectangle 10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049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491" name="Picture 1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6016" y="5445224"/>
            <a:ext cx="723900" cy="409575"/>
          </a:xfrm>
          <a:prstGeom prst="rect">
            <a:avLst/>
          </a:prstGeom>
          <a:noFill/>
        </p:spPr>
      </p:pic>
      <p:sp>
        <p:nvSpPr>
          <p:cNvPr id="22" name="矩形 21"/>
          <p:cNvSpPr/>
          <p:nvPr/>
        </p:nvSpPr>
        <p:spPr>
          <a:xfrm>
            <a:off x="971600" y="5877272"/>
            <a:ext cx="66247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           a</a:t>
            </a:r>
            <a:r>
              <a:rPr lang="zh-CN" altLang="en-US" dirty="0" smtClean="0"/>
              <a:t>一直减小，但均为正，</a:t>
            </a:r>
            <a:r>
              <a:rPr lang="en-US" altLang="zh-CN" dirty="0" smtClean="0"/>
              <a:t>v </a:t>
            </a:r>
            <a:r>
              <a:rPr lang="zh-CN" altLang="en-US" dirty="0" smtClean="0"/>
              <a:t>要反向。</a:t>
            </a:r>
            <a:endParaRPr lang="en-US" altLang="zh-CN" dirty="0" smtClean="0"/>
          </a:p>
          <a:p>
            <a:r>
              <a:rPr lang="en-US" altLang="zh-CN" dirty="0" smtClean="0"/>
              <a:t>【</a:t>
            </a:r>
            <a:r>
              <a:rPr lang="zh-CN" altLang="en-US" dirty="0" smtClean="0"/>
              <a:t>难点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：不会判断           如何变化。不会灵活应用功能关系</a:t>
            </a:r>
            <a:endParaRPr lang="en-US" altLang="zh-CN" dirty="0" smtClean="0"/>
          </a:p>
          <a:p>
            <a:r>
              <a:rPr lang="en-US" altLang="zh-CN" dirty="0" smtClean="0"/>
              <a:t>               </a:t>
            </a:r>
            <a:r>
              <a:rPr lang="zh-CN" altLang="en-US" dirty="0" smtClean="0"/>
              <a:t>不清楚</a:t>
            </a:r>
            <a:r>
              <a:rPr lang="en-US" altLang="zh-CN" dirty="0" err="1" smtClean="0"/>
              <a:t>Ep</a:t>
            </a:r>
            <a:r>
              <a:rPr lang="zh-CN" altLang="en-US" dirty="0" smtClean="0"/>
              <a:t>与路程之间的关系式</a:t>
            </a:r>
            <a:endParaRPr lang="zh-CN" altLang="en-US" dirty="0"/>
          </a:p>
        </p:txBody>
      </p:sp>
      <p:pic>
        <p:nvPicPr>
          <p:cNvPr id="20493" name="Picture 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6296" y="6309320"/>
            <a:ext cx="647700" cy="152400"/>
          </a:xfrm>
          <a:prstGeom prst="rect">
            <a:avLst/>
          </a:prstGeom>
          <a:noFill/>
        </p:spPr>
      </p:pic>
      <p:sp>
        <p:nvSpPr>
          <p:cNvPr id="20495" name="Rectangle 15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0497" name="Rectangle 17"/>
          <p:cNvSpPr>
            <a:spLocks noChangeArrowheads="1"/>
          </p:cNvSpPr>
          <p:nvPr/>
        </p:nvSpPr>
        <p:spPr bwMode="auto">
          <a:xfrm>
            <a:off x="-108520" y="-2286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=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20496" name="Picture 1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5856" y="6165304"/>
            <a:ext cx="195022" cy="360041"/>
          </a:xfrm>
          <a:prstGeom prst="rect">
            <a:avLst/>
          </a:prstGeom>
          <a:noFill/>
        </p:spPr>
      </p:pic>
      <p:sp>
        <p:nvSpPr>
          <p:cNvPr id="20498" name="Rectangle 18"/>
          <p:cNvSpPr>
            <a:spLocks noChangeArrowheads="1"/>
          </p:cNvSpPr>
          <p:nvPr/>
        </p:nvSpPr>
        <p:spPr bwMode="auto">
          <a:xfrm>
            <a:off x="0" y="685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890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332656"/>
            <a:ext cx="2819751" cy="504056"/>
          </a:xfrm>
        </p:spPr>
        <p:txBody>
          <a:bodyPr>
            <a:noAutofit/>
          </a:bodyPr>
          <a:lstStyle/>
          <a:p>
            <a:r>
              <a:rPr kumimoji="1" lang="zh-CN" altLang="en-US" sz="2800" b="1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+mn-cs"/>
              </a:rPr>
              <a:t>高考中图象题</a:t>
            </a:r>
            <a:endParaRPr kumimoji="1" lang="zh-CN" altLang="en-US" sz="2800" b="1" dirty="0">
              <a:solidFill>
                <a:srgbClr val="0000FF"/>
              </a:solidFill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21893" name="Rectangle 5"/>
          <p:cNvSpPr>
            <a:spLocks noChangeArrowheads="1"/>
          </p:cNvSpPr>
          <p:nvPr/>
        </p:nvSpPr>
        <p:spPr bwMode="auto">
          <a:xfrm>
            <a:off x="395536" y="980728"/>
            <a:ext cx="8496944" cy="936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</a:pPr>
            <a:r>
              <a:rPr lang="zh-CN" altLang="en-US" sz="1800" b="1" dirty="0"/>
              <a:t>（</a:t>
            </a:r>
            <a:r>
              <a:rPr lang="en-US" altLang="zh-CN" sz="1800" b="1" dirty="0" smtClean="0">
                <a:solidFill>
                  <a:srgbClr val="C00000"/>
                </a:solidFill>
              </a:rPr>
              <a:t>2016</a:t>
            </a:r>
            <a:r>
              <a:rPr lang="zh-CN" altLang="en-US" sz="1800" b="1" dirty="0" smtClean="0">
                <a:solidFill>
                  <a:srgbClr val="C00000"/>
                </a:solidFill>
              </a:rPr>
              <a:t>年</a:t>
            </a:r>
            <a:r>
              <a:rPr lang="zh-CN" altLang="en-US" sz="1800" b="1" dirty="0">
                <a:solidFill>
                  <a:srgbClr val="C00000"/>
                </a:solidFill>
              </a:rPr>
              <a:t>江苏</a:t>
            </a:r>
            <a:r>
              <a:rPr lang="zh-CN" altLang="en-US" sz="1800" b="1" dirty="0" smtClean="0">
                <a:solidFill>
                  <a:srgbClr val="C00000"/>
                </a:solidFill>
              </a:rPr>
              <a:t>卷</a:t>
            </a:r>
            <a:r>
              <a:rPr lang="en-US" altLang="zh-CN" sz="1800" b="1" dirty="0">
                <a:solidFill>
                  <a:srgbClr val="C00000"/>
                </a:solidFill>
              </a:rPr>
              <a:t>5</a:t>
            </a:r>
            <a:r>
              <a:rPr lang="zh-CN" altLang="en-US" sz="1800" b="1" dirty="0" smtClean="0">
                <a:solidFill>
                  <a:srgbClr val="C00000"/>
                </a:solidFill>
              </a:rPr>
              <a:t>）</a:t>
            </a:r>
            <a:r>
              <a:rPr lang="en-US" altLang="zh-CN" sz="1800" b="1" dirty="0" smtClean="0">
                <a:solidFill>
                  <a:srgbClr val="C00000"/>
                </a:solidFill>
              </a:rPr>
              <a:t> </a:t>
            </a:r>
            <a:r>
              <a:rPr lang="zh-CN" altLang="zh-CN" sz="1800" b="1" dirty="0" smtClean="0"/>
              <a:t>小球</a:t>
            </a:r>
            <a:r>
              <a:rPr lang="zh-CN" altLang="zh-CN" sz="1800" b="1" dirty="0"/>
              <a:t>从一定高度处由静止下落，与地面碰撞后回到原高度再次下落，重复上述运动，取小球的落地点为原点建立坐标系，竖直向上为正方向，下列速度</a:t>
            </a:r>
            <a:r>
              <a:rPr lang="en-US" altLang="zh-CN" sz="1800" b="1" i="1" dirty="0"/>
              <a:t>v</a:t>
            </a:r>
            <a:r>
              <a:rPr lang="zh-CN" altLang="zh-CN" sz="1800" b="1" dirty="0"/>
              <a:t>和位置 </a:t>
            </a:r>
            <a:r>
              <a:rPr lang="en-US" altLang="zh-CN" sz="1800" b="1" i="1" dirty="0"/>
              <a:t>x</a:t>
            </a:r>
            <a:r>
              <a:rPr lang="zh-CN" altLang="zh-CN" sz="1800" b="1" dirty="0"/>
              <a:t>的关系图象中，能描述该过程的</a:t>
            </a:r>
            <a:r>
              <a:rPr lang="zh-CN" altLang="zh-CN" sz="1800" b="1" dirty="0" smtClean="0"/>
              <a:t>是</a:t>
            </a:r>
            <a:r>
              <a:rPr lang="zh-CN" altLang="en-US" sz="1800" b="1" dirty="0" smtClean="0"/>
              <a:t>（   </a:t>
            </a:r>
            <a:r>
              <a:rPr lang="en-US" altLang="zh-CN" sz="1800" b="1" dirty="0" smtClean="0"/>
              <a:t>    </a:t>
            </a:r>
            <a:r>
              <a:rPr lang="zh-CN" altLang="en-US" sz="1800" b="1" dirty="0"/>
              <a:t>）</a:t>
            </a: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323528" y="2852936"/>
            <a:ext cx="8640960" cy="717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</a:pPr>
            <a:r>
              <a:rPr lang="zh-CN" altLang="en-US" sz="1800" b="1" dirty="0">
                <a:solidFill>
                  <a:srgbClr val="C00000"/>
                </a:solidFill>
              </a:rPr>
              <a:t>（</a:t>
            </a:r>
            <a:r>
              <a:rPr lang="en-US" altLang="zh-CN" sz="1800" b="1" dirty="0">
                <a:solidFill>
                  <a:srgbClr val="C00000"/>
                </a:solidFill>
              </a:rPr>
              <a:t>2017</a:t>
            </a:r>
            <a:r>
              <a:rPr lang="zh-CN" altLang="en-US" sz="1800" b="1" dirty="0">
                <a:solidFill>
                  <a:srgbClr val="C00000"/>
                </a:solidFill>
              </a:rPr>
              <a:t>年江苏卷</a:t>
            </a:r>
            <a:r>
              <a:rPr lang="en-US" altLang="zh-CN" sz="1800" b="1" dirty="0">
                <a:solidFill>
                  <a:srgbClr val="C00000"/>
                </a:solidFill>
              </a:rPr>
              <a:t>3</a:t>
            </a:r>
            <a:r>
              <a:rPr lang="zh-CN" altLang="en-US" sz="1800" b="1" dirty="0">
                <a:solidFill>
                  <a:srgbClr val="C00000"/>
                </a:solidFill>
              </a:rPr>
              <a:t>）</a:t>
            </a:r>
            <a:r>
              <a:rPr lang="zh-CN" altLang="zh-CN" sz="1800" b="1" dirty="0"/>
              <a:t>一小物块沿斜面向上滑动，然后滑回到原处</a:t>
            </a:r>
            <a:r>
              <a:rPr lang="en-US" altLang="zh-CN" sz="1800" b="1" dirty="0"/>
              <a:t>.</a:t>
            </a:r>
            <a:r>
              <a:rPr lang="zh-CN" altLang="zh-CN" sz="1800" b="1" dirty="0"/>
              <a:t>物块初动能为</a:t>
            </a:r>
            <a:r>
              <a:rPr lang="en-US" altLang="zh-CN" sz="1800" b="1" dirty="0"/>
              <a:t> </a:t>
            </a:r>
            <a:r>
              <a:rPr lang="zh-CN" altLang="zh-CN" sz="1800" b="1" dirty="0"/>
              <a:t>，与斜面间的动摩擦因数不变，则该过程中，物块的动能</a:t>
            </a:r>
            <a:r>
              <a:rPr lang="en-US" altLang="zh-CN" sz="1800" b="1" dirty="0"/>
              <a:t> </a:t>
            </a:r>
            <a:r>
              <a:rPr lang="zh-CN" altLang="zh-CN" sz="1800" b="1" dirty="0"/>
              <a:t>与位移</a:t>
            </a:r>
            <a:r>
              <a:rPr lang="en-US" altLang="zh-CN" sz="1800" b="1" dirty="0"/>
              <a:t> </a:t>
            </a:r>
            <a:r>
              <a:rPr lang="zh-CN" altLang="zh-CN" sz="1800" b="1" dirty="0"/>
              <a:t>关系的图线是</a:t>
            </a:r>
            <a:r>
              <a:rPr lang="zh-CN" altLang="en-US" sz="1800" b="1" dirty="0"/>
              <a:t>（   </a:t>
            </a:r>
            <a:r>
              <a:rPr lang="en-US" altLang="zh-CN" sz="1800" b="1" dirty="0"/>
              <a:t>    </a:t>
            </a:r>
            <a:r>
              <a:rPr lang="zh-CN" altLang="en-US" sz="1800" b="1" dirty="0"/>
              <a:t>）</a:t>
            </a:r>
          </a:p>
        </p:txBody>
      </p:sp>
      <p:pic>
        <p:nvPicPr>
          <p:cNvPr id="18" name="图片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015" y="3429000"/>
            <a:ext cx="5086709" cy="1155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611560" y="4775513"/>
            <a:ext cx="8352928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</a:pPr>
            <a:r>
              <a:rPr lang="zh-CN" altLang="en-US" sz="1800" b="1" dirty="0">
                <a:solidFill>
                  <a:srgbClr val="C00000"/>
                </a:solidFill>
              </a:rPr>
              <a:t>（</a:t>
            </a:r>
            <a:r>
              <a:rPr lang="en-US" altLang="zh-CN" sz="1800" b="1" dirty="0">
                <a:solidFill>
                  <a:srgbClr val="C00000"/>
                </a:solidFill>
              </a:rPr>
              <a:t>2018</a:t>
            </a:r>
            <a:r>
              <a:rPr lang="zh-CN" altLang="en-US" sz="1800" b="1" dirty="0">
                <a:solidFill>
                  <a:srgbClr val="C00000"/>
                </a:solidFill>
              </a:rPr>
              <a:t>年江苏卷</a:t>
            </a:r>
            <a:r>
              <a:rPr lang="en-US" altLang="zh-CN" sz="1800" b="1" dirty="0">
                <a:solidFill>
                  <a:srgbClr val="C00000"/>
                </a:solidFill>
              </a:rPr>
              <a:t>4</a:t>
            </a:r>
            <a:r>
              <a:rPr lang="zh-CN" altLang="en-US" sz="1800" b="1" dirty="0">
                <a:solidFill>
                  <a:srgbClr val="C00000"/>
                </a:solidFill>
              </a:rPr>
              <a:t>）</a:t>
            </a:r>
            <a:r>
              <a:rPr lang="zh-CN" altLang="zh-CN" sz="1800" b="1" dirty="0"/>
              <a:t>从地面竖直向上抛出一只小球，小球运动一段时间后落回地面．忽略空气阻力，该过程中小球的动能</a:t>
            </a:r>
            <a:r>
              <a:rPr lang="en-US" altLang="zh-CN" sz="1800" b="1" dirty="0" err="1"/>
              <a:t>Ek</a:t>
            </a:r>
            <a:r>
              <a:rPr lang="zh-CN" altLang="zh-CN" sz="1800" b="1" dirty="0"/>
              <a:t>与时间</a:t>
            </a:r>
            <a:r>
              <a:rPr lang="en-US" altLang="zh-CN" sz="1800" b="1" dirty="0"/>
              <a:t>t</a:t>
            </a:r>
            <a:r>
              <a:rPr lang="zh-CN" altLang="zh-CN" sz="1800" b="1" dirty="0"/>
              <a:t>的关系图象是</a:t>
            </a:r>
            <a:r>
              <a:rPr lang="zh-CN" altLang="en-US" sz="1800" b="1" dirty="0"/>
              <a:t>（   </a:t>
            </a:r>
            <a:r>
              <a:rPr lang="en-US" altLang="zh-CN" sz="1800" b="1" dirty="0"/>
              <a:t>    </a:t>
            </a:r>
            <a:r>
              <a:rPr lang="zh-CN" altLang="en-US" sz="1800" b="1" dirty="0"/>
              <a:t>）</a:t>
            </a:r>
          </a:p>
        </p:txBody>
      </p:sp>
      <p:pic>
        <p:nvPicPr>
          <p:cNvPr id="20" name="图片 1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902" y="5445224"/>
            <a:ext cx="4636934" cy="1119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071" y="1772816"/>
            <a:ext cx="4520984" cy="94579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1692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82" name="Text Box 6"/>
          <p:cNvSpPr txBox="1">
            <a:spLocks noChangeArrowheads="1"/>
          </p:cNvSpPr>
          <p:nvPr/>
        </p:nvSpPr>
        <p:spPr bwMode="auto">
          <a:xfrm>
            <a:off x="1187624" y="332656"/>
            <a:ext cx="6984776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800" b="1" dirty="0" smtClean="0">
                <a:solidFill>
                  <a:srgbClr val="0000FF"/>
                </a:solidFill>
                <a:latin typeface="Times New Roman" pitchFamily="18" charset="0"/>
              </a:rPr>
              <a:t>2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Times New Roman" pitchFamily="18" charset="0"/>
              </a:rPr>
              <a:t>、定性半定量问题</a:t>
            </a:r>
            <a:endParaRPr kumimoji="1" lang="zh-CN" altLang="en-US" sz="28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331640" y="3645024"/>
          <a:ext cx="6840760" cy="728264"/>
        </p:xfrm>
        <a:graphic>
          <a:graphicData uri="http://schemas.openxmlformats.org/drawingml/2006/table">
            <a:tbl>
              <a:tblPr firstRow="1" firstCol="1" bandRow="1"/>
              <a:tblGrid>
                <a:gridCol w="864096"/>
                <a:gridCol w="1313519"/>
                <a:gridCol w="782250"/>
                <a:gridCol w="782250"/>
                <a:gridCol w="655398"/>
                <a:gridCol w="761109"/>
                <a:gridCol w="435522"/>
                <a:gridCol w="1246616"/>
              </a:tblGrid>
              <a:tr h="4320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题号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答案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平均分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得分率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难度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区分度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9E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Arial"/>
                        </a:rPr>
                        <a:t>典型错误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9E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96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600" kern="0" dirty="0" smtClean="0">
                          <a:effectLst/>
                          <a:latin typeface="Arial"/>
                          <a:ea typeface="宋体"/>
                          <a:cs typeface="Arial"/>
                        </a:rPr>
                        <a:t>多</a:t>
                      </a:r>
                      <a:r>
                        <a:rPr lang="zh-CN" sz="1600" kern="0" dirty="0" smtClean="0">
                          <a:effectLst/>
                          <a:latin typeface="Arial"/>
                          <a:ea typeface="宋体"/>
                          <a:cs typeface="Arial"/>
                        </a:rPr>
                        <a:t>选</a:t>
                      </a:r>
                      <a:r>
                        <a:rPr lang="en-US" sz="1600" kern="0" dirty="0" smtClean="0">
                          <a:effectLst/>
                          <a:latin typeface="Arial"/>
                          <a:ea typeface="宋体"/>
                        </a:rPr>
                        <a:t>8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800" kern="100" dirty="0" smtClean="0">
                          <a:effectLst/>
                          <a:latin typeface="Times New Roman"/>
                          <a:ea typeface="宋体"/>
                        </a:rPr>
                        <a:t>BD</a:t>
                      </a:r>
                      <a:r>
                        <a:rPr lang="zh-CN" altLang="en-US" sz="1800" kern="100" dirty="0" smtClean="0">
                          <a:effectLst/>
                          <a:latin typeface="Times New Roman"/>
                          <a:ea typeface="宋体"/>
                        </a:rPr>
                        <a:t>（</a:t>
                      </a:r>
                      <a:r>
                        <a:rPr lang="en-US" altLang="zh-CN" sz="1800" kern="100" dirty="0" smtClean="0">
                          <a:effectLst/>
                          <a:latin typeface="Times New Roman"/>
                          <a:ea typeface="宋体"/>
                        </a:rPr>
                        <a:t>25.1</a:t>
                      </a:r>
                      <a:r>
                        <a:rPr lang="zh-CN" altLang="en-US" sz="1800" kern="100" dirty="0" smtClean="0">
                          <a:effectLst/>
                          <a:latin typeface="Times New Roman"/>
                          <a:ea typeface="宋体"/>
                        </a:rPr>
                        <a:t>）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  <a:latin typeface="Arial"/>
                          <a:ea typeface="宋体"/>
                        </a:rPr>
                        <a:t>1.43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  <a:latin typeface="Arial"/>
                          <a:ea typeface="宋体"/>
                        </a:rPr>
                        <a:t>35.8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  <a:latin typeface="Arial"/>
                          <a:ea typeface="宋体"/>
                        </a:rPr>
                        <a:t>0.36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  <a:latin typeface="Arial"/>
                          <a:ea typeface="宋体"/>
                        </a:rPr>
                        <a:t>0.46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  <a:latin typeface="Arial"/>
                          <a:ea typeface="宋体"/>
                        </a:rPr>
                        <a:t>CD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  <a:latin typeface="Arial"/>
                          <a:ea typeface="宋体"/>
                        </a:rPr>
                        <a:t>19.5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35818"/>
            <a:ext cx="7704856" cy="2583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467544" y="4549676"/>
            <a:ext cx="8496944" cy="200054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【知识考点</a:t>
            </a:r>
            <a:r>
              <a:rPr lang="zh-CN" altLang="zh-CN" sz="20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】：</a:t>
            </a:r>
            <a:r>
              <a:rPr lang="zh-CN" altLang="en-US" sz="20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磁通量、通电直导线周围的磁场方向、安培力、楞次定律、产生感应电流的条件、牛顿运动定律及其应用</a:t>
            </a:r>
            <a:endParaRPr lang="en-US" altLang="zh-CN" sz="2000" b="1" dirty="0" smtClean="0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【</a:t>
            </a:r>
            <a:r>
              <a:rPr lang="zh-CN" altLang="en-US" sz="20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难点</a:t>
            </a:r>
            <a:r>
              <a:rPr lang="en-US" altLang="zh-CN" sz="20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】</a:t>
            </a:r>
            <a:r>
              <a:rPr lang="zh-CN" altLang="en-US" sz="20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：对</a:t>
            </a:r>
            <a:r>
              <a:rPr lang="en-US" altLang="zh-CN" sz="20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B</a:t>
            </a:r>
            <a:r>
              <a:rPr lang="zh-CN" altLang="en-US" sz="20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磁场强弱及方向分布情况，</a:t>
            </a:r>
            <a:r>
              <a:rPr lang="zh-CN" altLang="en-US" sz="2000" b="1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线框过分界线，不会应用楞次定律</a:t>
            </a:r>
            <a:r>
              <a:rPr lang="zh-CN" altLang="en-US" sz="20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。不会应用右手定制判断感应电流方向。对于</a:t>
            </a:r>
            <a:r>
              <a:rPr lang="en-US" altLang="zh-CN" sz="20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C</a:t>
            </a:r>
            <a:r>
              <a:rPr lang="zh-CN" altLang="en-US" sz="20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，感应电流与磁通量之间关系不清楚。</a:t>
            </a:r>
            <a:endParaRPr lang="en-US" altLang="zh-CN" sz="2000" b="1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 smtClean="0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  </a:t>
            </a:r>
            <a:r>
              <a:rPr lang="zh-CN" altLang="en-US" sz="2400" b="1" dirty="0" smtClean="0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对</a:t>
            </a:r>
            <a:r>
              <a:rPr lang="en-US" altLang="zh-CN" sz="2400" b="1" dirty="0" smtClean="0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D</a:t>
            </a:r>
            <a:r>
              <a:rPr lang="zh-CN" altLang="en-US" sz="2000" b="1" dirty="0" smtClean="0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不能应用牛顿运动定律或动量定理、动能定理进行</a:t>
            </a:r>
            <a:r>
              <a:rPr kumimoji="1" lang="zh-CN" altLang="en-US" sz="2000" b="1" dirty="0" smtClean="0">
                <a:solidFill>
                  <a:srgbClr val="0000FF"/>
                </a:solidFill>
                <a:latin typeface="Times New Roman" pitchFamily="18" charset="0"/>
              </a:rPr>
              <a:t>定性半定量分析</a:t>
            </a:r>
            <a:endParaRPr lang="zh-CN" altLang="en-US" sz="2000" b="1" dirty="0">
              <a:solidFill>
                <a:srgbClr val="002060"/>
              </a:solidFill>
              <a:latin typeface="仿宋" pitchFamily="49" charset="-122"/>
              <a:ea typeface="仿宋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82" name="Text Box 6"/>
          <p:cNvSpPr txBox="1">
            <a:spLocks noChangeArrowheads="1"/>
          </p:cNvSpPr>
          <p:nvPr/>
        </p:nvSpPr>
        <p:spPr bwMode="auto">
          <a:xfrm>
            <a:off x="899592" y="188640"/>
            <a:ext cx="6984776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800" b="1" dirty="0" smtClean="0">
                <a:solidFill>
                  <a:srgbClr val="0000FF"/>
                </a:solidFill>
                <a:latin typeface="Times New Roman" pitchFamily="18" charset="0"/>
              </a:rPr>
              <a:t>3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Times New Roman" pitchFamily="18" charset="0"/>
              </a:rPr>
              <a:t>、建模、推理问题</a:t>
            </a:r>
            <a:endParaRPr kumimoji="1" lang="zh-CN" altLang="en-US" sz="28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323528" y="3429000"/>
          <a:ext cx="8064896" cy="728264"/>
        </p:xfrm>
        <a:graphic>
          <a:graphicData uri="http://schemas.openxmlformats.org/drawingml/2006/table">
            <a:tbl>
              <a:tblPr firstRow="1" firstCol="1" bandRow="1"/>
              <a:tblGrid>
                <a:gridCol w="720080"/>
                <a:gridCol w="1296144"/>
                <a:gridCol w="792088"/>
                <a:gridCol w="936104"/>
                <a:gridCol w="648072"/>
                <a:gridCol w="792088"/>
                <a:gridCol w="360040"/>
                <a:gridCol w="576064"/>
                <a:gridCol w="360040"/>
                <a:gridCol w="576064"/>
                <a:gridCol w="432048"/>
                <a:gridCol w="576064"/>
              </a:tblGrid>
              <a:tr h="4320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题号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答案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平均分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得分率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难度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区分度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9E9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Arial"/>
                        </a:rPr>
                        <a:t>典型错误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9E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96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600" kern="0" dirty="0" smtClean="0">
                          <a:effectLst/>
                          <a:latin typeface="Arial"/>
                          <a:ea typeface="宋体"/>
                          <a:cs typeface="Arial"/>
                        </a:rPr>
                        <a:t>多</a:t>
                      </a:r>
                      <a:r>
                        <a:rPr lang="zh-CN" sz="1600" kern="0" dirty="0" smtClean="0">
                          <a:effectLst/>
                          <a:latin typeface="Arial"/>
                          <a:ea typeface="宋体"/>
                          <a:cs typeface="Arial"/>
                        </a:rPr>
                        <a:t>选</a:t>
                      </a:r>
                      <a:r>
                        <a:rPr lang="en-US" altLang="zh-CN" sz="1600" kern="0" dirty="0" smtClean="0">
                          <a:effectLst/>
                          <a:latin typeface="Arial"/>
                          <a:ea typeface="宋体"/>
                          <a:cs typeface="+mn-cs"/>
                        </a:rPr>
                        <a:t>9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800" kern="100" dirty="0" smtClean="0">
                          <a:effectLst/>
                          <a:latin typeface="Times New Roman"/>
                          <a:ea typeface="宋体"/>
                        </a:rPr>
                        <a:t>AD</a:t>
                      </a:r>
                      <a:r>
                        <a:rPr lang="zh-CN" altLang="en-US" sz="1800" kern="100" dirty="0" smtClean="0">
                          <a:effectLst/>
                          <a:latin typeface="Times New Roman"/>
                          <a:ea typeface="宋体"/>
                        </a:rPr>
                        <a:t>（</a:t>
                      </a:r>
                      <a:r>
                        <a:rPr lang="en-US" altLang="zh-CN" sz="1800" kern="100" dirty="0" smtClean="0">
                          <a:effectLst/>
                          <a:latin typeface="Times New Roman"/>
                          <a:ea typeface="宋体"/>
                        </a:rPr>
                        <a:t>16.2</a:t>
                      </a:r>
                      <a:r>
                        <a:rPr lang="zh-CN" altLang="en-US" sz="1800" kern="100" dirty="0" smtClean="0">
                          <a:effectLst/>
                          <a:latin typeface="Times New Roman"/>
                          <a:ea typeface="宋体"/>
                        </a:rPr>
                        <a:t>）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  <a:latin typeface="Arial"/>
                          <a:ea typeface="宋体"/>
                        </a:rPr>
                        <a:t>1.35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  <a:latin typeface="Arial"/>
                          <a:ea typeface="宋体"/>
                        </a:rPr>
                        <a:t>33.8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  <a:latin typeface="Arial"/>
                          <a:ea typeface="宋体"/>
                        </a:rPr>
                        <a:t>0.34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  <a:latin typeface="Arial"/>
                          <a:ea typeface="宋体"/>
                        </a:rPr>
                        <a:t>0.09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  <a:latin typeface="Arial"/>
                          <a:ea typeface="宋体"/>
                        </a:rPr>
                        <a:t>D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  <a:latin typeface="Arial"/>
                          <a:ea typeface="宋体"/>
                        </a:rPr>
                        <a:t>18.6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800" kern="100" dirty="0" smtClean="0">
                          <a:effectLst/>
                          <a:latin typeface="Times New Roman"/>
                          <a:ea typeface="宋体"/>
                        </a:rPr>
                        <a:t>A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800" kern="100" dirty="0" smtClean="0">
                          <a:effectLst/>
                          <a:latin typeface="Times New Roman"/>
                          <a:ea typeface="宋体"/>
                        </a:rPr>
                        <a:t>16.4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800" kern="100" dirty="0" smtClean="0">
                          <a:effectLst/>
                          <a:latin typeface="Times New Roman"/>
                          <a:ea typeface="宋体"/>
                        </a:rPr>
                        <a:t>C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800" kern="100" dirty="0" smtClean="0">
                          <a:effectLst/>
                          <a:latin typeface="Times New Roman"/>
                          <a:ea typeface="宋体"/>
                        </a:rPr>
                        <a:t>11.6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611560" y="4293096"/>
            <a:ext cx="7921625" cy="200054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【知识考点</a:t>
            </a:r>
            <a:r>
              <a:rPr lang="zh-CN" altLang="zh-CN" sz="20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】：</a:t>
            </a:r>
            <a:r>
              <a:rPr lang="zh-CN" altLang="en-US" sz="20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向心力、离心运动、运动合成和分解、共点力平衡、功、动能定理</a:t>
            </a:r>
            <a:endParaRPr lang="en-US" altLang="zh-CN" sz="2000" b="1" dirty="0" smtClean="0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【</a:t>
            </a:r>
            <a:r>
              <a:rPr lang="zh-CN" altLang="en-US" sz="20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难点</a:t>
            </a:r>
            <a:r>
              <a:rPr lang="en-US" altLang="zh-CN" sz="20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】</a:t>
            </a:r>
            <a:r>
              <a:rPr lang="zh-CN" altLang="en-US" sz="20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：</a:t>
            </a:r>
            <a:r>
              <a:rPr lang="zh-CN" altLang="en-US" sz="2000" dirty="0" smtClean="0"/>
              <a:t>判</a:t>
            </a:r>
            <a:r>
              <a:rPr lang="zh-CN" altLang="en-US" sz="2000" dirty="0" smtClean="0"/>
              <a:t>断推理出水平面内的运动，建立不出离心运动模型。</a:t>
            </a:r>
            <a:endParaRPr lang="en-US" altLang="zh-CN" sz="2000" b="1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2000" dirty="0" smtClean="0"/>
              <a:t>利用假设法：</a:t>
            </a:r>
            <a:r>
              <a:rPr lang="zh-CN" altLang="zh-CN" sz="2000" dirty="0" smtClean="0"/>
              <a:t>如果平台上升时半径</a:t>
            </a:r>
            <a:r>
              <a:rPr lang="en-US" altLang="zh-CN" sz="2000" dirty="0" smtClean="0"/>
              <a:t>r</a:t>
            </a:r>
            <a:r>
              <a:rPr lang="zh-CN" altLang="zh-CN" sz="2000" dirty="0" smtClean="0"/>
              <a:t>不变，则绳松，小球</a:t>
            </a:r>
            <a:r>
              <a:rPr lang="zh-CN" altLang="en-US" sz="2000" dirty="0" smtClean="0"/>
              <a:t>水平面内</a:t>
            </a:r>
            <a:r>
              <a:rPr lang="zh-CN" altLang="zh-CN" sz="2000" dirty="0" smtClean="0"/>
              <a:t>离心运动，半径增大。绳中拉力对小球做总功为零。水平分力做负功，竖直分力做正功。小球合外力对它做负功，小球动能减小</a:t>
            </a:r>
            <a:r>
              <a:rPr lang="zh-CN" altLang="zh-CN" sz="2400" dirty="0" smtClean="0"/>
              <a:t>。</a:t>
            </a:r>
            <a:endParaRPr lang="zh-CN" altLang="zh-CN" sz="24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836712"/>
            <a:ext cx="6898988" cy="2349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1844824"/>
            <a:ext cx="146685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0179" name="组合 879"/>
          <p:cNvGrpSpPr>
            <a:grpSpLocks/>
          </p:cNvGrpSpPr>
          <p:nvPr/>
        </p:nvGrpSpPr>
        <p:grpSpPr bwMode="auto">
          <a:xfrm>
            <a:off x="5364088" y="1772816"/>
            <a:ext cx="1656184" cy="1656184"/>
            <a:chOff x="0" y="0"/>
            <a:chExt cx="17621" cy="20955"/>
          </a:xfrm>
        </p:grpSpPr>
        <p:grpSp>
          <p:nvGrpSpPr>
            <p:cNvPr id="2" name="组合 8"/>
            <p:cNvGrpSpPr>
              <a:grpSpLocks/>
            </p:cNvGrpSpPr>
            <p:nvPr/>
          </p:nvGrpSpPr>
          <p:grpSpPr bwMode="auto">
            <a:xfrm>
              <a:off x="0" y="0"/>
              <a:ext cx="17621" cy="20955"/>
              <a:chOff x="0" y="0"/>
              <a:chExt cx="17621" cy="20955"/>
            </a:xfrm>
          </p:grpSpPr>
          <p:pic>
            <p:nvPicPr>
              <p:cNvPr id="9" name="图片 1"/>
              <p:cNvPicPr>
                <a:picLocks noChangeAspect="1" noChangeArrowheads="1"/>
              </p:cNvPicPr>
              <p:nvPr/>
            </p:nvPicPr>
            <p:blipFill>
              <a:blip r:embed="rId5" cstate="print">
                <a:lum bright="-40000" contrast="80000"/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7621" cy="17621"/>
              </a:xfrm>
              <a:prstGeom prst="rect">
                <a:avLst/>
              </a:prstGeom>
              <a:noFill/>
            </p:spPr>
          </p:pic>
          <p:cxnSp>
            <p:nvCxnSpPr>
              <p:cNvPr id="5" name="直接箭头连接符 3"/>
              <p:cNvCxnSpPr>
                <a:cxnSpLocks noChangeShapeType="1"/>
              </p:cNvCxnSpPr>
              <p:nvPr/>
            </p:nvCxnSpPr>
            <p:spPr bwMode="auto">
              <a:xfrm flipV="1">
                <a:off x="3524" y="4857"/>
                <a:ext cx="3334" cy="4668"/>
              </a:xfrm>
              <a:prstGeom prst="straightConnector1">
                <a:avLst/>
              </a:prstGeom>
              <a:noFill/>
              <a:ln w="19050">
                <a:solidFill>
                  <a:srgbClr val="5B9BD5"/>
                </a:solidFill>
                <a:miter lim="800000"/>
                <a:headEnd/>
                <a:tailEnd type="triangle" w="med" len="med"/>
              </a:ln>
            </p:spPr>
          </p:cxnSp>
          <p:sp>
            <p:nvSpPr>
              <p:cNvPr id="217" name="文本框 2"/>
              <p:cNvSpPr txBox="1">
                <a:spLocks noChangeArrowheads="1"/>
              </p:cNvSpPr>
              <p:nvPr/>
            </p:nvSpPr>
            <p:spPr bwMode="auto">
              <a:xfrm>
                <a:off x="2095" y="16002"/>
                <a:ext cx="4763" cy="49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2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宋体" pitchFamily="2" charset="-122"/>
                    <a:cs typeface="宋体" pitchFamily="2" charset="-122"/>
                  </a:rPr>
                  <a:t>Mg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6" name="文本框 2"/>
              <p:cNvSpPr txBox="1">
                <a:spLocks noChangeArrowheads="1"/>
              </p:cNvSpPr>
              <p:nvPr/>
            </p:nvSpPr>
            <p:spPr bwMode="auto">
              <a:xfrm>
                <a:off x="666" y="2857"/>
                <a:ext cx="4763" cy="49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2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宋体" pitchFamily="2" charset="-122"/>
                    <a:cs typeface="宋体" pitchFamily="2" charset="-122"/>
                  </a:rPr>
                  <a:t>N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11" name="文本框 2"/>
              <p:cNvSpPr txBox="1">
                <a:spLocks noChangeArrowheads="1"/>
              </p:cNvSpPr>
              <p:nvPr/>
            </p:nvSpPr>
            <p:spPr bwMode="auto">
              <a:xfrm>
                <a:off x="4286" y="2095"/>
                <a:ext cx="4762" cy="49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2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宋体" pitchFamily="2" charset="-122"/>
                    <a:cs typeface="宋体" pitchFamily="2" charset="-122"/>
                  </a:rPr>
                  <a:t>F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12" name="文本框 2"/>
              <p:cNvSpPr txBox="1">
                <a:spLocks noChangeArrowheads="1"/>
              </p:cNvSpPr>
              <p:nvPr/>
            </p:nvSpPr>
            <p:spPr bwMode="auto">
              <a:xfrm>
                <a:off x="5429" y="4953"/>
                <a:ext cx="4762" cy="49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2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α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</p:grpSp>
        <p:cxnSp>
          <p:nvCxnSpPr>
            <p:cNvPr id="3" name="直接箭头连接符 2"/>
            <p:cNvCxnSpPr>
              <a:cxnSpLocks noChangeShapeType="1"/>
            </p:cNvCxnSpPr>
            <p:nvPr/>
          </p:nvCxnSpPr>
          <p:spPr bwMode="auto">
            <a:xfrm>
              <a:off x="3333" y="10668"/>
              <a:ext cx="0" cy="6477"/>
            </a:xfrm>
            <a:prstGeom prst="straightConnector1">
              <a:avLst/>
            </a:prstGeom>
            <a:noFill/>
            <a:ln w="19050">
              <a:solidFill>
                <a:srgbClr val="5B9BD5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4" name="直接箭头连接符 4"/>
            <p:cNvCxnSpPr>
              <a:cxnSpLocks noChangeShapeType="1"/>
            </p:cNvCxnSpPr>
            <p:nvPr/>
          </p:nvCxnSpPr>
          <p:spPr bwMode="auto">
            <a:xfrm flipV="1">
              <a:off x="3333" y="6000"/>
              <a:ext cx="0" cy="4668"/>
            </a:xfrm>
            <a:prstGeom prst="straightConnector1">
              <a:avLst/>
            </a:prstGeom>
            <a:noFill/>
            <a:ln w="19050">
              <a:solidFill>
                <a:srgbClr val="5B9BD5"/>
              </a:solidFill>
              <a:miter lim="800000"/>
              <a:headEnd/>
              <a:tailEnd type="triangle" w="med" len="med"/>
            </a:ln>
          </p:spPr>
        </p:cxnSp>
      </p:grpSp>
      <p:graphicFrame>
        <p:nvGraphicFramePr>
          <p:cNvPr id="50190" name="Object 14"/>
          <p:cNvGraphicFramePr>
            <a:graphicFrameLocks noChangeAspect="1"/>
          </p:cNvGraphicFramePr>
          <p:nvPr/>
        </p:nvGraphicFramePr>
        <p:xfrm>
          <a:off x="3923928" y="6309320"/>
          <a:ext cx="619125" cy="419100"/>
        </p:xfrm>
        <a:graphic>
          <a:graphicData uri="http://schemas.openxmlformats.org/presentationml/2006/ole">
            <p:oleObj spid="_x0000_s50190" r:id="rId6" imgW="622030" imgH="418918" progId="">
              <p:embed/>
            </p:oleObj>
          </a:graphicData>
        </a:graphic>
      </p:graphicFrame>
      <p:graphicFrame>
        <p:nvGraphicFramePr>
          <p:cNvPr id="50189" name="Object 13"/>
          <p:cNvGraphicFramePr>
            <a:graphicFrameLocks noChangeAspect="1"/>
          </p:cNvGraphicFramePr>
          <p:nvPr/>
        </p:nvGraphicFramePr>
        <p:xfrm>
          <a:off x="5940152" y="6309320"/>
          <a:ext cx="685800" cy="390525"/>
        </p:xfrm>
        <a:graphic>
          <a:graphicData uri="http://schemas.openxmlformats.org/presentationml/2006/ole">
            <p:oleObj spid="_x0000_s50189" r:id="rId7" imgW="685800" imgH="393700" progId="">
              <p:embed/>
            </p:oleObj>
          </a:graphicData>
        </a:graphic>
      </p:graphicFrame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0192" name="Rectangle 16"/>
          <p:cNvSpPr>
            <a:spLocks noChangeArrowheads="1"/>
          </p:cNvSpPr>
          <p:nvPr/>
        </p:nvSpPr>
        <p:spPr bwMode="auto">
          <a:xfrm>
            <a:off x="0" y="419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等线"/>
                <a:cs typeface="Times New Roman" pitchFamily="18" charset="0"/>
              </a:rPr>
              <a:t>     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50195" name="Picture 19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6381328"/>
            <a:ext cx="2142238" cy="288032"/>
          </a:xfrm>
          <a:prstGeom prst="rect">
            <a:avLst/>
          </a:prstGeom>
          <a:noFill/>
        </p:spPr>
      </p:pic>
      <p:sp>
        <p:nvSpPr>
          <p:cNvPr id="50197" name="Rectangle 21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0198" name="Rectangle 22"/>
          <p:cNvSpPr>
            <a:spLocks noChangeArrowheads="1"/>
          </p:cNvSpPr>
          <p:nvPr/>
        </p:nvSpPr>
        <p:spPr bwMode="auto">
          <a:xfrm>
            <a:off x="0" y="13144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 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0199" name="Rectangle 23"/>
          <p:cNvSpPr>
            <a:spLocks noChangeArrowheads="1"/>
          </p:cNvSpPr>
          <p:nvPr/>
        </p:nvSpPr>
        <p:spPr bwMode="auto">
          <a:xfrm>
            <a:off x="0" y="2000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0201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0200" name="Object 24"/>
          <p:cNvGraphicFramePr>
            <a:graphicFrameLocks noChangeAspect="1"/>
          </p:cNvGraphicFramePr>
          <p:nvPr/>
        </p:nvGraphicFramePr>
        <p:xfrm>
          <a:off x="4860032" y="6453336"/>
          <a:ext cx="142875" cy="200025"/>
        </p:xfrm>
        <a:graphic>
          <a:graphicData uri="http://schemas.openxmlformats.org/presentationml/2006/ole">
            <p:oleObj spid="_x0000_s50200" name="公式" r:id="rId9" imgW="139639" imgH="203112" progId="Equation.3">
              <p:embed/>
            </p:oleObj>
          </a:graphicData>
        </a:graphic>
      </p:graphicFrame>
      <p:sp>
        <p:nvSpPr>
          <p:cNvPr id="50203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0202" name="Object 26"/>
          <p:cNvGraphicFramePr>
            <a:graphicFrameLocks noChangeAspect="1"/>
          </p:cNvGraphicFramePr>
          <p:nvPr/>
        </p:nvGraphicFramePr>
        <p:xfrm>
          <a:off x="5292080" y="6453336"/>
          <a:ext cx="295275" cy="200025"/>
        </p:xfrm>
        <a:graphic>
          <a:graphicData uri="http://schemas.openxmlformats.org/presentationml/2006/ole">
            <p:oleObj spid="_x0000_s50202" name="公式" r:id="rId10" imgW="291973" imgH="203112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9" descr="https://pic.baike.soso.com/ugc/baikepic2/46414/20160722025520-1219252598.jpg/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996952"/>
            <a:ext cx="2650943" cy="2095179"/>
          </a:xfrm>
          <a:prstGeom prst="rect">
            <a:avLst/>
          </a:prstGeom>
          <a:noFill/>
        </p:spPr>
      </p:pic>
      <p:sp>
        <p:nvSpPr>
          <p:cNvPr id="6" name="Rectangle 30"/>
          <p:cNvSpPr>
            <a:spLocks noChangeArrowheads="1"/>
          </p:cNvSpPr>
          <p:nvPr/>
        </p:nvSpPr>
        <p:spPr bwMode="auto">
          <a:xfrm>
            <a:off x="827584" y="611977"/>
            <a:ext cx="763284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角动量守恒定律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：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      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对一固定点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o,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质点所受的合外力矩为零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则此质点的角动量矢量保持不变。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3068960"/>
            <a:ext cx="6264696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80" name="Text Box 4"/>
          <p:cNvSpPr txBox="1">
            <a:spLocks noChangeArrowheads="1"/>
          </p:cNvSpPr>
          <p:nvPr/>
        </p:nvSpPr>
        <p:spPr bwMode="auto">
          <a:xfrm>
            <a:off x="827584" y="548680"/>
            <a:ext cx="712946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一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、总体评价</a:t>
            </a:r>
            <a:endParaRPr lang="zh-CN" altLang="en-US" sz="3200" b="1" dirty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80582" name="Text Box 6"/>
          <p:cNvSpPr txBox="1">
            <a:spLocks noChangeArrowheads="1"/>
          </p:cNvSpPr>
          <p:nvPr/>
        </p:nvSpPr>
        <p:spPr bwMode="auto">
          <a:xfrm>
            <a:off x="1259632" y="1340768"/>
            <a:ext cx="2664296" cy="656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800" b="1" dirty="0" smtClean="0">
                <a:solidFill>
                  <a:srgbClr val="0000FF"/>
                </a:solidFill>
                <a:latin typeface="Times New Roman" pitchFamily="18" charset="0"/>
              </a:rPr>
              <a:t>（一）稳定</a:t>
            </a:r>
            <a:endParaRPr kumimoji="1" lang="zh-CN" altLang="en-US" sz="28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475656" y="1988840"/>
            <a:ext cx="3671887" cy="656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800" b="1" dirty="0">
                <a:solidFill>
                  <a:srgbClr val="0000FF"/>
                </a:solidFill>
                <a:latin typeface="Times New Roman" pitchFamily="18" charset="0"/>
              </a:rPr>
              <a:t>1</a:t>
            </a:r>
            <a:r>
              <a:rPr kumimoji="1" lang="zh-CN" altLang="en-US" sz="2800" b="1" dirty="0">
                <a:solidFill>
                  <a:srgbClr val="0000FF"/>
                </a:solidFill>
                <a:latin typeface="Times New Roman" pitchFamily="18" charset="0"/>
              </a:rPr>
              <a:t>、指导思想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Times New Roman" pitchFamily="18" charset="0"/>
              </a:rPr>
              <a:t>的</a:t>
            </a:r>
            <a:r>
              <a:rPr kumimoji="1" lang="zh-CN" altLang="en-US" sz="2800" b="1" dirty="0">
                <a:solidFill>
                  <a:srgbClr val="0000FF"/>
                </a:solidFill>
                <a:latin typeface="Times New Roman" pitchFamily="18" charset="0"/>
              </a:rPr>
              <a:t>稳定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Times New Roman" pitchFamily="18" charset="0"/>
              </a:rPr>
              <a:t>      </a:t>
            </a:r>
            <a:endParaRPr kumimoji="1" lang="zh-CN" altLang="en-US" sz="28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1043608" y="2780928"/>
            <a:ext cx="7415907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Verdana" pitchFamily="34" charset="0"/>
              </a:rPr>
              <a:t>      检查一轮复习的成效，分析发现我们教学中存在的问题，为下一轮复习提供依据。</a:t>
            </a:r>
            <a:endParaRPr kumimoji="1" lang="en-US" altLang="zh-CN" sz="2800" b="1" dirty="0" smtClean="0">
              <a:latin typeface="Verdana" pitchFamily="34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Verdana" pitchFamily="34" charset="0"/>
              </a:rPr>
              <a:t>     帮助我们高三老师准确理解考试说明，把握高考命题的思路和特点。</a:t>
            </a:r>
            <a:endParaRPr kumimoji="1" lang="zh-CN" altLang="en-US" sz="2800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82" name="Text Box 6"/>
          <p:cNvSpPr txBox="1">
            <a:spLocks noChangeArrowheads="1"/>
          </p:cNvSpPr>
          <p:nvPr/>
        </p:nvSpPr>
        <p:spPr bwMode="auto">
          <a:xfrm>
            <a:off x="827584" y="260648"/>
            <a:ext cx="6984776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800" b="1" dirty="0" smtClean="0">
                <a:solidFill>
                  <a:srgbClr val="0000FF"/>
                </a:solidFill>
                <a:latin typeface="Times New Roman" pitchFamily="18" charset="0"/>
              </a:rPr>
              <a:t>3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Times New Roman" pitchFamily="18" charset="0"/>
              </a:rPr>
              <a:t>、建模、推理问题</a:t>
            </a:r>
            <a:endParaRPr kumimoji="1" lang="zh-CN" altLang="en-US" sz="28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7544" y="4365104"/>
            <a:ext cx="8352928" cy="10156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【知识考点</a:t>
            </a:r>
            <a:r>
              <a:rPr lang="zh-CN" altLang="zh-CN" sz="20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】：</a:t>
            </a:r>
            <a:r>
              <a:rPr lang="zh-CN" altLang="en-US" sz="20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玻意耳定律、热力学第一定律</a:t>
            </a:r>
            <a:endParaRPr lang="en-US" altLang="zh-CN" sz="2000" b="1" dirty="0" smtClean="0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【</a:t>
            </a:r>
            <a:r>
              <a:rPr lang="zh-CN" altLang="en-US" sz="20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难点</a:t>
            </a:r>
            <a:r>
              <a:rPr lang="en-US" altLang="zh-CN" sz="20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】</a:t>
            </a:r>
            <a:r>
              <a:rPr lang="zh-CN" altLang="en-US" sz="20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：不会把变质量问题转化为等质量问题，不能建立等质量不会过程模型。</a:t>
            </a:r>
            <a:endParaRPr lang="zh-CN" altLang="en-US" sz="2000" b="1" dirty="0">
              <a:solidFill>
                <a:srgbClr val="002060"/>
              </a:solidFill>
              <a:latin typeface="仿宋" pitchFamily="49" charset="-122"/>
              <a:ea typeface="仿宋" pitchFamily="49" charset="-122"/>
            </a:endParaRPr>
          </a:p>
        </p:txBody>
      </p:sp>
      <p:pic>
        <p:nvPicPr>
          <p:cNvPr id="5120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235571"/>
            <a:ext cx="6552728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2492896"/>
            <a:ext cx="179070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5445224"/>
            <a:ext cx="5276850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043608" y="116632"/>
            <a:ext cx="6984776" cy="656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800" b="1" dirty="0" smtClean="0">
                <a:solidFill>
                  <a:srgbClr val="0000FF"/>
                </a:solidFill>
                <a:latin typeface="Times New Roman" pitchFamily="18" charset="0"/>
              </a:rPr>
              <a:t>4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Times New Roman" pitchFamily="18" charset="0"/>
              </a:rPr>
              <a:t>、实验探究问题</a:t>
            </a:r>
            <a:endParaRPr kumimoji="1" lang="zh-CN" altLang="en-US" sz="28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611560" y="5013176"/>
          <a:ext cx="5688632" cy="655775"/>
        </p:xfrm>
        <a:graphic>
          <a:graphicData uri="http://schemas.openxmlformats.org/drawingml/2006/table">
            <a:tbl>
              <a:tblPr firstRow="1" firstCol="1" bandRow="1"/>
              <a:tblGrid>
                <a:gridCol w="711608"/>
                <a:gridCol w="782769"/>
                <a:gridCol w="925091"/>
                <a:gridCol w="640448"/>
                <a:gridCol w="782769"/>
                <a:gridCol w="498126"/>
                <a:gridCol w="699749"/>
                <a:gridCol w="648072"/>
              </a:tblGrid>
              <a:tr h="3814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题号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平均分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得分率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难度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区分度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9E9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Arial"/>
                        </a:rPr>
                        <a:t>典型错误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9E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027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800" kern="100" dirty="0" smtClean="0">
                          <a:effectLst/>
                          <a:latin typeface="Times New Roman"/>
                          <a:ea typeface="宋体"/>
                        </a:rPr>
                        <a:t>10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  <a:latin typeface="Arial"/>
                          <a:ea typeface="宋体"/>
                        </a:rPr>
                        <a:t>4.59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  <a:latin typeface="Arial"/>
                          <a:ea typeface="宋体"/>
                        </a:rPr>
                        <a:t>57.3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  <a:latin typeface="Arial"/>
                          <a:ea typeface="宋体"/>
                        </a:rPr>
                        <a:t>0.57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  <a:latin typeface="Arial"/>
                          <a:ea typeface="宋体"/>
                        </a:rPr>
                        <a:t>0.36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  <a:latin typeface="Arial"/>
                          <a:ea typeface="宋体"/>
                        </a:rPr>
                        <a:t>5.8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800" kern="100" dirty="0" smtClean="0">
                          <a:effectLst/>
                          <a:latin typeface="Times New Roman"/>
                          <a:ea typeface="宋体"/>
                        </a:rPr>
                        <a:t>ABD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800" kern="100" dirty="0" smtClean="0">
                          <a:effectLst/>
                          <a:latin typeface="Times New Roman"/>
                          <a:ea typeface="宋体"/>
                        </a:rPr>
                        <a:t>不能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611560" y="5817458"/>
            <a:ext cx="5688632" cy="70788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zh-CN" sz="20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【知识考点</a:t>
            </a:r>
            <a:r>
              <a:rPr lang="zh-CN" altLang="zh-CN" sz="20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】：</a:t>
            </a:r>
            <a:r>
              <a:rPr kumimoji="1" lang="en-US" altLang="zh-CN" sz="2000" b="1" dirty="0" smtClean="0">
                <a:latin typeface="Arial" charset="0"/>
                <a:ea typeface="宋体" pitchFamily="2" charset="-122"/>
              </a:rPr>
              <a:t>(1)</a:t>
            </a:r>
            <a:r>
              <a:rPr kumimoji="1" lang="zh-CN" altLang="en-US" sz="2000" b="1" dirty="0" smtClean="0">
                <a:latin typeface="Arial" charset="0"/>
                <a:ea typeface="宋体" pitchFamily="2" charset="-122"/>
              </a:rPr>
              <a:t>读数，</a:t>
            </a:r>
            <a:r>
              <a:rPr kumimoji="1" lang="en-US" altLang="zh-CN" sz="2000" b="1" dirty="0" smtClean="0">
                <a:latin typeface="Arial" charset="0"/>
                <a:ea typeface="宋体" pitchFamily="2" charset="-122"/>
              </a:rPr>
              <a:t>(2)</a:t>
            </a:r>
            <a:r>
              <a:rPr kumimoji="1" lang="zh-CN" altLang="en-US" sz="2000" b="1" dirty="0" smtClean="0">
                <a:latin typeface="Arial" charset="0"/>
                <a:ea typeface="宋体" pitchFamily="2" charset="-122"/>
              </a:rPr>
              <a:t>操作，</a:t>
            </a:r>
            <a:r>
              <a:rPr kumimoji="1" lang="en-US" altLang="zh-CN" sz="2000" b="1" dirty="0" smtClean="0">
                <a:latin typeface="Arial" charset="0"/>
                <a:ea typeface="宋体" pitchFamily="2" charset="-122"/>
              </a:rPr>
              <a:t>(3)</a:t>
            </a:r>
            <a:r>
              <a:rPr kumimoji="1" lang="zh-CN" altLang="en-US" sz="2000" b="1" dirty="0" smtClean="0">
                <a:latin typeface="Arial" charset="0"/>
                <a:ea typeface="宋体" pitchFamily="2" charset="-122"/>
              </a:rPr>
              <a:t>数据处理</a:t>
            </a:r>
            <a:endParaRPr lang="en-US" altLang="zh-CN" sz="2000" b="1" dirty="0" smtClean="0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【</a:t>
            </a:r>
            <a:r>
              <a:rPr lang="zh-CN" altLang="en-US" sz="20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难点</a:t>
            </a:r>
            <a:r>
              <a:rPr lang="en-US" altLang="zh-CN" sz="20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】</a:t>
            </a:r>
            <a:r>
              <a:rPr lang="zh-CN" altLang="en-US" sz="20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：清楚实验原理。</a:t>
            </a:r>
            <a:endParaRPr lang="zh-CN" altLang="en-US" sz="2000" b="1" dirty="0">
              <a:solidFill>
                <a:srgbClr val="002060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/>
        </p:nvGraphicFramePr>
        <p:xfrm>
          <a:off x="6804248" y="1844824"/>
          <a:ext cx="2016224" cy="459251"/>
        </p:xfrm>
        <a:graphic>
          <a:graphicData uri="http://schemas.openxmlformats.org/presentationml/2006/ole">
            <p:oleObj spid="_x0000_s18435" r:id="rId3" imgW="1714500" imgH="393700" progId="">
              <p:embed/>
            </p:oleObj>
          </a:graphicData>
        </a:graphic>
      </p:graphicFrame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437" name="Object 5"/>
          <p:cNvGraphicFramePr>
            <a:graphicFrameLocks noChangeAspect="1"/>
          </p:cNvGraphicFramePr>
          <p:nvPr/>
        </p:nvGraphicFramePr>
        <p:xfrm>
          <a:off x="7380312" y="2852936"/>
          <a:ext cx="847725" cy="390525"/>
        </p:xfrm>
        <a:graphic>
          <a:graphicData uri="http://schemas.openxmlformats.org/presentationml/2006/ole">
            <p:oleObj spid="_x0000_s18437" r:id="rId4" imgW="850531" imgH="393529" progId="">
              <p:embed/>
            </p:oleObj>
          </a:graphicData>
        </a:graphic>
      </p:graphicFrame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908720"/>
            <a:ext cx="5772150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4208" y="4869160"/>
            <a:ext cx="23336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043608" y="116632"/>
            <a:ext cx="6984776" cy="656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800" b="1" dirty="0" smtClean="0">
                <a:solidFill>
                  <a:srgbClr val="0000FF"/>
                </a:solidFill>
                <a:latin typeface="Times New Roman" pitchFamily="18" charset="0"/>
              </a:rPr>
              <a:t>5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Times New Roman" pitchFamily="18" charset="0"/>
              </a:rPr>
              <a:t>、科学思维方法问题</a:t>
            </a:r>
            <a:endParaRPr kumimoji="1" lang="zh-CN" altLang="en-US" sz="28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3528" y="5817458"/>
            <a:ext cx="8064896" cy="70788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【</a:t>
            </a:r>
            <a:r>
              <a:rPr lang="zh-CN" altLang="en-US" sz="20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难点</a:t>
            </a:r>
            <a:r>
              <a:rPr lang="en-US" altLang="zh-CN" sz="20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】</a:t>
            </a:r>
            <a:r>
              <a:rPr lang="zh-CN" altLang="en-US" sz="20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：</a:t>
            </a:r>
            <a:r>
              <a:rPr lang="zh-CN" altLang="zh-CN" sz="2000" b="1" dirty="0" smtClean="0"/>
              <a:t>问题</a:t>
            </a:r>
            <a:r>
              <a:rPr lang="zh-CN" altLang="en-US" sz="2000" b="1" dirty="0" smtClean="0"/>
              <a:t>比较</a:t>
            </a:r>
            <a:r>
              <a:rPr lang="zh-CN" altLang="zh-CN" sz="2000" b="1" dirty="0" smtClean="0"/>
              <a:t>复杂</a:t>
            </a:r>
            <a:r>
              <a:rPr lang="zh-CN" altLang="en-US" sz="2000" dirty="0" smtClean="0"/>
              <a:t>。</a:t>
            </a:r>
            <a:r>
              <a:rPr lang="zh-CN" altLang="en-US" sz="20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弹性势能表达式或不会运用图像法解决变力做功问题。</a:t>
            </a:r>
            <a:endParaRPr lang="zh-CN" altLang="en-US" sz="2000" b="1" dirty="0">
              <a:solidFill>
                <a:srgbClr val="002060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908720"/>
            <a:ext cx="6264696" cy="320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1475658" y="4005064"/>
          <a:ext cx="5472606" cy="1562100"/>
        </p:xfrm>
        <a:graphic>
          <a:graphicData uri="http://schemas.openxmlformats.org/drawingml/2006/table">
            <a:tbl>
              <a:tblPr/>
              <a:tblGrid>
                <a:gridCol w="912101"/>
                <a:gridCol w="912101"/>
                <a:gridCol w="912101"/>
                <a:gridCol w="912101"/>
                <a:gridCol w="912101"/>
                <a:gridCol w="912101"/>
              </a:tblGrid>
              <a:tr h="1905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20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effectLst/>
                          <a:latin typeface="Times New Roman"/>
                          <a:ea typeface="宋体"/>
                        </a:rPr>
                        <a:t>满分</a:t>
                      </a:r>
                      <a:endParaRPr lang="zh-CN" sz="20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2000" b="1" kern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平均分</a:t>
                      </a:r>
                      <a:endParaRPr lang="zh-CN" sz="20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得分率</a:t>
                      </a:r>
                      <a:endParaRPr lang="zh-CN" sz="20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难度</a:t>
                      </a:r>
                      <a:endParaRPr lang="zh-CN" sz="20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区分度</a:t>
                      </a:r>
                      <a:endParaRPr lang="zh-CN" sz="20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 smtClean="0">
                          <a:latin typeface="Arial"/>
                        </a:rPr>
                        <a:t>1</a:t>
                      </a:r>
                      <a:endParaRPr lang="en-US" altLang="zh-CN" sz="20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 smtClean="0">
                          <a:latin typeface="Arial"/>
                        </a:rPr>
                        <a:t>4</a:t>
                      </a:r>
                      <a:endParaRPr lang="en-US" altLang="zh-CN" sz="20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latin typeface="Arial"/>
                        </a:rPr>
                        <a:t>3.24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latin typeface="Arial"/>
                        </a:rPr>
                        <a:t>80.9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latin typeface="Arial"/>
                        </a:rPr>
                        <a:t>0.81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latin typeface="Arial"/>
                        </a:rPr>
                        <a:t>0.52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 smtClean="0">
                          <a:latin typeface="Arial"/>
                        </a:rPr>
                        <a:t>2</a:t>
                      </a:r>
                      <a:endParaRPr lang="en-US" altLang="zh-CN" sz="20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 smtClean="0">
                          <a:latin typeface="Arial"/>
                        </a:rPr>
                        <a:t>4</a:t>
                      </a:r>
                      <a:endParaRPr lang="en-US" altLang="zh-CN" sz="20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latin typeface="Arial"/>
                        </a:rPr>
                        <a:t>2.72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latin typeface="Arial"/>
                        </a:rPr>
                        <a:t>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latin typeface="Arial"/>
                        </a:rPr>
                        <a:t>0.68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latin typeface="Arial"/>
                        </a:rPr>
                        <a:t>0.7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 smtClean="0">
                          <a:solidFill>
                            <a:srgbClr val="C00000"/>
                          </a:solidFill>
                          <a:latin typeface="Arial"/>
                        </a:rPr>
                        <a:t>3</a:t>
                      </a:r>
                      <a:endParaRPr lang="en-US" altLang="zh-CN" sz="2000" b="0" i="0" u="none" strike="noStrike" dirty="0">
                        <a:solidFill>
                          <a:srgbClr val="C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 smtClean="0">
                          <a:solidFill>
                            <a:srgbClr val="C00000"/>
                          </a:solidFill>
                          <a:latin typeface="Arial"/>
                        </a:rPr>
                        <a:t>8</a:t>
                      </a:r>
                      <a:endParaRPr lang="en-US" altLang="zh-CN" sz="2000" b="0" i="0" u="none" strike="noStrike" dirty="0">
                        <a:solidFill>
                          <a:srgbClr val="C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solidFill>
                            <a:srgbClr val="C00000"/>
                          </a:solidFill>
                          <a:latin typeface="Arial"/>
                        </a:rPr>
                        <a:t>0.66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solidFill>
                            <a:srgbClr val="C00000"/>
                          </a:solidFill>
                          <a:latin typeface="Arial"/>
                        </a:rPr>
                        <a:t>8.3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solidFill>
                            <a:srgbClr val="C00000"/>
                          </a:solidFill>
                          <a:latin typeface="Arial"/>
                        </a:rPr>
                        <a:t>0.08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solidFill>
                            <a:srgbClr val="C00000"/>
                          </a:solidFill>
                          <a:latin typeface="Arial"/>
                        </a:rPr>
                        <a:t>0.22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 smtClean="0">
                          <a:latin typeface="Arial"/>
                        </a:rPr>
                        <a:t>14</a:t>
                      </a:r>
                      <a:endParaRPr lang="en-US" altLang="zh-CN" sz="20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 smtClean="0">
                          <a:latin typeface="Arial"/>
                        </a:rPr>
                        <a:t>16</a:t>
                      </a:r>
                      <a:endParaRPr lang="en-US" altLang="zh-CN" sz="20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latin typeface="Arial"/>
                        </a:rPr>
                        <a:t>6.62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latin typeface="Arial"/>
                        </a:rPr>
                        <a:t>41.4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latin typeface="Arial"/>
                        </a:rPr>
                        <a:t>0.41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latin typeface="Arial"/>
                        </a:rPr>
                        <a:t>0.41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80728"/>
            <a:ext cx="2714625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980728"/>
            <a:ext cx="3312368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476672"/>
            <a:ext cx="3935157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2582462"/>
            <a:ext cx="3816424" cy="427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827584" y="188640"/>
            <a:ext cx="6984776" cy="656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800" b="1" dirty="0" smtClean="0">
                <a:solidFill>
                  <a:srgbClr val="0000FF"/>
                </a:solidFill>
                <a:latin typeface="Times New Roman" pitchFamily="18" charset="0"/>
              </a:rPr>
              <a:t>5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Times New Roman" pitchFamily="18" charset="0"/>
              </a:rPr>
              <a:t>、科学思维方法问题</a:t>
            </a:r>
            <a:endParaRPr kumimoji="1" lang="zh-CN" altLang="en-US" sz="28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340768"/>
            <a:ext cx="3676650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251520" y="5114309"/>
            <a:ext cx="784887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等线"/>
                <a:ea typeface="等线"/>
                <a:cs typeface="Times New Roman" pitchFamily="18" charset="0"/>
              </a:rPr>
              <a:t>求最大速度三种途径：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等线"/>
              <a:ea typeface="等线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latin typeface="等线"/>
                <a:ea typeface="等线"/>
                <a:cs typeface="Times New Roman" pitchFamily="18" charset="0"/>
              </a:rPr>
              <a:t>   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等线"/>
                <a:ea typeface="等线"/>
                <a:cs typeface="Times New Roman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等线"/>
                <a:ea typeface="等线"/>
                <a:cs typeface="Times New Roman" pitchFamily="18" charset="0"/>
              </a:rPr>
              <a:t>到平衡位置，或平衡位置到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等线"/>
                <a:ea typeface="等线"/>
                <a:cs typeface="Times New Roman" pitchFamily="18" charset="0"/>
              </a:rPr>
              <a:t>O</a:t>
            </a:r>
            <a:r>
              <a:rPr kumimoji="0" lang="en-US" altLang="zh-CN" sz="2400" b="0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等线"/>
                <a:ea typeface="等线"/>
                <a:cs typeface="Times New Roman" pitchFamily="18" charset="0"/>
              </a:rPr>
              <a:t>1</a:t>
            </a:r>
            <a:r>
              <a:rPr kumimoji="0" lang="zh-CN" altLang="en-US" sz="2400" b="0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等线"/>
                <a:ea typeface="等线"/>
                <a:cs typeface="Times New Roman" pitchFamily="18" charset="0"/>
              </a:rPr>
              <a:t>，</a:t>
            </a:r>
            <a:r>
              <a:rPr kumimoji="0" lang="zh-CN" altLang="en-US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等线"/>
                <a:ea typeface="等线"/>
                <a:cs typeface="Times New Roman" pitchFamily="18" charset="0"/>
              </a:rPr>
              <a:t>或平衡位置到</a:t>
            </a:r>
            <a:r>
              <a:rPr lang="en-US" altLang="zh-CN" sz="2400" dirty="0" smtClean="0">
                <a:latin typeface="等线"/>
                <a:ea typeface="等线"/>
                <a:cs typeface="Times New Roman" pitchFamily="18" charset="0"/>
              </a:rPr>
              <a:t>O</a:t>
            </a:r>
            <a:r>
              <a:rPr lang="en-US" altLang="zh-CN" sz="2400" baseline="-25000" dirty="0" smtClean="0">
                <a:latin typeface="等线"/>
                <a:ea typeface="等线"/>
                <a:cs typeface="Times New Roman" pitchFamily="18" charset="0"/>
              </a:rPr>
              <a:t>2</a:t>
            </a:r>
            <a:endParaRPr kumimoji="0" lang="en-US" altLang="zh-CN" sz="2400" b="0" i="0" u="none" strike="noStrike" cap="none" normalizeH="0" baseline="-25000" dirty="0" smtClean="0">
              <a:ln>
                <a:noFill/>
              </a:ln>
              <a:solidFill>
                <a:schemeClr val="tx1"/>
              </a:solidFill>
              <a:effectLst/>
              <a:latin typeface="等线"/>
              <a:ea typeface="等线"/>
              <a:cs typeface="Times New Roman" pitchFamily="18" charset="0"/>
            </a:endParaRPr>
          </a:p>
        </p:txBody>
      </p:sp>
      <p:pic>
        <p:nvPicPr>
          <p:cNvPr id="8806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052736"/>
            <a:ext cx="4438650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043608" y="116632"/>
            <a:ext cx="6984776" cy="656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800" b="1" dirty="0" smtClean="0">
                <a:solidFill>
                  <a:srgbClr val="0000FF"/>
                </a:solidFill>
                <a:latin typeface="Times New Roman" pitchFamily="18" charset="0"/>
              </a:rPr>
              <a:t>6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Times New Roman" pitchFamily="18" charset="0"/>
              </a:rPr>
              <a:t>、应用数学处理问题</a:t>
            </a:r>
            <a:endParaRPr kumimoji="1" lang="zh-CN" altLang="en-US" sz="28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530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980728"/>
            <a:ext cx="5400675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331640" y="4221088"/>
          <a:ext cx="5472606" cy="1562100"/>
        </p:xfrm>
        <a:graphic>
          <a:graphicData uri="http://schemas.openxmlformats.org/drawingml/2006/table">
            <a:tbl>
              <a:tblPr/>
              <a:tblGrid>
                <a:gridCol w="912101"/>
                <a:gridCol w="912101"/>
                <a:gridCol w="912101"/>
                <a:gridCol w="912101"/>
                <a:gridCol w="912101"/>
                <a:gridCol w="912101"/>
              </a:tblGrid>
              <a:tr h="1905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20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effectLst/>
                          <a:latin typeface="Times New Roman"/>
                          <a:ea typeface="宋体"/>
                        </a:rPr>
                        <a:t>满分</a:t>
                      </a:r>
                      <a:endParaRPr lang="zh-CN" sz="20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2000" b="1" kern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平均分</a:t>
                      </a:r>
                      <a:endParaRPr lang="zh-CN" sz="20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得分率</a:t>
                      </a:r>
                      <a:endParaRPr lang="zh-CN" sz="20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难度</a:t>
                      </a:r>
                      <a:endParaRPr lang="zh-CN" sz="20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区分度</a:t>
                      </a:r>
                      <a:endParaRPr lang="zh-CN" sz="20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75" marR="6857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 smtClean="0">
                          <a:latin typeface="Arial"/>
                        </a:rPr>
                        <a:t>1</a:t>
                      </a:r>
                      <a:endParaRPr lang="en-US" altLang="zh-CN" sz="20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 smtClean="0">
                          <a:latin typeface="Arial"/>
                        </a:rPr>
                        <a:t>4</a:t>
                      </a:r>
                      <a:endParaRPr lang="en-US" altLang="zh-CN" sz="20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latin typeface="Arial"/>
                        </a:rPr>
                        <a:t>2.77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latin typeface="Arial"/>
                        </a:rPr>
                        <a:t>69.2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latin typeface="Arial"/>
                        </a:rPr>
                        <a:t>0.69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latin typeface="Arial"/>
                        </a:rPr>
                        <a:t>0.7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 smtClean="0">
                          <a:solidFill>
                            <a:srgbClr val="C00000"/>
                          </a:solidFill>
                          <a:latin typeface="Arial"/>
                        </a:rPr>
                        <a:t>2</a:t>
                      </a:r>
                      <a:endParaRPr lang="en-US" altLang="zh-CN" sz="2000" b="0" i="0" u="none" strike="noStrike" dirty="0">
                        <a:solidFill>
                          <a:srgbClr val="C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 smtClean="0">
                          <a:solidFill>
                            <a:srgbClr val="C00000"/>
                          </a:solidFill>
                          <a:latin typeface="Arial"/>
                        </a:rPr>
                        <a:t>4</a:t>
                      </a:r>
                      <a:endParaRPr lang="en-US" altLang="zh-CN" sz="2000" b="0" i="0" u="none" strike="noStrike" dirty="0">
                        <a:solidFill>
                          <a:srgbClr val="C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solidFill>
                            <a:srgbClr val="C00000"/>
                          </a:solidFill>
                          <a:latin typeface="Arial"/>
                        </a:rPr>
                        <a:t>0.66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solidFill>
                            <a:srgbClr val="C00000"/>
                          </a:solidFill>
                          <a:latin typeface="Arial"/>
                        </a:rPr>
                        <a:t>16.4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C00000"/>
                          </a:solidFill>
                          <a:latin typeface="Arial"/>
                        </a:rPr>
                        <a:t>0.16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C00000"/>
                          </a:solidFill>
                          <a:latin typeface="Arial"/>
                        </a:rPr>
                        <a:t>0.36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 smtClean="0">
                          <a:solidFill>
                            <a:srgbClr val="C00000"/>
                          </a:solidFill>
                          <a:latin typeface="Arial"/>
                        </a:rPr>
                        <a:t>3</a:t>
                      </a:r>
                      <a:endParaRPr lang="en-US" altLang="zh-CN" sz="2000" b="0" i="0" u="none" strike="noStrike" dirty="0">
                        <a:solidFill>
                          <a:srgbClr val="C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 smtClean="0">
                          <a:solidFill>
                            <a:srgbClr val="C00000"/>
                          </a:solidFill>
                          <a:latin typeface="Arial"/>
                        </a:rPr>
                        <a:t>8</a:t>
                      </a:r>
                      <a:endParaRPr lang="en-US" altLang="zh-CN" sz="2000" b="0" i="0" u="none" strike="noStrike" dirty="0">
                        <a:solidFill>
                          <a:srgbClr val="C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solidFill>
                            <a:srgbClr val="C00000"/>
                          </a:solidFill>
                          <a:latin typeface="Arial"/>
                        </a:rPr>
                        <a:t>0.15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solidFill>
                            <a:srgbClr val="C00000"/>
                          </a:solidFill>
                          <a:latin typeface="Arial"/>
                        </a:rPr>
                        <a:t>1.9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solidFill>
                            <a:srgbClr val="C00000"/>
                          </a:solidFill>
                          <a:latin typeface="Arial"/>
                        </a:rPr>
                        <a:t>0.02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solidFill>
                            <a:srgbClr val="C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 smtClean="0">
                          <a:latin typeface="Arial"/>
                        </a:rPr>
                        <a:t>14</a:t>
                      </a:r>
                      <a:endParaRPr lang="en-US" altLang="zh-CN" sz="20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 smtClean="0">
                          <a:latin typeface="Arial"/>
                        </a:rPr>
                        <a:t>16</a:t>
                      </a:r>
                      <a:endParaRPr lang="en-US" altLang="zh-CN" sz="20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latin typeface="Arial"/>
                        </a:rPr>
                        <a:t>3.57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latin typeface="Arial"/>
                        </a:rPr>
                        <a:t>22.3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latin typeface="Arial"/>
                        </a:rPr>
                        <a:t>0.22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latin typeface="Arial"/>
                        </a:rPr>
                        <a:t>0.29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" name="矩形 14"/>
          <p:cNvSpPr/>
          <p:nvPr/>
        </p:nvSpPr>
        <p:spPr>
          <a:xfrm>
            <a:off x="323528" y="5817458"/>
            <a:ext cx="8064896" cy="10156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【</a:t>
            </a:r>
            <a:r>
              <a:rPr lang="zh-CN" altLang="en-US" sz="20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难点</a:t>
            </a:r>
            <a:r>
              <a:rPr lang="en-US" altLang="zh-CN" sz="20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】</a:t>
            </a:r>
            <a:r>
              <a:rPr lang="zh-CN" altLang="en-US" sz="20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：建立运动图景，粒子速度变化导致运动具有不确定性，运用对称性画出轨迹图，寻找几何关系，临界问题处理，充分应用数学方法解决问题。</a:t>
            </a:r>
            <a:endParaRPr lang="zh-CN" altLang="en-US" sz="2000" b="1" dirty="0">
              <a:solidFill>
                <a:srgbClr val="002060"/>
              </a:solidFill>
              <a:latin typeface="仿宋" pitchFamily="49" charset="-122"/>
              <a:ea typeface="仿宋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188640"/>
            <a:ext cx="3024336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6632"/>
            <a:ext cx="3533931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140968"/>
            <a:ext cx="3563888" cy="371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1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45361" y="188640"/>
            <a:ext cx="2898639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899592" y="188640"/>
            <a:ext cx="6984776" cy="656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800" b="1" dirty="0" smtClean="0">
                <a:solidFill>
                  <a:srgbClr val="0000FF"/>
                </a:solidFill>
                <a:latin typeface="Times New Roman" pitchFamily="18" charset="0"/>
              </a:rPr>
              <a:t>6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Times New Roman" pitchFamily="18" charset="0"/>
              </a:rPr>
              <a:t>、应用数学处理问题</a:t>
            </a:r>
            <a:endParaRPr kumimoji="1" lang="zh-CN" altLang="en-US" sz="28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3528" y="3356992"/>
            <a:ext cx="2520280" cy="193899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分析动态变化过程，</a:t>
            </a:r>
            <a:endParaRPr lang="en-US" altLang="zh-CN" sz="2000" b="1" dirty="0" smtClean="0">
              <a:solidFill>
                <a:schemeClr val="tx1"/>
              </a:solidFill>
              <a:latin typeface="仿宋" pitchFamily="49" charset="-122"/>
              <a:ea typeface="仿宋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充分利用对称性画轨迹图，寻找，临界情况，几何关系，充分应用数学方法解决问题。</a:t>
            </a:r>
            <a:endParaRPr lang="zh-CN" altLang="en-US" sz="2000" b="1" dirty="0">
              <a:solidFill>
                <a:srgbClr val="002060"/>
              </a:solidFill>
              <a:latin typeface="仿宋" pitchFamily="49" charset="-122"/>
              <a:ea typeface="仿宋" pitchFamily="49" charset="-122"/>
            </a:endParaRPr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908720"/>
            <a:ext cx="2355849" cy="2414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908720"/>
            <a:ext cx="2368818" cy="2381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548680"/>
            <a:ext cx="2337318" cy="2993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245" name="Rectangle 925"/>
          <p:cNvSpPr>
            <a:spLocks noChangeArrowheads="1"/>
          </p:cNvSpPr>
          <p:nvPr/>
        </p:nvSpPr>
        <p:spPr bwMode="auto">
          <a:xfrm>
            <a:off x="0" y="257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7248" name="Rectangle 9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7247" name="Object 927"/>
          <p:cNvGraphicFramePr>
            <a:graphicFrameLocks noChangeAspect="1"/>
          </p:cNvGraphicFramePr>
          <p:nvPr/>
        </p:nvGraphicFramePr>
        <p:xfrm>
          <a:off x="3923928" y="5661248"/>
          <a:ext cx="2070230" cy="432048"/>
        </p:xfrm>
        <a:graphic>
          <a:graphicData uri="http://schemas.openxmlformats.org/presentationml/2006/ole">
            <p:oleObj spid="_x0000_s57247" name="公式" r:id="rId6" imgW="1091726" imgH="228501" progId="Equation.3">
              <p:embed/>
            </p:oleObj>
          </a:graphicData>
        </a:graphic>
      </p:graphicFrame>
      <p:sp>
        <p:nvSpPr>
          <p:cNvPr id="936" name="TextBox 935"/>
          <p:cNvSpPr txBox="1"/>
          <p:nvPr/>
        </p:nvSpPr>
        <p:spPr>
          <a:xfrm>
            <a:off x="6732240" y="1628800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 smtClean="0"/>
              <a:t>r</a:t>
            </a:r>
            <a:r>
              <a:rPr lang="en-US" altLang="zh-CN" i="1" baseline="-25000" dirty="0" smtClean="0"/>
              <a:t>3</a:t>
            </a:r>
            <a:endParaRPr lang="zh-CN" altLang="en-US" i="1" baseline="-25000" dirty="0"/>
          </a:p>
        </p:txBody>
      </p:sp>
      <p:sp>
        <p:nvSpPr>
          <p:cNvPr id="937" name="TextBox 936"/>
          <p:cNvSpPr txBox="1"/>
          <p:nvPr/>
        </p:nvSpPr>
        <p:spPr>
          <a:xfrm>
            <a:off x="6300192" y="908720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 smtClean="0"/>
              <a:t>r</a:t>
            </a:r>
            <a:r>
              <a:rPr lang="en-US" altLang="zh-CN" i="1" baseline="-25000" dirty="0" smtClean="0"/>
              <a:t>3</a:t>
            </a:r>
            <a:endParaRPr lang="zh-CN" altLang="en-US" i="1" baseline="-25000" dirty="0"/>
          </a:p>
        </p:txBody>
      </p:sp>
      <p:graphicFrame>
        <p:nvGraphicFramePr>
          <p:cNvPr id="938" name="对象 937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57249" name="公式" r:id="rId7" imgW="114120" imgH="215640" progId="Equation.3">
              <p:embed/>
            </p:oleObj>
          </a:graphicData>
        </a:graphic>
      </p:graphicFrame>
      <p:sp>
        <p:nvSpPr>
          <p:cNvPr id="57251" name="Rectangle 9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7250" name="Object 930"/>
          <p:cNvGraphicFramePr>
            <a:graphicFrameLocks noChangeAspect="1"/>
          </p:cNvGraphicFramePr>
          <p:nvPr/>
        </p:nvGraphicFramePr>
        <p:xfrm>
          <a:off x="6156176" y="1140743"/>
          <a:ext cx="152400" cy="200025"/>
        </p:xfrm>
        <a:graphic>
          <a:graphicData uri="http://schemas.openxmlformats.org/presentationml/2006/ole">
            <p:oleObj spid="_x0000_s57250" name="公式" r:id="rId8" imgW="152268" imgH="203024" progId="Equation.3">
              <p:embed/>
            </p:oleObj>
          </a:graphicData>
        </a:graphic>
      </p:graphicFrame>
      <p:cxnSp>
        <p:nvCxnSpPr>
          <p:cNvPr id="942" name="直接连接符 941"/>
          <p:cNvCxnSpPr/>
          <p:nvPr/>
        </p:nvCxnSpPr>
        <p:spPr>
          <a:xfrm>
            <a:off x="7092280" y="2448936"/>
            <a:ext cx="0" cy="9361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47" name="TextBox 946"/>
          <p:cNvSpPr txBox="1"/>
          <p:nvPr/>
        </p:nvSpPr>
        <p:spPr>
          <a:xfrm>
            <a:off x="7164288" y="2708920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 smtClean="0"/>
              <a:t>r</a:t>
            </a:r>
            <a:r>
              <a:rPr lang="en-US" altLang="zh-CN" i="1" baseline="-25000" dirty="0" smtClean="0"/>
              <a:t>3</a:t>
            </a:r>
            <a:endParaRPr lang="zh-CN" altLang="en-US" i="1" baseline="-25000" dirty="0"/>
          </a:p>
        </p:txBody>
      </p:sp>
      <p:graphicFrame>
        <p:nvGraphicFramePr>
          <p:cNvPr id="57256" name="Object 936"/>
          <p:cNvGraphicFramePr>
            <a:graphicFrameLocks noChangeAspect="1"/>
          </p:cNvGraphicFramePr>
          <p:nvPr/>
        </p:nvGraphicFramePr>
        <p:xfrm>
          <a:off x="3851920" y="3861048"/>
          <a:ext cx="2968330" cy="504056"/>
        </p:xfrm>
        <a:graphic>
          <a:graphicData uri="http://schemas.openxmlformats.org/presentationml/2006/ole">
            <p:oleObj spid="_x0000_s57256" r:id="rId9" imgW="1511300" imgH="254000" progId="">
              <p:embed/>
            </p:oleObj>
          </a:graphicData>
        </a:graphic>
      </p:graphicFrame>
      <p:graphicFrame>
        <p:nvGraphicFramePr>
          <p:cNvPr id="57255" name="Object 935"/>
          <p:cNvGraphicFramePr>
            <a:graphicFrameLocks noChangeAspect="1"/>
          </p:cNvGraphicFramePr>
          <p:nvPr/>
        </p:nvGraphicFramePr>
        <p:xfrm>
          <a:off x="7020272" y="3861048"/>
          <a:ext cx="1810868" cy="504056"/>
        </p:xfrm>
        <a:graphic>
          <a:graphicData uri="http://schemas.openxmlformats.org/presentationml/2006/ole">
            <p:oleObj spid="_x0000_s57255" name="公式" r:id="rId10" imgW="926698" imgH="253890" progId="Equation.3">
              <p:embed/>
            </p:oleObj>
          </a:graphicData>
        </a:graphic>
      </p:graphicFrame>
      <p:graphicFrame>
        <p:nvGraphicFramePr>
          <p:cNvPr id="57254" name="Object 934"/>
          <p:cNvGraphicFramePr>
            <a:graphicFrameLocks noChangeAspect="1"/>
          </p:cNvGraphicFramePr>
          <p:nvPr/>
        </p:nvGraphicFramePr>
        <p:xfrm>
          <a:off x="7452320" y="4437112"/>
          <a:ext cx="1125125" cy="504056"/>
        </p:xfrm>
        <a:graphic>
          <a:graphicData uri="http://schemas.openxmlformats.org/presentationml/2006/ole">
            <p:oleObj spid="_x0000_s57254" r:id="rId11" imgW="711200" imgH="228600" progId="">
              <p:embed/>
            </p:oleObj>
          </a:graphicData>
        </a:graphic>
      </p:graphicFrame>
      <p:graphicFrame>
        <p:nvGraphicFramePr>
          <p:cNvPr id="57253" name="Object 933"/>
          <p:cNvGraphicFramePr>
            <a:graphicFrameLocks noChangeAspect="1"/>
          </p:cNvGraphicFramePr>
          <p:nvPr/>
        </p:nvGraphicFramePr>
        <p:xfrm>
          <a:off x="3995936" y="4437112"/>
          <a:ext cx="795088" cy="360040"/>
        </p:xfrm>
        <a:graphic>
          <a:graphicData uri="http://schemas.openxmlformats.org/presentationml/2006/ole">
            <p:oleObj spid="_x0000_s57253" r:id="rId12" imgW="508000" imgH="228600" progId="">
              <p:embed/>
            </p:oleObj>
          </a:graphicData>
        </a:graphic>
      </p:graphicFrame>
      <p:graphicFrame>
        <p:nvGraphicFramePr>
          <p:cNvPr id="57252" name="Object 932"/>
          <p:cNvGraphicFramePr>
            <a:graphicFrameLocks noChangeAspect="1"/>
          </p:cNvGraphicFramePr>
          <p:nvPr/>
        </p:nvGraphicFramePr>
        <p:xfrm>
          <a:off x="5148064" y="4509120"/>
          <a:ext cx="648072" cy="304975"/>
        </p:xfrm>
        <a:graphic>
          <a:graphicData uri="http://schemas.openxmlformats.org/presentationml/2006/ole">
            <p:oleObj spid="_x0000_s57252" name="公式" r:id="rId13" imgW="482391" imgH="228501" progId="Equation.3">
              <p:embed/>
            </p:oleObj>
          </a:graphicData>
        </a:graphic>
      </p:graphicFrame>
      <p:sp>
        <p:nvSpPr>
          <p:cNvPr id="57259" name="Rectangle 939"/>
          <p:cNvSpPr>
            <a:spLocks noChangeArrowheads="1"/>
          </p:cNvSpPr>
          <p:nvPr/>
        </p:nvSpPr>
        <p:spPr bwMode="auto">
          <a:xfrm>
            <a:off x="0" y="14287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7260" name="Rectangle 940"/>
          <p:cNvSpPr>
            <a:spLocks noChangeArrowheads="1"/>
          </p:cNvSpPr>
          <p:nvPr/>
        </p:nvSpPr>
        <p:spPr bwMode="auto">
          <a:xfrm>
            <a:off x="0" y="21145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7262" name="Rectangle 942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59" name="TextBox 958"/>
          <p:cNvSpPr txBox="1"/>
          <p:nvPr/>
        </p:nvSpPr>
        <p:spPr>
          <a:xfrm>
            <a:off x="5796136" y="2924944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 smtClean="0"/>
              <a:t>M</a:t>
            </a:r>
            <a:endParaRPr lang="zh-CN" altLang="en-US" i="1" baseline="-25000" dirty="0"/>
          </a:p>
        </p:txBody>
      </p:sp>
      <p:sp>
        <p:nvSpPr>
          <p:cNvPr id="57264" name="Rectangle 94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7263" name="Object 943"/>
          <p:cNvGraphicFramePr>
            <a:graphicFrameLocks noChangeAspect="1"/>
          </p:cNvGraphicFramePr>
          <p:nvPr/>
        </p:nvGraphicFramePr>
        <p:xfrm>
          <a:off x="3851920" y="5085184"/>
          <a:ext cx="4432492" cy="432048"/>
        </p:xfrm>
        <a:graphic>
          <a:graphicData uri="http://schemas.openxmlformats.org/presentationml/2006/ole">
            <p:oleObj spid="_x0000_s57263" name="公式" r:id="rId14" imgW="2641600" imgH="254000" progId="Equation.3">
              <p:embed/>
            </p:oleObj>
          </a:graphicData>
        </a:graphic>
      </p:graphicFrame>
      <p:sp>
        <p:nvSpPr>
          <p:cNvPr id="57265" name="Rectangle 945"/>
          <p:cNvSpPr>
            <a:spLocks noChangeArrowheads="1"/>
          </p:cNvSpPr>
          <p:nvPr/>
        </p:nvSpPr>
        <p:spPr bwMode="auto">
          <a:xfrm>
            <a:off x="0" y="257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683568" y="0"/>
            <a:ext cx="6984776" cy="656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800" b="1" dirty="0" smtClean="0">
                <a:solidFill>
                  <a:srgbClr val="0000FF"/>
                </a:solidFill>
                <a:latin typeface="Times New Roman" pitchFamily="18" charset="0"/>
              </a:rPr>
              <a:t>6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Times New Roman" pitchFamily="18" charset="0"/>
              </a:rPr>
              <a:t>、应用数学处理问题</a:t>
            </a:r>
            <a:endParaRPr kumimoji="1" lang="zh-CN" altLang="en-US" sz="28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7245" name="Rectangle 925"/>
          <p:cNvSpPr>
            <a:spLocks noChangeArrowheads="1"/>
          </p:cNvSpPr>
          <p:nvPr/>
        </p:nvSpPr>
        <p:spPr bwMode="auto">
          <a:xfrm>
            <a:off x="0" y="257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7248" name="Rectangle 9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196752"/>
            <a:ext cx="3540374" cy="3275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4" name="TextBox 473"/>
          <p:cNvSpPr txBox="1"/>
          <p:nvPr/>
        </p:nvSpPr>
        <p:spPr>
          <a:xfrm>
            <a:off x="1403648" y="170080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 smtClean="0"/>
              <a:t>r</a:t>
            </a:r>
            <a:endParaRPr lang="zh-CN" altLang="en-US" i="1" baseline="-25000" dirty="0"/>
          </a:p>
        </p:txBody>
      </p:sp>
      <p:graphicFrame>
        <p:nvGraphicFramePr>
          <p:cNvPr id="58374" name="Object 6"/>
          <p:cNvGraphicFramePr>
            <a:graphicFrameLocks noChangeAspect="1"/>
          </p:cNvGraphicFramePr>
          <p:nvPr/>
        </p:nvGraphicFramePr>
        <p:xfrm>
          <a:off x="4860032" y="1340768"/>
          <a:ext cx="2629265" cy="504056"/>
        </p:xfrm>
        <a:graphic>
          <a:graphicData uri="http://schemas.openxmlformats.org/presentationml/2006/ole">
            <p:oleObj spid="_x0000_s58374" r:id="rId4" imgW="1841500" imgH="355600" progId="">
              <p:embed/>
            </p:oleObj>
          </a:graphicData>
        </a:graphic>
      </p:graphicFrame>
      <p:graphicFrame>
        <p:nvGraphicFramePr>
          <p:cNvPr id="58373" name="Object 5"/>
          <p:cNvGraphicFramePr>
            <a:graphicFrameLocks noChangeAspect="1"/>
          </p:cNvGraphicFramePr>
          <p:nvPr/>
        </p:nvGraphicFramePr>
        <p:xfrm>
          <a:off x="4860031" y="1988840"/>
          <a:ext cx="1776197" cy="432048"/>
        </p:xfrm>
        <a:graphic>
          <a:graphicData uri="http://schemas.openxmlformats.org/presentationml/2006/ole">
            <p:oleObj spid="_x0000_s58373" r:id="rId5" imgW="1054100" imgH="254000" progId="">
              <p:embed/>
            </p:oleObj>
          </a:graphicData>
        </a:graphic>
      </p:graphicFrame>
      <p:graphicFrame>
        <p:nvGraphicFramePr>
          <p:cNvPr id="58372" name="Object 4"/>
          <p:cNvGraphicFramePr>
            <a:graphicFrameLocks noChangeAspect="1"/>
          </p:cNvGraphicFramePr>
          <p:nvPr/>
        </p:nvGraphicFramePr>
        <p:xfrm>
          <a:off x="4644008" y="2636912"/>
          <a:ext cx="1368152" cy="416394"/>
        </p:xfrm>
        <a:graphic>
          <a:graphicData uri="http://schemas.openxmlformats.org/presentationml/2006/ole">
            <p:oleObj spid="_x0000_s58372" r:id="rId6" imgW="660113" imgH="203112" progId="">
              <p:embed/>
            </p:oleObj>
          </a:graphicData>
        </a:graphic>
      </p:graphicFrame>
      <p:sp>
        <p:nvSpPr>
          <p:cNvPr id="5837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8377" name="Rectangle 9"/>
          <p:cNvSpPr>
            <a:spLocks noChangeArrowheads="1"/>
          </p:cNvSpPr>
          <p:nvPr/>
        </p:nvSpPr>
        <p:spPr bwMode="auto">
          <a:xfrm>
            <a:off x="0" y="8096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8378" name="Rectangle 10"/>
          <p:cNvSpPr>
            <a:spLocks noChangeArrowheads="1"/>
          </p:cNvSpPr>
          <p:nvPr/>
        </p:nvSpPr>
        <p:spPr bwMode="auto">
          <a:xfrm>
            <a:off x="0" y="1619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000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等线"/>
                <a:ea typeface="等线"/>
                <a:cs typeface="Times New Roman" pitchFamily="18" charset="0"/>
              </a:rPr>
              <a:t> </a:t>
            </a:r>
            <a:endParaRPr kumimoji="0" lang="en-US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000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8379" name="Rectangle 11"/>
          <p:cNvSpPr>
            <a:spLocks noChangeArrowheads="1"/>
          </p:cNvSpPr>
          <p:nvPr/>
        </p:nvSpPr>
        <p:spPr bwMode="auto">
          <a:xfrm>
            <a:off x="0" y="18764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8380" name="Rectangle 12"/>
          <p:cNvSpPr>
            <a:spLocks noChangeArrowheads="1"/>
          </p:cNvSpPr>
          <p:nvPr/>
        </p:nvSpPr>
        <p:spPr bwMode="auto">
          <a:xfrm>
            <a:off x="0" y="2533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000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等线"/>
                <a:ea typeface="等线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84" name="TextBox 483"/>
          <p:cNvSpPr txBox="1"/>
          <p:nvPr/>
        </p:nvSpPr>
        <p:spPr>
          <a:xfrm>
            <a:off x="1979712" y="227687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 smtClean="0"/>
              <a:t>r</a:t>
            </a:r>
            <a:endParaRPr lang="zh-CN" altLang="en-US" i="1" baseline="-25000" dirty="0"/>
          </a:p>
        </p:txBody>
      </p:sp>
      <p:graphicFrame>
        <p:nvGraphicFramePr>
          <p:cNvPr id="58384" name="Object 16"/>
          <p:cNvGraphicFramePr>
            <a:graphicFrameLocks noChangeAspect="1"/>
          </p:cNvGraphicFramePr>
          <p:nvPr/>
        </p:nvGraphicFramePr>
        <p:xfrm>
          <a:off x="6444208" y="2564904"/>
          <a:ext cx="2232252" cy="504057"/>
        </p:xfrm>
        <a:graphic>
          <a:graphicData uri="http://schemas.openxmlformats.org/presentationml/2006/ole">
            <p:oleObj spid="_x0000_s58384" r:id="rId7" imgW="1180588" imgH="266584" progId="">
              <p:embed/>
            </p:oleObj>
          </a:graphicData>
        </a:graphic>
      </p:graphicFrame>
      <p:graphicFrame>
        <p:nvGraphicFramePr>
          <p:cNvPr id="58383" name="Object 15"/>
          <p:cNvGraphicFramePr>
            <a:graphicFrameLocks noChangeAspect="1"/>
          </p:cNvGraphicFramePr>
          <p:nvPr/>
        </p:nvGraphicFramePr>
        <p:xfrm>
          <a:off x="6516216" y="3140968"/>
          <a:ext cx="1901012" cy="648072"/>
        </p:xfrm>
        <a:graphic>
          <a:graphicData uri="http://schemas.openxmlformats.org/presentationml/2006/ole">
            <p:oleObj spid="_x0000_s58383" r:id="rId8" imgW="1257300" imgH="431800" progId="">
              <p:embed/>
            </p:oleObj>
          </a:graphicData>
        </a:graphic>
      </p:graphicFrame>
      <p:graphicFrame>
        <p:nvGraphicFramePr>
          <p:cNvPr id="58381" name="Object 13"/>
          <p:cNvGraphicFramePr>
            <a:graphicFrameLocks noChangeAspect="1"/>
          </p:cNvGraphicFramePr>
          <p:nvPr/>
        </p:nvGraphicFramePr>
        <p:xfrm>
          <a:off x="6876256" y="3861048"/>
          <a:ext cx="1512168" cy="602191"/>
        </p:xfrm>
        <a:graphic>
          <a:graphicData uri="http://schemas.openxmlformats.org/presentationml/2006/ole">
            <p:oleObj spid="_x0000_s58381" r:id="rId9" imgW="1079032" imgH="431613" progId="">
              <p:embed/>
            </p:oleObj>
          </a:graphicData>
        </a:graphic>
      </p:graphicFrame>
      <p:sp>
        <p:nvSpPr>
          <p:cNvPr id="58386" name="Rectangle 18"/>
          <p:cNvSpPr>
            <a:spLocks noChangeArrowheads="1"/>
          </p:cNvSpPr>
          <p:nvPr/>
        </p:nvSpPr>
        <p:spPr bwMode="auto">
          <a:xfrm>
            <a:off x="0" y="723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等线" charset="-122"/>
                <a:ea typeface="等线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8387" name="Rectangle 19"/>
          <p:cNvSpPr>
            <a:spLocks noChangeArrowheads="1"/>
          </p:cNvSpPr>
          <p:nvPr/>
        </p:nvSpPr>
        <p:spPr bwMode="auto">
          <a:xfrm>
            <a:off x="0" y="16097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等线" charset="-122"/>
                <a:ea typeface="等线" charset="-122"/>
                <a:cs typeface="Times New Roman" pitchFamily="18" charset="0"/>
              </a:rPr>
              <a:t> 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8388" name="Rectangle 20"/>
          <p:cNvSpPr>
            <a:spLocks noChangeArrowheads="1"/>
          </p:cNvSpPr>
          <p:nvPr/>
        </p:nvSpPr>
        <p:spPr bwMode="auto">
          <a:xfrm>
            <a:off x="0" y="24955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等线" charset="-122"/>
                <a:ea typeface="等线" charset="-122"/>
                <a:cs typeface="Times New Roman" pitchFamily="18" charset="0"/>
              </a:rPr>
              <a:t>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8389" name="Rectangle 21"/>
          <p:cNvSpPr>
            <a:spLocks noChangeArrowheads="1"/>
          </p:cNvSpPr>
          <p:nvPr/>
        </p:nvSpPr>
        <p:spPr bwMode="auto">
          <a:xfrm>
            <a:off x="0" y="3381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等线" charset="-122"/>
                <a:ea typeface="等线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58390" name="Picture 2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4725144"/>
            <a:ext cx="5051638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92" name="Picture 2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148064" y="4797152"/>
            <a:ext cx="383676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93" name="Picture 2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499992" y="548680"/>
            <a:ext cx="4320480" cy="596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6"/>
          <p:cNvSpPr txBox="1">
            <a:spLocks noChangeArrowheads="1"/>
          </p:cNvSpPr>
          <p:nvPr/>
        </p:nvSpPr>
        <p:spPr bwMode="auto">
          <a:xfrm>
            <a:off x="2051720" y="2276872"/>
            <a:ext cx="4802857" cy="390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800" b="1" dirty="0">
                <a:latin typeface="宋体" pitchFamily="2" charset="-122"/>
                <a:ea typeface="华文仿宋"/>
                <a:cs typeface="华文仿宋"/>
              </a:rPr>
              <a:t>①</a:t>
            </a:r>
            <a:r>
              <a:rPr lang="zh-CN" altLang="en-US" sz="2800" b="1" dirty="0">
                <a:latin typeface="宋体" pitchFamily="2" charset="-122"/>
                <a:ea typeface="华文仿宋"/>
                <a:cs typeface="华文仿宋"/>
              </a:rPr>
              <a:t>时间长存在严重遗忘问题</a:t>
            </a:r>
          </a:p>
          <a:p>
            <a:pPr>
              <a:buFont typeface="Arial" pitchFamily="34" charset="0"/>
              <a:buNone/>
            </a:pPr>
            <a:r>
              <a:rPr lang="zh-CN" altLang="en-US" sz="2800" b="1" dirty="0">
                <a:latin typeface="宋体" pitchFamily="2" charset="-122"/>
                <a:ea typeface="华文仿宋"/>
                <a:cs typeface="华文仿宋"/>
              </a:rPr>
              <a:t>②部分基础知识欠扎实</a:t>
            </a:r>
          </a:p>
          <a:p>
            <a:pPr>
              <a:buFont typeface="Arial" pitchFamily="34" charset="0"/>
              <a:buNone/>
            </a:pPr>
            <a:r>
              <a:rPr lang="zh-CN" altLang="en-US" sz="2800" b="1" dirty="0">
                <a:latin typeface="宋体" pitchFamily="2" charset="-122"/>
                <a:ea typeface="华文仿宋"/>
                <a:cs typeface="华文仿宋"/>
              </a:rPr>
              <a:t>③思路方法不熟练</a:t>
            </a:r>
          </a:p>
          <a:p>
            <a:pPr>
              <a:buFont typeface="Arial" pitchFamily="34" charset="0"/>
              <a:buNone/>
            </a:pPr>
            <a:r>
              <a:rPr lang="zh-CN" altLang="en-US" sz="2800" b="1" dirty="0">
                <a:latin typeface="宋体" pitchFamily="2" charset="-122"/>
                <a:ea typeface="华文仿宋"/>
                <a:cs typeface="华文仿宋"/>
              </a:rPr>
              <a:t>④综合能力差</a:t>
            </a:r>
          </a:p>
          <a:p>
            <a:pPr>
              <a:buFont typeface="Arial" pitchFamily="34" charset="0"/>
              <a:buNone/>
            </a:pPr>
            <a:r>
              <a:rPr lang="zh-CN" altLang="en-US" sz="2800" b="1" dirty="0">
                <a:latin typeface="宋体" pitchFamily="2" charset="-122"/>
                <a:ea typeface="华文仿宋"/>
                <a:cs typeface="华文仿宋"/>
              </a:rPr>
              <a:t>⑤审题能力欠缺 </a:t>
            </a:r>
          </a:p>
          <a:p>
            <a:pPr>
              <a:buFont typeface="Arial" pitchFamily="34" charset="0"/>
              <a:buNone/>
            </a:pPr>
            <a:r>
              <a:rPr lang="zh-CN" altLang="en-US" sz="2800" b="1" dirty="0">
                <a:latin typeface="宋体" pitchFamily="2" charset="-122"/>
                <a:ea typeface="华文仿宋"/>
                <a:cs typeface="华文仿宋"/>
              </a:rPr>
              <a:t>⑥答题不规范</a:t>
            </a:r>
          </a:p>
          <a:p>
            <a:pPr>
              <a:buFont typeface="Arial" pitchFamily="34" charset="0"/>
              <a:buNone/>
            </a:pPr>
            <a:r>
              <a:rPr lang="zh-CN" altLang="en-US" sz="2800" b="1" dirty="0" smtClean="0">
                <a:latin typeface="宋体" pitchFamily="2" charset="-122"/>
                <a:ea typeface="华文仿宋"/>
                <a:cs typeface="华文仿宋"/>
              </a:rPr>
              <a:t>⑦重做题轻反思</a:t>
            </a:r>
            <a:endParaRPr lang="zh-CN" altLang="en-US" sz="2800" b="1" dirty="0">
              <a:latin typeface="宋体" pitchFamily="2" charset="-122"/>
              <a:ea typeface="华文仿宋"/>
              <a:cs typeface="华文仿宋"/>
            </a:endParaRPr>
          </a:p>
          <a:p>
            <a:pPr>
              <a:buFont typeface="Arial" pitchFamily="34" charset="0"/>
              <a:buNone/>
            </a:pPr>
            <a:r>
              <a:rPr lang="zh-CN" altLang="en-US" sz="2800" b="1" dirty="0" smtClean="0">
                <a:latin typeface="宋体" pitchFamily="2" charset="-122"/>
                <a:ea typeface="华文仿宋"/>
                <a:cs typeface="华文仿宋"/>
              </a:rPr>
              <a:t>⑧态度不重视</a:t>
            </a:r>
            <a:endParaRPr lang="zh-CN" altLang="en-US" sz="2800" b="1" dirty="0">
              <a:latin typeface="宋体" pitchFamily="2" charset="-122"/>
              <a:ea typeface="华文仿宋"/>
              <a:cs typeface="华文仿宋"/>
            </a:endParaRPr>
          </a:p>
          <a:p>
            <a:pPr>
              <a:buFont typeface="Arial" pitchFamily="34" charset="0"/>
              <a:buNone/>
            </a:pPr>
            <a:endParaRPr lang="en-US" altLang="zh-CN" sz="2400" b="1" dirty="0">
              <a:latin typeface="宋体" pitchFamily="2" charset="-122"/>
              <a:ea typeface="华文仿宋"/>
              <a:cs typeface="华文仿宋"/>
            </a:endParaRPr>
          </a:p>
        </p:txBody>
      </p:sp>
      <p:sp>
        <p:nvSpPr>
          <p:cNvPr id="5" name="矩形 5"/>
          <p:cNvSpPr>
            <a:spLocks noChangeArrowheads="1"/>
          </p:cNvSpPr>
          <p:nvPr/>
        </p:nvSpPr>
        <p:spPr bwMode="auto">
          <a:xfrm>
            <a:off x="755576" y="476672"/>
            <a:ext cx="561662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三、二</a:t>
            </a:r>
            <a:r>
              <a:rPr lang="zh-CN" altLang="en-US" sz="32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轮复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习展望</a:t>
            </a:r>
            <a:endParaRPr lang="zh-CN" altLang="en-US" sz="3200" b="1" dirty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91680" y="1340768"/>
            <a:ext cx="3672408" cy="523220"/>
          </a:xfrm>
          <a:prstGeom prst="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kumimoji="1" lang="en-US" altLang="zh-CN" sz="2800" b="1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1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、目前存在的问题</a:t>
            </a:r>
            <a:endParaRPr kumimoji="1" lang="zh-CN" altLang="en-US" sz="2800" b="1" dirty="0">
              <a:solidFill>
                <a:srgbClr val="0000FF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6" name="Text Box 2"/>
          <p:cNvSpPr txBox="1">
            <a:spLocks noChangeArrowheads="1"/>
          </p:cNvSpPr>
          <p:nvPr/>
        </p:nvSpPr>
        <p:spPr bwMode="auto">
          <a:xfrm>
            <a:off x="971550" y="333375"/>
            <a:ext cx="4392613" cy="656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800" b="1" dirty="0">
                <a:solidFill>
                  <a:srgbClr val="0000FF"/>
                </a:solidFill>
                <a:latin typeface="Times New Roman" pitchFamily="18" charset="0"/>
              </a:rPr>
              <a:t>2</a:t>
            </a:r>
            <a:r>
              <a:rPr kumimoji="1" lang="zh-CN" altLang="en-US" sz="2800" b="1" dirty="0">
                <a:solidFill>
                  <a:srgbClr val="0000FF"/>
                </a:solidFill>
                <a:latin typeface="Times New Roman" pitchFamily="18" charset="0"/>
              </a:rPr>
              <a:t>、能力要求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Times New Roman" pitchFamily="18" charset="0"/>
              </a:rPr>
              <a:t>的稳定      </a:t>
            </a:r>
            <a:endParaRPr kumimoji="1" lang="zh-CN" altLang="en-US" sz="28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282630" name="Text Box 6"/>
          <p:cNvSpPr txBox="1">
            <a:spLocks noChangeArrowheads="1"/>
          </p:cNvSpPr>
          <p:nvPr/>
        </p:nvSpPr>
        <p:spPr bwMode="auto">
          <a:xfrm>
            <a:off x="900113" y="2924175"/>
            <a:ext cx="7200900" cy="308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>
                <a:solidFill>
                  <a:srgbClr val="0000FF"/>
                </a:solidFill>
                <a:latin typeface="Verdana" pitchFamily="34" charset="0"/>
              </a:rPr>
              <a:t>     </a:t>
            </a:r>
            <a:r>
              <a:rPr kumimoji="1" lang="zh-CN" altLang="en-US" sz="2800" b="1" dirty="0">
                <a:latin typeface="Verdana" pitchFamily="34" charset="0"/>
              </a:rPr>
              <a:t>（</a:t>
            </a:r>
            <a:r>
              <a:rPr kumimoji="1" lang="en-US" altLang="zh-CN" sz="2800" b="1" dirty="0">
                <a:latin typeface="Verdana" pitchFamily="34" charset="0"/>
              </a:rPr>
              <a:t>1</a:t>
            </a:r>
            <a:r>
              <a:rPr kumimoji="1" lang="zh-CN" altLang="en-US" sz="2800" b="1" dirty="0">
                <a:latin typeface="Verdana" pitchFamily="34" charset="0"/>
              </a:rPr>
              <a:t>）理解能力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Verdana" pitchFamily="34" charset="0"/>
              </a:rPr>
              <a:t>     （</a:t>
            </a:r>
            <a:r>
              <a:rPr kumimoji="1" lang="en-US" altLang="zh-CN" sz="2800" b="1" dirty="0">
                <a:latin typeface="Verdana" pitchFamily="34" charset="0"/>
              </a:rPr>
              <a:t>2</a:t>
            </a:r>
            <a:r>
              <a:rPr kumimoji="1" lang="zh-CN" altLang="en-US" sz="2800" b="1" dirty="0">
                <a:latin typeface="Verdana" pitchFamily="34" charset="0"/>
              </a:rPr>
              <a:t>）推理能力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Verdana" pitchFamily="34" charset="0"/>
              </a:rPr>
              <a:t>     （</a:t>
            </a:r>
            <a:r>
              <a:rPr kumimoji="1" lang="en-US" altLang="zh-CN" sz="2800" b="1" dirty="0">
                <a:latin typeface="Verdana" pitchFamily="34" charset="0"/>
              </a:rPr>
              <a:t>3</a:t>
            </a:r>
            <a:r>
              <a:rPr kumimoji="1" lang="zh-CN" altLang="en-US" sz="2800" b="1" dirty="0">
                <a:latin typeface="Verdana" pitchFamily="34" charset="0"/>
              </a:rPr>
              <a:t>）分析综合能力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Verdana" pitchFamily="34" charset="0"/>
              </a:rPr>
              <a:t>     （</a:t>
            </a:r>
            <a:r>
              <a:rPr kumimoji="1" lang="en-US" altLang="zh-CN" sz="2800" b="1" dirty="0">
                <a:latin typeface="Verdana" pitchFamily="34" charset="0"/>
              </a:rPr>
              <a:t>4</a:t>
            </a:r>
            <a:r>
              <a:rPr kumimoji="1" lang="zh-CN" altLang="en-US" sz="2800" b="1" dirty="0">
                <a:latin typeface="Verdana" pitchFamily="34" charset="0"/>
              </a:rPr>
              <a:t>）应用数学处理物理问题的能力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Verdana" pitchFamily="34" charset="0"/>
              </a:rPr>
              <a:t>     （</a:t>
            </a:r>
            <a:r>
              <a:rPr kumimoji="1" lang="en-US" altLang="zh-CN" sz="2800" b="1" dirty="0">
                <a:latin typeface="Verdana" pitchFamily="34" charset="0"/>
              </a:rPr>
              <a:t>5</a:t>
            </a:r>
            <a:r>
              <a:rPr kumimoji="1" lang="zh-CN" altLang="en-US" sz="2800" b="1" dirty="0">
                <a:latin typeface="Verdana" pitchFamily="34" charset="0"/>
              </a:rPr>
              <a:t>）实验与探究能力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971550" y="1268413"/>
            <a:ext cx="7200900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>
                <a:latin typeface="Verdana" pitchFamily="34" charset="0"/>
              </a:rPr>
              <a:t>     </a:t>
            </a:r>
            <a:r>
              <a:rPr kumimoji="1" lang="zh-CN" altLang="en-US" sz="2800" b="1" dirty="0">
                <a:latin typeface="Verdana" pitchFamily="34" charset="0"/>
              </a:rPr>
              <a:t>命</a:t>
            </a:r>
            <a:r>
              <a:rPr kumimoji="1" lang="zh-CN" altLang="en-US" sz="2800" b="1" dirty="0" smtClean="0">
                <a:latin typeface="Verdana" pitchFamily="34" charset="0"/>
              </a:rPr>
              <a:t>题充分依据考试说明，以</a:t>
            </a:r>
            <a:r>
              <a:rPr kumimoji="1" lang="zh-CN" altLang="en-US" sz="2800" b="1" dirty="0">
                <a:latin typeface="Verdana" pitchFamily="34" charset="0"/>
              </a:rPr>
              <a:t>能力测试为主导，考查学生对基础知识、基本技能的掌握程度和运用所学知识分析、解决问题的能力。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KSO_Shape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7642225" y="1930400"/>
            <a:ext cx="428625" cy="519113"/>
          </a:xfrm>
          <a:custGeom>
            <a:avLst/>
            <a:gdLst>
              <a:gd name="T0" fmla="*/ 371445 w 968375"/>
              <a:gd name="T1" fmla="*/ 4170766 h 1170887"/>
              <a:gd name="T2" fmla="*/ 1792630 w 968375"/>
              <a:gd name="T3" fmla="*/ 4800430 h 1170887"/>
              <a:gd name="T4" fmla="*/ 3197663 w 968375"/>
              <a:gd name="T5" fmla="*/ 4203058 h 1170887"/>
              <a:gd name="T6" fmla="*/ 3407611 w 968375"/>
              <a:gd name="T7" fmla="*/ 4299927 h 1170887"/>
              <a:gd name="T8" fmla="*/ 1792630 w 968375"/>
              <a:gd name="T9" fmla="*/ 5042605 h 1170887"/>
              <a:gd name="T10" fmla="*/ 145346 w 968375"/>
              <a:gd name="T11" fmla="*/ 4267639 h 1170887"/>
              <a:gd name="T12" fmla="*/ 371445 w 968375"/>
              <a:gd name="T13" fmla="*/ 4170766 h 1170887"/>
              <a:gd name="T14" fmla="*/ 3746756 w 968375"/>
              <a:gd name="T15" fmla="*/ 2669270 h 1170887"/>
              <a:gd name="T16" fmla="*/ 4166650 w 968375"/>
              <a:gd name="T17" fmla="*/ 3185913 h 1170887"/>
              <a:gd name="T18" fmla="*/ 3633706 w 968375"/>
              <a:gd name="T19" fmla="*/ 3718701 h 1170887"/>
              <a:gd name="T20" fmla="*/ 3439911 w 968375"/>
              <a:gd name="T21" fmla="*/ 3686415 h 1170887"/>
              <a:gd name="T22" fmla="*/ 3569109 w 968375"/>
              <a:gd name="T23" fmla="*/ 3476526 h 1170887"/>
              <a:gd name="T24" fmla="*/ 3633706 w 968375"/>
              <a:gd name="T25" fmla="*/ 3492671 h 1170887"/>
              <a:gd name="T26" fmla="*/ 3924402 w 968375"/>
              <a:gd name="T27" fmla="*/ 3185913 h 1170887"/>
              <a:gd name="T28" fmla="*/ 3730608 w 968375"/>
              <a:gd name="T29" fmla="*/ 2911445 h 1170887"/>
              <a:gd name="T30" fmla="*/ 3746756 w 968375"/>
              <a:gd name="T31" fmla="*/ 2669270 h 1170887"/>
              <a:gd name="T32" fmla="*/ 3536810 w 968375"/>
              <a:gd name="T33" fmla="*/ 2314074 h 1170887"/>
              <a:gd name="T34" fmla="*/ 3569109 w 968375"/>
              <a:gd name="T35" fmla="*/ 2636978 h 1170887"/>
              <a:gd name="T36" fmla="*/ 1792630 w 968375"/>
              <a:gd name="T37" fmla="*/ 4412946 h 1170887"/>
              <a:gd name="T38" fmla="*/ 0 w 968375"/>
              <a:gd name="T39" fmla="*/ 2636978 h 1170887"/>
              <a:gd name="T40" fmla="*/ 32302 w 968375"/>
              <a:gd name="T41" fmla="*/ 2346365 h 1170887"/>
              <a:gd name="T42" fmla="*/ 1792630 w 968375"/>
              <a:gd name="T43" fmla="*/ 3266639 h 1170887"/>
              <a:gd name="T44" fmla="*/ 3536810 w 968375"/>
              <a:gd name="T45" fmla="*/ 2346365 h 1170887"/>
              <a:gd name="T46" fmla="*/ 3536810 w 968375"/>
              <a:gd name="T47" fmla="*/ 2314074 h 1170887"/>
              <a:gd name="T48" fmla="*/ 1792630 w 968375"/>
              <a:gd name="T49" fmla="*/ 1603686 h 1170887"/>
              <a:gd name="T50" fmla="*/ 3343009 w 968375"/>
              <a:gd name="T51" fmla="*/ 2346365 h 1170887"/>
              <a:gd name="T52" fmla="*/ 3326861 w 968375"/>
              <a:gd name="T53" fmla="*/ 2459381 h 1170887"/>
              <a:gd name="T54" fmla="*/ 1792630 w 968375"/>
              <a:gd name="T55" fmla="*/ 1942738 h 1170887"/>
              <a:gd name="T56" fmla="*/ 242248 w 968375"/>
              <a:gd name="T57" fmla="*/ 2459381 h 1170887"/>
              <a:gd name="T58" fmla="*/ 226095 w 968375"/>
              <a:gd name="T59" fmla="*/ 2346365 h 1170887"/>
              <a:gd name="T60" fmla="*/ 1792630 w 968375"/>
              <a:gd name="T61" fmla="*/ 1603686 h 1170887"/>
              <a:gd name="T62" fmla="*/ 2340261 w 968375"/>
              <a:gd name="T63" fmla="*/ 267425 h 1170887"/>
              <a:gd name="T64" fmla="*/ 2384732 w 968375"/>
              <a:gd name="T65" fmla="*/ 1604557 h 1170887"/>
              <a:gd name="T66" fmla="*/ 2340261 w 968375"/>
              <a:gd name="T67" fmla="*/ 267425 h 1170887"/>
              <a:gd name="T68" fmla="*/ 1183916 w 968375"/>
              <a:gd name="T69" fmla="*/ 178285 h 1170887"/>
              <a:gd name="T70" fmla="*/ 1228390 w 968375"/>
              <a:gd name="T71" fmla="*/ 1515418 h 1170887"/>
              <a:gd name="T72" fmla="*/ 1183916 w 968375"/>
              <a:gd name="T73" fmla="*/ 178285 h 1170887"/>
              <a:gd name="T74" fmla="*/ 1762085 w 968375"/>
              <a:gd name="T75" fmla="*/ 0 h 1170887"/>
              <a:gd name="T76" fmla="*/ 1806562 w 968375"/>
              <a:gd name="T77" fmla="*/ 1337130 h 1170887"/>
              <a:gd name="T78" fmla="*/ 1762085 w 968375"/>
              <a:gd name="T79" fmla="*/ 0 h 117088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68375" h="1170887">
                <a:moveTo>
                  <a:pt x="86328" y="968447"/>
                </a:moveTo>
                <a:cubicBezTo>
                  <a:pt x="120108" y="1054672"/>
                  <a:pt x="258984" y="1114654"/>
                  <a:pt x="416627" y="1114654"/>
                </a:cubicBezTo>
                <a:cubicBezTo>
                  <a:pt x="566762" y="1114654"/>
                  <a:pt x="701884" y="1058421"/>
                  <a:pt x="743172" y="975945"/>
                </a:cubicBezTo>
                <a:cubicBezTo>
                  <a:pt x="791966" y="998438"/>
                  <a:pt x="791966" y="998438"/>
                  <a:pt x="791966" y="998438"/>
                </a:cubicBezTo>
                <a:cubicBezTo>
                  <a:pt x="743172" y="1103407"/>
                  <a:pt x="589283" y="1170887"/>
                  <a:pt x="416627" y="1170887"/>
                </a:cubicBezTo>
                <a:cubicBezTo>
                  <a:pt x="236464" y="1170887"/>
                  <a:pt x="78821" y="1095909"/>
                  <a:pt x="33780" y="990941"/>
                </a:cubicBezTo>
                <a:cubicBezTo>
                  <a:pt x="86328" y="968447"/>
                  <a:pt x="86328" y="968447"/>
                  <a:pt x="86328" y="968447"/>
                </a:cubicBezTo>
                <a:close/>
                <a:moveTo>
                  <a:pt x="870787" y="619801"/>
                </a:moveTo>
                <a:cubicBezTo>
                  <a:pt x="927088" y="634796"/>
                  <a:pt x="968375" y="683532"/>
                  <a:pt x="968375" y="739765"/>
                </a:cubicBezTo>
                <a:cubicBezTo>
                  <a:pt x="968375" y="810994"/>
                  <a:pt x="912074" y="863478"/>
                  <a:pt x="844513" y="863478"/>
                </a:cubicBezTo>
                <a:cubicBezTo>
                  <a:pt x="829500" y="863478"/>
                  <a:pt x="814486" y="863478"/>
                  <a:pt x="799473" y="855981"/>
                </a:cubicBezTo>
                <a:cubicBezTo>
                  <a:pt x="810733" y="840985"/>
                  <a:pt x="821993" y="822241"/>
                  <a:pt x="829500" y="807245"/>
                </a:cubicBezTo>
                <a:cubicBezTo>
                  <a:pt x="833253" y="807245"/>
                  <a:pt x="840760" y="810994"/>
                  <a:pt x="844513" y="810994"/>
                </a:cubicBezTo>
                <a:cubicBezTo>
                  <a:pt x="882047" y="810994"/>
                  <a:pt x="912074" y="777254"/>
                  <a:pt x="912074" y="739765"/>
                </a:cubicBezTo>
                <a:cubicBezTo>
                  <a:pt x="912074" y="713523"/>
                  <a:pt x="893307" y="687281"/>
                  <a:pt x="867034" y="676034"/>
                </a:cubicBezTo>
                <a:cubicBezTo>
                  <a:pt x="870787" y="661038"/>
                  <a:pt x="870787" y="642294"/>
                  <a:pt x="870787" y="619801"/>
                </a:cubicBezTo>
                <a:close/>
                <a:moveTo>
                  <a:pt x="821993" y="537325"/>
                </a:moveTo>
                <a:cubicBezTo>
                  <a:pt x="825746" y="556070"/>
                  <a:pt x="829500" y="582312"/>
                  <a:pt x="829500" y="612303"/>
                </a:cubicBezTo>
                <a:cubicBezTo>
                  <a:pt x="829500" y="840985"/>
                  <a:pt x="645584" y="1024681"/>
                  <a:pt x="416627" y="1024681"/>
                </a:cubicBezTo>
                <a:cubicBezTo>
                  <a:pt x="187669" y="1024681"/>
                  <a:pt x="0" y="840985"/>
                  <a:pt x="0" y="612303"/>
                </a:cubicBezTo>
                <a:cubicBezTo>
                  <a:pt x="0" y="586061"/>
                  <a:pt x="3753" y="563567"/>
                  <a:pt x="7507" y="544823"/>
                </a:cubicBezTo>
                <a:cubicBezTo>
                  <a:pt x="7507" y="664787"/>
                  <a:pt x="187669" y="758510"/>
                  <a:pt x="416627" y="758510"/>
                </a:cubicBezTo>
                <a:cubicBezTo>
                  <a:pt x="641830" y="758510"/>
                  <a:pt x="821993" y="664787"/>
                  <a:pt x="821993" y="544823"/>
                </a:cubicBezTo>
                <a:cubicBezTo>
                  <a:pt x="821993" y="541074"/>
                  <a:pt x="821993" y="541074"/>
                  <a:pt x="821993" y="537325"/>
                </a:cubicBezTo>
                <a:close/>
                <a:moveTo>
                  <a:pt x="416627" y="372374"/>
                </a:moveTo>
                <a:cubicBezTo>
                  <a:pt x="611803" y="372374"/>
                  <a:pt x="776952" y="451101"/>
                  <a:pt x="776952" y="544823"/>
                </a:cubicBezTo>
                <a:cubicBezTo>
                  <a:pt x="776952" y="556070"/>
                  <a:pt x="776952" y="563567"/>
                  <a:pt x="773199" y="571065"/>
                </a:cubicBezTo>
                <a:cubicBezTo>
                  <a:pt x="716898" y="499836"/>
                  <a:pt x="578023" y="451101"/>
                  <a:pt x="416627" y="451101"/>
                </a:cubicBezTo>
                <a:cubicBezTo>
                  <a:pt x="251477" y="451101"/>
                  <a:pt x="112601" y="499836"/>
                  <a:pt x="56301" y="571065"/>
                </a:cubicBezTo>
                <a:cubicBezTo>
                  <a:pt x="52547" y="563567"/>
                  <a:pt x="52547" y="556070"/>
                  <a:pt x="52547" y="544823"/>
                </a:cubicBezTo>
                <a:cubicBezTo>
                  <a:pt x="52547" y="451101"/>
                  <a:pt x="217696" y="372374"/>
                  <a:pt x="416627" y="372374"/>
                </a:cubicBezTo>
                <a:close/>
                <a:moveTo>
                  <a:pt x="543902" y="62096"/>
                </a:moveTo>
                <a:cubicBezTo>
                  <a:pt x="636930" y="186288"/>
                  <a:pt x="492220" y="196637"/>
                  <a:pt x="554238" y="372576"/>
                </a:cubicBezTo>
                <a:cubicBezTo>
                  <a:pt x="409528" y="155240"/>
                  <a:pt x="585248" y="196637"/>
                  <a:pt x="543902" y="62096"/>
                </a:cubicBezTo>
                <a:close/>
                <a:moveTo>
                  <a:pt x="275155" y="41398"/>
                </a:moveTo>
                <a:cubicBezTo>
                  <a:pt x="368183" y="175939"/>
                  <a:pt x="223472" y="175939"/>
                  <a:pt x="285491" y="351878"/>
                </a:cubicBezTo>
                <a:cubicBezTo>
                  <a:pt x="140780" y="144891"/>
                  <a:pt x="316500" y="186288"/>
                  <a:pt x="275155" y="41398"/>
                </a:cubicBezTo>
                <a:close/>
                <a:moveTo>
                  <a:pt x="409528" y="0"/>
                </a:moveTo>
                <a:cubicBezTo>
                  <a:pt x="502556" y="124192"/>
                  <a:pt x="357846" y="134542"/>
                  <a:pt x="419865" y="310480"/>
                </a:cubicBezTo>
                <a:cubicBezTo>
                  <a:pt x="275155" y="103493"/>
                  <a:pt x="450874" y="144891"/>
                  <a:pt x="409528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31640" y="836712"/>
            <a:ext cx="2920992" cy="523220"/>
          </a:xfrm>
          <a:prstGeom prst="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0" hangingPunct="0">
              <a:defRPr/>
            </a:pPr>
            <a:r>
              <a:rPr kumimoji="1" lang="en-US" altLang="zh-CN" sz="2800" b="1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2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、二轮复习目标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990600" y="1600200"/>
            <a:ext cx="7543800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  <a:defRPr/>
            </a:pPr>
            <a:r>
              <a:rPr kumimoji="1"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知识成网，方法成套，情景成类，提</a:t>
            </a:r>
            <a:r>
              <a:rPr kumimoji="1"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升核心素</a:t>
            </a:r>
            <a:r>
              <a:rPr kumimoji="1"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养</a:t>
            </a:r>
            <a:endParaRPr kumimoji="1" lang="en-US" altLang="zh-CN" sz="24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200000"/>
              </a:lnSpc>
              <a:defRPr/>
            </a:pPr>
            <a:r>
              <a:rPr kumimoji="1"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   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（物理主干知识系统化，帮助学生形成知识网络；将物理思想和方法融入综合题型中；重视训练运用多知识点综合解决问题的思路，进一步提高学生分析解决问题的能力。）</a:t>
            </a:r>
          </a:p>
          <a:p>
            <a:pPr>
              <a:lnSpc>
                <a:spcPct val="200000"/>
              </a:lnSpc>
              <a:defRPr/>
            </a:pPr>
            <a:r>
              <a:rPr kumimoji="1"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   </a:t>
            </a:r>
            <a:r>
              <a:rPr kumimoji="1" lang="zh-CN" altLang="en-US" sz="2400" b="1" dirty="0">
                <a:solidFill>
                  <a:srgbClr val="FF0000"/>
                </a:solidFill>
                <a:latin typeface="+mj-ea"/>
              </a:rPr>
              <a:t>      素养</a:t>
            </a:r>
            <a:r>
              <a:rPr kumimoji="1" lang="en-US" altLang="zh-CN" sz="2400" b="1" dirty="0">
                <a:solidFill>
                  <a:srgbClr val="FF0000"/>
                </a:solidFill>
                <a:latin typeface="+mj-ea"/>
              </a:rPr>
              <a:t>=</a:t>
            </a:r>
            <a:r>
              <a:rPr kumimoji="1" lang="zh-CN" altLang="en-US" sz="2400" b="1" dirty="0">
                <a:solidFill>
                  <a:srgbClr val="FF0000"/>
                </a:solidFill>
                <a:latin typeface="+mj-ea"/>
              </a:rPr>
              <a:t>基础知识</a:t>
            </a:r>
            <a:r>
              <a:rPr kumimoji="1" lang="en-US" altLang="zh-CN" sz="2400" b="1" dirty="0">
                <a:solidFill>
                  <a:srgbClr val="FF0000"/>
                </a:solidFill>
                <a:latin typeface="+mj-ea"/>
              </a:rPr>
              <a:t>+</a:t>
            </a:r>
            <a:r>
              <a:rPr kumimoji="1" lang="zh-CN" altLang="en-US" sz="2400" b="1" dirty="0">
                <a:solidFill>
                  <a:srgbClr val="FF0000"/>
                </a:solidFill>
                <a:latin typeface="+mj-ea"/>
              </a:rPr>
              <a:t>思维能力</a:t>
            </a:r>
            <a:r>
              <a:rPr kumimoji="1" lang="en-US" altLang="zh-CN" sz="2400" b="1" dirty="0">
                <a:solidFill>
                  <a:srgbClr val="FF0000"/>
                </a:solidFill>
                <a:latin typeface="+mj-ea"/>
              </a:rPr>
              <a:t>@</a:t>
            </a:r>
            <a:r>
              <a:rPr kumimoji="1" lang="zh-CN" altLang="en-US" sz="2400" b="1" dirty="0">
                <a:solidFill>
                  <a:srgbClr val="FF0000"/>
                </a:solidFill>
                <a:latin typeface="+mj-ea"/>
              </a:rPr>
              <a:t>新情景</a:t>
            </a:r>
            <a:endParaRPr lang="zh-CN" altLang="zh-CN" sz="2400" dirty="0">
              <a:latin typeface="+mj-ea"/>
              <a:ea typeface="+mj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14400" y="609600"/>
            <a:ext cx="2202847" cy="523220"/>
          </a:xfrm>
          <a:prstGeom prst="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0" hangingPunct="0">
              <a:defRPr/>
            </a:pPr>
            <a:r>
              <a:rPr kumimoji="1" lang="en-US" altLang="zh-CN" sz="2800" b="1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3</a:t>
            </a:r>
            <a:r>
              <a:rPr kumimoji="1" lang="zh-CN" altLang="en-US" sz="2800" b="1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、预设专题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95736" y="1379538"/>
            <a:ext cx="2030412" cy="460375"/>
          </a:xfrm>
          <a:prstGeom prst="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sz="2400" dirty="0">
                <a:solidFill>
                  <a:srgbClr val="FF0000"/>
                </a:solidFill>
                <a:latin typeface="+mj-ea"/>
                <a:ea typeface="+mj-ea"/>
              </a:rPr>
              <a:t>力与运动专题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09800" y="2060848"/>
            <a:ext cx="2057400" cy="461963"/>
          </a:xfrm>
          <a:prstGeom prst="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2400" dirty="0">
                <a:solidFill>
                  <a:srgbClr val="FF0000"/>
                </a:solidFill>
                <a:latin typeface="+mj-ea"/>
                <a:ea typeface="+mj-ea"/>
              </a:rPr>
              <a:t>功与能专题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09800" y="3331840"/>
            <a:ext cx="2057400" cy="457200"/>
          </a:xfrm>
          <a:prstGeom prst="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2400" dirty="0">
                <a:solidFill>
                  <a:srgbClr val="FF0000"/>
                </a:solidFill>
                <a:latin typeface="+mj-ea"/>
                <a:ea typeface="+mj-ea"/>
              </a:rPr>
              <a:t>复合场专题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95736" y="4623222"/>
            <a:ext cx="2032000" cy="461962"/>
          </a:xfrm>
          <a:prstGeom prst="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sz="2400" dirty="0">
                <a:solidFill>
                  <a:srgbClr val="FF0000"/>
                </a:solidFill>
                <a:latin typeface="+mj-ea"/>
                <a:ea typeface="+mj-ea"/>
              </a:rPr>
              <a:t>电磁感应专题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09800" y="5276056"/>
            <a:ext cx="2057400" cy="457200"/>
          </a:xfrm>
          <a:prstGeom prst="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2400" dirty="0">
                <a:solidFill>
                  <a:srgbClr val="FF0000"/>
                </a:solidFill>
                <a:latin typeface="+mj-ea"/>
                <a:ea typeface="+mj-ea"/>
              </a:rPr>
              <a:t>实验专题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225675" y="5867400"/>
            <a:ext cx="2057400" cy="461963"/>
          </a:xfrm>
          <a:prstGeom prst="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+mj-ea"/>
                <a:ea typeface="+mj-ea"/>
              </a:rPr>
              <a:t>选修专题</a:t>
            </a:r>
            <a:endParaRPr lang="zh-CN" altLang="en-US" sz="24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952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052736"/>
            <a:ext cx="3476954" cy="4881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2239751" y="3975447"/>
            <a:ext cx="2057400" cy="461665"/>
          </a:xfrm>
          <a:prstGeom prst="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+mj-ea"/>
                <a:ea typeface="+mj-ea"/>
              </a:rPr>
              <a:t>直流与交流</a:t>
            </a:r>
            <a:endParaRPr lang="zh-CN" altLang="en-US" sz="24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95736" y="2683768"/>
            <a:ext cx="2057400" cy="461665"/>
          </a:xfrm>
          <a:prstGeom prst="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+mj-ea"/>
                <a:ea typeface="+mj-ea"/>
              </a:rPr>
              <a:t>电场磁场专</a:t>
            </a:r>
            <a:r>
              <a:rPr lang="zh-CN" altLang="en-US" sz="2400" dirty="0">
                <a:solidFill>
                  <a:srgbClr val="FF0000"/>
                </a:solidFill>
                <a:latin typeface="+mj-ea"/>
                <a:ea typeface="+mj-ea"/>
              </a:rPr>
              <a:t>题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299" y="188640"/>
            <a:ext cx="3450889" cy="5978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5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188640"/>
            <a:ext cx="3635332" cy="594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870" name="Text Box 6"/>
          <p:cNvSpPr txBox="1">
            <a:spLocks noChangeArrowheads="1"/>
          </p:cNvSpPr>
          <p:nvPr/>
        </p:nvSpPr>
        <p:spPr bwMode="auto">
          <a:xfrm>
            <a:off x="1403350" y="2060575"/>
            <a:ext cx="6337300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800" b="1" dirty="0" smtClean="0">
                <a:solidFill>
                  <a:srgbClr val="FF3300"/>
                </a:solidFill>
                <a:latin typeface="Times New Roman" pitchFamily="18" charset="0"/>
              </a:rPr>
              <a:t>      </a:t>
            </a:r>
            <a:r>
              <a:rPr kumimoji="1" lang="en-US" altLang="zh-CN" sz="2800" b="1" dirty="0" smtClean="0">
                <a:solidFill>
                  <a:srgbClr val="002060"/>
                </a:solidFill>
                <a:latin typeface="Times New Roman" pitchFamily="18" charset="0"/>
              </a:rPr>
              <a:t>1</a:t>
            </a:r>
            <a:r>
              <a:rPr kumimoji="1" lang="zh-CN" altLang="en-US" sz="2800" b="1" dirty="0" smtClean="0">
                <a:solidFill>
                  <a:srgbClr val="002060"/>
                </a:solidFill>
                <a:latin typeface="Times New Roman" pitchFamily="18" charset="0"/>
              </a:rPr>
              <a:t>）选</a:t>
            </a:r>
            <a:r>
              <a:rPr kumimoji="1" lang="zh-CN" altLang="en-US" sz="2800" b="1" dirty="0">
                <a:solidFill>
                  <a:srgbClr val="002060"/>
                </a:solidFill>
                <a:latin typeface="Times New Roman" pitchFamily="18" charset="0"/>
              </a:rPr>
              <a:t>择题</a:t>
            </a:r>
            <a:r>
              <a:rPr kumimoji="1" lang="zh-CN" altLang="en-US" sz="2800" b="1" dirty="0" smtClean="0">
                <a:solidFill>
                  <a:srgbClr val="002060"/>
                </a:solidFill>
                <a:latin typeface="Times New Roman" pitchFamily="18" charset="0"/>
              </a:rPr>
              <a:t>考查点</a:t>
            </a:r>
            <a:r>
              <a:rPr kumimoji="1" lang="zh-CN" altLang="en-US" sz="2800" b="1" dirty="0">
                <a:solidFill>
                  <a:srgbClr val="002060"/>
                </a:solidFill>
                <a:latin typeface="Times New Roman" pitchFamily="18" charset="0"/>
              </a:rPr>
              <a:t>的</a:t>
            </a:r>
            <a:r>
              <a:rPr kumimoji="1" lang="zh-CN" altLang="en-US" sz="2800" b="1" dirty="0" smtClean="0">
                <a:solidFill>
                  <a:srgbClr val="002060"/>
                </a:solidFill>
                <a:latin typeface="Times New Roman" pitchFamily="18" charset="0"/>
              </a:rPr>
              <a:t>变化</a:t>
            </a:r>
            <a:endParaRPr kumimoji="1" lang="zh-CN" altLang="en-US" sz="2800" b="1" dirty="0">
              <a:solidFill>
                <a:srgbClr val="002060"/>
              </a:solidFill>
              <a:latin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800" b="1" dirty="0">
                <a:solidFill>
                  <a:srgbClr val="002060"/>
                </a:solidFill>
                <a:latin typeface="Times New Roman" pitchFamily="18" charset="0"/>
              </a:rPr>
              <a:t>      </a:t>
            </a:r>
            <a:r>
              <a:rPr kumimoji="1" lang="en-US" altLang="zh-CN" sz="2800" b="1" dirty="0" smtClean="0">
                <a:solidFill>
                  <a:srgbClr val="002060"/>
                </a:solidFill>
                <a:latin typeface="Times New Roman" pitchFamily="18" charset="0"/>
              </a:rPr>
              <a:t>2</a:t>
            </a:r>
            <a:r>
              <a:rPr kumimoji="1" lang="zh-CN" altLang="en-US" sz="2800" b="1" dirty="0" smtClean="0">
                <a:solidFill>
                  <a:srgbClr val="002060"/>
                </a:solidFill>
                <a:latin typeface="Times New Roman" pitchFamily="18" charset="0"/>
              </a:rPr>
              <a:t>）实</a:t>
            </a:r>
            <a:r>
              <a:rPr kumimoji="1" lang="zh-CN" altLang="en-US" sz="2800" b="1" dirty="0">
                <a:solidFill>
                  <a:srgbClr val="002060"/>
                </a:solidFill>
                <a:latin typeface="Times New Roman" pitchFamily="18" charset="0"/>
              </a:rPr>
              <a:t>验题</a:t>
            </a:r>
            <a:r>
              <a:rPr kumimoji="1" lang="zh-CN" altLang="en-US" sz="2800" b="1" dirty="0" smtClean="0">
                <a:solidFill>
                  <a:srgbClr val="002060"/>
                </a:solidFill>
                <a:latin typeface="Times New Roman" pitchFamily="18" charset="0"/>
              </a:rPr>
              <a:t>考查点的变化</a:t>
            </a:r>
            <a:endParaRPr kumimoji="1" lang="zh-CN" altLang="en-US" sz="2800" b="1" dirty="0">
              <a:solidFill>
                <a:srgbClr val="002060"/>
              </a:solidFill>
              <a:latin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800" b="1" dirty="0">
                <a:solidFill>
                  <a:srgbClr val="002060"/>
                </a:solidFill>
                <a:latin typeface="Times New Roman" pitchFamily="18" charset="0"/>
              </a:rPr>
              <a:t>      </a:t>
            </a:r>
            <a:r>
              <a:rPr kumimoji="1" lang="en-US" altLang="zh-CN" sz="2800" b="1" dirty="0" smtClean="0">
                <a:solidFill>
                  <a:srgbClr val="002060"/>
                </a:solidFill>
                <a:latin typeface="Times New Roman" pitchFamily="18" charset="0"/>
              </a:rPr>
              <a:t>3</a:t>
            </a:r>
            <a:r>
              <a:rPr kumimoji="1" lang="zh-CN" altLang="en-US" sz="2800" b="1" dirty="0" smtClean="0">
                <a:solidFill>
                  <a:srgbClr val="002060"/>
                </a:solidFill>
                <a:latin typeface="Times New Roman" pitchFamily="18" charset="0"/>
              </a:rPr>
              <a:t>）选</a:t>
            </a:r>
            <a:r>
              <a:rPr kumimoji="1" lang="zh-CN" altLang="en-US" sz="2800" b="1" dirty="0">
                <a:solidFill>
                  <a:srgbClr val="002060"/>
                </a:solidFill>
                <a:latin typeface="Times New Roman" pitchFamily="18" charset="0"/>
              </a:rPr>
              <a:t>修部分</a:t>
            </a:r>
            <a:r>
              <a:rPr kumimoji="1" lang="zh-CN" altLang="en-US" sz="2800" b="1" dirty="0" smtClean="0">
                <a:solidFill>
                  <a:srgbClr val="002060"/>
                </a:solidFill>
                <a:latin typeface="Times New Roman" pitchFamily="18" charset="0"/>
              </a:rPr>
              <a:t>考查点的变化</a:t>
            </a:r>
            <a:endParaRPr kumimoji="1" lang="zh-CN" altLang="en-US" sz="2800" b="1" dirty="0">
              <a:solidFill>
                <a:srgbClr val="002060"/>
              </a:solidFill>
              <a:latin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800" b="1" dirty="0">
                <a:solidFill>
                  <a:srgbClr val="002060"/>
                </a:solidFill>
                <a:latin typeface="Times New Roman" pitchFamily="18" charset="0"/>
              </a:rPr>
              <a:t>      </a:t>
            </a:r>
            <a:r>
              <a:rPr kumimoji="1" lang="en-US" altLang="zh-CN" sz="2800" b="1" dirty="0" smtClean="0">
                <a:solidFill>
                  <a:srgbClr val="002060"/>
                </a:solidFill>
                <a:latin typeface="Times New Roman" pitchFamily="18" charset="0"/>
              </a:rPr>
              <a:t>4</a:t>
            </a:r>
            <a:r>
              <a:rPr kumimoji="1" lang="zh-CN" altLang="en-US" sz="2800" b="1" dirty="0" smtClean="0">
                <a:solidFill>
                  <a:srgbClr val="002060"/>
                </a:solidFill>
                <a:latin typeface="Times New Roman" pitchFamily="18" charset="0"/>
              </a:rPr>
              <a:t>）计</a:t>
            </a:r>
            <a:r>
              <a:rPr kumimoji="1" lang="zh-CN" altLang="en-US" sz="2800" b="1" dirty="0">
                <a:solidFill>
                  <a:srgbClr val="002060"/>
                </a:solidFill>
                <a:latin typeface="Times New Roman" pitchFamily="18" charset="0"/>
              </a:rPr>
              <a:t>算题</a:t>
            </a:r>
            <a:r>
              <a:rPr kumimoji="1" lang="zh-CN" altLang="en-US" sz="2800" b="1" dirty="0" smtClean="0">
                <a:solidFill>
                  <a:srgbClr val="002060"/>
                </a:solidFill>
                <a:latin typeface="Times New Roman" pitchFamily="18" charset="0"/>
              </a:rPr>
              <a:t>考查点的变化</a:t>
            </a:r>
            <a:endParaRPr kumimoji="1" lang="zh-CN" altLang="en-US" sz="2800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9632" y="1052736"/>
            <a:ext cx="2339102" cy="523220"/>
          </a:xfrm>
          <a:prstGeom prst="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0" hangingPunct="0">
              <a:defRPr/>
            </a:pPr>
            <a:r>
              <a:rPr kumimoji="1" lang="zh-CN" altLang="en-US" sz="2800" b="1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关注高考变化</a:t>
            </a:r>
            <a:endParaRPr kumimoji="1" lang="zh-CN" altLang="en-US" sz="2800" b="1" dirty="0">
              <a:solidFill>
                <a:srgbClr val="0000FF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1647" name="Group 6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3388349306"/>
              </p:ext>
            </p:extLst>
          </p:nvPr>
        </p:nvGraphicFramePr>
        <p:xfrm>
          <a:off x="593956" y="1844824"/>
          <a:ext cx="8229600" cy="3544125"/>
        </p:xfrm>
        <a:graphic>
          <a:graphicData uri="http://schemas.openxmlformats.org/drawingml/2006/table">
            <a:tbl>
              <a:tblPr/>
              <a:tblGrid>
                <a:gridCol w="935906"/>
                <a:gridCol w="792088"/>
                <a:gridCol w="648072"/>
                <a:gridCol w="719559"/>
                <a:gridCol w="360561"/>
                <a:gridCol w="1008112"/>
                <a:gridCol w="925274"/>
                <a:gridCol w="642942"/>
                <a:gridCol w="928694"/>
                <a:gridCol w="1268392"/>
              </a:tblGrid>
              <a:tr h="4769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年份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2017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2018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778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题号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13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考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查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内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zh-CN" altLang="zh-CN" sz="18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自耦变压器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电磁</a:t>
                      </a: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感应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直流电路问题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磁通量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电容器</a:t>
                      </a: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带电粒子在电场中的运动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电容电感对交变电流的影响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远距离输电</a:t>
                      </a: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含容电路</a:t>
                      </a: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电容器的充放电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电磁感应综合（动力学问题和能量问题）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830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难易程度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易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易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易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易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51644" name="Rectangle 60"/>
          <p:cNvSpPr>
            <a:spLocks noChangeArrowheads="1"/>
          </p:cNvSpPr>
          <p:nvPr/>
        </p:nvSpPr>
        <p:spPr bwMode="auto">
          <a:xfrm>
            <a:off x="1601800" y="5589239"/>
            <a:ext cx="4140200" cy="720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kumimoji="1" lang="zh-CN" altLang="en-US" sz="2800" b="1" dirty="0" smtClean="0">
                <a:solidFill>
                  <a:srgbClr val="0000CC"/>
                </a:solidFill>
              </a:rPr>
              <a:t>要多关注</a:t>
            </a:r>
            <a:r>
              <a:rPr kumimoji="1" lang="zh-CN" altLang="en-US" sz="2800" b="1" dirty="0" smtClean="0">
                <a:solidFill>
                  <a:srgbClr val="FF0000"/>
                </a:solidFill>
              </a:rPr>
              <a:t>交流电部分</a:t>
            </a:r>
            <a:r>
              <a:rPr kumimoji="1" lang="en-US" altLang="zh-CN" sz="2800" b="1" dirty="0" smtClean="0">
                <a:solidFill>
                  <a:srgbClr val="FF0000"/>
                </a:solidFill>
              </a:rPr>
              <a:t>.</a:t>
            </a:r>
            <a:endParaRPr kumimoji="1" lang="en-US" altLang="zh-CN" sz="2800" b="1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55576" y="240313"/>
            <a:ext cx="7920880" cy="59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kumimoji="1" lang="en-US" altLang="zh-CN" sz="2800" b="1" dirty="0" smtClean="0">
                <a:solidFill>
                  <a:srgbClr val="002060"/>
                </a:solidFill>
              </a:rPr>
              <a:t>1</a:t>
            </a:r>
            <a:r>
              <a:rPr kumimoji="1" lang="zh-CN" altLang="en-US" sz="2800" b="1" dirty="0" smtClean="0">
                <a:solidFill>
                  <a:srgbClr val="002060"/>
                </a:solidFill>
              </a:rPr>
              <a:t>）选择题考查点</a:t>
            </a:r>
            <a:r>
              <a:rPr kumimoji="1" lang="zh-CN" altLang="en-US" sz="2800" b="1" dirty="0">
                <a:solidFill>
                  <a:srgbClr val="002060"/>
                </a:solidFill>
              </a:rPr>
              <a:t>的</a:t>
            </a:r>
            <a:r>
              <a:rPr kumimoji="1" lang="zh-CN" altLang="en-US" sz="2800" b="1" dirty="0" smtClean="0">
                <a:solidFill>
                  <a:srgbClr val="002060"/>
                </a:solidFill>
              </a:rPr>
              <a:t>变化</a:t>
            </a:r>
            <a:r>
              <a:rPr kumimoji="1" lang="en-US" altLang="zh-CN" sz="2800" b="1" dirty="0" smtClean="0">
                <a:solidFill>
                  <a:srgbClr val="002060"/>
                </a:solidFill>
              </a:rPr>
              <a:t>—</a:t>
            </a:r>
            <a:r>
              <a:rPr kumimoji="1" lang="zh-CN" altLang="en-US" sz="2800" b="1" dirty="0" smtClean="0">
                <a:solidFill>
                  <a:srgbClr val="002060"/>
                </a:solidFill>
              </a:rPr>
              <a:t>电学部分（除静电场）</a:t>
            </a:r>
            <a:endParaRPr kumimoji="1" lang="zh-CN" altLang="en-US" sz="2800" b="1" dirty="0">
              <a:solidFill>
                <a:srgbClr val="002060"/>
              </a:solidFill>
            </a:endParaRP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048008"/>
            <a:ext cx="1944588" cy="510175"/>
          </a:xfrm>
        </p:spPr>
        <p:txBody>
          <a:bodyPr/>
          <a:lstStyle/>
          <a:p>
            <a:r>
              <a:rPr lang="zh-CN" altLang="en-US" sz="1800" b="1" dirty="0" smtClean="0">
                <a:solidFill>
                  <a:srgbClr val="0000CC"/>
                </a:solidFill>
              </a:rPr>
              <a:t>（</a:t>
            </a:r>
            <a:r>
              <a:rPr lang="en-US" altLang="zh-CN" sz="1800" b="1" dirty="0" smtClean="0">
                <a:solidFill>
                  <a:srgbClr val="0000CC"/>
                </a:solidFill>
              </a:rPr>
              <a:t>1</a:t>
            </a:r>
            <a:r>
              <a:rPr lang="zh-CN" altLang="en-US" sz="1800" b="1" dirty="0" smtClean="0">
                <a:solidFill>
                  <a:srgbClr val="0000CC"/>
                </a:solidFill>
              </a:rPr>
              <a:t>）图象题</a:t>
            </a:r>
            <a:endParaRPr lang="zh-CN" altLang="en-US" sz="1800" dirty="0">
              <a:solidFill>
                <a:srgbClr val="0000CC"/>
              </a:solidFill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979712" y="1071367"/>
            <a:ext cx="1944216" cy="446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1800" b="1" dirty="0" smtClean="0">
                <a:solidFill>
                  <a:srgbClr val="0000CC"/>
                </a:solidFill>
              </a:rPr>
              <a:t>（</a:t>
            </a:r>
            <a:r>
              <a:rPr lang="en-US" altLang="zh-CN" sz="1800" b="1" dirty="0" smtClean="0">
                <a:solidFill>
                  <a:srgbClr val="0000CC"/>
                </a:solidFill>
              </a:rPr>
              <a:t>2</a:t>
            </a:r>
            <a:r>
              <a:rPr lang="zh-CN" altLang="en-US" sz="1800" b="1" dirty="0" smtClean="0">
                <a:solidFill>
                  <a:srgbClr val="0000CC"/>
                </a:solidFill>
              </a:rPr>
              <a:t>）抛体运动</a:t>
            </a:r>
            <a:endParaRPr lang="zh-CN" altLang="en-US" sz="1800" dirty="0">
              <a:solidFill>
                <a:srgbClr val="0000CC"/>
              </a:solidFill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3563888" y="1060609"/>
            <a:ext cx="1800199" cy="487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1800" b="1" dirty="0" smtClean="0">
                <a:solidFill>
                  <a:srgbClr val="0000CC"/>
                </a:solidFill>
              </a:rPr>
              <a:t>（</a:t>
            </a:r>
            <a:r>
              <a:rPr lang="en-US" altLang="zh-CN" sz="1800" b="1" dirty="0" smtClean="0">
                <a:solidFill>
                  <a:srgbClr val="0000CC"/>
                </a:solidFill>
              </a:rPr>
              <a:t>3</a:t>
            </a:r>
            <a:r>
              <a:rPr lang="zh-CN" altLang="en-US" sz="1800" b="1" dirty="0" smtClean="0">
                <a:solidFill>
                  <a:srgbClr val="0000CC"/>
                </a:solidFill>
              </a:rPr>
              <a:t>）万有引力</a:t>
            </a:r>
            <a:endParaRPr lang="zh-CN" altLang="en-US" sz="1800" dirty="0">
              <a:solidFill>
                <a:srgbClr val="0000CC"/>
              </a:solidFill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5201988" y="1099831"/>
            <a:ext cx="1680446" cy="416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1800" b="1" dirty="0" smtClean="0">
                <a:solidFill>
                  <a:srgbClr val="0000CC"/>
                </a:solidFill>
              </a:rPr>
              <a:t>（</a:t>
            </a:r>
            <a:r>
              <a:rPr lang="en-US" altLang="zh-CN" sz="1800" b="1" dirty="0" smtClean="0">
                <a:solidFill>
                  <a:srgbClr val="0000CC"/>
                </a:solidFill>
              </a:rPr>
              <a:t>4</a:t>
            </a:r>
            <a:r>
              <a:rPr lang="zh-CN" altLang="en-US" sz="1800" b="1" dirty="0" smtClean="0">
                <a:solidFill>
                  <a:srgbClr val="0000CC"/>
                </a:solidFill>
              </a:rPr>
              <a:t>）静电场</a:t>
            </a:r>
            <a:endParaRPr lang="zh-CN" altLang="en-US" sz="1800" b="1" dirty="0">
              <a:solidFill>
                <a:srgbClr val="0000CC"/>
              </a:solidFill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6732240" y="1061314"/>
            <a:ext cx="2009849" cy="500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1800" b="1" dirty="0" smtClean="0">
                <a:solidFill>
                  <a:srgbClr val="0000CC"/>
                </a:solidFill>
              </a:rPr>
              <a:t>（</a:t>
            </a:r>
            <a:r>
              <a:rPr lang="en-US" altLang="zh-CN" sz="1800" b="1" dirty="0" smtClean="0">
                <a:solidFill>
                  <a:srgbClr val="0000CC"/>
                </a:solidFill>
              </a:rPr>
              <a:t>5</a:t>
            </a:r>
            <a:r>
              <a:rPr lang="zh-CN" altLang="en-US" sz="1800" b="1" dirty="0" smtClean="0">
                <a:solidFill>
                  <a:srgbClr val="0000CC"/>
                </a:solidFill>
              </a:rPr>
              <a:t>）力学综合</a:t>
            </a:r>
            <a:endParaRPr lang="zh-CN" altLang="en-US" sz="1800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5068" name="Group 172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xmlns="" val="672559996"/>
              </p:ext>
            </p:extLst>
          </p:nvPr>
        </p:nvGraphicFramePr>
        <p:xfrm>
          <a:off x="539750" y="1098564"/>
          <a:ext cx="8353425" cy="4652042"/>
        </p:xfrm>
        <a:graphic>
          <a:graphicData uri="http://schemas.openxmlformats.org/drawingml/2006/table">
            <a:tbl>
              <a:tblPr/>
              <a:tblGrid>
                <a:gridCol w="792163"/>
                <a:gridCol w="2025641"/>
                <a:gridCol w="2571768"/>
                <a:gridCol w="2963853"/>
              </a:tblGrid>
              <a:tr h="5864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年份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2017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2018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96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电学实验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(1)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选电流表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(2)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操作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(3)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作图象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利用图象得出规律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(1)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选电源、滑动变阻器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(2)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操作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(3)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理论分析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(4)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操作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(1)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操作（指出不妥之处 ）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(2)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作图象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利用图象求解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(3)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误差定量分析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     求出真实值</a:t>
                      </a: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31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力学实验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(1)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操作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(2)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读数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数据处理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(3)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误差定性分析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(4)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提出改进意见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(1)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操作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(2)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数据处理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 </a:t>
                      </a: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(3)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作图象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(4)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误差分析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理论运算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（连接体、求绳中张力）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(1)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误差类型？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(2)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如何有利于测量？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(3)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如何减小误差？</a:t>
                      </a:r>
                      <a:endParaRPr kumimoji="1" lang="el-GR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(4)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误差定量分析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     求出真实值</a:t>
                      </a:r>
                      <a:endParaRPr kumimoji="1" lang="el-GR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（连接体、求重力加速度）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827088" y="404813"/>
            <a:ext cx="50403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2800" b="1" dirty="0" smtClean="0">
                <a:solidFill>
                  <a:srgbClr val="002060"/>
                </a:solidFill>
              </a:rPr>
              <a:t>2</a:t>
            </a:r>
            <a:r>
              <a:rPr kumimoji="1" lang="zh-CN" altLang="en-US" sz="2800" b="1" dirty="0" smtClean="0">
                <a:solidFill>
                  <a:srgbClr val="002060"/>
                </a:solidFill>
              </a:rPr>
              <a:t>）实</a:t>
            </a:r>
            <a:r>
              <a:rPr kumimoji="1" lang="zh-CN" altLang="en-US" sz="2800" b="1" dirty="0">
                <a:solidFill>
                  <a:srgbClr val="002060"/>
                </a:solidFill>
              </a:rPr>
              <a:t>验题</a:t>
            </a:r>
            <a:r>
              <a:rPr kumimoji="1" lang="zh-CN" altLang="en-US" sz="2800" b="1" dirty="0" smtClean="0">
                <a:solidFill>
                  <a:srgbClr val="002060"/>
                </a:solidFill>
              </a:rPr>
              <a:t>考查点的变化</a:t>
            </a:r>
            <a:endParaRPr kumimoji="1" lang="zh-CN" altLang="en-US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60076" y="4725144"/>
            <a:ext cx="8143932" cy="1714512"/>
          </a:xfrm>
        </p:spPr>
        <p:txBody>
          <a:bodyPr/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（</a:t>
            </a:r>
            <a:r>
              <a:rPr lang="en-US" sz="2000" b="1" dirty="0" smtClean="0">
                <a:solidFill>
                  <a:srgbClr val="FF0000"/>
                </a:solidFill>
              </a:rPr>
              <a:t>3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）为了得到更准确的测量结果，在测出上述数据后，该同学将一只量程为</a:t>
            </a:r>
            <a:r>
              <a:rPr lang="en-US" sz="2000" b="1" dirty="0" smtClean="0">
                <a:solidFill>
                  <a:srgbClr val="FF0000"/>
                </a:solidFill>
              </a:rPr>
              <a:t>100 mV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的电压表并联在电流表的两端．调节电阻箱，当电流表的示数为</a:t>
            </a:r>
            <a:r>
              <a:rPr lang="en-US" sz="2000" b="1" dirty="0" smtClean="0">
                <a:solidFill>
                  <a:srgbClr val="FF0000"/>
                </a:solidFill>
              </a:rPr>
              <a:t>0.33 A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时，电压表的指针位置如题</a:t>
            </a:r>
            <a:r>
              <a:rPr lang="en-US" sz="2000" b="1" dirty="0" smtClean="0">
                <a:solidFill>
                  <a:srgbClr val="FF0000"/>
                </a:solidFill>
              </a:rPr>
              <a:t>10-2 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图所示，则该干电池的电动势应为</a:t>
            </a:r>
            <a:r>
              <a:rPr lang="en-US" sz="2000" b="1" u="sng" dirty="0" smtClean="0">
                <a:solidFill>
                  <a:srgbClr val="FF0000"/>
                </a:solidFill>
              </a:rPr>
              <a:t>            </a:t>
            </a:r>
            <a:r>
              <a:rPr lang="en-US" sz="2000" b="1" dirty="0" smtClean="0">
                <a:solidFill>
                  <a:srgbClr val="FF0000"/>
                </a:solidFill>
              </a:rPr>
              <a:t>V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；内阻应为</a:t>
            </a:r>
            <a:r>
              <a:rPr lang="en-US" sz="2000" b="1" u="sng" dirty="0" smtClean="0">
                <a:solidFill>
                  <a:srgbClr val="FF0000"/>
                </a:solidFill>
              </a:rPr>
              <a:t>          </a:t>
            </a:r>
            <a:r>
              <a:rPr lang="en-US" sz="2000" b="1" dirty="0" smtClean="0">
                <a:solidFill>
                  <a:srgbClr val="FF0000"/>
                </a:solidFill>
              </a:rPr>
              <a:t>Ω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．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pic>
        <p:nvPicPr>
          <p:cNvPr id="535554" name="图片 1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808274"/>
            <a:ext cx="3151188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75476366"/>
              </p:ext>
            </p:extLst>
          </p:nvPr>
        </p:nvGraphicFramePr>
        <p:xfrm>
          <a:off x="223036" y="3140968"/>
          <a:ext cx="6264696" cy="1234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3871"/>
                <a:gridCol w="1043871"/>
                <a:gridCol w="1043871"/>
                <a:gridCol w="1043871"/>
                <a:gridCol w="1044606"/>
                <a:gridCol w="1044606"/>
              </a:tblGrid>
              <a:tr h="0">
                <a:tc>
                  <a:txBody>
                    <a:bodyPr/>
                    <a:lstStyle/>
                    <a:p>
                      <a:pPr algn="just" font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solidFill>
                            <a:schemeClr val="tx1"/>
                          </a:solidFill>
                          <a:effectLst/>
                        </a:rPr>
                        <a:t>R/Ω</a:t>
                      </a:r>
                      <a:endParaRPr lang="zh-CN" sz="1800" kern="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solidFill>
                            <a:schemeClr val="tx1"/>
                          </a:solidFill>
                          <a:effectLst/>
                        </a:rPr>
                        <a:t>8.0</a:t>
                      </a:r>
                      <a:endParaRPr lang="zh-CN" sz="1800" kern="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solidFill>
                            <a:schemeClr val="tx1"/>
                          </a:solidFill>
                          <a:effectLst/>
                        </a:rPr>
                        <a:t>7.0</a:t>
                      </a:r>
                      <a:endParaRPr lang="zh-CN" sz="1800" kern="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0">
                          <a:solidFill>
                            <a:schemeClr val="tx1"/>
                          </a:solidFill>
                          <a:effectLst/>
                        </a:rPr>
                        <a:t>6.0</a:t>
                      </a: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0">
                          <a:solidFill>
                            <a:schemeClr val="tx1"/>
                          </a:solidFill>
                          <a:effectLst/>
                        </a:rPr>
                        <a:t>5.0</a:t>
                      </a: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0">
                          <a:solidFill>
                            <a:schemeClr val="tx1"/>
                          </a:solidFill>
                          <a:effectLst/>
                        </a:rPr>
                        <a:t>4.0</a:t>
                      </a: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 font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0">
                          <a:solidFill>
                            <a:schemeClr val="tx1"/>
                          </a:solidFill>
                          <a:effectLst/>
                        </a:rPr>
                        <a:t>I/A</a:t>
                      </a: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0">
                          <a:solidFill>
                            <a:schemeClr val="tx1"/>
                          </a:solidFill>
                          <a:effectLst/>
                        </a:rPr>
                        <a:t>0.15</a:t>
                      </a: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solidFill>
                            <a:schemeClr val="tx1"/>
                          </a:solidFill>
                          <a:effectLst/>
                        </a:rPr>
                        <a:t>0.17</a:t>
                      </a:r>
                      <a:endParaRPr lang="zh-CN" sz="1800" kern="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0">
                          <a:solidFill>
                            <a:schemeClr val="tx1"/>
                          </a:solidFill>
                          <a:effectLst/>
                        </a:rPr>
                        <a:t>0.19</a:t>
                      </a: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0">
                          <a:solidFill>
                            <a:schemeClr val="tx1"/>
                          </a:solidFill>
                          <a:effectLst/>
                        </a:rPr>
                        <a:t>0.22</a:t>
                      </a: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0">
                          <a:solidFill>
                            <a:schemeClr val="tx1"/>
                          </a:solidFill>
                          <a:effectLst/>
                        </a:rPr>
                        <a:t>0.26</a:t>
                      </a: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 font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0">
                          <a:solidFill>
                            <a:schemeClr val="tx1"/>
                          </a:solidFill>
                          <a:effectLst/>
                        </a:rPr>
                        <a:t>/A</a:t>
                      </a:r>
                      <a:r>
                        <a:rPr lang="en-US" sz="1800" kern="0" baseline="30000">
                          <a:solidFill>
                            <a:schemeClr val="tx1"/>
                          </a:solidFill>
                          <a:effectLst/>
                        </a:rPr>
                        <a:t>–1</a:t>
                      </a:r>
                      <a:endParaRPr lang="en-US" sz="1800" kern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0">
                          <a:solidFill>
                            <a:schemeClr val="tx1"/>
                          </a:solidFill>
                          <a:effectLst/>
                        </a:rPr>
                        <a:t>6.7</a:t>
                      </a: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0" dirty="0" smtClean="0">
                          <a:solidFill>
                            <a:schemeClr val="tx1"/>
                          </a:solidFill>
                          <a:effectLst/>
                        </a:rPr>
                        <a:t>6.0</a:t>
                      </a:r>
                      <a:endParaRPr lang="zh-CN" sz="1800" kern="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0">
                          <a:solidFill>
                            <a:schemeClr val="tx1"/>
                          </a:solidFill>
                          <a:effectLst/>
                        </a:rPr>
                        <a:t>5.3</a:t>
                      </a: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0">
                          <a:solidFill>
                            <a:schemeClr val="tx1"/>
                          </a:solidFill>
                          <a:effectLst/>
                        </a:rPr>
                        <a:t>4.5</a:t>
                      </a: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solidFill>
                            <a:schemeClr val="tx1"/>
                          </a:solidFill>
                          <a:effectLst/>
                        </a:rPr>
                        <a:t>3.8</a:t>
                      </a:r>
                      <a:endParaRPr lang="zh-CN" sz="1800" kern="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535555" name="图片 3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3068960"/>
            <a:ext cx="2276475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5557" name="Rectangle 5"/>
          <p:cNvSpPr>
            <a:spLocks noChangeArrowheads="1"/>
          </p:cNvSpPr>
          <p:nvPr/>
        </p:nvSpPr>
        <p:spPr bwMode="auto">
          <a:xfrm>
            <a:off x="251520" y="142851"/>
            <a:ext cx="67865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2018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．一同学测量某干电池的电动势和内阻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535556" name="Picture 4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57200"/>
            <a:ext cx="19050" cy="19050"/>
          </a:xfrm>
          <a:prstGeom prst="rect">
            <a:avLst/>
          </a:prstGeom>
          <a:noFill/>
        </p:spPr>
      </p:pic>
      <p:pic>
        <p:nvPicPr>
          <p:cNvPr id="535559" name="图片 1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604516"/>
            <a:ext cx="2735320" cy="2226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42844" y="214290"/>
            <a:ext cx="8786874" cy="6297634"/>
          </a:xfrm>
        </p:spPr>
        <p:txBody>
          <a:bodyPr/>
          <a:lstStyle/>
          <a:p>
            <a:pPr fontAlgn="ctr" latinLnBrk="1"/>
            <a:r>
              <a:rPr lang="en-US" sz="1800" b="1" dirty="0" smtClean="0"/>
              <a:t>11</a:t>
            </a:r>
            <a:r>
              <a:rPr lang="zh-CN" altLang="en-US" sz="1800" b="1" dirty="0" smtClean="0"/>
              <a:t>．（</a:t>
            </a:r>
            <a:r>
              <a:rPr lang="en-US" sz="1800" b="1" dirty="0" smtClean="0"/>
              <a:t>10</a:t>
            </a:r>
            <a:r>
              <a:rPr lang="zh-CN" altLang="en-US" sz="1800" b="1" dirty="0" smtClean="0"/>
              <a:t>分）某同学利用如图所示的实验装置来测量重力加速度</a:t>
            </a:r>
            <a:r>
              <a:rPr lang="en-US" sz="1800" b="1" i="1" dirty="0" smtClean="0"/>
              <a:t>g</a:t>
            </a:r>
            <a:r>
              <a:rPr lang="zh-CN" altLang="en-US" sz="1800" b="1" dirty="0" smtClean="0"/>
              <a:t>．细绳跨过固定在铁架台上的轻质滑轮，两端各悬挂一只质量为</a:t>
            </a:r>
            <a:r>
              <a:rPr lang="en-US" sz="1800" b="1" i="1" dirty="0" smtClean="0"/>
              <a:t>M</a:t>
            </a:r>
            <a:r>
              <a:rPr lang="zh-CN" altLang="en-US" sz="1800" b="1" dirty="0" smtClean="0"/>
              <a:t>的重锤．实验操作如下：</a:t>
            </a:r>
          </a:p>
          <a:p>
            <a:pPr fontAlgn="ctr" latinLnBrk="1"/>
            <a:r>
              <a:rPr lang="zh-CN" altLang="en-US" sz="1800" b="1" dirty="0" smtClean="0"/>
              <a:t>①用米尺量出重锤</a:t>
            </a:r>
            <a:r>
              <a:rPr lang="en-US" sz="1800" b="1" dirty="0" smtClean="0"/>
              <a:t>1</a:t>
            </a:r>
            <a:r>
              <a:rPr lang="zh-CN" altLang="en-US" sz="1800" b="1" dirty="0" smtClean="0"/>
              <a:t>底端距地面的高度</a:t>
            </a:r>
            <a:r>
              <a:rPr lang="en-US" sz="1800" b="1" i="1" dirty="0" smtClean="0"/>
              <a:t>H</a:t>
            </a:r>
            <a:r>
              <a:rPr lang="zh-CN" altLang="en-US" sz="1800" b="1" dirty="0" smtClean="0"/>
              <a:t>；</a:t>
            </a:r>
          </a:p>
          <a:p>
            <a:pPr fontAlgn="ctr" latinLnBrk="1"/>
            <a:r>
              <a:rPr lang="zh-CN" altLang="en-US" sz="1800" b="1" dirty="0" smtClean="0"/>
              <a:t>②在重锤</a:t>
            </a:r>
            <a:r>
              <a:rPr lang="en-US" sz="1800" b="1" dirty="0" smtClean="0"/>
              <a:t>1</a:t>
            </a:r>
            <a:r>
              <a:rPr lang="zh-CN" altLang="en-US" sz="1800" b="1" dirty="0" smtClean="0"/>
              <a:t>上加上质量为</a:t>
            </a:r>
            <a:r>
              <a:rPr lang="en-US" sz="1800" b="1" i="1" dirty="0" smtClean="0"/>
              <a:t>m</a:t>
            </a:r>
            <a:r>
              <a:rPr lang="zh-CN" altLang="en-US" sz="1800" b="1" dirty="0" smtClean="0"/>
              <a:t>的小钩码；</a:t>
            </a:r>
          </a:p>
          <a:p>
            <a:pPr fontAlgn="ctr" latinLnBrk="1"/>
            <a:r>
              <a:rPr lang="zh-CN" altLang="en-US" sz="1800" b="1" dirty="0" smtClean="0"/>
              <a:t>③左手将重锤</a:t>
            </a:r>
            <a:r>
              <a:rPr lang="en-US" sz="1800" b="1" dirty="0" smtClean="0"/>
              <a:t>2</a:t>
            </a:r>
            <a:r>
              <a:rPr lang="zh-CN" altLang="en-US" sz="1800" b="1" dirty="0" smtClean="0"/>
              <a:t>压在地面上，保持系统静止．释放重锤</a:t>
            </a:r>
            <a:r>
              <a:rPr lang="en-US" sz="1800" b="1" dirty="0" smtClean="0"/>
              <a:t>2</a:t>
            </a:r>
            <a:r>
              <a:rPr lang="zh-CN" altLang="en-US" sz="1800" b="1" dirty="0" smtClean="0"/>
              <a:t>，</a:t>
            </a:r>
            <a:endParaRPr lang="en-US" altLang="zh-CN" sz="1800" b="1" dirty="0" smtClean="0"/>
          </a:p>
          <a:p>
            <a:pPr fontAlgn="ctr" latinLnBrk="1"/>
            <a:r>
              <a:rPr lang="zh-CN" altLang="en-US" sz="1800" b="1" dirty="0" smtClean="0"/>
              <a:t>同时右手开启秒表，在重锤</a:t>
            </a:r>
            <a:r>
              <a:rPr lang="en-US" sz="1800" b="1" dirty="0" smtClean="0"/>
              <a:t>1</a:t>
            </a:r>
            <a:r>
              <a:rPr lang="zh-CN" altLang="en-US" sz="1800" b="1" dirty="0" smtClean="0"/>
              <a:t>落地时停止计时，记录下落时间；</a:t>
            </a:r>
          </a:p>
          <a:p>
            <a:pPr fontAlgn="ctr" latinLnBrk="1"/>
            <a:r>
              <a:rPr lang="zh-CN" altLang="en-US" sz="1800" b="1" dirty="0" smtClean="0"/>
              <a:t>④重复测量</a:t>
            </a:r>
            <a:r>
              <a:rPr lang="en-US" sz="1800" b="1" dirty="0" smtClean="0"/>
              <a:t>3</a:t>
            </a:r>
            <a:r>
              <a:rPr lang="zh-CN" altLang="en-US" sz="1800" b="1" dirty="0" smtClean="0"/>
              <a:t>次下落时间，取其平均值作为测量值</a:t>
            </a:r>
            <a:r>
              <a:rPr lang="en-US" sz="1800" b="1" i="1" dirty="0" smtClean="0"/>
              <a:t>t</a:t>
            </a:r>
            <a:r>
              <a:rPr lang="zh-CN" altLang="en-US" sz="1800" b="1" dirty="0" smtClean="0"/>
              <a:t>．</a:t>
            </a:r>
          </a:p>
          <a:p>
            <a:pPr fontAlgn="ctr" latinLnBrk="1"/>
            <a:r>
              <a:rPr lang="zh-CN" altLang="en-US" sz="1800" b="1" dirty="0" smtClean="0"/>
              <a:t>请回答下列问题</a:t>
            </a:r>
          </a:p>
          <a:p>
            <a:pPr fontAlgn="ctr" latinLnBrk="1"/>
            <a:r>
              <a:rPr lang="zh-CN" altLang="en-US" sz="1800" b="1" dirty="0" smtClean="0">
                <a:solidFill>
                  <a:srgbClr val="FF0000"/>
                </a:solidFill>
              </a:rPr>
              <a:t>（</a:t>
            </a:r>
            <a:r>
              <a:rPr lang="en-US" sz="18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）步骤④可以减小对下落时间</a:t>
            </a:r>
            <a:r>
              <a:rPr lang="en-US" sz="1800" b="1" i="1" dirty="0" smtClean="0">
                <a:solidFill>
                  <a:srgbClr val="FF0000"/>
                </a:solidFill>
              </a:rPr>
              <a:t>t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测量的</a:t>
            </a:r>
            <a:r>
              <a:rPr lang="en-US" sz="1800" b="1" u="sng" dirty="0" smtClean="0">
                <a:solidFill>
                  <a:srgbClr val="FF0000"/>
                </a:solidFill>
              </a:rPr>
              <a:t>      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（选填</a:t>
            </a:r>
            <a:r>
              <a:rPr lang="en-US" sz="1800" b="1" dirty="0" smtClean="0">
                <a:solidFill>
                  <a:srgbClr val="FF0000"/>
                </a:solidFill>
              </a:rPr>
              <a:t>“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偶然</a:t>
            </a:r>
            <a:r>
              <a:rPr lang="en-US" sz="1800" b="1" dirty="0" smtClean="0">
                <a:solidFill>
                  <a:srgbClr val="FF0000"/>
                </a:solidFill>
              </a:rPr>
              <a:t>”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或</a:t>
            </a:r>
            <a:r>
              <a:rPr lang="en-US" sz="1800" b="1" dirty="0" smtClean="0">
                <a:solidFill>
                  <a:srgbClr val="FF0000"/>
                </a:solidFill>
              </a:rPr>
              <a:t>“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系统</a:t>
            </a:r>
            <a:r>
              <a:rPr lang="en-US" sz="1800" b="1" dirty="0" smtClean="0">
                <a:solidFill>
                  <a:srgbClr val="FF0000"/>
                </a:solidFill>
              </a:rPr>
              <a:t>”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）误差．</a:t>
            </a:r>
          </a:p>
          <a:p>
            <a:pPr fontAlgn="ctr" latinLnBrk="1"/>
            <a:r>
              <a:rPr lang="zh-CN" altLang="en-US" sz="1800" b="1" dirty="0" smtClean="0">
                <a:solidFill>
                  <a:srgbClr val="FF0000"/>
                </a:solidFill>
              </a:rPr>
              <a:t>（</a:t>
            </a:r>
            <a:r>
              <a:rPr lang="en-US" sz="18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）实验要求小钩码的质量</a:t>
            </a:r>
            <a:r>
              <a:rPr lang="en-US" sz="1800" b="1" i="1" dirty="0" smtClean="0">
                <a:solidFill>
                  <a:srgbClr val="FF0000"/>
                </a:solidFill>
              </a:rPr>
              <a:t>m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要比重锤的质量</a:t>
            </a:r>
            <a:r>
              <a:rPr lang="en-US" sz="1800" b="1" i="1" dirty="0" smtClean="0">
                <a:solidFill>
                  <a:srgbClr val="FF0000"/>
                </a:solidFill>
              </a:rPr>
              <a:t>M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小很多，主要是为了</a:t>
            </a:r>
            <a:r>
              <a:rPr lang="en-US" sz="1800" b="1" u="sng" dirty="0" smtClean="0">
                <a:solidFill>
                  <a:srgbClr val="FF0000"/>
                </a:solidFill>
              </a:rPr>
              <a:t>      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．</a:t>
            </a:r>
          </a:p>
          <a:p>
            <a:pPr fontAlgn="ctr" latinLnBrk="1"/>
            <a:r>
              <a:rPr lang="zh-CN" altLang="en-US" sz="1800" b="1" dirty="0" smtClean="0">
                <a:solidFill>
                  <a:srgbClr val="FF0000"/>
                </a:solidFill>
              </a:rPr>
              <a:t>（</a:t>
            </a:r>
            <a:r>
              <a:rPr lang="en-US" sz="1800" b="1" dirty="0" smtClean="0">
                <a:solidFill>
                  <a:srgbClr val="FF0000"/>
                </a:solidFill>
              </a:rPr>
              <a:t>A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）使</a:t>
            </a:r>
            <a:r>
              <a:rPr lang="en-US" sz="1800" b="1" i="1" dirty="0" smtClean="0">
                <a:solidFill>
                  <a:srgbClr val="FF0000"/>
                </a:solidFill>
              </a:rPr>
              <a:t>H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测得更准确</a:t>
            </a:r>
          </a:p>
          <a:p>
            <a:pPr fontAlgn="ctr" latinLnBrk="1"/>
            <a:r>
              <a:rPr lang="zh-CN" altLang="en-US" sz="1800" b="1" dirty="0" smtClean="0">
                <a:solidFill>
                  <a:srgbClr val="FF0000"/>
                </a:solidFill>
              </a:rPr>
              <a:t>（</a:t>
            </a:r>
            <a:r>
              <a:rPr lang="en-US" sz="1800" b="1" dirty="0" smtClean="0">
                <a:solidFill>
                  <a:srgbClr val="FF0000"/>
                </a:solidFill>
              </a:rPr>
              <a:t>B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）使重锤</a:t>
            </a:r>
            <a:r>
              <a:rPr lang="en-US" sz="18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下落的时间长一些</a:t>
            </a:r>
          </a:p>
          <a:p>
            <a:pPr fontAlgn="ctr" latinLnBrk="1"/>
            <a:r>
              <a:rPr lang="zh-CN" altLang="en-US" sz="1800" b="1" dirty="0" smtClean="0">
                <a:solidFill>
                  <a:srgbClr val="FF0000"/>
                </a:solidFill>
              </a:rPr>
              <a:t>（</a:t>
            </a:r>
            <a:r>
              <a:rPr lang="en-US" sz="1800" b="1" dirty="0" smtClean="0">
                <a:solidFill>
                  <a:srgbClr val="FF0000"/>
                </a:solidFill>
              </a:rPr>
              <a:t>C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）使系统的总质量近似等于</a:t>
            </a:r>
            <a:r>
              <a:rPr lang="en-US" sz="1800" b="1" dirty="0" smtClean="0">
                <a:solidFill>
                  <a:srgbClr val="FF0000"/>
                </a:solidFill>
              </a:rPr>
              <a:t>2</a:t>
            </a:r>
            <a:r>
              <a:rPr lang="en-US" sz="1800" b="1" i="1" dirty="0" smtClean="0">
                <a:solidFill>
                  <a:srgbClr val="FF0000"/>
                </a:solidFill>
              </a:rPr>
              <a:t>M</a:t>
            </a:r>
            <a:endParaRPr lang="zh-CN" altLang="en-US" sz="1800" b="1" dirty="0" smtClean="0">
              <a:solidFill>
                <a:srgbClr val="FF0000"/>
              </a:solidFill>
            </a:endParaRPr>
          </a:p>
          <a:p>
            <a:pPr fontAlgn="ctr" latinLnBrk="1"/>
            <a:r>
              <a:rPr lang="zh-CN" altLang="en-US" sz="1800" b="1" dirty="0" smtClean="0">
                <a:solidFill>
                  <a:srgbClr val="FF0000"/>
                </a:solidFill>
              </a:rPr>
              <a:t>（</a:t>
            </a:r>
            <a:r>
              <a:rPr lang="en-US" sz="1800" b="1" dirty="0" smtClean="0">
                <a:solidFill>
                  <a:srgbClr val="FF0000"/>
                </a:solidFill>
              </a:rPr>
              <a:t>D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）使细绳的拉力与小钩码的重力近似相等</a:t>
            </a:r>
          </a:p>
          <a:p>
            <a:pPr fontAlgn="ctr" latinLnBrk="1"/>
            <a:r>
              <a:rPr lang="zh-CN" altLang="en-US" sz="1800" b="1" dirty="0" smtClean="0">
                <a:solidFill>
                  <a:srgbClr val="FF0000"/>
                </a:solidFill>
              </a:rPr>
              <a:t>（</a:t>
            </a:r>
            <a:r>
              <a:rPr lang="en-US" sz="1800" b="1" dirty="0" smtClean="0">
                <a:solidFill>
                  <a:srgbClr val="FF0000"/>
                </a:solidFill>
              </a:rPr>
              <a:t>3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）滑轮的摩擦阻力会引起实验误差．现提供一些橡皮泥用于减小该误差，可以怎么做</a:t>
            </a:r>
            <a:r>
              <a:rPr lang="en-US" sz="1800" b="1" dirty="0" smtClean="0">
                <a:solidFill>
                  <a:srgbClr val="FF0000"/>
                </a:solidFill>
              </a:rPr>
              <a:t>?</a:t>
            </a:r>
            <a:endParaRPr lang="zh-CN" altLang="en-US" sz="1800" b="1" dirty="0" smtClean="0">
              <a:solidFill>
                <a:srgbClr val="FF0000"/>
              </a:solidFill>
            </a:endParaRPr>
          </a:p>
          <a:p>
            <a:r>
              <a:rPr lang="zh-CN" altLang="en-US" sz="1800" b="1" dirty="0" smtClean="0">
                <a:solidFill>
                  <a:srgbClr val="FF0000"/>
                </a:solidFill>
              </a:rPr>
              <a:t>（</a:t>
            </a:r>
            <a:r>
              <a:rPr lang="en-US" sz="1800" b="1" dirty="0" smtClean="0">
                <a:solidFill>
                  <a:srgbClr val="FF0000"/>
                </a:solidFill>
              </a:rPr>
              <a:t>4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）使用橡皮泥改进实验后，重新进行实验测量，并测出所用橡皮泥的质量为</a:t>
            </a:r>
            <a:r>
              <a:rPr lang="en-US" sz="1800" b="1" i="1" dirty="0" smtClean="0">
                <a:solidFill>
                  <a:srgbClr val="FF0000"/>
                </a:solidFill>
              </a:rPr>
              <a:t>m</a:t>
            </a:r>
            <a:r>
              <a:rPr lang="en-US" sz="1800" b="1" baseline="-25000" dirty="0" smtClean="0">
                <a:solidFill>
                  <a:srgbClr val="FF0000"/>
                </a:solidFill>
              </a:rPr>
              <a:t>0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．用实验中的测量量和已知量表示</a:t>
            </a:r>
            <a:r>
              <a:rPr lang="en-US" sz="1800" b="1" i="1" dirty="0" smtClean="0">
                <a:solidFill>
                  <a:srgbClr val="FF0000"/>
                </a:solidFill>
              </a:rPr>
              <a:t>g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，得</a:t>
            </a:r>
            <a:r>
              <a:rPr lang="en-US" sz="1800" b="1" i="1" dirty="0" smtClean="0">
                <a:solidFill>
                  <a:srgbClr val="FF0000"/>
                </a:solidFill>
              </a:rPr>
              <a:t>g</a:t>
            </a:r>
            <a:r>
              <a:rPr lang="en-US" sz="1800" b="1" dirty="0" smtClean="0">
                <a:solidFill>
                  <a:srgbClr val="FF0000"/>
                </a:solidFill>
              </a:rPr>
              <a:t>=</a:t>
            </a:r>
            <a:r>
              <a:rPr lang="en-US" sz="1800" b="1" u="sng" dirty="0" smtClean="0">
                <a:solidFill>
                  <a:srgbClr val="FF0000"/>
                </a:solidFill>
              </a:rPr>
              <a:t>      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．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  <p:pic>
        <p:nvPicPr>
          <p:cNvPr id="548866" name="图片 4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0"/>
            <a:ext cx="2191361" cy="2780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5068" name="Group 172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xmlns="" val="681049128"/>
              </p:ext>
            </p:extLst>
          </p:nvPr>
        </p:nvGraphicFramePr>
        <p:xfrm>
          <a:off x="539750" y="1098564"/>
          <a:ext cx="8353425" cy="4490676"/>
        </p:xfrm>
        <a:graphic>
          <a:graphicData uri="http://schemas.openxmlformats.org/drawingml/2006/table">
            <a:tbl>
              <a:tblPr/>
              <a:tblGrid>
                <a:gridCol w="792163"/>
                <a:gridCol w="2025641"/>
                <a:gridCol w="2571768"/>
                <a:gridCol w="2963853"/>
              </a:tblGrid>
              <a:tr h="5864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年份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2017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2018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96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电学实验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(1)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选电流表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(2)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操作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(3)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作图象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利用图象得出规律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(1)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选电源、滑动变阻器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(2)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操作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(3)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理论分析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(4)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操作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(1)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操作（指出不妥之处 ）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(2)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作图象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利用图象求解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(3)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误差定量分析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     求出真实值</a:t>
                      </a: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174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力学实验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(1)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操作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(2)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读数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数据处理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(3)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误差定性分析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(4)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提出改进意见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(1)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操作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(2)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数据处理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 </a:t>
                      </a: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(3)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作图象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(4)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误差分析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理论运算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（连接体、求绳中张力）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(1)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误差类型？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(2)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如何有利于测量？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(3)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如何减小误差？</a:t>
                      </a:r>
                      <a:endParaRPr kumimoji="1" lang="el-GR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(4)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误差定量分析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     求出真实值</a:t>
                      </a:r>
                      <a:endParaRPr kumimoji="1" lang="el-GR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（连接体、求重力加速度）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827088" y="404813"/>
            <a:ext cx="50403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2800" b="1" dirty="0" smtClean="0">
                <a:solidFill>
                  <a:srgbClr val="002060"/>
                </a:solidFill>
              </a:rPr>
              <a:t>2</a:t>
            </a:r>
            <a:r>
              <a:rPr kumimoji="1" lang="zh-CN" altLang="en-US" sz="2800" b="1" dirty="0" smtClean="0">
                <a:solidFill>
                  <a:srgbClr val="002060"/>
                </a:solidFill>
              </a:rPr>
              <a:t>）实</a:t>
            </a:r>
            <a:r>
              <a:rPr kumimoji="1" lang="zh-CN" altLang="en-US" sz="2800" b="1" dirty="0">
                <a:solidFill>
                  <a:srgbClr val="002060"/>
                </a:solidFill>
              </a:rPr>
              <a:t>验题</a:t>
            </a:r>
            <a:r>
              <a:rPr kumimoji="1" lang="zh-CN" altLang="en-US" sz="2800" b="1" dirty="0" smtClean="0">
                <a:solidFill>
                  <a:srgbClr val="002060"/>
                </a:solidFill>
              </a:rPr>
              <a:t>考查点的变化</a:t>
            </a:r>
            <a:endParaRPr kumimoji="1" lang="zh-CN" altLang="en-US" sz="2800" b="1" dirty="0">
              <a:solidFill>
                <a:srgbClr val="002060"/>
              </a:solidFill>
            </a:endParaRPr>
          </a:p>
        </p:txBody>
      </p:sp>
      <p:sp>
        <p:nvSpPr>
          <p:cNvPr id="4" name="Rectangle 60"/>
          <p:cNvSpPr>
            <a:spLocks noChangeArrowheads="1"/>
          </p:cNvSpPr>
          <p:nvPr/>
        </p:nvSpPr>
        <p:spPr bwMode="auto">
          <a:xfrm>
            <a:off x="1907704" y="5805264"/>
            <a:ext cx="3855477" cy="811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kumimoji="1" lang="zh-CN" altLang="en-US" sz="2800" b="1" dirty="0" smtClean="0">
                <a:solidFill>
                  <a:srgbClr val="0000CC"/>
                </a:solidFill>
              </a:rPr>
              <a:t>要</a:t>
            </a:r>
            <a:r>
              <a:rPr kumimoji="1" lang="zh-CN" altLang="en-US" sz="2800" b="1" dirty="0">
                <a:solidFill>
                  <a:srgbClr val="0000CC"/>
                </a:solidFill>
              </a:rPr>
              <a:t>更加注重</a:t>
            </a:r>
            <a:r>
              <a:rPr kumimoji="1" lang="zh-CN" altLang="en-US" sz="2800" b="1" dirty="0" smtClean="0">
                <a:solidFill>
                  <a:srgbClr val="FF0000"/>
                </a:solidFill>
              </a:rPr>
              <a:t>误差分析</a:t>
            </a:r>
            <a:endParaRPr kumimoji="1" lang="en-US" altLang="zh-CN" sz="2800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2591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092" name="Text Box 4"/>
          <p:cNvSpPr txBox="1">
            <a:spLocks noChangeArrowheads="1"/>
          </p:cNvSpPr>
          <p:nvPr/>
        </p:nvSpPr>
        <p:spPr bwMode="auto">
          <a:xfrm>
            <a:off x="827088" y="404813"/>
            <a:ext cx="58324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2800" b="1" dirty="0" smtClean="0">
                <a:solidFill>
                  <a:srgbClr val="002060"/>
                </a:solidFill>
              </a:rPr>
              <a:t>3</a:t>
            </a:r>
            <a:r>
              <a:rPr kumimoji="1" lang="zh-CN" altLang="en-US" sz="2800" b="1" dirty="0" smtClean="0">
                <a:solidFill>
                  <a:srgbClr val="002060"/>
                </a:solidFill>
              </a:rPr>
              <a:t>）选</a:t>
            </a:r>
            <a:r>
              <a:rPr kumimoji="1" lang="zh-CN" altLang="en-US" sz="2800" b="1" dirty="0">
                <a:solidFill>
                  <a:srgbClr val="002060"/>
                </a:solidFill>
              </a:rPr>
              <a:t>修部分</a:t>
            </a:r>
            <a:r>
              <a:rPr kumimoji="1" lang="zh-CN" altLang="en-US" sz="2800" b="1" dirty="0" smtClean="0">
                <a:solidFill>
                  <a:srgbClr val="002060"/>
                </a:solidFill>
              </a:rPr>
              <a:t>考查点的变化</a:t>
            </a:r>
            <a:endParaRPr kumimoji="1" lang="zh-CN" altLang="en-US" sz="2800" b="1" dirty="0">
              <a:solidFill>
                <a:srgbClr val="002060"/>
              </a:solidFill>
            </a:endParaRPr>
          </a:p>
        </p:txBody>
      </p:sp>
      <p:graphicFrame>
        <p:nvGraphicFramePr>
          <p:cNvPr id="473186" name="Group 98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xmlns="" val="2293806264"/>
              </p:ext>
            </p:extLst>
          </p:nvPr>
        </p:nvGraphicFramePr>
        <p:xfrm>
          <a:off x="323528" y="923925"/>
          <a:ext cx="8712968" cy="4931664"/>
        </p:xfrm>
        <a:graphic>
          <a:graphicData uri="http://schemas.openxmlformats.org/drawingml/2006/table">
            <a:tbl>
              <a:tblPr/>
              <a:tblGrid>
                <a:gridCol w="576064"/>
                <a:gridCol w="1368152"/>
                <a:gridCol w="1368152"/>
                <a:gridCol w="1728192"/>
                <a:gridCol w="1944216"/>
                <a:gridCol w="1728192"/>
              </a:tblGrid>
              <a:tr h="56338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年份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2014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2015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2017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2018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171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3-3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(1)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理想气体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(2)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热力学第一定律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(3)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微观量计算（估算）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(1)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晶体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(2)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气体压强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    内能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(3)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理想气体状态方程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(1)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饱和汽</a:t>
                      </a:r>
                      <a:endParaRPr kumimoji="1" lang="en-US" altLang="zh-CN" sz="1800" b="1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(2)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理想气体 </a:t>
                      </a: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p-V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图象</a:t>
                      </a:r>
                      <a:endParaRPr kumimoji="1" lang="en-US" altLang="zh-CN" sz="1800" b="1" i="0" u="none" strike="noStrike" cap="none" normalizeH="0" baseline="3000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气体分子速率分布图象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(3)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热力学第一定律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(1)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理想气体</a:t>
                      </a: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V-T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图象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热力学第一定律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(2)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布朗运动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(3)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微观量计算（估算）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(1)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饱和汽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(2) 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气体分子速率分布图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(3)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理想气体  </a:t>
                      </a: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V-T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图象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热力学第一定律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171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3-5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(1)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光电效应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(2)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核反应方程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半衰期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(3)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动量守恒定律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(1)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波粒二象性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(2)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核反应方程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核裂变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(3)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结合能计算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(1)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核反应方程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(2)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光子动量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(3)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光电效应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(1)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比结合能图象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(2)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粒子的动量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物质波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(3)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 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动量守恒定律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(1)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半衰期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(2)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光电效应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光子动量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(3)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ea typeface="宋体" pitchFamily="2" charset="-122"/>
                          <a:cs typeface="+mn-cs"/>
                        </a:rPr>
                        <a:t>动量定理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  <a:ea typeface="宋体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73187" name="Rectangle 99"/>
          <p:cNvSpPr>
            <a:spLocks noChangeArrowheads="1"/>
          </p:cNvSpPr>
          <p:nvPr/>
        </p:nvSpPr>
        <p:spPr bwMode="auto">
          <a:xfrm>
            <a:off x="1115617" y="6016965"/>
            <a:ext cx="3888432" cy="58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kumimoji="1" lang="zh-CN" altLang="en-US" sz="2800" b="1" dirty="0" smtClean="0">
                <a:solidFill>
                  <a:srgbClr val="0000CC"/>
                </a:solidFill>
              </a:rPr>
              <a:t>重点</a:t>
            </a:r>
            <a:r>
              <a:rPr kumimoji="1" lang="zh-CN" altLang="en-US" sz="2800" b="1" dirty="0">
                <a:solidFill>
                  <a:srgbClr val="0000CC"/>
                </a:solidFill>
              </a:rPr>
              <a:t>关注</a:t>
            </a:r>
            <a:r>
              <a:rPr kumimoji="1" lang="zh-CN" altLang="en-US" sz="2800" b="1" dirty="0">
                <a:solidFill>
                  <a:srgbClr val="FF0000"/>
                </a:solidFill>
              </a:rPr>
              <a:t>频考知识</a:t>
            </a:r>
            <a:r>
              <a:rPr kumimoji="1" lang="zh-CN" altLang="en-US" sz="2800" b="1" dirty="0" smtClean="0">
                <a:solidFill>
                  <a:srgbClr val="FF0000"/>
                </a:solidFill>
              </a:rPr>
              <a:t>点</a:t>
            </a:r>
            <a:endParaRPr kumimoji="1" lang="en-US" altLang="zh-CN" sz="2800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kumimoji="1" lang="en-US" altLang="zh-CN" sz="2800" b="1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+mn-cs"/>
              </a:rPr>
              <a:t>     3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+mn-cs"/>
              </a:rPr>
              <a:t>、试卷结构和题型稳定</a:t>
            </a:r>
            <a:endParaRPr kumimoji="1" lang="zh-CN" altLang="en-US" sz="2800" b="1" dirty="0">
              <a:solidFill>
                <a:srgbClr val="0000FF"/>
              </a:solidFill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64515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539552" y="1484784"/>
            <a:ext cx="4038600" cy="4525963"/>
          </a:xfrm>
        </p:spPr>
        <p:txBody>
          <a:bodyPr/>
          <a:lstStyle/>
          <a:p>
            <a:r>
              <a:rPr lang="zh-CN" altLang="en-US" b="1" dirty="0">
                <a:solidFill>
                  <a:schemeClr val="tx2"/>
                </a:solidFill>
                <a:ea typeface="楷体" pitchFamily="49" charset="-122"/>
              </a:rPr>
              <a:t>选择题</a:t>
            </a:r>
            <a:r>
              <a:rPr lang="zh-CN" altLang="en-US" b="1" dirty="0">
                <a:solidFill>
                  <a:srgbClr val="000066"/>
                </a:solidFill>
                <a:ea typeface="楷体" pitchFamily="49" charset="-122"/>
              </a:rPr>
              <a:t>（单选、多选</a:t>
            </a:r>
            <a:r>
              <a:rPr lang="zh-CN" altLang="en-US" b="1" dirty="0" smtClean="0">
                <a:solidFill>
                  <a:srgbClr val="000066"/>
                </a:solidFill>
                <a:ea typeface="楷体" pitchFamily="49" charset="-122"/>
              </a:rPr>
              <a:t>）</a:t>
            </a:r>
            <a:endParaRPr lang="en-US" altLang="zh-CN" b="1" dirty="0" smtClean="0">
              <a:solidFill>
                <a:srgbClr val="000066"/>
              </a:solidFill>
              <a:ea typeface="楷体" pitchFamily="49" charset="-122"/>
            </a:endParaRPr>
          </a:p>
          <a:p>
            <a:endParaRPr lang="zh-CN" altLang="en-US" b="1" dirty="0">
              <a:solidFill>
                <a:srgbClr val="000066"/>
              </a:solidFill>
              <a:ea typeface="楷体" pitchFamily="49" charset="-122"/>
            </a:endParaRPr>
          </a:p>
          <a:p>
            <a:r>
              <a:rPr lang="zh-CN" altLang="en-US" b="1" dirty="0">
                <a:solidFill>
                  <a:schemeClr val="tx2"/>
                </a:solidFill>
                <a:ea typeface="楷体" pitchFamily="49" charset="-122"/>
              </a:rPr>
              <a:t>简答题</a:t>
            </a:r>
            <a:r>
              <a:rPr lang="zh-CN" altLang="en-US" b="1" dirty="0">
                <a:solidFill>
                  <a:srgbClr val="000066"/>
                </a:solidFill>
                <a:ea typeface="楷体" pitchFamily="49" charset="-122"/>
              </a:rPr>
              <a:t>（实验部分）</a:t>
            </a:r>
          </a:p>
          <a:p>
            <a:r>
              <a:rPr lang="zh-CN" altLang="en-US" b="1" dirty="0" smtClean="0">
                <a:solidFill>
                  <a:schemeClr val="tx2"/>
                </a:solidFill>
                <a:ea typeface="楷体" pitchFamily="49" charset="-122"/>
              </a:rPr>
              <a:t>简</a:t>
            </a:r>
            <a:r>
              <a:rPr lang="zh-CN" altLang="en-US" b="1" dirty="0">
                <a:solidFill>
                  <a:schemeClr val="tx2"/>
                </a:solidFill>
                <a:ea typeface="楷体" pitchFamily="49" charset="-122"/>
              </a:rPr>
              <a:t>答题</a:t>
            </a:r>
            <a:r>
              <a:rPr lang="zh-CN" altLang="en-US" b="1" dirty="0">
                <a:solidFill>
                  <a:srgbClr val="000066"/>
                </a:solidFill>
                <a:ea typeface="楷体" pitchFamily="49" charset="-122"/>
              </a:rPr>
              <a:t>（选做</a:t>
            </a:r>
            <a:r>
              <a:rPr lang="zh-CN" altLang="en-US" b="1" dirty="0" smtClean="0">
                <a:solidFill>
                  <a:srgbClr val="000066"/>
                </a:solidFill>
                <a:ea typeface="楷体" pitchFamily="49" charset="-122"/>
              </a:rPr>
              <a:t>，二选一</a:t>
            </a:r>
            <a:r>
              <a:rPr lang="zh-CN" altLang="en-US" b="1" dirty="0" smtClean="0">
                <a:solidFill>
                  <a:srgbClr val="000066"/>
                </a:solidFill>
                <a:ea typeface="楷体" pitchFamily="49" charset="-122"/>
              </a:rPr>
              <a:t>）</a:t>
            </a:r>
            <a:endParaRPr lang="en-US" altLang="zh-CN" b="1" dirty="0" smtClean="0">
              <a:solidFill>
                <a:srgbClr val="000066"/>
              </a:solidFill>
              <a:ea typeface="楷体" pitchFamily="49" charset="-122"/>
            </a:endParaRPr>
          </a:p>
          <a:p>
            <a:endParaRPr lang="zh-CN" altLang="en-US" b="1" dirty="0">
              <a:solidFill>
                <a:srgbClr val="000066"/>
              </a:solidFill>
              <a:ea typeface="楷体" pitchFamily="49" charset="-122"/>
            </a:endParaRPr>
          </a:p>
          <a:p>
            <a:r>
              <a:rPr lang="zh-CN" altLang="en-US" b="1" dirty="0">
                <a:solidFill>
                  <a:schemeClr val="tx2"/>
                </a:solidFill>
                <a:ea typeface="楷体" pitchFamily="49" charset="-122"/>
              </a:rPr>
              <a:t>计算题</a:t>
            </a:r>
          </a:p>
        </p:txBody>
      </p:sp>
      <p:sp>
        <p:nvSpPr>
          <p:cNvPr id="64516" name="Rectangle 4"/>
          <p:cNvSpPr>
            <a:spLocks noGrp="1" noRot="1" noChangeArrowheads="1"/>
          </p:cNvSpPr>
          <p:nvPr>
            <p:ph type="body" sz="half" idx="2"/>
          </p:nvPr>
        </p:nvSpPr>
        <p:spPr>
          <a:xfrm>
            <a:off x="4716463" y="1125538"/>
            <a:ext cx="4000500" cy="5183782"/>
          </a:xfrm>
        </p:spPr>
        <p:txBody>
          <a:bodyPr>
            <a:normAutofit lnSpcReduction="10000"/>
          </a:bodyPr>
          <a:lstStyle/>
          <a:p>
            <a:r>
              <a:rPr lang="zh-CN" altLang="en-US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物理</a:t>
            </a:r>
            <a:r>
              <a:rPr lang="en-US" altLang="zh-CN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、物理</a:t>
            </a:r>
            <a:r>
              <a:rPr lang="en-US" altLang="zh-CN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、选修</a:t>
            </a:r>
            <a:r>
              <a:rPr lang="en-US" altLang="zh-CN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3-1</a:t>
            </a:r>
            <a:r>
              <a:rPr lang="zh-CN" altLang="en-US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、选修</a:t>
            </a:r>
            <a:r>
              <a:rPr lang="en-US" altLang="zh-CN" b="1" dirty="0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3-2</a:t>
            </a:r>
          </a:p>
          <a:p>
            <a:endParaRPr lang="en-US" altLang="zh-CN" b="1" dirty="0">
              <a:solidFill>
                <a:srgbClr val="0000CC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b="1" dirty="0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力</a:t>
            </a:r>
            <a:r>
              <a:rPr lang="zh-CN" altLang="en-US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学、电学各一</a:t>
            </a:r>
            <a:r>
              <a:rPr lang="zh-CN" altLang="en-US" b="1" dirty="0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个</a:t>
            </a:r>
            <a:endParaRPr lang="zh-CN" altLang="en-US" b="1" dirty="0">
              <a:solidFill>
                <a:srgbClr val="0000CC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（选修</a:t>
            </a:r>
            <a:r>
              <a:rPr lang="en-US" altLang="zh-CN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3-3</a:t>
            </a:r>
            <a:r>
              <a:rPr lang="zh-CN" altLang="en-US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，选修</a:t>
            </a:r>
            <a:r>
              <a:rPr lang="en-US" altLang="zh-CN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3-4</a:t>
            </a:r>
            <a:r>
              <a:rPr lang="zh-CN" altLang="en-US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选修</a:t>
            </a:r>
            <a:r>
              <a:rPr lang="en-US" altLang="zh-CN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3-5 </a:t>
            </a:r>
            <a:r>
              <a:rPr lang="zh-CN" altLang="en-US" b="1" dirty="0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en-US" altLang="zh-CN" b="1" dirty="0" smtClean="0">
              <a:solidFill>
                <a:srgbClr val="0000CC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en-US" b="1" dirty="0">
              <a:solidFill>
                <a:srgbClr val="0000CC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b="1" dirty="0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13</a:t>
            </a:r>
            <a:r>
              <a:rPr lang="zh-CN" altLang="en-US" b="1" dirty="0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en-US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选修</a:t>
            </a:r>
            <a:r>
              <a:rPr lang="en-US" altLang="zh-CN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3-2</a:t>
            </a:r>
            <a:r>
              <a:rPr lang="zh-CN" altLang="en-US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r>
              <a:rPr lang="en-US" altLang="zh-CN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14</a:t>
            </a:r>
            <a:r>
              <a:rPr lang="zh-CN" altLang="en-US" b="1" dirty="0">
                <a:solidFill>
                  <a:srgbClr val="A50021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b="1" dirty="0">
                <a:solidFill>
                  <a:srgbClr val="A50021"/>
                </a:solidFill>
                <a:latin typeface="楷体" pitchFamily="49" charset="-122"/>
                <a:ea typeface="楷体" pitchFamily="49" charset="-122"/>
              </a:rPr>
              <a:t>15</a:t>
            </a:r>
            <a:r>
              <a:rPr lang="zh-CN" altLang="en-US" b="1" dirty="0">
                <a:solidFill>
                  <a:srgbClr val="A50021"/>
                </a:solidFill>
                <a:latin typeface="楷体" pitchFamily="49" charset="-122"/>
                <a:ea typeface="楷体" pitchFamily="49" charset="-122"/>
              </a:rPr>
              <a:t>）（</a:t>
            </a:r>
            <a:r>
              <a:rPr lang="zh-CN" altLang="en-US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物理</a:t>
            </a:r>
            <a:r>
              <a:rPr lang="en-US" altLang="zh-CN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、物理</a:t>
            </a:r>
            <a:r>
              <a:rPr lang="en-US" altLang="zh-CN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r>
              <a:rPr lang="en-US" altLang="zh-CN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15</a:t>
            </a:r>
            <a:r>
              <a:rPr lang="zh-CN" altLang="en-US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14</a:t>
            </a:r>
            <a:r>
              <a:rPr lang="zh-CN" altLang="en-US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）（选修</a:t>
            </a:r>
            <a:r>
              <a:rPr lang="en-US" altLang="zh-CN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3-1</a:t>
            </a:r>
            <a:r>
              <a:rPr lang="zh-CN" altLang="en-US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786" name="Text Box 2"/>
          <p:cNvSpPr txBox="1">
            <a:spLocks noChangeArrowheads="1"/>
          </p:cNvSpPr>
          <p:nvPr/>
        </p:nvSpPr>
        <p:spPr bwMode="auto">
          <a:xfrm>
            <a:off x="827088" y="404813"/>
            <a:ext cx="58324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2800" b="1" dirty="0">
                <a:solidFill>
                  <a:srgbClr val="002060"/>
                </a:solidFill>
              </a:rPr>
              <a:t> </a:t>
            </a:r>
            <a:r>
              <a:rPr kumimoji="1" lang="en-US" altLang="zh-CN" sz="2800" b="1" dirty="0" smtClean="0">
                <a:solidFill>
                  <a:srgbClr val="002060"/>
                </a:solidFill>
              </a:rPr>
              <a:t>4</a:t>
            </a:r>
            <a:r>
              <a:rPr kumimoji="1" lang="zh-CN" altLang="en-US" sz="2800" b="1" dirty="0" smtClean="0">
                <a:solidFill>
                  <a:srgbClr val="002060"/>
                </a:solidFill>
              </a:rPr>
              <a:t>）计</a:t>
            </a:r>
            <a:r>
              <a:rPr kumimoji="1" lang="zh-CN" altLang="en-US" sz="2800" b="1" dirty="0">
                <a:solidFill>
                  <a:srgbClr val="002060"/>
                </a:solidFill>
              </a:rPr>
              <a:t>算题</a:t>
            </a:r>
            <a:r>
              <a:rPr kumimoji="1" lang="zh-CN" altLang="en-US" sz="2800" b="1" dirty="0" smtClean="0">
                <a:solidFill>
                  <a:srgbClr val="002060"/>
                </a:solidFill>
              </a:rPr>
              <a:t>考查点的变化</a:t>
            </a:r>
            <a:endParaRPr kumimoji="1" lang="zh-CN" altLang="en-US" sz="2800" b="1" dirty="0">
              <a:solidFill>
                <a:srgbClr val="002060"/>
              </a:solidFill>
            </a:endParaRPr>
          </a:p>
        </p:txBody>
      </p:sp>
      <p:sp>
        <p:nvSpPr>
          <p:cNvPr id="502834" name="Text Box 50"/>
          <p:cNvSpPr txBox="1">
            <a:spLocks noChangeArrowheads="1"/>
          </p:cNvSpPr>
          <p:nvPr/>
        </p:nvSpPr>
        <p:spPr bwMode="auto">
          <a:xfrm>
            <a:off x="539750" y="981075"/>
            <a:ext cx="54006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800" b="1" dirty="0" smtClean="0">
                <a:solidFill>
                  <a:srgbClr val="002060"/>
                </a:solidFill>
              </a:rPr>
              <a:t>考</a:t>
            </a:r>
            <a:r>
              <a:rPr kumimoji="1" lang="zh-CN" altLang="en-US" sz="2800" b="1" dirty="0">
                <a:solidFill>
                  <a:srgbClr val="002060"/>
                </a:solidFill>
              </a:rPr>
              <a:t>查电磁感应知识的变化</a:t>
            </a:r>
          </a:p>
        </p:txBody>
      </p:sp>
      <p:sp>
        <p:nvSpPr>
          <p:cNvPr id="502842" name="Text Box 58"/>
          <p:cNvSpPr txBox="1">
            <a:spLocks noChangeArrowheads="1"/>
          </p:cNvSpPr>
          <p:nvPr/>
        </p:nvSpPr>
        <p:spPr bwMode="auto">
          <a:xfrm>
            <a:off x="3635896" y="1434307"/>
            <a:ext cx="12255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smtClean="0"/>
              <a:t>2016</a:t>
            </a:r>
            <a:r>
              <a:rPr lang="zh-CN" altLang="en-US" b="1" dirty="0" smtClean="0"/>
              <a:t>年</a:t>
            </a:r>
            <a:endParaRPr lang="zh-CN" altLang="en-US" b="1" dirty="0"/>
          </a:p>
        </p:txBody>
      </p:sp>
      <p:sp>
        <p:nvSpPr>
          <p:cNvPr id="502843" name="Text Box 59"/>
          <p:cNvSpPr txBox="1">
            <a:spLocks noChangeArrowheads="1"/>
          </p:cNvSpPr>
          <p:nvPr/>
        </p:nvSpPr>
        <p:spPr bwMode="auto">
          <a:xfrm>
            <a:off x="3707904" y="3387456"/>
            <a:ext cx="12255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smtClean="0"/>
              <a:t>2017</a:t>
            </a:r>
            <a:r>
              <a:rPr lang="zh-CN" altLang="en-US" b="1" dirty="0" smtClean="0"/>
              <a:t>年</a:t>
            </a:r>
            <a:endParaRPr lang="zh-CN" altLang="en-US" b="1" dirty="0"/>
          </a:p>
        </p:txBody>
      </p:sp>
      <p:sp>
        <p:nvSpPr>
          <p:cNvPr id="502844" name="Text Box 60"/>
          <p:cNvSpPr txBox="1">
            <a:spLocks noChangeArrowheads="1"/>
          </p:cNvSpPr>
          <p:nvPr/>
        </p:nvSpPr>
        <p:spPr bwMode="auto">
          <a:xfrm>
            <a:off x="3491396" y="3749552"/>
            <a:ext cx="5184576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1800" b="1" dirty="0">
                <a:solidFill>
                  <a:srgbClr val="0000FF"/>
                </a:solidFill>
              </a:rPr>
              <a:t>（</a:t>
            </a:r>
            <a:r>
              <a:rPr lang="en-US" altLang="zh-CN" sz="1800" b="1" dirty="0">
                <a:solidFill>
                  <a:srgbClr val="0000FF"/>
                </a:solidFill>
              </a:rPr>
              <a:t>1</a:t>
            </a:r>
            <a:r>
              <a:rPr lang="zh-CN" altLang="zh-CN" sz="1800" b="1" dirty="0">
                <a:solidFill>
                  <a:srgbClr val="0000FF"/>
                </a:solidFill>
              </a:rPr>
              <a:t>）</a:t>
            </a:r>
            <a:r>
              <a:rPr lang="en-US" altLang="zh-CN" sz="1800" b="1" i="1" dirty="0">
                <a:solidFill>
                  <a:srgbClr val="0000FF"/>
                </a:solidFill>
              </a:rPr>
              <a:t>MN</a:t>
            </a:r>
            <a:r>
              <a:rPr lang="zh-CN" altLang="zh-CN" sz="1800" b="1" dirty="0">
                <a:solidFill>
                  <a:srgbClr val="0000FF"/>
                </a:solidFill>
              </a:rPr>
              <a:t>刚扫过金属杆时，杆中感应电流的大小</a:t>
            </a:r>
            <a:r>
              <a:rPr lang="en-US" altLang="zh-CN" sz="1800" b="1" i="1" dirty="0">
                <a:solidFill>
                  <a:srgbClr val="0000FF"/>
                </a:solidFill>
              </a:rPr>
              <a:t>l</a:t>
            </a:r>
            <a:r>
              <a:rPr lang="zh-CN" altLang="zh-CN" sz="1800" b="1" dirty="0">
                <a:solidFill>
                  <a:srgbClr val="0000FF"/>
                </a:solidFill>
              </a:rPr>
              <a:t>；</a:t>
            </a:r>
          </a:p>
          <a:p>
            <a:r>
              <a:rPr lang="zh-CN" altLang="zh-CN" sz="1800" b="1" dirty="0">
                <a:solidFill>
                  <a:srgbClr val="0000FF"/>
                </a:solidFill>
              </a:rPr>
              <a:t>（</a:t>
            </a:r>
            <a:r>
              <a:rPr lang="en-US" altLang="zh-CN" sz="1800" b="1" dirty="0">
                <a:solidFill>
                  <a:srgbClr val="0000FF"/>
                </a:solidFill>
              </a:rPr>
              <a:t>2</a:t>
            </a:r>
            <a:r>
              <a:rPr lang="zh-CN" altLang="zh-CN" sz="1800" b="1" dirty="0">
                <a:solidFill>
                  <a:srgbClr val="0000FF"/>
                </a:solidFill>
              </a:rPr>
              <a:t>）</a:t>
            </a:r>
            <a:r>
              <a:rPr lang="en-US" altLang="zh-CN" sz="1800" b="1" i="1" dirty="0">
                <a:solidFill>
                  <a:srgbClr val="0000FF"/>
                </a:solidFill>
              </a:rPr>
              <a:t>MN</a:t>
            </a:r>
            <a:r>
              <a:rPr lang="zh-CN" altLang="zh-CN" sz="1800" b="1" dirty="0">
                <a:solidFill>
                  <a:srgbClr val="0000FF"/>
                </a:solidFill>
              </a:rPr>
              <a:t>刚扫过金属杆时，杆的加速度大小</a:t>
            </a:r>
            <a:r>
              <a:rPr lang="en-US" altLang="zh-CN" sz="1800" b="1" i="1" dirty="0">
                <a:solidFill>
                  <a:srgbClr val="0000FF"/>
                </a:solidFill>
              </a:rPr>
              <a:t>a</a:t>
            </a:r>
            <a:r>
              <a:rPr lang="zh-CN" altLang="zh-CN" sz="1800" b="1" dirty="0">
                <a:solidFill>
                  <a:srgbClr val="0000FF"/>
                </a:solidFill>
              </a:rPr>
              <a:t>；</a:t>
            </a:r>
          </a:p>
          <a:p>
            <a:r>
              <a:rPr lang="zh-CN" altLang="zh-CN" sz="1800" b="1" dirty="0">
                <a:solidFill>
                  <a:srgbClr val="0000FF"/>
                </a:solidFill>
              </a:rPr>
              <a:t>（</a:t>
            </a:r>
            <a:r>
              <a:rPr lang="en-US" altLang="zh-CN" sz="1800" b="1" dirty="0">
                <a:solidFill>
                  <a:srgbClr val="0000FF"/>
                </a:solidFill>
              </a:rPr>
              <a:t>3</a:t>
            </a:r>
            <a:r>
              <a:rPr lang="zh-CN" altLang="zh-CN" sz="1800" b="1" dirty="0">
                <a:solidFill>
                  <a:srgbClr val="0000FF"/>
                </a:solidFill>
              </a:rPr>
              <a:t>）</a:t>
            </a:r>
            <a:r>
              <a:rPr lang="en-US" altLang="zh-CN" sz="1800" b="1" i="1" dirty="0">
                <a:solidFill>
                  <a:srgbClr val="0000FF"/>
                </a:solidFill>
              </a:rPr>
              <a:t>PQ</a:t>
            </a:r>
            <a:r>
              <a:rPr lang="zh-CN" altLang="zh-CN" sz="1800" b="1" dirty="0">
                <a:solidFill>
                  <a:srgbClr val="0000FF"/>
                </a:solidFill>
              </a:rPr>
              <a:t>刚要离开金属杆时，感应电流的功率</a:t>
            </a:r>
            <a:r>
              <a:rPr lang="en-US" altLang="zh-CN" sz="1800" b="1" i="1" dirty="0">
                <a:solidFill>
                  <a:srgbClr val="0000FF"/>
                </a:solidFill>
              </a:rPr>
              <a:t>P</a:t>
            </a:r>
            <a:r>
              <a:rPr lang="en-US" altLang="zh-CN" sz="1800" b="1" dirty="0">
                <a:solidFill>
                  <a:srgbClr val="0000FF"/>
                </a:solidFill>
              </a:rPr>
              <a:t>.</a:t>
            </a:r>
            <a:endParaRPr lang="zh-CN" altLang="zh-CN" sz="1800" b="1" dirty="0">
              <a:solidFill>
                <a:srgbClr val="0000FF"/>
              </a:solidFill>
            </a:endParaRPr>
          </a:p>
        </p:txBody>
      </p:sp>
      <p:sp>
        <p:nvSpPr>
          <p:cNvPr id="502845" name="Text Box 61"/>
          <p:cNvSpPr txBox="1">
            <a:spLocks noChangeArrowheads="1"/>
          </p:cNvSpPr>
          <p:nvPr/>
        </p:nvSpPr>
        <p:spPr bwMode="auto">
          <a:xfrm>
            <a:off x="3491396" y="1831182"/>
            <a:ext cx="4898058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1800" b="1" dirty="0"/>
              <a:t>（</a:t>
            </a:r>
            <a:r>
              <a:rPr lang="en-US" altLang="zh-CN" sz="1800" b="1" dirty="0"/>
              <a:t>1</a:t>
            </a:r>
            <a:r>
              <a:rPr lang="zh-CN" altLang="zh-CN" sz="1800" b="1" dirty="0"/>
              <a:t>）求</a:t>
            </a:r>
            <a:r>
              <a:rPr lang="en-US" altLang="zh-CN" sz="1800" b="1" i="1" dirty="0"/>
              <a:t>M</a:t>
            </a:r>
            <a:r>
              <a:rPr lang="zh-CN" altLang="zh-CN" sz="1800" b="1" dirty="0"/>
              <a:t>、</a:t>
            </a:r>
            <a:r>
              <a:rPr lang="en-US" altLang="zh-CN" sz="1800" b="1" i="1" dirty="0"/>
              <a:t>N</a:t>
            </a:r>
            <a:r>
              <a:rPr lang="zh-CN" altLang="zh-CN" sz="1800" b="1" dirty="0"/>
              <a:t>间感应电动势的大小</a:t>
            </a:r>
            <a:r>
              <a:rPr lang="en-US" altLang="zh-CN" sz="1800" b="1" i="1" dirty="0"/>
              <a:t>E</a:t>
            </a:r>
            <a:r>
              <a:rPr lang="zh-CN" altLang="zh-CN" sz="1800" b="1" dirty="0"/>
              <a:t>；</a:t>
            </a:r>
          </a:p>
          <a:p>
            <a:r>
              <a:rPr lang="zh-CN" altLang="zh-CN" sz="1800" b="1" dirty="0"/>
              <a:t>（</a:t>
            </a:r>
            <a:r>
              <a:rPr lang="en-US" altLang="zh-CN" sz="1800" b="1" dirty="0"/>
              <a:t>2</a:t>
            </a:r>
            <a:r>
              <a:rPr lang="zh-CN" altLang="zh-CN" sz="1800" b="1" dirty="0"/>
              <a:t>）在太阳帆板上将一只“</a:t>
            </a:r>
            <a:r>
              <a:rPr lang="en-US" altLang="zh-CN" sz="1800" b="1" dirty="0"/>
              <a:t>1.5V</a:t>
            </a:r>
            <a:r>
              <a:rPr lang="zh-CN" altLang="zh-CN" sz="1800" b="1" dirty="0"/>
              <a:t>、</a:t>
            </a:r>
            <a:r>
              <a:rPr lang="en-US" altLang="zh-CN" sz="1800" b="1" dirty="0"/>
              <a:t>0.3W</a:t>
            </a:r>
            <a:r>
              <a:rPr lang="zh-CN" altLang="zh-CN" sz="1800" b="1" dirty="0"/>
              <a:t>”的小灯泡与</a:t>
            </a:r>
            <a:r>
              <a:rPr lang="en-US" altLang="zh-CN" sz="1800" b="1" i="1" dirty="0"/>
              <a:t>M</a:t>
            </a:r>
            <a:r>
              <a:rPr lang="zh-CN" altLang="zh-CN" sz="1800" b="1" dirty="0"/>
              <a:t>、</a:t>
            </a:r>
            <a:r>
              <a:rPr lang="en-US" altLang="zh-CN" sz="1800" b="1" i="1" dirty="0"/>
              <a:t>N</a:t>
            </a:r>
            <a:r>
              <a:rPr lang="zh-CN" altLang="zh-CN" sz="1800" b="1" dirty="0"/>
              <a:t>相连构成闭合电路，不计太阳帆板和导线的电阻．试判断小灯泡能否发光，并说明理由；</a:t>
            </a:r>
          </a:p>
        </p:txBody>
      </p:sp>
      <p:sp>
        <p:nvSpPr>
          <p:cNvPr id="502848" name="Text Box 64"/>
          <p:cNvSpPr txBox="1">
            <a:spLocks noChangeArrowheads="1"/>
          </p:cNvSpPr>
          <p:nvPr/>
        </p:nvSpPr>
        <p:spPr bwMode="auto">
          <a:xfrm>
            <a:off x="3743325" y="5247014"/>
            <a:ext cx="486112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ctr" latinLnBrk="1"/>
            <a:r>
              <a:rPr lang="zh-CN" altLang="zh-CN" sz="1800" b="1" dirty="0"/>
              <a:t>匀</a:t>
            </a:r>
            <a:r>
              <a:rPr lang="zh-CN" altLang="zh-CN" sz="1800" b="1" dirty="0" smtClean="0"/>
              <a:t>加速</a:t>
            </a:r>
            <a:r>
              <a:rPr lang="en-US" altLang="zh-CN" sz="1800" b="1" dirty="0" smtClean="0"/>
              <a:t>a</a:t>
            </a:r>
            <a:r>
              <a:rPr lang="zh-CN" altLang="zh-CN" sz="1800" b="1" dirty="0" smtClean="0"/>
              <a:t>下滑</a:t>
            </a:r>
            <a:r>
              <a:rPr lang="zh-CN" altLang="zh-CN" sz="1800" b="1" dirty="0"/>
              <a:t>，金属棒中的电流始终保持恒定</a:t>
            </a:r>
            <a:endParaRPr lang="en-US" altLang="zh-CN" sz="1800" b="1" dirty="0" smtClean="0"/>
          </a:p>
          <a:p>
            <a:pPr fontAlgn="ctr" latinLnBrk="1"/>
            <a:r>
              <a:rPr lang="zh-CN" altLang="zh-CN" sz="1800" b="1" dirty="0" smtClean="0"/>
              <a:t>（</a:t>
            </a:r>
            <a:r>
              <a:rPr lang="en-US" altLang="zh-CN" sz="1800" b="1" dirty="0"/>
              <a:t>1</a:t>
            </a:r>
            <a:r>
              <a:rPr lang="zh-CN" altLang="zh-CN" sz="1800" b="1" dirty="0"/>
              <a:t>）末速度的大小</a:t>
            </a:r>
            <a:r>
              <a:rPr lang="en-US" altLang="zh-CN" sz="1800" b="1" i="1" dirty="0"/>
              <a:t>v</a:t>
            </a:r>
            <a:r>
              <a:rPr lang="zh-CN" altLang="zh-CN" sz="1800" b="1" dirty="0"/>
              <a:t>；</a:t>
            </a:r>
          </a:p>
          <a:p>
            <a:pPr fontAlgn="ctr" latinLnBrk="1"/>
            <a:r>
              <a:rPr lang="zh-CN" altLang="zh-CN" sz="1800" b="1" dirty="0"/>
              <a:t>（</a:t>
            </a:r>
            <a:r>
              <a:rPr lang="en-US" altLang="zh-CN" sz="1800" b="1" dirty="0"/>
              <a:t>2</a:t>
            </a:r>
            <a:r>
              <a:rPr lang="zh-CN" altLang="zh-CN" sz="1800" b="1" dirty="0"/>
              <a:t>）通过的电流大小</a:t>
            </a:r>
            <a:r>
              <a:rPr lang="en-US" altLang="zh-CN" sz="1800" b="1" i="1" dirty="0"/>
              <a:t>I</a:t>
            </a:r>
            <a:r>
              <a:rPr lang="zh-CN" altLang="zh-CN" sz="1800" b="1" dirty="0"/>
              <a:t>；</a:t>
            </a:r>
          </a:p>
          <a:p>
            <a:pPr fontAlgn="ctr" latinLnBrk="1"/>
            <a:r>
              <a:rPr lang="zh-CN" altLang="zh-CN" sz="1800" b="1" dirty="0"/>
              <a:t>（</a:t>
            </a:r>
            <a:r>
              <a:rPr lang="en-US" altLang="zh-CN" sz="1800" b="1" dirty="0"/>
              <a:t>3</a:t>
            </a:r>
            <a:r>
              <a:rPr lang="zh-CN" altLang="zh-CN" sz="1800" b="1" dirty="0"/>
              <a:t>）通过的电荷量</a:t>
            </a:r>
            <a:r>
              <a:rPr lang="en-US" altLang="zh-CN" sz="1800" b="1" i="1" dirty="0"/>
              <a:t>Q</a:t>
            </a:r>
            <a:r>
              <a:rPr lang="zh-CN" altLang="zh-CN" sz="1800" b="1" dirty="0"/>
              <a:t>．</a:t>
            </a:r>
          </a:p>
        </p:txBody>
      </p:sp>
      <p:pic>
        <p:nvPicPr>
          <p:cNvPr id="477186" name="图片 6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217" y="3660775"/>
            <a:ext cx="2730646" cy="110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" name="Text Box 64"/>
          <p:cNvSpPr txBox="1">
            <a:spLocks noChangeArrowheads="1"/>
          </p:cNvSpPr>
          <p:nvPr/>
        </p:nvSpPr>
        <p:spPr bwMode="auto">
          <a:xfrm>
            <a:off x="3779912" y="4812779"/>
            <a:ext cx="12255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smtClean="0"/>
              <a:t>2018</a:t>
            </a:r>
            <a:r>
              <a:rPr lang="zh-CN" altLang="en-US" b="1" dirty="0" smtClean="0"/>
              <a:t>年</a:t>
            </a:r>
            <a:endParaRPr lang="zh-CN" altLang="en-US" b="1" dirty="0"/>
          </a:p>
        </p:txBody>
      </p:sp>
      <p:pic>
        <p:nvPicPr>
          <p:cNvPr id="477187" name="图片 3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4030" y="5094269"/>
            <a:ext cx="2693833" cy="1473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718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4946" y="1559889"/>
            <a:ext cx="2456894" cy="1942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813" name="Text Box 5"/>
          <p:cNvSpPr txBox="1">
            <a:spLocks noChangeArrowheads="1"/>
          </p:cNvSpPr>
          <p:nvPr/>
        </p:nvSpPr>
        <p:spPr bwMode="auto">
          <a:xfrm>
            <a:off x="485773" y="388937"/>
            <a:ext cx="46799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800" b="1" dirty="0" smtClean="0">
                <a:solidFill>
                  <a:srgbClr val="002060"/>
                </a:solidFill>
              </a:rPr>
              <a:t>考</a:t>
            </a:r>
            <a:r>
              <a:rPr kumimoji="1" lang="zh-CN" altLang="en-US" sz="2800" b="1" dirty="0">
                <a:solidFill>
                  <a:srgbClr val="002060"/>
                </a:solidFill>
              </a:rPr>
              <a:t>查力学综合题的变化</a:t>
            </a:r>
          </a:p>
        </p:txBody>
      </p:sp>
      <p:sp>
        <p:nvSpPr>
          <p:cNvPr id="503820" name="Text Box 12"/>
          <p:cNvSpPr txBox="1">
            <a:spLocks noChangeArrowheads="1"/>
          </p:cNvSpPr>
          <p:nvPr/>
        </p:nvSpPr>
        <p:spPr bwMode="auto">
          <a:xfrm>
            <a:off x="3636640" y="1447178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/>
              <a:t>2016</a:t>
            </a:r>
            <a:r>
              <a:rPr lang="zh-CN" altLang="en-US" sz="2400" b="1" dirty="0" smtClean="0"/>
              <a:t>年</a:t>
            </a:r>
            <a:endParaRPr lang="zh-CN" altLang="en-US" sz="2400" b="1" dirty="0"/>
          </a:p>
        </p:txBody>
      </p:sp>
      <p:sp>
        <p:nvSpPr>
          <p:cNvPr id="503821" name="Text Box 13"/>
          <p:cNvSpPr txBox="1">
            <a:spLocks noChangeArrowheads="1"/>
          </p:cNvSpPr>
          <p:nvPr/>
        </p:nvSpPr>
        <p:spPr bwMode="auto">
          <a:xfrm>
            <a:off x="3715219" y="2964856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</a:rPr>
              <a:t>2017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年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503822" name="Text Box 14"/>
          <p:cNvSpPr txBox="1">
            <a:spLocks noChangeArrowheads="1"/>
          </p:cNvSpPr>
          <p:nvPr/>
        </p:nvSpPr>
        <p:spPr bwMode="auto">
          <a:xfrm>
            <a:off x="3286116" y="1928802"/>
            <a:ext cx="5040188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1800" b="1" dirty="0"/>
              <a:t>（</a:t>
            </a:r>
            <a:r>
              <a:rPr lang="en-US" altLang="zh-CN" sz="1800" b="1" dirty="0"/>
              <a:t>1</a:t>
            </a:r>
            <a:r>
              <a:rPr lang="zh-CN" altLang="zh-CN" sz="1800" b="1" dirty="0"/>
              <a:t>）</a:t>
            </a:r>
            <a:r>
              <a:rPr lang="en-US" altLang="zh-CN" sz="1800" b="1" i="1" dirty="0"/>
              <a:t>A</a:t>
            </a:r>
            <a:r>
              <a:rPr lang="zh-CN" altLang="zh-CN" sz="1800" b="1" dirty="0"/>
              <a:t>固定不动时，</a:t>
            </a:r>
            <a:r>
              <a:rPr lang="en-US" altLang="zh-CN" sz="1800" b="1" i="1" dirty="0"/>
              <a:t>A</a:t>
            </a:r>
            <a:r>
              <a:rPr lang="zh-CN" altLang="zh-CN" sz="1800" b="1" dirty="0"/>
              <a:t>对</a:t>
            </a:r>
            <a:r>
              <a:rPr lang="en-US" altLang="zh-CN" sz="1800" b="1" i="1" dirty="0"/>
              <a:t>B</a:t>
            </a:r>
            <a:r>
              <a:rPr lang="zh-CN" altLang="zh-CN" sz="1800" b="1" dirty="0"/>
              <a:t>支持力的大小</a:t>
            </a:r>
            <a:r>
              <a:rPr lang="en-US" altLang="zh-CN" sz="1800" b="1" i="1" dirty="0"/>
              <a:t>N</a:t>
            </a:r>
            <a:r>
              <a:rPr lang="zh-CN" altLang="zh-CN" sz="1800" b="1" dirty="0"/>
              <a:t>；</a:t>
            </a:r>
          </a:p>
          <a:p>
            <a:r>
              <a:rPr lang="zh-CN" altLang="zh-CN" sz="1800" b="1" dirty="0"/>
              <a:t>（</a:t>
            </a:r>
            <a:r>
              <a:rPr lang="en-US" altLang="zh-CN" sz="1800" b="1" dirty="0"/>
              <a:t>2</a:t>
            </a:r>
            <a:r>
              <a:rPr lang="zh-CN" altLang="zh-CN" sz="1800" b="1" dirty="0"/>
              <a:t>）</a:t>
            </a:r>
            <a:r>
              <a:rPr lang="en-US" altLang="zh-CN" sz="1800" b="1" i="1" dirty="0"/>
              <a:t>A</a:t>
            </a:r>
            <a:r>
              <a:rPr lang="zh-CN" altLang="zh-CN" sz="1800" b="1" dirty="0"/>
              <a:t>滑动的位移为</a:t>
            </a:r>
            <a:r>
              <a:rPr lang="en-US" altLang="zh-CN" sz="1800" b="1" i="1" dirty="0"/>
              <a:t>x</a:t>
            </a:r>
            <a:r>
              <a:rPr lang="zh-CN" altLang="zh-CN" sz="1800" b="1" dirty="0"/>
              <a:t>时，</a:t>
            </a:r>
            <a:r>
              <a:rPr lang="en-US" altLang="zh-CN" sz="1800" b="1" i="1" dirty="0"/>
              <a:t>B</a:t>
            </a:r>
            <a:r>
              <a:rPr lang="zh-CN" altLang="zh-CN" sz="1800" b="1" dirty="0"/>
              <a:t>的位移大小</a:t>
            </a:r>
            <a:r>
              <a:rPr lang="en-US" altLang="zh-CN" sz="1800" b="1" i="1" dirty="0"/>
              <a:t>s</a:t>
            </a:r>
            <a:r>
              <a:rPr lang="zh-CN" altLang="zh-CN" sz="1800" b="1" dirty="0"/>
              <a:t>；</a:t>
            </a:r>
          </a:p>
          <a:p>
            <a:r>
              <a:rPr lang="zh-CN" altLang="zh-CN" sz="1800" b="1" dirty="0"/>
              <a:t>（</a:t>
            </a:r>
            <a:r>
              <a:rPr lang="en-US" altLang="zh-CN" sz="1800" b="1" dirty="0"/>
              <a:t>3</a:t>
            </a:r>
            <a:r>
              <a:rPr lang="zh-CN" altLang="zh-CN" sz="1800" b="1" dirty="0"/>
              <a:t>）</a:t>
            </a:r>
            <a:r>
              <a:rPr lang="en-US" altLang="zh-CN" sz="1800" b="1" i="1" dirty="0"/>
              <a:t>A</a:t>
            </a:r>
            <a:r>
              <a:rPr lang="zh-CN" altLang="zh-CN" sz="1800" b="1" dirty="0"/>
              <a:t>滑动的位移为</a:t>
            </a:r>
            <a:r>
              <a:rPr lang="en-US" altLang="zh-CN" sz="1800" b="1" i="1" dirty="0"/>
              <a:t>x</a:t>
            </a:r>
            <a:r>
              <a:rPr lang="zh-CN" altLang="zh-CN" sz="1800" b="1" dirty="0"/>
              <a:t>时的速度大小</a:t>
            </a:r>
            <a:r>
              <a:rPr lang="en-US" altLang="zh-CN" sz="1800" b="1" i="1" dirty="0" err="1"/>
              <a:t>v</a:t>
            </a:r>
            <a:r>
              <a:rPr lang="en-US" altLang="zh-CN" sz="1800" b="1" i="1" baseline="-25000" dirty="0" err="1"/>
              <a:t>x</a:t>
            </a:r>
            <a:r>
              <a:rPr lang="zh-CN" altLang="zh-CN" sz="1800" b="1" dirty="0"/>
              <a:t>．</a:t>
            </a:r>
          </a:p>
        </p:txBody>
      </p:sp>
      <p:sp>
        <p:nvSpPr>
          <p:cNvPr id="503823" name="Text Box 15"/>
          <p:cNvSpPr txBox="1">
            <a:spLocks noChangeArrowheads="1"/>
          </p:cNvSpPr>
          <p:nvPr/>
        </p:nvSpPr>
        <p:spPr bwMode="auto">
          <a:xfrm>
            <a:off x="3517562" y="3401665"/>
            <a:ext cx="52197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1800" b="1" dirty="0">
                <a:solidFill>
                  <a:srgbClr val="0000FF"/>
                </a:solidFill>
              </a:rPr>
              <a:t>（</a:t>
            </a:r>
            <a:r>
              <a:rPr lang="en-US" altLang="zh-CN" sz="1800" b="1" dirty="0">
                <a:solidFill>
                  <a:srgbClr val="0000FF"/>
                </a:solidFill>
              </a:rPr>
              <a:t>1</a:t>
            </a:r>
            <a:r>
              <a:rPr lang="zh-CN" altLang="zh-CN" sz="1800" b="1" dirty="0">
                <a:solidFill>
                  <a:srgbClr val="0000FF"/>
                </a:solidFill>
              </a:rPr>
              <a:t>）未拉</a:t>
            </a:r>
            <a:r>
              <a:rPr lang="en-US" altLang="zh-CN" sz="1800" b="1" i="1" dirty="0">
                <a:solidFill>
                  <a:srgbClr val="0000FF"/>
                </a:solidFill>
              </a:rPr>
              <a:t>A</a:t>
            </a:r>
            <a:r>
              <a:rPr lang="zh-CN" altLang="zh-CN" sz="1800" b="1" dirty="0">
                <a:solidFill>
                  <a:srgbClr val="0000FF"/>
                </a:solidFill>
              </a:rPr>
              <a:t>时，</a:t>
            </a:r>
            <a:r>
              <a:rPr lang="en-US" altLang="zh-CN" sz="1800" b="1" i="1" dirty="0">
                <a:solidFill>
                  <a:srgbClr val="0000FF"/>
                </a:solidFill>
              </a:rPr>
              <a:t>C</a:t>
            </a:r>
            <a:r>
              <a:rPr lang="zh-CN" altLang="zh-CN" sz="1800" b="1" dirty="0">
                <a:solidFill>
                  <a:srgbClr val="0000FF"/>
                </a:solidFill>
              </a:rPr>
              <a:t>受到</a:t>
            </a:r>
            <a:r>
              <a:rPr lang="en-US" altLang="zh-CN" sz="1800" b="1" i="1" dirty="0">
                <a:solidFill>
                  <a:srgbClr val="0000FF"/>
                </a:solidFill>
              </a:rPr>
              <a:t>B</a:t>
            </a:r>
            <a:r>
              <a:rPr lang="zh-CN" altLang="zh-CN" sz="1800" b="1" dirty="0">
                <a:solidFill>
                  <a:srgbClr val="0000FF"/>
                </a:solidFill>
              </a:rPr>
              <a:t>作用力的大小</a:t>
            </a:r>
            <a:r>
              <a:rPr lang="en-US" altLang="zh-CN" sz="1800" b="1" i="1" dirty="0">
                <a:solidFill>
                  <a:srgbClr val="0000FF"/>
                </a:solidFill>
              </a:rPr>
              <a:t>F</a:t>
            </a:r>
            <a:r>
              <a:rPr lang="zh-CN" altLang="zh-CN" sz="1800" b="1" dirty="0">
                <a:solidFill>
                  <a:srgbClr val="0000FF"/>
                </a:solidFill>
              </a:rPr>
              <a:t>；</a:t>
            </a:r>
          </a:p>
          <a:p>
            <a:r>
              <a:rPr lang="zh-CN" altLang="zh-CN" sz="1800" b="1" dirty="0">
                <a:solidFill>
                  <a:srgbClr val="0000FF"/>
                </a:solidFill>
              </a:rPr>
              <a:t>（</a:t>
            </a:r>
            <a:r>
              <a:rPr lang="en-US" altLang="zh-CN" sz="1800" b="1" dirty="0">
                <a:solidFill>
                  <a:srgbClr val="0000FF"/>
                </a:solidFill>
              </a:rPr>
              <a:t>2</a:t>
            </a:r>
            <a:r>
              <a:rPr lang="zh-CN" altLang="zh-CN" sz="1800" b="1" dirty="0">
                <a:solidFill>
                  <a:srgbClr val="0000FF"/>
                </a:solidFill>
              </a:rPr>
              <a:t>）动摩擦因数的最小值</a:t>
            </a:r>
            <a:r>
              <a:rPr lang="en-US" altLang="zh-CN" sz="1800" b="1" i="1" dirty="0" err="1">
                <a:solidFill>
                  <a:srgbClr val="0000FF"/>
                </a:solidFill>
              </a:rPr>
              <a:t>μ</a:t>
            </a:r>
            <a:r>
              <a:rPr lang="en-US" altLang="zh-CN" sz="1800" b="1" baseline="-25000" dirty="0" err="1">
                <a:solidFill>
                  <a:srgbClr val="0000FF"/>
                </a:solidFill>
              </a:rPr>
              <a:t>min</a:t>
            </a:r>
            <a:r>
              <a:rPr lang="zh-CN" altLang="zh-CN" sz="1800" b="1" dirty="0">
                <a:solidFill>
                  <a:srgbClr val="0000FF"/>
                </a:solidFill>
              </a:rPr>
              <a:t>；</a:t>
            </a:r>
          </a:p>
          <a:p>
            <a:r>
              <a:rPr lang="zh-CN" altLang="zh-CN" sz="1800" b="1" dirty="0">
                <a:solidFill>
                  <a:srgbClr val="0000FF"/>
                </a:solidFill>
              </a:rPr>
              <a:t>（</a:t>
            </a:r>
            <a:r>
              <a:rPr lang="en-US" altLang="zh-CN" sz="1800" b="1" dirty="0">
                <a:solidFill>
                  <a:srgbClr val="0000FF"/>
                </a:solidFill>
              </a:rPr>
              <a:t>3</a:t>
            </a:r>
            <a:r>
              <a:rPr lang="zh-CN" altLang="zh-CN" sz="1800" b="1" dirty="0">
                <a:solidFill>
                  <a:srgbClr val="0000FF"/>
                </a:solidFill>
              </a:rPr>
              <a:t>）</a:t>
            </a:r>
            <a:r>
              <a:rPr lang="en-US" altLang="zh-CN" sz="1800" b="1" i="1" dirty="0">
                <a:solidFill>
                  <a:srgbClr val="0000FF"/>
                </a:solidFill>
              </a:rPr>
              <a:t>A</a:t>
            </a:r>
            <a:r>
              <a:rPr lang="zh-CN" altLang="zh-CN" sz="1800" b="1" dirty="0">
                <a:solidFill>
                  <a:srgbClr val="0000FF"/>
                </a:solidFill>
              </a:rPr>
              <a:t>移动的整个过程中，拉力做的功</a:t>
            </a:r>
            <a:r>
              <a:rPr lang="en-US" altLang="zh-CN" sz="1800" b="1" i="1" dirty="0">
                <a:solidFill>
                  <a:srgbClr val="0000FF"/>
                </a:solidFill>
              </a:rPr>
              <a:t>W</a:t>
            </a:r>
            <a:r>
              <a:rPr lang="en-US" altLang="zh-CN" sz="1800" b="1" dirty="0">
                <a:solidFill>
                  <a:srgbClr val="0000FF"/>
                </a:solidFill>
              </a:rPr>
              <a:t>.</a:t>
            </a:r>
            <a:endParaRPr lang="zh-CN" altLang="zh-CN" sz="1800" b="1" dirty="0">
              <a:solidFill>
                <a:srgbClr val="0000FF"/>
              </a:solidFill>
            </a:endParaRPr>
          </a:p>
        </p:txBody>
      </p:sp>
      <p:sp>
        <p:nvSpPr>
          <p:cNvPr id="503824" name="Text Box 16"/>
          <p:cNvSpPr txBox="1">
            <a:spLocks noChangeArrowheads="1"/>
          </p:cNvSpPr>
          <p:nvPr/>
        </p:nvSpPr>
        <p:spPr bwMode="auto">
          <a:xfrm>
            <a:off x="3476437" y="5144632"/>
            <a:ext cx="5399881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ctr" latinLnBrk="1"/>
            <a:r>
              <a:rPr lang="zh-CN" altLang="zh-CN" sz="1800" b="1" dirty="0"/>
              <a:t>（</a:t>
            </a:r>
            <a:r>
              <a:rPr lang="en-US" altLang="zh-CN" sz="1800" b="1" dirty="0"/>
              <a:t>1</a:t>
            </a:r>
            <a:r>
              <a:rPr lang="zh-CN" altLang="zh-CN" sz="1800" b="1" dirty="0"/>
              <a:t>）小球受到手的拉力大小</a:t>
            </a:r>
            <a:r>
              <a:rPr lang="en-US" altLang="zh-CN" sz="1800" b="1" i="1" dirty="0"/>
              <a:t>F</a:t>
            </a:r>
            <a:r>
              <a:rPr lang="zh-CN" altLang="zh-CN" sz="1800" b="1" dirty="0"/>
              <a:t>；</a:t>
            </a:r>
          </a:p>
          <a:p>
            <a:pPr fontAlgn="ctr" latinLnBrk="1"/>
            <a:r>
              <a:rPr lang="zh-CN" altLang="zh-CN" sz="1800" b="1" dirty="0"/>
              <a:t>（</a:t>
            </a:r>
            <a:r>
              <a:rPr lang="en-US" altLang="zh-CN" sz="1800" b="1" dirty="0"/>
              <a:t>2</a:t>
            </a:r>
            <a:r>
              <a:rPr lang="zh-CN" altLang="zh-CN" sz="1800" b="1" dirty="0"/>
              <a:t>）物块和小球的质量之比</a:t>
            </a:r>
            <a:r>
              <a:rPr lang="en-US" altLang="zh-CN" sz="1800" b="1" i="1" dirty="0"/>
              <a:t>M</a:t>
            </a:r>
            <a:r>
              <a:rPr lang="en-US" altLang="zh-CN" sz="1800" b="1" dirty="0"/>
              <a:t>:</a:t>
            </a:r>
            <a:r>
              <a:rPr lang="en-US" altLang="zh-CN" sz="1800" b="1" i="1" dirty="0"/>
              <a:t>m</a:t>
            </a:r>
            <a:r>
              <a:rPr lang="zh-CN" altLang="zh-CN" sz="1800" b="1" dirty="0"/>
              <a:t>；</a:t>
            </a:r>
          </a:p>
          <a:p>
            <a:pPr fontAlgn="ctr" latinLnBrk="1"/>
            <a:r>
              <a:rPr lang="zh-CN" altLang="zh-CN" sz="1800" b="1" dirty="0"/>
              <a:t>（</a:t>
            </a:r>
            <a:r>
              <a:rPr lang="en-US" altLang="zh-CN" sz="1800" b="1" dirty="0"/>
              <a:t>3</a:t>
            </a:r>
            <a:r>
              <a:rPr lang="zh-CN" altLang="zh-CN" sz="1800" b="1" dirty="0"/>
              <a:t>）小球向下运动到最低点时，物块</a:t>
            </a:r>
            <a:r>
              <a:rPr lang="en-US" altLang="zh-CN" sz="1800" b="1" i="1" dirty="0"/>
              <a:t>M</a:t>
            </a:r>
            <a:r>
              <a:rPr lang="zh-CN" altLang="zh-CN" sz="1800" b="1" dirty="0"/>
              <a:t>所受的拉力大小</a:t>
            </a:r>
            <a:r>
              <a:rPr lang="en-US" altLang="zh-CN" sz="1800" b="1" i="1" dirty="0"/>
              <a:t>T</a:t>
            </a:r>
            <a:r>
              <a:rPr lang="zh-CN" altLang="zh-CN" sz="1800" b="1" dirty="0"/>
              <a:t>．</a:t>
            </a:r>
          </a:p>
        </p:txBody>
      </p:sp>
      <p:sp>
        <p:nvSpPr>
          <p:cNvPr id="503827" name="Text Box 19"/>
          <p:cNvSpPr txBox="1">
            <a:spLocks noChangeArrowheads="1"/>
          </p:cNvSpPr>
          <p:nvPr/>
        </p:nvSpPr>
        <p:spPr bwMode="auto">
          <a:xfrm>
            <a:off x="3924300" y="4672013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/>
              <a:t>2018</a:t>
            </a:r>
            <a:r>
              <a:rPr lang="zh-CN" altLang="en-US" sz="2400" b="1" dirty="0" smtClean="0"/>
              <a:t>年</a:t>
            </a:r>
            <a:endParaRPr lang="zh-CN" altLang="en-US" sz="2400" b="1" dirty="0"/>
          </a:p>
        </p:txBody>
      </p:sp>
      <p:pic>
        <p:nvPicPr>
          <p:cNvPr id="478210" name="图片 1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3468" y="5129213"/>
            <a:ext cx="2081213" cy="142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8211" name="图片 6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285" y="3248748"/>
            <a:ext cx="258762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7"/>
          <p:cNvGrpSpPr/>
          <p:nvPr/>
        </p:nvGrpSpPr>
        <p:grpSpPr>
          <a:xfrm>
            <a:off x="759639" y="1572346"/>
            <a:ext cx="2516961" cy="1209577"/>
            <a:chOff x="0" y="0"/>
            <a:chExt cx="2164080" cy="894080"/>
          </a:xfrm>
        </p:grpSpPr>
        <p:grpSp>
          <p:nvGrpSpPr>
            <p:cNvPr id="3" name="组合 18"/>
            <p:cNvGrpSpPr>
              <a:grpSpLocks/>
            </p:cNvGrpSpPr>
            <p:nvPr/>
          </p:nvGrpSpPr>
          <p:grpSpPr bwMode="auto">
            <a:xfrm>
              <a:off x="0" y="0"/>
              <a:ext cx="2164080" cy="894080"/>
              <a:chOff x="1152" y="5535"/>
              <a:chExt cx="3408" cy="1408"/>
            </a:xfrm>
          </p:grpSpPr>
          <p:sp>
            <p:nvSpPr>
              <p:cNvPr id="21" name="AutoShape 617"/>
              <p:cNvSpPr>
                <a:spLocks noChangeArrowheads="1"/>
              </p:cNvSpPr>
              <p:nvPr/>
            </p:nvSpPr>
            <p:spPr bwMode="auto">
              <a:xfrm>
                <a:off x="2625" y="6030"/>
                <a:ext cx="1815" cy="870"/>
              </a:xfrm>
              <a:prstGeom prst="rtTriangl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" name="Oval 618"/>
              <p:cNvSpPr>
                <a:spLocks noChangeArrowheads="1"/>
              </p:cNvSpPr>
              <p:nvPr/>
            </p:nvSpPr>
            <p:spPr bwMode="auto">
              <a:xfrm>
                <a:off x="2490" y="5782"/>
                <a:ext cx="175" cy="175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" name="Oval 619"/>
              <p:cNvSpPr>
                <a:spLocks noChangeArrowheads="1"/>
              </p:cNvSpPr>
              <p:nvPr/>
            </p:nvSpPr>
            <p:spPr bwMode="auto">
              <a:xfrm>
                <a:off x="2563" y="5847"/>
                <a:ext cx="52" cy="52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zh-CN" altLang="en-US"/>
              </a:p>
            </p:txBody>
          </p:sp>
          <p:cxnSp>
            <p:nvCxnSpPr>
              <p:cNvPr id="24" name="AutoShape 620"/>
              <p:cNvCxnSpPr>
                <a:cxnSpLocks noChangeShapeType="1"/>
              </p:cNvCxnSpPr>
              <p:nvPr/>
            </p:nvCxnSpPr>
            <p:spPr bwMode="auto">
              <a:xfrm>
                <a:off x="2595" y="5899"/>
                <a:ext cx="30" cy="133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  <p:sp>
            <p:nvSpPr>
              <p:cNvPr id="25" name="Rectangle 621"/>
              <p:cNvSpPr>
                <a:spLocks noChangeArrowheads="1"/>
              </p:cNvSpPr>
              <p:nvPr/>
            </p:nvSpPr>
            <p:spPr bwMode="auto">
              <a:xfrm rot="1559990">
                <a:off x="3030" y="6014"/>
                <a:ext cx="404" cy="303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zh-CN" altLang="en-US"/>
              </a:p>
            </p:txBody>
          </p:sp>
          <p:cxnSp>
            <p:nvCxnSpPr>
              <p:cNvPr id="26" name="AutoShape 622"/>
              <p:cNvCxnSpPr>
                <a:cxnSpLocks noChangeShapeType="1"/>
              </p:cNvCxnSpPr>
              <p:nvPr/>
            </p:nvCxnSpPr>
            <p:spPr bwMode="auto">
              <a:xfrm>
                <a:off x="2655" y="5811"/>
                <a:ext cx="390" cy="221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  <p:cxnSp>
            <p:nvCxnSpPr>
              <p:cNvPr id="27" name="AutoShape 623"/>
              <p:cNvCxnSpPr>
                <a:cxnSpLocks noChangeShapeType="1"/>
              </p:cNvCxnSpPr>
              <p:nvPr/>
            </p:nvCxnSpPr>
            <p:spPr bwMode="auto">
              <a:xfrm>
                <a:off x="1245" y="5775"/>
                <a:ext cx="1320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  <p:cxnSp>
            <p:nvCxnSpPr>
              <p:cNvPr id="28" name="AutoShape 624"/>
              <p:cNvCxnSpPr>
                <a:cxnSpLocks noChangeShapeType="1"/>
              </p:cNvCxnSpPr>
              <p:nvPr/>
            </p:nvCxnSpPr>
            <p:spPr bwMode="auto">
              <a:xfrm>
                <a:off x="1245" y="5535"/>
                <a:ext cx="0" cy="1378"/>
              </a:xfrm>
              <a:prstGeom prst="straightConnector1">
                <a:avLst/>
              </a:prstGeom>
              <a:noFill/>
              <a:ln w="19050" cmpd="sng">
                <a:solidFill>
                  <a:srgbClr val="000000"/>
                </a:solidFill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  <p:sp>
            <p:nvSpPr>
              <p:cNvPr id="29" name="AutoShape 625"/>
              <p:cNvSpPr>
                <a:spLocks noChangeArrowheads="1"/>
              </p:cNvSpPr>
              <p:nvPr/>
            </p:nvSpPr>
            <p:spPr bwMode="auto">
              <a:xfrm>
                <a:off x="1770" y="6030"/>
                <a:ext cx="1815" cy="870"/>
              </a:xfrm>
              <a:prstGeom prst="rtTriangle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0" name="Oval 626"/>
              <p:cNvSpPr>
                <a:spLocks noChangeArrowheads="1"/>
              </p:cNvSpPr>
              <p:nvPr/>
            </p:nvSpPr>
            <p:spPr bwMode="auto">
              <a:xfrm>
                <a:off x="1635" y="5797"/>
                <a:ext cx="175" cy="175"/>
              </a:xfrm>
              <a:prstGeom prst="ellipse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dash"/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" name="Oval 627"/>
              <p:cNvSpPr>
                <a:spLocks noChangeArrowheads="1"/>
              </p:cNvSpPr>
              <p:nvPr/>
            </p:nvSpPr>
            <p:spPr bwMode="auto">
              <a:xfrm>
                <a:off x="1708" y="5862"/>
                <a:ext cx="52" cy="52"/>
              </a:xfrm>
              <a:prstGeom prst="ellipse">
                <a:avLst/>
              </a:prstGeom>
              <a:solidFill>
                <a:srgbClr val="000000"/>
              </a:solidFill>
              <a:ln w="9525" cap="flat">
                <a:solidFill>
                  <a:srgbClr val="000000"/>
                </a:solidFill>
                <a:prstDash val="dash"/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zh-CN" altLang="en-US"/>
              </a:p>
            </p:txBody>
          </p:sp>
          <p:cxnSp>
            <p:nvCxnSpPr>
              <p:cNvPr id="32" name="AutoShape 628"/>
              <p:cNvCxnSpPr>
                <a:cxnSpLocks noChangeShapeType="1"/>
              </p:cNvCxnSpPr>
              <p:nvPr/>
            </p:nvCxnSpPr>
            <p:spPr bwMode="auto">
              <a:xfrm>
                <a:off x="1740" y="5914"/>
                <a:ext cx="30" cy="133"/>
              </a:xfrm>
              <a:prstGeom prst="straightConnector1">
                <a:avLst/>
              </a:prstGeom>
              <a:noFill/>
              <a:ln w="9525" cap="flat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  <p:sp>
            <p:nvSpPr>
              <p:cNvPr id="33" name="Rectangle 629"/>
              <p:cNvSpPr>
                <a:spLocks noChangeArrowheads="1"/>
              </p:cNvSpPr>
              <p:nvPr/>
            </p:nvSpPr>
            <p:spPr bwMode="auto">
              <a:xfrm rot="1559990">
                <a:off x="2940" y="6387"/>
                <a:ext cx="404" cy="303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zh-CN" altLang="en-US"/>
              </a:p>
            </p:txBody>
          </p:sp>
          <p:cxnSp>
            <p:nvCxnSpPr>
              <p:cNvPr id="34" name="AutoShape 630"/>
              <p:cNvCxnSpPr>
                <a:cxnSpLocks noChangeShapeType="1"/>
              </p:cNvCxnSpPr>
              <p:nvPr/>
            </p:nvCxnSpPr>
            <p:spPr bwMode="auto">
              <a:xfrm>
                <a:off x="1800" y="5826"/>
                <a:ext cx="1200" cy="596"/>
              </a:xfrm>
              <a:prstGeom prst="straightConnector1">
                <a:avLst/>
              </a:prstGeom>
              <a:noFill/>
              <a:ln w="9525" cap="flat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  <p:cxnSp>
            <p:nvCxnSpPr>
              <p:cNvPr id="35" name="AutoShape 631"/>
              <p:cNvCxnSpPr>
                <a:cxnSpLocks noChangeShapeType="1"/>
              </p:cNvCxnSpPr>
              <p:nvPr/>
            </p:nvCxnSpPr>
            <p:spPr bwMode="auto">
              <a:xfrm>
                <a:off x="1230" y="6898"/>
                <a:ext cx="3330" cy="0"/>
              </a:xfrm>
              <a:prstGeom prst="straightConnector1">
                <a:avLst/>
              </a:prstGeom>
              <a:noFill/>
              <a:ln w="19050" cmpd="sng">
                <a:solidFill>
                  <a:srgbClr val="000000"/>
                </a:solidFill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  <p:sp>
            <p:nvSpPr>
              <p:cNvPr id="36" name="Text Box 632" descr="浅色上对角线"/>
              <p:cNvSpPr txBox="1">
                <a:spLocks noChangeArrowheads="1"/>
              </p:cNvSpPr>
              <p:nvPr/>
            </p:nvSpPr>
            <p:spPr bwMode="auto">
              <a:xfrm>
                <a:off x="1152" y="5610"/>
                <a:ext cx="71" cy="1290"/>
              </a:xfrm>
              <a:prstGeom prst="rect">
                <a:avLst/>
              </a:prstGeom>
              <a:pattFill prst="ltUpDiag">
                <a:fgClr>
                  <a:srgbClr val="000000"/>
                </a:fgClr>
                <a:bgClr>
                  <a:srgbClr val="FFFFFF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050" kern="100">
                    <a:effectLst/>
                    <a:latin typeface="Times New Roman"/>
                    <a:ea typeface="宋体"/>
                  </a:rPr>
                  <a:t> </a:t>
                </a:r>
                <a:endParaRPr lang="zh-CN" sz="1050" kern="100">
                  <a:effectLst/>
                  <a:latin typeface="Times New Roman"/>
                  <a:ea typeface="宋体"/>
                </a:endParaRPr>
              </a:p>
            </p:txBody>
          </p:sp>
          <p:sp>
            <p:nvSpPr>
              <p:cNvPr id="37" name="Freeform 633"/>
              <p:cNvSpPr>
                <a:spLocks/>
              </p:cNvSpPr>
              <p:nvPr/>
            </p:nvSpPr>
            <p:spPr bwMode="auto">
              <a:xfrm>
                <a:off x="4080" y="6750"/>
                <a:ext cx="75" cy="135"/>
              </a:xfrm>
              <a:custGeom>
                <a:avLst/>
                <a:gdLst>
                  <a:gd name="T0" fmla="*/ 75 w 75"/>
                  <a:gd name="T1" fmla="*/ 0 h 135"/>
                  <a:gd name="T2" fmla="*/ 0 w 75"/>
                  <a:gd name="T3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5" h="135">
                    <a:moveTo>
                      <a:pt x="75" y="0"/>
                    </a:moveTo>
                    <a:cubicBezTo>
                      <a:pt x="19" y="37"/>
                      <a:pt x="0" y="59"/>
                      <a:pt x="0" y="135"/>
                    </a:cubicBez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zh-CN" altLang="en-US"/>
              </a:p>
            </p:txBody>
          </p:sp>
          <p:cxnSp>
            <p:nvCxnSpPr>
              <p:cNvPr id="38" name="AutoShape 634"/>
              <p:cNvCxnSpPr>
                <a:cxnSpLocks noChangeShapeType="1"/>
              </p:cNvCxnSpPr>
              <p:nvPr/>
            </p:nvCxnSpPr>
            <p:spPr bwMode="auto">
              <a:xfrm>
                <a:off x="2625" y="6422"/>
                <a:ext cx="1" cy="491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  <p:cxnSp>
            <p:nvCxnSpPr>
              <p:cNvPr id="39" name="AutoShape 635"/>
              <p:cNvCxnSpPr>
                <a:cxnSpLocks noChangeShapeType="1"/>
              </p:cNvCxnSpPr>
              <p:nvPr/>
            </p:nvCxnSpPr>
            <p:spPr bwMode="auto">
              <a:xfrm>
                <a:off x="1770" y="6646"/>
                <a:ext cx="869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 type="stealth" w="med" len="med"/>
                <a:tailEnd type="stealth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  <p:sp>
            <p:nvSpPr>
              <p:cNvPr id="40" name="Rectangle 636"/>
              <p:cNvSpPr>
                <a:spLocks noChangeArrowheads="1"/>
              </p:cNvSpPr>
              <p:nvPr/>
            </p:nvSpPr>
            <p:spPr bwMode="auto">
              <a:xfrm>
                <a:off x="2077" y="6631"/>
                <a:ext cx="277" cy="57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chemeClr val="bg1">
                    <a:lumMod val="100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" name="Text Box 637"/>
              <p:cNvSpPr txBox="1">
                <a:spLocks noChangeArrowheads="1"/>
              </p:cNvSpPr>
              <p:nvPr/>
            </p:nvSpPr>
            <p:spPr bwMode="auto">
              <a:xfrm>
                <a:off x="1939" y="6406"/>
                <a:ext cx="551" cy="4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050" i="1" kern="100">
                    <a:effectLst/>
                    <a:latin typeface="Times New Roman"/>
                    <a:ea typeface="宋体"/>
                  </a:rPr>
                  <a:t>x</a:t>
                </a:r>
                <a:endParaRPr lang="zh-CN" sz="1050" kern="100">
                  <a:effectLst/>
                  <a:latin typeface="Times New Roman"/>
                  <a:ea typeface="宋体"/>
                </a:endParaRPr>
              </a:p>
            </p:txBody>
          </p:sp>
          <p:sp>
            <p:nvSpPr>
              <p:cNvPr id="42" name="Text Box 638"/>
              <p:cNvSpPr txBox="1">
                <a:spLocks noChangeArrowheads="1"/>
              </p:cNvSpPr>
              <p:nvPr/>
            </p:nvSpPr>
            <p:spPr bwMode="auto">
              <a:xfrm>
                <a:off x="3384" y="6445"/>
                <a:ext cx="441" cy="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050" i="1" kern="100">
                    <a:effectLst/>
                    <a:latin typeface="Times New Roman"/>
                    <a:ea typeface="宋体"/>
                  </a:rPr>
                  <a:t>A</a:t>
                </a:r>
                <a:endParaRPr lang="zh-CN" sz="1050" kern="100">
                  <a:effectLst/>
                  <a:latin typeface="Times New Roman"/>
                  <a:ea typeface="宋体"/>
                </a:endParaRPr>
              </a:p>
            </p:txBody>
          </p:sp>
          <p:sp>
            <p:nvSpPr>
              <p:cNvPr id="43" name="Text Box 639"/>
              <p:cNvSpPr txBox="1">
                <a:spLocks noChangeArrowheads="1"/>
              </p:cNvSpPr>
              <p:nvPr/>
            </p:nvSpPr>
            <p:spPr bwMode="auto">
              <a:xfrm>
                <a:off x="3684" y="6518"/>
                <a:ext cx="441" cy="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050" i="1" kern="100">
                    <a:effectLst/>
                    <a:latin typeface="Times New Roman"/>
                    <a:ea typeface="宋体"/>
                  </a:rPr>
                  <a:t>α</a:t>
                </a:r>
                <a:endParaRPr lang="zh-CN" sz="1050" kern="100">
                  <a:effectLst/>
                  <a:latin typeface="Times New Roman"/>
                  <a:ea typeface="宋体"/>
                </a:endParaRPr>
              </a:p>
            </p:txBody>
          </p:sp>
        </p:grpSp>
        <p:sp>
          <p:nvSpPr>
            <p:cNvPr id="20" name="文本框 763"/>
            <p:cNvSpPr txBox="1"/>
            <p:nvPr/>
          </p:nvSpPr>
          <p:spPr>
            <a:xfrm>
              <a:off x="1171575" y="238125"/>
              <a:ext cx="276225" cy="27622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050" i="1" kern="100">
                  <a:effectLst/>
                  <a:latin typeface="Times New Roman"/>
                  <a:ea typeface="宋体"/>
                </a:rPr>
                <a:t>B</a:t>
              </a:r>
              <a:endParaRPr lang="zh-CN" sz="1050" kern="100">
                <a:effectLst/>
                <a:latin typeface="Times New Roman"/>
                <a:ea typeface="宋体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8404236" y="3000372"/>
            <a:ext cx="642942" cy="120032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平衡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cxnSp>
        <p:nvCxnSpPr>
          <p:cNvPr id="46" name="直接箭头连接符 45"/>
          <p:cNvCxnSpPr/>
          <p:nvPr/>
        </p:nvCxnSpPr>
        <p:spPr bwMode="auto">
          <a:xfrm rot="16200000" flipH="1">
            <a:off x="7465238" y="2393149"/>
            <a:ext cx="1071573" cy="57150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9" name="直接箭头连接符 48"/>
          <p:cNvCxnSpPr/>
          <p:nvPr/>
        </p:nvCxnSpPr>
        <p:spPr bwMode="auto">
          <a:xfrm flipV="1">
            <a:off x="7715272" y="3571876"/>
            <a:ext cx="571504" cy="4277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1" name="直接箭头连接符 50"/>
          <p:cNvCxnSpPr/>
          <p:nvPr/>
        </p:nvCxnSpPr>
        <p:spPr bwMode="auto">
          <a:xfrm flipV="1">
            <a:off x="6715140" y="4000504"/>
            <a:ext cx="1643074" cy="135732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357" name="Text Box 5"/>
          <p:cNvSpPr txBox="1">
            <a:spLocks noChangeArrowheads="1"/>
          </p:cNvSpPr>
          <p:nvPr/>
        </p:nvSpPr>
        <p:spPr bwMode="auto">
          <a:xfrm>
            <a:off x="467345" y="389607"/>
            <a:ext cx="51847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800" b="1" dirty="0" smtClean="0">
                <a:solidFill>
                  <a:srgbClr val="002060"/>
                </a:solidFill>
              </a:rPr>
              <a:t>考</a:t>
            </a:r>
            <a:r>
              <a:rPr kumimoji="1" lang="zh-CN" altLang="en-US" sz="2800" b="1" dirty="0">
                <a:solidFill>
                  <a:srgbClr val="002060"/>
                </a:solidFill>
              </a:rPr>
              <a:t>查电磁场综合题的变化</a:t>
            </a:r>
          </a:p>
        </p:txBody>
      </p:sp>
      <p:sp>
        <p:nvSpPr>
          <p:cNvPr id="484360" name="Text Box 8"/>
          <p:cNvSpPr txBox="1">
            <a:spLocks noChangeArrowheads="1"/>
          </p:cNvSpPr>
          <p:nvPr/>
        </p:nvSpPr>
        <p:spPr bwMode="auto">
          <a:xfrm>
            <a:off x="4835069" y="917129"/>
            <a:ext cx="12398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/>
              <a:t>2016</a:t>
            </a:r>
            <a:r>
              <a:rPr lang="zh-CN" altLang="en-US" sz="2400" b="1" dirty="0" smtClean="0"/>
              <a:t>年</a:t>
            </a:r>
            <a:endParaRPr lang="zh-CN" altLang="en-US" sz="2400" b="1" dirty="0"/>
          </a:p>
        </p:txBody>
      </p:sp>
      <p:sp>
        <p:nvSpPr>
          <p:cNvPr id="484363" name="Text Box 11"/>
          <p:cNvSpPr txBox="1">
            <a:spLocks noChangeArrowheads="1"/>
          </p:cNvSpPr>
          <p:nvPr/>
        </p:nvSpPr>
        <p:spPr bwMode="auto">
          <a:xfrm>
            <a:off x="4804794" y="1227837"/>
            <a:ext cx="4199689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1800" b="1" dirty="0"/>
              <a:t>（</a:t>
            </a:r>
            <a:r>
              <a:rPr lang="en-US" altLang="zh-CN" sz="1800" b="1" dirty="0"/>
              <a:t>1</a:t>
            </a:r>
            <a:r>
              <a:rPr lang="zh-CN" altLang="zh-CN" sz="1800" b="1" dirty="0"/>
              <a:t>）出射粒子的动能 </a:t>
            </a:r>
            <a:r>
              <a:rPr lang="en-US" altLang="zh-CN" sz="1800" b="1" i="1" dirty="0" err="1"/>
              <a:t>E</a:t>
            </a:r>
            <a:r>
              <a:rPr lang="en-US" altLang="zh-CN" sz="1800" b="1" baseline="-25000" dirty="0" err="1"/>
              <a:t>k</a:t>
            </a:r>
            <a:r>
              <a:rPr lang="zh-CN" altLang="zh-CN" sz="1800" b="1" dirty="0"/>
              <a:t>；</a:t>
            </a:r>
          </a:p>
          <a:p>
            <a:r>
              <a:rPr lang="zh-CN" altLang="zh-CN" sz="1800" b="1" dirty="0"/>
              <a:t>（</a:t>
            </a:r>
            <a:r>
              <a:rPr lang="en-US" altLang="zh-CN" sz="1800" b="1" dirty="0"/>
              <a:t>2</a:t>
            </a:r>
            <a:r>
              <a:rPr lang="zh-CN" altLang="zh-CN" sz="1800" b="1" dirty="0"/>
              <a:t>）粒子从飘入狭缝至动能达到</a:t>
            </a:r>
            <a:r>
              <a:rPr lang="en-US" altLang="zh-CN" sz="1800" b="1" i="1" dirty="0" err="1"/>
              <a:t>E</a:t>
            </a:r>
            <a:r>
              <a:rPr lang="en-US" altLang="zh-CN" sz="1800" b="1" baseline="-25000" dirty="0" err="1"/>
              <a:t>k</a:t>
            </a:r>
            <a:r>
              <a:rPr lang="zh-CN" altLang="zh-CN" sz="1800" b="1" dirty="0"/>
              <a:t>所需的总时间</a:t>
            </a:r>
            <a:r>
              <a:rPr lang="en-US" altLang="zh-CN" sz="1800" b="1" i="1" dirty="0"/>
              <a:t>t</a:t>
            </a:r>
            <a:r>
              <a:rPr lang="zh-CN" altLang="zh-CN" sz="1800" b="1" baseline="-25000" dirty="0"/>
              <a:t>总</a:t>
            </a:r>
            <a:r>
              <a:rPr lang="zh-CN" altLang="zh-CN" sz="1800" b="1" dirty="0"/>
              <a:t>；</a:t>
            </a:r>
          </a:p>
          <a:p>
            <a:r>
              <a:rPr lang="zh-CN" altLang="zh-CN" sz="1800" b="1" dirty="0"/>
              <a:t>（</a:t>
            </a:r>
            <a:r>
              <a:rPr lang="en-US" altLang="zh-CN" sz="1800" b="1" dirty="0"/>
              <a:t>3</a:t>
            </a:r>
            <a:r>
              <a:rPr lang="zh-CN" altLang="zh-CN" sz="1800" b="1" dirty="0"/>
              <a:t>）要使飘入狭缝的粒子中有超过</a:t>
            </a:r>
            <a:r>
              <a:rPr lang="en-US" altLang="zh-CN" sz="1800" b="1" dirty="0"/>
              <a:t>99%</a:t>
            </a:r>
            <a:r>
              <a:rPr lang="zh-CN" altLang="zh-CN" sz="1800" b="1" dirty="0"/>
              <a:t>能射出，</a:t>
            </a:r>
            <a:r>
              <a:rPr lang="en-US" altLang="zh-CN" sz="1800" b="1" i="1" dirty="0"/>
              <a:t>d</a:t>
            </a:r>
            <a:r>
              <a:rPr lang="zh-CN" altLang="zh-CN" sz="1800" b="1" dirty="0"/>
              <a:t>应满足的条件</a:t>
            </a:r>
            <a:endParaRPr lang="zh-CN" altLang="en-US" sz="1800" b="1" dirty="0"/>
          </a:p>
        </p:txBody>
      </p:sp>
      <p:sp>
        <p:nvSpPr>
          <p:cNvPr id="484365" name="Text Box 13"/>
          <p:cNvSpPr txBox="1">
            <a:spLocks noChangeArrowheads="1"/>
          </p:cNvSpPr>
          <p:nvPr/>
        </p:nvSpPr>
        <p:spPr bwMode="auto">
          <a:xfrm>
            <a:off x="3059832" y="2584004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/>
              <a:t>2017</a:t>
            </a:r>
            <a:r>
              <a:rPr lang="zh-CN" altLang="en-US" sz="2400" b="1" dirty="0" smtClean="0"/>
              <a:t>年</a:t>
            </a:r>
            <a:endParaRPr lang="zh-CN" altLang="en-US" sz="2400" b="1" dirty="0"/>
          </a:p>
        </p:txBody>
      </p:sp>
      <p:sp>
        <p:nvSpPr>
          <p:cNvPr id="484369" name="Text Box 17"/>
          <p:cNvSpPr txBox="1">
            <a:spLocks noChangeArrowheads="1"/>
          </p:cNvSpPr>
          <p:nvPr/>
        </p:nvSpPr>
        <p:spPr bwMode="auto">
          <a:xfrm>
            <a:off x="2667780" y="2922890"/>
            <a:ext cx="6120680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1800" b="1" dirty="0">
                <a:solidFill>
                  <a:srgbClr val="0000FF"/>
                </a:solidFill>
              </a:rPr>
              <a:t>（</a:t>
            </a:r>
            <a:r>
              <a:rPr lang="en-US" altLang="zh-CN" sz="1800" b="1" dirty="0">
                <a:solidFill>
                  <a:srgbClr val="0000FF"/>
                </a:solidFill>
              </a:rPr>
              <a:t>1</a:t>
            </a:r>
            <a:r>
              <a:rPr lang="zh-CN" altLang="zh-CN" sz="1800" b="1" dirty="0">
                <a:solidFill>
                  <a:srgbClr val="0000FF"/>
                </a:solidFill>
              </a:rPr>
              <a:t>）求甲种离子打在底片上的位置到</a:t>
            </a:r>
            <a:r>
              <a:rPr lang="en-US" altLang="zh-CN" sz="1800" b="1" i="1" dirty="0">
                <a:solidFill>
                  <a:srgbClr val="0000FF"/>
                </a:solidFill>
              </a:rPr>
              <a:t>N</a:t>
            </a:r>
            <a:r>
              <a:rPr lang="zh-CN" altLang="zh-CN" sz="1800" b="1" dirty="0">
                <a:solidFill>
                  <a:srgbClr val="0000FF"/>
                </a:solidFill>
              </a:rPr>
              <a:t>点的最小距离</a:t>
            </a:r>
            <a:r>
              <a:rPr lang="en-US" altLang="zh-CN" sz="1800" b="1" i="1" dirty="0">
                <a:solidFill>
                  <a:srgbClr val="0000FF"/>
                </a:solidFill>
              </a:rPr>
              <a:t>x</a:t>
            </a:r>
            <a:r>
              <a:rPr lang="zh-CN" altLang="zh-CN" sz="1800" b="1" dirty="0">
                <a:solidFill>
                  <a:srgbClr val="0000FF"/>
                </a:solidFill>
              </a:rPr>
              <a:t>；</a:t>
            </a:r>
          </a:p>
          <a:p>
            <a:r>
              <a:rPr lang="zh-CN" altLang="zh-CN" sz="1800" b="1" dirty="0">
                <a:solidFill>
                  <a:srgbClr val="0000FF"/>
                </a:solidFill>
              </a:rPr>
              <a:t>（</a:t>
            </a:r>
            <a:r>
              <a:rPr lang="en-US" altLang="zh-CN" sz="1800" b="1" dirty="0">
                <a:solidFill>
                  <a:srgbClr val="0000FF"/>
                </a:solidFill>
              </a:rPr>
              <a:t>2</a:t>
            </a:r>
            <a:r>
              <a:rPr lang="zh-CN" altLang="zh-CN" sz="1800" b="1" dirty="0">
                <a:solidFill>
                  <a:srgbClr val="0000FF"/>
                </a:solidFill>
              </a:rPr>
              <a:t>）在答题卡的图中用斜线标出磁场中甲种离子经过的区域，并求该区域最窄处的宽度</a:t>
            </a:r>
            <a:r>
              <a:rPr lang="en-US" altLang="zh-CN" sz="1800" b="1" i="1" dirty="0">
                <a:solidFill>
                  <a:srgbClr val="0000FF"/>
                </a:solidFill>
              </a:rPr>
              <a:t>d</a:t>
            </a:r>
            <a:r>
              <a:rPr lang="zh-CN" altLang="zh-CN" sz="1800" b="1" dirty="0">
                <a:solidFill>
                  <a:srgbClr val="0000FF"/>
                </a:solidFill>
              </a:rPr>
              <a:t>；</a:t>
            </a:r>
          </a:p>
          <a:p>
            <a:r>
              <a:rPr lang="zh-CN" altLang="zh-CN" sz="1800" b="1" dirty="0">
                <a:solidFill>
                  <a:srgbClr val="0000FF"/>
                </a:solidFill>
              </a:rPr>
              <a:t>（</a:t>
            </a:r>
            <a:r>
              <a:rPr lang="en-US" altLang="zh-CN" sz="1800" b="1" dirty="0">
                <a:solidFill>
                  <a:srgbClr val="0000FF"/>
                </a:solidFill>
              </a:rPr>
              <a:t>3</a:t>
            </a:r>
            <a:r>
              <a:rPr lang="zh-CN" altLang="zh-CN" sz="1800" b="1" dirty="0">
                <a:solidFill>
                  <a:srgbClr val="0000FF"/>
                </a:solidFill>
              </a:rPr>
              <a:t>）若考虑加速电压有波动，在</a:t>
            </a:r>
            <a:r>
              <a:rPr lang="zh-CN" altLang="zh-CN" sz="1800" b="1" dirty="0" smtClean="0">
                <a:solidFill>
                  <a:srgbClr val="0000FF"/>
                </a:solidFill>
              </a:rPr>
              <a:t>（</a:t>
            </a:r>
            <a:r>
              <a:rPr lang="en-US" altLang="zh-CN" sz="1800" b="1" dirty="0" smtClean="0">
                <a:solidFill>
                  <a:srgbClr val="0000FF"/>
                </a:solidFill>
              </a:rPr>
              <a:t>U</a:t>
            </a:r>
            <a:r>
              <a:rPr lang="en-US" altLang="zh-CN" sz="1800" b="1" baseline="-25000" dirty="0" smtClean="0">
                <a:solidFill>
                  <a:srgbClr val="0000FF"/>
                </a:solidFill>
              </a:rPr>
              <a:t>0</a:t>
            </a:r>
            <a:r>
              <a:rPr lang="en-US" altLang="zh-CN" sz="1800" b="1" dirty="0" smtClean="0">
                <a:solidFill>
                  <a:srgbClr val="0000FF"/>
                </a:solidFill>
              </a:rPr>
              <a:t>-</a:t>
            </a:r>
            <a:r>
              <a:rPr lang="el-GR" altLang="zh-CN" sz="1800" b="1" dirty="0" smtClean="0">
                <a:solidFill>
                  <a:srgbClr val="0000FF"/>
                </a:solidFill>
                <a:latin typeface="Calibri"/>
              </a:rPr>
              <a:t>Δ</a:t>
            </a:r>
            <a:r>
              <a:rPr lang="en-US" altLang="zh-CN" sz="1800" b="1" dirty="0" smtClean="0">
                <a:solidFill>
                  <a:srgbClr val="0000FF"/>
                </a:solidFill>
              </a:rPr>
              <a:t>U </a:t>
            </a:r>
            <a:r>
              <a:rPr lang="zh-CN" altLang="zh-CN" sz="1800" b="1" dirty="0">
                <a:solidFill>
                  <a:srgbClr val="0000FF"/>
                </a:solidFill>
              </a:rPr>
              <a:t>）到</a:t>
            </a:r>
            <a:r>
              <a:rPr lang="zh-CN" altLang="zh-CN" sz="1800" b="1" dirty="0" smtClean="0">
                <a:solidFill>
                  <a:srgbClr val="0000FF"/>
                </a:solidFill>
              </a:rPr>
              <a:t>（</a:t>
            </a:r>
            <a:r>
              <a:rPr lang="en-US" altLang="zh-CN" sz="1800" b="1" dirty="0" smtClean="0">
                <a:solidFill>
                  <a:srgbClr val="0000FF"/>
                </a:solidFill>
              </a:rPr>
              <a:t>U</a:t>
            </a:r>
            <a:r>
              <a:rPr lang="en-US" altLang="zh-CN" sz="1800" b="1" baseline="-25000" dirty="0" smtClean="0">
                <a:solidFill>
                  <a:srgbClr val="0000FF"/>
                </a:solidFill>
              </a:rPr>
              <a:t>0</a:t>
            </a:r>
            <a:r>
              <a:rPr lang="en-US" altLang="zh-CN" sz="1800" b="1" dirty="0" smtClean="0">
                <a:solidFill>
                  <a:srgbClr val="0000FF"/>
                </a:solidFill>
              </a:rPr>
              <a:t>+</a:t>
            </a:r>
            <a:r>
              <a:rPr lang="el-GR" altLang="zh-CN" sz="1800" b="1" dirty="0">
                <a:solidFill>
                  <a:srgbClr val="0000FF"/>
                </a:solidFill>
                <a:latin typeface="Calibri"/>
              </a:rPr>
              <a:t> Δ </a:t>
            </a:r>
            <a:r>
              <a:rPr lang="en-US" altLang="zh-CN" sz="1800" b="1" dirty="0" smtClean="0">
                <a:solidFill>
                  <a:srgbClr val="0000FF"/>
                </a:solidFill>
              </a:rPr>
              <a:t>U </a:t>
            </a:r>
            <a:r>
              <a:rPr lang="zh-CN" altLang="zh-CN" sz="1800" b="1" dirty="0">
                <a:solidFill>
                  <a:srgbClr val="0000FF"/>
                </a:solidFill>
              </a:rPr>
              <a:t>）之间变化，要使甲、乙两种离子在底片上没有重叠，求狭缝宽度</a:t>
            </a:r>
            <a:r>
              <a:rPr lang="en-US" altLang="zh-CN" sz="1800" b="1" i="1" dirty="0">
                <a:solidFill>
                  <a:srgbClr val="0000FF"/>
                </a:solidFill>
              </a:rPr>
              <a:t>L</a:t>
            </a:r>
            <a:r>
              <a:rPr lang="zh-CN" altLang="zh-CN" sz="1800" b="1" dirty="0">
                <a:solidFill>
                  <a:srgbClr val="0000FF"/>
                </a:solidFill>
              </a:rPr>
              <a:t>满足的条件</a:t>
            </a:r>
            <a:endParaRPr lang="zh-CN" altLang="en-US" sz="1800" b="1" dirty="0">
              <a:solidFill>
                <a:srgbClr val="0000FF"/>
              </a:solidFill>
            </a:endParaRPr>
          </a:p>
        </p:txBody>
      </p:sp>
      <p:sp>
        <p:nvSpPr>
          <p:cNvPr id="484373" name="Text Box 21"/>
          <p:cNvSpPr txBox="1">
            <a:spLocks noChangeArrowheads="1"/>
          </p:cNvSpPr>
          <p:nvPr/>
        </p:nvSpPr>
        <p:spPr bwMode="auto">
          <a:xfrm>
            <a:off x="3047459" y="5119290"/>
            <a:ext cx="5944651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ctr"/>
            <a:r>
              <a:rPr lang="zh-CN" altLang="zh-CN" sz="1800" b="1" dirty="0"/>
              <a:t>（</a:t>
            </a:r>
            <a:r>
              <a:rPr lang="en-US" altLang="zh-CN" sz="1800" b="1" dirty="0"/>
              <a:t>1</a:t>
            </a:r>
            <a:r>
              <a:rPr lang="zh-CN" altLang="zh-CN" sz="1800" b="1" dirty="0"/>
              <a:t>）求磁感应强度大小</a:t>
            </a:r>
            <a:r>
              <a:rPr lang="en-US" altLang="zh-CN" sz="1800" b="1" i="1" dirty="0"/>
              <a:t>B</a:t>
            </a:r>
            <a:r>
              <a:rPr lang="zh-CN" altLang="zh-CN" sz="1800" b="1" dirty="0"/>
              <a:t>；</a:t>
            </a:r>
          </a:p>
          <a:p>
            <a:pPr fontAlgn="ctr"/>
            <a:r>
              <a:rPr lang="zh-CN" altLang="zh-CN" sz="1800" b="1" dirty="0"/>
              <a:t>（</a:t>
            </a:r>
            <a:r>
              <a:rPr lang="en-US" altLang="zh-CN" sz="1800" b="1" dirty="0"/>
              <a:t>2</a:t>
            </a:r>
            <a:r>
              <a:rPr lang="zh-CN" altLang="zh-CN" sz="1800" b="1" dirty="0"/>
              <a:t>）入射速度为</a:t>
            </a:r>
            <a:r>
              <a:rPr lang="en-US" altLang="zh-CN" sz="1800" b="1" dirty="0"/>
              <a:t>5</a:t>
            </a:r>
            <a:r>
              <a:rPr lang="en-US" altLang="zh-CN" sz="1800" b="1" i="1" dirty="0"/>
              <a:t>v</a:t>
            </a:r>
            <a:r>
              <a:rPr lang="en-US" altLang="zh-CN" sz="1800" b="1" baseline="-25000" dirty="0"/>
              <a:t>0</a:t>
            </a:r>
            <a:r>
              <a:rPr lang="zh-CN" altLang="zh-CN" sz="1800" b="1" dirty="0"/>
              <a:t>时，求粒子从</a:t>
            </a:r>
            <a:r>
              <a:rPr lang="en-US" altLang="zh-CN" sz="1800" b="1" i="1" dirty="0"/>
              <a:t>O</a:t>
            </a:r>
            <a:r>
              <a:rPr lang="zh-CN" altLang="zh-CN" sz="1800" b="1" dirty="0"/>
              <a:t>运动到</a:t>
            </a:r>
            <a:r>
              <a:rPr lang="en-US" altLang="zh-CN" sz="1800" b="1" i="1" dirty="0"/>
              <a:t>O</a:t>
            </a:r>
            <a:r>
              <a:rPr lang="zh-CN" altLang="zh-CN" sz="1800" b="1" dirty="0"/>
              <a:t>′的时间</a:t>
            </a:r>
            <a:r>
              <a:rPr lang="en-US" altLang="zh-CN" sz="1800" b="1" i="1" dirty="0"/>
              <a:t>t</a:t>
            </a:r>
            <a:r>
              <a:rPr lang="zh-CN" altLang="zh-CN" sz="1800" b="1" dirty="0"/>
              <a:t>；</a:t>
            </a:r>
          </a:p>
          <a:p>
            <a:r>
              <a:rPr lang="zh-CN" altLang="zh-CN" sz="1800" b="1" dirty="0"/>
              <a:t>（</a:t>
            </a:r>
            <a:r>
              <a:rPr lang="en-US" altLang="zh-CN" sz="1800" b="1" dirty="0"/>
              <a:t>3</a:t>
            </a:r>
            <a:r>
              <a:rPr lang="zh-CN" altLang="zh-CN" sz="1800" b="1" dirty="0"/>
              <a:t>）入射速度仍为</a:t>
            </a:r>
            <a:r>
              <a:rPr lang="en-US" altLang="zh-CN" sz="1800" b="1" dirty="0"/>
              <a:t>5</a:t>
            </a:r>
            <a:r>
              <a:rPr lang="en-US" altLang="zh-CN" sz="1800" b="1" i="1" dirty="0"/>
              <a:t>v</a:t>
            </a:r>
            <a:r>
              <a:rPr lang="en-US" altLang="zh-CN" sz="1800" b="1" baseline="-25000" dirty="0"/>
              <a:t>0</a:t>
            </a:r>
            <a:r>
              <a:rPr lang="zh-CN" altLang="zh-CN" sz="1800" b="1" dirty="0"/>
              <a:t>，通过沿轴线</a:t>
            </a:r>
            <a:r>
              <a:rPr lang="en-US" altLang="zh-CN" sz="1800" b="1" i="1" dirty="0"/>
              <a:t>OO</a:t>
            </a:r>
            <a:r>
              <a:rPr lang="zh-CN" altLang="zh-CN" sz="1800" b="1" dirty="0"/>
              <a:t>′平移中间两个磁场（磁场不重叠），可使粒子从</a:t>
            </a:r>
            <a:r>
              <a:rPr lang="en-US" altLang="zh-CN" sz="1800" b="1" i="1" dirty="0"/>
              <a:t>O</a:t>
            </a:r>
            <a:r>
              <a:rPr lang="zh-CN" altLang="zh-CN" sz="1800" b="1" dirty="0"/>
              <a:t>运动到</a:t>
            </a:r>
            <a:r>
              <a:rPr lang="en-US" altLang="zh-CN" sz="1800" b="1" i="1" dirty="0"/>
              <a:t>O</a:t>
            </a:r>
            <a:r>
              <a:rPr lang="zh-CN" altLang="zh-CN" sz="1800" b="1" dirty="0"/>
              <a:t>′的时间增加</a:t>
            </a:r>
            <a:r>
              <a:rPr lang="en-US" altLang="zh-CN" sz="1800" b="1" dirty="0" err="1"/>
              <a:t>Δ</a:t>
            </a:r>
            <a:r>
              <a:rPr lang="en-US" altLang="zh-CN" sz="1800" b="1" i="1" dirty="0" err="1"/>
              <a:t>t</a:t>
            </a:r>
            <a:r>
              <a:rPr lang="zh-CN" altLang="zh-CN" sz="1800" b="1" dirty="0"/>
              <a:t>，求</a:t>
            </a:r>
            <a:r>
              <a:rPr lang="en-US" altLang="zh-CN" sz="1800" b="1" dirty="0" err="1"/>
              <a:t>Δ</a:t>
            </a:r>
            <a:r>
              <a:rPr lang="en-US" altLang="zh-CN" sz="1800" b="1" i="1" dirty="0" err="1"/>
              <a:t>t</a:t>
            </a:r>
            <a:r>
              <a:rPr lang="zh-CN" altLang="zh-CN" sz="1800" b="1" dirty="0"/>
              <a:t>的最大值</a:t>
            </a:r>
            <a:endParaRPr lang="zh-CN" altLang="en-US" sz="1800" b="1" dirty="0"/>
          </a:p>
        </p:txBody>
      </p:sp>
      <p:sp>
        <p:nvSpPr>
          <p:cNvPr id="484375" name="Rectangle 23"/>
          <p:cNvSpPr>
            <a:spLocks noChangeArrowheads="1"/>
          </p:cNvSpPr>
          <p:nvPr/>
        </p:nvSpPr>
        <p:spPr bwMode="auto">
          <a:xfrm>
            <a:off x="3117466" y="4677216"/>
            <a:ext cx="11801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/>
              <a:t>2018</a:t>
            </a:r>
            <a:r>
              <a:rPr lang="zh-CN" altLang="en-US" sz="2400" b="1" dirty="0" smtClean="0"/>
              <a:t>年</a:t>
            </a:r>
            <a:endParaRPr lang="zh-CN" altLang="en-US" sz="2400" b="1" dirty="0"/>
          </a:p>
        </p:txBody>
      </p:sp>
      <p:pic>
        <p:nvPicPr>
          <p:cNvPr id="4792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16" y="966043"/>
            <a:ext cx="1905000" cy="170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923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9214" y="1145729"/>
            <a:ext cx="2238375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9236" name="图片 6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230" y="2791884"/>
            <a:ext cx="2259970" cy="1937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9237" name="图片 2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4940300"/>
            <a:ext cx="2646363" cy="158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标题 1"/>
          <p:cNvSpPr>
            <a:spLocks noGrp="1"/>
          </p:cNvSpPr>
          <p:nvPr>
            <p:ph type="title"/>
          </p:nvPr>
        </p:nvSpPr>
        <p:spPr>
          <a:xfrm>
            <a:off x="5364088" y="4653136"/>
            <a:ext cx="3168352" cy="422920"/>
          </a:xfrm>
        </p:spPr>
        <p:txBody>
          <a:bodyPr>
            <a:no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+mj-ea"/>
              </a:rPr>
              <a:t>模型变化</a:t>
            </a:r>
            <a:endParaRPr lang="zh-CN" altLang="en-US" sz="3200" b="1" dirty="0">
              <a:solidFill>
                <a:srgbClr val="C00000"/>
              </a:solidFill>
              <a:latin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700808"/>
            <a:ext cx="8229600" cy="2908920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4000" b="1" dirty="0" smtClean="0">
                <a:solidFill>
                  <a:srgbClr val="0000FF"/>
                </a:solidFill>
              </a:rPr>
              <a:t>感悟：</a:t>
            </a:r>
            <a:endParaRPr lang="en-US" altLang="zh-CN" sz="4000" b="1" dirty="0" smtClean="0">
              <a:solidFill>
                <a:srgbClr val="0000FF"/>
              </a:solidFill>
            </a:endParaRPr>
          </a:p>
          <a:p>
            <a:pPr>
              <a:buNone/>
            </a:pPr>
            <a:r>
              <a:rPr lang="zh-CN" altLang="en-US" sz="2800" b="1" dirty="0" smtClean="0">
                <a:solidFill>
                  <a:srgbClr val="FF0000"/>
                </a:solidFill>
              </a:rPr>
              <a:t>          难度降低，梯度明显。</a:t>
            </a:r>
          </a:p>
          <a:p>
            <a:endParaRPr lang="en-US" altLang="zh-CN" sz="2800" b="1" dirty="0" smtClean="0"/>
          </a:p>
          <a:p>
            <a:r>
              <a:rPr lang="en-US" altLang="zh-CN" sz="2800" b="1" dirty="0" smtClean="0">
                <a:solidFill>
                  <a:srgbClr val="FF0000"/>
                </a:solidFill>
              </a:rPr>
              <a:t>1.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重点关注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13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题电磁感应题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</a:rPr>
              <a:t>2.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一定要让全体学生去做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14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题和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15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题的第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问。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en-US" altLang="zh-CN" sz="2800" b="1" dirty="0">
                <a:solidFill>
                  <a:srgbClr val="FF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   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鼓励优秀学生去做第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问和第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问。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endParaRPr lang="en-US" altLang="zh-CN" sz="28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5929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9"/>
          <p:cNvSpPr txBox="1">
            <a:spLocks noChangeArrowheads="1"/>
          </p:cNvSpPr>
          <p:nvPr/>
        </p:nvSpPr>
        <p:spPr bwMode="auto">
          <a:xfrm>
            <a:off x="1500188" y="1500174"/>
            <a:ext cx="4857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latin typeface="Calibri" pitchFamily="34" charset="0"/>
              </a:rPr>
              <a:t>1</a:t>
            </a:r>
            <a:r>
              <a:rPr lang="zh-CN" altLang="en-US" sz="2400" b="1" dirty="0" smtClean="0">
                <a:latin typeface="Calibri" pitchFamily="34" charset="0"/>
              </a:rPr>
              <a:t>）课</a:t>
            </a:r>
            <a:r>
              <a:rPr lang="zh-CN" altLang="en-US" sz="2400" b="1" dirty="0">
                <a:latin typeface="Calibri" pitchFamily="34" charset="0"/>
              </a:rPr>
              <a:t>堂教学的两大“任务”：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214438" y="2143112"/>
            <a:ext cx="23574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itchFamily="34" charset="0"/>
              </a:rPr>
              <a:t>核心知识的掌握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429125" y="2112949"/>
            <a:ext cx="2857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Calibri" pitchFamily="34" charset="0"/>
              </a:rPr>
              <a:t>关键能</a:t>
            </a:r>
            <a:r>
              <a:rPr lang="zh-CN" altLang="en-US" sz="2400" b="1" dirty="0">
                <a:solidFill>
                  <a:srgbClr val="FF0000"/>
                </a:solidFill>
                <a:latin typeface="Calibri" pitchFamily="34" charset="0"/>
              </a:rPr>
              <a:t>力的培养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857500" y="3071799"/>
            <a:ext cx="24288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Calibri" pitchFamily="34" charset="0"/>
              </a:rPr>
              <a:t>学科思维能力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143000" y="4000487"/>
            <a:ext cx="32861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Calibri" pitchFamily="34" charset="0"/>
              </a:rPr>
              <a:t>形成整体性的知识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643438" y="4071924"/>
            <a:ext cx="30718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Calibri" pitchFamily="34" charset="0"/>
              </a:rPr>
              <a:t>问题解决能力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143000" y="5143487"/>
            <a:ext cx="307181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Calibri" pitchFamily="34" charset="0"/>
              </a:rPr>
              <a:t>从庞杂的知识体系中归纳核心知识框架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786313" y="5143487"/>
            <a:ext cx="27146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Calibri" pitchFamily="34" charset="0"/>
              </a:rPr>
              <a:t>突破原认知局限，延伸知识逻辑</a:t>
            </a:r>
          </a:p>
        </p:txBody>
      </p:sp>
      <p:sp>
        <p:nvSpPr>
          <p:cNvPr id="12" name="左大括号 11"/>
          <p:cNvSpPr/>
          <p:nvPr/>
        </p:nvSpPr>
        <p:spPr>
          <a:xfrm rot="16200000">
            <a:off x="3536157" y="1821643"/>
            <a:ext cx="500062" cy="2000250"/>
          </a:xfrm>
          <a:prstGeom prst="leftBrace">
            <a:avLst/>
          </a:prstGeom>
          <a:ln w="25400" cmpd="dbl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左大括号 12"/>
          <p:cNvSpPr/>
          <p:nvPr/>
        </p:nvSpPr>
        <p:spPr>
          <a:xfrm rot="5400000">
            <a:off x="3679032" y="2821768"/>
            <a:ext cx="500062" cy="2000250"/>
          </a:xfrm>
          <a:prstGeom prst="leftBrace">
            <a:avLst/>
          </a:prstGeom>
          <a:ln w="254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下箭头 13"/>
          <p:cNvSpPr/>
          <p:nvPr/>
        </p:nvSpPr>
        <p:spPr>
          <a:xfrm>
            <a:off x="2357438" y="4500549"/>
            <a:ext cx="198338" cy="6429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下箭头 14"/>
          <p:cNvSpPr/>
          <p:nvPr/>
        </p:nvSpPr>
        <p:spPr>
          <a:xfrm>
            <a:off x="5429250" y="4500549"/>
            <a:ext cx="150862" cy="6429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1331640" y="548680"/>
            <a:ext cx="2920992" cy="523220"/>
          </a:xfrm>
          <a:prstGeom prst="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0" hangingPunct="0">
              <a:defRPr/>
            </a:pPr>
            <a:r>
              <a:rPr kumimoji="1" lang="en-US" altLang="zh-CN" sz="2800" b="1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4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、课堂教学策略</a:t>
            </a:r>
            <a:endParaRPr kumimoji="1" lang="zh-CN" altLang="en-US" sz="2800" b="1" dirty="0">
              <a:solidFill>
                <a:srgbClr val="0000FF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2487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1500188" y="1428750"/>
            <a:ext cx="64293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Calibri" pitchFamily="34" charset="0"/>
              </a:rPr>
              <a:t>从学习知识的价值取向</a:t>
            </a:r>
            <a:r>
              <a:rPr lang="en-US" altLang="zh-CN" sz="2800" b="1" dirty="0">
                <a:solidFill>
                  <a:srgbClr val="FF0000"/>
                </a:solidFill>
                <a:latin typeface="Calibri" pitchFamily="34" charset="0"/>
              </a:rPr>
              <a:t>:</a:t>
            </a:r>
          </a:p>
          <a:p>
            <a:r>
              <a:rPr lang="en-US" altLang="zh-CN" sz="2800" b="1" dirty="0">
                <a:solidFill>
                  <a:srgbClr val="FF0000"/>
                </a:solidFill>
                <a:latin typeface="Calibri" pitchFamily="34" charset="0"/>
              </a:rPr>
              <a:t>               </a:t>
            </a:r>
            <a:r>
              <a:rPr lang="zh-CN" altLang="en-US" sz="2800" b="1" dirty="0">
                <a:solidFill>
                  <a:srgbClr val="FF0000"/>
                </a:solidFill>
                <a:latin typeface="Calibri" pitchFamily="34" charset="0"/>
              </a:rPr>
              <a:t>核心知识体系的形成</a:t>
            </a:r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1428750" y="2928938"/>
            <a:ext cx="70008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从学科思维：</a:t>
            </a:r>
            <a:endParaRPr lang="en-US" altLang="zh-CN" sz="2800" b="1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         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运用所学知识创造性地解决问题的能力</a:t>
            </a:r>
            <a:endParaRPr lang="en-US" altLang="zh-CN" sz="2800" b="1">
              <a:solidFill>
                <a:srgbClr val="FF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7638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9"/>
          <p:cNvSpPr txBox="1">
            <a:spLocks noChangeArrowheads="1"/>
          </p:cNvSpPr>
          <p:nvPr/>
        </p:nvSpPr>
        <p:spPr bwMode="auto">
          <a:xfrm>
            <a:off x="1675297" y="1052736"/>
            <a:ext cx="612068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Calibri" pitchFamily="34" charset="0"/>
              </a:rPr>
              <a:t>      【</a:t>
            </a:r>
            <a:r>
              <a:rPr lang="zh-CN" altLang="en-US" sz="2400" b="1" dirty="0" smtClean="0">
                <a:solidFill>
                  <a:srgbClr val="0000FF"/>
                </a:solidFill>
                <a:latin typeface="Calibri" pitchFamily="34" charset="0"/>
              </a:rPr>
              <a:t>物理模型</a:t>
            </a:r>
            <a:r>
              <a:rPr lang="en-US" altLang="zh-CN" sz="2400" b="1" dirty="0" smtClean="0">
                <a:solidFill>
                  <a:srgbClr val="0000FF"/>
                </a:solidFill>
                <a:latin typeface="Calibri" pitchFamily="34" charset="0"/>
              </a:rPr>
              <a:t>】</a:t>
            </a:r>
            <a:endParaRPr lang="en-US" altLang="zh-CN" sz="2400" b="1" dirty="0">
              <a:solidFill>
                <a:srgbClr val="0000FF"/>
              </a:solidFill>
              <a:latin typeface="Calibri" pitchFamily="34" charset="0"/>
            </a:endParaRPr>
          </a:p>
          <a:p>
            <a:pPr lvl="0"/>
            <a:r>
              <a:rPr lang="en-US" altLang="zh-CN" sz="2400" b="1" dirty="0">
                <a:latin typeface="Calibri" pitchFamily="34" charset="0"/>
              </a:rPr>
              <a:t>1</a:t>
            </a:r>
            <a:r>
              <a:rPr lang="en-US" altLang="zh-CN" sz="2400" b="1" dirty="0" smtClean="0">
                <a:latin typeface="Calibri" pitchFamily="34" charset="0"/>
              </a:rPr>
              <a:t>.</a:t>
            </a:r>
            <a:r>
              <a:rPr lang="zh-CN" altLang="en-US" sz="2400" b="1" dirty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水平面上的连接体问题</a:t>
            </a:r>
            <a:endParaRPr lang="zh-CN" altLang="en-US" sz="1800" dirty="0">
              <a:ea typeface="黑体" pitchFamily="2" charset="-122"/>
              <a:cs typeface="Times New Roman" pitchFamily="18" charset="0"/>
            </a:endParaRPr>
          </a:p>
          <a:p>
            <a:pPr lvl="0">
              <a:tabLst>
                <a:tab pos="5257800" algn="l"/>
              </a:tabLst>
            </a:pPr>
            <a:r>
              <a:rPr lang="en-US" altLang="zh-CN" sz="2400" b="1" dirty="0" smtClean="0">
                <a:latin typeface="Calibri" pitchFamily="34" charset="0"/>
              </a:rPr>
              <a:t>2.</a:t>
            </a:r>
            <a:r>
              <a:rPr lang="zh-CN" altLang="en-US" sz="24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斜面上的连接体问题</a:t>
            </a:r>
            <a:endParaRPr lang="zh-CN" altLang="en-US" sz="1800" dirty="0">
              <a:ea typeface="黑体" pitchFamily="2" charset="-122"/>
              <a:cs typeface="Times New Roman" pitchFamily="18" charset="0"/>
            </a:endParaRPr>
          </a:p>
          <a:p>
            <a:pPr lvl="0"/>
            <a:r>
              <a:rPr lang="en-US" altLang="zh-CN" sz="2400" b="1" dirty="0" smtClean="0">
                <a:latin typeface="Calibri" pitchFamily="34" charset="0"/>
              </a:rPr>
              <a:t>3.</a:t>
            </a:r>
            <a:r>
              <a:rPr lang="zh-CN" altLang="en-US" sz="2400" b="1" dirty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斜面体与上面物体组成的</a:t>
            </a:r>
            <a:r>
              <a:rPr lang="zh-CN" altLang="en-US" sz="24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连接体的问题</a:t>
            </a:r>
            <a:endParaRPr lang="zh-CN" altLang="en-US" sz="1800" dirty="0">
              <a:ea typeface="黑体" pitchFamily="2" charset="-122"/>
              <a:cs typeface="Times New Roman" pitchFamily="18" charset="0"/>
            </a:endParaRPr>
          </a:p>
          <a:p>
            <a:pPr lvl="0">
              <a:tabLst>
                <a:tab pos="5257800" algn="l"/>
              </a:tabLst>
            </a:pPr>
            <a:r>
              <a:rPr lang="en-US" altLang="zh-CN" sz="2400" b="1" dirty="0" smtClean="0">
                <a:latin typeface="Calibri" pitchFamily="34" charset="0"/>
              </a:rPr>
              <a:t>4.</a:t>
            </a:r>
            <a:r>
              <a:rPr lang="zh-CN" altLang="en-US" sz="24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涉及弹簧的</a:t>
            </a:r>
            <a:r>
              <a:rPr lang="zh-CN" altLang="en-US" sz="2400" b="1" dirty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连接体问题</a:t>
            </a:r>
            <a:endParaRPr lang="en-US" altLang="zh-CN" sz="2400" b="1" dirty="0" smtClean="0">
              <a:latin typeface="Calibri" pitchFamily="34" charset="0"/>
            </a:endParaRPr>
          </a:p>
          <a:p>
            <a:pPr lvl="0">
              <a:tabLst>
                <a:tab pos="5257800" algn="l"/>
              </a:tabLst>
            </a:pPr>
            <a:r>
              <a:rPr lang="en-US" altLang="zh-CN" sz="2400" b="1" dirty="0" smtClean="0">
                <a:latin typeface="Calibri" pitchFamily="34" charset="0"/>
                <a:ea typeface="黑体" pitchFamily="2" charset="-122"/>
                <a:cs typeface="Times New Roman" pitchFamily="18" charset="0"/>
              </a:rPr>
              <a:t>5.</a:t>
            </a:r>
            <a:r>
              <a:rPr lang="zh-CN" altLang="en-US" sz="24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涉及</a:t>
            </a:r>
            <a:r>
              <a:rPr lang="zh-CN" altLang="en-US" sz="2400" b="1" dirty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滑轮</a:t>
            </a:r>
            <a:r>
              <a:rPr lang="zh-CN" altLang="en-US" sz="24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的</a:t>
            </a:r>
            <a:r>
              <a:rPr lang="zh-CN" altLang="en-US" sz="2400" b="1" dirty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连接体</a:t>
            </a:r>
            <a:r>
              <a:rPr lang="zh-CN" altLang="en-US" sz="24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问题</a:t>
            </a:r>
            <a:endParaRPr lang="zh-CN" altLang="en-US" sz="1800" dirty="0">
              <a:ea typeface="黑体" pitchFamily="2" charset="-122"/>
              <a:cs typeface="Times New Roman" pitchFamily="18" charset="0"/>
            </a:endParaRPr>
          </a:p>
        </p:txBody>
      </p:sp>
      <p:sp>
        <p:nvSpPr>
          <p:cNvPr id="3" name="TextBox 41"/>
          <p:cNvSpPr txBox="1">
            <a:spLocks noChangeArrowheads="1"/>
          </p:cNvSpPr>
          <p:nvPr/>
        </p:nvSpPr>
        <p:spPr bwMode="auto">
          <a:xfrm>
            <a:off x="655839" y="3764350"/>
            <a:ext cx="2119329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Calibri" pitchFamily="34" charset="0"/>
              </a:rPr>
              <a:t>【</a:t>
            </a:r>
            <a:r>
              <a:rPr lang="zh-CN" altLang="en-US" sz="2400" b="1" dirty="0">
                <a:solidFill>
                  <a:srgbClr val="0000FF"/>
                </a:solidFill>
                <a:latin typeface="Calibri" pitchFamily="34" charset="0"/>
              </a:rPr>
              <a:t>认识角度</a:t>
            </a:r>
            <a:r>
              <a:rPr lang="en-US" altLang="zh-CN" sz="2400" b="1" dirty="0">
                <a:solidFill>
                  <a:srgbClr val="0000FF"/>
                </a:solidFill>
                <a:latin typeface="Calibri" pitchFamily="34" charset="0"/>
              </a:rPr>
              <a:t>】</a:t>
            </a:r>
            <a:endParaRPr lang="zh-CN" altLang="en-US" sz="2400" b="1" dirty="0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4" name="TextBox 42"/>
          <p:cNvSpPr txBox="1">
            <a:spLocks noChangeArrowheads="1"/>
          </p:cNvSpPr>
          <p:nvPr/>
        </p:nvSpPr>
        <p:spPr bwMode="auto">
          <a:xfrm>
            <a:off x="683568" y="4226312"/>
            <a:ext cx="280831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1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连接体与隔离体 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内力和外力</a:t>
            </a:r>
            <a:endParaRPr lang="en-US" altLang="zh-CN" sz="2400" b="1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物体的平衡</a:t>
            </a:r>
            <a:endParaRPr lang="en-US" altLang="zh-CN" sz="2400" b="1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匀变速运动</a:t>
            </a:r>
            <a:endParaRPr lang="en-US" altLang="zh-CN" sz="2400" b="1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5.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临界极值问题</a:t>
            </a:r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758990" y="116632"/>
            <a:ext cx="7269394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en-US" altLang="zh-CN" sz="2800" b="1" dirty="0">
                <a:solidFill>
                  <a:srgbClr val="FF0000"/>
                </a:solidFill>
              </a:rPr>
              <a:t> </a:t>
            </a:r>
            <a:r>
              <a:rPr lang="zh-CN" altLang="en-US" sz="2800" b="1" dirty="0" smtClean="0">
                <a:solidFill>
                  <a:srgbClr val="002060"/>
                </a:solidFill>
                <a:latin typeface="Calibri" pitchFamily="34" charset="0"/>
              </a:rPr>
              <a:t>整</a:t>
            </a:r>
            <a:r>
              <a:rPr lang="zh-CN" altLang="en-US" sz="2800" b="1" dirty="0">
                <a:solidFill>
                  <a:srgbClr val="002060"/>
                </a:solidFill>
                <a:latin typeface="Calibri" pitchFamily="34" charset="0"/>
              </a:rPr>
              <a:t>体</a:t>
            </a:r>
            <a:r>
              <a:rPr lang="zh-CN" altLang="en-US" sz="2800" b="1" dirty="0" smtClean="0">
                <a:solidFill>
                  <a:srgbClr val="002060"/>
                </a:solidFill>
                <a:latin typeface="Calibri" pitchFamily="34" charset="0"/>
              </a:rPr>
              <a:t>认知问题模型</a:t>
            </a:r>
            <a:endParaRPr lang="en-US" altLang="zh-CN" sz="2800" b="1" dirty="0" smtClean="0">
              <a:solidFill>
                <a:srgbClr val="002060"/>
              </a:solidFill>
              <a:latin typeface="Calibri" pitchFamily="34" charset="0"/>
            </a:endParaRPr>
          </a:p>
          <a:p>
            <a:pPr algn="ctr"/>
            <a:r>
              <a:rPr lang="zh-CN" altLang="en-US" sz="2400" b="1" dirty="0" smtClean="0">
                <a:solidFill>
                  <a:srgbClr val="0000FF"/>
                </a:solidFill>
                <a:latin typeface="Calibri" pitchFamily="34" charset="0"/>
              </a:rPr>
              <a:t>连接体问题  </a:t>
            </a:r>
            <a:endParaRPr lang="zh-CN" altLang="en-US" sz="2400" b="1" dirty="0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6" name="TextBox 41"/>
          <p:cNvSpPr txBox="1">
            <a:spLocks noChangeArrowheads="1"/>
          </p:cNvSpPr>
          <p:nvPr/>
        </p:nvSpPr>
        <p:spPr bwMode="auto">
          <a:xfrm>
            <a:off x="6300192" y="3775991"/>
            <a:ext cx="2119329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Calibri" pitchFamily="34" charset="0"/>
              </a:rPr>
              <a:t>【</a:t>
            </a:r>
            <a:r>
              <a:rPr lang="zh-CN" altLang="en-US" sz="2400" b="1" dirty="0" smtClean="0">
                <a:solidFill>
                  <a:srgbClr val="0000FF"/>
                </a:solidFill>
                <a:latin typeface="Calibri" pitchFamily="34" charset="0"/>
              </a:rPr>
              <a:t>解决方法</a:t>
            </a:r>
            <a:r>
              <a:rPr lang="en-US" altLang="zh-CN" sz="2400" b="1" dirty="0" smtClean="0">
                <a:solidFill>
                  <a:srgbClr val="0000FF"/>
                </a:solidFill>
                <a:latin typeface="Calibri" pitchFamily="34" charset="0"/>
              </a:rPr>
              <a:t>】</a:t>
            </a:r>
            <a:endParaRPr lang="zh-CN" altLang="en-US" sz="2400" b="1" dirty="0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7" name="TextBox 42"/>
          <p:cNvSpPr txBox="1">
            <a:spLocks noChangeArrowheads="1"/>
          </p:cNvSpPr>
          <p:nvPr/>
        </p:nvSpPr>
        <p:spPr bwMode="auto">
          <a:xfrm>
            <a:off x="6453485" y="4406758"/>
            <a:ext cx="194421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1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整体法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隔离法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数学方法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Box 41"/>
          <p:cNvSpPr txBox="1">
            <a:spLocks noChangeArrowheads="1"/>
          </p:cNvSpPr>
          <p:nvPr/>
        </p:nvSpPr>
        <p:spPr bwMode="auto">
          <a:xfrm>
            <a:off x="3491880" y="3776256"/>
            <a:ext cx="2119329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Calibri" pitchFamily="34" charset="0"/>
              </a:rPr>
              <a:t>【</a:t>
            </a:r>
            <a:r>
              <a:rPr lang="zh-CN" altLang="en-US" sz="2400" b="1" dirty="0" smtClean="0">
                <a:solidFill>
                  <a:srgbClr val="0000FF"/>
                </a:solidFill>
                <a:latin typeface="Calibri" pitchFamily="34" charset="0"/>
              </a:rPr>
              <a:t>物理规律</a:t>
            </a:r>
            <a:r>
              <a:rPr lang="en-US" altLang="zh-CN" sz="2400" b="1" dirty="0" smtClean="0">
                <a:solidFill>
                  <a:srgbClr val="0000FF"/>
                </a:solidFill>
                <a:latin typeface="Calibri" pitchFamily="34" charset="0"/>
              </a:rPr>
              <a:t>】</a:t>
            </a:r>
            <a:endParaRPr lang="zh-CN" altLang="en-US" sz="2400" b="1" dirty="0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9" name="TextBox 42"/>
          <p:cNvSpPr txBox="1">
            <a:spLocks noChangeArrowheads="1"/>
          </p:cNvSpPr>
          <p:nvPr/>
        </p:nvSpPr>
        <p:spPr bwMode="auto">
          <a:xfrm>
            <a:off x="3365407" y="4326154"/>
            <a:ext cx="312364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1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力的平衡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—F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合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=0</a:t>
            </a:r>
          </a:p>
          <a:p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匀变速运动的规律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牛顿运动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定律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3774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9739" y="730283"/>
            <a:ext cx="2962275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447035"/>
            <a:ext cx="30194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1" descr="E:\2015\Word\物理\一轮物理\308.TIF"/>
          <p:cNvPicPr>
            <a:picLocks noChangeAspect="1" noChangeArrowheads="1"/>
          </p:cNvPicPr>
          <p:nvPr/>
        </p:nvPicPr>
        <p:blipFill>
          <a:blip r:embed="rId4" r:link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1412776"/>
            <a:ext cx="1538182" cy="2062393"/>
          </a:xfrm>
          <a:prstGeom prst="rect">
            <a:avLst/>
          </a:prstGeom>
          <a:solidFill>
            <a:srgbClr val="FF0000"/>
          </a:solidFill>
          <a:extLst/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0702"/>
          <a:stretch/>
        </p:blipFill>
        <p:spPr bwMode="auto">
          <a:xfrm>
            <a:off x="122186" y="3987245"/>
            <a:ext cx="3451642" cy="1323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 descr="t9W3.TIF"/>
          <p:cNvPicPr>
            <a:picLocks noChangeAspect="1" noChangeArrowheads="1"/>
          </p:cNvPicPr>
          <p:nvPr/>
        </p:nvPicPr>
        <p:blipFill>
          <a:blip r:embed="rId8" r:link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21903" y="4425667"/>
            <a:ext cx="2638127" cy="1379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TWT16.TIF"/>
          <p:cNvPicPr>
            <a:picLocks noChangeAspect="1" noChangeArrowheads="1"/>
          </p:cNvPicPr>
          <p:nvPr/>
        </p:nvPicPr>
        <p:blipFill>
          <a:blip r:embed="rId10" r:link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47423" y="4087419"/>
            <a:ext cx="1036637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4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048504"/>
            <a:ext cx="1571243" cy="200188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BWL104.tif"/>
          <p:cNvPicPr>
            <a:picLocks noChangeAspect="1" noChangeArrowheads="1"/>
          </p:cNvPicPr>
          <p:nvPr/>
        </p:nvPicPr>
        <p:blipFill>
          <a:blip r:embed="rId14" r:link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0970" y="2551418"/>
            <a:ext cx="3028368" cy="1161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2307" name="Picture 3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3622" y="5079594"/>
            <a:ext cx="2591802" cy="1708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755576" y="44624"/>
            <a:ext cx="64807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2060"/>
                </a:solidFill>
                <a:latin typeface="Calibri" pitchFamily="34" charset="0"/>
              </a:rPr>
              <a:t>培养科学思维能力：</a:t>
            </a:r>
            <a:endParaRPr lang="en-US" altLang="zh-CN" sz="2400" b="1" dirty="0" smtClean="0">
              <a:solidFill>
                <a:srgbClr val="002060"/>
              </a:solidFill>
              <a:latin typeface="Calibri" pitchFamily="34" charset="0"/>
            </a:endParaRPr>
          </a:p>
          <a:p>
            <a:r>
              <a:rPr lang="zh-CN" altLang="en-US" sz="2400" b="1" dirty="0" smtClean="0">
                <a:solidFill>
                  <a:srgbClr val="002060"/>
                </a:solidFill>
                <a:latin typeface="Calibri" pitchFamily="34" charset="0"/>
              </a:rPr>
              <a:t>运</a:t>
            </a:r>
            <a:r>
              <a:rPr lang="zh-CN" altLang="en-US" sz="2400" b="1" dirty="0">
                <a:solidFill>
                  <a:srgbClr val="002060"/>
                </a:solidFill>
                <a:latin typeface="Calibri" pitchFamily="34" charset="0"/>
              </a:rPr>
              <a:t>用所学知识创造性地解决问题的能力</a:t>
            </a:r>
            <a:endParaRPr lang="zh-CN" altLang="en-US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516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26942" y="442740"/>
            <a:ext cx="532517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en-US" altLang="zh-CN" sz="2800" b="1" dirty="0">
                <a:solidFill>
                  <a:srgbClr val="FF0000"/>
                </a:solidFill>
              </a:rPr>
              <a:t> </a:t>
            </a:r>
            <a:r>
              <a:rPr kumimoji="1" lang="zh-CN" altLang="en-US" sz="2800" b="1" dirty="0" smtClean="0">
                <a:solidFill>
                  <a:srgbClr val="002060"/>
                </a:solidFill>
              </a:rPr>
              <a:t>例</a:t>
            </a:r>
            <a:r>
              <a:rPr kumimoji="1" lang="en-US" altLang="zh-CN" sz="2800" b="1" dirty="0" smtClean="0">
                <a:solidFill>
                  <a:srgbClr val="002060"/>
                </a:solidFill>
              </a:rPr>
              <a:t>2.</a:t>
            </a:r>
            <a:r>
              <a:rPr kumimoji="1" lang="zh-CN" altLang="en-US" sz="2800" b="1" dirty="0" smtClean="0">
                <a:solidFill>
                  <a:srgbClr val="002060"/>
                </a:solidFill>
              </a:rPr>
              <a:t>测电源电动势和内阻的实验</a:t>
            </a:r>
            <a:endParaRPr kumimoji="1" lang="zh-CN" altLang="en-US" sz="2800" b="1" dirty="0">
              <a:solidFill>
                <a:srgbClr val="002060"/>
              </a:solidFill>
            </a:endParaRPr>
          </a:p>
        </p:txBody>
      </p:sp>
      <p:pic>
        <p:nvPicPr>
          <p:cNvPr id="481282" name="Picture 2" descr="8u159.tif"/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389" y="2744628"/>
            <a:ext cx="2327767" cy="1928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286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1206" y="1086756"/>
            <a:ext cx="2334453" cy="1694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1288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67627" y="4939076"/>
            <a:ext cx="2664296" cy="1658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58"/>
          <p:cNvSpPr txBox="1">
            <a:spLocks noChangeArrowheads="1"/>
          </p:cNvSpPr>
          <p:nvPr/>
        </p:nvSpPr>
        <p:spPr bwMode="auto">
          <a:xfrm>
            <a:off x="6516216" y="4492458"/>
            <a:ext cx="241828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rgbClr val="C00000"/>
                </a:solidFill>
              </a:rPr>
              <a:t>2015</a:t>
            </a:r>
            <a:r>
              <a:rPr lang="zh-CN" altLang="en-US" b="1" dirty="0" smtClean="0">
                <a:solidFill>
                  <a:srgbClr val="C00000"/>
                </a:solidFill>
              </a:rPr>
              <a:t>年江苏卷</a:t>
            </a:r>
            <a:r>
              <a:rPr lang="en-US" altLang="zh-CN" b="1" dirty="0" smtClean="0">
                <a:solidFill>
                  <a:srgbClr val="C00000"/>
                </a:solidFill>
              </a:rPr>
              <a:t>10</a:t>
            </a:r>
            <a:r>
              <a:rPr lang="zh-CN" altLang="en-US" b="1" dirty="0" smtClean="0">
                <a:solidFill>
                  <a:srgbClr val="C00000"/>
                </a:solidFill>
              </a:rPr>
              <a:t>题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13" name="右箭头 12"/>
          <p:cNvSpPr/>
          <p:nvPr/>
        </p:nvSpPr>
        <p:spPr bwMode="auto">
          <a:xfrm rot="19767843">
            <a:off x="2480320" y="2118804"/>
            <a:ext cx="1438648" cy="324035"/>
          </a:xfrm>
          <a:prstGeom prst="rightArrow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8323" y="1094721"/>
            <a:ext cx="37932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00FF"/>
                </a:solidFill>
              </a:rPr>
              <a:t>（</a:t>
            </a:r>
            <a:r>
              <a:rPr lang="en-US" altLang="zh-CN" b="1" dirty="0" smtClean="0">
                <a:solidFill>
                  <a:srgbClr val="0000FF"/>
                </a:solidFill>
              </a:rPr>
              <a:t>1</a:t>
            </a:r>
            <a:r>
              <a:rPr lang="zh-CN" altLang="en-US" b="1" dirty="0" smtClean="0">
                <a:solidFill>
                  <a:srgbClr val="0000FF"/>
                </a:solidFill>
              </a:rPr>
              <a:t>）用电流表和电压表测</a:t>
            </a:r>
            <a:r>
              <a:rPr lang="en-US" altLang="zh-CN" b="1" dirty="0" smtClean="0">
                <a:solidFill>
                  <a:srgbClr val="0000FF"/>
                </a:solidFill>
              </a:rPr>
              <a:t>E</a:t>
            </a:r>
            <a:r>
              <a:rPr lang="zh-CN" altLang="en-US" b="1" dirty="0" smtClean="0">
                <a:solidFill>
                  <a:srgbClr val="0000FF"/>
                </a:solidFill>
              </a:rPr>
              <a:t>、</a:t>
            </a:r>
            <a:r>
              <a:rPr lang="en-US" altLang="zh-CN" b="1" dirty="0" smtClean="0">
                <a:solidFill>
                  <a:srgbClr val="0000FF"/>
                </a:solidFill>
              </a:rPr>
              <a:t>r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14" name="右箭头 13"/>
          <p:cNvSpPr/>
          <p:nvPr/>
        </p:nvSpPr>
        <p:spPr bwMode="auto">
          <a:xfrm>
            <a:off x="2544915" y="3469440"/>
            <a:ext cx="1307005" cy="319600"/>
          </a:xfrm>
          <a:prstGeom prst="rightArrow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15" name="右箭头 14"/>
          <p:cNvSpPr/>
          <p:nvPr/>
        </p:nvSpPr>
        <p:spPr bwMode="auto">
          <a:xfrm rot="2194175">
            <a:off x="2452049" y="4937086"/>
            <a:ext cx="1431898" cy="287122"/>
          </a:xfrm>
          <a:prstGeom prst="rightArrow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pic>
        <p:nvPicPr>
          <p:cNvPr id="48333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9464" y="4746281"/>
            <a:ext cx="2195262" cy="1835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 Box 58"/>
          <p:cNvSpPr txBox="1">
            <a:spLocks noChangeArrowheads="1"/>
          </p:cNvSpPr>
          <p:nvPr/>
        </p:nvSpPr>
        <p:spPr bwMode="auto">
          <a:xfrm>
            <a:off x="6588224" y="1692768"/>
            <a:ext cx="241828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rgbClr val="C00000"/>
                </a:solidFill>
              </a:rPr>
              <a:t>2014</a:t>
            </a:r>
            <a:r>
              <a:rPr lang="zh-CN" altLang="en-US" b="1" dirty="0">
                <a:solidFill>
                  <a:srgbClr val="C00000"/>
                </a:solidFill>
              </a:rPr>
              <a:t>年福建卷</a:t>
            </a:r>
            <a:r>
              <a:rPr lang="en-US" altLang="zh-CN" b="1" dirty="0" smtClean="0">
                <a:solidFill>
                  <a:srgbClr val="C00000"/>
                </a:solidFill>
              </a:rPr>
              <a:t>19</a:t>
            </a:r>
            <a:r>
              <a:rPr lang="zh-CN" altLang="en-US" b="1" dirty="0" smtClean="0">
                <a:solidFill>
                  <a:srgbClr val="C00000"/>
                </a:solidFill>
              </a:rPr>
              <a:t>题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pic>
        <p:nvPicPr>
          <p:cNvPr id="483332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1206" y="2945306"/>
            <a:ext cx="2315598" cy="1635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 Box 58"/>
          <p:cNvSpPr txBox="1">
            <a:spLocks noChangeArrowheads="1"/>
          </p:cNvSpPr>
          <p:nvPr/>
        </p:nvSpPr>
        <p:spPr bwMode="auto">
          <a:xfrm>
            <a:off x="6546203" y="3429000"/>
            <a:ext cx="241828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rgbClr val="C00000"/>
                </a:solidFill>
              </a:rPr>
              <a:t>2017</a:t>
            </a:r>
            <a:r>
              <a:rPr lang="zh-CN" altLang="en-US" b="1" dirty="0" smtClean="0">
                <a:solidFill>
                  <a:srgbClr val="C00000"/>
                </a:solidFill>
              </a:rPr>
              <a:t>年天津卷</a:t>
            </a:r>
            <a:r>
              <a:rPr lang="en-US" altLang="zh-CN" b="1" dirty="0" smtClean="0">
                <a:solidFill>
                  <a:srgbClr val="C00000"/>
                </a:solidFill>
              </a:rPr>
              <a:t>19</a:t>
            </a:r>
            <a:r>
              <a:rPr lang="zh-CN" altLang="en-US" b="1" dirty="0" smtClean="0">
                <a:solidFill>
                  <a:srgbClr val="C00000"/>
                </a:solidFill>
              </a:rPr>
              <a:t>题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7096" y="4762933"/>
            <a:ext cx="13681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00FF"/>
                </a:solidFill>
              </a:rPr>
              <a:t>实验目的</a:t>
            </a:r>
            <a:endParaRPr lang="en-US" altLang="zh-CN" b="1" dirty="0" smtClean="0">
              <a:solidFill>
                <a:srgbClr val="0000FF"/>
              </a:solidFill>
            </a:endParaRPr>
          </a:p>
          <a:p>
            <a:r>
              <a:rPr lang="zh-CN" altLang="en-US" b="1" dirty="0" smtClean="0">
                <a:solidFill>
                  <a:srgbClr val="0000FF"/>
                </a:solidFill>
              </a:rPr>
              <a:t>实验原理</a:t>
            </a:r>
            <a:endParaRPr lang="en-US" altLang="zh-CN" b="1" dirty="0" smtClean="0">
              <a:solidFill>
                <a:srgbClr val="0000FF"/>
              </a:solidFill>
            </a:endParaRPr>
          </a:p>
          <a:p>
            <a:r>
              <a:rPr lang="zh-CN" altLang="en-US" b="1" dirty="0" smtClean="0">
                <a:solidFill>
                  <a:srgbClr val="0000FF"/>
                </a:solidFill>
              </a:rPr>
              <a:t>实验器材</a:t>
            </a:r>
            <a:endParaRPr lang="en-US" altLang="zh-CN" b="1" dirty="0" smtClean="0">
              <a:solidFill>
                <a:srgbClr val="0000FF"/>
              </a:solidFill>
            </a:endParaRPr>
          </a:p>
          <a:p>
            <a:r>
              <a:rPr lang="zh-CN" altLang="en-US" b="1" dirty="0" smtClean="0">
                <a:solidFill>
                  <a:srgbClr val="0000FF"/>
                </a:solidFill>
              </a:rPr>
              <a:t>实验步骤</a:t>
            </a:r>
            <a:endParaRPr lang="en-US" altLang="zh-CN" b="1" dirty="0" smtClean="0">
              <a:solidFill>
                <a:srgbClr val="0000FF"/>
              </a:solidFill>
            </a:endParaRPr>
          </a:p>
          <a:p>
            <a:r>
              <a:rPr lang="zh-CN" altLang="en-US" b="1" dirty="0" smtClean="0">
                <a:solidFill>
                  <a:srgbClr val="0000FF"/>
                </a:solidFill>
              </a:rPr>
              <a:t>数据处理</a:t>
            </a:r>
            <a:endParaRPr lang="en-US" altLang="zh-CN" b="1" dirty="0" smtClean="0">
              <a:solidFill>
                <a:srgbClr val="0000FF"/>
              </a:solidFill>
            </a:endParaRPr>
          </a:p>
          <a:p>
            <a:r>
              <a:rPr lang="zh-CN" altLang="en-US" b="1" dirty="0" smtClean="0">
                <a:solidFill>
                  <a:srgbClr val="0000FF"/>
                </a:solidFill>
              </a:rPr>
              <a:t>误差分析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6093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096" y="4205143"/>
            <a:ext cx="2122204" cy="1990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图片 1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5818" y="4318386"/>
            <a:ext cx="3151188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右箭头 12"/>
          <p:cNvSpPr/>
          <p:nvPr/>
        </p:nvSpPr>
        <p:spPr bwMode="auto">
          <a:xfrm>
            <a:off x="3344111" y="4977366"/>
            <a:ext cx="1347193" cy="360040"/>
          </a:xfrm>
          <a:prstGeom prst="rightArrow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4129" y="3645024"/>
            <a:ext cx="3668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00FF"/>
                </a:solidFill>
              </a:rPr>
              <a:t>（</a:t>
            </a:r>
            <a:r>
              <a:rPr lang="en-US" altLang="zh-CN" b="1" dirty="0" smtClean="0">
                <a:solidFill>
                  <a:srgbClr val="0000FF"/>
                </a:solidFill>
              </a:rPr>
              <a:t>2</a:t>
            </a:r>
            <a:r>
              <a:rPr lang="zh-CN" altLang="en-US" b="1" dirty="0" smtClean="0">
                <a:solidFill>
                  <a:srgbClr val="0000FF"/>
                </a:solidFill>
              </a:rPr>
              <a:t>）用电流表和电阻箱测</a:t>
            </a:r>
            <a:r>
              <a:rPr lang="en-US" altLang="zh-CN" b="1" dirty="0" smtClean="0">
                <a:solidFill>
                  <a:srgbClr val="0000FF"/>
                </a:solidFill>
              </a:rPr>
              <a:t>E</a:t>
            </a:r>
            <a:r>
              <a:rPr lang="zh-CN" altLang="en-US" b="1" dirty="0" smtClean="0">
                <a:solidFill>
                  <a:srgbClr val="0000FF"/>
                </a:solidFill>
              </a:rPr>
              <a:t>、</a:t>
            </a:r>
            <a:r>
              <a:rPr lang="en-US" altLang="zh-CN" b="1" dirty="0" smtClean="0">
                <a:solidFill>
                  <a:srgbClr val="0000FF"/>
                </a:solidFill>
              </a:rPr>
              <a:t>r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15" name="Text Box 58"/>
          <p:cNvSpPr txBox="1">
            <a:spLocks noChangeArrowheads="1"/>
          </p:cNvSpPr>
          <p:nvPr/>
        </p:nvSpPr>
        <p:spPr bwMode="auto">
          <a:xfrm>
            <a:off x="5364088" y="6309320"/>
            <a:ext cx="237626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rgbClr val="C00000"/>
                </a:solidFill>
              </a:rPr>
              <a:t>2018</a:t>
            </a:r>
            <a:r>
              <a:rPr lang="zh-CN" altLang="en-US" b="1" dirty="0" smtClean="0">
                <a:solidFill>
                  <a:srgbClr val="C00000"/>
                </a:solidFill>
              </a:rPr>
              <a:t>年江苏卷</a:t>
            </a:r>
            <a:r>
              <a:rPr lang="en-US" altLang="zh-CN" b="1" dirty="0" smtClean="0">
                <a:solidFill>
                  <a:srgbClr val="C00000"/>
                </a:solidFill>
              </a:rPr>
              <a:t>10</a:t>
            </a:r>
            <a:r>
              <a:rPr lang="zh-CN" altLang="en-US" b="1" dirty="0" smtClean="0">
                <a:solidFill>
                  <a:srgbClr val="C00000"/>
                </a:solidFill>
              </a:rPr>
              <a:t>题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pic>
        <p:nvPicPr>
          <p:cNvPr id="47821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2767" y="1056337"/>
            <a:ext cx="2619375" cy="238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821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56764" y="1062410"/>
            <a:ext cx="3312408" cy="2222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右箭头 17"/>
          <p:cNvSpPr/>
          <p:nvPr/>
        </p:nvSpPr>
        <p:spPr bwMode="auto">
          <a:xfrm>
            <a:off x="3277979" y="2115876"/>
            <a:ext cx="1347193" cy="360040"/>
          </a:xfrm>
          <a:prstGeom prst="rightArrow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19" name="Text Box 58"/>
          <p:cNvSpPr txBox="1">
            <a:spLocks noChangeArrowheads="1"/>
          </p:cNvSpPr>
          <p:nvPr/>
        </p:nvSpPr>
        <p:spPr bwMode="auto">
          <a:xfrm>
            <a:off x="5124836" y="3437587"/>
            <a:ext cx="237626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rgbClr val="C00000"/>
                </a:solidFill>
              </a:rPr>
              <a:t>2017</a:t>
            </a:r>
            <a:r>
              <a:rPr lang="zh-CN" altLang="en-US" b="1" dirty="0" smtClean="0">
                <a:solidFill>
                  <a:srgbClr val="C00000"/>
                </a:solidFill>
              </a:rPr>
              <a:t>年南通一模卷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1716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204788" y="1138238"/>
            <a:ext cx="8353425" cy="12001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内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容分布：</a:t>
            </a:r>
            <a:r>
              <a:rPr lang="zh-CN" altLang="zh-CN" sz="2400" b="1" dirty="0">
                <a:latin typeface="仿宋" pitchFamily="49" charset="-122"/>
                <a:ea typeface="仿宋" pitchFamily="49" charset="-122"/>
              </a:rPr>
              <a:t>必修一、二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的</a:t>
            </a:r>
            <a:r>
              <a:rPr lang="zh-CN" altLang="zh-CN" sz="2400" b="1" dirty="0">
                <a:latin typeface="仿宋" pitchFamily="49" charset="-122"/>
                <a:ea typeface="仿宋" pitchFamily="49" charset="-122"/>
              </a:rPr>
              <a:t>分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值</a:t>
            </a:r>
            <a:r>
              <a:rPr lang="zh-CN" altLang="zh-CN" sz="2400" b="1" dirty="0" smtClean="0">
                <a:latin typeface="仿宋" pitchFamily="49" charset="-122"/>
                <a:ea typeface="仿宋" pitchFamily="49" charset="-122"/>
              </a:rPr>
              <a:t>约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</a:rPr>
              <a:t>41</a:t>
            </a:r>
            <a:r>
              <a:rPr lang="zh-CN" altLang="zh-CN" sz="2400" b="1" dirty="0" smtClean="0">
                <a:latin typeface="仿宋" pitchFamily="49" charset="-122"/>
                <a:ea typeface="仿宋" pitchFamily="49" charset="-122"/>
              </a:rPr>
              <a:t>分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，</a:t>
            </a:r>
            <a:r>
              <a:rPr lang="zh-CN" altLang="zh-CN" sz="2400" b="1" dirty="0" smtClean="0">
                <a:latin typeface="仿宋" pitchFamily="49" charset="-122"/>
                <a:ea typeface="仿宋" pitchFamily="49" charset="-122"/>
              </a:rPr>
              <a:t>占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</a:rPr>
              <a:t>34.2%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；</a:t>
            </a:r>
            <a:r>
              <a:rPr lang="zh-CN" altLang="zh-CN" sz="2400" b="1" dirty="0">
                <a:latin typeface="仿宋" pitchFamily="49" charset="-122"/>
                <a:ea typeface="仿宋" pitchFamily="49" charset="-122"/>
              </a:rPr>
              <a:t>选修</a:t>
            </a:r>
            <a:r>
              <a:rPr lang="en-US" altLang="zh-CN" sz="2400" b="1" dirty="0">
                <a:latin typeface="仿宋" pitchFamily="49" charset="-122"/>
                <a:ea typeface="仿宋" pitchFamily="49" charset="-122"/>
              </a:rPr>
              <a:t>3-1</a:t>
            </a:r>
            <a:r>
              <a:rPr lang="zh-CN" altLang="zh-CN" sz="2400" b="1" dirty="0" smtClean="0">
                <a:latin typeface="仿宋" pitchFamily="49" charset="-122"/>
                <a:ea typeface="仿宋" pitchFamily="49" charset="-122"/>
              </a:rPr>
              <a:t>约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</a:rPr>
              <a:t>33</a:t>
            </a:r>
            <a:r>
              <a:rPr lang="zh-CN" altLang="zh-CN" sz="2400" b="1" dirty="0" smtClean="0">
                <a:latin typeface="仿宋" pitchFamily="49" charset="-122"/>
                <a:ea typeface="仿宋" pitchFamily="49" charset="-122"/>
              </a:rPr>
              <a:t>分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，</a:t>
            </a:r>
            <a:r>
              <a:rPr lang="zh-CN" altLang="zh-CN" sz="2400" b="1" dirty="0" smtClean="0">
                <a:latin typeface="仿宋" pitchFamily="49" charset="-122"/>
                <a:ea typeface="仿宋" pitchFamily="49" charset="-122"/>
              </a:rPr>
              <a:t>占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</a:rPr>
              <a:t>27.5%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；</a:t>
            </a:r>
            <a:r>
              <a:rPr lang="zh-CN" altLang="zh-CN" sz="2400" b="1" dirty="0">
                <a:latin typeface="仿宋" pitchFamily="49" charset="-122"/>
                <a:ea typeface="仿宋" pitchFamily="49" charset="-122"/>
              </a:rPr>
              <a:t>选修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</a:rPr>
              <a:t>3-2</a:t>
            </a:r>
            <a:r>
              <a:rPr lang="zh-CN" altLang="zh-CN" sz="2400" b="1" dirty="0" smtClean="0">
                <a:latin typeface="仿宋" pitchFamily="49" charset="-122"/>
                <a:ea typeface="仿宋" pitchFamily="49" charset="-122"/>
              </a:rPr>
              <a:t>约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</a:rPr>
              <a:t>22</a:t>
            </a:r>
            <a:r>
              <a:rPr lang="zh-CN" altLang="zh-CN" sz="2400" b="1" dirty="0" smtClean="0">
                <a:latin typeface="仿宋" pitchFamily="49" charset="-122"/>
                <a:ea typeface="仿宋" pitchFamily="49" charset="-122"/>
              </a:rPr>
              <a:t>分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，</a:t>
            </a:r>
            <a:r>
              <a:rPr lang="zh-CN" altLang="zh-CN" sz="2400" b="1" dirty="0">
                <a:latin typeface="仿宋" pitchFamily="49" charset="-122"/>
                <a:ea typeface="仿宋" pitchFamily="49" charset="-122"/>
              </a:rPr>
              <a:t>占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</a:rPr>
              <a:t>18.3%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；</a:t>
            </a:r>
            <a:r>
              <a:rPr lang="zh-CN" altLang="zh-CN" sz="2400" b="1" dirty="0">
                <a:latin typeface="仿宋" pitchFamily="49" charset="-122"/>
                <a:ea typeface="仿宋" pitchFamily="49" charset="-122"/>
              </a:rPr>
              <a:t>选修</a:t>
            </a:r>
            <a:r>
              <a:rPr lang="en-US" altLang="zh-CN" sz="2400" b="1" dirty="0">
                <a:latin typeface="仿宋" pitchFamily="49" charset="-122"/>
                <a:ea typeface="仿宋" pitchFamily="49" charset="-122"/>
              </a:rPr>
              <a:t>3-3(</a:t>
            </a:r>
            <a:r>
              <a:rPr lang="zh-CN" altLang="zh-CN" sz="2400" b="1" dirty="0">
                <a:latin typeface="仿宋" pitchFamily="49" charset="-122"/>
                <a:ea typeface="仿宋" pitchFamily="49" charset="-122"/>
              </a:rPr>
              <a:t>或选修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</a:rPr>
              <a:t>3-4)12</a:t>
            </a:r>
            <a:r>
              <a:rPr lang="zh-CN" altLang="zh-CN" sz="2400" b="1" dirty="0" smtClean="0">
                <a:latin typeface="仿宋" pitchFamily="49" charset="-122"/>
                <a:ea typeface="仿宋" pitchFamily="49" charset="-122"/>
              </a:rPr>
              <a:t>分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，</a:t>
            </a:r>
            <a:r>
              <a:rPr lang="zh-CN" altLang="zh-CN" sz="2400" b="1" dirty="0">
                <a:latin typeface="仿宋" pitchFamily="49" charset="-122"/>
                <a:ea typeface="仿宋" pitchFamily="49" charset="-122"/>
              </a:rPr>
              <a:t>约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占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</a:rPr>
              <a:t>10%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，</a:t>
            </a:r>
            <a:r>
              <a:rPr lang="zh-CN" altLang="zh-CN" sz="2400" b="1" dirty="0" smtClean="0">
                <a:latin typeface="仿宋" pitchFamily="49" charset="-122"/>
                <a:ea typeface="仿宋" pitchFamily="49" charset="-122"/>
              </a:rPr>
              <a:t>选修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</a:rPr>
              <a:t>3-5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占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</a:rPr>
              <a:t>12</a:t>
            </a:r>
            <a:r>
              <a:rPr lang="zh-CN" altLang="zh-CN" sz="2400" b="1" dirty="0" smtClean="0">
                <a:latin typeface="仿宋" pitchFamily="49" charset="-122"/>
                <a:ea typeface="仿宋" pitchFamily="49" charset="-122"/>
              </a:rPr>
              <a:t>分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，</a:t>
            </a:r>
            <a:r>
              <a:rPr lang="zh-CN" altLang="zh-CN" sz="2400" b="1" dirty="0" smtClean="0">
                <a:latin typeface="仿宋" pitchFamily="49" charset="-122"/>
                <a:ea typeface="仿宋" pitchFamily="49" charset="-122"/>
              </a:rPr>
              <a:t>约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占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</a:rPr>
              <a:t>10% </a:t>
            </a:r>
            <a:r>
              <a:rPr lang="zh-CN" altLang="zh-CN" sz="2400" b="1" dirty="0" smtClean="0">
                <a:latin typeface="仿宋" pitchFamily="49" charset="-122"/>
                <a:ea typeface="仿宋" pitchFamily="49" charset="-122"/>
              </a:rPr>
              <a:t>。</a:t>
            </a:r>
            <a:endParaRPr lang="zh-CN" altLang="en-US" sz="2400" b="1" dirty="0">
              <a:latin typeface="仿宋" pitchFamily="49" charset="-122"/>
              <a:ea typeface="仿宋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5026"/>
          <a:stretch/>
        </p:blipFill>
        <p:spPr>
          <a:xfrm>
            <a:off x="8051552" y="62890"/>
            <a:ext cx="1092448" cy="9794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矩形 5"/>
          <p:cNvSpPr/>
          <p:nvPr/>
        </p:nvSpPr>
        <p:spPr>
          <a:xfrm>
            <a:off x="279400" y="519113"/>
            <a:ext cx="3140075" cy="5238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spc="-100" dirty="0" smtClean="0">
                <a:solidFill>
                  <a:srgbClr val="0000CC"/>
                </a:solidFill>
                <a:latin typeface="仿宋" pitchFamily="49" charset="-122"/>
                <a:ea typeface="仿宋" pitchFamily="49" charset="-122"/>
                <a:cs typeface="+mj-cs"/>
              </a:rPr>
              <a:t>考</a:t>
            </a:r>
            <a:r>
              <a:rPr lang="zh-CN" altLang="en-US" sz="2800" b="1" spc="-100" dirty="0">
                <a:solidFill>
                  <a:srgbClr val="0000CC"/>
                </a:solidFill>
                <a:latin typeface="仿宋" pitchFamily="49" charset="-122"/>
                <a:ea typeface="仿宋" pitchFamily="49" charset="-122"/>
                <a:cs typeface="+mj-cs"/>
              </a:rPr>
              <a:t>查范</a:t>
            </a:r>
            <a:r>
              <a:rPr lang="zh-CN" altLang="en-US" sz="2800" b="1" spc="-100" dirty="0" smtClean="0">
                <a:solidFill>
                  <a:srgbClr val="0000CC"/>
                </a:solidFill>
                <a:latin typeface="仿宋" pitchFamily="49" charset="-122"/>
                <a:ea typeface="仿宋" pitchFamily="49" charset="-122"/>
                <a:cs typeface="+mj-cs"/>
              </a:rPr>
              <a:t>围分布</a:t>
            </a:r>
            <a:endParaRPr lang="zh-CN" altLang="en-US" dirty="0">
              <a:solidFill>
                <a:srgbClr val="0000CC"/>
              </a:solidFill>
            </a:endParaRPr>
          </a:p>
        </p:txBody>
      </p:sp>
      <p:graphicFrame>
        <p:nvGraphicFramePr>
          <p:cNvPr id="11" name="图表 10"/>
          <p:cNvGraphicFramePr/>
          <p:nvPr/>
        </p:nvGraphicFramePr>
        <p:xfrm>
          <a:off x="2051720" y="263691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矩形 12"/>
          <p:cNvSpPr/>
          <p:nvPr/>
        </p:nvSpPr>
        <p:spPr>
          <a:xfrm>
            <a:off x="2987824" y="5733256"/>
            <a:ext cx="22765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/>
              <a:t>考查知识点覆盖面广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2408361"/>
            <a:ext cx="2016224" cy="1908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82307" name="Picture 3" descr="高考资源网( www.ks5u.com)，中国最大的高考网站，您身边的高考专家。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968058"/>
            <a:ext cx="2664296" cy="1912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58"/>
          <p:cNvSpPr txBox="1">
            <a:spLocks noChangeArrowheads="1"/>
          </p:cNvSpPr>
          <p:nvPr/>
        </p:nvSpPr>
        <p:spPr bwMode="auto">
          <a:xfrm>
            <a:off x="6516216" y="5895238"/>
            <a:ext cx="237626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rgbClr val="C00000"/>
                </a:solidFill>
              </a:rPr>
              <a:t>2010</a:t>
            </a:r>
            <a:r>
              <a:rPr lang="zh-CN" altLang="en-US" b="1" dirty="0" smtClean="0">
                <a:solidFill>
                  <a:srgbClr val="C00000"/>
                </a:solidFill>
              </a:rPr>
              <a:t>年江苏卷</a:t>
            </a:r>
            <a:r>
              <a:rPr lang="en-US" altLang="zh-CN" b="1" dirty="0" smtClean="0">
                <a:solidFill>
                  <a:srgbClr val="C00000"/>
                </a:solidFill>
              </a:rPr>
              <a:t>10</a:t>
            </a:r>
            <a:r>
              <a:rPr lang="zh-CN" altLang="en-US" b="1" dirty="0" smtClean="0">
                <a:solidFill>
                  <a:srgbClr val="C00000"/>
                </a:solidFill>
              </a:rPr>
              <a:t>题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pic>
        <p:nvPicPr>
          <p:cNvPr id="48230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28705" y="1447395"/>
            <a:ext cx="2162175" cy="1921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230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2042" y="3782112"/>
            <a:ext cx="2095500" cy="204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右箭头 5"/>
          <p:cNvSpPr/>
          <p:nvPr/>
        </p:nvSpPr>
        <p:spPr bwMode="auto">
          <a:xfrm rot="20632544">
            <a:off x="2731797" y="2406845"/>
            <a:ext cx="1110284" cy="360040"/>
          </a:xfrm>
          <a:prstGeom prst="rightArrow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17" name="右箭头 16"/>
          <p:cNvSpPr/>
          <p:nvPr/>
        </p:nvSpPr>
        <p:spPr bwMode="auto">
          <a:xfrm rot="1136944">
            <a:off x="2717679" y="4143797"/>
            <a:ext cx="1191916" cy="360040"/>
          </a:xfrm>
          <a:prstGeom prst="rightArrow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5536" y="1084479"/>
            <a:ext cx="3740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00FF"/>
                </a:solidFill>
              </a:rPr>
              <a:t>（</a:t>
            </a:r>
            <a:r>
              <a:rPr lang="en-US" altLang="zh-CN" b="1" dirty="0" smtClean="0">
                <a:solidFill>
                  <a:srgbClr val="0000FF"/>
                </a:solidFill>
              </a:rPr>
              <a:t>3</a:t>
            </a:r>
            <a:r>
              <a:rPr lang="zh-CN" altLang="en-US" b="1" dirty="0" smtClean="0">
                <a:solidFill>
                  <a:srgbClr val="0000FF"/>
                </a:solidFill>
              </a:rPr>
              <a:t>）用电压表和电阻箱测</a:t>
            </a:r>
            <a:r>
              <a:rPr lang="en-US" altLang="zh-CN" b="1" dirty="0" smtClean="0">
                <a:solidFill>
                  <a:srgbClr val="0000FF"/>
                </a:solidFill>
              </a:rPr>
              <a:t>E</a:t>
            </a:r>
            <a:r>
              <a:rPr lang="zh-CN" altLang="en-US" b="1" dirty="0" smtClean="0">
                <a:solidFill>
                  <a:srgbClr val="0000FF"/>
                </a:solidFill>
              </a:rPr>
              <a:t>、</a:t>
            </a:r>
            <a:r>
              <a:rPr lang="en-US" altLang="zh-CN" b="1" dirty="0" smtClean="0">
                <a:solidFill>
                  <a:srgbClr val="0000FF"/>
                </a:solidFill>
              </a:rPr>
              <a:t>r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307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857224" y="214290"/>
            <a:ext cx="407196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en-US" altLang="zh-CN" sz="2800" b="1" dirty="0">
                <a:solidFill>
                  <a:srgbClr val="0000FF"/>
                </a:solidFill>
              </a:rPr>
              <a:t> </a:t>
            </a:r>
            <a:r>
              <a:rPr kumimoji="1" lang="en-US" altLang="zh-CN" sz="2800" b="1" dirty="0" smtClean="0">
                <a:solidFill>
                  <a:srgbClr val="002060"/>
                </a:solidFill>
              </a:rPr>
              <a:t>2</a:t>
            </a:r>
            <a:r>
              <a:rPr kumimoji="1" lang="zh-CN" altLang="en-US" sz="2800" b="1" dirty="0" smtClean="0">
                <a:solidFill>
                  <a:srgbClr val="002060"/>
                </a:solidFill>
              </a:rPr>
              <a:t>）关注选修教材</a:t>
            </a:r>
            <a:endParaRPr kumimoji="1" lang="zh-CN" altLang="en-US" sz="2800" b="1" dirty="0">
              <a:solidFill>
                <a:srgbClr val="002060"/>
              </a:solidFill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6110"/>
          <a:stretch/>
        </p:blipFill>
        <p:spPr bwMode="auto">
          <a:xfrm>
            <a:off x="3953344" y="2343491"/>
            <a:ext cx="4950766" cy="245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912" t="1909" r="55" b="-1909"/>
          <a:stretch/>
        </p:blipFill>
        <p:spPr bwMode="auto">
          <a:xfrm>
            <a:off x="416171" y="2204864"/>
            <a:ext cx="3342242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0"/>
          <p:cNvSpPr txBox="1">
            <a:spLocks noChangeArrowheads="1"/>
          </p:cNvSpPr>
          <p:nvPr/>
        </p:nvSpPr>
        <p:spPr bwMode="auto">
          <a:xfrm>
            <a:off x="4749227" y="1556792"/>
            <a:ext cx="33843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/>
            <a:r>
              <a:rPr kumimoji="0" lang="en-US" altLang="zh-CN" b="1" dirty="0" smtClean="0">
                <a:solidFill>
                  <a:srgbClr val="FF0000"/>
                </a:solidFill>
                <a:latin typeface="Arial" charset="0"/>
              </a:rPr>
              <a:t>2016</a:t>
            </a:r>
            <a:r>
              <a:rPr kumimoji="0" lang="zh-CN" altLang="en-US" b="1" dirty="0" smtClean="0">
                <a:solidFill>
                  <a:srgbClr val="FF0000"/>
                </a:solidFill>
                <a:latin typeface="Arial" charset="0"/>
              </a:rPr>
              <a:t>年江苏卷</a:t>
            </a:r>
            <a:r>
              <a:rPr kumimoji="0" lang="en-US" altLang="zh-CN" b="1" dirty="0" smtClean="0">
                <a:solidFill>
                  <a:srgbClr val="FF0000"/>
                </a:solidFill>
                <a:latin typeface="Arial" charset="0"/>
              </a:rPr>
              <a:t>3-3</a:t>
            </a:r>
            <a:endParaRPr kumimoji="0" lang="zh-CN" altLang="en-US" b="1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821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14410" y="3072408"/>
            <a:ext cx="2592289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4869788" y="174047"/>
            <a:ext cx="35004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/>
            <a:r>
              <a:rPr kumimoji="0" lang="en-US" altLang="zh-CN" b="1" dirty="0" smtClean="0">
                <a:solidFill>
                  <a:srgbClr val="FF0000"/>
                </a:solidFill>
                <a:latin typeface="Arial" charset="0"/>
              </a:rPr>
              <a:t>2017</a:t>
            </a:r>
            <a:r>
              <a:rPr kumimoji="0" lang="zh-CN" altLang="en-US" b="1" dirty="0" smtClean="0">
                <a:solidFill>
                  <a:srgbClr val="FF0000"/>
                </a:solidFill>
                <a:latin typeface="Arial" charset="0"/>
              </a:rPr>
              <a:t>年江苏卷</a:t>
            </a:r>
            <a:r>
              <a:rPr kumimoji="0" lang="en-US" altLang="zh-CN" b="1" dirty="0" smtClean="0">
                <a:solidFill>
                  <a:srgbClr val="FF0000"/>
                </a:solidFill>
                <a:latin typeface="Arial" charset="0"/>
              </a:rPr>
              <a:t>3-3</a:t>
            </a:r>
            <a:endParaRPr kumimoji="0" lang="zh-CN" altLang="en-US" b="1" dirty="0">
              <a:solidFill>
                <a:srgbClr val="FF0000"/>
              </a:solidFill>
              <a:latin typeface="Arial" charset="0"/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71895" y="180130"/>
            <a:ext cx="2244997" cy="3529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2" t="34420" r="-82" b="526"/>
          <a:stretch/>
        </p:blipFill>
        <p:spPr bwMode="auto">
          <a:xfrm>
            <a:off x="4092072" y="662383"/>
            <a:ext cx="4943594" cy="261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821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92072" y="3573016"/>
            <a:ext cx="5076056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8"/>
          <p:cNvSpPr txBox="1">
            <a:spLocks noChangeArrowheads="1"/>
          </p:cNvSpPr>
          <p:nvPr/>
        </p:nvSpPr>
        <p:spPr bwMode="auto">
          <a:xfrm>
            <a:off x="4716016" y="3275855"/>
            <a:ext cx="35004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/>
            <a:r>
              <a:rPr kumimoji="0" lang="en-US" altLang="zh-CN" b="1" dirty="0" smtClean="0">
                <a:solidFill>
                  <a:srgbClr val="FF0000"/>
                </a:solidFill>
                <a:latin typeface="Arial" charset="0"/>
              </a:rPr>
              <a:t>2017</a:t>
            </a:r>
            <a:r>
              <a:rPr kumimoji="0" lang="zh-CN" altLang="en-US" b="1" dirty="0" smtClean="0">
                <a:solidFill>
                  <a:srgbClr val="FF0000"/>
                </a:solidFill>
                <a:latin typeface="Arial" charset="0"/>
              </a:rPr>
              <a:t>年江苏卷</a:t>
            </a:r>
            <a:r>
              <a:rPr kumimoji="0" lang="en-US" altLang="zh-CN" b="1" dirty="0" smtClean="0">
                <a:solidFill>
                  <a:srgbClr val="FF0000"/>
                </a:solidFill>
                <a:latin typeface="Arial" charset="0"/>
              </a:rPr>
              <a:t>3-5</a:t>
            </a:r>
            <a:endParaRPr kumimoji="0" lang="zh-CN" altLang="en-US" b="1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71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6575"/>
          <a:stretch/>
        </p:blipFill>
        <p:spPr bwMode="auto">
          <a:xfrm>
            <a:off x="534498" y="3501008"/>
            <a:ext cx="2963738" cy="3128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829174"/>
            <a:ext cx="3385678" cy="2539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10"/>
          <p:cNvSpPr txBox="1">
            <a:spLocks noChangeArrowheads="1"/>
          </p:cNvSpPr>
          <p:nvPr/>
        </p:nvSpPr>
        <p:spPr bwMode="auto">
          <a:xfrm>
            <a:off x="4932040" y="790009"/>
            <a:ext cx="2811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/>
            <a:r>
              <a:rPr kumimoji="0" lang="en-US" altLang="zh-CN" b="1" dirty="0" smtClean="0">
                <a:solidFill>
                  <a:srgbClr val="FF0000"/>
                </a:solidFill>
                <a:latin typeface="Arial" charset="0"/>
              </a:rPr>
              <a:t>2018</a:t>
            </a:r>
            <a:r>
              <a:rPr kumimoji="0" lang="zh-CN" altLang="en-US" b="1" dirty="0" smtClean="0">
                <a:solidFill>
                  <a:srgbClr val="FF0000"/>
                </a:solidFill>
                <a:latin typeface="Arial" charset="0"/>
              </a:rPr>
              <a:t>年江苏卷</a:t>
            </a:r>
            <a:r>
              <a:rPr kumimoji="0" lang="en-US" altLang="zh-CN" b="1" dirty="0" smtClean="0">
                <a:solidFill>
                  <a:srgbClr val="FF0000"/>
                </a:solidFill>
                <a:latin typeface="Arial" charset="0"/>
              </a:rPr>
              <a:t>3-3</a:t>
            </a:r>
            <a:endParaRPr kumimoji="0" lang="zh-CN" altLang="en-US" b="1" dirty="0">
              <a:solidFill>
                <a:srgbClr val="FF0000"/>
              </a:solidFill>
              <a:latin typeface="Arial" charset="0"/>
            </a:endParaRPr>
          </a:p>
        </p:txBody>
      </p:sp>
      <p:pic>
        <p:nvPicPr>
          <p:cNvPr id="48025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251674"/>
            <a:ext cx="4881314" cy="506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8926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7602" name="图片 4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2479" y="3116591"/>
            <a:ext cx="1885990" cy="1896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58"/>
          <p:cNvSpPr txBox="1">
            <a:spLocks noChangeArrowheads="1"/>
          </p:cNvSpPr>
          <p:nvPr/>
        </p:nvSpPr>
        <p:spPr bwMode="auto">
          <a:xfrm>
            <a:off x="1355702" y="5228298"/>
            <a:ext cx="18573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rgbClr val="FF0000"/>
                </a:solidFill>
              </a:rPr>
              <a:t>2018</a:t>
            </a:r>
            <a:r>
              <a:rPr lang="zh-CN" altLang="en-US" b="1" dirty="0" smtClean="0">
                <a:solidFill>
                  <a:srgbClr val="FF0000"/>
                </a:solidFill>
              </a:rPr>
              <a:t>年第</a:t>
            </a:r>
            <a:r>
              <a:rPr lang="en-US" altLang="zh-CN" b="1" dirty="0" smtClean="0">
                <a:solidFill>
                  <a:srgbClr val="FF0000"/>
                </a:solidFill>
              </a:rPr>
              <a:t>8</a:t>
            </a:r>
            <a:r>
              <a:rPr lang="zh-CN" altLang="en-US" b="1" dirty="0" smtClean="0">
                <a:solidFill>
                  <a:srgbClr val="FF0000"/>
                </a:solidFill>
              </a:rPr>
              <a:t>题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537604" name="图片 3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24744"/>
            <a:ext cx="3890719" cy="946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58"/>
          <p:cNvSpPr txBox="1">
            <a:spLocks noChangeArrowheads="1"/>
          </p:cNvSpPr>
          <p:nvPr/>
        </p:nvSpPr>
        <p:spPr bwMode="auto">
          <a:xfrm>
            <a:off x="1630327" y="2267753"/>
            <a:ext cx="18573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rgbClr val="FF0000"/>
                </a:solidFill>
              </a:rPr>
              <a:t>2018</a:t>
            </a:r>
            <a:r>
              <a:rPr lang="zh-CN" altLang="en-US" b="1" dirty="0" smtClean="0">
                <a:solidFill>
                  <a:srgbClr val="FF0000"/>
                </a:solidFill>
              </a:rPr>
              <a:t>年第</a:t>
            </a:r>
            <a:r>
              <a:rPr lang="en-US" altLang="zh-CN" b="1" dirty="0" smtClean="0">
                <a:solidFill>
                  <a:srgbClr val="FF0000"/>
                </a:solidFill>
              </a:rPr>
              <a:t>7</a:t>
            </a:r>
            <a:r>
              <a:rPr lang="zh-CN" altLang="en-US" b="1" dirty="0" smtClean="0">
                <a:solidFill>
                  <a:srgbClr val="FF0000"/>
                </a:solidFill>
              </a:rPr>
              <a:t>题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857223" y="214290"/>
            <a:ext cx="579112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en-US" altLang="zh-CN" sz="2800" b="1" dirty="0">
                <a:solidFill>
                  <a:srgbClr val="0000FF"/>
                </a:solidFill>
              </a:rPr>
              <a:t> </a:t>
            </a:r>
            <a:r>
              <a:rPr kumimoji="1" lang="en-US" altLang="zh-CN" sz="2800" b="1" dirty="0" smtClean="0">
                <a:solidFill>
                  <a:srgbClr val="002060"/>
                </a:solidFill>
              </a:rPr>
              <a:t>3</a:t>
            </a:r>
            <a:r>
              <a:rPr kumimoji="1" lang="zh-CN" altLang="en-US" sz="2800" b="1" dirty="0" smtClean="0">
                <a:solidFill>
                  <a:srgbClr val="002060"/>
                </a:solidFill>
              </a:rPr>
              <a:t>）关注江苏高考中的经典模型</a:t>
            </a:r>
            <a:endParaRPr kumimoji="1" lang="zh-CN" altLang="en-US" sz="2800" b="1" dirty="0">
              <a:solidFill>
                <a:srgbClr val="002060"/>
              </a:solidFill>
            </a:endParaRPr>
          </a:p>
        </p:txBody>
      </p:sp>
      <p:pic>
        <p:nvPicPr>
          <p:cNvPr id="48537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3594" y="1124743"/>
            <a:ext cx="3312368" cy="946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58"/>
          <p:cNvSpPr txBox="1">
            <a:spLocks noChangeArrowheads="1"/>
          </p:cNvSpPr>
          <p:nvPr/>
        </p:nvSpPr>
        <p:spPr bwMode="auto">
          <a:xfrm>
            <a:off x="5719658" y="2267751"/>
            <a:ext cx="18573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rgbClr val="0000FF"/>
                </a:solidFill>
              </a:rPr>
              <a:t>2013</a:t>
            </a:r>
            <a:r>
              <a:rPr lang="zh-CN" altLang="en-US" b="1" dirty="0" smtClean="0">
                <a:solidFill>
                  <a:srgbClr val="0000FF"/>
                </a:solidFill>
              </a:rPr>
              <a:t>年第</a:t>
            </a:r>
            <a:r>
              <a:rPr lang="en-US" altLang="zh-CN" b="1" dirty="0" smtClean="0">
                <a:solidFill>
                  <a:srgbClr val="0000FF"/>
                </a:solidFill>
              </a:rPr>
              <a:t>9</a:t>
            </a:r>
            <a:r>
              <a:rPr lang="zh-CN" altLang="en-US" b="1" dirty="0" smtClean="0">
                <a:solidFill>
                  <a:srgbClr val="0000FF"/>
                </a:solidFill>
              </a:rPr>
              <a:t>题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pic>
        <p:nvPicPr>
          <p:cNvPr id="485379" name="Picture 3" descr="QQ截图未命名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rightnessContrast bright="-35000" contrast="8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76154" y="3172897"/>
            <a:ext cx="2544395" cy="169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58"/>
          <p:cNvSpPr txBox="1">
            <a:spLocks noChangeArrowheads="1"/>
          </p:cNvSpPr>
          <p:nvPr/>
        </p:nvSpPr>
        <p:spPr bwMode="auto">
          <a:xfrm>
            <a:off x="5719657" y="5130447"/>
            <a:ext cx="18573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rgbClr val="0000FF"/>
                </a:solidFill>
              </a:rPr>
              <a:t>2009</a:t>
            </a:r>
            <a:r>
              <a:rPr lang="zh-CN" altLang="en-US" b="1" dirty="0" smtClean="0">
                <a:solidFill>
                  <a:srgbClr val="0000FF"/>
                </a:solidFill>
              </a:rPr>
              <a:t>年第</a:t>
            </a:r>
            <a:r>
              <a:rPr lang="en-US" altLang="zh-CN" b="1" dirty="0" smtClean="0">
                <a:solidFill>
                  <a:srgbClr val="0000FF"/>
                </a:solidFill>
              </a:rPr>
              <a:t>5</a:t>
            </a:r>
            <a:r>
              <a:rPr lang="zh-CN" altLang="en-US" b="1" dirty="0" smtClean="0">
                <a:solidFill>
                  <a:srgbClr val="0000FF"/>
                </a:solidFill>
              </a:rPr>
              <a:t>题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3" descr="HWOCRTEMP_ROC200"/>
          <p:cNvPicPr>
            <a:picLocks noChangeAspect="1" noChangeArrowheads="1"/>
          </p:cNvPicPr>
          <p:nvPr/>
        </p:nvPicPr>
        <p:blipFill>
          <a:blip r:embed="rId2" cstate="print">
            <a:lum bright="20000" contrast="5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07398" y="1037184"/>
            <a:ext cx="2879725" cy="217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58"/>
          <p:cNvSpPr txBox="1">
            <a:spLocks noChangeArrowheads="1"/>
          </p:cNvSpPr>
          <p:nvPr/>
        </p:nvSpPr>
        <p:spPr bwMode="auto">
          <a:xfrm>
            <a:off x="5136026" y="3251762"/>
            <a:ext cx="214314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rgbClr val="0000FF"/>
                </a:solidFill>
              </a:rPr>
              <a:t>2008</a:t>
            </a:r>
            <a:r>
              <a:rPr lang="zh-CN" altLang="en-US" b="1" dirty="0" smtClean="0">
                <a:solidFill>
                  <a:srgbClr val="0000FF"/>
                </a:solidFill>
              </a:rPr>
              <a:t>年</a:t>
            </a:r>
            <a:r>
              <a:rPr lang="en-US" altLang="zh-CN" b="1" dirty="0" smtClean="0">
                <a:solidFill>
                  <a:srgbClr val="0000FF"/>
                </a:solidFill>
              </a:rPr>
              <a:t>15</a:t>
            </a:r>
            <a:r>
              <a:rPr lang="zh-CN" altLang="en-US" b="1" dirty="0" smtClean="0">
                <a:solidFill>
                  <a:srgbClr val="0000FF"/>
                </a:solidFill>
              </a:rPr>
              <a:t>题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pic>
        <p:nvPicPr>
          <p:cNvPr id="536578" name="图片 5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4261" y="1041297"/>
            <a:ext cx="2541319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58"/>
          <p:cNvSpPr txBox="1">
            <a:spLocks noChangeArrowheads="1"/>
          </p:cNvSpPr>
          <p:nvPr/>
        </p:nvSpPr>
        <p:spPr bwMode="auto">
          <a:xfrm>
            <a:off x="882890" y="3327313"/>
            <a:ext cx="178595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rgbClr val="FF0000"/>
                </a:solidFill>
              </a:rPr>
              <a:t>2018</a:t>
            </a:r>
            <a:r>
              <a:rPr lang="zh-CN" altLang="en-US" b="1" dirty="0" smtClean="0">
                <a:solidFill>
                  <a:srgbClr val="FF0000"/>
                </a:solidFill>
              </a:rPr>
              <a:t>年</a:t>
            </a:r>
            <a:r>
              <a:rPr lang="en-US" altLang="zh-CN" b="1" dirty="0" smtClean="0">
                <a:solidFill>
                  <a:srgbClr val="FF0000"/>
                </a:solidFill>
              </a:rPr>
              <a:t>9</a:t>
            </a:r>
            <a:r>
              <a:rPr lang="zh-CN" altLang="en-US" b="1" dirty="0" smtClean="0">
                <a:solidFill>
                  <a:srgbClr val="FF0000"/>
                </a:solidFill>
              </a:rPr>
              <a:t>题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9" name="Picture 54"/>
          <p:cNvPicPr>
            <a:picLocks noChangeAspect="1" noChangeArrowheads="1"/>
          </p:cNvPicPr>
          <p:nvPr/>
        </p:nvPicPr>
        <p:blipFill>
          <a:blip r:embed="rId4" cstate="print">
            <a:lum bright="-20000" contrast="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85346" y="3951376"/>
            <a:ext cx="2232248" cy="1808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59"/>
          <p:cNvSpPr txBox="1">
            <a:spLocks noChangeArrowheads="1"/>
          </p:cNvSpPr>
          <p:nvPr/>
        </p:nvSpPr>
        <p:spPr bwMode="auto">
          <a:xfrm>
            <a:off x="6919780" y="5902579"/>
            <a:ext cx="199550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rgbClr val="0000FF"/>
                </a:solidFill>
              </a:rPr>
              <a:t>2009</a:t>
            </a:r>
            <a:r>
              <a:rPr lang="zh-CN" altLang="en-US" b="1" dirty="0" smtClean="0">
                <a:solidFill>
                  <a:srgbClr val="0000FF"/>
                </a:solidFill>
              </a:rPr>
              <a:t>年</a:t>
            </a:r>
            <a:r>
              <a:rPr lang="en-US" altLang="zh-CN" b="1" dirty="0" smtClean="0">
                <a:solidFill>
                  <a:srgbClr val="0000FF"/>
                </a:solidFill>
              </a:rPr>
              <a:t>15</a:t>
            </a:r>
            <a:r>
              <a:rPr lang="zh-CN" altLang="en-US" b="1" dirty="0" smtClean="0">
                <a:solidFill>
                  <a:srgbClr val="0000FF"/>
                </a:solidFill>
              </a:rPr>
              <a:t>题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pic>
        <p:nvPicPr>
          <p:cNvPr id="536579" name="图片 3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978769"/>
            <a:ext cx="2910499" cy="1785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58"/>
          <p:cNvSpPr txBox="1">
            <a:spLocks noChangeArrowheads="1"/>
          </p:cNvSpPr>
          <p:nvPr/>
        </p:nvSpPr>
        <p:spPr bwMode="auto">
          <a:xfrm>
            <a:off x="827584" y="5877272"/>
            <a:ext cx="18573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rgbClr val="FF0000"/>
                </a:solidFill>
              </a:rPr>
              <a:t>2018</a:t>
            </a:r>
            <a:r>
              <a:rPr lang="zh-CN" altLang="en-US" b="1" dirty="0" smtClean="0">
                <a:solidFill>
                  <a:srgbClr val="FF0000"/>
                </a:solidFill>
              </a:rPr>
              <a:t>年</a:t>
            </a:r>
            <a:r>
              <a:rPr lang="en-US" altLang="zh-CN" b="1" dirty="0" smtClean="0">
                <a:solidFill>
                  <a:srgbClr val="FF0000"/>
                </a:solidFill>
              </a:rPr>
              <a:t>13</a:t>
            </a:r>
            <a:r>
              <a:rPr lang="zh-CN" altLang="en-US" b="1" dirty="0" smtClean="0">
                <a:solidFill>
                  <a:srgbClr val="FF0000"/>
                </a:solidFill>
              </a:rPr>
              <a:t>题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48333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18526" y="3978769"/>
            <a:ext cx="2851045" cy="1785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 Box 59"/>
          <p:cNvSpPr txBox="1">
            <a:spLocks noChangeArrowheads="1"/>
          </p:cNvSpPr>
          <p:nvPr/>
        </p:nvSpPr>
        <p:spPr bwMode="auto">
          <a:xfrm>
            <a:off x="3707904" y="5902579"/>
            <a:ext cx="199550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rgbClr val="0000FF"/>
                </a:solidFill>
              </a:rPr>
              <a:t>2014</a:t>
            </a:r>
            <a:r>
              <a:rPr lang="zh-CN" altLang="en-US" b="1" dirty="0" smtClean="0">
                <a:solidFill>
                  <a:srgbClr val="0000FF"/>
                </a:solidFill>
              </a:rPr>
              <a:t>年</a:t>
            </a:r>
            <a:r>
              <a:rPr lang="en-US" altLang="zh-CN" b="1" dirty="0" smtClean="0">
                <a:solidFill>
                  <a:srgbClr val="0000FF"/>
                </a:solidFill>
              </a:rPr>
              <a:t>13</a:t>
            </a:r>
            <a:r>
              <a:rPr lang="zh-CN" altLang="en-US" b="1" dirty="0" smtClean="0">
                <a:solidFill>
                  <a:srgbClr val="0000FF"/>
                </a:solidFill>
              </a:rPr>
              <a:t>题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2230524"/>
            <a:ext cx="2825323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8"/>
          <p:cNvSpPr txBox="1">
            <a:spLocks noChangeArrowheads="1"/>
          </p:cNvSpPr>
          <p:nvPr/>
        </p:nvSpPr>
        <p:spPr bwMode="auto">
          <a:xfrm>
            <a:off x="3923928" y="4180195"/>
            <a:ext cx="18573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rgbClr val="0000FF"/>
                </a:solidFill>
              </a:rPr>
              <a:t>2015</a:t>
            </a:r>
            <a:r>
              <a:rPr lang="zh-CN" altLang="en-US" b="1" dirty="0" smtClean="0">
                <a:solidFill>
                  <a:srgbClr val="0000FF"/>
                </a:solidFill>
              </a:rPr>
              <a:t>年</a:t>
            </a:r>
            <a:r>
              <a:rPr lang="en-US" altLang="zh-CN" b="1" dirty="0" smtClean="0">
                <a:solidFill>
                  <a:srgbClr val="0000FF"/>
                </a:solidFill>
              </a:rPr>
              <a:t>15</a:t>
            </a:r>
            <a:r>
              <a:rPr lang="zh-CN" altLang="en-US" b="1" dirty="0" smtClean="0">
                <a:solidFill>
                  <a:srgbClr val="0000FF"/>
                </a:solidFill>
              </a:rPr>
              <a:t>题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4521" y="4663627"/>
            <a:ext cx="2270664" cy="1714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图片 6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9576" y="2201447"/>
            <a:ext cx="2259970" cy="1937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58"/>
          <p:cNvSpPr txBox="1">
            <a:spLocks noChangeArrowheads="1"/>
          </p:cNvSpPr>
          <p:nvPr/>
        </p:nvSpPr>
        <p:spPr bwMode="auto">
          <a:xfrm>
            <a:off x="578835" y="6439859"/>
            <a:ext cx="18573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rgbClr val="FF0000"/>
                </a:solidFill>
              </a:rPr>
              <a:t>2016</a:t>
            </a:r>
            <a:r>
              <a:rPr lang="zh-CN" altLang="en-US" b="1" dirty="0" smtClean="0">
                <a:solidFill>
                  <a:srgbClr val="FF0000"/>
                </a:solidFill>
              </a:rPr>
              <a:t>年</a:t>
            </a:r>
            <a:r>
              <a:rPr lang="en-US" altLang="zh-CN" b="1" dirty="0" smtClean="0">
                <a:solidFill>
                  <a:srgbClr val="FF0000"/>
                </a:solidFill>
              </a:rPr>
              <a:t>15</a:t>
            </a:r>
            <a:r>
              <a:rPr lang="zh-CN" altLang="en-US" b="1" dirty="0" smtClean="0">
                <a:solidFill>
                  <a:srgbClr val="FF0000"/>
                </a:solidFill>
              </a:rPr>
              <a:t>题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9" name="Text Box 58"/>
          <p:cNvSpPr txBox="1">
            <a:spLocks noChangeArrowheads="1"/>
          </p:cNvSpPr>
          <p:nvPr/>
        </p:nvSpPr>
        <p:spPr bwMode="auto">
          <a:xfrm>
            <a:off x="761014" y="4180195"/>
            <a:ext cx="18573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rgbClr val="FF0000"/>
                </a:solidFill>
              </a:rPr>
              <a:t>2017</a:t>
            </a:r>
            <a:r>
              <a:rPr lang="zh-CN" altLang="en-US" b="1" dirty="0" smtClean="0">
                <a:solidFill>
                  <a:srgbClr val="FF0000"/>
                </a:solidFill>
              </a:rPr>
              <a:t>年</a:t>
            </a:r>
            <a:r>
              <a:rPr lang="en-US" altLang="zh-CN" b="1" dirty="0" smtClean="0">
                <a:solidFill>
                  <a:srgbClr val="FF0000"/>
                </a:solidFill>
              </a:rPr>
              <a:t>15</a:t>
            </a:r>
            <a:r>
              <a:rPr lang="zh-CN" altLang="en-US" b="1" dirty="0" smtClean="0">
                <a:solidFill>
                  <a:srgbClr val="FF0000"/>
                </a:solidFill>
              </a:rPr>
              <a:t>题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5" cstate="print">
            <a:lum bright="-20000" contrast="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68395" y="4655228"/>
            <a:ext cx="2592388" cy="1742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6979936" y="6434788"/>
            <a:ext cx="176930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rgbClr val="0000FF"/>
                </a:solidFill>
              </a:rPr>
              <a:t>2009</a:t>
            </a:r>
            <a:r>
              <a:rPr lang="zh-CN" altLang="en-US" b="1" dirty="0" smtClean="0">
                <a:solidFill>
                  <a:srgbClr val="0000FF"/>
                </a:solidFill>
              </a:rPr>
              <a:t>年</a:t>
            </a:r>
            <a:r>
              <a:rPr lang="en-US" altLang="zh-CN" b="1" dirty="0" smtClean="0">
                <a:solidFill>
                  <a:srgbClr val="0000FF"/>
                </a:solidFill>
              </a:rPr>
              <a:t>14</a:t>
            </a:r>
            <a:r>
              <a:rPr lang="zh-CN" altLang="en-US" b="1" dirty="0" smtClean="0">
                <a:solidFill>
                  <a:srgbClr val="0000FF"/>
                </a:solidFill>
              </a:rPr>
              <a:t>题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4051331" y="6435887"/>
            <a:ext cx="195668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rgbClr val="0000FF"/>
                </a:solidFill>
              </a:rPr>
              <a:t>2011</a:t>
            </a:r>
            <a:r>
              <a:rPr lang="zh-CN" altLang="en-US" b="1" dirty="0" smtClean="0">
                <a:solidFill>
                  <a:srgbClr val="0000FF"/>
                </a:solidFill>
              </a:rPr>
              <a:t>年</a:t>
            </a:r>
            <a:r>
              <a:rPr lang="en-US" altLang="zh-CN" b="1" dirty="0" smtClean="0">
                <a:solidFill>
                  <a:srgbClr val="0000FF"/>
                </a:solidFill>
              </a:rPr>
              <a:t>15</a:t>
            </a:r>
            <a:r>
              <a:rPr lang="zh-CN" altLang="en-US" b="1" dirty="0" smtClean="0">
                <a:solidFill>
                  <a:srgbClr val="0000FF"/>
                </a:solidFill>
              </a:rPr>
              <a:t>题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pic>
        <p:nvPicPr>
          <p:cNvPr id="15" name="Picture 1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89567" y="4651670"/>
            <a:ext cx="3457575" cy="1712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图片 2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0015" y="194497"/>
            <a:ext cx="26479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 Box 58"/>
          <p:cNvSpPr txBox="1">
            <a:spLocks noChangeArrowheads="1"/>
          </p:cNvSpPr>
          <p:nvPr/>
        </p:nvSpPr>
        <p:spPr bwMode="auto">
          <a:xfrm>
            <a:off x="1341519" y="1742228"/>
            <a:ext cx="18573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rgbClr val="FF0000"/>
                </a:solidFill>
              </a:rPr>
              <a:t>2018</a:t>
            </a:r>
            <a:r>
              <a:rPr lang="zh-CN" altLang="en-US" b="1" dirty="0" smtClean="0">
                <a:solidFill>
                  <a:srgbClr val="FF0000"/>
                </a:solidFill>
              </a:rPr>
              <a:t>年第</a:t>
            </a:r>
            <a:r>
              <a:rPr lang="en-US" altLang="zh-CN" b="1" dirty="0" smtClean="0">
                <a:solidFill>
                  <a:srgbClr val="FF0000"/>
                </a:solidFill>
              </a:rPr>
              <a:t>15</a:t>
            </a:r>
            <a:r>
              <a:rPr lang="zh-CN" altLang="en-US" b="1" dirty="0" smtClean="0">
                <a:solidFill>
                  <a:srgbClr val="FF0000"/>
                </a:solidFill>
              </a:rPr>
              <a:t>题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48435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7949" y="258473"/>
            <a:ext cx="3534938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 Box 58"/>
          <p:cNvSpPr txBox="1">
            <a:spLocks noChangeArrowheads="1"/>
          </p:cNvSpPr>
          <p:nvPr/>
        </p:nvSpPr>
        <p:spPr bwMode="auto">
          <a:xfrm>
            <a:off x="5611201" y="1575467"/>
            <a:ext cx="18573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rgbClr val="0000FF"/>
                </a:solidFill>
              </a:rPr>
              <a:t>2014</a:t>
            </a:r>
            <a:r>
              <a:rPr lang="zh-CN" altLang="en-US" b="1" dirty="0" smtClean="0">
                <a:solidFill>
                  <a:srgbClr val="0000FF"/>
                </a:solidFill>
              </a:rPr>
              <a:t>年</a:t>
            </a:r>
            <a:r>
              <a:rPr lang="en-US" altLang="zh-CN" b="1" dirty="0" smtClean="0">
                <a:solidFill>
                  <a:srgbClr val="0000FF"/>
                </a:solidFill>
              </a:rPr>
              <a:t>14</a:t>
            </a:r>
            <a:r>
              <a:rPr lang="zh-CN" altLang="en-US" b="1" dirty="0" smtClean="0">
                <a:solidFill>
                  <a:srgbClr val="0000FF"/>
                </a:solidFill>
              </a:rPr>
              <a:t>题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 bwMode="auto">
          <a:xfrm>
            <a:off x="271279" y="4578240"/>
            <a:ext cx="880629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直接连接符 19"/>
          <p:cNvCxnSpPr/>
          <p:nvPr/>
        </p:nvCxnSpPr>
        <p:spPr bwMode="auto">
          <a:xfrm>
            <a:off x="243071" y="2117683"/>
            <a:ext cx="880629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484356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54923" y="2230524"/>
            <a:ext cx="2689077" cy="1886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Text Box 58"/>
          <p:cNvSpPr txBox="1">
            <a:spLocks noChangeArrowheads="1"/>
          </p:cNvSpPr>
          <p:nvPr/>
        </p:nvSpPr>
        <p:spPr bwMode="auto">
          <a:xfrm>
            <a:off x="6725418" y="4178130"/>
            <a:ext cx="18573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rgbClr val="0000FF"/>
                </a:solidFill>
              </a:rPr>
              <a:t>2012</a:t>
            </a:r>
            <a:r>
              <a:rPr lang="zh-CN" altLang="en-US" b="1" dirty="0" smtClean="0">
                <a:solidFill>
                  <a:srgbClr val="0000FF"/>
                </a:solidFill>
              </a:rPr>
              <a:t>年</a:t>
            </a:r>
            <a:r>
              <a:rPr lang="en-US" altLang="zh-CN" b="1" dirty="0" smtClean="0">
                <a:solidFill>
                  <a:srgbClr val="0000FF"/>
                </a:solidFill>
              </a:rPr>
              <a:t>9</a:t>
            </a:r>
            <a:r>
              <a:rPr lang="zh-CN" altLang="en-US" b="1" dirty="0" smtClean="0">
                <a:solidFill>
                  <a:srgbClr val="0000FF"/>
                </a:solidFill>
              </a:rPr>
              <a:t>题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609600" y="990600"/>
            <a:ext cx="82296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 lnSpcReduction="10000"/>
          </a:bodyPr>
          <a:lstStyle/>
          <a:p>
            <a:pPr marL="266700" indent="-266700" defTabSz="685800">
              <a:lnSpc>
                <a:spcPct val="110000"/>
              </a:lnSpc>
              <a:spcBef>
                <a:spcPts val="450"/>
              </a:spcBef>
              <a:buClr>
                <a:schemeClr val="accent1"/>
              </a:buClr>
              <a:buSzPct val="60000"/>
              <a:buFont typeface="Wingdings 2" pitchFamily="18" charset="2"/>
              <a:buChar char=""/>
              <a:defRPr/>
            </a:pPr>
            <a:r>
              <a:rPr lang="en-US" altLang="zh-CN" sz="2400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400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优秀生获得</a:t>
            </a:r>
            <a:r>
              <a:rPr lang="en-US" altLang="zh-CN" sz="2400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A+</a:t>
            </a:r>
            <a:r>
              <a:rPr lang="zh-CN" altLang="en-US" sz="2400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400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得指导策略 </a:t>
            </a:r>
            <a:endParaRPr lang="en-US" altLang="zh-CN" sz="2400" dirty="0">
              <a:solidFill>
                <a:srgbClr val="0000CC"/>
              </a:solidFill>
              <a:latin typeface="楷体" pitchFamily="49" charset="-122"/>
              <a:ea typeface="楷体" pitchFamily="49" charset="-122"/>
            </a:endParaRPr>
          </a:p>
          <a:p>
            <a:pPr marL="266700" indent="-266700" defTabSz="685800">
              <a:lnSpc>
                <a:spcPct val="110000"/>
              </a:lnSpc>
              <a:spcBef>
                <a:spcPts val="450"/>
              </a:spcBef>
              <a:buClr>
                <a:schemeClr val="accent1"/>
              </a:buClr>
              <a:buSzPct val="60000"/>
              <a:buFont typeface="Wingdings 2" pitchFamily="18" charset="2"/>
              <a:buChar char=""/>
              <a:defRPr/>
            </a:pPr>
            <a:r>
              <a:rPr lang="zh-CN" altLang="en-US" sz="2400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）注重培养学生一题多解能力（强化学法指导）</a:t>
            </a:r>
          </a:p>
          <a:p>
            <a:pPr marL="266700" indent="-266700" defTabSz="685800">
              <a:lnSpc>
                <a:spcPct val="110000"/>
              </a:lnSpc>
              <a:spcBef>
                <a:spcPts val="450"/>
              </a:spcBef>
              <a:buClr>
                <a:schemeClr val="accent1"/>
              </a:buClr>
              <a:buSzPct val="60000"/>
              <a:buFont typeface="Wingdings 2" pitchFamily="18" charset="2"/>
              <a:buChar char=""/>
              <a:defRPr/>
            </a:pPr>
            <a:r>
              <a:rPr lang="zh-CN" altLang="en-US" sz="2400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）注重培养学生归纳、整理能力（发挥笔记作用）</a:t>
            </a:r>
          </a:p>
          <a:p>
            <a:pPr marL="266700" indent="-266700" defTabSz="685800">
              <a:lnSpc>
                <a:spcPct val="110000"/>
              </a:lnSpc>
              <a:spcBef>
                <a:spcPts val="450"/>
              </a:spcBef>
              <a:buClr>
                <a:schemeClr val="accent1"/>
              </a:buClr>
              <a:buSzPct val="60000"/>
              <a:buFont typeface="Wingdings 2" pitchFamily="18" charset="2"/>
              <a:buChar char=""/>
              <a:defRPr/>
            </a:pPr>
            <a:r>
              <a:rPr lang="zh-CN" altLang="en-US" sz="2400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）注重培养学生的发散思维（多分析综合题）</a:t>
            </a:r>
          </a:p>
          <a:p>
            <a:pPr marL="266700" indent="-266700" defTabSz="685800">
              <a:lnSpc>
                <a:spcPct val="110000"/>
              </a:lnSpc>
              <a:spcBef>
                <a:spcPts val="450"/>
              </a:spcBef>
              <a:buClr>
                <a:schemeClr val="accent1"/>
              </a:buClr>
              <a:buSzPct val="60000"/>
              <a:buFont typeface="Wingdings 2" pitchFamily="18" charset="2"/>
              <a:buChar char=""/>
              <a:defRPr/>
            </a:pPr>
            <a:r>
              <a:rPr lang="zh-CN" altLang="en-US" sz="2400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）注重培养学生研究能力（加强信息题、新情景题的指导训练）</a:t>
            </a: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581400"/>
            <a:ext cx="8229600" cy="762000"/>
          </a:xfrm>
        </p:spPr>
        <p:txBody>
          <a:bodyPr/>
          <a:lstStyle/>
          <a:p>
            <a:pPr marL="266700" indent="-266700" algn="l" eaLnBrk="1" hangingPunct="1">
              <a:lnSpc>
                <a:spcPct val="110000"/>
              </a:lnSpc>
              <a:spcBef>
                <a:spcPts val="450"/>
              </a:spcBef>
              <a:buClr>
                <a:schemeClr val="accent1"/>
              </a:buClr>
              <a:buSzPct val="60000"/>
              <a:defRPr/>
            </a:pPr>
            <a:r>
              <a:rPr lang="en-US" altLang="zh-CN" sz="2400" dirty="0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  <a:cs typeface="+mn-cs"/>
              </a:rPr>
              <a:t>   2.</a:t>
            </a:r>
            <a:r>
              <a:rPr lang="zh-CN" altLang="en-US" sz="2400" dirty="0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  <a:cs typeface="+mn-cs"/>
              </a:rPr>
              <a:t>关键生保</a:t>
            </a:r>
            <a:r>
              <a:rPr lang="en-US" altLang="zh-CN" sz="2400" dirty="0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  <a:cs typeface="+mn-cs"/>
              </a:rPr>
              <a:t>B</a:t>
            </a:r>
            <a:r>
              <a:rPr lang="zh-CN" altLang="en-US" sz="2400" dirty="0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  <a:cs typeface="+mn-cs"/>
              </a:rPr>
              <a:t>的指导策略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533400" y="4267200"/>
            <a:ext cx="82296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 lnSpcReduction="10000"/>
          </a:bodyPr>
          <a:lstStyle/>
          <a:p>
            <a:pPr marL="266700" indent="-266700" defTabSz="685800">
              <a:lnSpc>
                <a:spcPct val="110000"/>
              </a:lnSpc>
              <a:spcBef>
                <a:spcPts val="450"/>
              </a:spcBef>
              <a:buClr>
                <a:schemeClr val="accent1"/>
              </a:buClr>
              <a:buSzPct val="60000"/>
              <a:buFont typeface="Wingdings 2" pitchFamily="18" charset="2"/>
              <a:buChar char=""/>
              <a:defRPr/>
            </a:pPr>
            <a:r>
              <a:rPr lang="zh-CN" altLang="en-US" sz="2400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）保证基础题过关</a:t>
            </a:r>
          </a:p>
          <a:p>
            <a:pPr marL="266700" indent="-266700" defTabSz="685800">
              <a:lnSpc>
                <a:spcPct val="110000"/>
              </a:lnSpc>
              <a:spcBef>
                <a:spcPts val="450"/>
              </a:spcBef>
              <a:buClr>
                <a:schemeClr val="accent1"/>
              </a:buClr>
              <a:buSzPct val="60000"/>
              <a:buFont typeface="Wingdings 2" pitchFamily="18" charset="2"/>
              <a:buChar char=""/>
              <a:defRPr/>
            </a:pPr>
            <a:r>
              <a:rPr lang="zh-CN" altLang="en-US" sz="2400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）督导解题规范</a:t>
            </a:r>
          </a:p>
          <a:p>
            <a:pPr marL="266700" indent="-266700" defTabSz="685800">
              <a:lnSpc>
                <a:spcPct val="110000"/>
              </a:lnSpc>
              <a:spcBef>
                <a:spcPts val="450"/>
              </a:spcBef>
              <a:buClr>
                <a:schemeClr val="accent1"/>
              </a:buClr>
              <a:buSzPct val="60000"/>
              <a:buFont typeface="Wingdings 2" pitchFamily="18" charset="2"/>
              <a:buChar char=""/>
              <a:defRPr/>
            </a:pPr>
            <a:r>
              <a:rPr lang="zh-CN" altLang="en-US" sz="2400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）做好补差工作</a:t>
            </a:r>
          </a:p>
          <a:p>
            <a:pPr marL="266700" indent="-266700" defTabSz="685800">
              <a:lnSpc>
                <a:spcPct val="110000"/>
              </a:lnSpc>
              <a:spcBef>
                <a:spcPts val="450"/>
              </a:spcBef>
              <a:buClr>
                <a:schemeClr val="accent1"/>
              </a:buClr>
              <a:buSzPct val="60000"/>
              <a:buFont typeface="Wingdings 2" pitchFamily="18" charset="2"/>
              <a:buChar char=""/>
              <a:defRPr/>
            </a:pPr>
            <a:r>
              <a:rPr lang="zh-CN" altLang="en-US" sz="2400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）考试策略指导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343400" y="3276600"/>
            <a:ext cx="4495800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b="1" dirty="0">
                <a:solidFill>
                  <a:srgbClr val="FF0000"/>
                </a:solidFill>
              </a:rPr>
              <a:t>达</a:t>
            </a:r>
            <a:r>
              <a:rPr lang="en-US" altLang="zh-CN" b="1" dirty="0">
                <a:solidFill>
                  <a:srgbClr val="FF0000"/>
                </a:solidFill>
              </a:rPr>
              <a:t>B</a:t>
            </a:r>
            <a:r>
              <a:rPr lang="zh-CN" altLang="en-US" b="1" dirty="0">
                <a:solidFill>
                  <a:srgbClr val="FF0000"/>
                </a:solidFill>
              </a:rPr>
              <a:t>计划和冲</a:t>
            </a:r>
            <a:r>
              <a:rPr lang="en-US" altLang="zh-CN" b="1" dirty="0">
                <a:solidFill>
                  <a:srgbClr val="FF0000"/>
                </a:solidFill>
              </a:rPr>
              <a:t>A</a:t>
            </a:r>
            <a:r>
              <a:rPr lang="zh-CN" altLang="en-US" b="1" dirty="0">
                <a:solidFill>
                  <a:srgbClr val="FF0000"/>
                </a:solidFill>
              </a:rPr>
              <a:t>行动，目标要层次，侧重点不一样。</a:t>
            </a:r>
          </a:p>
          <a:p>
            <a:pPr algn="just"/>
            <a:r>
              <a:rPr lang="zh-CN" altLang="en-US" b="1" dirty="0"/>
              <a:t>  如何才能确保</a:t>
            </a:r>
            <a:r>
              <a:rPr lang="zh-CN" altLang="en-US" b="1" dirty="0" smtClean="0"/>
              <a:t>达</a:t>
            </a:r>
            <a:r>
              <a:rPr lang="en-US" altLang="zh-CN" b="1" dirty="0" smtClean="0"/>
              <a:t>55</a:t>
            </a:r>
            <a:r>
              <a:rPr lang="zh-CN" altLang="en-US" b="1" dirty="0" smtClean="0"/>
              <a:t>分</a:t>
            </a:r>
            <a:r>
              <a:rPr lang="en-US" altLang="zh-CN" b="1" dirty="0"/>
              <a:t>?</a:t>
            </a:r>
          </a:p>
          <a:p>
            <a:pPr algn="just"/>
            <a:r>
              <a:rPr lang="zh-CN" altLang="en-US" b="1" dirty="0"/>
              <a:t>选择题</a:t>
            </a:r>
            <a:r>
              <a:rPr lang="en-US" altLang="zh-CN" b="1" dirty="0"/>
              <a:t>31</a:t>
            </a:r>
            <a:r>
              <a:rPr lang="zh-CN" altLang="en-US" b="1" dirty="0"/>
              <a:t>分：单选</a:t>
            </a:r>
            <a:r>
              <a:rPr lang="en-US" altLang="zh-CN" b="1" dirty="0"/>
              <a:t>5</a:t>
            </a:r>
            <a:r>
              <a:rPr lang="zh-CN" altLang="en-US" b="1" dirty="0"/>
              <a:t>题对</a:t>
            </a:r>
            <a:r>
              <a:rPr lang="en-US" altLang="zh-CN" b="1" dirty="0"/>
              <a:t>3</a:t>
            </a:r>
            <a:r>
              <a:rPr lang="zh-CN" altLang="en-US" b="1" dirty="0"/>
              <a:t>题</a:t>
            </a:r>
            <a:r>
              <a:rPr lang="en-US" altLang="zh-CN" b="1" dirty="0"/>
              <a:t>9</a:t>
            </a:r>
            <a:r>
              <a:rPr lang="zh-CN" altLang="en-US" b="1" dirty="0"/>
              <a:t>分，多选题</a:t>
            </a:r>
            <a:r>
              <a:rPr lang="en-US" altLang="zh-CN" b="1" dirty="0"/>
              <a:t>4</a:t>
            </a:r>
            <a:r>
              <a:rPr lang="zh-CN" altLang="en-US" b="1" dirty="0"/>
              <a:t>题</a:t>
            </a:r>
            <a:r>
              <a:rPr lang="en-US" altLang="zh-CN" b="1" dirty="0"/>
              <a:t>2</a:t>
            </a:r>
            <a:r>
              <a:rPr lang="zh-CN" altLang="en-US" b="1" dirty="0"/>
              <a:t>题</a:t>
            </a:r>
            <a:r>
              <a:rPr lang="en-US" altLang="zh-CN" b="1" dirty="0"/>
              <a:t>8</a:t>
            </a:r>
            <a:r>
              <a:rPr lang="zh-CN" altLang="en-US" b="1" dirty="0"/>
              <a:t>分；</a:t>
            </a:r>
            <a:endParaRPr lang="en-US" altLang="zh-CN" b="1" dirty="0"/>
          </a:p>
          <a:p>
            <a:pPr algn="just"/>
            <a:r>
              <a:rPr lang="zh-CN" altLang="en-US" b="1" dirty="0"/>
              <a:t>实验题</a:t>
            </a:r>
            <a:r>
              <a:rPr lang="en-US" altLang="zh-CN" b="1" dirty="0"/>
              <a:t>18</a:t>
            </a:r>
            <a:r>
              <a:rPr lang="zh-CN" altLang="en-US" b="1" dirty="0"/>
              <a:t>分：得一</a:t>
            </a:r>
            <a:r>
              <a:rPr lang="zh-CN" altLang="en-US" b="1" dirty="0" smtClean="0"/>
              <a:t>题</a:t>
            </a:r>
            <a:r>
              <a:rPr lang="en-US" altLang="zh-CN" b="1" dirty="0" smtClean="0"/>
              <a:t>10</a:t>
            </a:r>
            <a:r>
              <a:rPr lang="zh-CN" altLang="en-US" b="1" dirty="0" smtClean="0"/>
              <a:t>分</a:t>
            </a:r>
            <a:endParaRPr lang="en-US" altLang="zh-CN" b="1" dirty="0"/>
          </a:p>
          <a:p>
            <a:pPr algn="just"/>
            <a:r>
              <a:rPr lang="zh-CN" altLang="en-US" b="1" dirty="0"/>
              <a:t>选修</a:t>
            </a:r>
            <a:r>
              <a:rPr lang="en-US" altLang="zh-CN" b="1" dirty="0"/>
              <a:t>24</a:t>
            </a:r>
            <a:r>
              <a:rPr lang="zh-CN" altLang="en-US" b="1" dirty="0"/>
              <a:t>分： </a:t>
            </a:r>
            <a:r>
              <a:rPr lang="en-US" altLang="zh-CN" b="1" dirty="0"/>
              <a:t>18</a:t>
            </a:r>
            <a:r>
              <a:rPr lang="zh-CN" altLang="en-US" b="1" dirty="0"/>
              <a:t>分，</a:t>
            </a:r>
            <a:endParaRPr lang="en-US" altLang="zh-CN" b="1" dirty="0"/>
          </a:p>
          <a:p>
            <a:pPr algn="just"/>
            <a:r>
              <a:rPr lang="zh-CN" altLang="en-US" b="1" dirty="0"/>
              <a:t>计算题：确保第</a:t>
            </a:r>
            <a:r>
              <a:rPr lang="en-US" altLang="zh-CN" b="1" dirty="0"/>
              <a:t>13</a:t>
            </a:r>
            <a:r>
              <a:rPr lang="zh-CN" altLang="en-US" b="1" dirty="0"/>
              <a:t>题</a:t>
            </a:r>
            <a:r>
              <a:rPr lang="en-US" altLang="zh-CN" b="1" dirty="0"/>
              <a:t>15</a:t>
            </a:r>
            <a:r>
              <a:rPr lang="zh-CN" altLang="en-US" b="1" dirty="0"/>
              <a:t>分，第</a:t>
            </a:r>
            <a:r>
              <a:rPr lang="en-US" altLang="zh-CN" b="1" dirty="0"/>
              <a:t>14</a:t>
            </a:r>
            <a:r>
              <a:rPr lang="zh-CN" altLang="en-US" b="1" dirty="0"/>
              <a:t>题</a:t>
            </a:r>
            <a:r>
              <a:rPr lang="zh-CN" altLang="en-US" b="1" dirty="0" smtClean="0"/>
              <a:t>得</a:t>
            </a:r>
            <a:r>
              <a:rPr lang="en-US" altLang="zh-CN" b="1" dirty="0" smtClean="0"/>
              <a:t>1</a:t>
            </a:r>
            <a:r>
              <a:rPr lang="zh-CN" altLang="en-US" b="1" dirty="0" smtClean="0"/>
              <a:t>问</a:t>
            </a:r>
            <a:r>
              <a:rPr lang="en-US" altLang="zh-CN" b="1" dirty="0" smtClean="0"/>
              <a:t>4</a:t>
            </a:r>
            <a:r>
              <a:rPr lang="zh-CN" altLang="en-US" b="1" dirty="0" smtClean="0"/>
              <a:t>分</a:t>
            </a:r>
            <a:r>
              <a:rPr lang="zh-CN" altLang="en-US" b="1" dirty="0"/>
              <a:t>，第</a:t>
            </a:r>
            <a:r>
              <a:rPr lang="en-US" altLang="zh-CN" b="1" dirty="0"/>
              <a:t>15</a:t>
            </a:r>
            <a:r>
              <a:rPr lang="zh-CN" altLang="en-US" b="1" dirty="0"/>
              <a:t>题得１问</a:t>
            </a:r>
            <a:r>
              <a:rPr lang="en-US" altLang="zh-CN" b="1" dirty="0"/>
              <a:t>4</a:t>
            </a:r>
            <a:r>
              <a:rPr lang="zh-CN" altLang="en-US" b="1" dirty="0"/>
              <a:t>分，这样总分可以</a:t>
            </a:r>
            <a:r>
              <a:rPr lang="zh-CN" altLang="en-US" b="1" dirty="0" smtClean="0"/>
              <a:t>得</a:t>
            </a:r>
            <a:r>
              <a:rPr lang="en-US" altLang="zh-CN" b="1" dirty="0" smtClean="0"/>
              <a:t>68</a:t>
            </a:r>
            <a:r>
              <a:rPr lang="zh-CN" altLang="en-US" b="1" dirty="0" smtClean="0"/>
              <a:t>分</a:t>
            </a:r>
            <a:r>
              <a:rPr lang="zh-CN" altLang="en-US" b="1" dirty="0"/>
              <a:t>，允许他失误</a:t>
            </a:r>
            <a:r>
              <a:rPr lang="en-US" altLang="zh-CN" b="1" dirty="0"/>
              <a:t>10</a:t>
            </a:r>
            <a:r>
              <a:rPr lang="zh-CN" altLang="en-US" b="1" dirty="0"/>
              <a:t>分，至少也</a:t>
            </a:r>
            <a:r>
              <a:rPr lang="zh-CN" altLang="en-US" b="1" dirty="0" smtClean="0"/>
              <a:t>有</a:t>
            </a:r>
            <a:r>
              <a:rPr lang="en-US" altLang="zh-CN" b="1" dirty="0" smtClean="0"/>
              <a:t>58</a:t>
            </a:r>
            <a:r>
              <a:rPr lang="zh-CN" altLang="en-US" b="1" dirty="0" smtClean="0"/>
              <a:t>分</a:t>
            </a:r>
            <a:r>
              <a:rPr lang="zh-CN" altLang="en-US" b="1" dirty="0"/>
              <a:t>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7584" y="260648"/>
            <a:ext cx="6511719" cy="523220"/>
          </a:xfrm>
          <a:prstGeom prst="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0" hangingPunct="0">
              <a:defRPr/>
            </a:pPr>
            <a:r>
              <a:rPr kumimoji="1" lang="en-US" altLang="zh-CN" sz="2800" b="1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5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、要关注不同层次学生的物理复习指导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1" name="Rectangle 11"/>
          <p:cNvSpPr>
            <a:spLocks noChangeArrowheads="1"/>
          </p:cNvSpPr>
          <p:nvPr/>
        </p:nvSpPr>
        <p:spPr bwMode="auto">
          <a:xfrm>
            <a:off x="1187450" y="4221163"/>
            <a:ext cx="66643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387" tIns="46694" rIns="93387" bIns="46694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5400" b="1">
                <a:solidFill>
                  <a:srgbClr val="FF0000"/>
                </a:solidFill>
                <a:ea typeface="隶书"/>
                <a:cs typeface="隶书"/>
              </a:rPr>
              <a:t>欢迎批评指正！</a:t>
            </a:r>
          </a:p>
        </p:txBody>
      </p:sp>
      <p:sp>
        <p:nvSpPr>
          <p:cNvPr id="109573" name="Rectangle 2"/>
          <p:cNvSpPr>
            <a:spLocks noChangeArrowheads="1"/>
          </p:cNvSpPr>
          <p:nvPr/>
        </p:nvSpPr>
        <p:spPr bwMode="auto">
          <a:xfrm>
            <a:off x="1187450" y="620713"/>
            <a:ext cx="7488238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3312" tIns="51658" rIns="103312" bIns="51658">
            <a:spAutoFit/>
          </a:bodyPr>
          <a:lstStyle/>
          <a:p>
            <a:pPr defTabSz="1033463"/>
            <a:r>
              <a:rPr kumimoji="1" lang="zh-CN" altLang="en-US" sz="5400" b="1">
                <a:solidFill>
                  <a:srgbClr val="FF0000"/>
                </a:solidFill>
                <a:latin typeface="Times New Roman" pitchFamily="18" charset="0"/>
                <a:ea typeface="华文仿宋"/>
                <a:cs typeface="华文仿宋"/>
              </a:rPr>
              <a:t>祝大家</a:t>
            </a:r>
          </a:p>
          <a:p>
            <a:pPr defTabSz="1033463"/>
            <a:r>
              <a:rPr kumimoji="1" lang="zh-CN" altLang="en-US" sz="5400" b="1">
                <a:solidFill>
                  <a:srgbClr val="FF0000"/>
                </a:solidFill>
                <a:latin typeface="Times New Roman" pitchFamily="18" charset="0"/>
                <a:ea typeface="华文仿宋"/>
                <a:cs typeface="华文仿宋"/>
              </a:rPr>
              <a:t>        教得愉快</a:t>
            </a:r>
          </a:p>
          <a:p>
            <a:pPr defTabSz="1033463"/>
            <a:r>
              <a:rPr kumimoji="1" lang="zh-CN" altLang="en-US" sz="5400" b="1">
                <a:solidFill>
                  <a:srgbClr val="FF0000"/>
                </a:solidFill>
                <a:latin typeface="Times New Roman" pitchFamily="18" charset="0"/>
                <a:ea typeface="华文仿宋"/>
                <a:cs typeface="华文仿宋"/>
              </a:rPr>
              <a:t>                考得满意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136650" y="1966913"/>
            <a:ext cx="6607175" cy="255428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zh-CN" altLang="zh-CN" sz="16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Impact" panose="020B0806030902050204" pitchFamily="34" charset="0"/>
                <a:ea typeface="+mn-ea"/>
              </a:rPr>
              <a:t>THANKS</a:t>
            </a:r>
            <a:endParaRPr lang="zh-CN" altLang="zh-CN" dirty="0" smtClean="0">
              <a:solidFill>
                <a:schemeClr val="accent1">
                  <a:lumMod val="40000"/>
                  <a:lumOff val="60000"/>
                </a:schemeClr>
              </a:solidFill>
              <a:ea typeface="+mn-ea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1247775" y="3133725"/>
            <a:ext cx="6494463" cy="4349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spc="300" dirty="0">
              <a:ln w="3175">
                <a:noFill/>
              </a:ln>
              <a:solidFill>
                <a:schemeClr val="accent1">
                  <a:lumMod val="50000"/>
                </a:schemeClr>
              </a:solidFill>
              <a:latin typeface="方正毡笔黑繁体" panose="03000509000000000000" pitchFamily="65" charset="-122"/>
              <a:ea typeface="方正毡笔黑繁体" panose="03000509000000000000" pitchFamily="65" charset="-122"/>
            </a:endParaRPr>
          </a:p>
        </p:txBody>
      </p:sp>
      <p:sp>
        <p:nvSpPr>
          <p:cNvPr id="9" name="KSO_Shape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7642225" y="1930400"/>
            <a:ext cx="428625" cy="519113"/>
          </a:xfrm>
          <a:custGeom>
            <a:avLst/>
            <a:gdLst>
              <a:gd name="T0" fmla="*/ 371445 w 968375"/>
              <a:gd name="T1" fmla="*/ 4170766 h 1170887"/>
              <a:gd name="T2" fmla="*/ 1792630 w 968375"/>
              <a:gd name="T3" fmla="*/ 4800430 h 1170887"/>
              <a:gd name="T4" fmla="*/ 3197663 w 968375"/>
              <a:gd name="T5" fmla="*/ 4203058 h 1170887"/>
              <a:gd name="T6" fmla="*/ 3407611 w 968375"/>
              <a:gd name="T7" fmla="*/ 4299927 h 1170887"/>
              <a:gd name="T8" fmla="*/ 1792630 w 968375"/>
              <a:gd name="T9" fmla="*/ 5042605 h 1170887"/>
              <a:gd name="T10" fmla="*/ 145346 w 968375"/>
              <a:gd name="T11" fmla="*/ 4267639 h 1170887"/>
              <a:gd name="T12" fmla="*/ 371445 w 968375"/>
              <a:gd name="T13" fmla="*/ 4170766 h 1170887"/>
              <a:gd name="T14" fmla="*/ 3746756 w 968375"/>
              <a:gd name="T15" fmla="*/ 2669270 h 1170887"/>
              <a:gd name="T16" fmla="*/ 4166650 w 968375"/>
              <a:gd name="T17" fmla="*/ 3185913 h 1170887"/>
              <a:gd name="T18" fmla="*/ 3633706 w 968375"/>
              <a:gd name="T19" fmla="*/ 3718701 h 1170887"/>
              <a:gd name="T20" fmla="*/ 3439911 w 968375"/>
              <a:gd name="T21" fmla="*/ 3686415 h 1170887"/>
              <a:gd name="T22" fmla="*/ 3569109 w 968375"/>
              <a:gd name="T23" fmla="*/ 3476526 h 1170887"/>
              <a:gd name="T24" fmla="*/ 3633706 w 968375"/>
              <a:gd name="T25" fmla="*/ 3492671 h 1170887"/>
              <a:gd name="T26" fmla="*/ 3924402 w 968375"/>
              <a:gd name="T27" fmla="*/ 3185913 h 1170887"/>
              <a:gd name="T28" fmla="*/ 3730608 w 968375"/>
              <a:gd name="T29" fmla="*/ 2911445 h 1170887"/>
              <a:gd name="T30" fmla="*/ 3746756 w 968375"/>
              <a:gd name="T31" fmla="*/ 2669270 h 1170887"/>
              <a:gd name="T32" fmla="*/ 3536810 w 968375"/>
              <a:gd name="T33" fmla="*/ 2314074 h 1170887"/>
              <a:gd name="T34" fmla="*/ 3569109 w 968375"/>
              <a:gd name="T35" fmla="*/ 2636978 h 1170887"/>
              <a:gd name="T36" fmla="*/ 1792630 w 968375"/>
              <a:gd name="T37" fmla="*/ 4412946 h 1170887"/>
              <a:gd name="T38" fmla="*/ 0 w 968375"/>
              <a:gd name="T39" fmla="*/ 2636978 h 1170887"/>
              <a:gd name="T40" fmla="*/ 32302 w 968375"/>
              <a:gd name="T41" fmla="*/ 2346365 h 1170887"/>
              <a:gd name="T42" fmla="*/ 1792630 w 968375"/>
              <a:gd name="T43" fmla="*/ 3266639 h 1170887"/>
              <a:gd name="T44" fmla="*/ 3536810 w 968375"/>
              <a:gd name="T45" fmla="*/ 2346365 h 1170887"/>
              <a:gd name="T46" fmla="*/ 3536810 w 968375"/>
              <a:gd name="T47" fmla="*/ 2314074 h 1170887"/>
              <a:gd name="T48" fmla="*/ 1792630 w 968375"/>
              <a:gd name="T49" fmla="*/ 1603686 h 1170887"/>
              <a:gd name="T50" fmla="*/ 3343009 w 968375"/>
              <a:gd name="T51" fmla="*/ 2346365 h 1170887"/>
              <a:gd name="T52" fmla="*/ 3326861 w 968375"/>
              <a:gd name="T53" fmla="*/ 2459381 h 1170887"/>
              <a:gd name="T54" fmla="*/ 1792630 w 968375"/>
              <a:gd name="T55" fmla="*/ 1942738 h 1170887"/>
              <a:gd name="T56" fmla="*/ 242248 w 968375"/>
              <a:gd name="T57" fmla="*/ 2459381 h 1170887"/>
              <a:gd name="T58" fmla="*/ 226095 w 968375"/>
              <a:gd name="T59" fmla="*/ 2346365 h 1170887"/>
              <a:gd name="T60" fmla="*/ 1792630 w 968375"/>
              <a:gd name="T61" fmla="*/ 1603686 h 1170887"/>
              <a:gd name="T62" fmla="*/ 2340261 w 968375"/>
              <a:gd name="T63" fmla="*/ 267425 h 1170887"/>
              <a:gd name="T64" fmla="*/ 2384732 w 968375"/>
              <a:gd name="T65" fmla="*/ 1604557 h 1170887"/>
              <a:gd name="T66" fmla="*/ 2340261 w 968375"/>
              <a:gd name="T67" fmla="*/ 267425 h 1170887"/>
              <a:gd name="T68" fmla="*/ 1183916 w 968375"/>
              <a:gd name="T69" fmla="*/ 178285 h 1170887"/>
              <a:gd name="T70" fmla="*/ 1228390 w 968375"/>
              <a:gd name="T71" fmla="*/ 1515418 h 1170887"/>
              <a:gd name="T72" fmla="*/ 1183916 w 968375"/>
              <a:gd name="T73" fmla="*/ 178285 h 1170887"/>
              <a:gd name="T74" fmla="*/ 1762085 w 968375"/>
              <a:gd name="T75" fmla="*/ 0 h 1170887"/>
              <a:gd name="T76" fmla="*/ 1806562 w 968375"/>
              <a:gd name="T77" fmla="*/ 1337130 h 1170887"/>
              <a:gd name="T78" fmla="*/ 1762085 w 968375"/>
              <a:gd name="T79" fmla="*/ 0 h 117088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68375" h="1170887">
                <a:moveTo>
                  <a:pt x="86328" y="968447"/>
                </a:moveTo>
                <a:cubicBezTo>
                  <a:pt x="120108" y="1054672"/>
                  <a:pt x="258984" y="1114654"/>
                  <a:pt x="416627" y="1114654"/>
                </a:cubicBezTo>
                <a:cubicBezTo>
                  <a:pt x="566762" y="1114654"/>
                  <a:pt x="701884" y="1058421"/>
                  <a:pt x="743172" y="975945"/>
                </a:cubicBezTo>
                <a:cubicBezTo>
                  <a:pt x="791966" y="998438"/>
                  <a:pt x="791966" y="998438"/>
                  <a:pt x="791966" y="998438"/>
                </a:cubicBezTo>
                <a:cubicBezTo>
                  <a:pt x="743172" y="1103407"/>
                  <a:pt x="589283" y="1170887"/>
                  <a:pt x="416627" y="1170887"/>
                </a:cubicBezTo>
                <a:cubicBezTo>
                  <a:pt x="236464" y="1170887"/>
                  <a:pt x="78821" y="1095909"/>
                  <a:pt x="33780" y="990941"/>
                </a:cubicBezTo>
                <a:cubicBezTo>
                  <a:pt x="86328" y="968447"/>
                  <a:pt x="86328" y="968447"/>
                  <a:pt x="86328" y="968447"/>
                </a:cubicBezTo>
                <a:close/>
                <a:moveTo>
                  <a:pt x="870787" y="619801"/>
                </a:moveTo>
                <a:cubicBezTo>
                  <a:pt x="927088" y="634796"/>
                  <a:pt x="968375" y="683532"/>
                  <a:pt x="968375" y="739765"/>
                </a:cubicBezTo>
                <a:cubicBezTo>
                  <a:pt x="968375" y="810994"/>
                  <a:pt x="912074" y="863478"/>
                  <a:pt x="844513" y="863478"/>
                </a:cubicBezTo>
                <a:cubicBezTo>
                  <a:pt x="829500" y="863478"/>
                  <a:pt x="814486" y="863478"/>
                  <a:pt x="799473" y="855981"/>
                </a:cubicBezTo>
                <a:cubicBezTo>
                  <a:pt x="810733" y="840985"/>
                  <a:pt x="821993" y="822241"/>
                  <a:pt x="829500" y="807245"/>
                </a:cubicBezTo>
                <a:cubicBezTo>
                  <a:pt x="833253" y="807245"/>
                  <a:pt x="840760" y="810994"/>
                  <a:pt x="844513" y="810994"/>
                </a:cubicBezTo>
                <a:cubicBezTo>
                  <a:pt x="882047" y="810994"/>
                  <a:pt x="912074" y="777254"/>
                  <a:pt x="912074" y="739765"/>
                </a:cubicBezTo>
                <a:cubicBezTo>
                  <a:pt x="912074" y="713523"/>
                  <a:pt x="893307" y="687281"/>
                  <a:pt x="867034" y="676034"/>
                </a:cubicBezTo>
                <a:cubicBezTo>
                  <a:pt x="870787" y="661038"/>
                  <a:pt x="870787" y="642294"/>
                  <a:pt x="870787" y="619801"/>
                </a:cubicBezTo>
                <a:close/>
                <a:moveTo>
                  <a:pt x="821993" y="537325"/>
                </a:moveTo>
                <a:cubicBezTo>
                  <a:pt x="825746" y="556070"/>
                  <a:pt x="829500" y="582312"/>
                  <a:pt x="829500" y="612303"/>
                </a:cubicBezTo>
                <a:cubicBezTo>
                  <a:pt x="829500" y="840985"/>
                  <a:pt x="645584" y="1024681"/>
                  <a:pt x="416627" y="1024681"/>
                </a:cubicBezTo>
                <a:cubicBezTo>
                  <a:pt x="187669" y="1024681"/>
                  <a:pt x="0" y="840985"/>
                  <a:pt x="0" y="612303"/>
                </a:cubicBezTo>
                <a:cubicBezTo>
                  <a:pt x="0" y="586061"/>
                  <a:pt x="3753" y="563567"/>
                  <a:pt x="7507" y="544823"/>
                </a:cubicBezTo>
                <a:cubicBezTo>
                  <a:pt x="7507" y="664787"/>
                  <a:pt x="187669" y="758510"/>
                  <a:pt x="416627" y="758510"/>
                </a:cubicBezTo>
                <a:cubicBezTo>
                  <a:pt x="641830" y="758510"/>
                  <a:pt x="821993" y="664787"/>
                  <a:pt x="821993" y="544823"/>
                </a:cubicBezTo>
                <a:cubicBezTo>
                  <a:pt x="821993" y="541074"/>
                  <a:pt x="821993" y="541074"/>
                  <a:pt x="821993" y="537325"/>
                </a:cubicBezTo>
                <a:close/>
                <a:moveTo>
                  <a:pt x="416627" y="372374"/>
                </a:moveTo>
                <a:cubicBezTo>
                  <a:pt x="611803" y="372374"/>
                  <a:pt x="776952" y="451101"/>
                  <a:pt x="776952" y="544823"/>
                </a:cubicBezTo>
                <a:cubicBezTo>
                  <a:pt x="776952" y="556070"/>
                  <a:pt x="776952" y="563567"/>
                  <a:pt x="773199" y="571065"/>
                </a:cubicBezTo>
                <a:cubicBezTo>
                  <a:pt x="716898" y="499836"/>
                  <a:pt x="578023" y="451101"/>
                  <a:pt x="416627" y="451101"/>
                </a:cubicBezTo>
                <a:cubicBezTo>
                  <a:pt x="251477" y="451101"/>
                  <a:pt x="112601" y="499836"/>
                  <a:pt x="56301" y="571065"/>
                </a:cubicBezTo>
                <a:cubicBezTo>
                  <a:pt x="52547" y="563567"/>
                  <a:pt x="52547" y="556070"/>
                  <a:pt x="52547" y="544823"/>
                </a:cubicBezTo>
                <a:cubicBezTo>
                  <a:pt x="52547" y="451101"/>
                  <a:pt x="217696" y="372374"/>
                  <a:pt x="416627" y="372374"/>
                </a:cubicBezTo>
                <a:close/>
                <a:moveTo>
                  <a:pt x="543902" y="62096"/>
                </a:moveTo>
                <a:cubicBezTo>
                  <a:pt x="636930" y="186288"/>
                  <a:pt x="492220" y="196637"/>
                  <a:pt x="554238" y="372576"/>
                </a:cubicBezTo>
                <a:cubicBezTo>
                  <a:pt x="409528" y="155240"/>
                  <a:pt x="585248" y="196637"/>
                  <a:pt x="543902" y="62096"/>
                </a:cubicBezTo>
                <a:close/>
                <a:moveTo>
                  <a:pt x="275155" y="41398"/>
                </a:moveTo>
                <a:cubicBezTo>
                  <a:pt x="368183" y="175939"/>
                  <a:pt x="223472" y="175939"/>
                  <a:pt x="285491" y="351878"/>
                </a:cubicBezTo>
                <a:cubicBezTo>
                  <a:pt x="140780" y="144891"/>
                  <a:pt x="316500" y="186288"/>
                  <a:pt x="275155" y="41398"/>
                </a:cubicBezTo>
                <a:close/>
                <a:moveTo>
                  <a:pt x="409528" y="0"/>
                </a:moveTo>
                <a:cubicBezTo>
                  <a:pt x="502556" y="124192"/>
                  <a:pt x="357846" y="134542"/>
                  <a:pt x="419865" y="310480"/>
                </a:cubicBezTo>
                <a:cubicBezTo>
                  <a:pt x="275155" y="103493"/>
                  <a:pt x="450874" y="144891"/>
                  <a:pt x="409528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06813" y="3198813"/>
            <a:ext cx="131445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Font typeface="Arial" pitchFamily="34" charset="0"/>
              <a:buNone/>
              <a:defRPr/>
            </a:pPr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谢 谢 聆 听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55297"/>
          <p:cNvGrpSpPr>
            <a:grpSpLocks/>
          </p:cNvGrpSpPr>
          <p:nvPr/>
        </p:nvGrpSpPr>
        <p:grpSpPr bwMode="auto">
          <a:xfrm>
            <a:off x="3357563" y="2857500"/>
            <a:ext cx="2103437" cy="1200150"/>
            <a:chOff x="0" y="0"/>
            <a:chExt cx="1325" cy="756"/>
          </a:xfrm>
        </p:grpSpPr>
        <p:pic>
          <p:nvPicPr>
            <p:cNvPr id="24579" name="椭圆 1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25" cy="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80" name="Text Box 4"/>
            <p:cNvSpPr txBox="1">
              <a:spLocks noChangeArrowheads="1"/>
            </p:cNvSpPr>
            <p:nvPr/>
          </p:nvSpPr>
          <p:spPr bwMode="auto">
            <a:xfrm>
              <a:off x="200" y="122"/>
              <a:ext cx="916" cy="5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latin typeface="Arial Black" pitchFamily="34" charset="0"/>
                <a:ea typeface="华文仿宋"/>
                <a:cs typeface="华文仿宋"/>
              </a:endParaRPr>
            </a:p>
          </p:txBody>
        </p:sp>
      </p:grpSp>
      <p:sp>
        <p:nvSpPr>
          <p:cNvPr id="55301" name="TextBox 2"/>
          <p:cNvSpPr txBox="1"/>
          <p:nvPr/>
        </p:nvSpPr>
        <p:spPr>
          <a:xfrm>
            <a:off x="3773488" y="3121025"/>
            <a:ext cx="12160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zh-CN" altLang="en-US" sz="2800" b="1" noProof="1">
                <a:solidFill>
                  <a:srgbClr val="00206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ea"/>
                <a:sym typeface="+mn-ea"/>
              </a:rPr>
              <a:t>核心考点</a:t>
            </a:r>
            <a:endParaRPr lang="zh-CN" altLang="en-US" sz="2800" b="1" noProof="1">
              <a:solidFill>
                <a:srgbClr val="00206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itchFamily="2" charset="-122"/>
              <a:ea typeface="华文中宋" pitchFamily="2" charset="-122"/>
              <a:sym typeface="+mn-ea"/>
            </a:endParaRPr>
          </a:p>
        </p:txBody>
      </p:sp>
      <p:sp>
        <p:nvSpPr>
          <p:cNvPr id="23557" name="右箭头 3"/>
          <p:cNvSpPr>
            <a:spLocks noChangeArrowheads="1"/>
          </p:cNvSpPr>
          <p:nvPr/>
        </p:nvSpPr>
        <p:spPr bwMode="auto">
          <a:xfrm>
            <a:off x="5429250" y="3071813"/>
            <a:ext cx="1055688" cy="808037"/>
          </a:xfrm>
          <a:prstGeom prst="rightArrow">
            <a:avLst>
              <a:gd name="adj1" fmla="val 50000"/>
              <a:gd name="adj2" fmla="val 49574"/>
            </a:avLst>
          </a:prstGeom>
          <a:solidFill>
            <a:srgbClr val="FF66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000000"/>
            </a:outerShdw>
          </a:effectLst>
        </p:spPr>
        <p:txBody>
          <a:bodyPr/>
          <a:lstStyle/>
          <a:p>
            <a:pPr>
              <a:buFont typeface="Arial" pitchFamily="34" charset="0"/>
              <a:buNone/>
              <a:defRPr/>
            </a:pPr>
            <a:r>
              <a:rPr lang="zh-CN" altLang="en-US" sz="2400" b="1">
                <a:solidFill>
                  <a:srgbClr val="FFFF00"/>
                </a:solidFill>
                <a:latin typeface="华文中宋" pitchFamily="2" charset="-122"/>
                <a:ea typeface="华文中宋" pitchFamily="2" charset="-122"/>
              </a:rPr>
              <a:t>力学</a:t>
            </a:r>
          </a:p>
        </p:txBody>
      </p:sp>
      <p:sp>
        <p:nvSpPr>
          <p:cNvPr id="55304" name="矩形 5"/>
          <p:cNvSpPr/>
          <p:nvPr/>
        </p:nvSpPr>
        <p:spPr>
          <a:xfrm>
            <a:off x="6627813" y="152400"/>
            <a:ext cx="2687637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en-US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1</a:t>
            </a:r>
            <a:r>
              <a:rPr lang="zh-CN" altLang="en-US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、位移、速度和加速度</a:t>
            </a:r>
          </a:p>
        </p:txBody>
      </p:sp>
      <p:sp>
        <p:nvSpPr>
          <p:cNvPr id="55306" name="矩形 7"/>
          <p:cNvSpPr/>
          <p:nvPr/>
        </p:nvSpPr>
        <p:spPr>
          <a:xfrm>
            <a:off x="6651625" y="573088"/>
            <a:ext cx="14573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en-US" altLang="zh-CN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2</a:t>
            </a:r>
            <a:r>
              <a:rPr lang="zh-CN" altLang="en-US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、</a:t>
            </a:r>
            <a:r>
              <a:rPr lang="zh-CN" altLang="en-US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匀变速直线运动</a:t>
            </a:r>
          </a:p>
          <a:p>
            <a:pPr>
              <a:buFont typeface="Arial" pitchFamily="34" charset="0"/>
              <a:buNone/>
              <a:defRPr/>
            </a:pPr>
            <a:r>
              <a:rPr lang="zh-CN" altLang="en-US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   及其公式像</a:t>
            </a:r>
          </a:p>
        </p:txBody>
      </p:sp>
      <p:sp>
        <p:nvSpPr>
          <p:cNvPr id="55307" name="矩形 8"/>
          <p:cNvSpPr/>
          <p:nvPr/>
        </p:nvSpPr>
        <p:spPr>
          <a:xfrm>
            <a:off x="6661150" y="1112838"/>
            <a:ext cx="1457325" cy="3381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en-US" altLang="zh-CN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3</a:t>
            </a:r>
            <a:r>
              <a:rPr lang="zh-CN" altLang="en-US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、力的合成和分解</a:t>
            </a:r>
          </a:p>
        </p:txBody>
      </p:sp>
      <p:sp>
        <p:nvSpPr>
          <p:cNvPr id="55308" name="矩形 9"/>
          <p:cNvSpPr/>
          <p:nvPr/>
        </p:nvSpPr>
        <p:spPr>
          <a:xfrm>
            <a:off x="6677025" y="1554163"/>
            <a:ext cx="1303338" cy="3381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en-US" altLang="zh-CN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4</a:t>
            </a:r>
            <a:r>
              <a:rPr lang="zh-CN" altLang="en-US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、共点力的平衡</a:t>
            </a:r>
          </a:p>
        </p:txBody>
      </p:sp>
      <p:sp>
        <p:nvSpPr>
          <p:cNvPr id="55309" name="矩形 10"/>
          <p:cNvSpPr/>
          <p:nvPr/>
        </p:nvSpPr>
        <p:spPr>
          <a:xfrm>
            <a:off x="6700838" y="2346325"/>
            <a:ext cx="1612900" cy="3381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en-US" altLang="zh-CN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6</a:t>
            </a:r>
            <a:r>
              <a:rPr lang="zh-CN" altLang="en-US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、运动的合成与分解</a:t>
            </a:r>
          </a:p>
        </p:txBody>
      </p:sp>
      <p:sp>
        <p:nvSpPr>
          <p:cNvPr id="23563" name="左箭头 11"/>
          <p:cNvSpPr>
            <a:spLocks noChangeArrowheads="1"/>
          </p:cNvSpPr>
          <p:nvPr/>
        </p:nvSpPr>
        <p:spPr bwMode="auto">
          <a:xfrm>
            <a:off x="2428875" y="3060700"/>
            <a:ext cx="977900" cy="731838"/>
          </a:xfrm>
          <a:prstGeom prst="leftArrow">
            <a:avLst>
              <a:gd name="adj1" fmla="val 50000"/>
              <a:gd name="adj2" fmla="val 49465"/>
            </a:avLst>
          </a:prstGeom>
          <a:solidFill>
            <a:srgbClr val="FF66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000000"/>
            </a:outerShdw>
          </a:effectLst>
        </p:spPr>
        <p:txBody>
          <a:bodyPr/>
          <a:lstStyle/>
          <a:p>
            <a:pPr>
              <a:buFont typeface="Arial" pitchFamily="34" charset="0"/>
              <a:buNone/>
              <a:defRPr/>
            </a:pPr>
            <a:r>
              <a:rPr lang="zh-CN" altLang="en-US" sz="2400" b="1">
                <a:solidFill>
                  <a:srgbClr val="FFFF00"/>
                </a:solidFill>
                <a:latin typeface="华文中宋" pitchFamily="2" charset="-122"/>
                <a:ea typeface="华文中宋" pitchFamily="2" charset="-122"/>
              </a:rPr>
              <a:t>电学</a:t>
            </a:r>
          </a:p>
        </p:txBody>
      </p:sp>
      <p:sp>
        <p:nvSpPr>
          <p:cNvPr id="23564" name="右大括号 12"/>
          <p:cNvSpPr>
            <a:spLocks/>
          </p:cNvSpPr>
          <p:nvPr/>
        </p:nvSpPr>
        <p:spPr bwMode="auto">
          <a:xfrm>
            <a:off x="2025650" y="303213"/>
            <a:ext cx="304800" cy="6327775"/>
          </a:xfrm>
          <a:prstGeom prst="rightBrace">
            <a:avLst>
              <a:gd name="adj1" fmla="val 2595"/>
              <a:gd name="adj2" fmla="val 50000"/>
            </a:avLst>
          </a:prstGeom>
          <a:noFill/>
          <a:ln w="9525">
            <a:solidFill>
              <a:srgbClr val="0070C0"/>
            </a:solidFill>
            <a:round/>
            <a:headEnd/>
            <a:tailEnd/>
          </a:ln>
          <a:effectLst>
            <a:outerShdw dist="17961" dir="2700000" algn="ctr" rotWithShape="0">
              <a:srgbClr val="000000"/>
            </a:outerShdw>
          </a:effectLst>
        </p:spPr>
        <p:txBody>
          <a:bodyPr/>
          <a:lstStyle/>
          <a:p>
            <a:pPr>
              <a:buFont typeface="Arial" pitchFamily="34" charset="0"/>
              <a:buNone/>
              <a:defRPr/>
            </a:pPr>
            <a:endParaRPr lang="zh-CN" altLang="en-US">
              <a:latin typeface="Arial Black" pitchFamily="34" charset="0"/>
              <a:ea typeface="华文仿宋" pitchFamily="2" charset="-122"/>
            </a:endParaRPr>
          </a:p>
        </p:txBody>
      </p:sp>
      <p:sp>
        <p:nvSpPr>
          <p:cNvPr id="55312" name="矩形 13"/>
          <p:cNvSpPr/>
          <p:nvPr/>
        </p:nvSpPr>
        <p:spPr>
          <a:xfrm>
            <a:off x="242888" y="476250"/>
            <a:ext cx="2254143" cy="33855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zh-CN" altLang="en-US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1</a:t>
            </a:r>
            <a:r>
              <a:rPr lang="en-US" altLang="zh-CN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7</a:t>
            </a:r>
            <a:r>
              <a:rPr lang="zh-CN" altLang="en-US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、电场强</a:t>
            </a:r>
            <a:r>
              <a:rPr lang="zh-CN" altLang="en-US" sz="1600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度、电势能</a:t>
            </a:r>
            <a:endParaRPr lang="zh-CN" altLang="en-US" sz="1600" b="1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55314" name="矩形 15"/>
          <p:cNvSpPr/>
          <p:nvPr/>
        </p:nvSpPr>
        <p:spPr>
          <a:xfrm>
            <a:off x="242888" y="188913"/>
            <a:ext cx="1220206" cy="33855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en-US" altLang="zh-CN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16</a:t>
            </a:r>
            <a:r>
              <a:rPr lang="zh-CN" altLang="en-US" sz="1600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、电容器</a:t>
            </a:r>
            <a:endParaRPr lang="zh-CN" altLang="en-US" sz="1600" b="1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55315" name="矩形 16"/>
          <p:cNvSpPr/>
          <p:nvPr/>
        </p:nvSpPr>
        <p:spPr>
          <a:xfrm>
            <a:off x="6350" y="1570038"/>
            <a:ext cx="2465740" cy="61555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zh-CN" altLang="en-US" b="1" noProof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 </a:t>
            </a:r>
            <a:r>
              <a:rPr lang="en-US" altLang="zh-CN" sz="1600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19</a:t>
            </a:r>
            <a:r>
              <a:rPr lang="zh-CN" altLang="en-US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、带电粒子在勻</a:t>
            </a:r>
          </a:p>
          <a:p>
            <a:pPr>
              <a:buFont typeface="Arial" pitchFamily="34" charset="0"/>
              <a:buNone/>
              <a:defRPr/>
            </a:pPr>
            <a:r>
              <a:rPr lang="zh-CN" altLang="en-US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        强电场中的运动</a:t>
            </a:r>
          </a:p>
        </p:txBody>
      </p:sp>
      <p:sp>
        <p:nvSpPr>
          <p:cNvPr id="23568" name="下箭头 22"/>
          <p:cNvSpPr>
            <a:spLocks noChangeArrowheads="1"/>
          </p:cNvSpPr>
          <p:nvPr/>
        </p:nvSpPr>
        <p:spPr bwMode="auto">
          <a:xfrm>
            <a:off x="4213225" y="3998913"/>
            <a:ext cx="485775" cy="685800"/>
          </a:xfrm>
          <a:prstGeom prst="downArrow">
            <a:avLst>
              <a:gd name="adj1" fmla="val 50000"/>
              <a:gd name="adj2" fmla="val 49449"/>
            </a:avLst>
          </a:prstGeom>
          <a:solidFill>
            <a:srgbClr val="FF66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000000"/>
            </a:outerShdw>
          </a:effectLst>
        </p:spPr>
        <p:txBody>
          <a:bodyPr/>
          <a:lstStyle/>
          <a:p>
            <a:pPr>
              <a:buFont typeface="Arial" pitchFamily="34" charset="0"/>
              <a:buNone/>
              <a:defRPr/>
            </a:pPr>
            <a:endParaRPr lang="zh-CN" altLang="en-US">
              <a:latin typeface="Arial Black" pitchFamily="34" charset="0"/>
              <a:ea typeface="华文仿宋" pitchFamily="2" charset="-122"/>
            </a:endParaRPr>
          </a:p>
        </p:txBody>
      </p:sp>
      <p:sp>
        <p:nvSpPr>
          <p:cNvPr id="23569" name="右大括号 23"/>
          <p:cNvSpPr>
            <a:spLocks/>
          </p:cNvSpPr>
          <p:nvPr/>
        </p:nvSpPr>
        <p:spPr bwMode="auto">
          <a:xfrm rot="-5400000">
            <a:off x="4494213" y="3506787"/>
            <a:ext cx="304800" cy="3006725"/>
          </a:xfrm>
          <a:prstGeom prst="rightBrace">
            <a:avLst>
              <a:gd name="adj1" fmla="val 4567"/>
              <a:gd name="adj2" fmla="val 50000"/>
            </a:avLst>
          </a:prstGeom>
          <a:noFill/>
          <a:ln w="9525">
            <a:solidFill>
              <a:srgbClr val="0070C0"/>
            </a:solidFill>
            <a:round/>
            <a:headEnd/>
            <a:tailEnd/>
          </a:ln>
          <a:effectLst>
            <a:outerShdw dist="17961" dir="2700000" algn="ctr" rotWithShape="0">
              <a:srgbClr val="000000"/>
            </a:outerShdw>
          </a:effectLst>
        </p:spPr>
        <p:txBody>
          <a:bodyPr/>
          <a:lstStyle/>
          <a:p>
            <a:pPr>
              <a:buFont typeface="Arial" pitchFamily="34" charset="0"/>
              <a:buNone/>
              <a:defRPr/>
            </a:pPr>
            <a:endParaRPr lang="zh-CN" altLang="en-US">
              <a:latin typeface="Arial Black" pitchFamily="34" charset="0"/>
              <a:ea typeface="华文仿宋" pitchFamily="2" charset="-122"/>
            </a:endParaRPr>
          </a:p>
        </p:txBody>
      </p:sp>
      <p:sp>
        <p:nvSpPr>
          <p:cNvPr id="55320" name="TextBox 25"/>
          <p:cNvSpPr txBox="1"/>
          <p:nvPr/>
        </p:nvSpPr>
        <p:spPr>
          <a:xfrm>
            <a:off x="2982913" y="5146675"/>
            <a:ext cx="368300" cy="161131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zh-CN" altLang="en-US" sz="20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气体实验定律</a:t>
            </a:r>
          </a:p>
        </p:txBody>
      </p:sp>
      <p:sp>
        <p:nvSpPr>
          <p:cNvPr id="55322" name="TextBox 27"/>
          <p:cNvSpPr txBox="1">
            <a:spLocks noChangeArrowheads="1"/>
          </p:cNvSpPr>
          <p:nvPr/>
        </p:nvSpPr>
        <p:spPr bwMode="auto">
          <a:xfrm>
            <a:off x="5770860" y="5429250"/>
            <a:ext cx="461665" cy="1002839"/>
          </a:xfrm>
          <a:prstGeom prst="rect">
            <a:avLst/>
          </a:prstGeom>
          <a:noFill/>
          <a:ln w="34925" cmpd="dbl">
            <a:solidFill>
              <a:srgbClr val="002060"/>
            </a:solidFill>
            <a:prstDash val="sysDot"/>
            <a:round/>
            <a:headEnd/>
            <a:tailEnd/>
          </a:ln>
        </p:spPr>
        <p:txBody>
          <a:bodyPr vert="eaVert" wrap="none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光的折射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5323" name="TextBox 28"/>
          <p:cNvSpPr txBox="1">
            <a:spLocks noChangeArrowheads="1"/>
          </p:cNvSpPr>
          <p:nvPr/>
        </p:nvSpPr>
        <p:spPr bwMode="auto">
          <a:xfrm>
            <a:off x="4440064" y="5229200"/>
            <a:ext cx="615553" cy="1679306"/>
          </a:xfrm>
          <a:prstGeom prst="rect">
            <a:avLst/>
          </a:prstGeom>
          <a:noFill/>
          <a:ln w="38100" cmpd="dbl">
            <a:solidFill>
              <a:srgbClr val="C00000"/>
            </a:solidFill>
            <a:prstDash val="sysDot"/>
            <a:round/>
            <a:headEnd/>
            <a:tailEnd/>
          </a:ln>
        </p:spPr>
        <p:txBody>
          <a:bodyPr vert="eaVert" wrap="none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zh-CN" altLang="en-US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受迫振动、光纤通讯</a:t>
            </a:r>
            <a:endParaRPr lang="en-US" altLang="zh-CN" sz="14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>
              <a:buFont typeface="Arial" pitchFamily="34" charset="0"/>
              <a:buNone/>
              <a:defRPr/>
            </a:pPr>
            <a:r>
              <a:rPr lang="zh-CN" altLang="en-US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相对</a:t>
            </a:r>
            <a:r>
              <a:rPr lang="zh-CN" altLang="en-US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论、全息照相</a:t>
            </a:r>
            <a:endParaRPr lang="zh-CN" altLang="en-US" sz="14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5324" name="TextBox 29"/>
          <p:cNvSpPr txBox="1">
            <a:spLocks noChangeArrowheads="1"/>
          </p:cNvSpPr>
          <p:nvPr/>
        </p:nvSpPr>
        <p:spPr bwMode="auto">
          <a:xfrm>
            <a:off x="5075535" y="5257800"/>
            <a:ext cx="461665" cy="1230465"/>
          </a:xfrm>
          <a:prstGeom prst="rect">
            <a:avLst/>
          </a:prstGeom>
          <a:noFill/>
          <a:ln w="38100" cmpd="dbl">
            <a:solidFill>
              <a:srgbClr val="00B050"/>
            </a:solidFill>
            <a:prstDash val="sysDot"/>
            <a:round/>
            <a:headEnd/>
            <a:tailEnd/>
          </a:ln>
        </p:spPr>
        <p:txBody>
          <a:bodyPr vert="eaVert" wrap="none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振动的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图像</a:t>
            </a:r>
          </a:p>
        </p:txBody>
      </p:sp>
      <p:cxnSp>
        <p:nvCxnSpPr>
          <p:cNvPr id="23574" name="直接连接符 35"/>
          <p:cNvCxnSpPr>
            <a:cxnSpLocks noChangeShapeType="1"/>
          </p:cNvCxnSpPr>
          <p:nvPr/>
        </p:nvCxnSpPr>
        <p:spPr bwMode="auto">
          <a:xfrm rot="5400000">
            <a:off x="4992688" y="6057900"/>
            <a:ext cx="1598612" cy="1588"/>
          </a:xfrm>
          <a:prstGeom prst="line">
            <a:avLst/>
          </a:prstGeom>
          <a:noFill/>
          <a:ln w="9525">
            <a:solidFill>
              <a:srgbClr val="92D050"/>
            </a:solidFill>
            <a:round/>
            <a:headEnd/>
            <a:tailEnd/>
          </a:ln>
          <a:effectLst>
            <a:outerShdw dist="17961" dir="2700000" algn="ctr" rotWithShape="0">
              <a:srgbClr val="000000"/>
            </a:outerShdw>
          </a:effectLst>
        </p:spPr>
      </p:cxnSp>
      <p:sp>
        <p:nvSpPr>
          <p:cNvPr id="55326" name="TextBox 39"/>
          <p:cNvSpPr txBox="1">
            <a:spLocks noChangeArrowheads="1"/>
          </p:cNvSpPr>
          <p:nvPr/>
        </p:nvSpPr>
        <p:spPr bwMode="auto">
          <a:xfrm>
            <a:off x="3214688" y="4500563"/>
            <a:ext cx="7683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选修</a:t>
            </a:r>
            <a:r>
              <a:rPr lang="zh-CN" altLang="zh-CN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3-3</a:t>
            </a:r>
          </a:p>
        </p:txBody>
      </p:sp>
      <p:sp>
        <p:nvSpPr>
          <p:cNvPr id="55327" name="TextBox 40"/>
          <p:cNvSpPr txBox="1">
            <a:spLocks noChangeArrowheads="1"/>
          </p:cNvSpPr>
          <p:nvPr/>
        </p:nvSpPr>
        <p:spPr bwMode="auto">
          <a:xfrm>
            <a:off x="4786313" y="4500563"/>
            <a:ext cx="7683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选修</a:t>
            </a:r>
            <a:r>
              <a:rPr lang="zh-CN" altLang="zh-CN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3-4</a:t>
            </a:r>
          </a:p>
        </p:txBody>
      </p:sp>
      <p:sp>
        <p:nvSpPr>
          <p:cNvPr id="55335" name="矩形 10"/>
          <p:cNvSpPr/>
          <p:nvPr/>
        </p:nvSpPr>
        <p:spPr>
          <a:xfrm>
            <a:off x="6702425" y="2803525"/>
            <a:ext cx="992188" cy="3381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en-US" altLang="zh-CN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7</a:t>
            </a:r>
            <a:r>
              <a:rPr lang="zh-CN" altLang="en-US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、抛体运动</a:t>
            </a:r>
          </a:p>
        </p:txBody>
      </p:sp>
      <p:sp>
        <p:nvSpPr>
          <p:cNvPr id="55336" name="矩形 10"/>
          <p:cNvSpPr/>
          <p:nvPr/>
        </p:nvSpPr>
        <p:spPr>
          <a:xfrm>
            <a:off x="6702425" y="3184525"/>
            <a:ext cx="1768475" cy="3381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en-US" altLang="zh-CN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8</a:t>
            </a:r>
            <a:r>
              <a:rPr lang="zh-CN" altLang="en-US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、匀速圆周运动向心力</a:t>
            </a:r>
          </a:p>
        </p:txBody>
      </p:sp>
      <p:sp>
        <p:nvSpPr>
          <p:cNvPr id="55337" name="矩形 10"/>
          <p:cNvSpPr/>
          <p:nvPr/>
        </p:nvSpPr>
        <p:spPr>
          <a:xfrm>
            <a:off x="6651625" y="3978275"/>
            <a:ext cx="1535113" cy="3381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en-US" altLang="zh-CN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10</a:t>
            </a:r>
            <a:r>
              <a:rPr lang="zh-CN" altLang="en-US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、动能和动能定理</a:t>
            </a:r>
          </a:p>
        </p:txBody>
      </p:sp>
      <p:sp>
        <p:nvSpPr>
          <p:cNvPr id="55338" name="矩形 10"/>
          <p:cNvSpPr/>
          <p:nvPr/>
        </p:nvSpPr>
        <p:spPr>
          <a:xfrm>
            <a:off x="6700838" y="3579813"/>
            <a:ext cx="992187" cy="3381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en-US" altLang="zh-CN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9</a:t>
            </a:r>
            <a:r>
              <a:rPr lang="zh-CN" altLang="en-US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、功和功率</a:t>
            </a:r>
          </a:p>
        </p:txBody>
      </p:sp>
      <p:sp>
        <p:nvSpPr>
          <p:cNvPr id="55339" name="矩形 14"/>
          <p:cNvSpPr/>
          <p:nvPr/>
        </p:nvSpPr>
        <p:spPr>
          <a:xfrm>
            <a:off x="252413" y="2492375"/>
            <a:ext cx="12255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en-US" altLang="zh-CN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21</a:t>
            </a:r>
            <a:r>
              <a:rPr lang="zh-CN" altLang="en-US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、电源的电动</a:t>
            </a:r>
          </a:p>
          <a:p>
            <a:pPr>
              <a:buFont typeface="Arial" pitchFamily="34" charset="0"/>
              <a:buNone/>
              <a:defRPr/>
            </a:pPr>
            <a:r>
              <a:rPr lang="zh-CN" altLang="en-US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    势和内阻</a:t>
            </a:r>
          </a:p>
        </p:txBody>
      </p:sp>
      <p:sp>
        <p:nvSpPr>
          <p:cNvPr id="2" name="矩形 14"/>
          <p:cNvSpPr/>
          <p:nvPr/>
        </p:nvSpPr>
        <p:spPr>
          <a:xfrm>
            <a:off x="53975" y="1017588"/>
            <a:ext cx="2672526" cy="61555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sym typeface="+mn-ea"/>
              </a:rPr>
              <a:t> </a:t>
            </a:r>
            <a:r>
              <a:rPr lang="en-US" altLang="zh-CN" sz="1600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18</a:t>
            </a:r>
            <a:r>
              <a:rPr lang="zh-CN" altLang="en-US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、匀强电场中电势差</a:t>
            </a:r>
          </a:p>
          <a:p>
            <a:pPr>
              <a:buFont typeface="Arial" pitchFamily="34" charset="0"/>
              <a:buNone/>
              <a:defRPr/>
            </a:pPr>
            <a:r>
              <a:rPr lang="zh-CN" altLang="en-US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        与电场强度的关系</a:t>
            </a:r>
          </a:p>
        </p:txBody>
      </p:sp>
      <p:sp>
        <p:nvSpPr>
          <p:cNvPr id="3" name="矩形 10"/>
          <p:cNvSpPr/>
          <p:nvPr/>
        </p:nvSpPr>
        <p:spPr>
          <a:xfrm>
            <a:off x="6651625" y="4419600"/>
            <a:ext cx="1846263" cy="3381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en-US" altLang="zh-CN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11</a:t>
            </a:r>
            <a:r>
              <a:rPr lang="zh-CN" altLang="en-US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、</a:t>
            </a:r>
            <a:r>
              <a:rPr lang="en-US" altLang="zh-CN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重力做功与重力势能</a:t>
            </a:r>
          </a:p>
        </p:txBody>
      </p:sp>
      <p:sp>
        <p:nvSpPr>
          <p:cNvPr id="4" name="矩形 10"/>
          <p:cNvSpPr/>
          <p:nvPr/>
        </p:nvSpPr>
        <p:spPr>
          <a:xfrm>
            <a:off x="242888" y="2060575"/>
            <a:ext cx="1069975" cy="3381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en-US" altLang="zh-CN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20</a:t>
            </a:r>
            <a:r>
              <a:rPr lang="zh-CN" altLang="en-US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、欧姆定律</a:t>
            </a:r>
          </a:p>
        </p:txBody>
      </p:sp>
      <p:sp>
        <p:nvSpPr>
          <p:cNvPr id="10" name="矩形 10"/>
          <p:cNvSpPr/>
          <p:nvPr/>
        </p:nvSpPr>
        <p:spPr>
          <a:xfrm>
            <a:off x="6677025" y="1889125"/>
            <a:ext cx="1768475" cy="3381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en-US" altLang="zh-CN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5</a:t>
            </a:r>
            <a:r>
              <a:rPr lang="zh-CN" altLang="en-US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、牛顿运动定律及应用</a:t>
            </a:r>
          </a:p>
        </p:txBody>
      </p:sp>
      <p:sp>
        <p:nvSpPr>
          <p:cNvPr id="6" name="矩形 10"/>
          <p:cNvSpPr/>
          <p:nvPr/>
        </p:nvSpPr>
        <p:spPr>
          <a:xfrm>
            <a:off x="6659563" y="4911725"/>
            <a:ext cx="2640466" cy="61555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en-US" altLang="zh-CN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12</a:t>
            </a: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、弹性势能及</a:t>
            </a:r>
            <a:r>
              <a:rPr lang="en-US" altLang="zh-CN" sz="1600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功能关系</a:t>
            </a:r>
          </a:p>
          <a:p>
            <a:pPr>
              <a:buFont typeface="Arial" pitchFamily="34" charset="0"/>
              <a:buNone/>
              <a:defRPr/>
            </a:pPr>
            <a:r>
              <a:rPr lang="zh-CN" altLang="en-US" sz="1600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能量守恒</a:t>
            </a:r>
            <a:endParaRPr lang="en-US" altLang="zh-CN" sz="1600" b="1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7" name="矩形 10"/>
          <p:cNvSpPr/>
          <p:nvPr/>
        </p:nvSpPr>
        <p:spPr>
          <a:xfrm>
            <a:off x="6700838" y="6078538"/>
            <a:ext cx="1069975" cy="3381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en-US" altLang="zh-CN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14</a:t>
            </a:r>
            <a:r>
              <a:rPr lang="zh-CN" altLang="en-US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、环绕速度</a:t>
            </a:r>
          </a:p>
        </p:txBody>
      </p:sp>
      <p:sp>
        <p:nvSpPr>
          <p:cNvPr id="9" name="矩形 10"/>
          <p:cNvSpPr/>
          <p:nvPr/>
        </p:nvSpPr>
        <p:spPr>
          <a:xfrm>
            <a:off x="6677025" y="5624513"/>
            <a:ext cx="2000250" cy="3381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en-US" altLang="zh-CN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13</a:t>
            </a:r>
            <a:r>
              <a:rPr lang="zh-CN" altLang="en-US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、万有引力定律及其应用</a:t>
            </a:r>
          </a:p>
        </p:txBody>
      </p:sp>
      <p:sp>
        <p:nvSpPr>
          <p:cNvPr id="11" name="矩形 14"/>
          <p:cNvSpPr/>
          <p:nvPr/>
        </p:nvSpPr>
        <p:spPr>
          <a:xfrm>
            <a:off x="279400" y="3141663"/>
            <a:ext cx="12255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en-US" altLang="zh-CN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22</a:t>
            </a:r>
            <a:r>
              <a:rPr lang="zh-CN" altLang="en-US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、闭合电路的</a:t>
            </a:r>
          </a:p>
          <a:p>
            <a:pPr>
              <a:buFont typeface="Arial" pitchFamily="34" charset="0"/>
              <a:buNone/>
              <a:defRPr/>
            </a:pPr>
            <a:r>
              <a:rPr lang="zh-CN" altLang="en-US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    欧姆定律</a:t>
            </a:r>
          </a:p>
        </p:txBody>
      </p:sp>
      <p:sp>
        <p:nvSpPr>
          <p:cNvPr id="12" name="矩形 14"/>
          <p:cNvSpPr/>
          <p:nvPr/>
        </p:nvSpPr>
        <p:spPr>
          <a:xfrm>
            <a:off x="304800" y="4581525"/>
            <a:ext cx="14589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en-US" altLang="zh-CN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25</a:t>
            </a:r>
            <a:r>
              <a:rPr lang="zh-CN" altLang="en-US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、带电粒子在匀</a:t>
            </a:r>
          </a:p>
          <a:p>
            <a:pPr>
              <a:buFont typeface="Arial" pitchFamily="34" charset="0"/>
              <a:buNone/>
              <a:defRPr/>
            </a:pPr>
            <a:r>
              <a:rPr lang="zh-CN" altLang="en-US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   强磁场中的运动</a:t>
            </a:r>
          </a:p>
        </p:txBody>
      </p:sp>
      <p:sp>
        <p:nvSpPr>
          <p:cNvPr id="13" name="矩形 14"/>
          <p:cNvSpPr/>
          <p:nvPr/>
        </p:nvSpPr>
        <p:spPr>
          <a:xfrm>
            <a:off x="304800" y="3644900"/>
            <a:ext cx="1220206" cy="33855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en-US" altLang="zh-CN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23</a:t>
            </a:r>
            <a:r>
              <a:rPr lang="zh-CN" altLang="en-US" sz="1600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、安</a:t>
            </a:r>
            <a:r>
              <a:rPr lang="zh-CN" altLang="en-US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培力</a:t>
            </a:r>
          </a:p>
        </p:txBody>
      </p:sp>
      <p:sp>
        <p:nvSpPr>
          <p:cNvPr id="14" name="矩形 14"/>
          <p:cNvSpPr/>
          <p:nvPr/>
        </p:nvSpPr>
        <p:spPr>
          <a:xfrm>
            <a:off x="288925" y="4149725"/>
            <a:ext cx="1381125" cy="3381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en-US" altLang="zh-CN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24</a:t>
            </a:r>
            <a:r>
              <a:rPr lang="zh-CN" altLang="en-US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、洛伦兹力公式</a:t>
            </a:r>
          </a:p>
        </p:txBody>
      </p:sp>
      <p:sp>
        <p:nvSpPr>
          <p:cNvPr id="15" name="矩形 14"/>
          <p:cNvSpPr/>
          <p:nvPr/>
        </p:nvSpPr>
        <p:spPr>
          <a:xfrm>
            <a:off x="314325" y="5229225"/>
            <a:ext cx="13827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en-US" altLang="zh-CN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26</a:t>
            </a:r>
            <a:r>
              <a:rPr lang="zh-CN" altLang="en-US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、法拉第</a:t>
            </a:r>
          </a:p>
          <a:p>
            <a:pPr>
              <a:buFont typeface="Arial" pitchFamily="34" charset="0"/>
              <a:buNone/>
              <a:defRPr/>
            </a:pPr>
            <a:r>
              <a:rPr lang="zh-CN" altLang="en-US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    电磁感应定律</a:t>
            </a:r>
          </a:p>
        </p:txBody>
      </p:sp>
      <p:sp>
        <p:nvSpPr>
          <p:cNvPr id="16" name="矩形 15"/>
          <p:cNvSpPr/>
          <p:nvPr/>
        </p:nvSpPr>
        <p:spPr>
          <a:xfrm>
            <a:off x="315913" y="5786438"/>
            <a:ext cx="1069975" cy="3381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en-US" altLang="zh-CN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27</a:t>
            </a:r>
            <a:r>
              <a:rPr lang="zh-CN" altLang="en-US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、楞次定律</a:t>
            </a:r>
          </a:p>
        </p:txBody>
      </p:sp>
      <p:sp>
        <p:nvSpPr>
          <p:cNvPr id="17" name="矩形 16"/>
          <p:cNvSpPr/>
          <p:nvPr/>
        </p:nvSpPr>
        <p:spPr>
          <a:xfrm>
            <a:off x="314325" y="6165850"/>
            <a:ext cx="1013419" cy="33855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en-US" altLang="zh-CN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28</a:t>
            </a:r>
            <a:r>
              <a:rPr lang="zh-CN" altLang="en-US" sz="1600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、感抗</a:t>
            </a:r>
            <a:endParaRPr lang="zh-CN" altLang="en-US" sz="1600" b="1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23596" name="右大括号 12"/>
          <p:cNvSpPr>
            <a:spLocks/>
          </p:cNvSpPr>
          <p:nvPr/>
        </p:nvSpPr>
        <p:spPr bwMode="auto">
          <a:xfrm flipH="1">
            <a:off x="6527800" y="85725"/>
            <a:ext cx="249238" cy="6772275"/>
          </a:xfrm>
          <a:prstGeom prst="rightBrace">
            <a:avLst>
              <a:gd name="adj1" fmla="val 1528"/>
              <a:gd name="adj2" fmla="val 50000"/>
            </a:avLst>
          </a:prstGeom>
          <a:noFill/>
          <a:ln w="9525">
            <a:solidFill>
              <a:srgbClr val="0070C0"/>
            </a:solidFill>
            <a:round/>
            <a:headEnd/>
            <a:tailEnd/>
          </a:ln>
          <a:effectLst>
            <a:outerShdw dist="17961" dir="2700000" algn="ctr" rotWithShape="0">
              <a:srgbClr val="000000"/>
            </a:outerShdw>
          </a:effectLst>
        </p:spPr>
        <p:txBody>
          <a:bodyPr/>
          <a:lstStyle/>
          <a:p>
            <a:pPr>
              <a:buFont typeface="Arial" pitchFamily="34" charset="0"/>
              <a:buNone/>
              <a:defRPr/>
            </a:pPr>
            <a:endParaRPr lang="zh-CN" altLang="en-US">
              <a:latin typeface="Arial Black" pitchFamily="34" charset="0"/>
              <a:ea typeface="华文仿宋" pitchFamily="2" charset="-122"/>
            </a:endParaRPr>
          </a:p>
        </p:txBody>
      </p:sp>
      <p:sp>
        <p:nvSpPr>
          <p:cNvPr id="48" name="矩形 10"/>
          <p:cNvSpPr/>
          <p:nvPr/>
        </p:nvSpPr>
        <p:spPr>
          <a:xfrm>
            <a:off x="6643688" y="6519863"/>
            <a:ext cx="1690687" cy="3381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en-US" altLang="zh-CN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15</a:t>
            </a:r>
            <a:r>
              <a:rPr lang="zh-CN" altLang="en-US" sz="1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、动量定理动量守恒</a:t>
            </a:r>
          </a:p>
        </p:txBody>
      </p:sp>
      <p:sp>
        <p:nvSpPr>
          <p:cNvPr id="49" name="上箭头 49"/>
          <p:cNvSpPr/>
          <p:nvPr/>
        </p:nvSpPr>
        <p:spPr>
          <a:xfrm>
            <a:off x="4214813" y="2357438"/>
            <a:ext cx="484187" cy="493712"/>
          </a:xfrm>
          <a:prstGeom prst="upArrow">
            <a:avLst>
              <a:gd name="adj1" fmla="val 50000"/>
              <a:gd name="adj2" fmla="val 50002"/>
            </a:avLst>
          </a:prstGeom>
          <a:solidFill>
            <a:srgbClr val="FF66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7961" dir="2699999" algn="ctr" rotWithShape="0">
              <a:srgbClr val="000000"/>
            </a:outerShdw>
          </a:effectLst>
        </p:spPr>
        <p:txBody>
          <a:bodyPr/>
          <a:lstStyle/>
          <a:p>
            <a:pPr>
              <a:buFont typeface="Arial" pitchFamily="34" charset="0"/>
              <a:buNone/>
              <a:defRPr/>
            </a:pPr>
            <a:endParaRPr lang="en-US" b="1" noProof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3599" name="右大括号 42"/>
          <p:cNvSpPr>
            <a:spLocks/>
          </p:cNvSpPr>
          <p:nvPr/>
        </p:nvSpPr>
        <p:spPr bwMode="auto">
          <a:xfrm rot="5400000">
            <a:off x="4329113" y="742950"/>
            <a:ext cx="304800" cy="2819400"/>
          </a:xfrm>
          <a:prstGeom prst="rightBrace">
            <a:avLst>
              <a:gd name="adj1" fmla="val 5096"/>
              <a:gd name="adj2" fmla="val 50000"/>
            </a:avLst>
          </a:prstGeom>
          <a:noFill/>
          <a:ln w="9525">
            <a:solidFill>
              <a:srgbClr val="0070C0"/>
            </a:solidFill>
            <a:round/>
            <a:headEnd/>
            <a:tailEnd/>
          </a:ln>
          <a:effectLst>
            <a:outerShdw dist="17961" dir="2700000" algn="ctr" rotWithShape="0">
              <a:srgbClr val="000000"/>
            </a:outerShdw>
          </a:effectLst>
        </p:spPr>
        <p:txBody>
          <a:bodyPr/>
          <a:lstStyle/>
          <a:p>
            <a:pPr>
              <a:buFont typeface="Arial" pitchFamily="34" charset="0"/>
              <a:buNone/>
              <a:defRPr/>
            </a:pPr>
            <a:endParaRPr lang="zh-CN" altLang="en-US">
              <a:latin typeface="Arial Black" pitchFamily="34" charset="0"/>
              <a:ea typeface="华文仿宋" pitchFamily="2" charset="-122"/>
            </a:endParaRPr>
          </a:p>
        </p:txBody>
      </p:sp>
      <p:sp>
        <p:nvSpPr>
          <p:cNvPr id="51" name="TextBox 44"/>
          <p:cNvSpPr txBox="1"/>
          <p:nvPr/>
        </p:nvSpPr>
        <p:spPr>
          <a:xfrm>
            <a:off x="3055938" y="820738"/>
            <a:ext cx="415925" cy="207168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原子结构</a:t>
            </a:r>
          </a:p>
        </p:txBody>
      </p:sp>
      <p:sp>
        <p:nvSpPr>
          <p:cNvPr id="52" name="TextBox 44"/>
          <p:cNvSpPr txBox="1"/>
          <p:nvPr/>
        </p:nvSpPr>
        <p:spPr>
          <a:xfrm>
            <a:off x="3958749" y="836712"/>
            <a:ext cx="738664" cy="20716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质量亏损</a:t>
            </a:r>
            <a:endParaRPr lang="en-US" altLang="zh-CN" b="1" noProof="1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  <a:sym typeface="+mn-ea"/>
            </a:endParaRPr>
          </a:p>
          <a:p>
            <a:pPr>
              <a:buFont typeface="Arial" pitchFamily="34" charset="0"/>
              <a:buNone/>
              <a:defRPr/>
            </a:pP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原</a:t>
            </a: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子核衰</a:t>
            </a: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变</a:t>
            </a:r>
            <a:endParaRPr lang="zh-CN" altLang="en-US" b="1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53" name="TextBox 44"/>
          <p:cNvSpPr txBox="1"/>
          <p:nvPr/>
        </p:nvSpPr>
        <p:spPr>
          <a:xfrm>
            <a:off x="5449571" y="868363"/>
            <a:ext cx="492443" cy="207168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zh-CN" altLang="en-US" sz="2000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康普顿效</a:t>
            </a:r>
            <a:r>
              <a:rPr lang="zh-CN" altLang="en-US" sz="20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应</a:t>
            </a:r>
          </a:p>
        </p:txBody>
      </p:sp>
      <p:sp>
        <p:nvSpPr>
          <p:cNvPr id="54" name="TextBox 39"/>
          <p:cNvSpPr txBox="1">
            <a:spLocks noChangeArrowheads="1"/>
          </p:cNvSpPr>
          <p:nvPr/>
        </p:nvSpPr>
        <p:spPr bwMode="auto">
          <a:xfrm>
            <a:off x="3643313" y="2500313"/>
            <a:ext cx="484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zh-CN" altLang="en-US" b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近代</a:t>
            </a:r>
            <a:endParaRPr lang="zh-CN" altLang="zh-CN" b="1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55" name="TextBox 39"/>
          <p:cNvSpPr txBox="1">
            <a:spLocks noChangeArrowheads="1"/>
          </p:cNvSpPr>
          <p:nvPr/>
        </p:nvSpPr>
        <p:spPr bwMode="auto">
          <a:xfrm>
            <a:off x="4786313" y="2500313"/>
            <a:ext cx="484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zh-CN" altLang="en-US" b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物理</a:t>
            </a:r>
            <a:endParaRPr lang="zh-CN" altLang="zh-CN" b="1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428875" y="214313"/>
            <a:ext cx="4071938" cy="523220"/>
          </a:xfrm>
          <a:prstGeom prst="rect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</p:spPr>
        <p:txBody>
          <a:bodyPr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       </a:t>
            </a:r>
            <a:r>
              <a:rPr kumimoji="1" lang="zh-CN" altLang="en-US" sz="2800" b="1" noProof="1" smtClean="0">
                <a:solidFill>
                  <a:srgbClr val="0000FF"/>
                </a:solidFill>
                <a:latin typeface="Times New Roman" pitchFamily="18" charset="0"/>
                <a:sym typeface="+mn-ea"/>
              </a:rPr>
              <a:t>突出考查核心知识</a:t>
            </a:r>
            <a:endParaRPr kumimoji="1" lang="zh-CN" altLang="en-US" sz="2800" b="1" noProof="1">
              <a:solidFill>
                <a:srgbClr val="0000FF"/>
              </a:solidFill>
              <a:latin typeface="Times New Roman" pitchFamily="18" charset="0"/>
              <a:sym typeface="+mn-ea"/>
            </a:endParaRPr>
          </a:p>
        </p:txBody>
      </p:sp>
      <p:sp>
        <p:nvSpPr>
          <p:cNvPr id="57" name="TextBox 28"/>
          <p:cNvSpPr txBox="1">
            <a:spLocks noChangeArrowheads="1"/>
          </p:cNvSpPr>
          <p:nvPr/>
        </p:nvSpPr>
        <p:spPr bwMode="auto">
          <a:xfrm>
            <a:off x="3647976" y="5013176"/>
            <a:ext cx="615553" cy="1855636"/>
          </a:xfrm>
          <a:prstGeom prst="rect">
            <a:avLst/>
          </a:prstGeom>
          <a:noFill/>
          <a:ln w="38100" cmpd="dbl">
            <a:solidFill>
              <a:srgbClr val="C00000"/>
            </a:solidFill>
            <a:prstDash val="sysDot"/>
            <a:round/>
            <a:headEnd/>
            <a:tailEnd/>
          </a:ln>
        </p:spPr>
        <p:txBody>
          <a:bodyPr vert="eaVert" wrap="none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zh-CN" altLang="en-US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分子势能、饱和汽</a:t>
            </a:r>
            <a:endParaRPr lang="en-US" altLang="zh-CN" sz="14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>
              <a:buFont typeface="Arial" pitchFamily="34" charset="0"/>
              <a:buNone/>
              <a:defRPr/>
            </a:pPr>
            <a:r>
              <a:rPr lang="zh-CN" altLang="en-US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表面张力压强微观解释</a:t>
            </a:r>
            <a:endParaRPr lang="zh-CN" altLang="en-US" sz="14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51520" y="1124744"/>
          <a:ext cx="3960439" cy="2304256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962141"/>
                <a:gridCol w="1074016"/>
                <a:gridCol w="962141"/>
                <a:gridCol w="962141"/>
              </a:tblGrid>
              <a:tr h="99993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物理</a:t>
                      </a: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91438" marR="91438" marT="45752" marB="4575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latin typeface="华文楷体" pitchFamily="2" charset="-122"/>
                          <a:ea typeface="华文楷体" pitchFamily="2" charset="-122"/>
                        </a:rPr>
                        <a:t>参考人数</a:t>
                      </a:r>
                      <a:endParaRPr lang="en-US" altLang="zh-CN" sz="2800" b="1" dirty="0" smtClean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91438" marR="91438" marT="45752" marB="4575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latin typeface="华文楷体" pitchFamily="2" charset="-122"/>
                          <a:ea typeface="华文楷体" pitchFamily="2" charset="-122"/>
                        </a:rPr>
                        <a:t>B</a:t>
                      </a:r>
                      <a:r>
                        <a:rPr lang="zh-CN" altLang="en-US" sz="2800" dirty="0" smtClean="0">
                          <a:latin typeface="华文楷体" pitchFamily="2" charset="-122"/>
                          <a:ea typeface="华文楷体" pitchFamily="2" charset="-122"/>
                        </a:rPr>
                        <a:t>划线</a:t>
                      </a:r>
                      <a:endParaRPr lang="zh-CN" altLang="en-US" sz="280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91438" marR="91438" marT="45752" marB="4575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latin typeface="华文楷体" pitchFamily="2" charset="-122"/>
                          <a:ea typeface="华文楷体" pitchFamily="2" charset="-122"/>
                        </a:rPr>
                        <a:t>B</a:t>
                      </a:r>
                      <a:r>
                        <a:rPr lang="zh-CN" altLang="en-US" sz="2800" dirty="0" smtClean="0">
                          <a:latin typeface="华文楷体" pitchFamily="2" charset="-122"/>
                          <a:ea typeface="华文楷体" pitchFamily="2" charset="-122"/>
                        </a:rPr>
                        <a:t>级率</a:t>
                      </a:r>
                      <a:endParaRPr lang="zh-CN" altLang="en-US" sz="280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91438" marR="91438" marT="45752" marB="45752"/>
                </a:tc>
              </a:tr>
              <a:tr h="65216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 smtClean="0">
                          <a:latin typeface="华文楷体" pitchFamily="2" charset="-122"/>
                          <a:ea typeface="华文楷体" pitchFamily="2" charset="-122"/>
                        </a:rPr>
                        <a:t>常州市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华文楷体" pitchFamily="2" charset="-122"/>
                        <a:ea typeface="华文楷体" pitchFamily="2" charset="-122"/>
                        <a:cs typeface="Times New Roman" pitchFamily="18" charset="0"/>
                      </a:endParaRPr>
                    </a:p>
                  </a:txBody>
                  <a:tcPr marL="91438" marR="91438" marT="45752" marB="45752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0000FF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6013</a:t>
                      </a:r>
                    </a:p>
                  </a:txBody>
                  <a:tcPr marL="91438" marR="91438" marT="45752" marB="45752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0000FF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53</a:t>
                      </a:r>
                      <a:endParaRPr lang="zh-CN" altLang="en-US" sz="2800" b="1" dirty="0">
                        <a:solidFill>
                          <a:srgbClr val="0000FF"/>
                        </a:solidFill>
                        <a:latin typeface="华文楷体" pitchFamily="2" charset="-122"/>
                        <a:ea typeface="华文楷体" pitchFamily="2" charset="-122"/>
                        <a:cs typeface="Times New Roman" pitchFamily="18" charset="0"/>
                      </a:endParaRPr>
                    </a:p>
                  </a:txBody>
                  <a:tcPr marL="91438" marR="91438" marT="45752" marB="45752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0000FF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65.48</a:t>
                      </a:r>
                      <a:endParaRPr lang="zh-CN" altLang="en-US" sz="2400" b="1" dirty="0">
                        <a:solidFill>
                          <a:srgbClr val="0000FF"/>
                        </a:solidFill>
                        <a:latin typeface="华文楷体" pitchFamily="2" charset="-122"/>
                        <a:ea typeface="华文楷体" pitchFamily="2" charset="-122"/>
                        <a:cs typeface="Times New Roman" pitchFamily="18" charset="0"/>
                      </a:endParaRPr>
                    </a:p>
                  </a:txBody>
                  <a:tcPr marL="91438" marR="91438" marT="45752" marB="45752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216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 smtClean="0">
                          <a:solidFill>
                            <a:srgbClr val="0000FF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省前中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华文楷体" pitchFamily="2" charset="-122"/>
                        <a:ea typeface="华文楷体" pitchFamily="2" charset="-122"/>
                        <a:cs typeface="Times New Roman" pitchFamily="18" charset="0"/>
                      </a:endParaRPr>
                    </a:p>
                  </a:txBody>
                  <a:tcPr marL="91438" marR="91438" marT="45752" marB="45752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0000FF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512</a:t>
                      </a:r>
                    </a:p>
                  </a:txBody>
                  <a:tcPr marL="91438" marR="91438" marT="45752" marB="45752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0000FF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53</a:t>
                      </a:r>
                      <a:endParaRPr lang="zh-CN" altLang="en-US" sz="2800" b="1" dirty="0">
                        <a:solidFill>
                          <a:srgbClr val="0000FF"/>
                        </a:solidFill>
                        <a:latin typeface="华文楷体" pitchFamily="2" charset="-122"/>
                        <a:ea typeface="华文楷体" pitchFamily="2" charset="-122"/>
                        <a:cs typeface="Times New Roman" pitchFamily="18" charset="0"/>
                      </a:endParaRPr>
                    </a:p>
                  </a:txBody>
                  <a:tcPr marL="91438" marR="91438" marT="45752" marB="45752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0000FF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94.64</a:t>
                      </a:r>
                      <a:endParaRPr lang="zh-CN" altLang="en-US" sz="2400" b="1" dirty="0">
                        <a:solidFill>
                          <a:srgbClr val="0000FF"/>
                        </a:solidFill>
                        <a:latin typeface="华文楷体" pitchFamily="2" charset="-122"/>
                        <a:ea typeface="华文楷体" pitchFamily="2" charset="-122"/>
                        <a:cs typeface="Times New Roman" pitchFamily="18" charset="0"/>
                      </a:endParaRPr>
                    </a:p>
                  </a:txBody>
                  <a:tcPr marL="91438" marR="91438" marT="45752" marB="45752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 bwMode="auto">
          <a:xfrm>
            <a:off x="323528" y="5013176"/>
            <a:ext cx="8567737" cy="70788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zh-CN" sz="2000" b="1" dirty="0"/>
              <a:t>难易结合，</a:t>
            </a:r>
            <a:r>
              <a:rPr lang="zh-CN" altLang="en-US" sz="2000" b="1" dirty="0"/>
              <a:t>起伏稳定，层层递进</a:t>
            </a:r>
            <a:r>
              <a:rPr lang="zh-CN" altLang="zh-CN" sz="2000" b="1" dirty="0"/>
              <a:t>，对学生考试心理的调整有积极的作用</a:t>
            </a:r>
            <a:r>
              <a:rPr lang="zh-CN" altLang="en-US" sz="2000" b="1" dirty="0" smtClean="0"/>
              <a:t>！</a:t>
            </a:r>
            <a:endParaRPr lang="en-US" altLang="zh-CN" sz="2000" b="1" dirty="0" smtClean="0"/>
          </a:p>
          <a:p>
            <a:pPr>
              <a:defRPr/>
            </a:pPr>
            <a:r>
              <a:rPr lang="zh-CN" altLang="en-US" sz="2000" b="1" dirty="0" smtClean="0"/>
              <a:t>试题总</a:t>
            </a:r>
            <a:r>
              <a:rPr lang="zh-CN" altLang="en-US" sz="2000" b="1" dirty="0"/>
              <a:t>体难度基本合适</a:t>
            </a:r>
            <a:r>
              <a:rPr lang="zh-CN" altLang="en-US" sz="2000" b="1" dirty="0" smtClean="0"/>
              <a:t>；整</a:t>
            </a:r>
            <a:r>
              <a:rPr lang="zh-CN" altLang="en-US" sz="2000" b="1" dirty="0"/>
              <a:t>个试卷无偏题、怪题和太大难度的试</a:t>
            </a:r>
            <a:r>
              <a:rPr lang="zh-CN" altLang="en-US" sz="2000" b="1" dirty="0" smtClean="0"/>
              <a:t>题</a:t>
            </a:r>
            <a:r>
              <a:rPr lang="en-US" altLang="zh-CN" sz="2000" b="1" dirty="0" smtClean="0"/>
              <a:t>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1124744"/>
            <a:ext cx="428625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2"/>
          <p:cNvSpPr txBox="1">
            <a:spLocks noRot="1" noChangeArrowheads="1"/>
          </p:cNvSpPr>
          <p:nvPr/>
        </p:nvSpPr>
        <p:spPr>
          <a:xfrm>
            <a:off x="827584" y="188640"/>
            <a:ext cx="6419056" cy="63408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1" dirty="0">
                <a:solidFill>
                  <a:srgbClr val="0000FF"/>
                </a:solidFill>
                <a:latin typeface="Times New Roman" pitchFamily="18" charset="0"/>
              </a:rPr>
              <a:t>4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Times New Roman" pitchFamily="18" charset="0"/>
              </a:rPr>
              <a:t>、难度稳定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5026"/>
          <a:stretch/>
        </p:blipFill>
        <p:spPr>
          <a:xfrm>
            <a:off x="7735156" y="519028"/>
            <a:ext cx="1237897" cy="11098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矩形 6"/>
          <p:cNvSpPr/>
          <p:nvPr/>
        </p:nvSpPr>
        <p:spPr>
          <a:xfrm>
            <a:off x="1547664" y="836712"/>
            <a:ext cx="34563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2800" b="1" dirty="0">
                <a:solidFill>
                  <a:srgbClr val="0000FF"/>
                </a:solidFill>
                <a:latin typeface="Times New Roman" pitchFamily="18" charset="0"/>
              </a:rPr>
              <a:t>1</a:t>
            </a:r>
            <a:r>
              <a:rPr kumimoji="1" lang="zh-CN" altLang="en-US" sz="2800" b="1" dirty="0">
                <a:solidFill>
                  <a:srgbClr val="0000FF"/>
                </a:solidFill>
                <a:latin typeface="Times New Roman" pitchFamily="18" charset="0"/>
              </a:rPr>
              <a:t>、情境求新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1" y="1412776"/>
            <a:ext cx="668153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3500169"/>
            <a:ext cx="6984776" cy="2953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755576" y="188640"/>
            <a:ext cx="2664296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800" b="1" dirty="0" smtClean="0">
                <a:solidFill>
                  <a:srgbClr val="0000FF"/>
                </a:solidFill>
                <a:latin typeface="Times New Roman" pitchFamily="18" charset="0"/>
              </a:rPr>
              <a:t>（二）创新</a:t>
            </a:r>
            <a:endParaRPr kumimoji="1" lang="zh-CN" altLang="en-US" sz="28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5026"/>
          <a:stretch/>
        </p:blipFill>
        <p:spPr>
          <a:xfrm>
            <a:off x="7735156" y="519028"/>
            <a:ext cx="1237897" cy="11098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692696"/>
            <a:ext cx="6264696" cy="320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1331640" y="188640"/>
            <a:ext cx="34563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2800" b="1" dirty="0" smtClean="0">
                <a:solidFill>
                  <a:srgbClr val="0000FF"/>
                </a:solidFill>
                <a:latin typeface="Times New Roman" pitchFamily="18" charset="0"/>
              </a:rPr>
              <a:t>2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Times New Roman" pitchFamily="18" charset="0"/>
              </a:rPr>
              <a:t>、素材新鲜</a:t>
            </a:r>
            <a:endParaRPr kumimoji="1" lang="zh-CN" altLang="en-US" sz="28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3861048"/>
            <a:ext cx="6229639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7154435"/>
  <p:tag name="MH_LIBRARY" val="GRAPHI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7154435"/>
  <p:tag name="MH_LIBRARY" val="GRAPHIC"/>
  <p:tag name="MH_ORDER" val="Shap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7154435"/>
  <p:tag name="MH_LIBRARY" val="GRAPHIC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7154435"/>
  <p:tag name="MH_LIBRARY" val="GRAPHIC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7154435"/>
  <p:tag name="MH_LIBRARY" val="GRAPHIC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7154435"/>
  <p:tag name="MH_LIBRARY" val="GRAPHIC"/>
  <p:tag name="MH_ORDER" val="Rectangle 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7154435"/>
  <p:tag name="MH_LIBRARY" val="GRAPHIC"/>
  <p:tag name="MH_ORDER" val="Rectangle 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7154435"/>
  <p:tag name="MH_LIBRARY" val="GRAPHIC"/>
  <p:tag name="MH_ORDER" val="Shap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4528</TotalTime>
  <Words>6381</Words>
  <Application>Microsoft Office PowerPoint</Application>
  <PresentationFormat>全屏显示(4:3)</PresentationFormat>
  <Paragraphs>703</Paragraphs>
  <Slides>59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61" baseType="lpstr">
      <vt:lpstr>Office 主题</vt:lpstr>
      <vt:lpstr>公式</vt:lpstr>
      <vt:lpstr>常州市高三物理期末试卷的分析及高三二轮复习策略 </vt:lpstr>
      <vt:lpstr>幻灯片 2</vt:lpstr>
      <vt:lpstr>幻灯片 3</vt:lpstr>
      <vt:lpstr>     3、试卷结构和题型稳定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高考中图象题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（1）图象题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模型变化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   2.关键生保B的指导策略</vt:lpstr>
      <vt:lpstr>幻灯片 58</vt:lpstr>
      <vt:lpstr>幻灯片 59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蔡卫东</dc:creator>
  <cp:lastModifiedBy>蔡卫东</cp:lastModifiedBy>
  <cp:revision>155</cp:revision>
  <dcterms:created xsi:type="dcterms:W3CDTF">2019-02-11T13:01:00Z</dcterms:created>
  <dcterms:modified xsi:type="dcterms:W3CDTF">2019-02-16T03:14:49Z</dcterms:modified>
</cp:coreProperties>
</file>