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  <p:sldId id="282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" y="3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Sheet1!$A$1</c:f>
              <c:strCache>
                <c:ptCount val="1"/>
                <c:pt idx="0">
                  <c:v>9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Sheet1!$A$2:$A$13</c:f>
              <c:numCache>
                <c:formatCode>General</c:formatCode>
                <c:ptCount val="12"/>
                <c:pt idx="0">
                  <c:v>30</c:v>
                </c:pt>
                <c:pt idx="1">
                  <c:v>37.85</c:v>
                </c:pt>
                <c:pt idx="2">
                  <c:v>28.79</c:v>
                </c:pt>
                <c:pt idx="3">
                  <c:v>36.97</c:v>
                </c:pt>
                <c:pt idx="4">
                  <c:v>32.32</c:v>
                </c:pt>
                <c:pt idx="5">
                  <c:v>32.21</c:v>
                </c:pt>
                <c:pt idx="6">
                  <c:v>32.14</c:v>
                </c:pt>
                <c:pt idx="7">
                  <c:v>33.99</c:v>
                </c:pt>
                <c:pt idx="8">
                  <c:v>31.61</c:v>
                </c:pt>
                <c:pt idx="9">
                  <c:v>32.6</c:v>
                </c:pt>
                <c:pt idx="10">
                  <c:v>27.5</c:v>
                </c:pt>
                <c:pt idx="11">
                  <c:v>35.299999999999997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B7-4D4D-B1B0-BCDAEB68AE1A}"/>
            </c:ext>
          </c:extLst>
        </c:ser>
        <c:ser>
          <c:idx val="1"/>
          <c:order val="1"/>
          <c:tx>
            <c:strRef>
              <c:f>Sheet1!$B$1</c:f>
              <c:strCache>
                <c:ptCount val="1"/>
                <c:pt idx="0">
                  <c:v>13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Sheet1!$B$2:$B$13</c:f>
              <c:numCache>
                <c:formatCode>General</c:formatCode>
                <c:ptCount val="12"/>
                <c:pt idx="0">
                  <c:v>26.33</c:v>
                </c:pt>
                <c:pt idx="1">
                  <c:v>35.020000000000003</c:v>
                </c:pt>
                <c:pt idx="2">
                  <c:v>39.42</c:v>
                </c:pt>
                <c:pt idx="3">
                  <c:v>46.79</c:v>
                </c:pt>
                <c:pt idx="4">
                  <c:v>51.81</c:v>
                </c:pt>
                <c:pt idx="5">
                  <c:v>58.75</c:v>
                </c:pt>
                <c:pt idx="6">
                  <c:v>57.07</c:v>
                </c:pt>
                <c:pt idx="7">
                  <c:v>62</c:v>
                </c:pt>
                <c:pt idx="8">
                  <c:v>58.63</c:v>
                </c:pt>
                <c:pt idx="9">
                  <c:v>62.25</c:v>
                </c:pt>
                <c:pt idx="10">
                  <c:v>63.9</c:v>
                </c:pt>
                <c:pt idx="11">
                  <c:v>75.930000000000007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6B7-4D4D-B1B0-BCDAEB68AE1A}"/>
            </c:ext>
          </c:extLst>
        </c:ser>
        <c:ser>
          <c:idx val="2"/>
          <c:order val="2"/>
          <c:tx>
            <c:strRef>
              <c:f>Sheet1!$C$1</c:f>
              <c:strCache>
                <c:ptCount val="1"/>
                <c:pt idx="0">
                  <c:v>全体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Sheet1!$C$2:$C$13</c:f>
              <c:numCache>
                <c:formatCode>General</c:formatCode>
                <c:ptCount val="12"/>
                <c:pt idx="0">
                  <c:v>36.99</c:v>
                </c:pt>
                <c:pt idx="1">
                  <c:v>42.11</c:v>
                </c:pt>
                <c:pt idx="2">
                  <c:v>42.71</c:v>
                </c:pt>
                <c:pt idx="3">
                  <c:v>48.8</c:v>
                </c:pt>
                <c:pt idx="4">
                  <c:v>56.79</c:v>
                </c:pt>
                <c:pt idx="5">
                  <c:v>57.95</c:v>
                </c:pt>
                <c:pt idx="6">
                  <c:v>62.74</c:v>
                </c:pt>
                <c:pt idx="7">
                  <c:v>62.83</c:v>
                </c:pt>
                <c:pt idx="8">
                  <c:v>66.39</c:v>
                </c:pt>
                <c:pt idx="9">
                  <c:v>68.44</c:v>
                </c:pt>
                <c:pt idx="10">
                  <c:v>73.58</c:v>
                </c:pt>
                <c:pt idx="11">
                  <c:v>83.24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6B7-4D4D-B1B0-BCDAEB68AE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1631920"/>
        <c:axId val="501630320"/>
      </c:barChart>
      <c:catAx>
        <c:axId val="50163192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01630320"/>
        <c:crosses val="autoZero"/>
        <c:auto val="1"/>
        <c:lblAlgn val="ctr"/>
        <c:lblOffset val="100"/>
        <c:noMultiLvlLbl val="0"/>
      </c:catAx>
      <c:valAx>
        <c:axId val="501630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01631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41D5FB-7FB3-4B83-B947-008F525BF3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B64C78B9-9480-4E79-B158-BEDE83B2D6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480ACF7-A0D5-426F-9DD6-5572A5764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DFEAC-F47B-4E04-9802-057DC29F6D84}" type="datetimeFigureOut">
              <a:rPr lang="zh-CN" altLang="en-US" smtClean="0"/>
              <a:t>2019/2/16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B938CE2-AD12-460D-BA8C-B146D9A5A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79339FE-8611-45D7-A191-13C9D1F38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97908-A82C-4570-8DB1-329236E025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9010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126C68B-1EF0-4ECE-95A8-16A19AF89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61446B1-696D-4779-ABBC-F09541DD98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AF03B1A-EB3D-4F76-9FB2-1C2E55A02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DFEAC-F47B-4E04-9802-057DC29F6D84}" type="datetimeFigureOut">
              <a:rPr lang="zh-CN" altLang="en-US" smtClean="0"/>
              <a:t>2019/2/16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785B767-9B65-4BDE-9168-14150B0C2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1C6498F-A8D5-4899-A3FB-1B5BD1507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97908-A82C-4570-8DB1-329236E025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3260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9E813A1E-F61A-46BB-A2AD-B9355EF03D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2533066-E599-4D45-A871-733A13DA09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ECB1BBA-3164-48DB-98E4-856EE0F36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DFEAC-F47B-4E04-9802-057DC29F6D84}" type="datetimeFigureOut">
              <a:rPr lang="zh-CN" altLang="en-US" smtClean="0"/>
              <a:t>2019/2/16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30B851F-C4D1-4174-9BF9-BDD065C3F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D194A39-39D4-42E5-9966-9F8AB6470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97908-A82C-4570-8DB1-329236E025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1340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3C32AA7-423E-431F-8423-92759B7D8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EA39CD8-A091-473B-A94D-82F8591905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DF4CF03-5BA4-4526-8B5F-21ED92EEE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DFEAC-F47B-4E04-9802-057DC29F6D84}" type="datetimeFigureOut">
              <a:rPr lang="zh-CN" altLang="en-US" smtClean="0"/>
              <a:t>2019/2/16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DE1C33B-BBBB-4D12-B09B-AF88BB3BB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ECF12ED-409B-46B2-915E-93CB52165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97908-A82C-4570-8DB1-329236E025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5307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4C32AF2-E5DE-41A3-9936-9489143D7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5802F25-B03C-49E7-9F9F-936041E621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8F4F0E8-9CC5-4AE8-9192-B4A6706A0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DFEAC-F47B-4E04-9802-057DC29F6D84}" type="datetimeFigureOut">
              <a:rPr lang="zh-CN" altLang="en-US" smtClean="0"/>
              <a:t>2019/2/16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BB12944-4637-430F-84B1-599C3EC3A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CCF1187-4831-4B3C-B738-0CC0F8EB7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97908-A82C-4570-8DB1-329236E025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1149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E5B495-6150-4A93-8CDC-60F8B196F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5678607-5514-4323-AF05-CC2946AAA0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975205A-7F63-4268-87D2-195702CE09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13120D1-D8B7-4366-A041-942183BD0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DFEAC-F47B-4E04-9802-057DC29F6D84}" type="datetimeFigureOut">
              <a:rPr lang="zh-CN" altLang="en-US" smtClean="0"/>
              <a:t>2019/2/16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4228E96-388E-465A-8443-F88046BCB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D61DAE1-179E-435B-9891-7F842DA1D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97908-A82C-4570-8DB1-329236E025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194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68FF715-4891-4E09-AA0D-8384C1DB8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A773531-BE08-443D-99BF-ECD1BFC193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A88EAE4-83CD-45E6-A979-E8AD245A9E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FDF2579-B03D-4E63-A200-8AD3BE848E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EE248751-EADF-4A04-8D66-CD2CA1C03F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89C913DE-A063-4EAD-8BD3-E6689D57C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DFEAC-F47B-4E04-9802-057DC29F6D84}" type="datetimeFigureOut">
              <a:rPr lang="zh-CN" altLang="en-US" smtClean="0"/>
              <a:t>2019/2/16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B21BC1FA-E976-4890-9524-D659B3F9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59C6F831-74D6-444D-A698-CF18D4004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97908-A82C-4570-8DB1-329236E025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7763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3FD7E88-1335-4603-B218-617ED45C5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451EDEEA-9F10-415A-B518-68AC0E7A3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DFEAC-F47B-4E04-9802-057DC29F6D84}" type="datetimeFigureOut">
              <a:rPr lang="zh-CN" altLang="en-US" smtClean="0"/>
              <a:t>2019/2/16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84B70C8-0AA2-43BC-864C-CDAB50CA0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60F3AB6-7EE2-4E6D-9C6F-3EEAE4DC1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97908-A82C-4570-8DB1-329236E025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9749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C305A43-44EF-485E-887B-8688D1965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DFEAC-F47B-4E04-9802-057DC29F6D84}" type="datetimeFigureOut">
              <a:rPr lang="zh-CN" altLang="en-US" smtClean="0"/>
              <a:t>2019/2/16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06CE51E-9B5D-4E07-9DD9-AA3F06C10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49B9DE9-8E0D-4526-BA60-2988E20AE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97908-A82C-4570-8DB1-329236E025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807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65A4045-1503-4C21-8C89-5FE5CB6D4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ADB63F5-B59B-4B71-A870-CA74B62CAC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D6BFFA6-114A-4405-9C6D-DFD7E884BF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5ADCB86-B53D-4038-9CC6-6B40D02CC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DFEAC-F47B-4E04-9802-057DC29F6D84}" type="datetimeFigureOut">
              <a:rPr lang="zh-CN" altLang="en-US" smtClean="0"/>
              <a:t>2019/2/16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86AD4B4-9C11-4DE8-88C6-18A6A4153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250C7D5-F26F-4D98-9030-8B6421A7C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97908-A82C-4570-8DB1-329236E025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6795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0178FFE-388E-400E-808C-EACD80BA0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68E0EA6D-152A-49F9-920C-2488EB6D2C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C3D8E40-5640-43EC-9E67-BCBAC70836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B6F75AA-E89B-4473-BA30-45A923B1B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DFEAC-F47B-4E04-9802-057DC29F6D84}" type="datetimeFigureOut">
              <a:rPr lang="zh-CN" altLang="en-US" smtClean="0"/>
              <a:t>2019/2/16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978531C-B8EA-43DB-B591-1CFF65A53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891B13D-2776-43C9-AC80-7815E550C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97908-A82C-4570-8DB1-329236E025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1591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57EFC401-D59A-48FD-AD2F-1E115F9E4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0673DAF-C302-411B-9F2B-CEC5121B8F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409DB7C-28FE-46B0-9DBF-ECB759D545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DFEAC-F47B-4E04-9802-057DC29F6D84}" type="datetimeFigureOut">
              <a:rPr lang="zh-CN" altLang="en-US" smtClean="0"/>
              <a:t>2019/2/16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04B0E2D-C5F0-40C7-94F4-33C825F17C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3E69ACF-A7A8-43EA-8BF2-6633461997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97908-A82C-4570-8DB1-329236E025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062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1C4CAC6-7AC8-4B58-BA40-C6318F9CB8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2018</a:t>
            </a:r>
            <a:r>
              <a:rPr lang="zh-CN" altLang="en-US" dirty="0"/>
              <a:t>年高三期末试卷评卷思考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2CE575A-EE12-4905-B60F-197B6676752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/>
              <a:t>常州市第一中学      陶兆宝</a:t>
            </a:r>
          </a:p>
        </p:txBody>
      </p:sp>
    </p:spTree>
    <p:extLst>
      <p:ext uri="{BB962C8B-B14F-4D97-AF65-F5344CB8AC3E}">
        <p14:creationId xmlns:p14="http://schemas.microsoft.com/office/powerpoint/2010/main" val="321058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357FBE-E5E5-44E6-8FA0-39EF3D1BF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二、试题回顾</a:t>
            </a:r>
          </a:p>
        </p:txBody>
      </p:sp>
      <p:sp>
        <p:nvSpPr>
          <p:cNvPr id="4" name="Text Box 34">
            <a:extLst>
              <a:ext uri="{FF2B5EF4-FFF2-40B4-BE49-F238E27FC236}">
                <a16:creationId xmlns:a16="http://schemas.microsoft.com/office/drawing/2014/main" id="{8EB513D7-412E-4745-A873-E1447534F0F7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xfrm>
            <a:off x="279248" y="1505749"/>
            <a:ext cx="11074552" cy="4671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．如图所示为某电容式话筒的原理示意图，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为电源，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为电阻，薄片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和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Q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为两金属极板．对着话筒说话时，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振动而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Q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可视为不动，则在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Q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间距减小的过程中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．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Q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构成的电容器的电容减小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．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金属极板上的电荷量减小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．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点的电势比</a:t>
            </a:r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N</a:t>
            </a:r>
            <a:r>
              <a:rPr lang="zh-CN" altLang="en-US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点的高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en-US" altLang="zh-CN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en-US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．</a:t>
            </a:r>
            <a:r>
              <a:rPr lang="en-US" altLang="zh-CN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zh-CN" altLang="en-US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点的电势比</a:t>
            </a:r>
            <a:r>
              <a:rPr lang="en-US" altLang="zh-CN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</a:t>
            </a:r>
            <a:r>
              <a:rPr lang="zh-CN" altLang="en-US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点的低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zh-CN" altLang="en-US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分析：错选的有</a:t>
            </a:r>
            <a:r>
              <a:rPr lang="en-US" altLang="zh-CN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17%</a:t>
            </a:r>
            <a:r>
              <a:rPr lang="zh-CN" altLang="en-US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，错选</a:t>
            </a:r>
            <a:r>
              <a:rPr lang="en-US" altLang="zh-CN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ABC</a:t>
            </a:r>
            <a:r>
              <a:rPr lang="zh-CN" altLang="en-US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的均有。对电容的决定式和电路的电压一定没有掌握。</a:t>
            </a:r>
          </a:p>
          <a:p>
            <a:pPr marL="0" indent="0" algn="just">
              <a:spcAft>
                <a:spcPts val="0"/>
              </a:spcAft>
              <a:buNone/>
            </a:pPr>
            <a:endParaRPr lang="zh-CN" sz="105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CF401B17-36D8-4BA5-B149-E901868E76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2228" y="2112190"/>
            <a:ext cx="3754615" cy="294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240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357FBE-E5E5-44E6-8FA0-39EF3D1BF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二、试题回顾</a:t>
            </a:r>
          </a:p>
        </p:txBody>
      </p:sp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165F0585-88D3-4026-A6E8-62628B06C0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0180" y="1464946"/>
            <a:ext cx="10515599" cy="4043356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006C1487-B8FA-4860-B823-2FBBC01EDB0B}"/>
              </a:ext>
            </a:extLst>
          </p:cNvPr>
          <p:cNvSpPr/>
          <p:nvPr/>
        </p:nvSpPr>
        <p:spPr>
          <a:xfrm>
            <a:off x="450180" y="5342592"/>
            <a:ext cx="10402160" cy="130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8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分析：有</a:t>
            </a:r>
            <a:r>
              <a:rPr lang="en-US" altLang="zh-CN" sz="28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28%</a:t>
            </a:r>
            <a:r>
              <a:rPr lang="zh-CN" altLang="zh-CN" sz="28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的同学错选，均错为</a:t>
            </a:r>
            <a:r>
              <a:rPr lang="en-US" altLang="zh-CN" sz="28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28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，不能根据重力势能概念确定</a:t>
            </a:r>
            <a:r>
              <a:rPr lang="en-US" altLang="zh-CN" sz="28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28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图线为线性。</a:t>
            </a:r>
            <a:endParaRPr lang="zh-CN" altLang="zh-CN" sz="2800" kern="1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19957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357FBE-E5E5-44E6-8FA0-39EF3D1BF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二、试题回顾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3C8FC57E-0AA4-4D81-B526-8A4C87678B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4113" y="1825625"/>
            <a:ext cx="1024377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999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357FBE-E5E5-44E6-8FA0-39EF3D1BF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二、试题回顾</a:t>
            </a:r>
          </a:p>
        </p:txBody>
      </p:sp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780D86B2-14CA-4B81-B231-BE386D15F9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9857" y="1471488"/>
            <a:ext cx="11768983" cy="538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014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357FBE-E5E5-44E6-8FA0-39EF3D1BF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747"/>
            <a:ext cx="10515600" cy="1325563"/>
          </a:xfrm>
        </p:spPr>
        <p:txBody>
          <a:bodyPr/>
          <a:lstStyle/>
          <a:p>
            <a:r>
              <a:rPr lang="zh-CN" altLang="en-US" dirty="0"/>
              <a:t>二、试题回顾</a:t>
            </a:r>
          </a:p>
        </p:txBody>
      </p:sp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D8AADF82-429D-4A48-B2B0-D4B7609884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508" y="1083105"/>
            <a:ext cx="11775866" cy="5566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9517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357FBE-E5E5-44E6-8FA0-39EF3D1BF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二、试题回顾</a:t>
            </a:r>
          </a:p>
        </p:txBody>
      </p:sp>
      <p:pic>
        <p:nvPicPr>
          <p:cNvPr id="57" name="内容占位符 56">
            <a:extLst>
              <a:ext uri="{FF2B5EF4-FFF2-40B4-BE49-F238E27FC236}">
                <a16:creationId xmlns:a16="http://schemas.microsoft.com/office/drawing/2014/main" id="{D6430948-F1C1-4F09-A83D-900816BAC3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8563" y="1344031"/>
            <a:ext cx="10588920" cy="5461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7465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357FBE-E5E5-44E6-8FA0-39EF3D1BF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7" y="18255"/>
            <a:ext cx="10515600" cy="1325563"/>
          </a:xfrm>
        </p:spPr>
        <p:txBody>
          <a:bodyPr/>
          <a:lstStyle/>
          <a:p>
            <a:r>
              <a:rPr lang="zh-CN" altLang="en-US" dirty="0"/>
              <a:t>二、试题回顾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B4AD90B1-6412-4FD1-817B-E35B3AFB08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5941" y="2945489"/>
            <a:ext cx="11740118" cy="3143211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8640F4E5-FA4D-4E02-B880-64FEBCF930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9226" y="207768"/>
            <a:ext cx="5186636" cy="2675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7413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357FBE-E5E5-44E6-8FA0-39EF3D1BF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二、试题回顾</a:t>
            </a:r>
          </a:p>
        </p:txBody>
      </p:sp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A5D9D8FF-7A6D-48AE-AFEB-5BF3FACF5C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11003" y="155859"/>
            <a:ext cx="5186636" cy="267535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C2F6E6FA-749E-4756-B83F-F960C7CF00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397" y="3101843"/>
            <a:ext cx="11651714" cy="2675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4589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357FBE-E5E5-44E6-8FA0-39EF3D1BF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二、试题回顾</a:t>
            </a:r>
          </a:p>
        </p:txBody>
      </p:sp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28228539-B231-434E-A34E-D04D7E0E0C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87678" y="0"/>
            <a:ext cx="5186636" cy="267535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3D4CC0D-71D3-4A89-891C-23EE550F56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412" y="2467453"/>
            <a:ext cx="11481820" cy="4390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9255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1A313C3-A15E-4C13-9B6B-4E9A7BFB2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二、试题回顾（第</a:t>
            </a:r>
            <a:r>
              <a:rPr lang="en-US" altLang="zh-CN" dirty="0"/>
              <a:t>9</a:t>
            </a:r>
            <a:r>
              <a:rPr lang="zh-CN" altLang="en-US" dirty="0"/>
              <a:t>，第</a:t>
            </a:r>
            <a:r>
              <a:rPr lang="en-US" altLang="zh-CN" dirty="0"/>
              <a:t>13</a:t>
            </a:r>
            <a:r>
              <a:rPr lang="zh-CN" altLang="en-US"/>
              <a:t>题思考）</a:t>
            </a:r>
            <a:endParaRPr lang="zh-CN" altLang="en-US" dirty="0"/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89526790-EEB9-45EF-AB56-2897A014327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22451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687ABB4-1954-4BFD-BE65-B6559B901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2514"/>
            <a:ext cx="10515600" cy="1325563"/>
          </a:xfrm>
        </p:spPr>
        <p:txBody>
          <a:bodyPr/>
          <a:lstStyle/>
          <a:p>
            <a:r>
              <a:rPr lang="zh-CN" altLang="en-US" dirty="0"/>
              <a:t>一、测试结果的相关数据</a:t>
            </a:r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A2CF275E-3D2F-4AFE-8C09-773FE3C587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5215936"/>
              </p:ext>
            </p:extLst>
          </p:nvPr>
        </p:nvGraphicFramePr>
        <p:xfrm>
          <a:off x="158789" y="1767429"/>
          <a:ext cx="11618904" cy="48167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04726">
                  <a:extLst>
                    <a:ext uri="{9D8B030D-6E8A-4147-A177-3AD203B41FA5}">
                      <a16:colId xmlns:a16="http://schemas.microsoft.com/office/drawing/2014/main" val="1651609894"/>
                    </a:ext>
                  </a:extLst>
                </a:gridCol>
                <a:gridCol w="2904726">
                  <a:extLst>
                    <a:ext uri="{9D8B030D-6E8A-4147-A177-3AD203B41FA5}">
                      <a16:colId xmlns:a16="http://schemas.microsoft.com/office/drawing/2014/main" val="1338387629"/>
                    </a:ext>
                  </a:extLst>
                </a:gridCol>
                <a:gridCol w="2904726">
                  <a:extLst>
                    <a:ext uri="{9D8B030D-6E8A-4147-A177-3AD203B41FA5}">
                      <a16:colId xmlns:a16="http://schemas.microsoft.com/office/drawing/2014/main" val="2759947495"/>
                    </a:ext>
                  </a:extLst>
                </a:gridCol>
                <a:gridCol w="2904726">
                  <a:extLst>
                    <a:ext uri="{9D8B030D-6E8A-4147-A177-3AD203B41FA5}">
                      <a16:colId xmlns:a16="http://schemas.microsoft.com/office/drawing/2014/main" val="273880334"/>
                    </a:ext>
                  </a:extLst>
                </a:gridCol>
              </a:tblGrid>
              <a:tr h="332318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zh-CN" altLang="en-US" sz="2400" u="none" strike="noStrike" dirty="0">
                          <a:effectLst/>
                        </a:rPr>
                        <a:t>前</a:t>
                      </a:r>
                      <a:r>
                        <a:rPr lang="en-US" altLang="zh-CN" sz="2400" u="none" strike="noStrike" dirty="0">
                          <a:effectLst/>
                        </a:rPr>
                        <a:t>10</a:t>
                      </a:r>
                      <a:r>
                        <a:rPr lang="zh-CN" altLang="en-US" sz="2400" u="none" strike="noStrike" dirty="0">
                          <a:effectLst/>
                        </a:rPr>
                        <a:t>名</a:t>
                      </a:r>
                      <a:r>
                        <a:rPr lang="en-US" altLang="zh-CN" sz="2400" u="none" strike="noStrike" dirty="0">
                          <a:effectLst/>
                        </a:rPr>
                        <a:t>(</a:t>
                      </a:r>
                      <a:r>
                        <a:rPr lang="zh-CN" altLang="en-US" sz="2400" u="none" strike="noStrike" dirty="0">
                          <a:effectLst/>
                        </a:rPr>
                        <a:t>总分</a:t>
                      </a:r>
                      <a:r>
                        <a:rPr lang="en-US" altLang="zh-CN" sz="2400" u="none" strike="noStrike" dirty="0">
                          <a:effectLst/>
                        </a:rPr>
                        <a:t>)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0036860"/>
                  </a:ext>
                </a:extLst>
              </a:tr>
              <a:tr h="33231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>
                          <a:effectLst/>
                        </a:rPr>
                        <a:t>名次</a:t>
                      </a:r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>
                          <a:effectLst/>
                        </a:rPr>
                        <a:t>学校</a:t>
                      </a:r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</a:rPr>
                        <a:t>序号</a:t>
                      </a:r>
                      <a:endParaRPr lang="zh-CN" altLang="en-US" sz="2400" b="1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</a:rPr>
                        <a:t>总分</a:t>
                      </a:r>
                      <a:endParaRPr lang="zh-CN" altLang="en-US" sz="2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91512288"/>
                  </a:ext>
                </a:extLst>
              </a:tr>
              <a:tr h="33231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1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</a:rPr>
                        <a:t>省中</a:t>
                      </a:r>
                      <a:endParaRPr lang="zh-CN" altLang="en-US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1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116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265413366"/>
                  </a:ext>
                </a:extLst>
              </a:tr>
              <a:tr h="33231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2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>
                          <a:effectLst/>
                        </a:rPr>
                        <a:t>省中</a:t>
                      </a:r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2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114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694961403"/>
                  </a:ext>
                </a:extLst>
              </a:tr>
              <a:tr h="33231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2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>
                          <a:effectLst/>
                        </a:rPr>
                        <a:t>省中</a:t>
                      </a:r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3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114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39636108"/>
                  </a:ext>
                </a:extLst>
              </a:tr>
              <a:tr h="33231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4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>
                          <a:effectLst/>
                        </a:rPr>
                        <a:t>一中</a:t>
                      </a:r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4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112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296236380"/>
                  </a:ext>
                </a:extLst>
              </a:tr>
              <a:tr h="33231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4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>
                          <a:effectLst/>
                        </a:rPr>
                        <a:t>省中</a:t>
                      </a:r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5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112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693838259"/>
                  </a:ext>
                </a:extLst>
              </a:tr>
              <a:tr h="33231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4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>
                          <a:effectLst/>
                        </a:rPr>
                        <a:t>省中</a:t>
                      </a:r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6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112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96960017"/>
                  </a:ext>
                </a:extLst>
              </a:tr>
              <a:tr h="33231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7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>
                          <a:effectLst/>
                        </a:rPr>
                        <a:t>省中</a:t>
                      </a:r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7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111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091369450"/>
                  </a:ext>
                </a:extLst>
              </a:tr>
              <a:tr h="33231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8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>
                          <a:effectLst/>
                        </a:rPr>
                        <a:t>省中</a:t>
                      </a:r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8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110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968376341"/>
                  </a:ext>
                </a:extLst>
              </a:tr>
              <a:tr h="33231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8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>
                          <a:effectLst/>
                        </a:rPr>
                        <a:t>省中</a:t>
                      </a:r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9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110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4221672864"/>
                  </a:ext>
                </a:extLst>
              </a:tr>
              <a:tr h="33231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8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>
                          <a:effectLst/>
                        </a:rPr>
                        <a:t>省中</a:t>
                      </a:r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10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110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090090795"/>
                  </a:ext>
                </a:extLst>
              </a:tr>
              <a:tr h="33231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8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>
                          <a:effectLst/>
                        </a:rPr>
                        <a:t>北郊</a:t>
                      </a:r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11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110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544628140"/>
                  </a:ext>
                </a:extLst>
              </a:tr>
            </a:tbl>
          </a:graphicData>
        </a:graphic>
      </p:graphicFrame>
      <p:sp>
        <p:nvSpPr>
          <p:cNvPr id="3" name="文本框 2">
            <a:extLst>
              <a:ext uri="{FF2B5EF4-FFF2-40B4-BE49-F238E27FC236}">
                <a16:creationId xmlns:a16="http://schemas.microsoft.com/office/drawing/2014/main" id="{BBF11368-FCDF-4E8C-9805-824B024B7268}"/>
              </a:ext>
            </a:extLst>
          </p:cNvPr>
          <p:cNvSpPr txBox="1"/>
          <p:nvPr/>
        </p:nvSpPr>
        <p:spPr>
          <a:xfrm>
            <a:off x="279248" y="1085026"/>
            <a:ext cx="68224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/>
              <a:t>1.</a:t>
            </a:r>
            <a:r>
              <a:rPr lang="zh-CN" altLang="en-US" sz="2800" b="1" dirty="0"/>
              <a:t>总体质量很高：信度好</a:t>
            </a:r>
            <a:r>
              <a:rPr lang="en-US" altLang="zh-CN" sz="2800" b="1" dirty="0"/>
              <a:t>,</a:t>
            </a:r>
            <a:r>
              <a:rPr lang="zh-CN" altLang="en-US" sz="2800" b="1" dirty="0"/>
              <a:t>高分呈现。</a:t>
            </a:r>
          </a:p>
        </p:txBody>
      </p:sp>
    </p:spTree>
    <p:extLst>
      <p:ext uri="{BB962C8B-B14F-4D97-AF65-F5344CB8AC3E}">
        <p14:creationId xmlns:p14="http://schemas.microsoft.com/office/powerpoint/2010/main" val="37092687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357FBE-E5E5-44E6-8FA0-39EF3D1BF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二、试题回顾</a:t>
            </a:r>
          </a:p>
        </p:txBody>
      </p:sp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D39435E2-DD6C-433E-88F1-BF4DACE1E3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9186" y="1310900"/>
            <a:ext cx="9779151" cy="5606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0088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357FBE-E5E5-44E6-8FA0-39EF3D1BF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60" y="63975"/>
            <a:ext cx="10515600" cy="1325563"/>
          </a:xfrm>
        </p:spPr>
        <p:txBody>
          <a:bodyPr/>
          <a:lstStyle/>
          <a:p>
            <a:r>
              <a:rPr lang="zh-CN" altLang="en-US" dirty="0"/>
              <a:t>二、试题回顾</a:t>
            </a:r>
          </a:p>
        </p:txBody>
      </p:sp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6EB48530-EA42-4416-B449-B8750D0B78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25168" y="116314"/>
            <a:ext cx="8268729" cy="474040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C630267A-9F8E-41B1-B438-8CEA36FD66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185" y="4856723"/>
            <a:ext cx="11917378" cy="136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8925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357FBE-E5E5-44E6-8FA0-39EF3D1BF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7" y="228239"/>
            <a:ext cx="10515600" cy="1325563"/>
          </a:xfrm>
        </p:spPr>
        <p:txBody>
          <a:bodyPr/>
          <a:lstStyle/>
          <a:p>
            <a:r>
              <a:rPr lang="zh-CN" altLang="en-US" dirty="0"/>
              <a:t>二、试题回顾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21A33EC2-B538-4E20-AE5F-5AA65876CC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0085" y="4141104"/>
            <a:ext cx="11731915" cy="2693773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7039B8A9-2601-4838-8EDD-E6043F4775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9592" y="91565"/>
            <a:ext cx="7404567" cy="4244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7646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357FBE-E5E5-44E6-8FA0-39EF3D1BF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264" y="222763"/>
            <a:ext cx="10515600" cy="1325563"/>
          </a:xfrm>
        </p:spPr>
        <p:txBody>
          <a:bodyPr/>
          <a:lstStyle/>
          <a:p>
            <a:r>
              <a:rPr lang="zh-CN" altLang="en-US" dirty="0"/>
              <a:t>二、试题回顾</a:t>
            </a:r>
          </a:p>
        </p:txBody>
      </p:sp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0F60F547-C7CC-4CFC-BA9C-27765AAEAB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264" y="3233214"/>
            <a:ext cx="11768347" cy="365915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4B282E5-85EB-4D83-BD31-EE97FE436A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2355" y="1"/>
            <a:ext cx="8229382" cy="3318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2632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357FBE-E5E5-44E6-8FA0-39EF3D1BF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zh-CN" altLang="en-US" dirty="0"/>
              <a:t>二、试题回顾</a:t>
            </a:r>
          </a:p>
        </p:txBody>
      </p:sp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0980D2C0-33E5-4020-B358-402E0D278F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9907" y="953778"/>
            <a:ext cx="8990688" cy="5842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9396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357FBE-E5E5-44E6-8FA0-39EF3D1BF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二、试题回顾</a:t>
            </a:r>
          </a:p>
        </p:txBody>
      </p:sp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F269DB53-694C-4D52-8CB0-5496A14C8A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281" y="2506662"/>
            <a:ext cx="6471693" cy="4351338"/>
          </a:xfrm>
          <a:prstGeom prst="rect">
            <a:avLst/>
          </a:prstGeom>
        </p:spPr>
      </p:pic>
      <p:pic>
        <p:nvPicPr>
          <p:cNvPr id="5" name="内容占位符 3">
            <a:extLst>
              <a:ext uri="{FF2B5EF4-FFF2-40B4-BE49-F238E27FC236}">
                <a16:creationId xmlns:a16="http://schemas.microsoft.com/office/drawing/2014/main" id="{2CFD71D1-0258-4780-B870-C744F1BE1C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1812" y="137934"/>
            <a:ext cx="6022952" cy="3913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1395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357FBE-E5E5-44E6-8FA0-39EF3D1BF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三、思考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21BBBA2-7EB8-440D-9F62-C896C933EC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1</a:t>
            </a:r>
            <a:r>
              <a:rPr lang="zh-CN" altLang="en-US" dirty="0"/>
              <a:t>、做好常规复习工作，专题和综合训练相结合。</a:t>
            </a:r>
            <a:endParaRPr lang="en-US" altLang="zh-CN" dirty="0"/>
          </a:p>
          <a:p>
            <a:r>
              <a:rPr lang="en-US" altLang="zh-CN" dirty="0"/>
              <a:t>2</a:t>
            </a:r>
            <a:r>
              <a:rPr lang="zh-CN" altLang="en-US" dirty="0"/>
              <a:t>、进一步强化基本概念规律的理解，基本思维方法的</a:t>
            </a:r>
            <a:r>
              <a:rPr lang="zh-CN" altLang="en-US"/>
              <a:t>掌握，关注良好</a:t>
            </a:r>
            <a:r>
              <a:rPr lang="zh-CN" altLang="en-US" dirty="0"/>
              <a:t>解题习惯的养成。</a:t>
            </a:r>
            <a:endParaRPr lang="en-US" altLang="zh-CN" dirty="0"/>
          </a:p>
          <a:p>
            <a:r>
              <a:rPr lang="en-US" altLang="zh-CN" dirty="0"/>
              <a:t>3</a:t>
            </a:r>
            <a:r>
              <a:rPr lang="zh-CN" altLang="en-US" dirty="0"/>
              <a:t>、进一步提高学生的查漏补缺和总结反思能力。</a:t>
            </a:r>
            <a:endParaRPr lang="en-US" altLang="zh-CN" dirty="0"/>
          </a:p>
          <a:p>
            <a:r>
              <a:rPr lang="en-US" altLang="zh-CN" dirty="0"/>
              <a:t>4</a:t>
            </a:r>
            <a:r>
              <a:rPr lang="zh-CN" altLang="en-US" dirty="0"/>
              <a:t>、加强针对性复习，提供合适的教学方式，满足学生的发展需要。</a:t>
            </a:r>
          </a:p>
        </p:txBody>
      </p:sp>
    </p:spTree>
    <p:extLst>
      <p:ext uri="{BB962C8B-B14F-4D97-AF65-F5344CB8AC3E}">
        <p14:creationId xmlns:p14="http://schemas.microsoft.com/office/powerpoint/2010/main" val="28712239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357FBE-E5E5-44E6-8FA0-39EF3D1BF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9927" y="2538878"/>
            <a:ext cx="4817939" cy="1325563"/>
          </a:xfrm>
        </p:spPr>
        <p:txBody>
          <a:bodyPr>
            <a:normAutofit/>
          </a:bodyPr>
          <a:lstStyle/>
          <a:p>
            <a:r>
              <a:rPr lang="zh-CN" altLang="en-US" sz="8800" dirty="0"/>
              <a:t>谢   谢！</a:t>
            </a:r>
          </a:p>
        </p:txBody>
      </p:sp>
    </p:spTree>
    <p:extLst>
      <p:ext uri="{BB962C8B-B14F-4D97-AF65-F5344CB8AC3E}">
        <p14:creationId xmlns:p14="http://schemas.microsoft.com/office/powerpoint/2010/main" val="1376805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37F8BB5-C6A8-4F17-9B43-605C80046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528" y="3345"/>
            <a:ext cx="10515600" cy="1325563"/>
          </a:xfrm>
        </p:spPr>
        <p:txBody>
          <a:bodyPr/>
          <a:lstStyle/>
          <a:p>
            <a:r>
              <a:rPr lang="zh-CN" altLang="en-US" dirty="0"/>
              <a:t>一、测试结果的相关数据</a:t>
            </a:r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56E29D25-6710-4FC5-83DE-CD553A651CC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7326229"/>
              </p:ext>
            </p:extLst>
          </p:nvPr>
        </p:nvGraphicFramePr>
        <p:xfrm>
          <a:off x="133235" y="1704291"/>
          <a:ext cx="11748492" cy="48242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37123">
                  <a:extLst>
                    <a:ext uri="{9D8B030D-6E8A-4147-A177-3AD203B41FA5}">
                      <a16:colId xmlns:a16="http://schemas.microsoft.com/office/drawing/2014/main" val="3674357308"/>
                    </a:ext>
                  </a:extLst>
                </a:gridCol>
                <a:gridCol w="2937123">
                  <a:extLst>
                    <a:ext uri="{9D8B030D-6E8A-4147-A177-3AD203B41FA5}">
                      <a16:colId xmlns:a16="http://schemas.microsoft.com/office/drawing/2014/main" val="1909718850"/>
                    </a:ext>
                  </a:extLst>
                </a:gridCol>
                <a:gridCol w="2937123">
                  <a:extLst>
                    <a:ext uri="{9D8B030D-6E8A-4147-A177-3AD203B41FA5}">
                      <a16:colId xmlns:a16="http://schemas.microsoft.com/office/drawing/2014/main" val="1890870849"/>
                    </a:ext>
                  </a:extLst>
                </a:gridCol>
                <a:gridCol w="2937123">
                  <a:extLst>
                    <a:ext uri="{9D8B030D-6E8A-4147-A177-3AD203B41FA5}">
                      <a16:colId xmlns:a16="http://schemas.microsoft.com/office/drawing/2014/main" val="1308305764"/>
                    </a:ext>
                  </a:extLst>
                </a:gridCol>
              </a:tblGrid>
              <a:tr h="33590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>
                          <a:effectLst/>
                        </a:rPr>
                        <a:t>序号</a:t>
                      </a:r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>
                          <a:effectLst/>
                        </a:rPr>
                        <a:t>均分</a:t>
                      </a:r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</a:rPr>
                        <a:t>标准差</a:t>
                      </a:r>
                      <a:endParaRPr lang="zh-CN" altLang="en-US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</a:rPr>
                        <a:t>分值</a:t>
                      </a:r>
                      <a:endParaRPr lang="zh-CN" altLang="en-US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590416679"/>
                  </a:ext>
                </a:extLst>
              </a:tr>
              <a:tr h="37114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1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83.24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1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12.52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4071669145"/>
                  </a:ext>
                </a:extLst>
              </a:tr>
              <a:tr h="37114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2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73.58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2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12.72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236916718"/>
                  </a:ext>
                </a:extLst>
              </a:tr>
              <a:tr h="37114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3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68.44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3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12.93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381624668"/>
                  </a:ext>
                </a:extLst>
              </a:tr>
              <a:tr h="37114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4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66.39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4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12.87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4259004742"/>
                  </a:ext>
                </a:extLst>
              </a:tr>
              <a:tr h="37114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5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62.83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5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11.79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065605023"/>
                  </a:ext>
                </a:extLst>
              </a:tr>
              <a:tr h="37114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6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57.95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6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12.91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242553237"/>
                  </a:ext>
                </a:extLst>
              </a:tr>
              <a:tr h="37114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7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56.79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7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11.92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4148412117"/>
                  </a:ext>
                </a:extLst>
              </a:tr>
              <a:tr h="37114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8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48.8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8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11.99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879874112"/>
                  </a:ext>
                </a:extLst>
              </a:tr>
              <a:tr h="37114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9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42.71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9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13.88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68357624"/>
                  </a:ext>
                </a:extLst>
              </a:tr>
              <a:tr h="37114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10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42.11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10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14.66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772287692"/>
                  </a:ext>
                </a:extLst>
              </a:tr>
              <a:tr h="37114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11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36.99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11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13.65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682815082"/>
                  </a:ext>
                </a:extLst>
              </a:tr>
              <a:tr h="37114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</a:rPr>
                        <a:t>全体</a:t>
                      </a:r>
                      <a:endParaRPr lang="zh-CN" altLang="en-US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</a:rPr>
                        <a:t>62.74</a:t>
                      </a:r>
                      <a:endParaRPr lang="en-US" altLang="zh-CN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</a:rPr>
                        <a:t>全体</a:t>
                      </a:r>
                      <a:endParaRPr lang="zh-CN" altLang="en-US" sz="24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 dirty="0">
                          <a:effectLst/>
                        </a:rPr>
                        <a:t>18.41</a:t>
                      </a:r>
                      <a:endParaRPr lang="en-US" altLang="zh-CN" sz="24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446030345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6F2CC772-07E3-4DEF-94E3-1F92AF06F2F1}"/>
              </a:ext>
            </a:extLst>
          </p:cNvPr>
          <p:cNvSpPr txBox="1"/>
          <p:nvPr/>
        </p:nvSpPr>
        <p:spPr>
          <a:xfrm>
            <a:off x="262822" y="1027758"/>
            <a:ext cx="78134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/>
              <a:t>2.</a:t>
            </a:r>
            <a:r>
              <a:rPr lang="zh-CN" altLang="en-US" sz="2800" b="1" dirty="0"/>
              <a:t>总体质量很高：信度好</a:t>
            </a:r>
            <a:r>
              <a:rPr lang="en-US" altLang="zh-CN" sz="2800" b="1" dirty="0"/>
              <a:t>,</a:t>
            </a:r>
            <a:r>
              <a:rPr lang="zh-CN" altLang="en-US" sz="2800" b="1" dirty="0"/>
              <a:t>所有学生群体分差合理。</a:t>
            </a:r>
          </a:p>
        </p:txBody>
      </p:sp>
    </p:spTree>
    <p:extLst>
      <p:ext uri="{BB962C8B-B14F-4D97-AF65-F5344CB8AC3E}">
        <p14:creationId xmlns:p14="http://schemas.microsoft.com/office/powerpoint/2010/main" val="3123905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37F8BB5-C6A8-4F17-9B43-605C80046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一、测试结果的相关数据</a:t>
            </a:r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1BCC3106-E5D9-48E9-B7A9-B632C976B82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5870824"/>
              </p:ext>
            </p:extLst>
          </p:nvPr>
        </p:nvGraphicFramePr>
        <p:xfrm>
          <a:off x="0" y="2153583"/>
          <a:ext cx="11821494" cy="43392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55372">
                  <a:extLst>
                    <a:ext uri="{9D8B030D-6E8A-4147-A177-3AD203B41FA5}">
                      <a16:colId xmlns:a16="http://schemas.microsoft.com/office/drawing/2014/main" val="237447711"/>
                    </a:ext>
                  </a:extLst>
                </a:gridCol>
                <a:gridCol w="1477687">
                  <a:extLst>
                    <a:ext uri="{9D8B030D-6E8A-4147-A177-3AD203B41FA5}">
                      <a16:colId xmlns:a16="http://schemas.microsoft.com/office/drawing/2014/main" val="2105936947"/>
                    </a:ext>
                  </a:extLst>
                </a:gridCol>
                <a:gridCol w="1477687">
                  <a:extLst>
                    <a:ext uri="{9D8B030D-6E8A-4147-A177-3AD203B41FA5}">
                      <a16:colId xmlns:a16="http://schemas.microsoft.com/office/drawing/2014/main" val="54856934"/>
                    </a:ext>
                  </a:extLst>
                </a:gridCol>
                <a:gridCol w="1477687">
                  <a:extLst>
                    <a:ext uri="{9D8B030D-6E8A-4147-A177-3AD203B41FA5}">
                      <a16:colId xmlns:a16="http://schemas.microsoft.com/office/drawing/2014/main" val="3736844701"/>
                    </a:ext>
                  </a:extLst>
                </a:gridCol>
                <a:gridCol w="1477687">
                  <a:extLst>
                    <a:ext uri="{9D8B030D-6E8A-4147-A177-3AD203B41FA5}">
                      <a16:colId xmlns:a16="http://schemas.microsoft.com/office/drawing/2014/main" val="568443419"/>
                    </a:ext>
                  </a:extLst>
                </a:gridCol>
                <a:gridCol w="1477687">
                  <a:extLst>
                    <a:ext uri="{9D8B030D-6E8A-4147-A177-3AD203B41FA5}">
                      <a16:colId xmlns:a16="http://schemas.microsoft.com/office/drawing/2014/main" val="1505981776"/>
                    </a:ext>
                  </a:extLst>
                </a:gridCol>
                <a:gridCol w="1477687">
                  <a:extLst>
                    <a:ext uri="{9D8B030D-6E8A-4147-A177-3AD203B41FA5}">
                      <a16:colId xmlns:a16="http://schemas.microsoft.com/office/drawing/2014/main" val="2333181509"/>
                    </a:ext>
                  </a:extLst>
                </a:gridCol>
              </a:tblGrid>
              <a:tr h="108482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3600" b="1" u="none" strike="noStrike" dirty="0">
                          <a:effectLst/>
                        </a:rPr>
                        <a:t>人数</a:t>
                      </a:r>
                      <a:endParaRPr lang="zh-CN" altLang="en-US" sz="3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3600" b="1" u="none" strike="noStrike">
                          <a:effectLst/>
                        </a:rPr>
                        <a:t>难度</a:t>
                      </a:r>
                      <a:endParaRPr lang="zh-CN" altLang="en-US" sz="3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3600" b="1" u="none" strike="noStrike">
                          <a:effectLst/>
                        </a:rPr>
                        <a:t>区分度</a:t>
                      </a:r>
                      <a:endParaRPr lang="zh-CN" altLang="en-US" sz="3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011853"/>
                  </a:ext>
                </a:extLst>
              </a:tr>
              <a:tr h="108482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600" b="1" u="none" strike="noStrike" dirty="0">
                          <a:effectLst/>
                        </a:rPr>
                        <a:t>1</a:t>
                      </a:r>
                      <a:r>
                        <a:rPr lang="zh-CN" altLang="en-US" sz="3600" b="1" u="none" strike="noStrike" dirty="0">
                          <a:effectLst/>
                        </a:rPr>
                        <a:t>卷</a:t>
                      </a:r>
                      <a:endParaRPr lang="zh-CN" altLang="en-US" sz="3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600" b="1" u="none" strike="noStrike">
                          <a:effectLst/>
                        </a:rPr>
                        <a:t>2</a:t>
                      </a:r>
                      <a:r>
                        <a:rPr lang="zh-CN" altLang="en-US" sz="3600" b="1" u="none" strike="noStrike">
                          <a:effectLst/>
                        </a:rPr>
                        <a:t>卷</a:t>
                      </a:r>
                      <a:endParaRPr lang="zh-CN" altLang="en-US" sz="3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600" b="1" u="none" strike="noStrike">
                          <a:effectLst/>
                        </a:rPr>
                        <a:t>全卷</a:t>
                      </a:r>
                      <a:endParaRPr lang="zh-CN" altLang="en-US" sz="3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600" b="1" u="none" strike="noStrike">
                          <a:effectLst/>
                        </a:rPr>
                        <a:t>1</a:t>
                      </a:r>
                      <a:r>
                        <a:rPr lang="zh-CN" altLang="en-US" sz="3600" b="1" u="none" strike="noStrike">
                          <a:effectLst/>
                        </a:rPr>
                        <a:t>卷</a:t>
                      </a:r>
                      <a:endParaRPr lang="zh-CN" altLang="en-US" sz="3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600" b="1" u="none" strike="noStrike">
                          <a:effectLst/>
                        </a:rPr>
                        <a:t>2</a:t>
                      </a:r>
                      <a:r>
                        <a:rPr lang="zh-CN" altLang="en-US" sz="3600" b="1" u="none" strike="noStrike">
                          <a:effectLst/>
                        </a:rPr>
                        <a:t>卷</a:t>
                      </a:r>
                      <a:endParaRPr lang="zh-CN" altLang="en-US" sz="3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600" b="1" u="none" strike="noStrike">
                          <a:effectLst/>
                        </a:rPr>
                        <a:t>全卷</a:t>
                      </a:r>
                      <a:endParaRPr lang="zh-CN" altLang="en-US" sz="3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433321450"/>
                  </a:ext>
                </a:extLst>
              </a:tr>
              <a:tr h="108482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600" b="1" u="none" strike="noStrike">
                          <a:effectLst/>
                        </a:rPr>
                        <a:t>3623</a:t>
                      </a:r>
                      <a:endParaRPr lang="en-US" altLang="zh-CN" sz="36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600" b="1" u="none" strike="noStrike" dirty="0">
                          <a:effectLst/>
                        </a:rPr>
                        <a:t>0.59</a:t>
                      </a:r>
                      <a:endParaRPr lang="en-US" altLang="zh-CN" sz="36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600" b="1" u="none" strike="noStrike" dirty="0">
                          <a:effectLst/>
                        </a:rPr>
                        <a:t>0.44</a:t>
                      </a:r>
                      <a:endParaRPr lang="en-US" altLang="zh-CN" sz="36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600" b="1" u="none" strike="noStrike">
                          <a:effectLst/>
                        </a:rPr>
                        <a:t>0.48</a:t>
                      </a:r>
                      <a:endParaRPr lang="en-US" altLang="zh-CN" sz="36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600" b="1" u="none" strike="noStrike">
                          <a:effectLst/>
                        </a:rPr>
                        <a:t>0.41</a:t>
                      </a:r>
                      <a:endParaRPr lang="en-US" altLang="zh-CN" sz="36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600" b="1" u="none" strike="noStrike">
                          <a:effectLst/>
                        </a:rPr>
                        <a:t>0.32</a:t>
                      </a:r>
                      <a:endParaRPr lang="en-US" altLang="zh-CN" sz="36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3600" b="1" u="none" strike="noStrike">
                          <a:effectLst/>
                        </a:rPr>
                        <a:t>0.34</a:t>
                      </a:r>
                      <a:endParaRPr lang="en-US" altLang="zh-CN" sz="36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495763355"/>
                  </a:ext>
                </a:extLst>
              </a:tr>
              <a:tr h="108482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600" b="1" u="none" strike="noStrike">
                          <a:effectLst/>
                        </a:rPr>
                        <a:t>　</a:t>
                      </a:r>
                      <a:endParaRPr lang="zh-CN" altLang="en-US" sz="36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600" b="1" u="none" strike="noStrike">
                          <a:effectLst/>
                        </a:rPr>
                        <a:t>适度</a:t>
                      </a:r>
                      <a:endParaRPr lang="zh-CN" altLang="en-US" sz="36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600" b="1" u="none" strike="noStrike">
                          <a:effectLst/>
                        </a:rPr>
                        <a:t>适度</a:t>
                      </a:r>
                      <a:endParaRPr lang="zh-CN" altLang="en-US" sz="36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600" b="1" u="none" strike="noStrike" dirty="0">
                          <a:effectLst/>
                        </a:rPr>
                        <a:t>良好</a:t>
                      </a:r>
                      <a:endParaRPr lang="zh-CN" altLang="en-US" sz="36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600" b="1" u="none" strike="noStrike" dirty="0">
                          <a:effectLst/>
                        </a:rPr>
                        <a:t>非常好</a:t>
                      </a:r>
                      <a:endParaRPr lang="zh-CN" altLang="en-US" sz="36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600" b="1" u="none" strike="noStrike" dirty="0">
                          <a:effectLst/>
                        </a:rPr>
                        <a:t>良好</a:t>
                      </a:r>
                      <a:endParaRPr lang="zh-CN" altLang="en-US" sz="36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600" b="1" u="none" strike="noStrike" dirty="0">
                          <a:effectLst/>
                        </a:rPr>
                        <a:t>良好</a:t>
                      </a:r>
                      <a:endParaRPr lang="zh-CN" altLang="en-US" sz="36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908918265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D5B06854-FAF3-4C6B-AAC4-0EEDD63AACE1}"/>
              </a:ext>
            </a:extLst>
          </p:cNvPr>
          <p:cNvSpPr txBox="1"/>
          <p:nvPr/>
        </p:nvSpPr>
        <p:spPr>
          <a:xfrm>
            <a:off x="268297" y="1328908"/>
            <a:ext cx="78134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/>
              <a:t>3.</a:t>
            </a:r>
            <a:r>
              <a:rPr lang="zh-CN" altLang="en-US" sz="2800" b="1" dirty="0"/>
              <a:t>总体质量很高：信度好</a:t>
            </a:r>
            <a:r>
              <a:rPr lang="en-US" altLang="zh-CN" sz="2800" b="1" dirty="0"/>
              <a:t>,</a:t>
            </a:r>
            <a:r>
              <a:rPr lang="zh-CN" altLang="en-US" sz="2800" b="1" dirty="0"/>
              <a:t>难度、区分度适度。</a:t>
            </a:r>
          </a:p>
        </p:txBody>
      </p:sp>
    </p:spTree>
    <p:extLst>
      <p:ext uri="{BB962C8B-B14F-4D97-AF65-F5344CB8AC3E}">
        <p14:creationId xmlns:p14="http://schemas.microsoft.com/office/powerpoint/2010/main" val="1770268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37F8BB5-C6A8-4F17-9B43-605C80046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528" y="0"/>
            <a:ext cx="10515600" cy="1325563"/>
          </a:xfrm>
        </p:spPr>
        <p:txBody>
          <a:bodyPr/>
          <a:lstStyle/>
          <a:p>
            <a:r>
              <a:rPr lang="zh-CN" altLang="en-US" dirty="0"/>
              <a:t>一、测试结果的相关数据</a:t>
            </a:r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6F01F112-77A8-415F-B234-70F4B323019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6102851"/>
              </p:ext>
            </p:extLst>
          </p:nvPr>
        </p:nvGraphicFramePr>
        <p:xfrm>
          <a:off x="273771" y="1439282"/>
          <a:ext cx="11783170" cy="51777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56634">
                  <a:extLst>
                    <a:ext uri="{9D8B030D-6E8A-4147-A177-3AD203B41FA5}">
                      <a16:colId xmlns:a16="http://schemas.microsoft.com/office/drawing/2014/main" val="4186240553"/>
                    </a:ext>
                  </a:extLst>
                </a:gridCol>
                <a:gridCol w="2356634">
                  <a:extLst>
                    <a:ext uri="{9D8B030D-6E8A-4147-A177-3AD203B41FA5}">
                      <a16:colId xmlns:a16="http://schemas.microsoft.com/office/drawing/2014/main" val="2104232875"/>
                    </a:ext>
                  </a:extLst>
                </a:gridCol>
                <a:gridCol w="2356634">
                  <a:extLst>
                    <a:ext uri="{9D8B030D-6E8A-4147-A177-3AD203B41FA5}">
                      <a16:colId xmlns:a16="http://schemas.microsoft.com/office/drawing/2014/main" val="995554572"/>
                    </a:ext>
                  </a:extLst>
                </a:gridCol>
                <a:gridCol w="2356634">
                  <a:extLst>
                    <a:ext uri="{9D8B030D-6E8A-4147-A177-3AD203B41FA5}">
                      <a16:colId xmlns:a16="http://schemas.microsoft.com/office/drawing/2014/main" val="4085902619"/>
                    </a:ext>
                  </a:extLst>
                </a:gridCol>
                <a:gridCol w="2356634">
                  <a:extLst>
                    <a:ext uri="{9D8B030D-6E8A-4147-A177-3AD203B41FA5}">
                      <a16:colId xmlns:a16="http://schemas.microsoft.com/office/drawing/2014/main" val="2762640591"/>
                    </a:ext>
                  </a:extLst>
                </a:gridCol>
              </a:tblGrid>
              <a:tr h="39612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800" b="1" u="none" strike="noStrike" dirty="0">
                          <a:effectLst/>
                        </a:rPr>
                        <a:t>1</a:t>
                      </a:r>
                      <a:endParaRPr lang="en-US" altLang="zh-CN" sz="2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800" b="1" u="none" strike="noStrike">
                          <a:effectLst/>
                        </a:rPr>
                        <a:t>2</a:t>
                      </a:r>
                      <a:endParaRPr lang="en-US" altLang="zh-CN" sz="2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800" b="1" u="none" strike="noStrike">
                          <a:effectLst/>
                        </a:rPr>
                        <a:t>3</a:t>
                      </a:r>
                      <a:endParaRPr lang="en-US" altLang="zh-CN" sz="2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800" b="1" u="none" strike="noStrike">
                          <a:effectLst/>
                        </a:rPr>
                        <a:t>4</a:t>
                      </a:r>
                      <a:endParaRPr lang="en-US" altLang="zh-CN" sz="2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800" b="1" u="none" strike="noStrike">
                          <a:effectLst/>
                        </a:rPr>
                        <a:t>5</a:t>
                      </a:r>
                      <a:endParaRPr lang="en-US" altLang="zh-CN" sz="2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246024227"/>
                  </a:ext>
                </a:extLst>
              </a:tr>
              <a:tr h="39612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800" b="1" u="none" strike="noStrike" dirty="0">
                          <a:effectLst/>
                        </a:rPr>
                        <a:t>得分率</a:t>
                      </a:r>
                      <a:endParaRPr lang="zh-CN" alt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800" b="1" u="none" strike="noStrike">
                          <a:effectLst/>
                        </a:rPr>
                        <a:t>得分率</a:t>
                      </a:r>
                      <a:endParaRPr lang="zh-CN" altLang="en-US" sz="2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800" b="1" u="none" strike="noStrike">
                          <a:effectLst/>
                        </a:rPr>
                        <a:t>得分率</a:t>
                      </a:r>
                      <a:endParaRPr lang="zh-CN" altLang="en-US" sz="2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800" b="1" u="none" strike="noStrike">
                          <a:effectLst/>
                        </a:rPr>
                        <a:t>得分率</a:t>
                      </a:r>
                      <a:endParaRPr lang="zh-CN" altLang="en-US" sz="2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800" b="1" u="none" strike="noStrike">
                          <a:effectLst/>
                        </a:rPr>
                        <a:t>得分率</a:t>
                      </a:r>
                      <a:endParaRPr lang="zh-CN" altLang="en-US" sz="2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457847021"/>
                  </a:ext>
                </a:extLst>
              </a:tr>
              <a:tr h="39612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800" b="1" u="none" strike="noStrike" dirty="0">
                          <a:effectLst/>
                        </a:rPr>
                        <a:t>54.65</a:t>
                      </a:r>
                      <a:endParaRPr lang="en-US" altLang="zh-CN" sz="2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800" b="1" u="none" strike="noStrike">
                          <a:effectLst/>
                        </a:rPr>
                        <a:t>71.54</a:t>
                      </a:r>
                      <a:endParaRPr lang="en-US" altLang="zh-CN" sz="2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800" b="1" u="none" strike="noStrike">
                          <a:effectLst/>
                        </a:rPr>
                        <a:t>64.92</a:t>
                      </a:r>
                      <a:endParaRPr lang="en-US" altLang="zh-CN" sz="2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800" b="1" u="none" strike="noStrike">
                          <a:effectLst/>
                        </a:rPr>
                        <a:t>75.71</a:t>
                      </a:r>
                      <a:endParaRPr lang="en-US" altLang="zh-CN" sz="2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800" b="1" u="none" strike="noStrike">
                          <a:effectLst/>
                        </a:rPr>
                        <a:t>44.66</a:t>
                      </a:r>
                      <a:endParaRPr lang="en-US" altLang="zh-CN" sz="2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93682643"/>
                  </a:ext>
                </a:extLst>
              </a:tr>
              <a:tr h="39612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800" b="1" u="none" strike="noStrike">
                          <a:effectLst/>
                        </a:rPr>
                        <a:t>6</a:t>
                      </a:r>
                      <a:endParaRPr lang="en-US" altLang="zh-CN" sz="2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800" b="1" u="none" strike="noStrike" dirty="0">
                          <a:effectLst/>
                        </a:rPr>
                        <a:t>7</a:t>
                      </a:r>
                      <a:endParaRPr lang="en-US" altLang="zh-CN" sz="2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800" b="1" u="none" strike="noStrike">
                          <a:effectLst/>
                        </a:rPr>
                        <a:t>8</a:t>
                      </a:r>
                      <a:endParaRPr lang="en-US" altLang="zh-CN" sz="2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800" b="1" u="none" strike="noStrike">
                          <a:effectLst/>
                        </a:rPr>
                        <a:t>9</a:t>
                      </a:r>
                      <a:endParaRPr lang="en-US" altLang="zh-CN" sz="2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2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492114930"/>
                  </a:ext>
                </a:extLst>
              </a:tr>
              <a:tr h="39612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800" b="1" u="none" strike="noStrike">
                          <a:effectLst/>
                        </a:rPr>
                        <a:t>得分率</a:t>
                      </a:r>
                      <a:endParaRPr lang="zh-CN" altLang="en-US" sz="2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800" b="1" u="none" strike="noStrike" dirty="0">
                          <a:effectLst/>
                        </a:rPr>
                        <a:t>得分率</a:t>
                      </a:r>
                      <a:endParaRPr lang="zh-CN" alt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800" b="1" u="none" strike="noStrike">
                          <a:effectLst/>
                        </a:rPr>
                        <a:t>得分率</a:t>
                      </a:r>
                      <a:endParaRPr lang="zh-CN" altLang="en-US" sz="2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800" b="1" u="none" strike="noStrike">
                          <a:effectLst/>
                        </a:rPr>
                        <a:t>得分率</a:t>
                      </a:r>
                      <a:endParaRPr lang="zh-CN" altLang="en-US" sz="2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2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060632880"/>
                  </a:ext>
                </a:extLst>
              </a:tr>
              <a:tr h="39612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800" b="1" u="none" strike="noStrike">
                          <a:effectLst/>
                        </a:rPr>
                        <a:t>59.58</a:t>
                      </a:r>
                      <a:endParaRPr lang="en-US" altLang="zh-CN" sz="2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800" b="1" u="none" strike="noStrike">
                          <a:effectLst/>
                        </a:rPr>
                        <a:t>93.57</a:t>
                      </a:r>
                      <a:endParaRPr lang="en-US" altLang="zh-CN" sz="2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800" b="1" u="none" strike="noStrike" dirty="0">
                          <a:effectLst/>
                        </a:rPr>
                        <a:t>39.98</a:t>
                      </a:r>
                      <a:endParaRPr lang="en-US" altLang="zh-CN" sz="2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800" b="1" u="none" strike="noStrike">
                          <a:effectLst/>
                        </a:rPr>
                        <a:t>32.14</a:t>
                      </a:r>
                      <a:endParaRPr lang="en-US" altLang="zh-CN" sz="2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2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958100732"/>
                  </a:ext>
                </a:extLst>
              </a:tr>
              <a:tr h="39612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800" b="1" u="none" strike="noStrike">
                          <a:effectLst/>
                        </a:rPr>
                        <a:t>10</a:t>
                      </a:r>
                      <a:endParaRPr lang="en-US" altLang="zh-CN" sz="2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800" b="1" u="none" strike="noStrike">
                          <a:effectLst/>
                        </a:rPr>
                        <a:t>11</a:t>
                      </a:r>
                      <a:endParaRPr lang="en-US" altLang="zh-CN" sz="2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u="none" strike="noStrike" dirty="0">
                          <a:effectLst/>
                        </a:rPr>
                        <a:t>12A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u="none" strike="noStrike">
                          <a:effectLst/>
                        </a:rPr>
                        <a:t>12C</a:t>
                      </a:r>
                      <a:endParaRPr lang="en-US" sz="2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2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885855602"/>
                  </a:ext>
                </a:extLst>
              </a:tr>
              <a:tr h="39612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800" b="1" u="none" strike="noStrike">
                          <a:effectLst/>
                        </a:rPr>
                        <a:t>得分率</a:t>
                      </a:r>
                      <a:endParaRPr lang="zh-CN" altLang="en-US" sz="2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800" b="1" u="none" strike="noStrike">
                          <a:effectLst/>
                        </a:rPr>
                        <a:t>得分率</a:t>
                      </a:r>
                      <a:endParaRPr lang="zh-CN" altLang="en-US" sz="2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800" b="1" u="none" strike="noStrike" dirty="0">
                          <a:effectLst/>
                        </a:rPr>
                        <a:t>得分率</a:t>
                      </a:r>
                      <a:endParaRPr lang="zh-CN" alt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800" b="1" u="none" strike="noStrike" dirty="0">
                          <a:effectLst/>
                        </a:rPr>
                        <a:t>得分率</a:t>
                      </a:r>
                      <a:endParaRPr lang="zh-CN" alt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2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147226355"/>
                  </a:ext>
                </a:extLst>
              </a:tr>
              <a:tr h="39612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800" b="1" u="none" strike="noStrike">
                          <a:effectLst/>
                        </a:rPr>
                        <a:t>58.83</a:t>
                      </a:r>
                      <a:endParaRPr lang="en-US" altLang="zh-CN" sz="2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800" b="1" u="none" strike="noStrike">
                          <a:effectLst/>
                        </a:rPr>
                        <a:t>71.02</a:t>
                      </a:r>
                      <a:endParaRPr lang="en-US" altLang="zh-CN" sz="2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800" b="1" u="none" strike="noStrike">
                          <a:effectLst/>
                        </a:rPr>
                        <a:t>60.69</a:t>
                      </a:r>
                      <a:endParaRPr lang="en-US" altLang="zh-CN" sz="2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800" b="1" u="none" strike="noStrike" dirty="0">
                          <a:effectLst/>
                        </a:rPr>
                        <a:t>44.41</a:t>
                      </a:r>
                      <a:endParaRPr lang="en-US" altLang="zh-CN" sz="2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2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370530853"/>
                  </a:ext>
                </a:extLst>
              </a:tr>
              <a:tr h="39612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800" b="1" u="none" strike="noStrike">
                          <a:effectLst/>
                        </a:rPr>
                        <a:t>13</a:t>
                      </a:r>
                      <a:endParaRPr lang="en-US" altLang="zh-CN" sz="2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800" b="1" u="none" strike="noStrike">
                          <a:effectLst/>
                        </a:rPr>
                        <a:t>14</a:t>
                      </a:r>
                      <a:endParaRPr lang="en-US" altLang="zh-CN" sz="2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800" b="1" u="none" strike="noStrike">
                          <a:effectLst/>
                        </a:rPr>
                        <a:t>15</a:t>
                      </a:r>
                      <a:endParaRPr lang="en-US" altLang="zh-CN" sz="2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2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4153823688"/>
                  </a:ext>
                </a:extLst>
              </a:tr>
              <a:tr h="39612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800" b="1" u="none" strike="noStrike">
                          <a:effectLst/>
                        </a:rPr>
                        <a:t>得分率</a:t>
                      </a:r>
                      <a:endParaRPr lang="zh-CN" altLang="en-US" sz="2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800" b="1" u="none" strike="noStrike">
                          <a:effectLst/>
                        </a:rPr>
                        <a:t>得分率</a:t>
                      </a:r>
                      <a:endParaRPr lang="zh-CN" altLang="en-US" sz="2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800" b="1" u="none" strike="noStrike">
                          <a:effectLst/>
                        </a:rPr>
                        <a:t>得分率</a:t>
                      </a:r>
                      <a:endParaRPr lang="zh-CN" altLang="en-US" sz="2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2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70463073"/>
                  </a:ext>
                </a:extLst>
              </a:tr>
              <a:tr h="39612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800" b="1" u="none" strike="noStrike" dirty="0">
                          <a:effectLst/>
                        </a:rPr>
                        <a:t>57.07</a:t>
                      </a:r>
                      <a:endParaRPr lang="en-US" altLang="zh-CN" sz="2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800" b="1" u="none" strike="noStrike">
                          <a:effectLst/>
                        </a:rPr>
                        <a:t>45.86</a:t>
                      </a:r>
                      <a:endParaRPr lang="en-US" altLang="zh-CN" sz="2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800" b="1" u="none" strike="noStrike">
                          <a:effectLst/>
                        </a:rPr>
                        <a:t>25.33</a:t>
                      </a:r>
                      <a:endParaRPr lang="en-US" altLang="zh-CN" sz="2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379159448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CC7F4FEB-DCE8-4016-BFFC-27A35D0A89D4}"/>
              </a:ext>
            </a:extLst>
          </p:cNvPr>
          <p:cNvSpPr txBox="1"/>
          <p:nvPr/>
        </p:nvSpPr>
        <p:spPr>
          <a:xfrm>
            <a:off x="273771" y="979663"/>
            <a:ext cx="78134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/>
              <a:t>4.</a:t>
            </a:r>
            <a:r>
              <a:rPr lang="zh-CN" altLang="en-US" sz="2800" b="1" dirty="0"/>
              <a:t>总体质量很高：试卷难易度分布，结构合理。</a:t>
            </a:r>
          </a:p>
        </p:txBody>
      </p:sp>
    </p:spTree>
    <p:extLst>
      <p:ext uri="{BB962C8B-B14F-4D97-AF65-F5344CB8AC3E}">
        <p14:creationId xmlns:p14="http://schemas.microsoft.com/office/powerpoint/2010/main" val="3009371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37F8BB5-C6A8-4F17-9B43-605C80046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69761"/>
            <a:ext cx="10515600" cy="1325563"/>
          </a:xfrm>
        </p:spPr>
        <p:txBody>
          <a:bodyPr/>
          <a:lstStyle/>
          <a:p>
            <a:r>
              <a:rPr lang="zh-CN" altLang="en-US" dirty="0"/>
              <a:t>一、测试结果的相关数据</a:t>
            </a:r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3D9B9D41-32E3-473A-919D-F1D69608835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1701441"/>
              </p:ext>
            </p:extLst>
          </p:nvPr>
        </p:nvGraphicFramePr>
        <p:xfrm>
          <a:off x="0" y="1297345"/>
          <a:ext cx="12122645" cy="54481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24529">
                  <a:extLst>
                    <a:ext uri="{9D8B030D-6E8A-4147-A177-3AD203B41FA5}">
                      <a16:colId xmlns:a16="http://schemas.microsoft.com/office/drawing/2014/main" val="3559100693"/>
                    </a:ext>
                  </a:extLst>
                </a:gridCol>
                <a:gridCol w="2424529">
                  <a:extLst>
                    <a:ext uri="{9D8B030D-6E8A-4147-A177-3AD203B41FA5}">
                      <a16:colId xmlns:a16="http://schemas.microsoft.com/office/drawing/2014/main" val="1298901950"/>
                    </a:ext>
                  </a:extLst>
                </a:gridCol>
                <a:gridCol w="2424529">
                  <a:extLst>
                    <a:ext uri="{9D8B030D-6E8A-4147-A177-3AD203B41FA5}">
                      <a16:colId xmlns:a16="http://schemas.microsoft.com/office/drawing/2014/main" val="4029569967"/>
                    </a:ext>
                  </a:extLst>
                </a:gridCol>
                <a:gridCol w="2424529">
                  <a:extLst>
                    <a:ext uri="{9D8B030D-6E8A-4147-A177-3AD203B41FA5}">
                      <a16:colId xmlns:a16="http://schemas.microsoft.com/office/drawing/2014/main" val="1480670489"/>
                    </a:ext>
                  </a:extLst>
                </a:gridCol>
                <a:gridCol w="2424529">
                  <a:extLst>
                    <a:ext uri="{9D8B030D-6E8A-4147-A177-3AD203B41FA5}">
                      <a16:colId xmlns:a16="http://schemas.microsoft.com/office/drawing/2014/main" val="106406689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1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2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endParaRPr lang="en-US" altLang="zh-CN" sz="1800" b="1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4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5</a:t>
                      </a:r>
                      <a:endParaRPr lang="en-US" altLang="zh-CN" sz="1800" b="1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832342283"/>
                  </a:ext>
                </a:extLst>
              </a:tr>
              <a:tr h="2871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89.65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87.16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89.86</a:t>
                      </a:r>
                      <a:endParaRPr lang="en-US" altLang="zh-CN" sz="1800" b="1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78.47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77.23</a:t>
                      </a:r>
                      <a:endParaRPr lang="en-US" altLang="zh-CN" sz="1800" b="1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385664210"/>
                  </a:ext>
                </a:extLst>
              </a:tr>
              <a:tr h="2871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85.43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80.65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75.43</a:t>
                      </a:r>
                      <a:endParaRPr lang="en-US" altLang="zh-CN" sz="1800" b="1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83.04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62.17</a:t>
                      </a:r>
                      <a:endParaRPr lang="en-US" altLang="zh-CN" sz="1800" b="1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395515121"/>
                  </a:ext>
                </a:extLst>
              </a:tr>
              <a:tr h="2871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4.22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6.51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14.43</a:t>
                      </a:r>
                      <a:endParaRPr lang="en-US" altLang="zh-CN" sz="1800" b="1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-4.57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15.06</a:t>
                      </a:r>
                      <a:endParaRPr lang="en-US" altLang="zh-CN" sz="1800" b="1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4049533010"/>
                  </a:ext>
                </a:extLst>
              </a:tr>
              <a:tr h="287173">
                <a:tc>
                  <a:txBody>
                    <a:bodyPr/>
                    <a:lstStyle/>
                    <a:p>
                      <a:pPr algn="ctr" fontAlgn="ctr"/>
                      <a:endParaRPr lang="zh-CN" altLang="en-US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710532677"/>
                  </a:ext>
                </a:extLst>
              </a:tr>
              <a:tr h="2871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6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7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8</a:t>
                      </a:r>
                      <a:endParaRPr lang="en-US" altLang="zh-CN" sz="1800" b="1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9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4191811143"/>
                  </a:ext>
                </a:extLst>
              </a:tr>
              <a:tr h="2871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87.16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99.28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71.74</a:t>
                      </a:r>
                      <a:endParaRPr lang="en-US" altLang="zh-CN" sz="1800" b="1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35.3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22122118"/>
                  </a:ext>
                </a:extLst>
              </a:tr>
              <a:tr h="2871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78.26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97.72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55.43</a:t>
                      </a:r>
                      <a:endParaRPr lang="en-US" altLang="zh-CN" sz="1800" b="1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27.5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238787796"/>
                  </a:ext>
                </a:extLst>
              </a:tr>
              <a:tr h="2871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8.9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effectLst/>
                        </a:rPr>
                        <a:t>1.56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16.31</a:t>
                      </a:r>
                      <a:endParaRPr lang="en-US" altLang="zh-CN" sz="1800" b="1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7.8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439629298"/>
                  </a:ext>
                </a:extLst>
              </a:tr>
              <a:tr h="287173">
                <a:tc>
                  <a:txBody>
                    <a:bodyPr/>
                    <a:lstStyle/>
                    <a:p>
                      <a:pPr algn="ctr" fontAlgn="ctr"/>
                      <a:endParaRPr lang="zh-CN" altLang="en-US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489276299"/>
                  </a:ext>
                </a:extLst>
              </a:tr>
              <a:tr h="2871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10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11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12A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>
                          <a:effectLst/>
                        </a:rPr>
                        <a:t>12C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840536736"/>
                  </a:ext>
                </a:extLst>
              </a:tr>
              <a:tr h="2871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71.43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82.36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74.31</a:t>
                      </a:r>
                      <a:endParaRPr lang="en-US" altLang="zh-CN" sz="1800" b="1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62.72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087207963"/>
                  </a:ext>
                </a:extLst>
              </a:tr>
              <a:tr h="2871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73.15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81.17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61.45</a:t>
                      </a:r>
                      <a:endParaRPr lang="en-US" altLang="zh-CN" sz="1800" b="1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53.68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985066488"/>
                  </a:ext>
                </a:extLst>
              </a:tr>
              <a:tr h="2871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-1.72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1.19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12.86</a:t>
                      </a:r>
                      <a:endParaRPr lang="en-US" altLang="zh-CN" sz="1800" b="1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9.04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620440334"/>
                  </a:ext>
                </a:extLst>
              </a:tr>
              <a:tr h="287173">
                <a:tc>
                  <a:txBody>
                    <a:bodyPr/>
                    <a:lstStyle/>
                    <a:p>
                      <a:pPr algn="ctr" fontAlgn="ctr"/>
                      <a:endParaRPr lang="zh-CN" altLang="en-US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7621272"/>
                  </a:ext>
                </a:extLst>
              </a:tr>
              <a:tr h="2871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13</a:t>
                      </a:r>
                      <a:endParaRPr lang="en-US" altLang="zh-CN" sz="1800" b="1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14</a:t>
                      </a:r>
                      <a:endParaRPr lang="en-US" altLang="zh-CN" sz="1800" b="1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15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07064626"/>
                  </a:ext>
                </a:extLst>
              </a:tr>
              <a:tr h="2871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75.93</a:t>
                      </a:r>
                      <a:endParaRPr lang="en-US" altLang="zh-CN" sz="1800" b="1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64.66</a:t>
                      </a:r>
                      <a:endParaRPr lang="en-US" altLang="zh-CN" sz="1800" b="1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41.73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437391374"/>
                  </a:ext>
                </a:extLst>
              </a:tr>
              <a:tr h="2871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63.9</a:t>
                      </a:r>
                      <a:endParaRPr lang="en-US" altLang="zh-CN" sz="1800" b="1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54.55</a:t>
                      </a:r>
                      <a:endParaRPr lang="en-US" altLang="zh-CN" sz="1800" b="1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34.31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108543481"/>
                  </a:ext>
                </a:extLst>
              </a:tr>
              <a:tr h="2871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12.03</a:t>
                      </a:r>
                      <a:endParaRPr lang="en-US" altLang="zh-CN" sz="1800" b="1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10.11</a:t>
                      </a:r>
                      <a:endParaRPr lang="en-US" altLang="zh-CN" sz="1800" b="1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u="none" strike="noStrike">
                          <a:effectLst/>
                        </a:rPr>
                        <a:t>7.42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461446461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8E4FFB0F-72C7-4AD1-BBD0-F5606F9D2793}"/>
              </a:ext>
            </a:extLst>
          </p:cNvPr>
          <p:cNvSpPr txBox="1"/>
          <p:nvPr/>
        </p:nvSpPr>
        <p:spPr>
          <a:xfrm>
            <a:off x="273771" y="878495"/>
            <a:ext cx="78134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/>
              <a:t>5.</a:t>
            </a:r>
            <a:r>
              <a:rPr lang="zh-CN" altLang="en-US" sz="2800" b="1" dirty="0"/>
              <a:t>总体质量很高：各题考核功能得到了充分应用</a:t>
            </a:r>
          </a:p>
        </p:txBody>
      </p:sp>
    </p:spTree>
    <p:extLst>
      <p:ext uri="{BB962C8B-B14F-4D97-AF65-F5344CB8AC3E}">
        <p14:creationId xmlns:p14="http://schemas.microsoft.com/office/powerpoint/2010/main" val="677463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7900C2F-382E-44DD-8B13-B505128A6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二、试题回顾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BF95AA2-6F83-4459-8EC8-9DB71250A3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1</a:t>
            </a:r>
            <a:r>
              <a:rPr lang="zh-CN" altLang="zh-CN" dirty="0"/>
              <a:t>．</a:t>
            </a:r>
            <a:r>
              <a:rPr lang="en-US" altLang="zh-CN" dirty="0"/>
              <a:t>2018</a:t>
            </a:r>
            <a:r>
              <a:rPr lang="zh-CN" altLang="zh-CN" dirty="0"/>
              <a:t>年</a:t>
            </a:r>
            <a:r>
              <a:rPr lang="en-US" altLang="zh-CN" dirty="0"/>
              <a:t>11</a:t>
            </a:r>
            <a:r>
              <a:rPr lang="zh-CN" altLang="zh-CN" dirty="0"/>
              <a:t>月</a:t>
            </a:r>
            <a:r>
              <a:rPr lang="en-US" altLang="zh-CN" dirty="0"/>
              <a:t>16</a:t>
            </a:r>
            <a:r>
              <a:rPr lang="zh-CN" altLang="zh-CN" dirty="0"/>
              <a:t>日，国际度量衡大会对千克等单位重新定义，实现了基本度量标准全部使用物理常数定义，而不依赖于实体．下列选项均是国际基本单位的是</a:t>
            </a:r>
          </a:p>
          <a:p>
            <a:r>
              <a:rPr lang="en-US" altLang="zh-CN" dirty="0"/>
              <a:t>A</a:t>
            </a:r>
            <a:r>
              <a:rPr lang="zh-CN" altLang="zh-CN" dirty="0"/>
              <a:t>．开尔文</a:t>
            </a:r>
            <a:r>
              <a:rPr lang="en-US" altLang="zh-CN" dirty="0"/>
              <a:t>K		</a:t>
            </a:r>
            <a:r>
              <a:rPr lang="zh-CN" altLang="zh-CN" dirty="0"/>
              <a:t>牛顿</a:t>
            </a:r>
            <a:r>
              <a:rPr lang="en-US" altLang="zh-CN" dirty="0"/>
              <a:t>N	</a:t>
            </a:r>
            <a:r>
              <a:rPr lang="en-US" altLang="zh-CN" dirty="0">
                <a:solidFill>
                  <a:srgbClr val="FF0000"/>
                </a:solidFill>
              </a:rPr>
              <a:t>B</a:t>
            </a:r>
            <a:r>
              <a:rPr lang="zh-CN" altLang="zh-CN" dirty="0">
                <a:solidFill>
                  <a:srgbClr val="FF0000"/>
                </a:solidFill>
              </a:rPr>
              <a:t>．安培</a:t>
            </a:r>
            <a:r>
              <a:rPr lang="en-US" altLang="zh-CN" dirty="0">
                <a:solidFill>
                  <a:srgbClr val="FF0000"/>
                </a:solidFill>
              </a:rPr>
              <a:t>A		</a:t>
            </a:r>
            <a:r>
              <a:rPr lang="zh-CN" altLang="zh-CN" dirty="0">
                <a:solidFill>
                  <a:srgbClr val="FF0000"/>
                </a:solidFill>
              </a:rPr>
              <a:t>开尔文</a:t>
            </a:r>
            <a:r>
              <a:rPr lang="en-US" altLang="zh-CN" dirty="0">
                <a:solidFill>
                  <a:srgbClr val="FF0000"/>
                </a:solidFill>
              </a:rPr>
              <a:t>K</a:t>
            </a:r>
            <a:endParaRPr lang="zh-CN" altLang="zh-CN" dirty="0">
              <a:solidFill>
                <a:srgbClr val="FF0000"/>
              </a:solidFill>
            </a:endParaRPr>
          </a:p>
          <a:p>
            <a:r>
              <a:rPr lang="en-US" altLang="zh-CN" dirty="0"/>
              <a:t>C</a:t>
            </a:r>
            <a:r>
              <a:rPr lang="zh-CN" altLang="zh-CN" dirty="0"/>
              <a:t>．特斯拉</a:t>
            </a:r>
            <a:r>
              <a:rPr lang="en-US" altLang="zh-CN" dirty="0"/>
              <a:t>T		</a:t>
            </a:r>
            <a:r>
              <a:rPr lang="zh-CN" altLang="zh-CN" dirty="0"/>
              <a:t>安培</a:t>
            </a:r>
            <a:r>
              <a:rPr lang="en-US" altLang="zh-CN" dirty="0"/>
              <a:t>A	D</a:t>
            </a:r>
            <a:r>
              <a:rPr lang="zh-CN" altLang="zh-CN" dirty="0"/>
              <a:t>．牛顿</a:t>
            </a:r>
            <a:r>
              <a:rPr lang="en-US" altLang="zh-CN" dirty="0"/>
              <a:t>N		</a:t>
            </a:r>
            <a:r>
              <a:rPr lang="zh-CN" altLang="zh-CN" dirty="0"/>
              <a:t>特斯拉</a:t>
            </a:r>
            <a:r>
              <a:rPr lang="en-US" altLang="zh-CN" dirty="0"/>
              <a:t>T</a:t>
            </a:r>
            <a:endParaRPr lang="zh-CN" altLang="zh-CN" dirty="0"/>
          </a:p>
          <a:p>
            <a:r>
              <a:rPr lang="zh-CN" altLang="zh-CN" dirty="0">
                <a:solidFill>
                  <a:srgbClr val="FF0000"/>
                </a:solidFill>
              </a:rPr>
              <a:t>分析：错选的同学有</a:t>
            </a:r>
            <a:r>
              <a:rPr lang="en-US" altLang="zh-CN" dirty="0">
                <a:solidFill>
                  <a:srgbClr val="FF0000"/>
                </a:solidFill>
              </a:rPr>
              <a:t>20%</a:t>
            </a:r>
            <a:r>
              <a:rPr lang="zh-CN" altLang="zh-CN" dirty="0">
                <a:solidFill>
                  <a:srgbClr val="FF0000"/>
                </a:solidFill>
              </a:rPr>
              <a:t>，全错选</a:t>
            </a:r>
            <a:r>
              <a:rPr lang="en-US" altLang="zh-CN" dirty="0">
                <a:solidFill>
                  <a:srgbClr val="FF0000"/>
                </a:solidFill>
              </a:rPr>
              <a:t>A</a:t>
            </a:r>
            <a:r>
              <a:rPr lang="zh-CN" altLang="zh-CN" dirty="0">
                <a:solidFill>
                  <a:srgbClr val="FF0000"/>
                </a:solidFill>
              </a:rPr>
              <a:t>，牛顿、安培无法确定。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39458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357FBE-E5E5-44E6-8FA0-39EF3D1BF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二、试题回顾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21BBBA2-7EB8-440D-9F62-C896C933EC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391" y="1445194"/>
            <a:ext cx="10515600" cy="4351338"/>
          </a:xfrm>
        </p:spPr>
        <p:txBody>
          <a:bodyPr/>
          <a:lstStyle/>
          <a:p>
            <a:pPr marL="0" lvl="0" indent="269875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．如图所示，线圈</a:t>
            </a:r>
            <a:r>
              <a:rPr lang="en-US" altLang="zh-CN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与灯泡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串联后接在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5V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的正弦式交流电源上．为降低灯泡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的亮度，下列操作可行的是</a:t>
            </a:r>
            <a:endParaRPr kumimoji="0" lang="zh-CN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lvl="0" indent="269875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．仅改用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5V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的直流电源</a:t>
            </a:r>
            <a:endParaRPr kumimoji="0" lang="zh-CN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lvl="0" indent="269875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．仅降低交流电源的频率</a:t>
            </a:r>
            <a:endParaRPr kumimoji="0" lang="zh-CN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lvl="0" indent="269875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．仅在线圈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中插入铁芯</a:t>
            </a:r>
            <a:endParaRPr kumimoji="0" lang="zh-CN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lvl="0" indent="269875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．仅减小线圈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的匝数</a:t>
            </a:r>
            <a:endParaRPr kumimoji="0" lang="zh-CN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lvl="0" indent="269875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分析：错选的同学有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15%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，全选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，不知道感抗与哪些因素有关。</a:t>
            </a:r>
            <a:endParaRPr kumimoji="0" lang="zh-CN" altLang="en-US" sz="5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endParaRPr lang="zh-CN" altLang="en-US" dirty="0"/>
          </a:p>
        </p:txBody>
      </p:sp>
      <p:sp>
        <p:nvSpPr>
          <p:cNvPr id="4" name="Rectangle 18">
            <a:extLst>
              <a:ext uri="{FF2B5EF4-FFF2-40B4-BE49-F238E27FC236}">
                <a16:creationId xmlns:a16="http://schemas.microsoft.com/office/drawing/2014/main" id="{8AA5948B-2C2B-4DD5-86C7-ECDD408E30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2CAB5097-C7DD-4FFB-A051-BAB204AD923C}"/>
              </a:ext>
            </a:extLst>
          </p:cNvPr>
          <p:cNvGrpSpPr>
            <a:grpSpLocks/>
          </p:cNvGrpSpPr>
          <p:nvPr/>
        </p:nvGrpSpPr>
        <p:grpSpPr bwMode="auto">
          <a:xfrm>
            <a:off x="7213166" y="2267349"/>
            <a:ext cx="2768578" cy="1973386"/>
            <a:chOff x="3820" y="1890"/>
            <a:chExt cx="1850" cy="1755"/>
          </a:xfrm>
        </p:grpSpPr>
        <p:sp>
          <p:nvSpPr>
            <p:cNvPr id="6" name="xjhzja25">
              <a:extLst>
                <a:ext uri="{FF2B5EF4-FFF2-40B4-BE49-F238E27FC236}">
                  <a16:creationId xmlns:a16="http://schemas.microsoft.com/office/drawing/2014/main" id="{F889F0D7-1C88-4FF1-AB93-D38C885FC8EF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3820" y="2400"/>
              <a:ext cx="1850" cy="675"/>
            </a:xfrm>
            <a:custGeom>
              <a:avLst/>
              <a:gdLst>
                <a:gd name="T0" fmla="*/ 0 w 2420"/>
                <a:gd name="T1" fmla="*/ 0 h 840"/>
                <a:gd name="T2" fmla="*/ 0 w 2420"/>
                <a:gd name="T3" fmla="*/ 840 h 840"/>
                <a:gd name="T4" fmla="*/ 2420 w 2420"/>
                <a:gd name="T5" fmla="*/ 840 h 840"/>
                <a:gd name="T6" fmla="*/ 2420 w 2420"/>
                <a:gd name="T7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0" h="840">
                  <a:moveTo>
                    <a:pt x="0" y="0"/>
                  </a:moveTo>
                  <a:lnTo>
                    <a:pt x="0" y="840"/>
                  </a:lnTo>
                  <a:lnTo>
                    <a:pt x="2420" y="840"/>
                  </a:lnTo>
                  <a:lnTo>
                    <a:pt x="242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7" name="AutoShape 4">
              <a:extLst>
                <a:ext uri="{FF2B5EF4-FFF2-40B4-BE49-F238E27FC236}">
                  <a16:creationId xmlns:a16="http://schemas.microsoft.com/office/drawing/2014/main" id="{1012DFD1-816A-4984-9193-8B5AC0904B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5" y="2280"/>
              <a:ext cx="280" cy="280"/>
            </a:xfrm>
            <a:prstGeom prst="flowChartSummingJunction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8" name="Rectangle 5">
              <a:extLst>
                <a:ext uri="{FF2B5EF4-FFF2-40B4-BE49-F238E27FC236}">
                  <a16:creationId xmlns:a16="http://schemas.microsoft.com/office/drawing/2014/main" id="{35D9578D-D634-401B-9709-0303ECCF97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0" y="1890"/>
              <a:ext cx="555" cy="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  <a:endParaRPr lang="zh-CN" sz="105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" name="Rectangle 6">
              <a:extLst>
                <a:ext uri="{FF2B5EF4-FFF2-40B4-BE49-F238E27FC236}">
                  <a16:creationId xmlns:a16="http://schemas.microsoft.com/office/drawing/2014/main" id="{B48AC1C2-2BE5-4AA2-A54D-BA2CA48565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7" y="2137"/>
              <a:ext cx="678" cy="5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 </a:t>
              </a:r>
              <a:endParaRPr lang="zh-CN" sz="105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pSp>
          <p:nvGrpSpPr>
            <p:cNvPr id="10" name="xjhdx14">
              <a:extLst>
                <a:ext uri="{FF2B5EF4-FFF2-40B4-BE49-F238E27FC236}">
                  <a16:creationId xmlns:a16="http://schemas.microsoft.com/office/drawing/2014/main" id="{96857E05-135C-4068-8389-BC23AF6E1721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 flipH="1">
              <a:off x="4253" y="2014"/>
              <a:ext cx="147" cy="680"/>
              <a:chOff x="2649" y="2436"/>
              <a:chExt cx="546" cy="5069"/>
            </a:xfrm>
          </p:grpSpPr>
          <p:sp>
            <p:nvSpPr>
              <p:cNvPr id="17" name="Arc 8">
                <a:extLst>
                  <a:ext uri="{FF2B5EF4-FFF2-40B4-BE49-F238E27FC236}">
                    <a16:creationId xmlns:a16="http://schemas.microsoft.com/office/drawing/2014/main" id="{A629284D-498B-4FAC-8571-725033D9BB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9" y="2436"/>
                <a:ext cx="531" cy="1004"/>
              </a:xfrm>
              <a:custGeom>
                <a:avLst/>
                <a:gdLst>
                  <a:gd name="G0" fmla="+- 1230 0 0"/>
                  <a:gd name="G1" fmla="+- 21600 0 0"/>
                  <a:gd name="G2" fmla="+- 21600 0 0"/>
                  <a:gd name="T0" fmla="*/ 1230 w 22830"/>
                  <a:gd name="T1" fmla="*/ 0 h 43200"/>
                  <a:gd name="T2" fmla="*/ 0 w 22830"/>
                  <a:gd name="T3" fmla="*/ 43165 h 43200"/>
                  <a:gd name="T4" fmla="*/ 1230 w 2283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830" h="43200" fill="none" extrusionOk="0">
                    <a:moveTo>
                      <a:pt x="1229" y="0"/>
                    </a:moveTo>
                    <a:cubicBezTo>
                      <a:pt x="13159" y="0"/>
                      <a:pt x="22830" y="9670"/>
                      <a:pt x="22830" y="21600"/>
                    </a:cubicBezTo>
                    <a:cubicBezTo>
                      <a:pt x="22830" y="33529"/>
                      <a:pt x="13159" y="43200"/>
                      <a:pt x="1230" y="43200"/>
                    </a:cubicBezTo>
                    <a:cubicBezTo>
                      <a:pt x="819" y="43200"/>
                      <a:pt x="409" y="43188"/>
                      <a:pt x="0" y="43164"/>
                    </a:cubicBezTo>
                  </a:path>
                  <a:path w="22830" h="43200" stroke="0" extrusionOk="0">
                    <a:moveTo>
                      <a:pt x="1229" y="0"/>
                    </a:moveTo>
                    <a:cubicBezTo>
                      <a:pt x="13159" y="0"/>
                      <a:pt x="22830" y="9670"/>
                      <a:pt x="22830" y="21600"/>
                    </a:cubicBezTo>
                    <a:cubicBezTo>
                      <a:pt x="22830" y="33529"/>
                      <a:pt x="13159" y="43200"/>
                      <a:pt x="1230" y="43200"/>
                    </a:cubicBezTo>
                    <a:cubicBezTo>
                      <a:pt x="819" y="43200"/>
                      <a:pt x="409" y="43188"/>
                      <a:pt x="0" y="43164"/>
                    </a:cubicBezTo>
                    <a:lnTo>
                      <a:pt x="1230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18" name="Arc 9">
                <a:extLst>
                  <a:ext uri="{FF2B5EF4-FFF2-40B4-BE49-F238E27FC236}">
                    <a16:creationId xmlns:a16="http://schemas.microsoft.com/office/drawing/2014/main" id="{0BE95B37-19A0-4EF7-BDA2-475E443F8A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9" y="3441"/>
                <a:ext cx="531" cy="1004"/>
              </a:xfrm>
              <a:custGeom>
                <a:avLst/>
                <a:gdLst>
                  <a:gd name="G0" fmla="+- 1230 0 0"/>
                  <a:gd name="G1" fmla="+- 21600 0 0"/>
                  <a:gd name="G2" fmla="+- 21600 0 0"/>
                  <a:gd name="T0" fmla="*/ 1230 w 22830"/>
                  <a:gd name="T1" fmla="*/ 0 h 43200"/>
                  <a:gd name="T2" fmla="*/ 0 w 22830"/>
                  <a:gd name="T3" fmla="*/ 43165 h 43200"/>
                  <a:gd name="T4" fmla="*/ 1230 w 2283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830" h="43200" fill="none" extrusionOk="0">
                    <a:moveTo>
                      <a:pt x="1229" y="0"/>
                    </a:moveTo>
                    <a:cubicBezTo>
                      <a:pt x="13159" y="0"/>
                      <a:pt x="22830" y="9670"/>
                      <a:pt x="22830" y="21600"/>
                    </a:cubicBezTo>
                    <a:cubicBezTo>
                      <a:pt x="22830" y="33529"/>
                      <a:pt x="13159" y="43200"/>
                      <a:pt x="1230" y="43200"/>
                    </a:cubicBezTo>
                    <a:cubicBezTo>
                      <a:pt x="819" y="43200"/>
                      <a:pt x="409" y="43188"/>
                      <a:pt x="0" y="43164"/>
                    </a:cubicBezTo>
                  </a:path>
                  <a:path w="22830" h="43200" stroke="0" extrusionOk="0">
                    <a:moveTo>
                      <a:pt x="1229" y="0"/>
                    </a:moveTo>
                    <a:cubicBezTo>
                      <a:pt x="13159" y="0"/>
                      <a:pt x="22830" y="9670"/>
                      <a:pt x="22830" y="21600"/>
                    </a:cubicBezTo>
                    <a:cubicBezTo>
                      <a:pt x="22830" y="33529"/>
                      <a:pt x="13159" y="43200"/>
                      <a:pt x="1230" y="43200"/>
                    </a:cubicBezTo>
                    <a:cubicBezTo>
                      <a:pt x="819" y="43200"/>
                      <a:pt x="409" y="43188"/>
                      <a:pt x="0" y="43164"/>
                    </a:cubicBezTo>
                    <a:lnTo>
                      <a:pt x="1230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19" name="Arc 10">
                <a:extLst>
                  <a:ext uri="{FF2B5EF4-FFF2-40B4-BE49-F238E27FC236}">
                    <a16:creationId xmlns:a16="http://schemas.microsoft.com/office/drawing/2014/main" id="{33F2048E-5504-4626-8B1F-5A9B801324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9" y="6501"/>
                <a:ext cx="531" cy="1004"/>
              </a:xfrm>
              <a:custGeom>
                <a:avLst/>
                <a:gdLst>
                  <a:gd name="G0" fmla="+- 1230 0 0"/>
                  <a:gd name="G1" fmla="+- 21600 0 0"/>
                  <a:gd name="G2" fmla="+- 21600 0 0"/>
                  <a:gd name="T0" fmla="*/ 1230 w 22830"/>
                  <a:gd name="T1" fmla="*/ 0 h 43200"/>
                  <a:gd name="T2" fmla="*/ 0 w 22830"/>
                  <a:gd name="T3" fmla="*/ 43165 h 43200"/>
                  <a:gd name="T4" fmla="*/ 1230 w 2283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830" h="43200" fill="none" extrusionOk="0">
                    <a:moveTo>
                      <a:pt x="1229" y="0"/>
                    </a:moveTo>
                    <a:cubicBezTo>
                      <a:pt x="13159" y="0"/>
                      <a:pt x="22830" y="9670"/>
                      <a:pt x="22830" y="21600"/>
                    </a:cubicBezTo>
                    <a:cubicBezTo>
                      <a:pt x="22830" y="33529"/>
                      <a:pt x="13159" y="43200"/>
                      <a:pt x="1230" y="43200"/>
                    </a:cubicBezTo>
                    <a:cubicBezTo>
                      <a:pt x="819" y="43200"/>
                      <a:pt x="409" y="43188"/>
                      <a:pt x="0" y="43164"/>
                    </a:cubicBezTo>
                  </a:path>
                  <a:path w="22830" h="43200" stroke="0" extrusionOk="0">
                    <a:moveTo>
                      <a:pt x="1229" y="0"/>
                    </a:moveTo>
                    <a:cubicBezTo>
                      <a:pt x="13159" y="0"/>
                      <a:pt x="22830" y="9670"/>
                      <a:pt x="22830" y="21600"/>
                    </a:cubicBezTo>
                    <a:cubicBezTo>
                      <a:pt x="22830" y="33529"/>
                      <a:pt x="13159" y="43200"/>
                      <a:pt x="1230" y="43200"/>
                    </a:cubicBezTo>
                    <a:cubicBezTo>
                      <a:pt x="819" y="43200"/>
                      <a:pt x="409" y="43188"/>
                      <a:pt x="0" y="43164"/>
                    </a:cubicBezTo>
                    <a:lnTo>
                      <a:pt x="1230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20" name="Arc 11">
                <a:extLst>
                  <a:ext uri="{FF2B5EF4-FFF2-40B4-BE49-F238E27FC236}">
                    <a16:creationId xmlns:a16="http://schemas.microsoft.com/office/drawing/2014/main" id="{6DDDCF82-D564-425A-98FA-C5B586280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9" y="5481"/>
                <a:ext cx="531" cy="1004"/>
              </a:xfrm>
              <a:custGeom>
                <a:avLst/>
                <a:gdLst>
                  <a:gd name="G0" fmla="+- 1230 0 0"/>
                  <a:gd name="G1" fmla="+- 21600 0 0"/>
                  <a:gd name="G2" fmla="+- 21600 0 0"/>
                  <a:gd name="T0" fmla="*/ 1230 w 22830"/>
                  <a:gd name="T1" fmla="*/ 0 h 43200"/>
                  <a:gd name="T2" fmla="*/ 0 w 22830"/>
                  <a:gd name="T3" fmla="*/ 43165 h 43200"/>
                  <a:gd name="T4" fmla="*/ 1230 w 2283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830" h="43200" fill="none" extrusionOk="0">
                    <a:moveTo>
                      <a:pt x="1229" y="0"/>
                    </a:moveTo>
                    <a:cubicBezTo>
                      <a:pt x="13159" y="0"/>
                      <a:pt x="22830" y="9670"/>
                      <a:pt x="22830" y="21600"/>
                    </a:cubicBezTo>
                    <a:cubicBezTo>
                      <a:pt x="22830" y="33529"/>
                      <a:pt x="13159" y="43200"/>
                      <a:pt x="1230" y="43200"/>
                    </a:cubicBezTo>
                    <a:cubicBezTo>
                      <a:pt x="819" y="43200"/>
                      <a:pt x="409" y="43188"/>
                      <a:pt x="0" y="43164"/>
                    </a:cubicBezTo>
                  </a:path>
                  <a:path w="22830" h="43200" stroke="0" extrusionOk="0">
                    <a:moveTo>
                      <a:pt x="1229" y="0"/>
                    </a:moveTo>
                    <a:cubicBezTo>
                      <a:pt x="13159" y="0"/>
                      <a:pt x="22830" y="9670"/>
                      <a:pt x="22830" y="21600"/>
                    </a:cubicBezTo>
                    <a:cubicBezTo>
                      <a:pt x="22830" y="33529"/>
                      <a:pt x="13159" y="43200"/>
                      <a:pt x="1230" y="43200"/>
                    </a:cubicBezTo>
                    <a:cubicBezTo>
                      <a:pt x="819" y="43200"/>
                      <a:pt x="409" y="43188"/>
                      <a:pt x="0" y="43164"/>
                    </a:cubicBezTo>
                    <a:lnTo>
                      <a:pt x="1230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21" name="Arc 12">
                <a:extLst>
                  <a:ext uri="{FF2B5EF4-FFF2-40B4-BE49-F238E27FC236}">
                    <a16:creationId xmlns:a16="http://schemas.microsoft.com/office/drawing/2014/main" id="{A2B9DDA1-8DF1-4605-84DD-04AAF69E88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4" y="4461"/>
                <a:ext cx="531" cy="1004"/>
              </a:xfrm>
              <a:custGeom>
                <a:avLst/>
                <a:gdLst>
                  <a:gd name="G0" fmla="+- 1230 0 0"/>
                  <a:gd name="G1" fmla="+- 21600 0 0"/>
                  <a:gd name="G2" fmla="+- 21600 0 0"/>
                  <a:gd name="T0" fmla="*/ 1230 w 22830"/>
                  <a:gd name="T1" fmla="*/ 0 h 43200"/>
                  <a:gd name="T2" fmla="*/ 0 w 22830"/>
                  <a:gd name="T3" fmla="*/ 43165 h 43200"/>
                  <a:gd name="T4" fmla="*/ 1230 w 2283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830" h="43200" fill="none" extrusionOk="0">
                    <a:moveTo>
                      <a:pt x="1229" y="0"/>
                    </a:moveTo>
                    <a:cubicBezTo>
                      <a:pt x="13159" y="0"/>
                      <a:pt x="22830" y="9670"/>
                      <a:pt x="22830" y="21600"/>
                    </a:cubicBezTo>
                    <a:cubicBezTo>
                      <a:pt x="22830" y="33529"/>
                      <a:pt x="13159" y="43200"/>
                      <a:pt x="1230" y="43200"/>
                    </a:cubicBezTo>
                    <a:cubicBezTo>
                      <a:pt x="819" y="43200"/>
                      <a:pt x="409" y="43188"/>
                      <a:pt x="0" y="43164"/>
                    </a:cubicBezTo>
                  </a:path>
                  <a:path w="22830" h="43200" stroke="0" extrusionOk="0">
                    <a:moveTo>
                      <a:pt x="1229" y="0"/>
                    </a:moveTo>
                    <a:cubicBezTo>
                      <a:pt x="13159" y="0"/>
                      <a:pt x="22830" y="9670"/>
                      <a:pt x="22830" y="21600"/>
                    </a:cubicBezTo>
                    <a:cubicBezTo>
                      <a:pt x="22830" y="33529"/>
                      <a:pt x="13159" y="43200"/>
                      <a:pt x="1230" y="43200"/>
                    </a:cubicBezTo>
                    <a:cubicBezTo>
                      <a:pt x="819" y="43200"/>
                      <a:pt x="409" y="43188"/>
                      <a:pt x="0" y="43164"/>
                    </a:cubicBezTo>
                    <a:lnTo>
                      <a:pt x="1230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zh-CN" altLang="en-US"/>
              </a:p>
            </p:txBody>
          </p:sp>
        </p:grpSp>
        <p:cxnSp>
          <p:nvCxnSpPr>
            <p:cNvPr id="11" name="AutoShape 13">
              <a:extLst>
                <a:ext uri="{FF2B5EF4-FFF2-40B4-BE49-F238E27FC236}">
                  <a16:creationId xmlns:a16="http://schemas.microsoft.com/office/drawing/2014/main" id="{C3E074B0-D865-499E-812F-834816EE629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977" y="2242"/>
              <a:ext cx="737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" name="Rectangle 14">
              <a:extLst>
                <a:ext uri="{FF2B5EF4-FFF2-40B4-BE49-F238E27FC236}">
                  <a16:creationId xmlns:a16="http://schemas.microsoft.com/office/drawing/2014/main" id="{0BE75CDC-DE95-4D73-BF99-49FE8EA335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0" y="1894"/>
              <a:ext cx="555" cy="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L</a:t>
              </a:r>
              <a:endParaRPr lang="zh-CN" sz="105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3" name="Rectangle 15">
              <a:extLst>
                <a:ext uri="{FF2B5EF4-FFF2-40B4-BE49-F238E27FC236}">
                  <a16:creationId xmlns:a16="http://schemas.microsoft.com/office/drawing/2014/main" id="{133004AE-F7CC-413D-ACAC-72F4DCEC79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1" y="2842"/>
              <a:ext cx="970" cy="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~ </a:t>
              </a:r>
              <a:r>
                <a:rPr lang="en-US" sz="1050" i="1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u</a:t>
              </a:r>
              <a:endParaRPr lang="zh-CN" sz="105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cxnSp>
          <p:nvCxnSpPr>
            <p:cNvPr id="14" name="AutoShape 16">
              <a:extLst>
                <a:ext uri="{FF2B5EF4-FFF2-40B4-BE49-F238E27FC236}">
                  <a16:creationId xmlns:a16="http://schemas.microsoft.com/office/drawing/2014/main" id="{AC0E9725-AF5F-4048-B00B-CDD211E5E8B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820" y="3075"/>
              <a:ext cx="44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17">
              <a:extLst>
                <a:ext uri="{FF2B5EF4-FFF2-40B4-BE49-F238E27FC236}">
                  <a16:creationId xmlns:a16="http://schemas.microsoft.com/office/drawing/2014/main" id="{39DCB1E2-B0BB-486B-A603-71A25316509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229" y="3075"/>
              <a:ext cx="44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Rectangle 18">
              <a:extLst>
                <a:ext uri="{FF2B5EF4-FFF2-40B4-BE49-F238E27FC236}">
                  <a16:creationId xmlns:a16="http://schemas.microsoft.com/office/drawing/2014/main" id="{408D26A7-DB86-47F2-872A-2B5A17C9ED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5" y="3255"/>
              <a:ext cx="1020" cy="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 </a:t>
              </a:r>
              <a:endParaRPr lang="zh-CN" sz="105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2241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357FBE-E5E5-44E6-8FA0-39EF3D1BF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二、试题回顾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21BBBA2-7EB8-440D-9F62-C896C933EC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3</a:t>
            </a:r>
            <a:r>
              <a:rPr lang="zh-CN" altLang="en-US" dirty="0"/>
              <a:t>．据报道，</a:t>
            </a:r>
            <a:r>
              <a:rPr lang="en-US" altLang="zh-CN" dirty="0"/>
              <a:t>2018</a:t>
            </a:r>
            <a:r>
              <a:rPr lang="zh-CN" altLang="en-US" dirty="0"/>
              <a:t>年我国将发射全球低轨卫星星座“鸿雁星座”系统的首颗试验卫星．它将运行在距离地球</a:t>
            </a:r>
            <a:r>
              <a:rPr lang="en-US" altLang="zh-CN" dirty="0"/>
              <a:t>1100</a:t>
            </a:r>
            <a:r>
              <a:rPr lang="zh-CN" altLang="en-US" dirty="0"/>
              <a:t>公里的圆轨道上，则其</a:t>
            </a:r>
          </a:p>
          <a:p>
            <a:r>
              <a:rPr lang="en-US" altLang="zh-CN" dirty="0">
                <a:solidFill>
                  <a:srgbClr val="FF0000"/>
                </a:solidFill>
              </a:rPr>
              <a:t>A</a:t>
            </a:r>
            <a:r>
              <a:rPr lang="zh-CN" altLang="en-US" dirty="0">
                <a:solidFill>
                  <a:srgbClr val="FF0000"/>
                </a:solidFill>
              </a:rPr>
              <a:t>．向心加速度小于地面的重力加速度</a:t>
            </a:r>
          </a:p>
          <a:p>
            <a:r>
              <a:rPr lang="en-US" altLang="zh-CN" dirty="0"/>
              <a:t>B</a:t>
            </a:r>
            <a:r>
              <a:rPr lang="zh-CN" altLang="en-US" dirty="0"/>
              <a:t>．线速度大于第一宇宙速度</a:t>
            </a:r>
          </a:p>
          <a:p>
            <a:r>
              <a:rPr lang="en-US" altLang="zh-CN" dirty="0"/>
              <a:t>C</a:t>
            </a:r>
            <a:r>
              <a:rPr lang="zh-CN" altLang="en-US" dirty="0"/>
              <a:t>．周期大于地球自转周期</a:t>
            </a:r>
          </a:p>
          <a:p>
            <a:r>
              <a:rPr lang="en-US" altLang="zh-CN" dirty="0"/>
              <a:t>D</a:t>
            </a:r>
            <a:r>
              <a:rPr lang="zh-CN" altLang="en-US" dirty="0"/>
              <a:t>．角速度小于地球自转角速度</a:t>
            </a:r>
          </a:p>
          <a:p>
            <a:r>
              <a:rPr lang="zh-CN" altLang="en-US" dirty="0">
                <a:solidFill>
                  <a:srgbClr val="FF0000"/>
                </a:solidFill>
              </a:rPr>
              <a:t>分析：错选的有</a:t>
            </a:r>
            <a:r>
              <a:rPr lang="en-US" altLang="zh-CN" dirty="0">
                <a:solidFill>
                  <a:srgbClr val="FF0000"/>
                </a:solidFill>
              </a:rPr>
              <a:t>20%</a:t>
            </a:r>
            <a:r>
              <a:rPr lang="zh-CN" altLang="en-US" dirty="0">
                <a:solidFill>
                  <a:srgbClr val="FF0000"/>
                </a:solidFill>
              </a:rPr>
              <a:t>，全错选</a:t>
            </a:r>
            <a:r>
              <a:rPr lang="en-US" altLang="zh-CN" dirty="0">
                <a:solidFill>
                  <a:srgbClr val="FF0000"/>
                </a:solidFill>
              </a:rPr>
              <a:t>B</a:t>
            </a:r>
            <a:r>
              <a:rPr lang="zh-CN" altLang="en-US" dirty="0">
                <a:solidFill>
                  <a:srgbClr val="FF0000"/>
                </a:solidFill>
              </a:rPr>
              <a:t>，认为高轨道卫星速度大于第一宇宙速度。</a:t>
            </a:r>
          </a:p>
          <a:p>
            <a:endParaRPr lang="zh-CN" altLang="en-US" dirty="0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DD510E8E-3149-4430-B00F-6F35683BF5A0}"/>
              </a:ext>
            </a:extLst>
          </p:cNvPr>
          <p:cNvGrpSpPr>
            <a:grpSpLocks/>
          </p:cNvGrpSpPr>
          <p:nvPr/>
        </p:nvGrpSpPr>
        <p:grpSpPr bwMode="auto">
          <a:xfrm>
            <a:off x="8930457" y="2814381"/>
            <a:ext cx="1962892" cy="2470183"/>
            <a:chOff x="8348" y="9779"/>
            <a:chExt cx="1710" cy="2171"/>
          </a:xfrm>
        </p:grpSpPr>
        <p:pic>
          <p:nvPicPr>
            <p:cNvPr id="5" name="图片 4" descr="说明: C:\Users\Administrator\AppData\Roaming\Tencent\Users\383316897\QQ\WinTemp\RichOle\$4PO2I)R}F~G5KX5JFOPBGN.png">
              <a:extLst>
                <a:ext uri="{FF2B5EF4-FFF2-40B4-BE49-F238E27FC236}">
                  <a16:creationId xmlns:a16="http://schemas.microsoft.com/office/drawing/2014/main" id="{29E1380C-341B-42E2-ADD6-0917A3CBEC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48" y="9779"/>
              <a:ext cx="1710" cy="1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文本框 1019">
              <a:extLst>
                <a:ext uri="{FF2B5EF4-FFF2-40B4-BE49-F238E27FC236}">
                  <a16:creationId xmlns:a16="http://schemas.microsoft.com/office/drawing/2014/main" id="{AE4FFAB8-32BD-45B6-984A-F8456DE7D1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64" y="11610"/>
              <a:ext cx="608" cy="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Times New Roman" panose="02020603050405020304" pitchFamily="18" charset="0"/>
                  <a:ea typeface="宋体" panose="02010600030101010101" pitchFamily="2" charset="-122"/>
                </a:rPr>
                <a:t> </a:t>
              </a:r>
              <a:endParaRPr lang="zh-CN" sz="105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2744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941</Words>
  <Application>Microsoft Office PowerPoint</Application>
  <PresentationFormat>宽屏</PresentationFormat>
  <Paragraphs>303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3" baseType="lpstr">
      <vt:lpstr>等线</vt:lpstr>
      <vt:lpstr>等线 Light</vt:lpstr>
      <vt:lpstr>宋体</vt:lpstr>
      <vt:lpstr>Arial</vt:lpstr>
      <vt:lpstr>Times New Roman</vt:lpstr>
      <vt:lpstr>Office 主题​​</vt:lpstr>
      <vt:lpstr>2018年高三期末试卷评卷思考</vt:lpstr>
      <vt:lpstr>一、测试结果的相关数据</vt:lpstr>
      <vt:lpstr>一、测试结果的相关数据</vt:lpstr>
      <vt:lpstr>一、测试结果的相关数据</vt:lpstr>
      <vt:lpstr>一、测试结果的相关数据</vt:lpstr>
      <vt:lpstr>一、测试结果的相关数据</vt:lpstr>
      <vt:lpstr>二、试题回顾</vt:lpstr>
      <vt:lpstr>二、试题回顾</vt:lpstr>
      <vt:lpstr>二、试题回顾</vt:lpstr>
      <vt:lpstr>二、试题回顾</vt:lpstr>
      <vt:lpstr>二、试题回顾</vt:lpstr>
      <vt:lpstr>二、试题回顾</vt:lpstr>
      <vt:lpstr>二、试题回顾</vt:lpstr>
      <vt:lpstr>二、试题回顾</vt:lpstr>
      <vt:lpstr>二、试题回顾</vt:lpstr>
      <vt:lpstr>二、试题回顾</vt:lpstr>
      <vt:lpstr>二、试题回顾</vt:lpstr>
      <vt:lpstr>二、试题回顾</vt:lpstr>
      <vt:lpstr>二、试题回顾（第9，第13题思考）</vt:lpstr>
      <vt:lpstr>二、试题回顾</vt:lpstr>
      <vt:lpstr>二、试题回顾</vt:lpstr>
      <vt:lpstr>二、试题回顾</vt:lpstr>
      <vt:lpstr>二、试题回顾</vt:lpstr>
      <vt:lpstr>二、试题回顾</vt:lpstr>
      <vt:lpstr>二、试题回顾</vt:lpstr>
      <vt:lpstr>三、思考</vt:lpstr>
      <vt:lpstr>谢   谢！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2018年高三期末试卷评卷思考</dc:title>
  <dc:creator>兆宝 陶</dc:creator>
  <cp:lastModifiedBy>兆宝 陶</cp:lastModifiedBy>
  <cp:revision>18</cp:revision>
  <dcterms:created xsi:type="dcterms:W3CDTF">2019-02-14T13:15:31Z</dcterms:created>
  <dcterms:modified xsi:type="dcterms:W3CDTF">2019-02-16T04:31:01Z</dcterms:modified>
</cp:coreProperties>
</file>