
<file path=[Content_Types].xml><?xml version="1.0" encoding="utf-8"?>
<Types xmlns="http://schemas.openxmlformats.org/package/2006/content-types">
  <Default Extension="jpeg" ContentType="image/jpe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handoutMasterIdLst>
    <p:handoutMasterId r:id="rId24"/>
  </p:handoutMasterIdLst>
  <p:sldIdLst>
    <p:sldId id="260" r:id="rId4"/>
    <p:sldId id="258" r:id="rId5"/>
    <p:sldId id="261" r:id="rId7"/>
    <p:sldId id="262" r:id="rId8"/>
    <p:sldId id="264" r:id="rId9"/>
    <p:sldId id="266" r:id="rId10"/>
    <p:sldId id="265" r:id="rId11"/>
    <p:sldId id="270" r:id="rId12"/>
    <p:sldId id="274" r:id="rId13"/>
    <p:sldId id="276" r:id="rId14"/>
    <p:sldId id="275" r:id="rId15"/>
    <p:sldId id="267" r:id="rId16"/>
    <p:sldId id="269" r:id="rId17"/>
    <p:sldId id="287" r:id="rId18"/>
    <p:sldId id="277" r:id="rId19"/>
    <p:sldId id="278" r:id="rId20"/>
    <p:sldId id="279" r:id="rId21"/>
    <p:sldId id="280" r:id="rId22"/>
    <p:sldId id="281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6B08"/>
    <a:srgbClr val="7D521D"/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252"/>
      </p:cViewPr>
      <p:guideLst>
        <p:guide orient="horz" pos="2160"/>
        <p:guide pos="384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sng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sng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sng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sng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sng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sng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sng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sng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8.emf"/><Relationship Id="rId1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58860" y="3200400"/>
            <a:ext cx="425196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背 影</a:t>
            </a:r>
            <a:endParaRPr lang="zh-CN" altLang="en-US" sz="9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091420" y="4777740"/>
            <a:ext cx="17951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/>
              <a:t>朱自清</a:t>
            </a:r>
            <a:endParaRPr lang="zh-CN" altLang="en-US" sz="3600" b="1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5737" y="6139426"/>
            <a:ext cx="3773751" cy="118882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0255" y="675005"/>
            <a:ext cx="10650855" cy="5507990"/>
          </a:xfrm>
          <a:prstGeom prst="rect">
            <a:avLst/>
          </a:prstGeom>
          <a:noFill/>
          <a:ln w="44450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sz="4400" b="1">
                <a:latin typeface="华文仿宋" panose="02010600040101010101" pitchFamily="2" charset="-122"/>
                <a:ea typeface="华文仿宋" panose="02010600040101010101" pitchFamily="2" charset="-122"/>
              </a:rPr>
              <a:t>爸爸的爱是祸不单行的日子对儿子的宽慰</a:t>
            </a:r>
            <a:endParaRPr lang="zh-CN" altLang="en-US" sz="44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r>
              <a:rPr lang="zh-CN" altLang="en-US" sz="4400" b="1">
                <a:latin typeface="华文仿宋" panose="02010600040101010101" pitchFamily="2" charset="-122"/>
                <a:ea typeface="华文仿宋" panose="02010600040101010101" pitchFamily="2" charset="-122"/>
              </a:rPr>
              <a:t>爸爸的爱是再三再三嘱咐后的终于不放心</a:t>
            </a:r>
            <a:endParaRPr lang="zh-CN" altLang="en-US" sz="44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r>
              <a:rPr lang="zh-CN" altLang="en-US" sz="4400" b="1">
                <a:latin typeface="华文仿宋" panose="02010600040101010101" pitchFamily="2" charset="-122"/>
                <a:ea typeface="华文仿宋" panose="02010600040101010101" pitchFamily="2" charset="-122"/>
              </a:rPr>
              <a:t>爸爸的爱是靠车门椅子上的那件紫毛大衣</a:t>
            </a:r>
            <a:endParaRPr lang="zh-CN" altLang="en-US" sz="44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r>
              <a:rPr lang="zh-CN" altLang="en-US" sz="4400" b="1">
                <a:latin typeface="华文仿宋" panose="02010600040101010101" pitchFamily="2" charset="-122"/>
                <a:ea typeface="华文仿宋" panose="02010600040101010101" pitchFamily="2" charset="-122"/>
              </a:rPr>
              <a:t>爸爸的爱是竭尽全力地攀爬那高高的月台</a:t>
            </a:r>
            <a:endParaRPr lang="zh-CN" altLang="en-US" sz="44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r>
              <a:rPr lang="zh-CN" altLang="en-US" sz="4400" b="1">
                <a:latin typeface="华文仿宋" panose="02010600040101010101" pitchFamily="2" charset="-122"/>
                <a:ea typeface="华文仿宋" panose="02010600040101010101" pitchFamily="2" charset="-122"/>
              </a:rPr>
              <a:t>爸爸的爱是衣上的泥土与火焰般的朱红橘</a:t>
            </a:r>
            <a:endParaRPr lang="zh-CN" altLang="en-US" sz="44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r>
              <a:rPr lang="zh-CN" altLang="en-US" sz="4400" b="1">
                <a:latin typeface="华文仿宋" panose="02010600040101010101" pitchFamily="2" charset="-122"/>
                <a:ea typeface="华文仿宋" panose="02010600040101010101" pitchFamily="2" charset="-122"/>
              </a:rPr>
              <a:t>爸爸的人一点也不帅</a:t>
            </a:r>
            <a:endParaRPr lang="zh-CN" altLang="en-US" sz="44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r>
              <a:rPr lang="zh-CN" altLang="en-US" sz="4400" b="1">
                <a:latin typeface="华文仿宋" panose="02010600040101010101" pitchFamily="2" charset="-122"/>
                <a:ea typeface="华文仿宋" panose="02010600040101010101" pitchFamily="2" charset="-122"/>
              </a:rPr>
              <a:t>爸爸的身手一点也不矫健</a:t>
            </a:r>
            <a:endParaRPr lang="zh-CN" altLang="en-US" sz="44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r>
              <a:rPr lang="zh-CN" altLang="en-US" sz="4400" b="1">
                <a:latin typeface="华文仿宋" panose="02010600040101010101" pitchFamily="2" charset="-122"/>
                <a:ea typeface="华文仿宋" panose="02010600040101010101" pitchFamily="2" charset="-122"/>
              </a:rPr>
              <a:t>但爸爸的爱却让我的泪流了下来</a:t>
            </a:r>
            <a:endParaRPr lang="zh-CN" altLang="en-US" sz="44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pic>
        <p:nvPicPr>
          <p:cNvPr id="3" name="图片 2" descr="橘子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93480" y="4639945"/>
            <a:ext cx="2537460" cy="139763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3920" y="2129790"/>
            <a:ext cx="10619105" cy="1198880"/>
          </a:xfrm>
          <a:prstGeom prst="rect">
            <a:avLst/>
          </a:prstGeom>
          <a:noFill/>
          <a:ln w="47625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sz="7200" b="1" dirty="0"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散文要读出文中那个</a:t>
            </a:r>
            <a:r>
              <a:rPr lang="en-US" altLang="zh-CN" sz="7200" b="1" dirty="0"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“</a:t>
            </a:r>
            <a:r>
              <a:rPr lang="zh-CN" altLang="en-US" sz="7200" b="1" dirty="0"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我</a:t>
            </a:r>
            <a:r>
              <a:rPr lang="en-US" altLang="zh-CN" sz="7200" b="1" dirty="0"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”</a:t>
            </a:r>
            <a:endParaRPr lang="en-US" altLang="zh-CN" sz="7200" b="1" dirty="0">
              <a:latin typeface="华文楷体" panose="02010600040101010101" pitchFamily="2" charset="-122"/>
              <a:ea typeface="华文楷体" panose="02010600040101010101" pitchFamily="2" charset="-122"/>
              <a:cs typeface="楷体_GB2312" panose="02010609030101010101" charset="-122"/>
            </a:endParaRPr>
          </a:p>
        </p:txBody>
      </p:sp>
      <p:pic>
        <p:nvPicPr>
          <p:cNvPr id="3" name="图片 2" descr="展信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41740" y="4695190"/>
            <a:ext cx="2892425" cy="176784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22580" y="1049020"/>
            <a:ext cx="11360150" cy="5631180"/>
          </a:xfrm>
          <a:prstGeom prst="rect">
            <a:avLst/>
          </a:prstGeom>
          <a:noFill/>
          <a:ln w="41275" cmpd="sng">
            <a:solidFill>
              <a:srgbClr val="C00000"/>
            </a:solidFill>
            <a:prstDash val="solid"/>
          </a:ln>
        </p:spPr>
        <p:txBody>
          <a:bodyPr wrap="square">
            <a:spAutoFit/>
          </a:bodyPr>
          <a:lstStyle/>
          <a:p>
            <a:pPr indent="266700" algn="l"/>
            <a:r>
              <a:rPr lang="en-US" altLang="zh-CN" sz="3600" b="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   </a:t>
            </a:r>
            <a:r>
              <a:rPr lang="zh-CN" sz="36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其实我那年已二十岁，北京已来往过两三次，是没有什么要紧的了。</a:t>
            </a:r>
            <a:endParaRPr lang="zh-CN" sz="3600" b="1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楷体_GB2312" panose="02010609030101010101" charset="-122"/>
            </a:endParaRPr>
          </a:p>
          <a:p>
            <a:pPr indent="266700" algn="l"/>
            <a:r>
              <a:rPr lang="zh-CN" sz="36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   我再三回劝他不必去。</a:t>
            </a:r>
            <a:endParaRPr lang="zh-CN" sz="3600" b="1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楷体_GB2312" panose="02010609030101010101" charset="-122"/>
            </a:endParaRPr>
          </a:p>
          <a:p>
            <a:pPr indent="266700" algn="l"/>
            <a:r>
              <a:rPr lang="zh-CN" sz="36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   我那时真是聪明过分，总觉得他说话不大漂亮，非自己插嘴不可，但他终于讲定了价钱；就送我上车。</a:t>
            </a:r>
            <a:endParaRPr lang="zh-CN" sz="3600" b="1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楷体_GB2312" panose="02010609030101010101" charset="-122"/>
            </a:endParaRPr>
          </a:p>
          <a:p>
            <a:pPr indent="266700" algn="l"/>
            <a:r>
              <a:rPr lang="zh-CN" sz="36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   我心里暗笑他的迂；他们只认得钱，托他们只是白托！而且我这样大年纪的人，难道还不能料理自己么？唉，我现在想想，那时真是太聪明了！</a:t>
            </a:r>
            <a:endParaRPr lang="zh-CN" sz="3600" b="1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楷体_GB2312" panose="02010609030101010101" charset="-122"/>
            </a:endParaRPr>
          </a:p>
          <a:p>
            <a:pPr indent="266700" algn="l"/>
            <a:r>
              <a:rPr lang="zh-CN" sz="36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   我说道：</a:t>
            </a:r>
            <a:r>
              <a:rPr lang="en-US" altLang="zh-CN" sz="36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“</a:t>
            </a:r>
            <a:r>
              <a:rPr lang="zh-CN" altLang="en-US" sz="36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爸爸，你走吧。</a:t>
            </a:r>
            <a:r>
              <a:rPr lang="en-US" altLang="zh-CN" sz="36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”</a:t>
            </a:r>
            <a:endParaRPr lang="en-US" altLang="zh-CN" sz="3600" b="1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楷体_GB2312" panose="02010609030101010101" charset="-122"/>
            </a:endParaRPr>
          </a:p>
          <a:p>
            <a:pPr indent="266700" algn="l"/>
            <a:r>
              <a:rPr lang="en-US" altLang="zh-CN" sz="36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   </a:t>
            </a:r>
            <a:r>
              <a:rPr lang="zh-CN" altLang="en-US" sz="36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我赶紧拭干了泪。怕他看见，也怕别人看见。</a:t>
            </a:r>
            <a:endParaRPr lang="zh-CN" sz="3600" b="1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楷体_GB2312" panose="0201060903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0825" y="59055"/>
            <a:ext cx="975169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读</a:t>
            </a:r>
            <a:r>
              <a:rPr lang="en-US" altLang="zh-CN" sz="6000" b="1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“</a:t>
            </a:r>
            <a:r>
              <a:rPr lang="zh-CN" altLang="en-US" sz="6000" b="1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我</a:t>
            </a:r>
            <a:r>
              <a:rPr lang="en-US" altLang="zh-CN" sz="6000" b="1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”</a:t>
            </a:r>
            <a:endParaRPr lang="en-US" altLang="zh-CN" sz="6000" b="1">
              <a:solidFill>
                <a:srgbClr val="C0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1280" y="428625"/>
            <a:ext cx="12029440" cy="6000750"/>
          </a:xfrm>
          <a:prstGeom prst="rect">
            <a:avLst/>
          </a:prstGeom>
          <a:solidFill>
            <a:schemeClr val="accent3">
              <a:lumMod val="95000"/>
              <a:alpha val="44000"/>
            </a:schemeClr>
          </a:solidFill>
          <a:ln w="47625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1915年，朱自清父亲包办朱自清婚姻，朱自清有怨言。父子生隙。</a:t>
            </a:r>
            <a:endParaRPr lang="zh-CN" altLang="en-US" sz="32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1916年，朱自清上北大后自作主张改“朱自华“为“朱自清”，父亲很生气。</a:t>
            </a:r>
            <a:endParaRPr lang="zh-CN" altLang="en-US" sz="32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1917年：父亲失业，祖母去世，家庭经济陷入困顿。朱自清二弟几乎失学。《背影》的故事就发生在这一年。 </a:t>
            </a:r>
            <a:endParaRPr lang="zh-CN" altLang="en-US" sz="32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1921年，朱自清北大毕业参加工作，父亲为了缓解家庭经济紧张私自扣留了朱自清工资。父子发生剧烈矛盾。朱自清离家出走。</a:t>
            </a:r>
            <a:endParaRPr lang="zh-CN" altLang="en-US" sz="32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1922年，朱自清带儿子回家，父亲不准他进门，只能怅然离开。</a:t>
            </a:r>
            <a:endParaRPr lang="zh-CN" altLang="en-US" sz="32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1923年，朱自清再次回家，父亲不搭理他。父子开始长达多年冷战。</a:t>
            </a:r>
            <a:endParaRPr lang="zh-CN" altLang="en-US" sz="32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1925年，朱自清父亲写信给儿子：大约大去之期不远矣。朱自清在泪水中完成了《背影》。</a:t>
            </a:r>
            <a:endParaRPr lang="zh-CN" altLang="en-US" sz="32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                     </a:t>
            </a:r>
            <a:r>
              <a:rPr lang="zh-CN" altLang="en-US" sz="3200" b="1" dirty="0">
                <a:latin typeface="方正姚体" panose="02010601030101010101" pitchFamily="2" charset="-122"/>
                <a:ea typeface="方正姚体" panose="02010601030101010101" pitchFamily="2" charset="-122"/>
                <a:cs typeface="黑体" panose="02010600030101010101" charset="-122"/>
              </a:rPr>
              <a:t>  </a:t>
            </a:r>
            <a:r>
              <a:rPr lang="zh-CN" altLang="en-US" sz="3200" b="1" dirty="0" smtClean="0">
                <a:latin typeface="方正姚体" panose="02010601030101010101" pitchFamily="2" charset="-122"/>
                <a:ea typeface="方正姚体" panose="02010601030101010101" pitchFamily="2" charset="-122"/>
                <a:cs typeface="黑体" panose="02010600030101010101" charset="-122"/>
              </a:rPr>
              <a:t>—</a:t>
            </a:r>
            <a:r>
              <a:rPr lang="zh-CN" altLang="en-US" sz="3200" b="1" dirty="0" smtClean="0">
                <a:latin typeface="方正姚体" panose="02010601030101010101" pitchFamily="2" charset="-122"/>
                <a:ea typeface="方正姚体" panose="02010601030101010101" pitchFamily="2" charset="-122"/>
                <a:cs typeface="楷体_GB2312" panose="02010609030101010101" charset="-122"/>
              </a:rPr>
              <a:t>—</a:t>
            </a:r>
            <a:r>
              <a:rPr lang="zh-CN" altLang="en-US" sz="3200" b="1" dirty="0">
                <a:latin typeface="方正姚体" panose="02010601030101010101" pitchFamily="2" charset="-122"/>
                <a:ea typeface="方正姚体" panose="02010601030101010101" pitchFamily="2" charset="-122"/>
                <a:cs typeface="楷体_GB2312" panose="02010609030101010101" charset="-122"/>
              </a:rPr>
              <a:t>王君《生之苦痛与爱之艰难──《背影》再读》</a:t>
            </a:r>
            <a:endParaRPr lang="zh-CN" altLang="en-US" sz="3200" b="1" dirty="0">
              <a:latin typeface="方正姚体" panose="02010601030101010101" pitchFamily="2" charset="-122"/>
              <a:ea typeface="方正姚体" panose="02010601030101010101" pitchFamily="2" charset="-122"/>
              <a:cs typeface="楷体_GB2312" panose="02010609030101010101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4875" y="1092835"/>
            <a:ext cx="10205720" cy="1568450"/>
          </a:xfrm>
          <a:prstGeom prst="rect">
            <a:avLst/>
          </a:prstGeom>
          <a:noFill/>
          <a:ln w="44450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sz="4800" b="1">
                <a:latin typeface="华文楷体" panose="02010600040101010101" pitchFamily="2" charset="-122"/>
                <a:ea typeface="华文楷体" panose="02010600040101010101" pitchFamily="2" charset="-122"/>
              </a:rPr>
              <a:t>我与父亲不相见已二年余了，我最不能忘记的是他的背影。</a:t>
            </a:r>
            <a:endParaRPr lang="zh-CN" altLang="en-US" sz="4800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54710" y="3516630"/>
            <a:ext cx="10274935" cy="2306955"/>
          </a:xfrm>
          <a:prstGeom prst="rect">
            <a:avLst/>
          </a:prstGeom>
          <a:noFill/>
          <a:ln w="44450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sz="4800" b="1">
                <a:latin typeface="华文楷体" panose="02010600040101010101" pitchFamily="2" charset="-122"/>
                <a:ea typeface="华文楷体" panose="02010600040101010101" pitchFamily="2" charset="-122"/>
              </a:rPr>
              <a:t>在晶莹的泪光中，又看见那肥胖的、青布棉袍黑布马褂的背影。唉！我不知何时再能与他相见！</a:t>
            </a:r>
            <a:endParaRPr lang="zh-CN" altLang="en-US" sz="4800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0" y="1600835"/>
            <a:ext cx="11027410" cy="3785652"/>
          </a:xfrm>
          <a:prstGeom prst="rect">
            <a:avLst/>
          </a:prstGeom>
          <a:noFill/>
          <a:ln w="47625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sz="6000" b="1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错位的亲子之爱，不平衡的父子情转化为平衡</a:t>
            </a:r>
            <a:r>
              <a:rPr lang="zh-CN" altLang="en-US" sz="6000" b="1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。</a:t>
            </a:r>
            <a:endParaRPr lang="zh-CN" altLang="en-US" sz="6000" b="1" dirty="0" smtClean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楷体_GB2312" panose="02010609030101010101" charset="-122"/>
            </a:endParaRPr>
          </a:p>
          <a:p>
            <a:pPr algn="r"/>
            <a:r>
              <a:rPr lang="zh-CN" altLang="en-US" sz="6000" b="1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                                                                                 ——孙绍振</a:t>
            </a:r>
            <a:endParaRPr lang="zh-CN" altLang="en-US" sz="6000" b="1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楷体_GB2312" panose="0201060903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95300" y="1231900"/>
            <a:ext cx="11041380" cy="3416320"/>
          </a:xfrm>
          <a:prstGeom prst="rect">
            <a:avLst/>
          </a:prstGeom>
          <a:noFill/>
          <a:ln w="44450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近几年来，父亲和我都是东奔西走，家中光景是一日不如一日。他少年出外谋生，独立支持，做了许多大事。哪知老境却如此颓唐</a:t>
            </a:r>
            <a:r>
              <a:rPr lang="zh-CN" altLang="en-US" sz="54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！</a:t>
            </a:r>
            <a:endParaRPr lang="zh-CN" altLang="en-US" sz="54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18160" y="1187450"/>
            <a:ext cx="11203940" cy="3476625"/>
          </a:xfrm>
          <a:prstGeom prst="rect">
            <a:avLst/>
          </a:prstGeom>
          <a:noFill/>
          <a:ln w="44450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   </a:t>
            </a:r>
            <a:r>
              <a:rPr lang="zh-CN" altLang="en-US" sz="4400" b="1" dirty="0"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《背影》所传达出来的“沧桑感”是沉重的，它潜隐在作品的字里行间。《背影》写的是一个时代和家庭的“大背景”下的人物的“小背影”。</a:t>
            </a:r>
            <a:endParaRPr lang="zh-CN" altLang="en-US" sz="4400" b="1" dirty="0">
              <a:latin typeface="华文楷体" panose="02010600040101010101" pitchFamily="2" charset="-122"/>
              <a:ea typeface="华文楷体" panose="02010600040101010101" pitchFamily="2" charset="-122"/>
              <a:cs typeface="楷体_GB2312" panose="02010609030101010101" charset="-122"/>
            </a:endParaRPr>
          </a:p>
          <a:p>
            <a:r>
              <a:rPr lang="zh-CN" altLang="en-US" sz="4400" b="1" dirty="0"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           </a:t>
            </a:r>
            <a:r>
              <a:rPr lang="zh-CN" altLang="en-US" sz="3200" b="1" dirty="0">
                <a:latin typeface="华文楷体" panose="02010600040101010101" pitchFamily="2" charset="-122"/>
                <a:ea typeface="华文楷体" panose="02010600040101010101" pitchFamily="2" charset="-122"/>
                <a:cs typeface="楷体_GB2312" panose="02010609030101010101" charset="-122"/>
              </a:rPr>
              <a:t>——陈日亮：《&lt;背影&gt;：你读出了多少“背影”》</a:t>
            </a:r>
            <a:endParaRPr lang="zh-CN" altLang="en-US" sz="3200" b="1" dirty="0">
              <a:latin typeface="华文楷体" panose="02010600040101010101" pitchFamily="2" charset="-122"/>
              <a:ea typeface="华文楷体" panose="02010600040101010101" pitchFamily="2" charset="-122"/>
              <a:cs typeface="楷体_GB2312" panose="0201060903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1785" y="1013460"/>
            <a:ext cx="11527155" cy="4831080"/>
          </a:xfrm>
          <a:prstGeom prst="rect">
            <a:avLst/>
          </a:prstGeom>
          <a:noFill/>
          <a:ln w="44450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4400" b="1">
                <a:latin typeface="仿宋" panose="02010609060101010101" pitchFamily="49" charset="-122"/>
                <a:ea typeface="仿宋" panose="02010609060101010101" pitchFamily="49" charset="-122"/>
                <a:cs typeface="楷体_GB2312" panose="02010609030101010101" charset="-122"/>
              </a:rPr>
              <a:t>    </a:t>
            </a:r>
            <a:r>
              <a:rPr lang="zh-CN" altLang="en-US" sz="4400" b="1">
                <a:latin typeface="仿宋" panose="02010609060101010101" pitchFamily="49" charset="-122"/>
                <a:ea typeface="仿宋" panose="02010609060101010101" pitchFamily="49" charset="-122"/>
                <a:cs typeface="楷体_GB2312" panose="02010609030101010101" charset="-122"/>
              </a:rPr>
              <a:t>我慢慢地、慢慢地了解到，所谓父女母子一场，只不过意味着，你和他的缘分就是今生今世不断地在目送他的背影渐行渐远。你站立在小路的这一端，看着他逐渐消失在小路转弯的地方，而且，他用背影默默告诉你：不必追。</a:t>
            </a:r>
            <a:endParaRPr lang="zh-CN" altLang="en-US" sz="4400" b="1">
              <a:latin typeface="仿宋" panose="02010609060101010101" pitchFamily="49" charset="-122"/>
              <a:ea typeface="仿宋" panose="02010609060101010101" pitchFamily="49" charset="-122"/>
              <a:cs typeface="楷体_GB2312" panose="02010609030101010101" charset="-122"/>
            </a:endParaRPr>
          </a:p>
          <a:p>
            <a:r>
              <a:rPr lang="zh-CN" altLang="en-US" sz="4400" b="1">
                <a:latin typeface="仿宋" panose="02010609060101010101" pitchFamily="49" charset="-122"/>
                <a:ea typeface="仿宋" panose="02010609060101010101" pitchFamily="49" charset="-122"/>
                <a:cs typeface="楷体_GB2312" panose="02010609030101010101" charset="-122"/>
              </a:rPr>
              <a:t>                       </a:t>
            </a:r>
            <a:endParaRPr lang="zh-CN" altLang="en-US" sz="4400" b="1">
              <a:latin typeface="仿宋" panose="02010609060101010101" pitchFamily="49" charset="-122"/>
              <a:ea typeface="仿宋" panose="02010609060101010101" pitchFamily="49" charset="-122"/>
              <a:cs typeface="楷体_GB2312" panose="02010609030101010101" charset="-122"/>
            </a:endParaRPr>
          </a:p>
          <a:p>
            <a:r>
              <a:rPr lang="zh-CN" altLang="en-US" sz="4400" b="1">
                <a:latin typeface="仿宋" panose="02010609060101010101" pitchFamily="49" charset="-122"/>
                <a:ea typeface="仿宋" panose="02010609060101010101" pitchFamily="49" charset="-122"/>
                <a:cs typeface="楷体_GB2312" panose="02010609030101010101" charset="-122"/>
              </a:rPr>
              <a:t>                       ——龙应台《目送》</a:t>
            </a:r>
            <a:endParaRPr lang="zh-CN" altLang="en-US" sz="4400" b="1">
              <a:latin typeface="仿宋" panose="02010609060101010101" pitchFamily="49" charset="-122"/>
              <a:ea typeface="仿宋" panose="02010609060101010101" pitchFamily="49" charset="-122"/>
              <a:cs typeface="楷体_GB2312" panose="02010609030101010101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文本框 20485"/>
          <p:cNvSpPr txBox="1"/>
          <p:nvPr/>
        </p:nvSpPr>
        <p:spPr>
          <a:xfrm>
            <a:off x="336233" y="73025"/>
            <a:ext cx="7488237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颠沛流离中寻觅一张安静的书桌，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先生眼含热泪写下了</a:t>
            </a:r>
            <a:r>
              <a:rPr lang="en-US" altLang="zh-CN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《</a:t>
            </a:r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背影</a:t>
            </a:r>
            <a:r>
              <a:rPr lang="en-US" altLang="zh-CN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》</a:t>
            </a:r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琢出文学史上第一父子情，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这背影里，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是父亲的慈爱与迂执，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艰难与努力，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困顿与挣扎。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这《背影》里，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是儿子的羞愧与伤悲，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感恩与忏悔，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沉重与泪花。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dirty="0">
                <a:latin typeface="楷体_GB2312" panose="02010609030101010101" charset="-122"/>
                <a:ea typeface="楷体_GB2312" panose="02010609030101010101" charset="-122"/>
                <a:sym typeface="+mn-ea"/>
              </a:rPr>
              <a:t>爱是担当是责任是无私，</a:t>
            </a:r>
            <a:endParaRPr lang="zh-CN" altLang="en-US" sz="2400" b="1" u="none" dirty="0">
              <a:latin typeface="楷体_GB2312" panose="02010609030101010101" charset="-122"/>
              <a:ea typeface="楷体_GB2312" panose="02010609030101010101" charset="-122"/>
            </a:endParaRPr>
          </a:p>
          <a:p>
            <a:r>
              <a:rPr lang="zh-CN" altLang="en-US" sz="2400" b="1" dirty="0">
                <a:latin typeface="楷体_GB2312" panose="02010609030101010101" charset="-122"/>
                <a:ea typeface="楷体_GB2312" panose="02010609030101010101" charset="-122"/>
                <a:sym typeface="+mn-ea"/>
              </a:rPr>
              <a:t>爱是误解是等待是妥协，</a:t>
            </a:r>
            <a:endParaRPr lang="zh-CN" altLang="en-US" sz="2400" b="1" u="none" dirty="0">
              <a:latin typeface="楷体_GB2312" panose="02010609030101010101" charset="-122"/>
              <a:ea typeface="楷体_GB2312" panose="02010609030101010101" charset="-122"/>
            </a:endParaRPr>
          </a:p>
          <a:p>
            <a:r>
              <a:rPr lang="zh-CN" altLang="en-US" sz="2400" b="1" dirty="0">
                <a:latin typeface="楷体_GB2312" panose="02010609030101010101" charset="-122"/>
                <a:ea typeface="楷体_GB2312" panose="02010609030101010101" charset="-122"/>
                <a:sym typeface="+mn-ea"/>
              </a:rPr>
              <a:t>在岁月面前没有赢家。</a:t>
            </a:r>
            <a:endParaRPr lang="zh-CN" altLang="en-US" sz="2400" b="1" u="none" dirty="0">
              <a:latin typeface="楷体_GB2312" panose="02010609030101010101" charset="-122"/>
              <a:ea typeface="楷体_GB2312" panose="02010609030101010101" charset="-122"/>
            </a:endParaRPr>
          </a:p>
          <a:p>
            <a:r>
              <a:rPr lang="zh-CN" altLang="en-US" sz="2400" b="1" dirty="0">
                <a:latin typeface="楷体_GB2312" panose="02010609030101010101" charset="-122"/>
                <a:ea typeface="楷体_GB2312" panose="02010609030101010101" charset="-122"/>
                <a:sym typeface="+mn-ea"/>
              </a:rPr>
              <a:t>能爱时请竭尽全力去爱，</a:t>
            </a:r>
            <a:endParaRPr lang="zh-CN" altLang="en-US" sz="2400" b="1" u="none" dirty="0">
              <a:latin typeface="楷体_GB2312" panose="02010609030101010101" charset="-122"/>
              <a:ea typeface="楷体_GB2312" panose="02010609030101010101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即使身已疲惫，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我们的灵魂也将不生一丝白发。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                       </a:t>
            </a:r>
            <a:r>
              <a:rPr lang="en-US" altLang="zh-CN" sz="20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—— 2019</a:t>
            </a:r>
            <a:r>
              <a:rPr lang="zh-CN" altLang="en-US" sz="20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年</a:t>
            </a:r>
            <a:r>
              <a:rPr lang="en-US" altLang="zh-CN" sz="20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9</a:t>
            </a:r>
            <a:r>
              <a:rPr lang="zh-CN" altLang="en-US" sz="20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月</a:t>
            </a:r>
            <a:r>
              <a:rPr lang="en-US" altLang="zh-CN" sz="20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24</a:t>
            </a:r>
            <a:r>
              <a:rPr lang="zh-CN" altLang="en-US" sz="20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日夜</a:t>
            </a:r>
            <a:r>
              <a:rPr lang="zh-CN" altLang="en-US" sz="2400" b="1" u="none" dirty="0"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endParaRPr lang="zh-CN" altLang="en-US" sz="2400" b="1" u="none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2" name="图片 1" descr="朱自清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81110" y="415925"/>
            <a:ext cx="2138680" cy="327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图片 10243" descr="背影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775" y="0"/>
            <a:ext cx="5920105" cy="4375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图片 10244" descr="春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0"/>
            <a:ext cx="5949315" cy="4365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图片 10245" descr="匆匆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75" y="4437380"/>
            <a:ext cx="5162550" cy="2420620"/>
          </a:xfrm>
          <a:prstGeom prst="rect">
            <a:avLst/>
          </a:prstGeom>
          <a:noFill/>
          <a:ln w="254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10247" name="图片 10246" descr="绿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8935" y="4437380"/>
            <a:ext cx="6596380" cy="222059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8" name="矩形 10247"/>
          <p:cNvSpPr/>
          <p:nvPr/>
        </p:nvSpPr>
        <p:spPr>
          <a:xfrm>
            <a:off x="105410" y="0"/>
            <a:ext cx="5919470" cy="4365625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49" name="矩形 10248"/>
          <p:cNvSpPr/>
          <p:nvPr/>
        </p:nvSpPr>
        <p:spPr>
          <a:xfrm>
            <a:off x="6096000" y="0"/>
            <a:ext cx="5948680" cy="4365625"/>
          </a:xfrm>
          <a:prstGeom prst="rect">
            <a:avLst/>
          </a:prstGeom>
          <a:noFill/>
          <a:ln w="254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51" name="矩形 10250"/>
          <p:cNvSpPr/>
          <p:nvPr/>
        </p:nvSpPr>
        <p:spPr>
          <a:xfrm>
            <a:off x="5375275" y="4437380"/>
            <a:ext cx="6668770" cy="242062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52" name="椭圆 10251"/>
          <p:cNvSpPr/>
          <p:nvPr/>
        </p:nvSpPr>
        <p:spPr>
          <a:xfrm>
            <a:off x="268605" y="1426845"/>
            <a:ext cx="1116013" cy="287338"/>
          </a:xfrm>
          <a:prstGeom prst="ellipse">
            <a:avLst/>
          </a:prstGeom>
          <a:noFill/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53" name="椭圆 10252"/>
          <p:cNvSpPr/>
          <p:nvPr/>
        </p:nvSpPr>
        <p:spPr>
          <a:xfrm>
            <a:off x="6167438" y="1341438"/>
            <a:ext cx="1008062" cy="287337"/>
          </a:xfrm>
          <a:prstGeom prst="ellipse">
            <a:avLst/>
          </a:prstGeom>
          <a:noFill/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54" name="椭圆 10253"/>
          <p:cNvSpPr/>
          <p:nvPr/>
        </p:nvSpPr>
        <p:spPr>
          <a:xfrm>
            <a:off x="375285" y="5143818"/>
            <a:ext cx="720725" cy="215900"/>
          </a:xfrm>
          <a:prstGeom prst="ellipse">
            <a:avLst/>
          </a:prstGeom>
          <a:noFill/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55" name="椭圆 10254"/>
          <p:cNvSpPr/>
          <p:nvPr/>
        </p:nvSpPr>
        <p:spPr>
          <a:xfrm>
            <a:off x="5807075" y="5260023"/>
            <a:ext cx="865188" cy="215900"/>
          </a:xfrm>
          <a:prstGeom prst="ellipse">
            <a:avLst/>
          </a:prstGeom>
          <a:noFill/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56" name="椭圆 10255"/>
          <p:cNvSpPr/>
          <p:nvPr/>
        </p:nvSpPr>
        <p:spPr>
          <a:xfrm>
            <a:off x="268605" y="2533015"/>
            <a:ext cx="827088" cy="649288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57" name="椭圆 10256"/>
          <p:cNvSpPr/>
          <p:nvPr/>
        </p:nvSpPr>
        <p:spPr>
          <a:xfrm>
            <a:off x="6288723" y="2420938"/>
            <a:ext cx="504825" cy="576262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58" name="椭圆 10257"/>
          <p:cNvSpPr/>
          <p:nvPr/>
        </p:nvSpPr>
        <p:spPr>
          <a:xfrm>
            <a:off x="268605" y="5666740"/>
            <a:ext cx="659765" cy="49911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59" name="椭圆 10258"/>
          <p:cNvSpPr/>
          <p:nvPr/>
        </p:nvSpPr>
        <p:spPr>
          <a:xfrm>
            <a:off x="5734050" y="5805488"/>
            <a:ext cx="433388" cy="360362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435" y="768350"/>
            <a:ext cx="6360795" cy="102298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137920" y="1891665"/>
            <a:ext cx="9922510" cy="4399915"/>
          </a:xfrm>
          <a:prstGeom prst="rect">
            <a:avLst/>
          </a:prstGeom>
          <a:noFill/>
          <a:ln w="44450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 </a:t>
            </a:r>
            <a:r>
              <a:rPr lang="zh-CN" altLang="en-US" sz="40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我写《背影》，就因为文中所引的父亲的来信里的那句话。当时读了父亲的信，真的泪如泉涌。我父亲待我的许多好处，特别是《背影》里所叙的那一回，想起来跟在眼前一般无二。我这篇文只是写实……</a:t>
            </a:r>
            <a:endParaRPr lang="zh-CN" altLang="en-US" sz="40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pPr algn="r"/>
            <a:r>
              <a:rPr lang="en-US" altLang="zh-CN" sz="4000" b="1" dirty="0" smtClean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                                     ——</a:t>
            </a:r>
            <a:r>
              <a:rPr lang="zh-CN" altLang="en-US" sz="40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朱自清</a:t>
            </a:r>
            <a:endParaRPr lang="zh-CN" altLang="en-US" sz="40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6282" y="532625"/>
            <a:ext cx="56159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8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一封家书</a:t>
            </a:r>
            <a:endParaRPr lang="zh-CN" altLang="en-US" sz="8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31265" y="2152015"/>
            <a:ext cx="9728835" cy="4246245"/>
          </a:xfrm>
          <a:prstGeom prst="rect">
            <a:avLst/>
          </a:prstGeom>
          <a:noFill/>
          <a:ln w="53975" cmpd="sng">
            <a:solidFill>
              <a:srgbClr val="7D521D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latin typeface="方正姚体" panose="02010601030101010101" pitchFamily="2" charset="-122"/>
                <a:ea typeface="方正姚体" panose="02010601030101010101" pitchFamily="2" charset="-122"/>
                <a:cs typeface="楷体_GB2312" panose="02010609030101010101" charset="-122"/>
              </a:rPr>
              <a:t>我身体平安，惟膀子疼痛厉害，举箸提笔，诸多不便，大约大去之期不远矣</a:t>
            </a:r>
            <a:r>
              <a:rPr lang="zh-CN" altLang="en-US" sz="5400" b="1" dirty="0" smtClean="0">
                <a:latin typeface="方正姚体" panose="02010601030101010101" pitchFamily="2" charset="-122"/>
                <a:ea typeface="方正姚体" panose="02010601030101010101" pitchFamily="2" charset="-122"/>
                <a:cs typeface="楷体_GB2312" panose="02010609030101010101" charset="-122"/>
              </a:rPr>
              <a:t>。</a:t>
            </a:r>
            <a:endParaRPr lang="zh-CN" altLang="en-US" sz="5400" b="1" dirty="0">
              <a:latin typeface="方正姚体" panose="02010601030101010101" pitchFamily="2" charset="-122"/>
              <a:ea typeface="方正姚体" panose="02010601030101010101" pitchFamily="2" charset="-122"/>
              <a:cs typeface="楷体_GB2312" panose="02010609030101010101" charset="-122"/>
            </a:endParaRPr>
          </a:p>
          <a:p>
            <a:pPr algn="r"/>
            <a:r>
              <a:rPr lang="en-US" altLang="zh-CN" sz="5400" b="1" dirty="0">
                <a:latin typeface="方正姚体" panose="02010601030101010101" pitchFamily="2" charset="-122"/>
                <a:ea typeface="方正姚体" panose="02010601030101010101" pitchFamily="2" charset="-122"/>
                <a:cs typeface="楷体_GB2312" panose="02010609030101010101" charset="-122"/>
              </a:rPr>
              <a:t>                       </a:t>
            </a:r>
            <a:r>
              <a:rPr lang="en-US" altLang="zh-CN" sz="5400" b="1" dirty="0" smtClean="0">
                <a:latin typeface="方正姚体" panose="02010601030101010101" pitchFamily="2" charset="-122"/>
                <a:ea typeface="方正姚体" panose="02010601030101010101" pitchFamily="2" charset="-122"/>
                <a:cs typeface="楷体_GB2312" panose="02010609030101010101" charset="-122"/>
              </a:rPr>
              <a:t>          </a:t>
            </a:r>
            <a:r>
              <a:rPr lang="en-US" altLang="zh-CN" sz="5400" b="1" dirty="0">
                <a:latin typeface="方正姚体" panose="02010601030101010101" pitchFamily="2" charset="-122"/>
                <a:ea typeface="方正姚体" panose="02010601030101010101" pitchFamily="2" charset="-122"/>
                <a:cs typeface="楷体_GB2312" panose="02010609030101010101" charset="-122"/>
              </a:rPr>
              <a:t>——</a:t>
            </a:r>
            <a:r>
              <a:rPr lang="zh-CN" altLang="en-US" sz="5400" b="1" dirty="0">
                <a:latin typeface="方正姚体" panose="02010601030101010101" pitchFamily="2" charset="-122"/>
                <a:ea typeface="方正姚体" panose="02010601030101010101" pitchFamily="2" charset="-122"/>
                <a:cs typeface="楷体_GB2312" panose="02010609030101010101" charset="-122"/>
              </a:rPr>
              <a:t>朱父家书</a:t>
            </a:r>
            <a:endParaRPr lang="zh-CN" altLang="en-US" sz="5400" b="1" dirty="0">
              <a:latin typeface="方正姚体" panose="02010601030101010101" pitchFamily="2" charset="-122"/>
              <a:ea typeface="方正姚体" panose="02010601030101010101" pitchFamily="2" charset="-122"/>
              <a:cs typeface="楷体_GB2312" panose="0201060903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6720" y="2853690"/>
            <a:ext cx="11602085" cy="706755"/>
          </a:xfrm>
          <a:prstGeom prst="rect">
            <a:avLst/>
          </a:prstGeom>
          <a:noFill/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4000" b="1" dirty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黑体" panose="02010600030101010101" charset="-122"/>
                <a:ea typeface="黑体" panose="02010600030101010101" charset="-122"/>
              </a:rPr>
              <a:t>改写一：</a:t>
            </a:r>
            <a:r>
              <a:rPr lang="zh-CN" alt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黑体" panose="02010600030101010101" charset="-122"/>
                <a:ea typeface="黑体" panose="02010600030101010101" charset="-122"/>
              </a:rPr>
              <a:t>父亲穿过铁道，艰难地爬上了那边的月台。</a:t>
            </a:r>
            <a:endParaRPr lang="zh-CN" alt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黑体" panose="02010600030101010101" charset="-122"/>
              <a:ea typeface="黑体" panose="0201060003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6720" y="3919220"/>
            <a:ext cx="11602085" cy="2553335"/>
          </a:xfrm>
          <a:prstGeom prst="rect">
            <a:avLst/>
          </a:prstGeom>
          <a:noFill/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/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改写二：</a:t>
            </a:r>
            <a:r>
              <a:rPr lang="zh-CN" alt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我看见他戴着小帽，穿着马褂，棉袍,走到铁道边,下去尚不大难。可是他穿过铁道，要爬上那边月台,就不容易了。他手脚并用，显出努力的样子。</a:t>
            </a:r>
            <a:endParaRPr lang="zh-CN" alt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黑体" panose="02010600030101010101" charset="-122"/>
              <a:ea typeface="黑体" panose="02010600030101010101" charset="-122"/>
              <a:cs typeface="楷体_GB2312" panose="02010609030101010101" charset="-122"/>
            </a:endParaRPr>
          </a:p>
        </p:txBody>
      </p:sp>
      <p:sp>
        <p:nvSpPr>
          <p:cNvPr id="4101" name="矩形 4100"/>
          <p:cNvSpPr/>
          <p:nvPr/>
        </p:nvSpPr>
        <p:spPr>
          <a:xfrm>
            <a:off x="539750" y="188913"/>
            <a:ext cx="2952750" cy="71913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  <a:normAutofit/>
          </a:bodyPr>
          <a:lstStyle/>
          <a:p>
            <a:pPr algn="ctr"/>
            <a:r>
              <a:rPr lang="zh-CN" altLang="en-US" sz="3600" b="1">
                <a:ln w="12700" cap="flat" cmpd="sng">
                  <a:solidFill>
                    <a:srgbClr val="B2B2B2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  <a:tileRect/>
                </a:gradFill>
                <a:effectLst>
                  <a:outerShdw dist="35921" dir="2699999" sy="50000" rotWithShape="0">
                    <a:srgbClr val="875B0D">
                      <a:alpha val="70000"/>
                    </a:srgbClr>
                  </a:outerShdw>
                </a:effectLst>
                <a:latin typeface="黑体" panose="02010600030101010101" charset="-122"/>
                <a:ea typeface="黑体" panose="02010600030101010101" charset="-122"/>
              </a:rPr>
              <a:t>变式表达</a:t>
            </a:r>
            <a:endParaRPr lang="zh-CN" altLang="en-US" sz="3600" b="1">
              <a:ln w="12700" cap="flat" cmpd="sng">
                <a:solidFill>
                  <a:srgbClr val="B2B2B2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  <a:tileRect/>
              </a:gradFill>
              <a:effectLst>
                <a:outerShdw dist="35921" dir="2699999" sy="50000" rotWithShape="0">
                  <a:srgbClr val="875B0D">
                    <a:alpha val="70000"/>
                  </a:srgbClr>
                </a:outerShdw>
              </a:effectLst>
              <a:latin typeface="黑体" panose="02010600030101010101" charset="-122"/>
              <a:ea typeface="黑体" panose="0201060003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82270" y="1171476"/>
            <a:ext cx="116465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FF0000"/>
                </a:solidFill>
                <a:latin typeface="黑体" panose="02010600030101010101" charset="-122"/>
                <a:ea typeface="黑体" panose="02010600030101010101" charset="-122"/>
                <a:sym typeface="+mn-ea"/>
              </a:rPr>
              <a:t>阅读下面文字，再自读原文比较，你发现有什么不同，你更欣赏哪个版本，说说理由。</a:t>
            </a:r>
            <a:endParaRPr lang="zh-CN" altLang="en-US" sz="4000" b="1" dirty="0">
              <a:solidFill>
                <a:srgbClr val="FF0000"/>
              </a:solidFill>
              <a:latin typeface="黑体" panose="02010600030101010101" charset="-122"/>
              <a:ea typeface="黑体" panose="0201060003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52084" y="1918820"/>
            <a:ext cx="10282555" cy="3784600"/>
          </a:xfrm>
          <a:prstGeom prst="rect">
            <a:avLst/>
          </a:prstGeom>
          <a:noFill/>
          <a:ln w="41275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60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 </a:t>
            </a:r>
            <a:r>
              <a:rPr lang="zh-CN" altLang="en-US" sz="60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思想存在于词汇、字句、篇章、声调里。写文章时要学会</a:t>
            </a:r>
            <a:r>
              <a:rPr lang="en-US" altLang="zh-CN" sz="60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“</a:t>
            </a:r>
            <a:r>
              <a:rPr lang="zh-CN" altLang="en-US" sz="60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展示</a:t>
            </a:r>
            <a:r>
              <a:rPr lang="en-US" altLang="zh-CN" sz="60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”</a:t>
            </a:r>
            <a:r>
              <a:rPr lang="zh-CN" altLang="en-US" sz="60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，而少用</a:t>
            </a:r>
            <a:r>
              <a:rPr lang="en-US" altLang="zh-CN" sz="60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“</a:t>
            </a:r>
            <a:r>
              <a:rPr lang="zh-CN" altLang="en-US" sz="60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概括</a:t>
            </a:r>
            <a:r>
              <a:rPr lang="en-US" altLang="zh-CN" sz="60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”</a:t>
            </a:r>
            <a:r>
              <a:rPr lang="zh-CN" altLang="en-US" sz="60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的语言。</a:t>
            </a:r>
            <a:endParaRPr lang="zh-CN" altLang="en-US" sz="60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  <p:sp>
        <p:nvSpPr>
          <p:cNvPr id="4101" name="矩形 4100"/>
          <p:cNvSpPr/>
          <p:nvPr/>
        </p:nvSpPr>
        <p:spPr>
          <a:xfrm>
            <a:off x="955040" y="394335"/>
            <a:ext cx="5945505" cy="91059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  <a:normAutofit/>
          </a:bodyPr>
          <a:lstStyle/>
          <a:p>
            <a:pPr algn="ctr"/>
            <a:r>
              <a:rPr lang="zh-CN" altLang="en-US" sz="3600" b="1">
                <a:ln w="12700" cap="flat" cmpd="sng">
                  <a:solidFill>
                    <a:srgbClr val="B2B2B2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  <a:tileRect/>
                </a:gradFill>
                <a:effectLst>
                  <a:outerShdw dist="35921" dir="2699999" sy="50000" rotWithShape="0">
                    <a:srgbClr val="875B0D">
                      <a:alpha val="70000"/>
                    </a:srgbClr>
                  </a:outerShdw>
                </a:effectLst>
                <a:latin typeface="黑体" panose="02010600030101010101" charset="-122"/>
                <a:ea typeface="黑体" panose="02010600030101010101" charset="-122"/>
              </a:rPr>
              <a:t>朱自清先生如是说</a:t>
            </a:r>
            <a:endParaRPr lang="zh-CN" altLang="en-US" sz="3600" b="1">
              <a:ln w="12700" cap="flat" cmpd="sng">
                <a:solidFill>
                  <a:srgbClr val="B2B2B2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  <a:tileRect/>
              </a:gradFill>
              <a:effectLst>
                <a:outerShdw dist="35921" dir="2699999" sy="50000" rotWithShape="0">
                  <a:srgbClr val="875B0D">
                    <a:alpha val="70000"/>
                  </a:srgbClr>
                </a:outerShdw>
              </a:effectLst>
              <a:latin typeface="黑体" panose="02010600030101010101" charset="-122"/>
              <a:ea typeface="黑体" panose="0201060003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4190" y="182245"/>
            <a:ext cx="4834890" cy="6492875"/>
          </a:xfrm>
          <a:prstGeom prst="rect">
            <a:avLst/>
          </a:prstGeom>
          <a:solidFill>
            <a:schemeClr val="bg2">
              <a:lumMod val="20000"/>
              <a:lumOff val="80000"/>
              <a:alpha val="74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我看见他戴着</a:t>
            </a:r>
            <a:r>
              <a:rPr lang="zh-CN" altLang="en-US" sz="32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黑布</a:t>
            </a: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小帽，</a:t>
            </a:r>
            <a:b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穿着</a:t>
            </a:r>
            <a:r>
              <a:rPr lang="zh-CN" altLang="en-US" sz="32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黑布</a:t>
            </a: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大马褂，</a:t>
            </a:r>
            <a:b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深青布</a:t>
            </a: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棉袍,</a:t>
            </a:r>
            <a:b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蹒跚地</a:t>
            </a: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走到铁道边,</a:t>
            </a:r>
            <a:b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慢慢探身</a:t>
            </a: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下去,</a:t>
            </a:r>
            <a:b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尚不大难。</a:t>
            </a:r>
            <a:b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可是他穿过铁道，</a:t>
            </a:r>
            <a:b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要爬上那边月台,</a:t>
            </a:r>
            <a:b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就不容易了。</a:t>
            </a:r>
            <a:b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他用两手攀着上面，</a:t>
            </a:r>
            <a:br>
              <a:rPr lang="zh-CN" altLang="en-US" sz="32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两脚再向上缩;</a:t>
            </a:r>
            <a:br>
              <a:rPr lang="zh-CN" altLang="en-US" sz="32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他肥胖的身子向左微倾</a:t>
            </a: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，</a:t>
            </a:r>
            <a:b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</a:br>
            <a:r>
              <a:rPr lang="zh-CN" altLang="en-US" sz="3200" b="1" dirty="0">
                <a:latin typeface="黑体" panose="02010600030101010101" charset="-122"/>
                <a:ea typeface="黑体" panose="02010600030101010101" charset="-122"/>
                <a:cs typeface="楷体_GB2312" panose="02010609030101010101" charset="-122"/>
              </a:rPr>
              <a:t>显出努力的样子。</a:t>
            </a:r>
            <a:endParaRPr lang="zh-CN" altLang="en-US" sz="3200" b="1" dirty="0">
              <a:latin typeface="黑体" panose="02010600030101010101" charset="-122"/>
              <a:ea typeface="黑体" panose="02010600030101010101" charset="-122"/>
              <a:cs typeface="楷体_GB2312" panose="02010609030101010101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8025" y="2087880"/>
            <a:ext cx="10739755" cy="3322955"/>
          </a:xfrm>
          <a:prstGeom prst="rect">
            <a:avLst/>
          </a:prstGeom>
          <a:noFill/>
          <a:ln w="41275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</a:t>
            </a:r>
            <a:r>
              <a:rPr lang="zh-CN" altLang="en-US" sz="54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多多</a:t>
            </a:r>
            <a:r>
              <a:rPr lang="zh-CN" altLang="en-US" sz="54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用心诵读</a:t>
            </a:r>
            <a:r>
              <a:rPr lang="zh-CN" altLang="en-US" sz="54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各家各派的文字，获得那统一的文字或文脉。……</a:t>
            </a:r>
            <a:endParaRPr lang="zh-CN" altLang="en-US" sz="54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r>
              <a:rPr lang="zh-CN" altLang="en-US" sz="54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因为</a:t>
            </a:r>
            <a:r>
              <a:rPr lang="zh-CN" altLang="en-US" sz="5400" b="1" dirty="0">
                <a:solidFill>
                  <a:srgbClr val="C00000"/>
                </a:solidFill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朗诵</a:t>
            </a:r>
            <a:r>
              <a:rPr lang="zh-CN" altLang="en-US" sz="54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对于说话和作文也有帮助。</a:t>
            </a:r>
            <a:endParaRPr lang="zh-CN" altLang="en-US" sz="48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  <a:p>
            <a:r>
              <a:rPr lang="zh-CN" altLang="en-US" sz="48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         </a:t>
            </a:r>
            <a:r>
              <a:rPr lang="zh-CN" altLang="en-US" sz="4800" b="1" dirty="0" smtClean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——</a:t>
            </a:r>
            <a:r>
              <a:rPr lang="zh-CN" altLang="en-US" sz="4800" b="1" dirty="0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摘自朱自清《诵读教学》</a:t>
            </a:r>
            <a:endParaRPr lang="zh-CN" altLang="en-US" sz="4800" b="1" dirty="0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  <p:sp>
        <p:nvSpPr>
          <p:cNvPr id="4101" name="矩形 4100"/>
          <p:cNvSpPr/>
          <p:nvPr/>
        </p:nvSpPr>
        <p:spPr>
          <a:xfrm>
            <a:off x="955040" y="394335"/>
            <a:ext cx="5945505" cy="91059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  <a:normAutofit/>
          </a:bodyPr>
          <a:lstStyle/>
          <a:p>
            <a:pPr algn="ctr"/>
            <a:r>
              <a:rPr lang="zh-CN" altLang="en-US" sz="3600" b="1">
                <a:ln w="12700" cap="flat" cmpd="sng">
                  <a:solidFill>
                    <a:srgbClr val="B2B2B2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  <a:tileRect/>
                </a:gradFill>
                <a:effectLst>
                  <a:outerShdw dist="35921" dir="2699999" sy="50000" rotWithShape="0">
                    <a:srgbClr val="875B0D">
                      <a:alpha val="70000"/>
                    </a:srgbClr>
                  </a:outerShdw>
                </a:effectLst>
                <a:latin typeface="黑体" panose="02010600030101010101" charset="-122"/>
                <a:ea typeface="黑体" panose="02010600030101010101" charset="-122"/>
              </a:rPr>
              <a:t>朱自清先生如是说</a:t>
            </a:r>
            <a:endParaRPr lang="zh-CN" altLang="en-US" sz="3600" b="1">
              <a:ln w="12700" cap="flat" cmpd="sng">
                <a:solidFill>
                  <a:srgbClr val="B2B2B2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  <a:tileRect/>
              </a:gradFill>
              <a:effectLst>
                <a:outerShdw dist="35921" dir="2699999" sy="50000" rotWithShape="0">
                  <a:srgbClr val="875B0D">
                    <a:alpha val="70000"/>
                  </a:srgbClr>
                </a:outerShdw>
              </a:effectLst>
              <a:latin typeface="黑体" panose="02010600030101010101" charset="-122"/>
              <a:ea typeface="黑体" panose="02010600030101010101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37615" y="2472055"/>
            <a:ext cx="9895205" cy="830997"/>
          </a:xfrm>
          <a:prstGeom prst="rect">
            <a:avLst/>
          </a:prstGeom>
          <a:noFill/>
          <a:ln w="44450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sz="4800" b="1">
                <a:latin typeface="华文楷体" panose="02010600040101010101" pitchFamily="2" charset="-122"/>
                <a:ea typeface="华文楷体" panose="02010600040101010101" pitchFamily="2" charset="-122"/>
              </a:rPr>
              <a:t>文中还有哪些地方表现了父亲的爱。</a:t>
            </a:r>
            <a:endParaRPr lang="zh-CN" altLang="en-US" sz="4800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1979</Words>
  <Application>WPS 演示</Application>
  <PresentationFormat>宽屏</PresentationFormat>
  <Paragraphs>98</Paragraphs>
  <Slides>19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19</vt:i4>
      </vt:variant>
    </vt:vector>
  </HeadingPairs>
  <TitlesOfParts>
    <vt:vector size="33" baseType="lpstr">
      <vt:lpstr>Arial</vt:lpstr>
      <vt:lpstr>宋体</vt:lpstr>
      <vt:lpstr>Wingdings</vt:lpstr>
      <vt:lpstr>微软雅黑</vt:lpstr>
      <vt:lpstr>黑体</vt:lpstr>
      <vt:lpstr>华文楷体</vt:lpstr>
      <vt:lpstr>楷体_GB2312</vt:lpstr>
      <vt:lpstr>方正姚体</vt:lpstr>
      <vt:lpstr>华文仿宋</vt:lpstr>
      <vt:lpstr>仿宋_GB2312</vt:lpstr>
      <vt:lpstr>仿宋</vt:lpstr>
      <vt:lpstr>Arial Unicode MS</vt:lpstr>
      <vt:lpstr>Office 主题​​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Administrator</cp:lastModifiedBy>
  <cp:revision>79</cp:revision>
  <dcterms:created xsi:type="dcterms:W3CDTF">2019-06-19T02:08:00Z</dcterms:created>
  <dcterms:modified xsi:type="dcterms:W3CDTF">2019-09-26T02:06:48Z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2052-11.1.0.8986</vt:lpwstr>
  </property>
</Properties>
</file>