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403" r:id="rId3"/>
    <p:sldId id="391" r:id="rId4"/>
    <p:sldId id="256" r:id="rId5"/>
    <p:sldId id="342" r:id="rId6"/>
    <p:sldId id="354" r:id="rId7"/>
    <p:sldId id="353" r:id="rId9"/>
    <p:sldId id="416" r:id="rId10"/>
    <p:sldId id="390" r:id="rId11"/>
    <p:sldId id="384" r:id="rId12"/>
    <p:sldId id="392" r:id="rId13"/>
    <p:sldId id="336" r:id="rId14"/>
    <p:sldId id="291" r:id="rId15"/>
  </p:sldIdLst>
  <p:sldSz cx="9144000" cy="6858000" type="screen4x3"/>
  <p:notesSz cx="6858000" cy="9144000"/>
  <p:embeddedFontLst>
    <p:embeddedFont>
      <p:font typeface="Calibri" panose="020F0502020204030204" pitchFamily="2" charset="0"/>
      <p:regular r:id="rId19"/>
      <p:bold r:id="rId20"/>
      <p:italic r:id="rId21"/>
      <p:boldItalic r:id="rId22"/>
    </p:embeddedFont>
    <p:embeddedFont>
      <p:font typeface="锐字工房云字库舒体GBK" panose="02010604000000000000" charset="-122"/>
      <p:regular r:id="rId23"/>
    </p:embeddedFont>
    <p:embeddedFont>
      <p:font typeface="楷体" panose="02010609060101010101" charset="-122"/>
      <p:regular r:id="rId24"/>
    </p:embeddedFont>
    <p:embeddedFont>
      <p:font typeface="文鼎特勘亭流体" panose="03000900000000000000" charset="-122"/>
      <p:bold r:id="rId25"/>
    </p:embeddedFont>
    <p:embeddedFont>
      <p:font typeface="义启隶书体" panose="02010601030101010101" charset="-128"/>
      <p:regular r:id="rId26"/>
    </p:embeddedFont>
    <p:embeddedFont>
      <p:font typeface="锐字工房云字库水柱GBK" panose="02010604000000000000" charset="-122"/>
      <p:regular r:id="rId27"/>
    </p:embeddedFont>
    <p:embeddedFont>
      <p:font typeface="文鼎行楷碑体_B" panose="04020800000000000000" charset="-122"/>
      <p:bold r:id="rId28"/>
    </p:embeddedFont>
    <p:embeddedFont>
      <p:font typeface="微软雅黑" panose="020B0503020204020204" charset="-122"/>
      <p:regular r:id="rId29"/>
    </p:embeddedFont>
    <p:embeddedFont>
      <p:font typeface="中山行书百年纪念版" panose="02010609000101010101" charset="-122"/>
      <p:regular r:id="rId30"/>
    </p:embeddedFont>
  </p:embeddedFont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0F3ED"/>
    <a:srgbClr val="EFF3F4"/>
    <a:srgbClr val="0000FF"/>
    <a:srgbClr val="660066"/>
    <a:srgbClr val="FF00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38" y="-102"/>
      </p:cViewPr>
      <p:guideLst>
        <p:guide orient="horz" pos="2126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font" Target="fonts/font12.fntdata"/><Relationship Id="rId3" Type="http://schemas.openxmlformats.org/officeDocument/2006/relationships/slide" Target="slides/slide1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052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US" altLang="x-none" sz="1200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hyperlink" Target="file:///C:\Users\Administrator\Desktop\&#38475;&#23460;&#38125;&#25925;&#20107;.wm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0124231465382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710565"/>
            <a:ext cx="10058400" cy="69259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1590" y="1569720"/>
            <a:ext cx="6915150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8200" dirty="0">
                <a:latin typeface="锐字工房云字库舒体GBK" panose="02010604000000000000" charset="-122"/>
                <a:ea typeface="锐字工房云字库舒体GBK" panose="02010604000000000000" charset="-122"/>
                <a:sym typeface="Arial" panose="020B0604020202020204" pitchFamily="34" charset="0"/>
              </a:rPr>
              <a:t>《庄子》一则</a:t>
            </a:r>
            <a:endParaRPr lang="zh-CN" altLang="en-US" sz="8200" dirty="0">
              <a:latin typeface="锐字工房云字库舒体GBK" panose="02010604000000000000" charset="-122"/>
              <a:ea typeface="锐字工房云字库舒体GBK" panose="02010604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 descr="earth2">
            <a:hlinkClick r:id="" action="ppaction://hlinkshowjump?jump=firstslide"/>
          </p:cNvPr>
          <p:cNvSpPr txBox="1"/>
          <p:nvPr/>
        </p:nvSpPr>
        <p:spPr>
          <a:xfrm>
            <a:off x="-133667" y="165418"/>
            <a:ext cx="9410700" cy="91757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p>
            <a:pPr algn="ctr"/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023"/>
            <a:ext cx="8229600" cy="1143000"/>
          </a:xfrm>
        </p:spPr>
        <p:txBody>
          <a:bodyPr/>
          <a:p>
            <a:r>
              <a:rPr lang="zh-CN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文鼎特勘亭流体" panose="03000900000000000000" charset="-122"/>
                <a:ea typeface="文鼎特勘亭流体" panose="03000900000000000000" charset="-122"/>
                <a:cs typeface="文鼎特勘亭流体" panose="03000900000000000000" charset="-122"/>
                <a:sym typeface="Arial" panose="020B0604020202020204" pitchFamily="34" charset="0"/>
              </a:rPr>
              <a:t>庄子生平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96465" y="1196340"/>
            <a:ext cx="7151370" cy="5486400"/>
          </a:xfrm>
        </p:spPr>
        <p:txBody>
          <a:bodyPr/>
          <a:p>
            <a:pPr marL="0" indent="0">
              <a:lnSpc>
                <a:spcPct val="90000"/>
              </a:lnSpc>
              <a:buNone/>
            </a:pPr>
            <a:r>
              <a:rPr lang="en-US" altLang="zh-CN" sz="2800"/>
              <a:t>       </a:t>
            </a:r>
            <a:r>
              <a:rPr lang="zh-CN" altLang="en-US" sz="2800"/>
              <a:t>庄子，姓庄，名周，字子休（亦说子沐），战国时宋国蒙人。他是东周战国中期著名的思想家、哲学家和文学家。他生在一个社会矛盾极其尖锐的复杂的时代，情愿过着贫苦的生活。据说，他曾穿着补过的粗布衣，住在陋巷里打草鞋，有曾向人借粮。庄周因崇尚自由而不应楚威王的千金之聘，生平只做过宋国地方的漆园吏。他对各家学说无不涉览，而以老子之言定准。曾著书十万余言，大体都是寓言。他的作品中既不同意儒家、墨家主张，也瞧不起纵横家所为，不慕荣利，对权势报以轻视嘲笑的态度。庄子是老子哲学思想的继承、发展者，与老子齐名，被称为老庄。</a:t>
            </a:r>
            <a:endParaRPr lang="zh-CN" altLang="en-US" sz="2800"/>
          </a:p>
        </p:txBody>
      </p:sp>
      <p:pic>
        <p:nvPicPr>
          <p:cNvPr id="5" name="图片 4" descr="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1858645"/>
            <a:ext cx="2405380" cy="361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uiExpand="1" build="allAtOnce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图片 10242" descr="图片1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61150" y="-95250"/>
            <a:ext cx="2344738" cy="316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图片1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35838" y="106363"/>
            <a:ext cx="2344737" cy="317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图片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-239712"/>
            <a:ext cx="2344737" cy="316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2533805_131556032_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2725" y="4437063"/>
            <a:ext cx="2730500" cy="2554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99845" y="1946910"/>
            <a:ext cx="6937375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5400">
                <a:latin typeface="文鼎行楷碑体_B" panose="04020800000000000000" charset="-122"/>
                <a:ea typeface="文鼎行楷碑体_B" panose="04020800000000000000" charset="-122"/>
              </a:rPr>
              <a:t>想象丰富，境界开阔</a:t>
            </a:r>
            <a:endParaRPr lang="zh-CN" altLang="en-US" sz="5400">
              <a:latin typeface="文鼎行楷碑体_B" panose="04020800000000000000" charset="-122"/>
              <a:ea typeface="文鼎行楷碑体_B" panose="040208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5400">
                <a:latin typeface="文鼎行楷碑体_B" panose="04020800000000000000" charset="-122"/>
                <a:ea typeface="文鼎行楷碑体_B" panose="04020800000000000000" charset="-122"/>
              </a:rPr>
              <a:t>解读多元，哲理丰富</a:t>
            </a:r>
            <a:endParaRPr lang="zh-CN" altLang="en-US" sz="5400">
              <a:latin typeface="文鼎行楷碑体_B" panose="04020800000000000000" charset="-122"/>
              <a:ea typeface="文鼎行楷碑体_B" panose="04020800000000000000" charset="-122"/>
            </a:endParaRPr>
          </a:p>
        </p:txBody>
      </p:sp>
      <p:sp>
        <p:nvSpPr>
          <p:cNvPr id="3075" name="文本框 3074"/>
          <p:cNvSpPr txBox="1"/>
          <p:nvPr/>
        </p:nvSpPr>
        <p:spPr>
          <a:xfrm>
            <a:off x="3703955" y="1555750"/>
            <a:ext cx="250253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8200" dirty="0">
                <a:solidFill>
                  <a:schemeClr val="tx1">
                    <a:alpha val="13000"/>
                  </a:schemeClr>
                </a:solidFill>
                <a:latin typeface="文鼎行楷碑体_B" panose="04020800000000000000" charset="-122"/>
                <a:ea typeface="文鼎行楷碑体_B" panose="04020800000000000000" charset="-122"/>
                <a:sym typeface="Arial" panose="020B0604020202020204" pitchFamily="34" charset="0"/>
              </a:rPr>
              <a:t>逍遥</a:t>
            </a:r>
            <a:endParaRPr lang="zh-CN" altLang="en-US" sz="8200" dirty="0">
              <a:solidFill>
                <a:schemeClr val="tx1">
                  <a:alpha val="13000"/>
                </a:schemeClr>
              </a:solidFill>
              <a:latin typeface="文鼎行楷碑体_B" panose="04020800000000000000" charset="-122"/>
              <a:ea typeface="文鼎行楷碑体_B" panose="040208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03670" y="2929255"/>
            <a:ext cx="250253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8200" dirty="0">
                <a:solidFill>
                  <a:schemeClr val="tx1">
                    <a:alpha val="13000"/>
                  </a:schemeClr>
                </a:solidFill>
                <a:latin typeface="文鼎行楷碑体_B" panose="04020800000000000000" charset="-122"/>
                <a:ea typeface="文鼎行楷碑体_B" panose="04020800000000000000" charset="-122"/>
                <a:sym typeface="Arial" panose="020B0604020202020204" pitchFamily="34" charset="0"/>
              </a:rPr>
              <a:t>逍遥</a:t>
            </a:r>
            <a:endParaRPr lang="zh-CN" altLang="en-US" sz="8200" dirty="0">
              <a:solidFill>
                <a:schemeClr val="tx1">
                  <a:alpha val="13000"/>
                </a:schemeClr>
              </a:solidFill>
              <a:latin typeface="文鼎行楷碑体_B" panose="04020800000000000000" charset="-122"/>
              <a:ea typeface="文鼎行楷碑体_B" panose="04020800000000000000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0555" y="2252980"/>
            <a:ext cx="250253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8200" dirty="0">
                <a:solidFill>
                  <a:schemeClr val="tx1">
                    <a:alpha val="13000"/>
                  </a:schemeClr>
                </a:solidFill>
                <a:latin typeface="文鼎行楷碑体_B" panose="04020800000000000000" charset="-122"/>
                <a:ea typeface="文鼎行楷碑体_B" panose="04020800000000000000" charset="-122"/>
                <a:sym typeface="Arial" panose="020B0604020202020204" pitchFamily="34" charset="0"/>
              </a:rPr>
              <a:t>逍遥</a:t>
            </a:r>
            <a:endParaRPr lang="zh-CN" altLang="en-US" sz="8200" dirty="0">
              <a:solidFill>
                <a:schemeClr val="tx1">
                  <a:alpha val="13000"/>
                </a:schemeClr>
              </a:solidFill>
              <a:latin typeface="文鼎行楷碑体_B" panose="04020800000000000000" charset="-122"/>
              <a:ea typeface="文鼎行楷碑体_B" panose="04020800000000000000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3270" y="5029200"/>
            <a:ext cx="250253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8200" dirty="0">
                <a:solidFill>
                  <a:schemeClr val="tx1">
                    <a:alpha val="13000"/>
                  </a:schemeClr>
                </a:solidFill>
                <a:latin typeface="文鼎行楷碑体_B" panose="04020800000000000000" charset="-122"/>
                <a:ea typeface="文鼎行楷碑体_B" panose="04020800000000000000" charset="-122"/>
                <a:sym typeface="Arial" panose="020B0604020202020204" pitchFamily="34" charset="0"/>
              </a:rPr>
              <a:t>逍遥</a:t>
            </a:r>
            <a:endParaRPr lang="zh-CN" altLang="en-US" sz="8200" dirty="0">
              <a:solidFill>
                <a:schemeClr val="tx1">
                  <a:alpha val="13000"/>
                </a:schemeClr>
              </a:solidFill>
              <a:latin typeface="文鼎行楷碑体_B" panose="04020800000000000000" charset="-122"/>
              <a:ea typeface="文鼎行楷碑体_B" panose="04020800000000000000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91310" y="4282440"/>
            <a:ext cx="250253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8200" dirty="0">
                <a:solidFill>
                  <a:schemeClr val="tx1">
                    <a:alpha val="13000"/>
                  </a:schemeClr>
                </a:solidFill>
                <a:latin typeface="文鼎行楷碑体_B" panose="04020800000000000000" charset="-122"/>
                <a:ea typeface="文鼎行楷碑体_B" panose="04020800000000000000" charset="-122"/>
                <a:sym typeface="Arial" panose="020B0604020202020204" pitchFamily="34" charset="0"/>
              </a:rPr>
              <a:t>逍遥</a:t>
            </a:r>
            <a:endParaRPr lang="zh-CN" altLang="en-US" sz="8200" dirty="0">
              <a:solidFill>
                <a:schemeClr val="tx1">
                  <a:alpha val="13000"/>
                </a:schemeClr>
              </a:solidFill>
              <a:latin typeface="文鼎行楷碑体_B" panose="04020800000000000000" charset="-122"/>
              <a:ea typeface="文鼎行楷碑体_B" panose="04020800000000000000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88610" y="202565"/>
            <a:ext cx="250253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8200" dirty="0">
                <a:solidFill>
                  <a:schemeClr val="tx1">
                    <a:alpha val="13000"/>
                  </a:schemeClr>
                </a:solidFill>
                <a:latin typeface="文鼎行楷碑体_B" panose="04020800000000000000" charset="-122"/>
                <a:ea typeface="文鼎行楷碑体_B" panose="04020800000000000000" charset="-122"/>
                <a:sym typeface="Arial" panose="020B0604020202020204" pitchFamily="34" charset="0"/>
              </a:rPr>
              <a:t>逍遥</a:t>
            </a:r>
            <a:endParaRPr lang="zh-CN" altLang="en-US" sz="8200" dirty="0">
              <a:solidFill>
                <a:schemeClr val="tx1">
                  <a:alpha val="13000"/>
                </a:schemeClr>
              </a:solidFill>
              <a:latin typeface="文鼎行楷碑体_B" panose="04020800000000000000" charset="-122"/>
              <a:ea typeface="文鼎行楷碑体_B" panose="04020800000000000000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30175" y="-95250"/>
            <a:ext cx="250253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8200" dirty="0">
                <a:solidFill>
                  <a:schemeClr val="tx1">
                    <a:alpha val="13000"/>
                  </a:schemeClr>
                </a:solidFill>
                <a:latin typeface="文鼎行楷碑体_B" panose="04020800000000000000" charset="-122"/>
                <a:ea typeface="文鼎行楷碑体_B" panose="04020800000000000000" charset="-122"/>
                <a:sym typeface="Arial" panose="020B0604020202020204" pitchFamily="34" charset="0"/>
              </a:rPr>
              <a:t>逍遥</a:t>
            </a:r>
            <a:endParaRPr lang="zh-CN" altLang="en-US" sz="8200" dirty="0">
              <a:solidFill>
                <a:schemeClr val="tx1">
                  <a:alpha val="13000"/>
                </a:schemeClr>
              </a:solidFill>
              <a:latin typeface="文鼎行楷碑体_B" panose="04020800000000000000" charset="-122"/>
              <a:ea typeface="文鼎行楷碑体_B" panose="040208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文本框 11266"/>
          <p:cNvSpPr txBox="1"/>
          <p:nvPr/>
        </p:nvSpPr>
        <p:spPr>
          <a:xfrm>
            <a:off x="3035935" y="1005205"/>
            <a:ext cx="3609975" cy="4846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5600" dirty="0">
                <a:latin typeface="Arial" panose="020B0604020202020204" pitchFamily="34" charset="0"/>
                <a:ea typeface="中山行书百年纪念版" panose="02010609000101010101" charset="-122"/>
              </a:rPr>
              <a:t>谢谢</a:t>
            </a:r>
            <a:endParaRPr lang="zh-CN" altLang="en-US" sz="15600" dirty="0">
              <a:latin typeface="Arial" panose="020B0604020202020204" pitchFamily="34" charset="0"/>
              <a:ea typeface="中山行书百年纪念版" panose="02010609000101010101" charset="-122"/>
            </a:endParaRPr>
          </a:p>
        </p:txBody>
      </p:sp>
      <p:pic>
        <p:nvPicPr>
          <p:cNvPr id="2" name="图片 1" descr="t01795393921a2e17a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7595" y="2407285"/>
            <a:ext cx="6666865" cy="5200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框 14337" descr="earth2"/>
          <p:cNvSpPr txBox="1"/>
          <p:nvPr/>
        </p:nvSpPr>
        <p:spPr>
          <a:xfrm>
            <a:off x="-36512" y="-242887"/>
            <a:ext cx="9409112" cy="91757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p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14339" name="文本框 14338" descr="earth2"/>
          <p:cNvSpPr txBox="1"/>
          <p:nvPr/>
        </p:nvSpPr>
        <p:spPr>
          <a:xfrm>
            <a:off x="-36512" y="6291263"/>
            <a:ext cx="9409112" cy="91757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p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14340" name="标题 14339"/>
          <p:cNvSpPr>
            <a:spLocks noGrp="1"/>
          </p:cNvSpPr>
          <p:nvPr>
            <p:ph type="title"/>
          </p:nvPr>
        </p:nvSpPr>
        <p:spPr>
          <a:xfrm>
            <a:off x="385445" y="890270"/>
            <a:ext cx="8518525" cy="5329555"/>
          </a:xfrm>
        </p:spPr>
        <p:txBody>
          <a:bodyPr anchor="ctr"/>
          <a:p>
            <a:pPr algn="l">
              <a:lnSpc>
                <a:spcPct val="90000"/>
              </a:lnSpc>
            </a:pPr>
            <a:r>
              <a:rPr lang="zh-CN" altLang="en-US" sz="3200" dirty="0">
                <a:ea typeface="楷体" panose="02010609060101010101" charset="-122"/>
              </a:rPr>
              <a:t>       一天，庄子正在涡水垂钓。楚王委派的二位大夫前来聘请他道：“吾王久闻先生贤名，欲以国事相累。深望先生欣然出山，上以为君王分忧，下以为黎民谋福。”庄子持竿不顾，淡然说道；“我听说楚国有只神龟，被杀死时已三千岁了。楚王珍藏之以竹箱，覆之以锦缎，供奉在庙堂之上。请问二大夫，此龟是宁愿死后留骨而贵，还是宁愿生时在泥水中潜行曳尾呢？”二大夫道：“自然是愿活着在泥水中摇尾而行啦。”庄子说：“二位大夫请回去吧！我也愿在泥水中曳尾而行哩。”</a:t>
            </a:r>
            <a:endParaRPr lang="zh-CN" altLang="en-US" sz="3200" dirty="0"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445" y="-6350"/>
            <a:ext cx="8295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文鼎特勘亭流体" panose="03000900000000000000" charset="-122"/>
                <a:ea typeface="文鼎特勘亭流体" panose="03000900000000000000" charset="-122"/>
                <a:cs typeface="文鼎特勘亭流体" panose="03000900000000000000" charset="-122"/>
              </a:rPr>
              <a:t>讲寓言故事</a:t>
            </a:r>
            <a:endParaRPr lang="zh-CN" altLang="en-US" sz="4000">
              <a:latin typeface="义启隶书体" panose="02010601030101010101" charset="-128"/>
              <a:ea typeface="义启隶书体" panose="0201060103010101010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0124231465382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710565"/>
            <a:ext cx="10058400" cy="6925945"/>
          </a:xfrm>
          <a:prstGeom prst="rect">
            <a:avLst/>
          </a:prstGeom>
        </p:spPr>
      </p:pic>
      <p:sp>
        <p:nvSpPr>
          <p:cNvPr id="3075" name="文本框 3074"/>
          <p:cNvSpPr txBox="1"/>
          <p:nvPr/>
        </p:nvSpPr>
        <p:spPr>
          <a:xfrm>
            <a:off x="1474470" y="1760855"/>
            <a:ext cx="4046220" cy="2276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14200" dirty="0">
                <a:latin typeface="锐字工房云字库舒体GBK" panose="02010604000000000000" charset="-122"/>
                <a:ea typeface="锐字工房云字库舒体GBK" panose="02010604000000000000" charset="-122"/>
                <a:sym typeface="Arial" panose="020B0604020202020204" pitchFamily="34" charset="0"/>
              </a:rPr>
              <a:t>逍遥</a:t>
            </a:r>
            <a:endParaRPr lang="zh-CN" altLang="en-US" sz="14200" dirty="0">
              <a:latin typeface="锐字工房云字库舒体GBK" panose="02010604000000000000" charset="-122"/>
              <a:ea typeface="锐字工房云字库舒体GBK" panose="02010604000000000000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20690" y="488950"/>
            <a:ext cx="2727960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900">
                <a:latin typeface="锐字工房云字库舒体GBK" panose="02010604000000000000" charset="-122"/>
                <a:ea typeface="锐字工房云字库舒体GBK" panose="02010604000000000000" charset="-122"/>
              </a:rPr>
              <a:t>游</a:t>
            </a:r>
            <a:endParaRPr lang="zh-CN" altLang="en-US" sz="19900">
              <a:latin typeface="锐字工房云字库舒体GBK" panose="02010604000000000000" charset="-122"/>
              <a:ea typeface="锐字工房云字库舒体GBK" panose="0201060400000000000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4097" descr="earth2">
            <a:hlinkClick r:id="" action="ppaction://hlinkshowjump?jump=firstslide"/>
          </p:cNvPr>
          <p:cNvSpPr txBox="1"/>
          <p:nvPr/>
        </p:nvSpPr>
        <p:spPr>
          <a:xfrm>
            <a:off x="-80962" y="836613"/>
            <a:ext cx="9410700" cy="91757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p>
            <a:pPr algn="ctr"/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4099" name="文本框 4098"/>
          <p:cNvSpPr txBox="1"/>
          <p:nvPr/>
        </p:nvSpPr>
        <p:spPr>
          <a:xfrm>
            <a:off x="828675" y="836613"/>
            <a:ext cx="7273925" cy="8299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ctr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锐字工房云字库水柱GBK" panose="02010604000000000000" charset="-122"/>
                <a:ea typeface="锐字工房云字库水柱GBK" panose="02010604000000000000" charset="-122"/>
              </a:rPr>
              <a:t>小组任务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锐字工房云字库水柱GBK" panose="02010604000000000000" charset="-122"/>
              <a:ea typeface="锐字工房云字库水柱GBK" panose="02010604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1565" y="2238375"/>
            <a:ext cx="7946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sz="4000">
                <a:latin typeface="锐字工房云字库水柱GBK" panose="02010604000000000000" charset="-122"/>
                <a:ea typeface="锐字工房云字库水柱GBK" panose="02010604000000000000" charset="-122"/>
              </a:rPr>
              <a:t>1.互读课文。准字音，清句读。</a:t>
            </a:r>
            <a:endParaRPr sz="4000">
              <a:latin typeface="锐字工房云字库水柱GBK" panose="02010604000000000000" charset="-122"/>
              <a:ea typeface="锐字工房云字库水柱GBK" panose="02010604000000000000" charset="-122"/>
            </a:endParaRPr>
          </a:p>
          <a:p>
            <a:pPr>
              <a:lnSpc>
                <a:spcPct val="120000"/>
              </a:lnSpc>
            </a:pPr>
            <a:r>
              <a:rPr sz="4000">
                <a:latin typeface="锐字工房云字库水柱GBK" panose="02010604000000000000" charset="-122"/>
                <a:ea typeface="锐字工房云字库水柱GBK" panose="02010604000000000000" charset="-122"/>
              </a:rPr>
              <a:t>2.翻译词句。看注释，理文意。</a:t>
            </a:r>
            <a:endParaRPr sz="4000">
              <a:latin typeface="锐字工房云字库水柱GBK" panose="02010604000000000000" charset="-122"/>
              <a:ea typeface="锐字工房云字库水柱GBK" panose="02010604000000000000" charset="-122"/>
            </a:endParaRPr>
          </a:p>
        </p:txBody>
      </p:sp>
      <p:pic>
        <p:nvPicPr>
          <p:cNvPr id="3" name="图片 2" descr="20151101170754_TBUw3.thumb.700_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7156450" y="5416550"/>
            <a:ext cx="1881505" cy="133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uiExpand="1" build="allAtOnce"/>
      <p:bldP spid="4099" grpId="0" bldLvl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05765" y="573405"/>
            <a:ext cx="8517255" cy="5502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3200">
                <a:latin typeface="义启隶书体" panose="02010601030101010101" charset="-128"/>
                <a:ea typeface="义启隶书体" panose="02010601030101010101" charset="-128"/>
                <a:cs typeface="义启隶书体" panose="02010601030101010101" charset="-128"/>
              </a:rPr>
              <a:t>       </a:t>
            </a:r>
            <a:r>
              <a:rPr lang="zh-CN" altLang="en-US" sz="3200">
                <a:latin typeface="义启隶书体" panose="02010601030101010101" charset="-128"/>
                <a:ea typeface="义启隶书体" panose="02010601030101010101" charset="-128"/>
                <a:cs typeface="义启隶书体" panose="02010601030101010101" charset="-128"/>
              </a:rPr>
              <a:t>北冥有鱼，其名为鲲。鲲之大，不知其几千里也；化而为鸟，其名为鹏。鹏之背，不知其几千里也；怒而飞，其翼若垂天之云。是鸟也，海运则将徙于南冥。南冥者，天池也。</a:t>
            </a:r>
            <a:endParaRPr lang="zh-CN" altLang="en-US" sz="3200">
              <a:latin typeface="义启隶书体" panose="02010601030101010101" charset="-128"/>
              <a:ea typeface="义启隶书体" panose="02010601030101010101" charset="-128"/>
              <a:cs typeface="义启隶书体" panose="02010601030101010101" charset="-128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latin typeface="义启隶书体" panose="02010601030101010101" charset="-128"/>
                <a:ea typeface="义启隶书体" panose="02010601030101010101" charset="-128"/>
                <a:cs typeface="义启隶书体" panose="02010601030101010101" charset="-128"/>
              </a:rPr>
              <a:t>      《齐谐》者，志怪者也。《谐》之言曰：“鹏之徙于南冥也，水击三千里，抟扶摇而上者九万里，去以六月息者也。”</a:t>
            </a:r>
            <a:endParaRPr lang="zh-CN" altLang="en-US" sz="3200">
              <a:latin typeface="义启隶书体" panose="02010601030101010101" charset="-128"/>
              <a:ea typeface="义启隶书体" panose="02010601030101010101" charset="-128"/>
              <a:cs typeface="义启隶书体" panose="02010601030101010101" charset="-128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latin typeface="义启隶书体" panose="02010601030101010101" charset="-128"/>
                <a:ea typeface="义启隶书体" panose="02010601030101010101" charset="-128"/>
                <a:cs typeface="义启隶书体" panose="02010601030101010101" charset="-128"/>
              </a:rPr>
              <a:t>       野马也，尘埃也，生物之以息相吹也。天之苍苍，其正色邪？其远而无所至极邪？其视下也，亦若是则已矣。</a:t>
            </a:r>
            <a:endParaRPr lang="zh-CN" altLang="en-US" sz="3200">
              <a:latin typeface="义启隶书体" panose="02010601030101010101" charset="-128"/>
              <a:ea typeface="义启隶书体" panose="02010601030101010101" charset="-128"/>
              <a:cs typeface="义启隶书体" panose="02010601030101010101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3E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mp22129488_1436497073803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4585335"/>
            <a:ext cx="4291330" cy="24117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9005" y="1617980"/>
            <a:ext cx="7717155" cy="2748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3600">
                <a:latin typeface="文鼎行楷碑体_B" panose="04020800000000000000" charset="-122"/>
                <a:ea typeface="文鼎行楷碑体_B" panose="04020800000000000000" charset="-122"/>
                <a:cs typeface="文鼎行楷碑体_B" panose="04020800000000000000" charset="-122"/>
              </a:rPr>
              <a:t>        17</a:t>
            </a:r>
            <a:r>
              <a:rPr lang="zh-CN" altLang="en-US" sz="3600">
                <a:latin typeface="文鼎行楷碑体_B" panose="04020800000000000000" charset="-122"/>
                <a:ea typeface="文鼎行楷碑体_B" panose="04020800000000000000" charset="-122"/>
                <a:cs typeface="文鼎行楷碑体_B" panose="04020800000000000000" charset="-122"/>
              </a:rPr>
              <a:t>世纪法国寓言家拉封丹说：一个寓言可以分为身体和灵魂两部分。所述的故事好比身体，所给予人的教育（教训）是灵魂。</a:t>
            </a:r>
            <a:endParaRPr lang="zh-CN" altLang="en-US" sz="3600">
              <a:latin typeface="文鼎行楷碑体_B" panose="04020800000000000000" charset="-122"/>
              <a:ea typeface="文鼎行楷碑体_B" panose="04020800000000000000" charset="-122"/>
              <a:cs typeface="文鼎行楷碑体_B" panose="040208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 descr="earth2">
            <a:hlinkClick r:id="" action="ppaction://hlinkshowjump?jump=firstslide"/>
          </p:cNvPr>
          <p:cNvSpPr txBox="1"/>
          <p:nvPr/>
        </p:nvSpPr>
        <p:spPr>
          <a:xfrm>
            <a:off x="-80962" y="836613"/>
            <a:ext cx="9410700" cy="91757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p>
            <a:pPr algn="ctr"/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828675" y="836613"/>
            <a:ext cx="7273925" cy="8299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ctr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文鼎特勘亭流体" panose="03000900000000000000" charset="-122"/>
                <a:ea typeface="文鼎特勘亭流体" panose="03000900000000000000" charset="-122"/>
                <a:cs typeface="文鼎特勘亭流体" panose="03000900000000000000" charset="-122"/>
                <a:sym typeface="Arial" panose="020B0604020202020204" pitchFamily="34" charset="0"/>
              </a:rPr>
              <a:t>读懂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文鼎特勘亭流体" panose="03000900000000000000" charset="-122"/>
                <a:ea typeface="文鼎特勘亭流体" panose="03000900000000000000" charset="-122"/>
                <a:cs typeface="文鼎特勘亭流体" panose="03000900000000000000" charset="-122"/>
                <a:sym typeface="Arial" panose="020B0604020202020204" pitchFamily="34" charset="0"/>
              </a:rPr>
              <a:t>“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文鼎特勘亭流体" panose="03000900000000000000" charset="-122"/>
                <a:ea typeface="文鼎特勘亭流体" panose="03000900000000000000" charset="-122"/>
                <a:cs typeface="文鼎特勘亭流体" panose="03000900000000000000" charset="-122"/>
                <a:sym typeface="Arial" panose="020B0604020202020204" pitchFamily="34" charset="0"/>
              </a:rPr>
              <a:t>身体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文鼎特勘亭流体" panose="03000900000000000000" charset="-122"/>
                <a:ea typeface="文鼎特勘亭流体" panose="03000900000000000000" charset="-122"/>
                <a:cs typeface="文鼎特勘亭流体" panose="03000900000000000000" charset="-122"/>
                <a:sym typeface="Arial" panose="020B0604020202020204" pitchFamily="34" charset="0"/>
              </a:rPr>
              <a:t>”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文鼎特勘亭流体" panose="03000900000000000000" charset="-122"/>
              <a:ea typeface="文鼎特勘亭流体" panose="03000900000000000000" charset="-122"/>
              <a:cs typeface="文鼎特勘亭流体" panose="03000900000000000000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8675" y="1946275"/>
            <a:ext cx="802132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4800">
                <a:latin typeface="义启隶书体" panose="02010601030101010101" charset="-128"/>
                <a:ea typeface="义启隶书体" panose="02010601030101010101" charset="-128"/>
              </a:rPr>
              <a:t>    </a:t>
            </a:r>
            <a:r>
              <a:rPr lang="zh-CN" altLang="en-US" sz="4800">
                <a:latin typeface="义启隶书体" panose="02010601030101010101" charset="-128"/>
                <a:ea typeface="义启隶书体" panose="02010601030101010101" charset="-128"/>
              </a:rPr>
              <a:t>请在原文圈画出能体现鹏形象的句子，并品读。</a:t>
            </a:r>
            <a:endParaRPr lang="zh-CN" altLang="en-US" sz="4800">
              <a:latin typeface="义启隶书体" panose="02010601030101010101" charset="-128"/>
              <a:ea typeface="义启隶书体" panose="02010601030101010101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125" y="3126740"/>
            <a:ext cx="76777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朗读技巧提示：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连读、重音、语调、语速、语气、停连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9820" y="4234815"/>
            <a:ext cx="7319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义启隶书体" panose="02010601030101010101" charset="-128"/>
                <a:sym typeface="+mn-ea"/>
              </a:rPr>
              <a:t>示范：鹏之背，不知其几千里也</a:t>
            </a:r>
            <a:endParaRPr lang="zh-CN" altLang="en-US" sz="32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义启隶书体" panose="02010601030101010101" charset="-128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0125" y="4818380"/>
            <a:ext cx="74936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en-US" altLang="zh-CN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几千里</a:t>
            </a:r>
            <a:r>
              <a:rPr lang="en-US" altLang="zh-CN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看出，鹏背非常宽，进而看出鹏鸟庞大的形象。所以我觉得在朗读时可以在这三个字上重音，并且</a:t>
            </a:r>
            <a:r>
              <a:rPr lang="en-US" altLang="zh-CN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几千里也</a:t>
            </a:r>
            <a:r>
              <a:rPr lang="en-US" altLang="zh-CN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四个字停连拖音，语调要沉稳、有力，读出气势！</a:t>
            </a:r>
            <a:endParaRPr lang="zh-CN" altLang="en-US" sz="24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uiExpand="1" build="allAtOnce"/>
      <p:bldP spid="5123" grpId="0" bldLvl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 descr="earth2"/>
          <p:cNvSpPr txBox="1"/>
          <p:nvPr/>
        </p:nvSpPr>
        <p:spPr>
          <a:xfrm>
            <a:off x="-88900" y="2709863"/>
            <a:ext cx="9413875" cy="915987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p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8195" name="文本框 8194" descr="earth2"/>
          <p:cNvSpPr txBox="1"/>
          <p:nvPr/>
        </p:nvSpPr>
        <p:spPr>
          <a:xfrm>
            <a:off x="-88900" y="2709863"/>
            <a:ext cx="9412288" cy="915987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p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8196" name="标题 8195"/>
          <p:cNvSpPr>
            <a:spLocks noGrp="1"/>
          </p:cNvSpPr>
          <p:nvPr>
            <p:ph type="title"/>
          </p:nvPr>
        </p:nvSpPr>
        <p:spPr>
          <a:xfrm>
            <a:off x="323850" y="1465263"/>
            <a:ext cx="8229600" cy="3621087"/>
          </a:xfrm>
        </p:spPr>
        <p:txBody>
          <a:bodyPr anchor="ctr"/>
          <a:p>
            <a:pPr algn="l">
              <a:lnSpc>
                <a:spcPct val="130000"/>
              </a:lnSpc>
            </a:pP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97" name="文本框 8196"/>
          <p:cNvSpPr txBox="1"/>
          <p:nvPr/>
        </p:nvSpPr>
        <p:spPr>
          <a:xfrm>
            <a:off x="252413" y="260350"/>
            <a:ext cx="7272337" cy="768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锐字工房云字库水柱GBK" panose="02010604000000000000" charset="-122"/>
                <a:ea typeface="锐字工房云字库水柱GBK" panose="02010604000000000000" charset="-122"/>
                <a:sym typeface="Arial" panose="020B0604020202020204" pitchFamily="34" charset="0"/>
              </a:rPr>
              <a:t>深探“灵魂”</a:t>
            </a:r>
            <a:endParaRPr lang="zh-CN" altLang="en-US" sz="4400" b="1" dirty="0">
              <a:latin typeface="德彪钢笔行书字库" panose="02000000000000000000" charset="-122"/>
              <a:ea typeface="德彪钢笔行书字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786765" y="2199005"/>
            <a:ext cx="766318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6000" dirty="0">
                <a:latin typeface="义启隶书体" panose="02010601030101010101" charset="-128"/>
                <a:ea typeface="义启隶书体" panose="02010601030101010101" charset="-128"/>
                <a:sym typeface="+mn-ea"/>
              </a:rPr>
              <a:t>从大鹏的形象中，你得到了哪些启示？</a:t>
            </a:r>
            <a:endParaRPr lang="zh-CN" altLang="en-US" sz="6000" dirty="0">
              <a:latin typeface="义启隶书体" panose="02010601030101010101" charset="-128"/>
              <a:ea typeface="义启隶书体" panose="02010601030101010101" charset="-128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3681 0.468519 " pathEditMode="relative" rAng="0" ptsTypes="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9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45833 L 0.000000 -0.379163 " pathEditMode="relative" rAng="0" ptsTypes="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uiExpand="1" build="allAtOnce"/>
      <p:bldP spid="8194" grpId="1" bldLvl="0" uiExpand="1" build="allAtOnce"/>
      <p:bldP spid="8195" grpId="0" bldLvl="0" uiExpand="1" build="allAtOnce"/>
      <p:bldP spid="8195" grpId="1" bldLvl="0" uiExpand="1" build="allAtOnce"/>
      <p:bldP spid="8197" grpId="0" bldLvl="0"/>
      <p:bldP spid="8198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 descr="earth2"/>
          <p:cNvSpPr txBox="1"/>
          <p:nvPr/>
        </p:nvSpPr>
        <p:spPr>
          <a:xfrm>
            <a:off x="-88900" y="2709863"/>
            <a:ext cx="9413875" cy="915987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p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8195" name="文本框 8194" descr="earth2"/>
          <p:cNvSpPr txBox="1"/>
          <p:nvPr/>
        </p:nvSpPr>
        <p:spPr>
          <a:xfrm>
            <a:off x="-88900" y="2709863"/>
            <a:ext cx="9412288" cy="915987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p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charset="-122"/>
            </a:endParaRPr>
          </a:p>
        </p:txBody>
      </p:sp>
      <p:sp>
        <p:nvSpPr>
          <p:cNvPr id="8196" name="标题 8195"/>
          <p:cNvSpPr>
            <a:spLocks noGrp="1"/>
          </p:cNvSpPr>
          <p:nvPr>
            <p:ph type="title"/>
          </p:nvPr>
        </p:nvSpPr>
        <p:spPr>
          <a:xfrm>
            <a:off x="323850" y="1465263"/>
            <a:ext cx="8229600" cy="3621087"/>
          </a:xfrm>
        </p:spPr>
        <p:txBody>
          <a:bodyPr anchor="ctr"/>
          <a:p>
            <a:pPr algn="l">
              <a:lnSpc>
                <a:spcPct val="130000"/>
              </a:lnSpc>
            </a:pP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97" name="文本框 8196"/>
          <p:cNvSpPr txBox="1"/>
          <p:nvPr/>
        </p:nvSpPr>
        <p:spPr>
          <a:xfrm>
            <a:off x="252413" y="260350"/>
            <a:ext cx="7272337" cy="768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锐字工房云字库水柱GBK" panose="02010604000000000000" charset="-122"/>
                <a:ea typeface="锐字工房云字库水柱GBK" panose="02010604000000000000" charset="-122"/>
                <a:sym typeface="Arial" panose="020B0604020202020204" pitchFamily="34" charset="0"/>
              </a:rPr>
              <a:t>深探“灵魂”</a:t>
            </a:r>
            <a:endParaRPr lang="zh-CN" altLang="en-US" sz="4400" b="1" dirty="0">
              <a:latin typeface="德彪钢笔行书字库" panose="02000000000000000000" charset="-122"/>
              <a:ea typeface="德彪钢笔行书字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786765" y="2291080"/>
            <a:ext cx="76631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5400" dirty="0">
                <a:latin typeface="义启隶书体" panose="02010601030101010101" charset="-128"/>
                <a:ea typeface="义启隶书体" panose="02010601030101010101" charset="-128"/>
                <a:sym typeface="+mn-ea"/>
              </a:rPr>
              <a:t>庄子为什么要把鹏鸟塑造得这么大？</a:t>
            </a:r>
            <a:endParaRPr lang="zh-CN" altLang="en-US" sz="5400" dirty="0">
              <a:latin typeface="义启隶书体" panose="02010601030101010101" charset="-128"/>
              <a:ea typeface="义启隶书体" panose="02010601030101010101" charset="-128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3681 0.468519 " pathEditMode="relative" rAng="0" ptsTypes="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9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45833 L 0.000000 -0.379163 " pathEditMode="relative" rAng="0" ptsTypes="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uiExpand="1" build="allAtOnce"/>
      <p:bldP spid="8194" grpId="1" bldLvl="0" uiExpand="1" build="allAtOnce"/>
      <p:bldP spid="8195" grpId="0" bldLvl="0" uiExpand="1" build="allAtOnce"/>
      <p:bldP spid="8195" grpId="1" bldLvl="0" uiExpand="1" build="allAtOnce"/>
      <p:bldP spid="8197" grpId="0" bldLvl="0"/>
      <p:bldP spid="8198" grpId="0" bldLvl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WPS 演示</Application>
  <PresentationFormat>在屏幕上显示</PresentationFormat>
  <Paragraphs>67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锐字工房云字库舒体GBK</vt:lpstr>
      <vt:lpstr>华文新魏</vt:lpstr>
      <vt:lpstr>楷体</vt:lpstr>
      <vt:lpstr>文鼎特勘亭流体</vt:lpstr>
      <vt:lpstr>义启隶书体</vt:lpstr>
      <vt:lpstr>锐字工房云字库水柱GBK</vt:lpstr>
      <vt:lpstr>文鼎行楷碑体_B</vt:lpstr>
      <vt:lpstr>微软雅黑</vt:lpstr>
      <vt:lpstr>德彪钢笔行书字库</vt:lpstr>
      <vt:lpstr>中山行书百年纪念版</vt:lpstr>
      <vt:lpstr>Arial Unicode MS</vt:lpstr>
      <vt:lpstr>默认设计模板</vt:lpstr>
      <vt:lpstr>PowerPoint 演示文稿</vt:lpstr>
      <vt:lpstr>       一天，庄子正在涡水垂钓。楚王委派的二位大夫前来聘请他道：“吾王久闻先生贤名，欲以国事相累。深望先生欣然出山，上以为君王分忧，下以为黎民谋福。”庄子持竿不顾，淡然说道；“我听说楚国有只神龟，被杀死时已三千岁了。楚王珍藏之以竹箱，覆之以锦缎，供奉在庙堂之上。请问二大夫，此龟是宁愿死后留骨而贵，还是宁愿生时在泥水中潜行曳尾呢？”二大夫道：“自然是愿活着在泥水中摇尾而行啦。”庄子说：“二位大夫请回去吧！我也愿在泥水中曳尾而行哩。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</vt:lpstr>
      <vt:lpstr>    </vt:lpstr>
      <vt:lpstr>庄子生平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布衣水袖</cp:lastModifiedBy>
  <cp:revision>47</cp:revision>
  <dcterms:created xsi:type="dcterms:W3CDTF">2013-01-25T01:44:00Z</dcterms:created>
  <dcterms:modified xsi:type="dcterms:W3CDTF">2018-10-11T02:07:32Z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