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370" r:id="rId2"/>
    <p:sldId id="518" r:id="rId3"/>
    <p:sldId id="519" r:id="rId4"/>
    <p:sldId id="531" r:id="rId5"/>
    <p:sldId id="279" r:id="rId6"/>
    <p:sldId id="522" r:id="rId7"/>
    <p:sldId id="532" r:id="rId8"/>
    <p:sldId id="523" r:id="rId9"/>
    <p:sldId id="526" r:id="rId10"/>
    <p:sldId id="533" r:id="rId11"/>
    <p:sldId id="530" r:id="rId12"/>
    <p:sldId id="529" r:id="rId13"/>
  </p:sldIdLst>
  <p:sldSz cx="12192000" cy="6858000"/>
  <p:notesSz cx="7104063" cy="10234613"/>
  <p:defaultTex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33"/>
    <a:srgbClr val="CC66FF"/>
    <a:srgbClr val="FFCCFF"/>
    <a:srgbClr val="C7B567"/>
    <a:srgbClr val="C89800"/>
    <a:srgbClr val="9A7500"/>
    <a:srgbClr val="000066"/>
    <a:srgbClr val="333300"/>
    <a:srgbClr val="E4BDBE"/>
    <a:srgbClr val="FAC2E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9632" autoAdjust="0"/>
    <p:restoredTop sz="94660" autoAdjust="0"/>
  </p:normalViewPr>
  <p:slideViewPr>
    <p:cSldViewPr snapToGrid="0">
      <p:cViewPr>
        <p:scale>
          <a:sx n="69" d="100"/>
          <a:sy n="69" d="100"/>
        </p:scale>
        <p:origin x="-588" y="-132"/>
      </p:cViewPr>
      <p:guideLst>
        <p:guide orient="horz" pos="2024"/>
        <p:guide pos="2819"/>
      </p:guideLst>
    </p:cSldViewPr>
  </p:slideViewPr>
  <p:notesTextViewPr>
    <p:cViewPr>
      <p:scale>
        <a:sx n="1" d="1"/>
        <a:sy n="1" d="1"/>
      </p:scale>
      <p:origin x="0" y="0"/>
    </p:cViewPr>
  </p:notesTextViewPr>
  <p:gridSpacing cx="73733025" cy="7373302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fontAlgn="auto">
              <a:defRPr sz="1200" noProof="1"/>
            </a:lvl1pPr>
          </a:lstStyle>
          <a:p>
            <a:pPr>
              <a:defRPr/>
            </a:pPr>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fontAlgn="auto">
              <a:defRPr sz="1200" noProof="1">
                <a:latin typeface="+mn-lt"/>
                <a:ea typeface="+mn-ea"/>
              </a:defRPr>
            </a:lvl1pPr>
          </a:lstStyle>
          <a:p>
            <a:pPr>
              <a:defRPr/>
            </a:pPr>
            <a:endParaRPr lang="zh-CN" altLang="en-US"/>
          </a:p>
        </p:txBody>
      </p:sp>
      <p:sp>
        <p:nvSpPr>
          <p:cNvPr id="2052" name="幻灯片图像占位符 3"/>
          <p:cNvSpPr>
            <a:spLocks noGrp="1" noRot="1" noChangeAspect="1" noChangeArrowheads="1"/>
          </p:cNvSpPr>
          <p:nvPr>
            <p:ph type="sldImg" idx="4294967295"/>
          </p:nvPr>
        </p:nvSpPr>
        <p:spPr bwMode="auto">
          <a:xfrm>
            <a:off x="481013" y="1279525"/>
            <a:ext cx="6140450" cy="3454400"/>
          </a:xfrm>
          <a:prstGeom prst="rect">
            <a:avLst/>
          </a:prstGeom>
          <a:noFill/>
          <a:ln w="12700">
            <a:solidFill>
              <a:srgbClr val="000000"/>
            </a:solidFill>
            <a:round/>
            <a:headEnd/>
            <a:tailEnd/>
          </a:ln>
        </p:spPr>
      </p:sp>
      <p:sp>
        <p:nvSpPr>
          <p:cNvPr id="2053" name="备注占位符 4"/>
          <p:cNvSpPr>
            <a:spLocks noGrp="1" noChangeArrowheads="1"/>
          </p:cNvSpPr>
          <p:nvPr>
            <p:ph type="body" sz="quarter" idx="4294967295"/>
          </p:nvPr>
        </p:nvSpPr>
        <p:spPr bwMode="auto">
          <a:xfrm>
            <a:off x="709613" y="4926013"/>
            <a:ext cx="5683250" cy="4029075"/>
          </a:xfrm>
          <a:prstGeom prst="rect">
            <a:avLst/>
          </a:prstGeom>
          <a:noFill/>
          <a:ln w="9525">
            <a:noFill/>
            <a:miter lim="800000"/>
          </a:ln>
        </p:spPr>
        <p:txBody>
          <a:bodyPr vert="horz" wrap="square" lIns="91440" tIns="45720" rIns="91440" bIns="45720" numCol="1" anchor="t" anchorCtr="0" compatLnSpc="1"/>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9720263"/>
            <a:ext cx="3078163" cy="514350"/>
          </a:xfrm>
          <a:prstGeom prst="rect">
            <a:avLst/>
          </a:prstGeom>
        </p:spPr>
        <p:txBody>
          <a:bodyPr vert="horz" lIns="91440" tIns="45720" rIns="91440" bIns="45720" rtlCol="0" anchor="b"/>
          <a:lstStyle>
            <a:lvl1pPr algn="l" fontAlgn="auto">
              <a:defRPr sz="1200" noProof="1"/>
            </a:lvl1pPr>
          </a:lstStyle>
          <a:p>
            <a:pPr>
              <a:defRPr/>
            </a:pPr>
            <a:endParaRPr lang="zh-CN" altLang="en-US"/>
          </a:p>
        </p:txBody>
      </p:sp>
      <p:sp>
        <p:nvSpPr>
          <p:cNvPr id="7" name="灯片编号占位符 6"/>
          <p:cNvSpPr>
            <a:spLocks noGrp="1"/>
          </p:cNvSpPr>
          <p:nvPr>
            <p:ph type="sldNum" sz="quarter" idx="5"/>
          </p:nvPr>
        </p:nvSpPr>
        <p:spPr>
          <a:xfrm>
            <a:off x="4024313" y="9720263"/>
            <a:ext cx="3078162" cy="5143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9F52002F-700D-4BB9-A588-DE06265B6838}" type="slidenum">
              <a:rPr lang="zh-CN"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99FABC29-6416-444F-B3E2-F0264A29C4F3}" type="slidenum">
              <a:rPr lang="zh-CN" altLang="en-US"/>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3" name="日期占位符 3"/>
          <p:cNvSpPr>
            <a:spLocks noGrp="1"/>
          </p:cNvSpPr>
          <p:nvPr>
            <p:ph type="dt" sz="half" idx="10"/>
          </p:nvPr>
        </p:nvSpPr>
        <p:spPr/>
        <p:txBody>
          <a:bodyPr/>
          <a:lstStyle>
            <a:lvl1pPr>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68F5F5D9-0CFE-4DCC-ABE8-24A3F50F2CD6}" type="slidenum">
              <a:rPr lang="zh-CN" altLang="en-US"/>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082A7D2-76D0-4083-8852-4D54D12BA0E3}" type="slidenum">
              <a:rPr lang="zh-CN" altLang="en-US"/>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3ED8651D-6C68-41FC-AD2F-40B32DFF1ABA}" type="slidenum">
              <a:rPr lang="zh-CN" altLang="en-US"/>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21EF92ED-5BD3-4F1D-95AF-E32EC9C7D346}" type="slidenum">
              <a:rPr lang="zh-CN" altLang="en-US"/>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86774" y="1778438"/>
            <a:ext cx="4873574"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256938" y="1778438"/>
            <a:ext cx="4897576"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EA0AE4D3-3C87-4130-B344-74D5E25DA2B5}" type="slidenum">
              <a:rPr lang="zh-CN" altLang="en-US"/>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719CA2A6-8734-47D3-AEB5-2B70685A72D6}" type="slidenum">
              <a:rPr lang="zh-CN" altLang="en-US"/>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B9D95E02-1842-4AAF-9FFE-783597D8EE0C}" type="slidenum">
              <a:rPr lang="zh-CN" altLang="en-US"/>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C957A584-512C-4BC4-8C7D-E9C9468504C6}" type="slidenum">
              <a:rPr lang="zh-CN" altLang="en-US"/>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ED7E0BC-D513-453D-9BA7-AADF3477AA10}" type="slidenum">
              <a:rPr lang="zh-CN" altLang="en-US"/>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a:solidFill>
                  <a:schemeClr val="tx1">
                    <a:tint val="75000"/>
                  </a:schemeClr>
                </a:solidFill>
                <a:latin typeface="+mn-lt"/>
                <a:ea typeface="+mn-ea"/>
              </a:defRPr>
            </a:lvl1pPr>
          </a:lstStyle>
          <a:p>
            <a:pPr>
              <a:defRPr/>
            </a:pPr>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D0B3F03E-390D-41E8-84EC-1972C1C51E2C}"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58" r:id="rId1"/>
    <p:sldLayoutId id="2147483657" r:id="rId2"/>
    <p:sldLayoutId id="2147483656" r:id="rId3"/>
    <p:sldLayoutId id="2147483655" r:id="rId4"/>
    <p:sldLayoutId id="2147483654" r:id="rId5"/>
    <p:sldLayoutId id="2147483653" r:id="rId6"/>
    <p:sldLayoutId id="2147483652" r:id="rId7"/>
    <p:sldLayoutId id="2147483651" r:id="rId8"/>
    <p:sldLayoutId id="2147483650" r:id="rId9"/>
    <p:sldLayoutId id="2147483649" r:id="rId10"/>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80.jpeg"/><Relationship Id="rId13" Type="http://schemas.openxmlformats.org/officeDocument/2006/relationships/image" Target="../media/image85.jpeg"/><Relationship Id="rId3" Type="http://schemas.openxmlformats.org/officeDocument/2006/relationships/image" Target="../media/image75.png"/><Relationship Id="rId7" Type="http://schemas.openxmlformats.org/officeDocument/2006/relationships/image" Target="../media/image79.jpeg"/><Relationship Id="rId12" Type="http://schemas.openxmlformats.org/officeDocument/2006/relationships/image" Target="../media/image84.png"/><Relationship Id="rId2" Type="http://schemas.openxmlformats.org/officeDocument/2006/relationships/image" Target="../media/image74.jpeg"/><Relationship Id="rId1" Type="http://schemas.openxmlformats.org/officeDocument/2006/relationships/slideLayout" Target="../slideLayouts/slideLayout1.xml"/><Relationship Id="rId6" Type="http://schemas.openxmlformats.org/officeDocument/2006/relationships/image" Target="../media/image78.jpeg"/><Relationship Id="rId11" Type="http://schemas.openxmlformats.org/officeDocument/2006/relationships/image" Target="../media/image83.jpeg"/><Relationship Id="rId5" Type="http://schemas.openxmlformats.org/officeDocument/2006/relationships/image" Target="../media/image77.png"/><Relationship Id="rId10" Type="http://schemas.openxmlformats.org/officeDocument/2006/relationships/image" Target="../media/image82.jpeg"/><Relationship Id="rId4" Type="http://schemas.openxmlformats.org/officeDocument/2006/relationships/image" Target="../media/image76.jpeg"/><Relationship Id="rId9" Type="http://schemas.openxmlformats.org/officeDocument/2006/relationships/image" Target="../media/image81.jpeg"/><Relationship Id="rId14" Type="http://schemas.openxmlformats.org/officeDocument/2006/relationships/image" Target="../media/image86.png"/></Relationships>
</file>

<file path=ppt/slides/_rels/slide12.xml.rels><?xml version="1.0" encoding="UTF-8" standalone="yes"?>
<Relationships xmlns="http://schemas.openxmlformats.org/package/2006/relationships"><Relationship Id="rId8" Type="http://schemas.openxmlformats.org/officeDocument/2006/relationships/image" Target="../media/image93.jpeg"/><Relationship Id="rId3" Type="http://schemas.openxmlformats.org/officeDocument/2006/relationships/image" Target="../media/image88.png"/><Relationship Id="rId7" Type="http://schemas.openxmlformats.org/officeDocument/2006/relationships/image" Target="../media/image92.jpeg"/><Relationship Id="rId2" Type="http://schemas.openxmlformats.org/officeDocument/2006/relationships/image" Target="../media/image87.png"/><Relationship Id="rId1" Type="http://schemas.openxmlformats.org/officeDocument/2006/relationships/slideLayout" Target="../slideLayouts/slideLayout7.xml"/><Relationship Id="rId6" Type="http://schemas.openxmlformats.org/officeDocument/2006/relationships/image" Target="../media/image91.jpeg"/><Relationship Id="rId5" Type="http://schemas.openxmlformats.org/officeDocument/2006/relationships/image" Target="../media/image90.jpeg"/><Relationship Id="rId10" Type="http://schemas.openxmlformats.org/officeDocument/2006/relationships/image" Target="../media/image95.jpeg"/><Relationship Id="rId4" Type="http://schemas.openxmlformats.org/officeDocument/2006/relationships/image" Target="../media/image89.jpeg"/><Relationship Id="rId9" Type="http://schemas.openxmlformats.org/officeDocument/2006/relationships/image" Target="../media/image9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15.jpeg"/><Relationship Id="rId18" Type="http://schemas.openxmlformats.org/officeDocument/2006/relationships/image" Target="../media/image20.jpeg"/><Relationship Id="rId3" Type="http://schemas.openxmlformats.org/officeDocument/2006/relationships/image" Target="../media/image5.jpeg"/><Relationship Id="rId7" Type="http://schemas.openxmlformats.org/officeDocument/2006/relationships/image" Target="../media/image9.jpeg"/><Relationship Id="rId12" Type="http://schemas.openxmlformats.org/officeDocument/2006/relationships/image" Target="../media/image14.jpeg"/><Relationship Id="rId17" Type="http://schemas.openxmlformats.org/officeDocument/2006/relationships/image" Target="../media/image19.png"/><Relationship Id="rId2" Type="http://schemas.openxmlformats.org/officeDocument/2006/relationships/image" Target="../media/image4.jpeg"/><Relationship Id="rId16"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jpeg"/><Relationship Id="rId5" Type="http://schemas.openxmlformats.org/officeDocument/2006/relationships/image" Target="../media/image7.jpeg"/><Relationship Id="rId15" Type="http://schemas.openxmlformats.org/officeDocument/2006/relationships/image" Target="../media/image17.png"/><Relationship Id="rId10" Type="http://schemas.openxmlformats.org/officeDocument/2006/relationships/image" Target="../media/image12.jpeg"/><Relationship Id="rId19" Type="http://schemas.openxmlformats.org/officeDocument/2006/relationships/image" Target="../media/image21.png"/><Relationship Id="rId4" Type="http://schemas.openxmlformats.org/officeDocument/2006/relationships/image" Target="../media/image6.jpeg"/><Relationship Id="rId9" Type="http://schemas.openxmlformats.org/officeDocument/2006/relationships/image" Target="../media/image11.jpeg"/><Relationship Id="rId14" Type="http://schemas.openxmlformats.org/officeDocument/2006/relationships/image" Target="../media/image16.jpeg"/></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18" Type="http://schemas.openxmlformats.org/officeDocument/2006/relationships/image" Target="../media/image38.png"/><Relationship Id="rId3" Type="http://schemas.openxmlformats.org/officeDocument/2006/relationships/image" Target="../media/image23.jpeg"/><Relationship Id="rId7" Type="http://schemas.openxmlformats.org/officeDocument/2006/relationships/image" Target="../media/image27.png"/><Relationship Id="rId12" Type="http://schemas.openxmlformats.org/officeDocument/2006/relationships/image" Target="../media/image32.png"/><Relationship Id="rId17" Type="http://schemas.openxmlformats.org/officeDocument/2006/relationships/image" Target="../media/image37.png"/><Relationship Id="rId2" Type="http://schemas.openxmlformats.org/officeDocument/2006/relationships/image" Target="../media/image22.jpeg"/><Relationship Id="rId16"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image" Target="../media/image26.png"/><Relationship Id="rId11" Type="http://schemas.openxmlformats.org/officeDocument/2006/relationships/image" Target="../media/image31.jpeg"/><Relationship Id="rId5" Type="http://schemas.openxmlformats.org/officeDocument/2006/relationships/image" Target="../media/image25.png"/><Relationship Id="rId15" Type="http://schemas.openxmlformats.org/officeDocument/2006/relationships/image" Target="../media/image35.png"/><Relationship Id="rId10" Type="http://schemas.openxmlformats.org/officeDocument/2006/relationships/image" Target="../media/image30.png"/><Relationship Id="rId19" Type="http://schemas.openxmlformats.org/officeDocument/2006/relationships/image" Target="../media/image39.jpeg"/><Relationship Id="rId4" Type="http://schemas.openxmlformats.org/officeDocument/2006/relationships/image" Target="../media/image24.png"/><Relationship Id="rId9" Type="http://schemas.openxmlformats.org/officeDocument/2006/relationships/image" Target="../media/image29.jpeg"/><Relationship Id="rId14" Type="http://schemas.openxmlformats.org/officeDocument/2006/relationships/image" Target="../media/image3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46.jpeg"/><Relationship Id="rId13" Type="http://schemas.openxmlformats.org/officeDocument/2006/relationships/image" Target="../media/image51.png"/><Relationship Id="rId3" Type="http://schemas.openxmlformats.org/officeDocument/2006/relationships/image" Target="../media/image41.jpeg"/><Relationship Id="rId7" Type="http://schemas.openxmlformats.org/officeDocument/2006/relationships/image" Target="../media/image45.png"/><Relationship Id="rId12" Type="http://schemas.openxmlformats.org/officeDocument/2006/relationships/image" Target="../media/image50.jpeg"/><Relationship Id="rId2" Type="http://schemas.openxmlformats.org/officeDocument/2006/relationships/image" Target="../media/image40.jpeg"/><Relationship Id="rId16" Type="http://schemas.openxmlformats.org/officeDocument/2006/relationships/image" Target="../media/image54.png"/><Relationship Id="rId1" Type="http://schemas.openxmlformats.org/officeDocument/2006/relationships/slideLayout" Target="../slideLayouts/slideLayout1.xml"/><Relationship Id="rId6" Type="http://schemas.openxmlformats.org/officeDocument/2006/relationships/image" Target="../media/image44.png"/><Relationship Id="rId11" Type="http://schemas.openxmlformats.org/officeDocument/2006/relationships/image" Target="../media/image49.png"/><Relationship Id="rId5" Type="http://schemas.openxmlformats.org/officeDocument/2006/relationships/image" Target="../media/image43.jpeg"/><Relationship Id="rId15" Type="http://schemas.openxmlformats.org/officeDocument/2006/relationships/image" Target="../media/image53.png"/><Relationship Id="rId10" Type="http://schemas.openxmlformats.org/officeDocument/2006/relationships/image" Target="../media/image48.png"/><Relationship Id="rId4" Type="http://schemas.openxmlformats.org/officeDocument/2006/relationships/image" Target="../media/image42.jpeg"/><Relationship Id="rId9" Type="http://schemas.openxmlformats.org/officeDocument/2006/relationships/image" Target="../media/image47.jpeg"/><Relationship Id="rId14" Type="http://schemas.openxmlformats.org/officeDocument/2006/relationships/image" Target="../media/image52.jpeg"/></Relationships>
</file>

<file path=ppt/slides/_rels/slide9.xml.rels><?xml version="1.0" encoding="UTF-8" standalone="yes"?>
<Relationships xmlns="http://schemas.openxmlformats.org/package/2006/relationships"><Relationship Id="rId8" Type="http://schemas.openxmlformats.org/officeDocument/2006/relationships/image" Target="../media/image61.jpeg"/><Relationship Id="rId13" Type="http://schemas.openxmlformats.org/officeDocument/2006/relationships/image" Target="../media/image66.png"/><Relationship Id="rId18" Type="http://schemas.openxmlformats.org/officeDocument/2006/relationships/image" Target="../media/image71.png"/><Relationship Id="rId3" Type="http://schemas.openxmlformats.org/officeDocument/2006/relationships/image" Target="../media/image56.jpeg"/><Relationship Id="rId7" Type="http://schemas.openxmlformats.org/officeDocument/2006/relationships/image" Target="../media/image60.jpeg"/><Relationship Id="rId12" Type="http://schemas.openxmlformats.org/officeDocument/2006/relationships/image" Target="../media/image65.jpeg"/><Relationship Id="rId17" Type="http://schemas.openxmlformats.org/officeDocument/2006/relationships/image" Target="../media/image70.png"/><Relationship Id="rId2" Type="http://schemas.openxmlformats.org/officeDocument/2006/relationships/image" Target="../media/image55.jpeg"/><Relationship Id="rId16" Type="http://schemas.openxmlformats.org/officeDocument/2006/relationships/image" Target="../media/image69.png"/><Relationship Id="rId20" Type="http://schemas.openxmlformats.org/officeDocument/2006/relationships/image" Target="../media/image73.png"/><Relationship Id="rId1" Type="http://schemas.openxmlformats.org/officeDocument/2006/relationships/slideLayout" Target="../slideLayouts/slideLayout7.xml"/><Relationship Id="rId6" Type="http://schemas.openxmlformats.org/officeDocument/2006/relationships/image" Target="../media/image59.jpeg"/><Relationship Id="rId11" Type="http://schemas.openxmlformats.org/officeDocument/2006/relationships/image" Target="../media/image64.jpeg"/><Relationship Id="rId5" Type="http://schemas.openxmlformats.org/officeDocument/2006/relationships/image" Target="../media/image58.jpeg"/><Relationship Id="rId15" Type="http://schemas.openxmlformats.org/officeDocument/2006/relationships/image" Target="../media/image68.png"/><Relationship Id="rId10" Type="http://schemas.openxmlformats.org/officeDocument/2006/relationships/image" Target="../media/image63.jpeg"/><Relationship Id="rId19" Type="http://schemas.openxmlformats.org/officeDocument/2006/relationships/image" Target="../media/image72.png"/><Relationship Id="rId4" Type="http://schemas.openxmlformats.org/officeDocument/2006/relationships/image" Target="../media/image57.jpeg"/><Relationship Id="rId9" Type="http://schemas.openxmlformats.org/officeDocument/2006/relationships/image" Target="../media/image62.jpeg"/><Relationship Id="rId14" Type="http://schemas.openxmlformats.org/officeDocument/2006/relationships/image" Target="../media/image6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49952" y="0"/>
            <a:ext cx="10605856" cy="6864350"/>
            <a:chOff x="649952" y="0"/>
            <a:chExt cx="10605856" cy="6864350"/>
          </a:xfrm>
        </p:grpSpPr>
        <p:pic>
          <p:nvPicPr>
            <p:cNvPr id="3073" name="图片 3" descr="10f"/>
            <p:cNvPicPr>
              <a:picLocks noChangeAspect="1" noChangeArrowheads="1"/>
            </p:cNvPicPr>
            <p:nvPr/>
          </p:nvPicPr>
          <p:blipFill>
            <a:blip r:embed="rId2" cstate="email"/>
            <a:srcRect/>
            <a:stretch>
              <a:fillRect/>
            </a:stretch>
          </p:blipFill>
          <p:spPr bwMode="auto">
            <a:xfrm>
              <a:off x="3481820" y="0"/>
              <a:ext cx="7773988" cy="6864350"/>
            </a:xfrm>
            <a:prstGeom prst="rect">
              <a:avLst/>
            </a:prstGeom>
            <a:noFill/>
            <a:ln w="9525">
              <a:noFill/>
              <a:miter lim="800000"/>
              <a:headEnd/>
              <a:tailEnd/>
            </a:ln>
          </p:spPr>
        </p:pic>
        <p:sp>
          <p:nvSpPr>
            <p:cNvPr id="6" name="矩形 5"/>
            <p:cNvSpPr/>
            <p:nvPr/>
          </p:nvSpPr>
          <p:spPr>
            <a:xfrm>
              <a:off x="649952" y="423486"/>
              <a:ext cx="1545590" cy="5909310"/>
            </a:xfrm>
            <a:prstGeom prst="rect">
              <a:avLst/>
            </a:prstGeom>
            <a:noFill/>
            <a:ln>
              <a:noFill/>
            </a:ln>
            <a:effectLst>
              <a:outerShdw blurRad="76200" dir="18900000" sy="23000" kx="-1200000" algn="bl" rotWithShape="0">
                <a:prstClr val="black">
                  <a:alpha val="20000"/>
                </a:prstClr>
              </a:outerShdw>
            </a:effectLst>
          </p:spPr>
          <p:txBody>
            <a:bodyPr>
              <a:spAutoFit/>
              <a:scene3d>
                <a:camera prst="orthographicFront"/>
                <a:lightRig rig="threePt" dir="t"/>
              </a:scene3d>
            </a:bodyPr>
            <a:lstStyle/>
            <a:p>
              <a:pPr algn="ctr">
                <a:defRPr/>
              </a:pPr>
              <a:r>
                <a:rPr lang="zh-CN" altLang="en-US" sz="5400" b="1" noProof="1" smtClean="0">
                  <a:ln w="9525">
                    <a:solidFill>
                      <a:schemeClr val="bg1"/>
                    </a:solidFill>
                    <a:prstDash val="solid"/>
                  </a:ln>
                  <a:solidFill>
                    <a:srgbClr val="002060"/>
                  </a:solidFill>
                  <a:effectLst>
                    <a:outerShdw blurRad="60007" dist="200025" dir="15000000" sy="30000" kx="-1800000" algn="bl" rotWithShape="0">
                      <a:prstClr val="black">
                        <a:alpha val="32000"/>
                      </a:prstClr>
                    </a:outerShdw>
                  </a:effectLst>
                  <a:latin typeface="蔡云汉天真娃娃书法字体" charset="-122"/>
                  <a:ea typeface="蔡云汉天真娃娃书法字体" charset="-122"/>
                </a:rPr>
                <a:t>苏教版小学美术</a:t>
              </a:r>
              <a:endParaRPr lang="zh-CN" altLang="en-US" sz="5400" b="1" noProof="1">
                <a:ln w="9525">
                  <a:solidFill>
                    <a:schemeClr val="bg1"/>
                  </a:solidFill>
                  <a:prstDash val="solid"/>
                </a:ln>
                <a:solidFill>
                  <a:srgbClr val="002060"/>
                </a:solidFill>
                <a:effectLst>
                  <a:outerShdw blurRad="60007" dist="200025" dir="15000000" sy="30000" kx="-1800000" algn="bl" rotWithShape="0">
                    <a:prstClr val="black">
                      <a:alpha val="32000"/>
                    </a:prstClr>
                  </a:outerShdw>
                </a:effectLst>
                <a:latin typeface="蔡云汉天真娃娃书法字体" charset="-122"/>
                <a:ea typeface="蔡云汉天真娃娃书法字体" charset="-122"/>
              </a:endParaRPr>
            </a:p>
          </p:txBody>
        </p:sp>
      </p:grpSp>
      <p:sp>
        <p:nvSpPr>
          <p:cNvPr id="7" name="文本框 6"/>
          <p:cNvSpPr txBox="1"/>
          <p:nvPr/>
        </p:nvSpPr>
        <p:spPr>
          <a:xfrm>
            <a:off x="2314801" y="1738168"/>
            <a:ext cx="646331" cy="2611582"/>
          </a:xfrm>
          <a:prstGeom prst="rect">
            <a:avLst/>
          </a:prstGeom>
          <a:noFill/>
        </p:spPr>
        <p:txBody>
          <a:bodyPr vert="eaVert" wrap="square">
            <a:spAutoFit/>
          </a:bodyPr>
          <a:lstStyle/>
          <a:p>
            <a:pPr>
              <a:defRPr/>
            </a:pPr>
            <a:r>
              <a:rPr lang="zh-CN" altLang="en-US" sz="3000" b="1" noProof="1">
                <a:solidFill>
                  <a:srgbClr val="FF0000"/>
                </a:solidFill>
                <a:effectLst>
                  <a:outerShdw blurRad="38100" dist="38100" dir="2700000" algn="tl">
                    <a:srgbClr val="000000">
                      <a:alpha val="43137"/>
                    </a:srgbClr>
                  </a:outerShdw>
                </a:effectLst>
              </a:rPr>
              <a:t>四</a:t>
            </a:r>
            <a:r>
              <a:rPr lang="zh-CN" altLang="en-US" sz="3000" b="1" noProof="1" smtClean="0">
                <a:solidFill>
                  <a:srgbClr val="FF0000"/>
                </a:solidFill>
                <a:effectLst>
                  <a:outerShdw blurRad="38100" dist="38100" dir="2700000" algn="tl">
                    <a:srgbClr val="000000">
                      <a:alpha val="43137"/>
                    </a:srgbClr>
                  </a:outerShdw>
                </a:effectLst>
              </a:rPr>
              <a:t>年级  </a:t>
            </a:r>
            <a:r>
              <a:rPr lang="zh-CN" altLang="en-US" sz="2400" b="1" noProof="1" smtClean="0">
                <a:solidFill>
                  <a:srgbClr val="7030A0"/>
                </a:solidFill>
                <a:effectLst>
                  <a:outerShdw blurRad="38100" dist="38100" dir="2700000" algn="tl">
                    <a:srgbClr val="000000">
                      <a:alpha val="43137"/>
                    </a:srgbClr>
                  </a:outerShdw>
                </a:effectLst>
              </a:rPr>
              <a:t>（</a:t>
            </a:r>
            <a:r>
              <a:rPr lang="zh-CN" altLang="en-US" sz="2400" b="1" noProof="1" smtClean="0">
                <a:solidFill>
                  <a:srgbClr val="660033"/>
                </a:solidFill>
                <a:effectLst>
                  <a:outerShdw blurRad="38100" dist="38100" dir="2700000" algn="tl">
                    <a:srgbClr val="000000">
                      <a:alpha val="43137"/>
                    </a:srgbClr>
                  </a:outerShdw>
                </a:effectLst>
              </a:rPr>
              <a:t>下册</a:t>
            </a:r>
            <a:r>
              <a:rPr lang="zh-CN" altLang="en-US" sz="2400" b="1" noProof="1">
                <a:solidFill>
                  <a:srgbClr val="7030A0"/>
                </a:solidFill>
                <a:effectLst>
                  <a:outerShdw blurRad="38100" dist="38100" dir="2700000" algn="tl">
                    <a:srgbClr val="000000">
                      <a:alpha val="43137"/>
                    </a:srgbClr>
                  </a:outerShdw>
                </a:effectLst>
              </a:rPr>
              <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1"/>
          <p:cNvSpPr>
            <a:spLocks noChangeArrowheads="1"/>
          </p:cNvSpPr>
          <p:nvPr/>
        </p:nvSpPr>
        <p:spPr bwMode="auto">
          <a:xfrm>
            <a:off x="0" y="-51584"/>
            <a:ext cx="12192000" cy="6986528"/>
          </a:xfrm>
          <a:prstGeom prst="rect">
            <a:avLst/>
          </a:prstGeom>
          <a:solidFill>
            <a:srgbClr val="FFFFFF"/>
          </a:solidFill>
          <a:ln w="9525">
            <a:noFill/>
            <a:miter lim="800000"/>
            <a:headEnd/>
            <a:tailEnd/>
          </a:ln>
          <a:effectLst/>
        </p:spPr>
        <p:txBody>
          <a:bodyPr vert="horz" wrap="square" lIns="91440" tIns="45720" rIns="91440" bIns="45720" numCol="2" spcCol="360000" anchor="ctr" anchorCtr="0" compatLnSpc="1">
            <a:prstTxWarp prst="textNoShape">
              <a:avLst/>
            </a:prstTxWarp>
            <a:spAutoFit/>
          </a:bodyPr>
          <a:lstStyle/>
          <a:p>
            <a:pPr indent="295275"/>
            <a:r>
              <a:rPr kumimoji="0" lang="en-US" altLang="zh-CN" b="1" u="none" strike="noStrike" cap="none" normalizeH="0" baseline="0" dirty="0" smtClean="0">
                <a:ln>
                  <a:noFill/>
                </a:ln>
                <a:solidFill>
                  <a:srgbClr val="00B050"/>
                </a:solidFill>
                <a:effectLst/>
                <a:latin typeface="Calibri" pitchFamily="34" charset="0"/>
                <a:ea typeface="宋体" pitchFamily="2" charset="-122"/>
                <a:cs typeface="Arial" pitchFamily="34" charset="0"/>
              </a:rPr>
              <a:t>3.《</a:t>
            </a:r>
            <a:r>
              <a:rPr kumimoji="0" lang="zh-CN" altLang="en-US" b="1" u="none" strike="noStrike" cap="none" normalizeH="0" baseline="0" dirty="0" smtClean="0">
                <a:ln>
                  <a:noFill/>
                </a:ln>
                <a:solidFill>
                  <a:srgbClr val="00B050"/>
                </a:solidFill>
                <a:effectLst/>
                <a:latin typeface="Calibri" pitchFamily="34" charset="0"/>
                <a:ea typeface="宋体" pitchFamily="2" charset="-122"/>
                <a:cs typeface="Arial" pitchFamily="34" charset="0"/>
              </a:rPr>
              <a:t>下雨啰</a:t>
            </a:r>
            <a:r>
              <a:rPr kumimoji="0" lang="en-US" altLang="zh-CN" b="1" u="none" strike="noStrike" cap="none" normalizeH="0" baseline="0" dirty="0" smtClean="0">
                <a:ln>
                  <a:noFill/>
                </a:ln>
                <a:solidFill>
                  <a:srgbClr val="00B050"/>
                </a:solidFill>
                <a:effectLst/>
                <a:latin typeface="Calibri" pitchFamily="34" charset="0"/>
                <a:ea typeface="宋体" pitchFamily="2" charset="-122"/>
                <a:cs typeface="Arial" pitchFamily="34" charset="0"/>
              </a:rPr>
              <a:t>》</a:t>
            </a:r>
            <a:r>
              <a:rPr lang="zh-CN" altLang="en-US" b="1" dirty="0" smtClean="0">
                <a:solidFill>
                  <a:srgbClr val="00B050"/>
                </a:solidFill>
                <a:cs typeface="Arial" pitchFamily="34" charset="0"/>
              </a:rPr>
              <a:t>学习导案：</a:t>
            </a:r>
            <a:endParaRPr lang="zh-CN" altLang="en-US" b="1" dirty="0" smtClean="0">
              <a:solidFill>
                <a:srgbClr val="00B050"/>
              </a:solidFill>
              <a:latin typeface="Arial" pitchFamily="34" charset="0"/>
              <a:cs typeface="宋体" pitchFamily="2" charset="-122"/>
            </a:endParaRPr>
          </a:p>
          <a:p>
            <a:pPr marL="0" marR="0" lvl="0" indent="295275" algn="l" defTabSz="914400" rtl="0" eaLnBrk="1" fontAlgn="base" latinLnBrk="0" hangingPunct="1">
              <a:lnSpc>
                <a:spcPct val="100000"/>
              </a:lnSpc>
              <a:spcBef>
                <a:spcPct val="0"/>
              </a:spcBef>
              <a:spcAft>
                <a:spcPct val="0"/>
              </a:spcAft>
              <a:buClrTx/>
              <a:buSzTx/>
              <a:buFontTx/>
              <a:buNone/>
              <a:tabLst/>
            </a:pPr>
            <a:r>
              <a:rPr lang="zh-CN" altLang="en-US" sz="1400" dirty="0" smtClean="0">
                <a:cs typeface="Arial" pitchFamily="34" charset="0"/>
              </a:rPr>
              <a:t>教材分析：</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这是一节绘画练习课，表现雨：用长短、疏密、走向不同的线、点表现出雨的大小，画出自己对雨的感受；能表现出雨中的情景，主要是表现人、动植物等在雨中的活动。</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学生可以通过分析优秀作品帮助自己提高认识，使自己在下笔前有意识地区分画面表达的主次，安排画面，以便能更好地借助画面表达自己的情感。</a:t>
            </a:r>
            <a:endParaRPr lang="en-US" altLang="zh-CN" sz="1400" dirty="0" smtClean="0">
              <a:latin typeface="Arial" pitchFamily="34" charset="0"/>
              <a:cs typeface="Arial" pitchFamily="34" charset="0"/>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dirty="0" smtClean="0">
                <a:ln>
                  <a:noFill/>
                </a:ln>
                <a:effectLst/>
                <a:latin typeface="Calibri" pitchFamily="34" charset="0"/>
                <a:ea typeface="宋体" pitchFamily="2" charset="-122"/>
                <a:cs typeface="Arial" pitchFamily="34" charset="0"/>
              </a:rPr>
              <a:t>学习目标：</a:t>
            </a: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1.</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选择长短、疏密、走向不同的线条表达出对雨的感受。</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2.</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回忆下雨时的感受，表现出下雨时的真实情景或自己的想象。</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3.</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体验用绘画的形式表达自己感受的乐趣。</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dirty="0" smtClean="0">
                <a:ln>
                  <a:noFill/>
                </a:ln>
                <a:effectLst/>
                <a:latin typeface="Calibri" pitchFamily="34" charset="0"/>
                <a:ea typeface="宋体" pitchFamily="2" charset="-122"/>
                <a:cs typeface="Arial" pitchFamily="34" charset="0"/>
              </a:rPr>
              <a:t>学具：</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1.</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电脑多媒体、课件、构图对比作品。</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     2.</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学生观察下雨时的情景及雨中人物、景物的特征。</a:t>
            </a:r>
            <a:endParaRPr kumimoji="0" lang="en-US" altLang="zh-CN" sz="1400" b="0" i="0" u="none" strike="noStrike" cap="none" normalizeH="0" baseline="0" dirty="0" smtClean="0">
              <a:ln>
                <a:noFill/>
              </a:ln>
              <a:effectLst/>
              <a:latin typeface="Calibri" pitchFamily="34" charset="0"/>
              <a:ea typeface="宋体" pitchFamily="2" charset="-122"/>
              <a:cs typeface="Arial" pitchFamily="34" charset="0"/>
            </a:endParaRPr>
          </a:p>
          <a:p>
            <a:pPr marL="0" marR="0" lvl="0" indent="295275" algn="l" defTabSz="914400" rtl="0" eaLnBrk="0" fontAlgn="base" latinLnBrk="0" hangingPunct="0">
              <a:lnSpc>
                <a:spcPct val="100000"/>
              </a:lnSpc>
              <a:spcBef>
                <a:spcPct val="0"/>
              </a:spcBef>
              <a:spcAft>
                <a:spcPct val="0"/>
              </a:spcAft>
              <a:buClrTx/>
              <a:buSzTx/>
              <a:buFontTx/>
              <a:buNone/>
              <a:tabLst/>
            </a:pPr>
            <a:r>
              <a:rPr lang="zh-CN" altLang="en-US" sz="1400" b="1" dirty="0" smtClean="0">
                <a:cs typeface="Arial" pitchFamily="34" charset="0"/>
              </a:rPr>
              <a:t>学习过程：</a:t>
            </a:r>
            <a:endParaRPr lang="en-US" altLang="zh-CN" sz="1400" b="1" dirty="0" smtClean="0">
              <a:latin typeface="Arial" pitchFamily="34" charset="0"/>
              <a:cs typeface="Arial" pitchFamily="34" charset="0"/>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一、引导目标，激发兴趣。</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引入主题。</a:t>
            </a: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谜语：千条线，万条线，数不清，剪不段，落到天里秧苗绿。落到水里看不见</a:t>
            </a: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a:t>
            </a:r>
            <a:endParaRPr kumimoji="0" lang="en-US" altLang="zh-CN"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二、引入课题，激发兴趣。</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1</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、优美的神话传说</a:t>
            </a:r>
            <a:r>
              <a:rPr kumimoji="0" lang="zh-CN" altLang="en-US" sz="1400" b="1" i="0" u="none" strike="noStrike" cap="none" normalizeH="0" baseline="0" dirty="0" smtClean="0">
                <a:ln>
                  <a:noFill/>
                </a:ln>
                <a:effectLst/>
                <a:latin typeface="Calibri" pitchFamily="34" charset="0"/>
                <a:ea typeface="宋体" pitchFamily="2" charset="-122"/>
                <a:cs typeface="Arial" pitchFamily="34" charset="0"/>
              </a:rPr>
              <a:t>读故事</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传说，在入梦似幻的仙境中，各路神仙掌管着人间的一切，金鳞巨龙就是掌管下雨的神，每当要下雨时，在玉皇大帝的安排下，他和各路神仙聚集到天上。风婆婆首先鼓起风袋，向人间吹起凉爽的风；步云使者马上把步云旗一挥，这时，天空乌云密布；雷公公躲在乌云后面敲起天鼓，</a:t>
            </a:r>
            <a:r>
              <a:rPr kumimoji="0" lang="zh-CN" altLang="en-US" sz="1400" b="0" i="0" u="none" strike="noStrike" cap="none" normalizeH="0" baseline="0" dirty="0" smtClean="0">
                <a:ln>
                  <a:noFill/>
                </a:ln>
                <a:effectLst/>
                <a:latin typeface="Arial"/>
                <a:ea typeface="宋体" pitchFamily="2" charset="-122"/>
                <a:cs typeface="Arial" pitchFamily="34" charset="0"/>
              </a:rPr>
              <a:t>“</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轰隆隆</a:t>
            </a:r>
            <a:r>
              <a:rPr kumimoji="0" lang="zh-CN" altLang="en-US" sz="1400" b="0" i="0" u="none" strike="noStrike" cap="none" normalizeH="0" baseline="0" dirty="0" smtClean="0">
                <a:ln>
                  <a:noFill/>
                </a:ln>
                <a:effectLst/>
                <a:latin typeface="Arial"/>
                <a:ea typeface="宋体" pitchFamily="2" charset="-122"/>
                <a:cs typeface="Arial" pitchFamily="34" charset="0"/>
              </a:rPr>
              <a:t>”</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随着雷声，一道道耀眼的闪光不时划过阴暗的天空，此时，海龙王们现出龙身，在空中盘旋飞翔，从嘴里冒出一股股水柱，喷洒到人同，随着风在空中变成了无数的小水滴，漂漂洒洒，大滴大滴地落如大地的怀抱，这就是雨</a:t>
            </a: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a:t>
            </a:r>
            <a:endParaRPr kumimoji="0" lang="en-US" altLang="zh-CN"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2</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、这个美丽的传说把我们带到了雨的世界。传说中的雨是那么神气、那么美，我们现实生活中的雨更美。今天，就让我们拿起手中的小画笔把下雨的美景描绘出来吧！</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三、充分感知，探究画法</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a:t>
            </a:r>
            <a:r>
              <a:rPr lang="en-US" altLang="zh-CN" sz="1400" dirty="0" smtClean="0">
                <a:latin typeface="Arial" pitchFamily="34" charset="0"/>
                <a:cs typeface="Arial" pitchFamily="34" charset="0"/>
              </a:rPr>
              <a:t>1</a:t>
            </a:r>
            <a:r>
              <a:rPr lang="zh-CN" altLang="en-US" sz="1400" dirty="0" smtClean="0">
                <a:latin typeface="Arial" pitchFamily="34" charset="0"/>
                <a:cs typeface="Arial" pitchFamily="34" charset="0"/>
              </a:rPr>
              <a:t>、</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展示课件</a:t>
            </a:r>
            <a:r>
              <a:rPr kumimoji="0" lang="zh-CN" altLang="en-US" sz="1400" b="1" i="0" u="none" strike="noStrike" cap="none" normalizeH="0" baseline="0" dirty="0" smtClean="0">
                <a:ln>
                  <a:noFill/>
                </a:ln>
                <a:effectLst/>
                <a:latin typeface="Calibri" pitchFamily="34" charset="0"/>
                <a:ea typeface="宋体" pitchFamily="2" charset="-122"/>
                <a:cs typeface="Arial" pitchFamily="34" charset="0"/>
              </a:rPr>
              <a:t>走进大自然</a:t>
            </a:r>
            <a:endParaRPr kumimoji="0" lang="en-US" altLang="zh-CN" sz="1400" b="1" i="0" u="none" strike="noStrike" cap="none" normalizeH="0" baseline="0" dirty="0" smtClean="0">
              <a:ln>
                <a:noFill/>
              </a:ln>
              <a:effectLst/>
              <a:latin typeface="Calibri" pitchFamily="34" charset="0"/>
              <a:ea typeface="宋体" pitchFamily="2" charset="-122"/>
              <a:cs typeface="Arial" pitchFamily="34" charset="0"/>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a:t>
            </a:r>
            <a:endParaRPr kumimoji="0" lang="en-US" altLang="zh-CN" sz="1400" b="0" i="0" u="none" strike="noStrike" cap="none" normalizeH="0" baseline="0" dirty="0" smtClean="0">
              <a:ln>
                <a:noFill/>
              </a:ln>
              <a:effectLst/>
              <a:latin typeface="Calibri" pitchFamily="34" charset="0"/>
              <a:ea typeface="宋体" pitchFamily="2" charset="-122"/>
              <a:cs typeface="Arial" pitchFamily="34" charset="0"/>
            </a:endParaRPr>
          </a:p>
          <a:p>
            <a:pPr marL="0" marR="0" lvl="0" indent="295275" algn="l" defTabSz="914400" rtl="0" eaLnBrk="0" fontAlgn="base" latinLnBrk="0" hangingPunct="0">
              <a:lnSpc>
                <a:spcPct val="100000"/>
              </a:lnSpc>
              <a:spcBef>
                <a:spcPct val="0"/>
              </a:spcBef>
              <a:spcAft>
                <a:spcPct val="0"/>
              </a:spcAft>
              <a:buClrTx/>
              <a:buSzTx/>
              <a:buFontTx/>
              <a:buNone/>
              <a:tabLst/>
            </a:pPr>
            <a:endParaRPr lang="en-US" altLang="zh-CN" sz="1400" dirty="0" smtClean="0">
              <a:cs typeface="Arial" pitchFamily="34" charset="0"/>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学生赏析美丽的雨景</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2.</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学生说说雨中的感受，再说说雨的大小和景物的变化。</a:t>
            </a:r>
            <a:endParaRPr kumimoji="0" lang="en-US" altLang="zh-CN" sz="1400" b="0" i="0" u="none" strike="noStrike" cap="none" normalizeH="0" baseline="0" dirty="0" smtClean="0">
              <a:ln>
                <a:noFill/>
              </a:ln>
              <a:effectLst/>
              <a:latin typeface="Calibri" pitchFamily="34" charset="0"/>
              <a:ea typeface="宋体" pitchFamily="2" charset="-122"/>
              <a:cs typeface="Arial" pitchFamily="34" charset="0"/>
            </a:endParaRPr>
          </a:p>
          <a:p>
            <a:pPr marL="0" marR="0" lvl="0" indent="295275" algn="l" defTabSz="914400" rtl="0" eaLnBrk="0" fontAlgn="base" latinLnBrk="0" hangingPunct="0">
              <a:lnSpc>
                <a:spcPct val="100000"/>
              </a:lnSpc>
              <a:spcBef>
                <a:spcPct val="0"/>
              </a:spcBef>
              <a:spcAft>
                <a:spcPct val="0"/>
              </a:spcAft>
              <a:buClrTx/>
              <a:buSzTx/>
              <a:buFontTx/>
              <a:buNone/>
              <a:tabLst/>
            </a:pPr>
            <a:r>
              <a:rPr lang="en-US" altLang="zh-CN" sz="1400" dirty="0" smtClean="0">
                <a:cs typeface="Arial" pitchFamily="34" charset="0"/>
              </a:rPr>
              <a:t>     3</a:t>
            </a:r>
            <a:r>
              <a:rPr lang="zh-CN" altLang="en-US" sz="1400" dirty="0" smtClean="0">
                <a:cs typeface="Arial" pitchFamily="34" charset="0"/>
              </a:rPr>
              <a:t>、学习</a:t>
            </a:r>
            <a:r>
              <a:rPr lang="zh-CN" altLang="en-US" sz="1400" b="1" dirty="0" smtClean="0">
                <a:cs typeface="Arial" pitchFamily="34" charset="0"/>
              </a:rPr>
              <a:t>小知识</a:t>
            </a:r>
            <a:r>
              <a:rPr lang="zh-CN" altLang="en-US" sz="1400" dirty="0" smtClean="0">
                <a:cs typeface="Arial" pitchFamily="34" charset="0"/>
              </a:rPr>
              <a:t>：了解雨是怎样的形成。</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a:t>
            </a:r>
            <a:r>
              <a:rPr lang="zh-CN" altLang="en-US" sz="1400" dirty="0" smtClean="0">
                <a:cs typeface="Arial" pitchFamily="34" charset="0"/>
              </a:rPr>
              <a:t>四、</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想一想学一学雨的画法：</a:t>
            </a:r>
            <a:r>
              <a:rPr kumimoji="0" lang="zh-CN" altLang="en-US" sz="1400" b="1" i="0" u="none" strike="noStrike" cap="none" normalizeH="0" baseline="0" dirty="0" smtClean="0">
                <a:ln>
                  <a:noFill/>
                </a:ln>
                <a:effectLst/>
                <a:latin typeface="Calibri" pitchFamily="34" charset="0"/>
                <a:ea typeface="宋体" pitchFamily="2" charset="-122"/>
                <a:cs typeface="Arial" pitchFamily="34" charset="0"/>
              </a:rPr>
              <a:t>访问艺术家</a:t>
            </a:r>
            <a:endParaRPr kumimoji="0" lang="en-US" altLang="zh-CN" sz="1400" b="1" i="0" u="none" strike="noStrike" cap="none" normalizeH="0" baseline="0" dirty="0" smtClean="0">
              <a:ln>
                <a:noFill/>
              </a:ln>
              <a:effectLst/>
              <a:latin typeface="Calibri" pitchFamily="34" charset="0"/>
              <a:ea typeface="宋体" pitchFamily="2" charset="-122"/>
              <a:cs typeface="Arial" pitchFamily="34" charset="0"/>
            </a:endParaRPr>
          </a:p>
          <a:p>
            <a:pPr marL="0" marR="0" lvl="0" indent="295275" algn="l" defTabSz="914400" rtl="0" eaLnBrk="0" fontAlgn="base" latinLnBrk="0" hangingPunct="0">
              <a:lnSpc>
                <a:spcPct val="100000"/>
              </a:lnSpc>
              <a:spcBef>
                <a:spcPct val="0"/>
              </a:spcBef>
              <a:spcAft>
                <a:spcPct val="0"/>
              </a:spcAft>
              <a:buClrTx/>
              <a:buSzTx/>
              <a:buFontTx/>
              <a:buNone/>
              <a:tabLst/>
            </a:pPr>
            <a:r>
              <a:rPr lang="en-US" altLang="zh-CN" sz="1400" dirty="0" smtClean="0">
                <a:cs typeface="Arial" pitchFamily="34" charset="0"/>
              </a:rPr>
              <a:t>1</a:t>
            </a:r>
            <a:r>
              <a:rPr lang="zh-CN" altLang="en-US" sz="1400" dirty="0" smtClean="0">
                <a:cs typeface="Arial" pitchFamily="34" charset="0"/>
              </a:rPr>
              <a:t>、赏析大师作品，有时雨景也可从景物的变化表现出来。</a:t>
            </a:r>
            <a:endParaRPr lang="en-US" altLang="zh-CN" sz="1400" dirty="0" smtClean="0">
              <a:cs typeface="Arial" pitchFamily="34" charset="0"/>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en-US" altLang="zh-CN" sz="1400" i="0" u="none" strike="noStrike" cap="none" normalizeH="0" baseline="0" dirty="0" smtClean="0">
                <a:ln>
                  <a:noFill/>
                </a:ln>
                <a:effectLst/>
                <a:latin typeface="Arial" pitchFamily="34" charset="0"/>
                <a:ea typeface="宋体" pitchFamily="2" charset="-122"/>
                <a:cs typeface="Arial" pitchFamily="34" charset="0"/>
              </a:rPr>
              <a:t>2</a:t>
            </a:r>
            <a:r>
              <a:rPr kumimoji="0" lang="zh-CN" altLang="en-US" sz="1400" i="0" u="none" strike="noStrike" cap="none" normalizeH="0" baseline="0" dirty="0" smtClean="0">
                <a:ln>
                  <a:noFill/>
                </a:ln>
                <a:effectLst/>
                <a:latin typeface="Arial" pitchFamily="34" charset="0"/>
                <a:ea typeface="宋体" pitchFamily="2" charset="-122"/>
                <a:cs typeface="Arial" pitchFamily="34" charset="0"/>
              </a:rPr>
              <a:t>、开拓自己的视野和了解画家的作品风格。</a:t>
            </a:r>
            <a:endParaRPr kumimoji="0" lang="en-US" altLang="zh-CN" sz="1400" i="0" u="none" strike="noStrike" cap="none" normalizeH="0" baseline="0" dirty="0" smtClean="0">
              <a:ln>
                <a:noFill/>
              </a:ln>
              <a:effectLst/>
              <a:latin typeface="Arial" pitchFamily="34" charset="0"/>
              <a:ea typeface="宋体" pitchFamily="2" charset="-122"/>
              <a:cs typeface="Arial" pitchFamily="34" charset="0"/>
            </a:endParaRPr>
          </a:p>
          <a:p>
            <a:pPr marL="0" marR="0" lvl="0" indent="295275" algn="l" defTabSz="914400" rtl="0" eaLnBrk="0" fontAlgn="base" latinLnBrk="0" hangingPunct="0">
              <a:lnSpc>
                <a:spcPct val="100000"/>
              </a:lnSpc>
              <a:spcBef>
                <a:spcPct val="0"/>
              </a:spcBef>
              <a:spcAft>
                <a:spcPct val="0"/>
              </a:spcAft>
              <a:buClrTx/>
              <a:buSzTx/>
              <a:buFontTx/>
              <a:buNone/>
              <a:tabLst/>
            </a:pPr>
            <a:r>
              <a:rPr lang="zh-CN" altLang="en-US" sz="1400" dirty="0" smtClean="0">
                <a:latin typeface="Arial" pitchFamily="34" charset="0"/>
                <a:cs typeface="Arial" pitchFamily="34" charset="0"/>
              </a:rPr>
              <a:t>五、赏析学生作品</a:t>
            </a:r>
            <a:r>
              <a:rPr lang="zh-CN" altLang="en-US" sz="1400" b="1" dirty="0" smtClean="0">
                <a:latin typeface="Arial" pitchFamily="34" charset="0"/>
                <a:cs typeface="Arial" pitchFamily="34" charset="0"/>
              </a:rPr>
              <a:t>心灵手巧</a:t>
            </a:r>
            <a:endParaRPr lang="en-US" altLang="zh-CN" sz="1400" b="1" dirty="0" smtClean="0">
              <a:latin typeface="Arial" pitchFamily="34" charset="0"/>
              <a:cs typeface="Arial" pitchFamily="34" charset="0"/>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en-US" altLang="zh-CN" sz="1400" i="0" u="none" strike="noStrike" cap="none" normalizeH="0" baseline="0" dirty="0" smtClean="0">
                <a:ln>
                  <a:noFill/>
                </a:ln>
                <a:effectLst/>
                <a:latin typeface="Arial" pitchFamily="34" charset="0"/>
                <a:ea typeface="宋体" pitchFamily="2" charset="-122"/>
                <a:cs typeface="Arial" pitchFamily="34" charset="0"/>
              </a:rPr>
              <a:t>1</a:t>
            </a:r>
            <a:r>
              <a:rPr kumimoji="0" lang="zh-CN" altLang="en-US" sz="1400" i="0" u="none" strike="noStrike" cap="none" normalizeH="0" baseline="0" dirty="0" smtClean="0">
                <a:ln>
                  <a:noFill/>
                </a:ln>
                <a:effectLst/>
                <a:latin typeface="Arial" pitchFamily="34" charset="0"/>
                <a:ea typeface="宋体" pitchFamily="2" charset="-122"/>
                <a:cs typeface="Arial" pitchFamily="34" charset="0"/>
              </a:rPr>
              <a:t>、同学们是如何表现雨景的？有什么不同的表现方法么？</a:t>
            </a:r>
            <a:endParaRPr kumimoji="0" lang="zh-CN" altLang="en-US" sz="140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2.</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喜欢雨，再细心观察雨点像什么？</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3.</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尝试在纸上画出雨点的各种样子。</a:t>
            </a:r>
            <a:endParaRPr kumimoji="0" lang="en-US" altLang="zh-CN"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4.</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大雨和小雨有什么不同？</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5.</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a:t>
            </a:r>
            <a:r>
              <a:rPr kumimoji="0" lang="zh-CN" altLang="en-US" sz="1400" b="0" i="0" u="none" strike="noStrike" cap="none" normalizeH="0" baseline="0" dirty="0" smtClean="0">
                <a:ln>
                  <a:noFill/>
                </a:ln>
                <a:effectLst/>
                <a:latin typeface="Arial"/>
                <a:ea typeface="宋体" pitchFamily="2" charset="-122"/>
                <a:cs typeface="Arial" pitchFamily="34" charset="0"/>
              </a:rPr>
              <a:t>“</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小雨</a:t>
            </a:r>
            <a:r>
              <a:rPr kumimoji="0" lang="zh-CN" altLang="en-US" sz="1400" b="0" i="0" u="none" strike="noStrike" cap="none" normalizeH="0" baseline="0" dirty="0" smtClean="0">
                <a:ln>
                  <a:noFill/>
                </a:ln>
                <a:effectLst/>
                <a:latin typeface="Arial"/>
                <a:ea typeface="宋体" pitchFamily="2" charset="-122"/>
                <a:cs typeface="Arial" pitchFamily="34" charset="0"/>
              </a:rPr>
              <a:t>”</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中，可以添加雨点，放大雨点，画成大雨。</a:t>
            </a: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边画边做分析</a:t>
            </a: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a:t>
            </a:r>
            <a:endParaRPr kumimoji="0" lang="en-US" altLang="zh-CN"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同学们观察的都很仔细，那你猜猜，雨点都到哪去了？落下来以后是什么样子。</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lang="en-US" altLang="zh-CN" sz="1400" dirty="0" smtClean="0">
                <a:cs typeface="Arial" pitchFamily="34" charset="0"/>
              </a:rPr>
              <a:t>6</a:t>
            </a:r>
            <a:r>
              <a:rPr lang="zh-CN" altLang="en-US" sz="1400" dirty="0" smtClean="0">
                <a:cs typeface="Arial" pitchFamily="34" charset="0"/>
              </a:rPr>
              <a:t>、</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只要细心的孩子，去观察大自然，你会发现更多更美的景物呢</a:t>
            </a: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我们随时都可以用我们的巧手去描绘它们。</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六、</a:t>
            </a:r>
            <a:r>
              <a:rPr kumimoji="0" lang="zh-CN" altLang="en-US" sz="1400" b="1" i="0" u="none" strike="noStrike" cap="none" normalizeH="0" baseline="0" dirty="0" smtClean="0">
                <a:ln>
                  <a:noFill/>
                </a:ln>
                <a:effectLst/>
                <a:latin typeface="Calibri" pitchFamily="34" charset="0"/>
                <a:ea typeface="宋体" pitchFamily="2" charset="-122"/>
                <a:cs typeface="Arial" pitchFamily="34" charset="0"/>
              </a:rPr>
              <a:t>欣赏</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画面、对比分析、思考构图</a:t>
            </a:r>
            <a:r>
              <a:rPr kumimoji="0" lang="zh-CN" altLang="en-US" sz="1400" b="1" i="0" u="none" strike="noStrike" cap="none" normalizeH="0" baseline="0" dirty="0" smtClean="0">
                <a:ln>
                  <a:noFill/>
                </a:ln>
                <a:effectLst/>
                <a:latin typeface="Calibri" pitchFamily="34" charset="0"/>
                <a:ea typeface="宋体" pitchFamily="2" charset="-122"/>
                <a:cs typeface="Arial" pitchFamily="34" charset="0"/>
              </a:rPr>
              <a:t>儿童美术馆</a:t>
            </a:r>
            <a:endParaRPr lang="en-US" altLang="zh-CN" sz="1400" b="1" dirty="0" smtClean="0">
              <a:latin typeface="Arial" pitchFamily="34" charset="0"/>
              <a:cs typeface="Arial" pitchFamily="34" charset="0"/>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en-US" altLang="zh-CN" sz="1400" i="0" u="none" strike="noStrike" cap="none" normalizeH="0" baseline="0" dirty="0" smtClean="0">
                <a:ln>
                  <a:noFill/>
                </a:ln>
                <a:effectLst/>
                <a:latin typeface="Arial" pitchFamily="34" charset="0"/>
                <a:ea typeface="宋体" pitchFamily="2" charset="-122"/>
                <a:cs typeface="Arial" pitchFamily="34" charset="0"/>
              </a:rPr>
              <a:t>1</a:t>
            </a:r>
            <a:r>
              <a:rPr kumimoji="0" lang="zh-CN" altLang="en-US" sz="1400" i="0" u="none" strike="noStrike" cap="none" normalizeH="0" baseline="0" dirty="0" smtClean="0">
                <a:ln>
                  <a:noFill/>
                </a:ln>
                <a:effectLst/>
                <a:latin typeface="Arial" pitchFamily="34" charset="0"/>
                <a:ea typeface="宋体" pitchFamily="2" charset="-122"/>
                <a:cs typeface="Arial" pitchFamily="34" charset="0"/>
              </a:rPr>
              <a:t>、</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同学用不同的表现方法画了许多 美丽的雨景，画面中有什么景物，小画家表达了一种怎样的情感。比一比哪一幅更漂亮？</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lang="en-US" altLang="zh-CN" sz="1400" dirty="0" smtClean="0">
                <a:cs typeface="Arial" pitchFamily="34" charset="0"/>
              </a:rPr>
              <a:t>2</a:t>
            </a:r>
            <a:r>
              <a:rPr lang="zh-CN" altLang="en-US" sz="1400" dirty="0" smtClean="0">
                <a:cs typeface="Arial" pitchFamily="34" charset="0"/>
              </a:rPr>
              <a:t>、</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小结：通过这些作品，我们可以学习并发现，画画时不要画的太小，要画在画面的中间，而且颜色搭配要漂亮。</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lang="zh-CN" altLang="en-US" sz="1400" dirty="0" smtClean="0">
                <a:cs typeface="Arial" pitchFamily="34" charset="0"/>
              </a:rPr>
              <a:t>七、</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学生用绘画形式表达自己的感受：学生创作实践</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lang="en-US" altLang="zh-CN" sz="1400" dirty="0" smtClean="0">
                <a:cs typeface="Arial" pitchFamily="34" charset="0"/>
              </a:rPr>
              <a:t>1</a:t>
            </a:r>
            <a:r>
              <a:rPr lang="zh-CN" altLang="en-US" sz="1400" dirty="0" smtClean="0">
                <a:cs typeface="Arial" pitchFamily="34" charset="0"/>
              </a:rPr>
              <a:t>、</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先想象描述雨景，用你们的小画笔把它们画下来吧</a:t>
            </a:r>
            <a:r>
              <a:rPr kumimoji="0" lang="en-US" altLang="zh-CN" sz="1400" b="0" i="0" u="none" strike="noStrike" cap="none" normalizeH="0" baseline="0" dirty="0" smtClean="0">
                <a:ln>
                  <a:noFill/>
                </a:ln>
                <a:effectLst/>
                <a:latin typeface="Calibri" pitchFamily="34" charset="0"/>
                <a:ea typeface="宋体" pitchFamily="2" charset="-122"/>
                <a:cs typeface="Arial" pitchFamily="34" charset="0"/>
              </a:rPr>
              <a:t>!</a:t>
            </a:r>
          </a:p>
          <a:p>
            <a:pPr lvl="0" indent="295275" eaLnBrk="0" hangingPunct="0"/>
            <a:r>
              <a:rPr lang="en-US" altLang="zh-CN" sz="1400" dirty="0" smtClean="0"/>
              <a:t>2</a:t>
            </a:r>
            <a:r>
              <a:rPr lang="zh-CN" altLang="en-US" sz="1400" dirty="0" smtClean="0"/>
              <a:t>、选用各种工具材料，表现下雨的景象和自己的感受。</a:t>
            </a:r>
            <a:endParaRPr kumimoji="0" lang="en-US" altLang="zh-CN"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八、作品赏析评价，资源共享</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marL="0" marR="0" lvl="0" indent="295275"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学生完成的作品肜拍照或视频的方式在</a:t>
            </a:r>
            <a:r>
              <a:rPr lang="en-US" altLang="zh-CN" sz="1400" dirty="0" smtClean="0">
                <a:cs typeface="Arial" pitchFamily="34" charset="0"/>
              </a:rPr>
              <a:t>QQ</a:t>
            </a:r>
            <a:r>
              <a:rPr lang="zh-CN" altLang="en-US" sz="1400" dirty="0" smtClean="0">
                <a:cs typeface="Arial" pitchFamily="34" charset="0"/>
              </a:rPr>
              <a:t>群或微信群</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展示。家长和学生可以互评交流。</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a:p>
            <a:pPr lvl="0" indent="295275" eaLnBrk="0" hangingPunct="0"/>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　表现大胆、</a:t>
            </a:r>
            <a:r>
              <a:rPr lang="zh-CN" altLang="en-US" sz="1400" dirty="0" smtClean="0">
                <a:cs typeface="Arial" pitchFamily="34" charset="0"/>
              </a:rPr>
              <a:t>画面</a:t>
            </a:r>
            <a:r>
              <a:rPr kumimoji="0" lang="zh-CN" altLang="en-US" sz="1400" b="0" i="0" u="none" strike="noStrike" cap="none" normalizeH="0" baseline="0" dirty="0" smtClean="0">
                <a:ln>
                  <a:noFill/>
                </a:ln>
                <a:effectLst/>
                <a:latin typeface="Calibri" pitchFamily="34" charset="0"/>
                <a:ea typeface="宋体" pitchFamily="2" charset="-122"/>
                <a:cs typeface="Arial" pitchFamily="34" charset="0"/>
              </a:rPr>
              <a:t>有创意并生动有趣的作品进行表扬，以带动全班学生整体表现水平的提高。</a:t>
            </a:r>
            <a:endParaRPr kumimoji="0" lang="zh-CN" altLang="en-US" sz="1400" b="0" i="0" u="none" strike="noStrike" cap="none" normalizeH="0" baseline="0" dirty="0" smtClean="0">
              <a:ln>
                <a:noFill/>
              </a:ln>
              <a:effectLst/>
              <a:latin typeface="Arial" pitchFamily="34" charset="0"/>
              <a:ea typeface="宋体" pitchFamily="2" charset="-122"/>
              <a:cs typeface="宋体"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Box 6"/>
          <p:cNvSpPr txBox="1">
            <a:spLocks noChangeArrowheads="1"/>
          </p:cNvSpPr>
          <p:nvPr/>
        </p:nvSpPr>
        <p:spPr bwMode="auto">
          <a:xfrm>
            <a:off x="4779963" y="3317875"/>
            <a:ext cx="220662" cy="368300"/>
          </a:xfrm>
          <a:prstGeom prst="rect">
            <a:avLst/>
          </a:prstGeom>
          <a:noFill/>
          <a:ln w="9525">
            <a:noFill/>
            <a:miter lim="800000"/>
            <a:headEnd/>
            <a:tailEnd/>
          </a:ln>
        </p:spPr>
        <p:txBody>
          <a:bodyPr>
            <a:spAutoFit/>
          </a:bodyPr>
          <a:lstStyle/>
          <a:p>
            <a:endParaRPr lang="zh-CN" altLang="en-US"/>
          </a:p>
        </p:txBody>
      </p:sp>
      <p:sp>
        <p:nvSpPr>
          <p:cNvPr id="4101" name="TextBox 20"/>
          <p:cNvSpPr txBox="1">
            <a:spLocks noChangeArrowheads="1"/>
          </p:cNvSpPr>
          <p:nvPr/>
        </p:nvSpPr>
        <p:spPr bwMode="auto">
          <a:xfrm>
            <a:off x="2743200" y="2124075"/>
            <a:ext cx="217488" cy="230188"/>
          </a:xfrm>
          <a:prstGeom prst="rect">
            <a:avLst/>
          </a:prstGeom>
          <a:noFill/>
          <a:ln w="9525">
            <a:noFill/>
            <a:miter lim="800000"/>
            <a:headEnd/>
            <a:tailEnd/>
          </a:ln>
        </p:spPr>
        <p:txBody>
          <a:bodyPr wrap="none">
            <a:spAutoFit/>
          </a:bodyPr>
          <a:lstStyle/>
          <a:p>
            <a:r>
              <a:rPr lang="en-US" altLang="zh-CN" sz="900">
                <a:latin typeface="Arial" pitchFamily="34" charset="0"/>
              </a:rPr>
              <a:t> </a:t>
            </a:r>
            <a:endParaRPr lang="zh-CN" altLang="en-US" sz="900">
              <a:latin typeface="Arial" pitchFamily="34" charset="0"/>
              <a:cs typeface="Arial" pitchFamily="34" charset="0"/>
            </a:endParaRPr>
          </a:p>
        </p:txBody>
      </p:sp>
      <p:grpSp>
        <p:nvGrpSpPr>
          <p:cNvPr id="72" name="组合 71"/>
          <p:cNvGrpSpPr/>
          <p:nvPr/>
        </p:nvGrpSpPr>
        <p:grpSpPr>
          <a:xfrm>
            <a:off x="193963" y="168708"/>
            <a:ext cx="11998037" cy="6499977"/>
            <a:chOff x="193963" y="168708"/>
            <a:chExt cx="11998037" cy="6499977"/>
          </a:xfrm>
        </p:grpSpPr>
        <p:pic>
          <p:nvPicPr>
            <p:cNvPr id="55" name="Picture 4" descr="下雨1"/>
            <p:cNvPicPr>
              <a:picLocks noChangeAspect="1" noChangeArrowheads="1"/>
            </p:cNvPicPr>
            <p:nvPr/>
          </p:nvPicPr>
          <p:blipFill>
            <a:blip r:embed="rId2" cstate="email"/>
            <a:srcRect/>
            <a:stretch>
              <a:fillRect/>
            </a:stretch>
          </p:blipFill>
          <p:spPr bwMode="auto">
            <a:xfrm>
              <a:off x="193963" y="4613564"/>
              <a:ext cx="2549236" cy="1884218"/>
            </a:xfrm>
            <a:prstGeom prst="rect">
              <a:avLst/>
            </a:prstGeom>
            <a:noFill/>
            <a:ln w="9525">
              <a:noFill/>
              <a:miter lim="800000"/>
              <a:headEnd/>
              <a:tailEnd/>
            </a:ln>
          </p:spPr>
        </p:pic>
        <p:sp>
          <p:nvSpPr>
            <p:cNvPr id="25" name="剪去单角的矩形 24"/>
            <p:cNvSpPr/>
            <p:nvPr/>
          </p:nvSpPr>
          <p:spPr>
            <a:xfrm>
              <a:off x="221673" y="168708"/>
              <a:ext cx="2189018" cy="537873"/>
            </a:xfrm>
            <a:prstGeom prst="snip1Rect">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b="1" dirty="0" smtClean="0">
                  <a:solidFill>
                    <a:srgbClr val="0033CC"/>
                  </a:solidFill>
                  <a:latin typeface="宋体" pitchFamily="2" charset="-122"/>
                  <a:ea typeface="宋体" pitchFamily="2" charset="-122"/>
                </a:rPr>
                <a:t>3</a:t>
              </a:r>
              <a:r>
                <a:rPr lang="zh-CN" altLang="en-US" b="1" dirty="0" smtClean="0">
                  <a:solidFill>
                    <a:srgbClr val="0033CC"/>
                  </a:solidFill>
                  <a:latin typeface="宋体" pitchFamily="2" charset="-122"/>
                  <a:ea typeface="宋体" pitchFamily="2" charset="-122"/>
                </a:rPr>
                <a:t>、下雨啰</a:t>
              </a:r>
              <a:endParaRPr lang="zh-CN" altLang="en-US" b="1" dirty="0">
                <a:solidFill>
                  <a:srgbClr val="0033CC"/>
                </a:solidFill>
                <a:latin typeface="宋体" pitchFamily="2" charset="-122"/>
                <a:ea typeface="宋体" pitchFamily="2" charset="-122"/>
              </a:endParaRPr>
            </a:p>
          </p:txBody>
        </p:sp>
        <p:sp>
          <p:nvSpPr>
            <p:cNvPr id="47" name="圆角矩形 46"/>
            <p:cNvSpPr/>
            <p:nvPr/>
          </p:nvSpPr>
          <p:spPr>
            <a:xfrm rot="10800000" flipV="1">
              <a:off x="7010398" y="2687782"/>
              <a:ext cx="872836" cy="263236"/>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200" b="1" dirty="0" smtClean="0">
                  <a:solidFill>
                    <a:schemeClr val="tx1"/>
                  </a:solidFill>
                  <a:latin typeface="幼圆" pitchFamily="49" charset="-122"/>
                  <a:ea typeface="幼圆" pitchFamily="49" charset="-122"/>
                </a:rPr>
                <a:t>心灵手巧</a:t>
              </a:r>
              <a:endParaRPr lang="zh-CN" altLang="en-US" sz="1200" b="1" dirty="0">
                <a:solidFill>
                  <a:schemeClr val="tx1"/>
                </a:solidFill>
                <a:latin typeface="幼圆" pitchFamily="49" charset="-122"/>
                <a:ea typeface="幼圆" pitchFamily="49" charset="-122"/>
              </a:endParaRPr>
            </a:p>
          </p:txBody>
        </p:sp>
        <p:sp>
          <p:nvSpPr>
            <p:cNvPr id="4129" name="TextBox 21"/>
            <p:cNvSpPr txBox="1">
              <a:spLocks noChangeArrowheads="1"/>
            </p:cNvSpPr>
            <p:nvPr/>
          </p:nvSpPr>
          <p:spPr bwMode="auto">
            <a:xfrm>
              <a:off x="221673" y="804862"/>
              <a:ext cx="969818" cy="276999"/>
            </a:xfrm>
            <a:prstGeom prst="rect">
              <a:avLst/>
            </a:prstGeom>
            <a:solidFill>
              <a:schemeClr val="bg1">
                <a:lumMod val="50000"/>
              </a:schemeClr>
            </a:solidFill>
            <a:ln>
              <a:headEnd/>
              <a:tailEnd/>
            </a:ln>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1200" dirty="0" smtClean="0">
                  <a:ln>
                    <a:solidFill>
                      <a:schemeClr val="accent4">
                        <a:lumMod val="40000"/>
                        <a:lumOff val="60000"/>
                      </a:schemeClr>
                    </a:solidFill>
                  </a:ln>
                  <a:solidFill>
                    <a:schemeClr val="accent4">
                      <a:lumMod val="75000"/>
                    </a:schemeClr>
                  </a:solidFill>
                  <a:latin typeface="楷体_GB2312" charset="-122"/>
                  <a:ea typeface="楷体_GB2312" charset="-122"/>
                </a:rPr>
                <a:t>走</a:t>
              </a:r>
              <a:r>
                <a:rPr lang="zh-CN" altLang="en-US" sz="1200" dirty="0" smtClean="0">
                  <a:ln>
                    <a:solidFill>
                      <a:schemeClr val="accent4">
                        <a:lumMod val="40000"/>
                        <a:lumOff val="60000"/>
                      </a:schemeClr>
                    </a:solidFill>
                  </a:ln>
                  <a:solidFill>
                    <a:schemeClr val="accent4">
                      <a:lumMod val="40000"/>
                      <a:lumOff val="60000"/>
                    </a:schemeClr>
                  </a:solidFill>
                  <a:latin typeface="楷体_GB2312" charset="-122"/>
                  <a:ea typeface="楷体_GB2312" charset="-122"/>
                </a:rPr>
                <a:t>进大自然</a:t>
              </a:r>
              <a:endParaRPr lang="zh-CN" altLang="en-US" sz="1200" dirty="0">
                <a:ln>
                  <a:solidFill>
                    <a:schemeClr val="accent4">
                      <a:lumMod val="40000"/>
                      <a:lumOff val="60000"/>
                    </a:schemeClr>
                  </a:solidFill>
                </a:ln>
                <a:latin typeface="楷体_GB2312" charset="-122"/>
                <a:ea typeface="楷体_GB2312" charset="-122"/>
              </a:endParaRPr>
            </a:p>
          </p:txBody>
        </p:sp>
        <p:sp>
          <p:nvSpPr>
            <p:cNvPr id="69" name="TextBox 21"/>
            <p:cNvSpPr txBox="1">
              <a:spLocks noChangeArrowheads="1"/>
            </p:cNvSpPr>
            <p:nvPr/>
          </p:nvSpPr>
          <p:spPr bwMode="auto">
            <a:xfrm>
              <a:off x="2462646" y="3422072"/>
              <a:ext cx="646331" cy="276999"/>
            </a:xfrm>
            <a:prstGeom prst="rect">
              <a:avLst/>
            </a:prstGeom>
            <a:solidFill>
              <a:srgbClr val="C00000"/>
            </a:solidFill>
            <a:ln>
              <a:solidFill>
                <a:schemeClr val="bg1"/>
              </a:solidFill>
              <a:headEnd/>
              <a:tailEnd/>
            </a:ln>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zh-CN" altLang="en-US" sz="1200" b="1" dirty="0" smtClean="0">
                  <a:latin typeface="楷体_GB2312" charset="-122"/>
                  <a:ea typeface="楷体_GB2312" charset="-122"/>
                </a:rPr>
                <a:t>小知识</a:t>
              </a:r>
              <a:endParaRPr lang="zh-CN" altLang="en-US" sz="1200" b="1" dirty="0">
                <a:latin typeface="楷体_GB2312" charset="-122"/>
                <a:ea typeface="楷体_GB2312" charset="-122"/>
              </a:endParaRPr>
            </a:p>
          </p:txBody>
        </p:sp>
        <p:pic>
          <p:nvPicPr>
            <p:cNvPr id="45" name="Picture 3"/>
            <p:cNvPicPr>
              <a:picLocks noChangeAspect="1" noChangeArrowheads="1"/>
            </p:cNvPicPr>
            <p:nvPr/>
          </p:nvPicPr>
          <p:blipFill>
            <a:blip r:embed="rId3" cstate="email"/>
            <a:srcRect/>
            <a:stretch>
              <a:fillRect/>
            </a:stretch>
          </p:blipFill>
          <p:spPr bwMode="auto">
            <a:xfrm>
              <a:off x="193964" y="1134182"/>
              <a:ext cx="2257859" cy="1525891"/>
            </a:xfrm>
            <a:prstGeom prst="rect">
              <a:avLst/>
            </a:prstGeom>
            <a:noFill/>
            <a:ln w="9525">
              <a:noFill/>
              <a:miter lim="800000"/>
              <a:headEnd/>
              <a:tailEnd/>
            </a:ln>
          </p:spPr>
        </p:pic>
        <p:pic>
          <p:nvPicPr>
            <p:cNvPr id="49" name="Picture 2" descr="20041111164130738"/>
            <p:cNvPicPr>
              <a:picLocks noChangeAspect="1" noChangeArrowheads="1"/>
            </p:cNvPicPr>
            <p:nvPr/>
          </p:nvPicPr>
          <p:blipFill>
            <a:blip r:embed="rId4" cstate="email"/>
            <a:srcRect/>
            <a:stretch>
              <a:fillRect/>
            </a:stretch>
          </p:blipFill>
          <p:spPr bwMode="auto">
            <a:xfrm>
              <a:off x="2604653" y="263237"/>
              <a:ext cx="2189019" cy="1593503"/>
            </a:xfrm>
            <a:prstGeom prst="rect">
              <a:avLst/>
            </a:prstGeom>
            <a:noFill/>
            <a:ln w="9525">
              <a:noFill/>
              <a:miter lim="800000"/>
              <a:headEnd/>
              <a:tailEnd/>
            </a:ln>
          </p:spPr>
        </p:pic>
        <p:pic>
          <p:nvPicPr>
            <p:cNvPr id="3074" name="Picture 2"/>
            <p:cNvPicPr>
              <a:picLocks noChangeAspect="1" noChangeArrowheads="1"/>
            </p:cNvPicPr>
            <p:nvPr/>
          </p:nvPicPr>
          <p:blipFill>
            <a:blip r:embed="rId5" cstate="email"/>
            <a:srcRect/>
            <a:stretch>
              <a:fillRect/>
            </a:stretch>
          </p:blipFill>
          <p:spPr bwMode="auto">
            <a:xfrm>
              <a:off x="197604" y="2827750"/>
              <a:ext cx="2254651" cy="1577996"/>
            </a:xfrm>
            <a:prstGeom prst="rect">
              <a:avLst/>
            </a:prstGeom>
            <a:noFill/>
            <a:ln w="9525">
              <a:noFill/>
              <a:miter lim="800000"/>
              <a:headEnd/>
              <a:tailEnd/>
            </a:ln>
          </p:spPr>
        </p:pic>
        <p:pic>
          <p:nvPicPr>
            <p:cNvPr id="52" name="Picture 2" descr="%7B2B4D3E2E-8C66-4710-A860-5D19F7998636%7D0"/>
            <p:cNvPicPr>
              <a:picLocks noChangeAspect="1" noChangeArrowheads="1"/>
            </p:cNvPicPr>
            <p:nvPr/>
          </p:nvPicPr>
          <p:blipFill>
            <a:blip r:embed="rId6" cstate="email"/>
            <a:srcRect/>
            <a:stretch>
              <a:fillRect/>
            </a:stretch>
          </p:blipFill>
          <p:spPr bwMode="auto">
            <a:xfrm>
              <a:off x="2596384" y="2008911"/>
              <a:ext cx="2224997" cy="1371598"/>
            </a:xfrm>
            <a:prstGeom prst="rect">
              <a:avLst/>
            </a:prstGeom>
            <a:noFill/>
            <a:ln w="9525">
              <a:noFill/>
              <a:miter lim="800000"/>
              <a:headEnd/>
              <a:tailEnd/>
            </a:ln>
          </p:spPr>
        </p:pic>
        <p:sp>
          <p:nvSpPr>
            <p:cNvPr id="54" name="矩形 53"/>
            <p:cNvSpPr/>
            <p:nvPr/>
          </p:nvSpPr>
          <p:spPr>
            <a:xfrm>
              <a:off x="2673928" y="3563172"/>
              <a:ext cx="2563090" cy="1384995"/>
            </a:xfrm>
            <a:prstGeom prst="rect">
              <a:avLst/>
            </a:prstGeom>
          </p:spPr>
          <p:txBody>
            <a:bodyPr wrap="square">
              <a:spAutoFit/>
            </a:bodyPr>
            <a:lstStyle/>
            <a:p>
              <a:r>
                <a:rPr lang="zh-CN" altLang="en-US" sz="1200" dirty="0" smtClean="0"/>
                <a:t>          陆地和海洋表面的水蒸发变成水蒸气</a:t>
              </a:r>
              <a:r>
                <a:rPr lang="en-US" altLang="zh-CN" sz="1200" dirty="0" smtClean="0"/>
                <a:t>,</a:t>
              </a:r>
              <a:r>
                <a:rPr lang="zh-CN" altLang="en-US" sz="1200" dirty="0" smtClean="0"/>
                <a:t>水蒸气上升到一定高度后遇冷变成小水滴</a:t>
              </a:r>
              <a:r>
                <a:rPr lang="en-US" altLang="zh-CN" sz="1200" dirty="0" smtClean="0"/>
                <a:t>,</a:t>
              </a:r>
              <a:r>
                <a:rPr lang="zh-CN" altLang="en-US" sz="1200" dirty="0" smtClean="0"/>
                <a:t>这些小水滴组成了云</a:t>
              </a:r>
              <a:r>
                <a:rPr lang="en-US" altLang="zh-CN" sz="1200" dirty="0" smtClean="0"/>
                <a:t>,</a:t>
              </a:r>
              <a:r>
                <a:rPr lang="zh-CN" altLang="en-US" sz="1200" dirty="0" smtClean="0"/>
                <a:t>被气流托着悬停、漂浮在空中；它们在云里互相碰撞</a:t>
              </a:r>
              <a:r>
                <a:rPr lang="en-US" altLang="zh-CN" sz="1200" dirty="0" smtClean="0"/>
                <a:t>,</a:t>
              </a:r>
              <a:r>
                <a:rPr lang="zh-CN" altLang="en-US" sz="1200" dirty="0" smtClean="0"/>
                <a:t>合并成大水滴；当它大到空气托不住的时候</a:t>
              </a:r>
              <a:r>
                <a:rPr lang="en-US" altLang="zh-CN" sz="1200" dirty="0" smtClean="0"/>
                <a:t>,</a:t>
              </a:r>
              <a:r>
                <a:rPr lang="zh-CN" altLang="en-US" sz="1200" dirty="0" smtClean="0"/>
                <a:t>就从云中落了下来</a:t>
              </a:r>
              <a:r>
                <a:rPr lang="en-US" altLang="zh-CN" sz="1200" dirty="0" smtClean="0"/>
                <a:t>,</a:t>
              </a:r>
              <a:r>
                <a:rPr lang="zh-CN" altLang="en-US" sz="1200" dirty="0" smtClean="0"/>
                <a:t>形成雨。</a:t>
              </a:r>
              <a:endParaRPr lang="zh-CN" altLang="en-US" sz="1200" dirty="0"/>
            </a:p>
          </p:txBody>
        </p:sp>
        <p:pic>
          <p:nvPicPr>
            <p:cNvPr id="56" name="Picture 8" descr="060721_datu_yu1"/>
            <p:cNvPicPr>
              <a:picLocks noChangeAspect="1" noChangeArrowheads="1"/>
            </p:cNvPicPr>
            <p:nvPr/>
          </p:nvPicPr>
          <p:blipFill>
            <a:blip r:embed="rId7" cstate="print"/>
            <a:srcRect/>
            <a:stretch>
              <a:fillRect/>
            </a:stretch>
          </p:blipFill>
          <p:spPr bwMode="auto">
            <a:xfrm>
              <a:off x="2881746" y="4959927"/>
              <a:ext cx="2348202" cy="1551709"/>
            </a:xfrm>
            <a:prstGeom prst="rect">
              <a:avLst/>
            </a:prstGeom>
            <a:noFill/>
            <a:ln w="9525">
              <a:noFill/>
              <a:miter lim="800000"/>
              <a:headEnd/>
              <a:tailEnd/>
            </a:ln>
          </p:spPr>
        </p:pic>
        <p:pic>
          <p:nvPicPr>
            <p:cNvPr id="57" name="Picture 2" descr="424"/>
            <p:cNvPicPr>
              <a:picLocks noChangeAspect="1" noChangeArrowheads="1"/>
            </p:cNvPicPr>
            <p:nvPr/>
          </p:nvPicPr>
          <p:blipFill>
            <a:blip r:embed="rId8" cstate="email"/>
            <a:srcRect/>
            <a:stretch>
              <a:fillRect/>
            </a:stretch>
          </p:blipFill>
          <p:spPr bwMode="auto">
            <a:xfrm>
              <a:off x="7010401" y="251002"/>
              <a:ext cx="2978727" cy="2298234"/>
            </a:xfrm>
            <a:prstGeom prst="rect">
              <a:avLst/>
            </a:prstGeom>
            <a:noFill/>
            <a:ln w="9525">
              <a:noFill/>
              <a:miter lim="800000"/>
              <a:headEnd/>
              <a:tailEnd/>
            </a:ln>
          </p:spPr>
        </p:pic>
        <p:pic>
          <p:nvPicPr>
            <p:cNvPr id="58" name="Picture 2" descr="412"/>
            <p:cNvPicPr>
              <a:picLocks noChangeAspect="1" noChangeArrowheads="1"/>
            </p:cNvPicPr>
            <p:nvPr/>
          </p:nvPicPr>
          <p:blipFill>
            <a:blip r:embed="rId9" cstate="email"/>
            <a:srcRect/>
            <a:stretch>
              <a:fillRect/>
            </a:stretch>
          </p:blipFill>
          <p:spPr bwMode="auto">
            <a:xfrm>
              <a:off x="10113819" y="249381"/>
              <a:ext cx="1820716" cy="2272146"/>
            </a:xfrm>
            <a:prstGeom prst="rect">
              <a:avLst/>
            </a:prstGeom>
            <a:noFill/>
            <a:ln w="9525">
              <a:noFill/>
              <a:miter lim="800000"/>
              <a:headEnd/>
              <a:tailEnd/>
            </a:ln>
          </p:spPr>
        </p:pic>
        <p:pic>
          <p:nvPicPr>
            <p:cNvPr id="59" name="Picture 3" descr="雨儿童画1"/>
            <p:cNvPicPr>
              <a:picLocks noChangeAspect="1" noChangeArrowheads="1"/>
            </p:cNvPicPr>
            <p:nvPr/>
          </p:nvPicPr>
          <p:blipFill>
            <a:blip r:embed="rId10" cstate="email"/>
            <a:srcRect/>
            <a:stretch>
              <a:fillRect/>
            </a:stretch>
          </p:blipFill>
          <p:spPr bwMode="auto">
            <a:xfrm>
              <a:off x="4918362" y="221673"/>
              <a:ext cx="1995055" cy="2618509"/>
            </a:xfrm>
            <a:prstGeom prst="rect">
              <a:avLst/>
            </a:prstGeom>
            <a:noFill/>
            <a:ln w="9525">
              <a:noFill/>
              <a:miter lim="800000"/>
              <a:headEnd/>
              <a:tailEnd/>
            </a:ln>
          </p:spPr>
        </p:pic>
        <p:sp>
          <p:nvSpPr>
            <p:cNvPr id="60" name="TextBox 59"/>
            <p:cNvSpPr txBox="1"/>
            <p:nvPr/>
          </p:nvSpPr>
          <p:spPr>
            <a:xfrm>
              <a:off x="7813965" y="2618511"/>
              <a:ext cx="4378035" cy="646331"/>
            </a:xfrm>
            <a:prstGeom prst="rect">
              <a:avLst/>
            </a:prstGeom>
            <a:noFill/>
          </p:spPr>
          <p:txBody>
            <a:bodyPr wrap="square" rtlCol="0">
              <a:spAutoFit/>
            </a:bodyPr>
            <a:lstStyle/>
            <a:p>
              <a:r>
                <a:rPr lang="zh-CN" altLang="en-US" sz="1200" dirty="0" smtClean="0"/>
                <a:t> 我们用棉花、瓦楞纸等废旧材料撕贴、绘制出下雷阵雨的景象，动物和人物是画好后剪下来，再让它们立起来的，“地面”上的“小水坑是用锡纸做的。</a:t>
              </a:r>
              <a:endParaRPr lang="zh-CN" altLang="en-US" sz="1200" dirty="0"/>
            </a:p>
          </p:txBody>
        </p:sp>
        <p:pic>
          <p:nvPicPr>
            <p:cNvPr id="62" name="Picture 2" descr="雨1"/>
            <p:cNvPicPr>
              <a:picLocks noChangeAspect="1" noChangeArrowheads="1"/>
            </p:cNvPicPr>
            <p:nvPr/>
          </p:nvPicPr>
          <p:blipFill>
            <a:blip r:embed="rId11" cstate="email"/>
            <a:srcRect/>
            <a:stretch>
              <a:fillRect/>
            </a:stretch>
          </p:blipFill>
          <p:spPr bwMode="auto">
            <a:xfrm>
              <a:off x="5195455" y="3034145"/>
              <a:ext cx="2382982" cy="1579419"/>
            </a:xfrm>
            <a:prstGeom prst="rect">
              <a:avLst/>
            </a:prstGeom>
            <a:noFill/>
            <a:ln w="9525">
              <a:noFill/>
              <a:miter lim="800000"/>
              <a:headEnd/>
              <a:tailEnd/>
            </a:ln>
          </p:spPr>
        </p:pic>
        <p:pic>
          <p:nvPicPr>
            <p:cNvPr id="3075" name="Picture 3"/>
            <p:cNvPicPr>
              <a:picLocks noChangeAspect="1" noChangeArrowheads="1"/>
            </p:cNvPicPr>
            <p:nvPr/>
          </p:nvPicPr>
          <p:blipFill>
            <a:blip r:embed="rId12" cstate="email"/>
            <a:srcRect/>
            <a:stretch>
              <a:fillRect/>
            </a:stretch>
          </p:blipFill>
          <p:spPr bwMode="auto">
            <a:xfrm>
              <a:off x="5306291" y="4655127"/>
              <a:ext cx="2715494" cy="1748179"/>
            </a:xfrm>
            <a:prstGeom prst="rect">
              <a:avLst/>
            </a:prstGeom>
            <a:noFill/>
            <a:ln w="9525">
              <a:noFill/>
              <a:miter lim="800000"/>
              <a:headEnd/>
              <a:tailEnd/>
            </a:ln>
          </p:spPr>
        </p:pic>
        <p:pic>
          <p:nvPicPr>
            <p:cNvPr id="3076" name="Picture 4"/>
            <p:cNvPicPr>
              <a:picLocks noChangeAspect="1" noChangeArrowheads="1"/>
            </p:cNvPicPr>
            <p:nvPr/>
          </p:nvPicPr>
          <p:blipFill>
            <a:blip r:embed="rId13" cstate="email"/>
            <a:srcRect/>
            <a:stretch>
              <a:fillRect/>
            </a:stretch>
          </p:blipFill>
          <p:spPr bwMode="auto">
            <a:xfrm>
              <a:off x="8087843" y="4932216"/>
              <a:ext cx="2566302" cy="1496291"/>
            </a:xfrm>
            <a:prstGeom prst="rect">
              <a:avLst/>
            </a:prstGeom>
            <a:noFill/>
            <a:ln w="9525">
              <a:noFill/>
              <a:miter lim="800000"/>
              <a:headEnd/>
              <a:tailEnd/>
            </a:ln>
          </p:spPr>
        </p:pic>
        <p:sp>
          <p:nvSpPr>
            <p:cNvPr id="64" name="TextBox 63"/>
            <p:cNvSpPr txBox="1"/>
            <p:nvPr/>
          </p:nvSpPr>
          <p:spPr>
            <a:xfrm>
              <a:off x="7610885" y="3546764"/>
              <a:ext cx="369332" cy="900546"/>
            </a:xfrm>
            <a:prstGeom prst="rect">
              <a:avLst/>
            </a:prstGeom>
            <a:solidFill>
              <a:schemeClr val="accent6">
                <a:lumMod val="40000"/>
                <a:lumOff val="60000"/>
              </a:schemeClr>
            </a:solidFill>
            <a:ln>
              <a:solidFill>
                <a:srgbClr val="660033"/>
              </a:solidFill>
            </a:ln>
          </p:spPr>
          <p:txBody>
            <a:bodyPr vert="eaVert" wrap="square" rtlCol="0">
              <a:spAutoFit/>
            </a:bodyPr>
            <a:lstStyle/>
            <a:p>
              <a:r>
                <a:rPr lang="zh-CN" altLang="en-US" sz="1200" b="1" dirty="0" smtClean="0"/>
                <a:t>访问艺术家</a:t>
              </a:r>
            </a:p>
          </p:txBody>
        </p:sp>
        <p:pic>
          <p:nvPicPr>
            <p:cNvPr id="3077" name="Picture 5"/>
            <p:cNvPicPr>
              <a:picLocks noChangeAspect="1" noChangeArrowheads="1"/>
            </p:cNvPicPr>
            <p:nvPr/>
          </p:nvPicPr>
          <p:blipFill>
            <a:blip r:embed="rId14" cstate="email"/>
            <a:srcRect/>
            <a:stretch>
              <a:fillRect/>
            </a:stretch>
          </p:blipFill>
          <p:spPr bwMode="auto">
            <a:xfrm>
              <a:off x="8089907" y="3255817"/>
              <a:ext cx="2543888" cy="1607127"/>
            </a:xfrm>
            <a:prstGeom prst="rect">
              <a:avLst/>
            </a:prstGeom>
            <a:noFill/>
            <a:ln w="9525">
              <a:noFill/>
              <a:miter lim="800000"/>
              <a:headEnd/>
              <a:tailEnd/>
            </a:ln>
          </p:spPr>
        </p:pic>
        <p:sp>
          <p:nvSpPr>
            <p:cNvPr id="65" name="TextBox 64"/>
            <p:cNvSpPr txBox="1"/>
            <p:nvPr/>
          </p:nvSpPr>
          <p:spPr>
            <a:xfrm>
              <a:off x="5666511" y="6391686"/>
              <a:ext cx="1898072" cy="276999"/>
            </a:xfrm>
            <a:prstGeom prst="rect">
              <a:avLst/>
            </a:prstGeom>
            <a:noFill/>
          </p:spPr>
          <p:txBody>
            <a:bodyPr wrap="square" rtlCol="0">
              <a:spAutoFit/>
            </a:bodyPr>
            <a:lstStyle/>
            <a:p>
              <a:r>
                <a:rPr lang="zh-CN" altLang="en-US" sz="1200" dirty="0" smtClean="0"/>
                <a:t>       敦煌壁画（唐代）</a:t>
              </a:r>
              <a:endParaRPr lang="zh-CN" altLang="en-US" sz="1200" dirty="0"/>
            </a:p>
          </p:txBody>
        </p:sp>
        <p:sp>
          <p:nvSpPr>
            <p:cNvPr id="66" name="TextBox 65"/>
            <p:cNvSpPr txBox="1"/>
            <p:nvPr/>
          </p:nvSpPr>
          <p:spPr>
            <a:xfrm>
              <a:off x="10585057" y="3463637"/>
              <a:ext cx="553998" cy="1177636"/>
            </a:xfrm>
            <a:prstGeom prst="rect">
              <a:avLst/>
            </a:prstGeom>
            <a:noFill/>
          </p:spPr>
          <p:txBody>
            <a:bodyPr vert="eaVert" wrap="square" rtlCol="0">
              <a:spAutoFit/>
            </a:bodyPr>
            <a:lstStyle/>
            <a:p>
              <a:r>
                <a:rPr lang="zh-CN" altLang="en-US" sz="1200" dirty="0" smtClean="0"/>
                <a:t>风雨（油画）</a:t>
              </a:r>
              <a:endParaRPr lang="en-US" altLang="zh-CN" sz="1200" dirty="0" smtClean="0"/>
            </a:p>
            <a:p>
              <a:r>
                <a:rPr lang="zh-CN" altLang="en-US" sz="1200" dirty="0" smtClean="0"/>
                <a:t>卢梭（美国）</a:t>
              </a:r>
              <a:endParaRPr lang="zh-CN" altLang="en-US" sz="1200" dirty="0"/>
            </a:p>
          </p:txBody>
        </p:sp>
        <p:sp>
          <p:nvSpPr>
            <p:cNvPr id="67" name="TextBox 66"/>
            <p:cNvSpPr txBox="1"/>
            <p:nvPr/>
          </p:nvSpPr>
          <p:spPr>
            <a:xfrm>
              <a:off x="10598910" y="5056910"/>
              <a:ext cx="553998" cy="1343890"/>
            </a:xfrm>
            <a:prstGeom prst="rect">
              <a:avLst/>
            </a:prstGeom>
            <a:noFill/>
          </p:spPr>
          <p:txBody>
            <a:bodyPr vert="eaVert" wrap="square" rtlCol="0">
              <a:spAutoFit/>
            </a:bodyPr>
            <a:lstStyle/>
            <a:p>
              <a:r>
                <a:rPr lang="zh-CN" altLang="en-US" sz="1200" dirty="0" smtClean="0"/>
                <a:t>风雨（水彩）</a:t>
              </a:r>
              <a:endParaRPr lang="en-US" altLang="zh-CN" sz="1200" dirty="0" smtClean="0"/>
            </a:p>
            <a:p>
              <a:r>
                <a:rPr lang="zh-CN" altLang="en-US" sz="1200" dirty="0" smtClean="0"/>
                <a:t>霍克尼（美国）</a:t>
              </a:r>
              <a:endParaRPr lang="zh-CN" altLang="en-US" sz="1200" dirty="0"/>
            </a:p>
          </p:txBody>
        </p:sp>
        <p:sp>
          <p:nvSpPr>
            <p:cNvPr id="68" name="TextBox 21"/>
            <p:cNvSpPr txBox="1">
              <a:spLocks noChangeArrowheads="1"/>
            </p:cNvSpPr>
            <p:nvPr/>
          </p:nvSpPr>
          <p:spPr bwMode="auto">
            <a:xfrm>
              <a:off x="11080174" y="3325090"/>
              <a:ext cx="848590" cy="276999"/>
            </a:xfrm>
            <a:prstGeom prst="rect">
              <a:avLst/>
            </a:prstGeom>
            <a:solidFill>
              <a:schemeClr val="accent6">
                <a:lumMod val="40000"/>
                <a:lumOff val="60000"/>
              </a:schemeClr>
            </a:solidFill>
            <a:ln>
              <a:solidFill>
                <a:schemeClr val="accent4">
                  <a:lumMod val="50000"/>
                </a:schemeClr>
              </a:solidFill>
              <a:headEnd/>
              <a:tailEnd/>
            </a:ln>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zh-CN" altLang="en-US" sz="1200" b="1" dirty="0" smtClean="0">
                  <a:solidFill>
                    <a:schemeClr val="accent2">
                      <a:lumMod val="50000"/>
                    </a:schemeClr>
                  </a:solidFill>
                  <a:latin typeface="楷体_GB2312" charset="-122"/>
                  <a:ea typeface="楷体_GB2312" charset="-122"/>
                </a:rPr>
                <a:t> 同学的话</a:t>
              </a:r>
              <a:endParaRPr lang="zh-CN" altLang="en-US" sz="1200" b="1" dirty="0">
                <a:solidFill>
                  <a:schemeClr val="accent2">
                    <a:lumMod val="50000"/>
                  </a:schemeClr>
                </a:solidFill>
                <a:latin typeface="楷体_GB2312" charset="-122"/>
                <a:ea typeface="楷体_GB2312" charset="-122"/>
              </a:endParaRPr>
            </a:p>
          </p:txBody>
        </p:sp>
        <p:sp>
          <p:nvSpPr>
            <p:cNvPr id="70" name="TextBox 69"/>
            <p:cNvSpPr txBox="1"/>
            <p:nvPr/>
          </p:nvSpPr>
          <p:spPr>
            <a:xfrm>
              <a:off x="11083636" y="3699161"/>
              <a:ext cx="900546" cy="2308324"/>
            </a:xfrm>
            <a:prstGeom prst="rect">
              <a:avLst/>
            </a:prstGeom>
            <a:solidFill>
              <a:schemeClr val="accent1">
                <a:lumMod val="20000"/>
                <a:lumOff val="80000"/>
              </a:schemeClr>
            </a:solidFill>
            <a:ln>
              <a:solidFill>
                <a:schemeClr val="tx1"/>
              </a:solidFill>
            </a:ln>
          </p:spPr>
          <p:txBody>
            <a:bodyPr wrap="square" rtlCol="0">
              <a:spAutoFit/>
            </a:bodyPr>
            <a:lstStyle/>
            <a:p>
              <a:r>
                <a:rPr lang="en-US" altLang="zh-CN" sz="1200" dirty="0" smtClean="0"/>
                <a:t>1</a:t>
              </a:r>
              <a:r>
                <a:rPr lang="zh-CN" altLang="en-US" sz="1200" dirty="0" smtClean="0"/>
                <a:t>、立体的雨点和雨伞不是贴上去的，你猜是怎样做出来的</a:t>
              </a:r>
              <a:r>
                <a:rPr lang="en-US" altLang="zh-CN" sz="1200" dirty="0" smtClean="0"/>
                <a:t>?</a:t>
              </a:r>
            </a:p>
            <a:p>
              <a:r>
                <a:rPr lang="en-US" altLang="zh-CN" sz="1200" dirty="0" smtClean="0"/>
                <a:t>2</a:t>
              </a:r>
              <a:r>
                <a:rPr lang="zh-CN" altLang="en-US" sz="1200" dirty="0" smtClean="0"/>
                <a:t>、下雨</a:t>
              </a:r>
              <a:r>
                <a:rPr lang="zh-CN" altLang="en-US" sz="1200" dirty="0" smtClean="0">
                  <a:latin typeface="宋体" pitchFamily="2" charset="-122"/>
                </a:rPr>
                <a:t>啰！</a:t>
              </a:r>
              <a:r>
                <a:rPr lang="zh-CN" altLang="en-US" sz="1200" dirty="0" smtClean="0"/>
                <a:t>下雨</a:t>
              </a:r>
              <a:r>
                <a:rPr lang="zh-CN" altLang="en-US" sz="1200" dirty="0" smtClean="0">
                  <a:latin typeface="宋体" pitchFamily="2" charset="-122"/>
                </a:rPr>
                <a:t>啰！说一说你的心情怎么样？</a:t>
              </a:r>
              <a:endParaRPr lang="zh-CN" altLang="en-US" sz="1200" dirty="0"/>
            </a:p>
          </p:txBody>
        </p:sp>
        <p:pic>
          <p:nvPicPr>
            <p:cNvPr id="73" name="Picture 4" descr="下雨1"/>
            <p:cNvPicPr>
              <a:picLocks noChangeAspect="1" noChangeArrowheads="1"/>
            </p:cNvPicPr>
            <p:nvPr/>
          </p:nvPicPr>
          <p:blipFill>
            <a:blip r:embed="rId2" cstate="email"/>
            <a:srcRect/>
            <a:stretch>
              <a:fillRect/>
            </a:stretch>
          </p:blipFill>
          <p:spPr bwMode="auto">
            <a:xfrm>
              <a:off x="221672" y="4655128"/>
              <a:ext cx="2549236" cy="1884218"/>
            </a:xfrm>
            <a:prstGeom prst="rect">
              <a:avLst/>
            </a:prstGeom>
            <a:noFill/>
            <a:ln w="9525">
              <a:noFill/>
              <a:miter lim="800000"/>
              <a:headEnd/>
              <a:tailEnd/>
            </a:ln>
          </p:spPr>
        </p:pic>
        <p:sp>
          <p:nvSpPr>
            <p:cNvPr id="74" name="TextBox 21"/>
            <p:cNvSpPr txBox="1">
              <a:spLocks noChangeArrowheads="1"/>
            </p:cNvSpPr>
            <p:nvPr/>
          </p:nvSpPr>
          <p:spPr bwMode="auto">
            <a:xfrm>
              <a:off x="249382" y="846426"/>
              <a:ext cx="969818" cy="276999"/>
            </a:xfrm>
            <a:prstGeom prst="rect">
              <a:avLst/>
            </a:prstGeom>
            <a:solidFill>
              <a:schemeClr val="bg1">
                <a:lumMod val="50000"/>
              </a:schemeClr>
            </a:solidFill>
            <a:ln>
              <a:headEnd/>
              <a:tailEnd/>
            </a:ln>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1200" dirty="0" smtClean="0">
                  <a:ln>
                    <a:solidFill>
                      <a:schemeClr val="accent4">
                        <a:lumMod val="40000"/>
                        <a:lumOff val="60000"/>
                      </a:schemeClr>
                    </a:solidFill>
                  </a:ln>
                  <a:solidFill>
                    <a:schemeClr val="accent4">
                      <a:lumMod val="75000"/>
                    </a:schemeClr>
                  </a:solidFill>
                  <a:latin typeface="楷体_GB2312" charset="-122"/>
                  <a:ea typeface="楷体_GB2312" charset="-122"/>
                </a:rPr>
                <a:t>走</a:t>
              </a:r>
              <a:r>
                <a:rPr lang="zh-CN" altLang="en-US" sz="1200" dirty="0" smtClean="0">
                  <a:ln>
                    <a:solidFill>
                      <a:schemeClr val="accent4">
                        <a:lumMod val="40000"/>
                        <a:lumOff val="60000"/>
                      </a:schemeClr>
                    </a:solidFill>
                  </a:ln>
                  <a:solidFill>
                    <a:schemeClr val="accent4">
                      <a:lumMod val="40000"/>
                      <a:lumOff val="60000"/>
                    </a:schemeClr>
                  </a:solidFill>
                  <a:latin typeface="楷体_GB2312" charset="-122"/>
                  <a:ea typeface="楷体_GB2312" charset="-122"/>
                </a:rPr>
                <a:t>进大自然</a:t>
              </a:r>
              <a:endParaRPr lang="zh-CN" altLang="en-US" sz="1200" dirty="0">
                <a:ln>
                  <a:solidFill>
                    <a:schemeClr val="accent4">
                      <a:lumMod val="40000"/>
                      <a:lumOff val="60000"/>
                    </a:schemeClr>
                  </a:solidFill>
                </a:ln>
                <a:latin typeface="楷体_GB2312" charset="-122"/>
                <a:ea typeface="楷体_GB2312" charset="-122"/>
              </a:endParaRPr>
            </a:p>
          </p:txBody>
        </p:sp>
        <p:pic>
          <p:nvPicPr>
            <p:cNvPr id="75" name="Picture 3"/>
            <p:cNvPicPr>
              <a:picLocks noChangeAspect="1" noChangeArrowheads="1"/>
            </p:cNvPicPr>
            <p:nvPr/>
          </p:nvPicPr>
          <p:blipFill>
            <a:blip r:embed="rId3" cstate="email"/>
            <a:srcRect/>
            <a:stretch>
              <a:fillRect/>
            </a:stretch>
          </p:blipFill>
          <p:spPr bwMode="auto">
            <a:xfrm>
              <a:off x="221673" y="1175746"/>
              <a:ext cx="2257859" cy="1525891"/>
            </a:xfrm>
            <a:prstGeom prst="rect">
              <a:avLst/>
            </a:prstGeom>
            <a:noFill/>
            <a:ln w="9525">
              <a:noFill/>
              <a:miter lim="800000"/>
              <a:headEnd/>
              <a:tailEnd/>
            </a:ln>
          </p:spPr>
        </p:pic>
        <p:pic>
          <p:nvPicPr>
            <p:cNvPr id="76" name="Picture 2"/>
            <p:cNvPicPr>
              <a:picLocks noChangeAspect="1" noChangeArrowheads="1"/>
            </p:cNvPicPr>
            <p:nvPr/>
          </p:nvPicPr>
          <p:blipFill>
            <a:blip r:embed="rId5" cstate="email"/>
            <a:srcRect/>
            <a:stretch>
              <a:fillRect/>
            </a:stretch>
          </p:blipFill>
          <p:spPr bwMode="auto">
            <a:xfrm>
              <a:off x="225313" y="2869314"/>
              <a:ext cx="2254651" cy="1577996"/>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66255" y="193964"/>
            <a:ext cx="11817927" cy="6442968"/>
            <a:chOff x="166255" y="193964"/>
            <a:chExt cx="11817927" cy="6442968"/>
          </a:xfrm>
        </p:grpSpPr>
        <p:pic>
          <p:nvPicPr>
            <p:cNvPr id="4098" name="Picture 2"/>
            <p:cNvPicPr>
              <a:picLocks noChangeAspect="1" noChangeArrowheads="1"/>
            </p:cNvPicPr>
            <p:nvPr/>
          </p:nvPicPr>
          <p:blipFill>
            <a:blip r:embed="rId2" cstate="email"/>
            <a:srcRect/>
            <a:stretch>
              <a:fillRect/>
            </a:stretch>
          </p:blipFill>
          <p:spPr bwMode="auto">
            <a:xfrm>
              <a:off x="166255" y="294986"/>
              <a:ext cx="2119746" cy="3024908"/>
            </a:xfrm>
            <a:prstGeom prst="rect">
              <a:avLst/>
            </a:prstGeom>
            <a:noFill/>
            <a:ln w="9525">
              <a:noFill/>
              <a:miter lim="800000"/>
              <a:headEnd/>
              <a:tailEnd/>
            </a:ln>
          </p:spPr>
        </p:pic>
        <p:pic>
          <p:nvPicPr>
            <p:cNvPr id="4099" name="Picture 3"/>
            <p:cNvPicPr>
              <a:picLocks noChangeAspect="1" noChangeArrowheads="1"/>
            </p:cNvPicPr>
            <p:nvPr/>
          </p:nvPicPr>
          <p:blipFill>
            <a:blip r:embed="rId3" cstate="email"/>
            <a:srcRect/>
            <a:stretch>
              <a:fillRect/>
            </a:stretch>
          </p:blipFill>
          <p:spPr bwMode="auto">
            <a:xfrm>
              <a:off x="2363922" y="277090"/>
              <a:ext cx="2318916" cy="3048001"/>
            </a:xfrm>
            <a:prstGeom prst="rect">
              <a:avLst/>
            </a:prstGeom>
            <a:noFill/>
            <a:ln w="9525">
              <a:noFill/>
              <a:miter lim="800000"/>
              <a:headEnd/>
              <a:tailEnd/>
            </a:ln>
          </p:spPr>
        </p:pic>
        <p:pic>
          <p:nvPicPr>
            <p:cNvPr id="4100" name="Picture 4"/>
            <p:cNvPicPr>
              <a:picLocks noChangeAspect="1" noChangeArrowheads="1"/>
            </p:cNvPicPr>
            <p:nvPr/>
          </p:nvPicPr>
          <p:blipFill>
            <a:blip r:embed="rId4" cstate="email"/>
            <a:srcRect/>
            <a:stretch>
              <a:fillRect/>
            </a:stretch>
          </p:blipFill>
          <p:spPr bwMode="auto">
            <a:xfrm>
              <a:off x="4752108" y="277091"/>
              <a:ext cx="2327565" cy="3020292"/>
            </a:xfrm>
            <a:prstGeom prst="rect">
              <a:avLst/>
            </a:prstGeom>
            <a:noFill/>
            <a:ln w="9525">
              <a:noFill/>
              <a:miter lim="800000"/>
              <a:headEnd/>
              <a:tailEnd/>
            </a:ln>
          </p:spPr>
        </p:pic>
        <p:pic>
          <p:nvPicPr>
            <p:cNvPr id="4101" name="Picture 5"/>
            <p:cNvPicPr>
              <a:picLocks noChangeAspect="1" noChangeArrowheads="1"/>
            </p:cNvPicPr>
            <p:nvPr/>
          </p:nvPicPr>
          <p:blipFill>
            <a:blip r:embed="rId5" cstate="email"/>
            <a:srcRect/>
            <a:stretch>
              <a:fillRect/>
            </a:stretch>
          </p:blipFill>
          <p:spPr bwMode="auto">
            <a:xfrm>
              <a:off x="7148945" y="269460"/>
              <a:ext cx="2466108" cy="3055630"/>
            </a:xfrm>
            <a:prstGeom prst="rect">
              <a:avLst/>
            </a:prstGeom>
            <a:noFill/>
            <a:ln w="9525">
              <a:noFill/>
              <a:miter lim="800000"/>
              <a:headEnd/>
              <a:tailEnd/>
            </a:ln>
          </p:spPr>
        </p:pic>
        <p:pic>
          <p:nvPicPr>
            <p:cNvPr id="4102" name="Picture 6"/>
            <p:cNvPicPr>
              <a:picLocks noChangeAspect="1" noChangeArrowheads="1"/>
            </p:cNvPicPr>
            <p:nvPr/>
          </p:nvPicPr>
          <p:blipFill>
            <a:blip r:embed="rId6" cstate="email"/>
            <a:srcRect/>
            <a:stretch>
              <a:fillRect/>
            </a:stretch>
          </p:blipFill>
          <p:spPr bwMode="auto">
            <a:xfrm>
              <a:off x="9670472" y="274681"/>
              <a:ext cx="2244437" cy="3065997"/>
            </a:xfrm>
            <a:prstGeom prst="rect">
              <a:avLst/>
            </a:prstGeom>
            <a:noFill/>
            <a:ln w="9525">
              <a:noFill/>
              <a:miter lim="800000"/>
              <a:headEnd/>
              <a:tailEnd/>
            </a:ln>
          </p:spPr>
        </p:pic>
        <p:pic>
          <p:nvPicPr>
            <p:cNvPr id="4103" name="Picture 7"/>
            <p:cNvPicPr>
              <a:picLocks noChangeAspect="1" noChangeArrowheads="1"/>
            </p:cNvPicPr>
            <p:nvPr/>
          </p:nvPicPr>
          <p:blipFill>
            <a:blip r:embed="rId7" cstate="email"/>
            <a:srcRect/>
            <a:stretch>
              <a:fillRect/>
            </a:stretch>
          </p:blipFill>
          <p:spPr bwMode="auto">
            <a:xfrm>
              <a:off x="193962" y="3441756"/>
              <a:ext cx="2978729" cy="2113917"/>
            </a:xfrm>
            <a:prstGeom prst="rect">
              <a:avLst/>
            </a:prstGeom>
            <a:noFill/>
            <a:ln w="9525">
              <a:noFill/>
              <a:miter lim="800000"/>
              <a:headEnd/>
              <a:tailEnd/>
            </a:ln>
          </p:spPr>
        </p:pic>
        <p:pic>
          <p:nvPicPr>
            <p:cNvPr id="4104" name="Picture 8"/>
            <p:cNvPicPr>
              <a:picLocks noChangeAspect="1" noChangeArrowheads="1"/>
            </p:cNvPicPr>
            <p:nvPr/>
          </p:nvPicPr>
          <p:blipFill>
            <a:blip r:embed="rId8" cstate="email"/>
            <a:srcRect/>
            <a:stretch>
              <a:fillRect/>
            </a:stretch>
          </p:blipFill>
          <p:spPr bwMode="auto">
            <a:xfrm>
              <a:off x="3228111" y="3467023"/>
              <a:ext cx="2867888" cy="2116360"/>
            </a:xfrm>
            <a:prstGeom prst="rect">
              <a:avLst/>
            </a:prstGeom>
            <a:noFill/>
            <a:ln w="9525">
              <a:noFill/>
              <a:miter lim="800000"/>
              <a:headEnd/>
              <a:tailEnd/>
            </a:ln>
          </p:spPr>
        </p:pic>
        <p:pic>
          <p:nvPicPr>
            <p:cNvPr id="4105" name="Picture 9"/>
            <p:cNvPicPr>
              <a:picLocks noChangeAspect="1" noChangeArrowheads="1"/>
            </p:cNvPicPr>
            <p:nvPr/>
          </p:nvPicPr>
          <p:blipFill>
            <a:blip r:embed="rId9" cstate="email"/>
            <a:srcRect/>
            <a:stretch>
              <a:fillRect/>
            </a:stretch>
          </p:blipFill>
          <p:spPr bwMode="auto">
            <a:xfrm>
              <a:off x="6165272" y="3461422"/>
              <a:ext cx="3006437" cy="2094250"/>
            </a:xfrm>
            <a:prstGeom prst="rect">
              <a:avLst/>
            </a:prstGeom>
            <a:noFill/>
            <a:ln w="9525">
              <a:noFill/>
              <a:miter lim="800000"/>
              <a:headEnd/>
              <a:tailEnd/>
            </a:ln>
          </p:spPr>
        </p:pic>
        <p:pic>
          <p:nvPicPr>
            <p:cNvPr id="4107" name="Picture 11"/>
            <p:cNvPicPr>
              <a:picLocks noChangeAspect="1" noChangeArrowheads="1"/>
            </p:cNvPicPr>
            <p:nvPr/>
          </p:nvPicPr>
          <p:blipFill>
            <a:blip r:embed="rId10" cstate="email"/>
            <a:srcRect/>
            <a:stretch>
              <a:fillRect/>
            </a:stretch>
          </p:blipFill>
          <p:spPr bwMode="auto">
            <a:xfrm>
              <a:off x="9240982" y="3488651"/>
              <a:ext cx="2743200" cy="2053167"/>
            </a:xfrm>
            <a:prstGeom prst="rect">
              <a:avLst/>
            </a:prstGeom>
            <a:noFill/>
            <a:ln w="9525">
              <a:noFill/>
              <a:miter lim="800000"/>
              <a:headEnd/>
              <a:tailEnd/>
            </a:ln>
          </p:spPr>
        </p:pic>
        <p:sp>
          <p:nvSpPr>
            <p:cNvPr id="13" name="TextBox 21"/>
            <p:cNvSpPr txBox="1">
              <a:spLocks noChangeArrowheads="1"/>
            </p:cNvSpPr>
            <p:nvPr/>
          </p:nvSpPr>
          <p:spPr bwMode="auto">
            <a:xfrm>
              <a:off x="190501" y="193964"/>
              <a:ext cx="973281" cy="276999"/>
            </a:xfrm>
            <a:prstGeom prst="rect">
              <a:avLst/>
            </a:prstGeom>
            <a:solidFill>
              <a:srgbClr val="C00000"/>
            </a:solidFill>
            <a:ln>
              <a:solidFill>
                <a:schemeClr val="bg1"/>
              </a:solidFill>
              <a:headEnd/>
              <a:tailEnd/>
            </a:ln>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zh-CN" altLang="en-US" sz="1200" b="1" smtClean="0">
                  <a:latin typeface="楷体_GB2312" charset="-122"/>
                  <a:ea typeface="楷体_GB2312" charset="-122"/>
                </a:rPr>
                <a:t>儿童美术馆</a:t>
              </a:r>
              <a:endParaRPr lang="zh-CN" altLang="en-US" sz="1200" b="1" dirty="0">
                <a:latin typeface="楷体_GB2312" charset="-122"/>
                <a:ea typeface="楷体_GB2312" charset="-122"/>
              </a:endParaRPr>
            </a:p>
          </p:txBody>
        </p:sp>
        <p:sp>
          <p:nvSpPr>
            <p:cNvPr id="14" name="圆角矩形 13"/>
            <p:cNvSpPr/>
            <p:nvPr/>
          </p:nvSpPr>
          <p:spPr>
            <a:xfrm>
              <a:off x="224559" y="5721927"/>
              <a:ext cx="911516" cy="343913"/>
            </a:xfrm>
            <a:prstGeom prst="roundRect">
              <a:avLst/>
            </a:prstGeom>
            <a:solidFill>
              <a:schemeClr val="accent4">
                <a:lumMod val="20000"/>
                <a:lumOff val="80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zh-CN" altLang="en-US" sz="1200" b="1" dirty="0" smtClean="0">
                  <a:solidFill>
                    <a:schemeClr val="tx2"/>
                  </a:solidFill>
                  <a:latin typeface="幼圆" pitchFamily="49" charset="-122"/>
                  <a:ea typeface="幼圆" pitchFamily="49" charset="-122"/>
                </a:rPr>
                <a:t>学习建议</a:t>
              </a:r>
              <a:endParaRPr lang="zh-CN" altLang="en-US" sz="1200" b="1" dirty="0">
                <a:solidFill>
                  <a:schemeClr val="tx2"/>
                </a:solidFill>
                <a:latin typeface="幼圆" pitchFamily="49" charset="-122"/>
                <a:ea typeface="幼圆" pitchFamily="49" charset="-122"/>
              </a:endParaRPr>
            </a:p>
          </p:txBody>
        </p:sp>
        <p:sp>
          <p:nvSpPr>
            <p:cNvPr id="15" name="矩形 14"/>
            <p:cNvSpPr/>
            <p:nvPr/>
          </p:nvSpPr>
          <p:spPr>
            <a:xfrm>
              <a:off x="7287487" y="5682825"/>
              <a:ext cx="4502731" cy="954107"/>
            </a:xfrm>
            <a:prstGeom prst="rect">
              <a:avLst/>
            </a:prstGeom>
          </p:spPr>
          <p:txBody>
            <a:bodyPr wrap="square">
              <a:spAutoFit/>
            </a:bodyPr>
            <a:lstStyle/>
            <a:p>
              <a:r>
                <a:rPr lang="en-US" altLang="zh-CN" sz="1400" dirty="0" smtClean="0"/>
                <a:t>1</a:t>
              </a:r>
              <a:r>
                <a:rPr lang="zh-CN" altLang="en-US" sz="1400" dirty="0" smtClean="0"/>
                <a:t>、你的画面中是否运用色彩、粗细、疏密、节奏不同的点、线及细小的形状，创造性地表现不同的雨，表达自己的感受。</a:t>
              </a:r>
              <a:endParaRPr lang="en-US" altLang="zh-CN" sz="1400" dirty="0" smtClean="0"/>
            </a:p>
            <a:p>
              <a:r>
                <a:rPr lang="en-US" altLang="zh-CN" sz="1400" dirty="0" smtClean="0"/>
                <a:t>2</a:t>
              </a:r>
              <a:r>
                <a:rPr lang="zh-CN" altLang="en-US" sz="1400" dirty="0" smtClean="0"/>
                <a:t>、画面中你能表现出友情、亲情及人与自然的关系么？</a:t>
              </a:r>
              <a:endParaRPr lang="zh-CN" altLang="en-US" sz="1400" dirty="0"/>
            </a:p>
          </p:txBody>
        </p:sp>
        <p:sp>
          <p:nvSpPr>
            <p:cNvPr id="17" name="矩形 16"/>
            <p:cNvSpPr/>
            <p:nvPr/>
          </p:nvSpPr>
          <p:spPr>
            <a:xfrm>
              <a:off x="1233054" y="5752099"/>
              <a:ext cx="6096000" cy="738664"/>
            </a:xfrm>
            <a:prstGeom prst="rect">
              <a:avLst/>
            </a:prstGeom>
          </p:spPr>
          <p:txBody>
            <a:bodyPr>
              <a:spAutoFit/>
            </a:bodyPr>
            <a:lstStyle/>
            <a:p>
              <a:r>
                <a:rPr lang="en-US" altLang="zh-CN" sz="1400" dirty="0" smtClean="0"/>
                <a:t>●</a:t>
              </a:r>
              <a:r>
                <a:rPr lang="zh-CN" altLang="en-US" sz="1400" dirty="0" smtClean="0"/>
                <a:t>你能解释下雨这种自然现象吗</a:t>
              </a:r>
              <a:r>
                <a:rPr lang="en-US" altLang="zh-CN" sz="1400" dirty="0" smtClean="0"/>
                <a:t>?</a:t>
              </a:r>
            </a:p>
            <a:p>
              <a:r>
                <a:rPr lang="en-US" altLang="zh-CN" sz="1400" dirty="0" smtClean="0"/>
                <a:t>●</a:t>
              </a:r>
              <a:r>
                <a:rPr lang="zh-CN" altLang="en-US" sz="1400" dirty="0" smtClean="0"/>
                <a:t>观察小雨、大雨、雷阵雨的不同景象。说说自己对雨的感受</a:t>
              </a:r>
              <a:r>
                <a:rPr lang="en-US" altLang="zh-CN" sz="1400" dirty="0" smtClean="0"/>
                <a:t>?</a:t>
              </a:r>
            </a:p>
            <a:p>
              <a:r>
                <a:rPr lang="en-US" altLang="zh-CN" sz="1400" dirty="0" smtClean="0"/>
                <a:t>●</a:t>
              </a:r>
              <a:r>
                <a:rPr lang="zh-CN" altLang="en-US" sz="1400" dirty="0" smtClean="0"/>
                <a:t>选用各种工具材料，表现下雨的景象和自己的感受。</a:t>
              </a:r>
              <a:endParaRPr lang="zh-CN" altLang="en-US" sz="1400" dirty="0"/>
            </a:p>
          </p:txBody>
        </p:sp>
        <p:sp>
          <p:nvSpPr>
            <p:cNvPr id="18" name="圆角矩形 17"/>
            <p:cNvSpPr/>
            <p:nvPr/>
          </p:nvSpPr>
          <p:spPr>
            <a:xfrm>
              <a:off x="6278995" y="5652654"/>
              <a:ext cx="911516" cy="343913"/>
            </a:xfrm>
            <a:prstGeom prst="roundRect">
              <a:avLst/>
            </a:prstGeom>
            <a:solidFill>
              <a:schemeClr val="accent4">
                <a:lumMod val="20000"/>
                <a:lumOff val="80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zh-CN" altLang="en-US" sz="1200" b="1" dirty="0" smtClean="0">
                  <a:solidFill>
                    <a:schemeClr val="tx2"/>
                  </a:solidFill>
                  <a:latin typeface="幼圆" pitchFamily="49" charset="-122"/>
                  <a:ea typeface="幼圆" pitchFamily="49" charset="-122"/>
                </a:rPr>
                <a:t>学习评价</a:t>
              </a:r>
              <a:endParaRPr lang="zh-CN" altLang="en-US" sz="1200" b="1" dirty="0">
                <a:solidFill>
                  <a:schemeClr val="tx2"/>
                </a:solidFill>
                <a:latin typeface="幼圆" pitchFamily="49" charset="-122"/>
                <a:ea typeface="幼圆" pitchFamily="49" charset="-122"/>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332510" y="395553"/>
            <a:ext cx="11194472" cy="59708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81000" algn="l" defTabSz="914400" rtl="0" eaLnBrk="1" fontAlgn="base" latinLnBrk="0" hangingPunct="1">
              <a:lnSpc>
                <a:spcPct val="100000"/>
              </a:lnSpc>
              <a:spcBef>
                <a:spcPct val="0"/>
              </a:spcBef>
              <a:spcAft>
                <a:spcPct val="0"/>
              </a:spcAft>
              <a:buClrTx/>
              <a:buSzTx/>
              <a:buFont typeface="Arial" pitchFamily="34" charset="0"/>
              <a:buNone/>
              <a:tabLst/>
            </a:pPr>
            <a:r>
              <a:rPr kumimoji="0" lang="zh-CN" sz="1800" b="1" i="0" u="none" strike="noStrike" cap="none" normalizeH="0" baseline="0" dirty="0" smtClean="0">
                <a:ln>
                  <a:noFill/>
                </a:ln>
                <a:solidFill>
                  <a:srgbClr val="FF0000"/>
                </a:solidFill>
                <a:effectLst/>
                <a:latin typeface="新宋体" pitchFamily="49" charset="-122"/>
                <a:ea typeface="新宋体" pitchFamily="49" charset="-122"/>
                <a:cs typeface="宋体" pitchFamily="2" charset="-122"/>
              </a:rPr>
              <a:t>四年级美术下册教学计划</a:t>
            </a:r>
            <a:endParaRPr kumimoji="0" lang="zh-CN" sz="1200" b="0" i="0" u="none" strike="noStrike" cap="none" normalizeH="0" baseline="0" dirty="0" smtClean="0">
              <a:ln>
                <a:noFill/>
              </a:ln>
              <a:solidFill>
                <a:srgbClr val="FF0000"/>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zh-CN" sz="1400" b="1"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一、学生概况</a:t>
            </a:r>
            <a:endParaRPr kumimoji="0" lang="zh-CN"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zh-CN"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本年级学生对美术课兴趣浓厚，并具有较好的绘画基础和对各种材料综合运用能力，其中对绘画材料的运用能力较强。大部分学生能较好地表现平面形象、立体造型，并能大胆地发挥想象，作品内容丰富，富有生活情趣；有较高的创新意识和较好的心理品质。但也有一部分学生空间感较弱，对一些废旧材料的综合运用能力较差，有待进一步地提高。</a:t>
            </a:r>
            <a:endParaRPr kumimoji="0" lang="zh-CN"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zh-CN" sz="1400" b="1"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二、教学目的、要求</a:t>
            </a:r>
            <a:endParaRPr kumimoji="0" lang="zh-CN"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1</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．造型表现学习领域</a:t>
            </a:r>
            <a:r>
              <a:rPr kumimoji="0" lang="zh-CN" altLang="en-US" sz="1400" b="0" i="0" u="none" strike="noStrike" cap="none" normalizeH="0" baseline="0" dirty="0" smtClean="0">
                <a:ln>
                  <a:noFill/>
                </a:ln>
                <a:solidFill>
                  <a:srgbClr val="000000"/>
                </a:solidFill>
                <a:effectLst/>
                <a:latin typeface="Calibri"/>
                <a:ea typeface="新宋体" pitchFamily="49" charset="-122"/>
                <a:cs typeface="宋体" pitchFamily="2" charset="-122"/>
              </a:rPr>
              <a:t> </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 初步认识形、色与肌理等美术语言，学习使用各种工具，体验不同媒体的效果，通过看看、画画、做做等方法表现所见所闻，激发丰富的想象力与创造愿望。</a:t>
            </a:r>
            <a:endParaRPr kumimoji="0" lang="zh-CN" altLang="en-US"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2</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．设计应用学习领域</a:t>
            </a:r>
            <a:r>
              <a:rPr kumimoji="0" lang="zh-CN" altLang="en-US" sz="1400" b="0" i="0" u="none" strike="noStrike" cap="none" normalizeH="0" baseline="0" dirty="0" smtClean="0">
                <a:ln>
                  <a:noFill/>
                </a:ln>
                <a:solidFill>
                  <a:srgbClr val="000000"/>
                </a:solidFill>
                <a:effectLst/>
                <a:latin typeface="Calibri"/>
                <a:ea typeface="新宋体" pitchFamily="49" charset="-122"/>
                <a:cs typeface="宋体" pitchFamily="2" charset="-122"/>
              </a:rPr>
              <a:t> </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 学习对比与和谐、对称与均衡等组合原理，了解一些简易的创作意图和手工制作的方法，进行简单的设计和装饰，感受设计制作与其它美术活动的区别。</a:t>
            </a:r>
            <a:endParaRPr kumimoji="0" lang="zh-CN" altLang="en-US"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3</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．欣赏评述学习领域</a:t>
            </a:r>
            <a:r>
              <a:rPr kumimoji="0" lang="zh-CN" altLang="en-US" sz="1400" b="0" i="0" u="none" strike="noStrike" cap="none" normalizeH="0" baseline="0" dirty="0" smtClean="0">
                <a:ln>
                  <a:noFill/>
                </a:ln>
                <a:solidFill>
                  <a:srgbClr val="000000"/>
                </a:solidFill>
                <a:effectLst/>
                <a:latin typeface="Calibri"/>
                <a:ea typeface="新宋体" pitchFamily="49" charset="-122"/>
                <a:cs typeface="宋体" pitchFamily="2" charset="-122"/>
              </a:rPr>
              <a:t> </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 观赏自然和各种美术作品的形、色与质感，能用口头或书南语言对欣赏对象进行描述，说出其特色，表达自己的感受。</a:t>
            </a:r>
            <a:endParaRPr kumimoji="0" lang="zh-CN" altLang="en-US"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4</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．综合探索学习领域</a:t>
            </a:r>
            <a:r>
              <a:rPr kumimoji="0" lang="zh-CN" altLang="en-US" sz="1400" b="0" i="0" u="none" strike="noStrike" cap="none" normalizeH="0" baseline="0" dirty="0" smtClean="0">
                <a:ln>
                  <a:noFill/>
                </a:ln>
                <a:solidFill>
                  <a:srgbClr val="000000"/>
                </a:solidFill>
                <a:effectLst/>
                <a:latin typeface="Calibri"/>
                <a:ea typeface="新宋体" pitchFamily="49" charset="-122"/>
                <a:cs typeface="宋体" pitchFamily="2" charset="-122"/>
              </a:rPr>
              <a:t> </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 造型游戏的方式，结合语文、音乐等课程内容，进行美术创作表演和展示，并发表自己的创作意图。</a:t>
            </a:r>
            <a:endParaRPr kumimoji="0" lang="zh-CN" altLang="en-US"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三、教材分析</a:t>
            </a:r>
            <a:endParaRPr kumimoji="0" lang="zh-CN" altLang="en-US"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（一）教学重点</a:t>
            </a:r>
            <a:endParaRPr kumimoji="0" lang="zh-CN" altLang="en-US"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1.</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学习色彩的明度渐变和纯度渐变等色彩知识，体验色彩的表现力，并能有目的地加以运用。</a:t>
            </a:r>
            <a:endParaRPr kumimoji="0" lang="zh-CN" altLang="en-US"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2.</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能用各种形式表现生活中的有趣情境、有意义的事和自己喜欢的人物，表达自己的情感。</a:t>
            </a:r>
            <a:endParaRPr kumimoji="0" lang="zh-CN" altLang="en-US"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（二）教学难点</a:t>
            </a:r>
            <a:endParaRPr kumimoji="0" lang="zh-CN" altLang="en-US"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1</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．利用多种媒体，如蛋壳、废包装、稻草等材料制作作品。</a:t>
            </a:r>
            <a:endParaRPr kumimoji="0" lang="zh-CN" altLang="en-US"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2</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．运用对比与和谐、对称与均衡等组合原理，通过植物籽粒，纤维线材、织物等材料的平面拼贴进行造型设计。</a:t>
            </a:r>
            <a:endParaRPr kumimoji="0" lang="zh-CN" altLang="en-US"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四、教学措施</a:t>
            </a:r>
            <a:endParaRPr kumimoji="0" lang="zh-CN" altLang="en-US"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1</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．将学习内容与生活经验紧密联系起来，强调知识和技能在帮助学生美术生活方面的作用，使学生在实际生活中领悟美术的独特价值。</a:t>
            </a:r>
            <a:endParaRPr kumimoji="0" lang="zh-CN" altLang="en-US"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2</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．多种形式，组织学生认识人的情感、态度、价值观的差异性，人类社会的丰富性，并在一种广泛的文化情境中，认识美术的特征、</a:t>
            </a:r>
            <a:endParaRPr kumimoji="0" lang="en-US" altLang="zh-CN"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lang="en-US" altLang="zh-CN" sz="1400" dirty="0">
                <a:solidFill>
                  <a:srgbClr val="000000"/>
                </a:solidFill>
                <a:latin typeface="新宋体" pitchFamily="49" charset="-122"/>
                <a:ea typeface="新宋体" pitchFamily="49" charset="-122"/>
                <a:cs typeface="宋体" pitchFamily="2" charset="-122"/>
              </a:rPr>
              <a:t> </a:t>
            </a:r>
            <a:r>
              <a:rPr lang="en-US" altLang="zh-CN" sz="1400" dirty="0" smtClean="0">
                <a:solidFill>
                  <a:srgbClr val="000000"/>
                </a:solidFill>
                <a:latin typeface="新宋体" pitchFamily="49" charset="-122"/>
                <a:ea typeface="新宋体" pitchFamily="49" charset="-122"/>
                <a:cs typeface="宋体" pitchFamily="2" charset="-122"/>
              </a:rPr>
              <a:t> </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美术表现的多样性以及美术对社会生活的独特贡献。同时，培养学生对祖国优秀文化的热爱，对世界多元文化教育的宽容和尊重。</a:t>
            </a:r>
            <a:endParaRPr kumimoji="0" lang="zh-CN" altLang="en-US"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3</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．采用多种办法，使学生思维的流畅性、灵活性和独特性得以发展，最大限度地开发学生的创造潜能，并重视实践能力的培养，使</a:t>
            </a:r>
            <a:endParaRPr kumimoji="0" lang="en-US" altLang="zh-CN"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endParaRPr>
          </a:p>
          <a:p>
            <a:pPr marL="0" marR="0" lvl="0" indent="381000" defTabSz="914400" rtl="0" eaLnBrk="0" fontAlgn="base" latinLnBrk="0" hangingPunct="0">
              <a:lnSpc>
                <a:spcPct val="100000"/>
              </a:lnSpc>
              <a:spcBef>
                <a:spcPct val="0"/>
              </a:spcBef>
              <a:spcAft>
                <a:spcPct val="0"/>
              </a:spcAft>
              <a:buClrTx/>
              <a:buSzTx/>
              <a:buFontTx/>
              <a:buNone/>
              <a:tabLst/>
            </a:pPr>
            <a:r>
              <a:rPr lang="zh-CN" altLang="en-US" sz="1400" dirty="0" smtClean="0">
                <a:solidFill>
                  <a:srgbClr val="000000"/>
                </a:solidFill>
                <a:latin typeface="新宋体" pitchFamily="49" charset="-122"/>
                <a:ea typeface="新宋体" pitchFamily="49" charset="-122"/>
                <a:cs typeface="宋体" pitchFamily="2" charset="-122"/>
              </a:rPr>
              <a:t>生具有</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将创新意识转化为具体成果的能力。</a:t>
            </a:r>
            <a:endParaRPr kumimoji="0" lang="zh-CN" altLang="en-US" sz="1400" b="0" i="0" u="none" strike="noStrike" cap="none" normalizeH="0" baseline="0" dirty="0" smtClean="0">
              <a:ln>
                <a:noFill/>
              </a:ln>
              <a:solidFill>
                <a:schemeClr val="tx1"/>
              </a:solidFill>
              <a:effectLst/>
              <a:latin typeface="Calibri" pitchFamily="34" charset="0"/>
              <a:ea typeface="宋体" pitchFamily="2" charset="-122"/>
              <a:cs typeface="宋体" pitchFamily="2" charset="-122"/>
            </a:endParaRPr>
          </a:p>
          <a:p>
            <a:pPr marL="0" marR="0" lvl="0" indent="38100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4</a:t>
            </a:r>
            <a:r>
              <a:rPr kumimoji="0" lang="zh-CN" altLang="en-US" sz="1400" b="0" i="0" u="none" strike="noStrike" cap="none" normalizeH="0" baseline="0" dirty="0" smtClean="0">
                <a:ln>
                  <a:noFill/>
                </a:ln>
                <a:solidFill>
                  <a:srgbClr val="000000"/>
                </a:solidFill>
                <a:effectLst/>
                <a:latin typeface="新宋体" pitchFamily="49" charset="-122"/>
                <a:ea typeface="新宋体" pitchFamily="49" charset="-122"/>
                <a:cs typeface="宋体" pitchFamily="2" charset="-122"/>
              </a:rPr>
              <a:t>．教师的评价要体现多维性和多级性，适应不同个性和能力的学生的美术学习状况。</a:t>
            </a:r>
            <a:endParaRPr kumimoji="0" lang="zh-CN" altLang="en-US" sz="1400" b="0" i="0" u="none" strike="noStrike" cap="none" normalizeH="0" baseline="0" dirty="0" smtClean="0">
              <a:ln>
                <a:noFill/>
              </a:ln>
              <a:solidFill>
                <a:schemeClr val="tx1"/>
              </a:solidFill>
              <a:effectLst/>
              <a:latin typeface="Calibri" pitchFamily="34" charset="0"/>
              <a:ea typeface="宋体"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04798" y="261748"/>
            <a:ext cx="11166764" cy="6388434"/>
            <a:chOff x="207817" y="193963"/>
            <a:chExt cx="11166764" cy="6388434"/>
          </a:xfrm>
        </p:grpSpPr>
        <p:pic>
          <p:nvPicPr>
            <p:cNvPr id="59396" name="Picture 4"/>
            <p:cNvPicPr>
              <a:picLocks noChangeAspect="1" noChangeArrowheads="1"/>
            </p:cNvPicPr>
            <p:nvPr/>
          </p:nvPicPr>
          <p:blipFill>
            <a:blip r:embed="rId2" cstate="email">
              <a:lum bright="15000" contrast="36000"/>
            </a:blip>
            <a:srcRect/>
            <a:stretch>
              <a:fillRect/>
            </a:stretch>
          </p:blipFill>
          <p:spPr bwMode="auto">
            <a:xfrm>
              <a:off x="207817" y="193963"/>
              <a:ext cx="4625487" cy="6373091"/>
            </a:xfrm>
            <a:prstGeom prst="rect">
              <a:avLst/>
            </a:prstGeom>
            <a:noFill/>
            <a:ln w="9525">
              <a:noFill/>
              <a:miter lim="800000"/>
              <a:headEnd/>
              <a:tailEnd/>
            </a:ln>
          </p:spPr>
        </p:pic>
        <p:pic>
          <p:nvPicPr>
            <p:cNvPr id="59399" name="Picture 7" descr="C:\Users\ADMINI~1\AppData\Local\Temp\WeChat Files\30e6c646095eafc78a9a4c69c0ae05d.jpg"/>
            <p:cNvPicPr>
              <a:picLocks noChangeAspect="1" noChangeArrowheads="1"/>
            </p:cNvPicPr>
            <p:nvPr/>
          </p:nvPicPr>
          <p:blipFill>
            <a:blip r:embed="rId3" cstate="email"/>
            <a:srcRect/>
            <a:stretch>
              <a:fillRect/>
            </a:stretch>
          </p:blipFill>
          <p:spPr bwMode="auto">
            <a:xfrm>
              <a:off x="5472546" y="387927"/>
              <a:ext cx="4682836" cy="5680363"/>
            </a:xfrm>
            <a:prstGeom prst="rect">
              <a:avLst/>
            </a:prstGeom>
            <a:noFill/>
          </p:spPr>
        </p:pic>
        <p:sp>
          <p:nvSpPr>
            <p:cNvPr id="8" name="TextBox 7"/>
            <p:cNvSpPr txBox="1"/>
            <p:nvPr/>
          </p:nvSpPr>
          <p:spPr>
            <a:xfrm>
              <a:off x="6082145" y="6059177"/>
              <a:ext cx="4779818" cy="523220"/>
            </a:xfrm>
            <a:prstGeom prst="rect">
              <a:avLst/>
            </a:prstGeom>
            <a:noFill/>
          </p:spPr>
          <p:txBody>
            <a:bodyPr wrap="square" rtlCol="0">
              <a:spAutoFit/>
            </a:bodyPr>
            <a:lstStyle/>
            <a:p>
              <a:r>
                <a:rPr lang="zh-CN" altLang="en-US" sz="2800" b="1" dirty="0" smtClean="0">
                  <a:solidFill>
                    <a:srgbClr val="FF0000"/>
                  </a:solidFill>
                  <a:ea typeface="幼圆"/>
                </a:rPr>
                <a:t>童心抗疫     同心抗疫</a:t>
              </a:r>
              <a:endParaRPr lang="zh-CN" altLang="en-US" sz="2800" b="1" dirty="0">
                <a:solidFill>
                  <a:srgbClr val="FF0000"/>
                </a:solidFill>
                <a:ea typeface="幼圆"/>
              </a:endParaRPr>
            </a:p>
          </p:txBody>
        </p:sp>
        <p:sp>
          <p:nvSpPr>
            <p:cNvPr id="13" name="TextBox 12"/>
            <p:cNvSpPr txBox="1"/>
            <p:nvPr/>
          </p:nvSpPr>
          <p:spPr>
            <a:xfrm>
              <a:off x="10759028" y="1039092"/>
              <a:ext cx="615553" cy="4294909"/>
            </a:xfrm>
            <a:prstGeom prst="rect">
              <a:avLst/>
            </a:prstGeom>
            <a:noFill/>
          </p:spPr>
          <p:txBody>
            <a:bodyPr vert="eaVert" wrap="square" rtlCol="0">
              <a:spAutoFit/>
            </a:bodyPr>
            <a:lstStyle/>
            <a:p>
              <a:r>
                <a:rPr lang="zh-CN" altLang="en-US" sz="2400" b="1" dirty="0" smtClean="0">
                  <a:solidFill>
                    <a:schemeClr val="accent5"/>
                  </a:solidFill>
                </a:rPr>
                <a:t>教师建议</a:t>
              </a:r>
              <a:r>
                <a:rPr lang="zh-CN" altLang="en-US" sz="2400" dirty="0" smtClean="0"/>
                <a:t>：</a:t>
              </a:r>
              <a:r>
                <a:rPr lang="zh-CN" altLang="en-US" sz="2800" dirty="0" smtClean="0">
                  <a:latin typeface="黑体" pitchFamily="49" charset="-122"/>
                  <a:ea typeface="黑体" pitchFamily="49" charset="-122"/>
                </a:rPr>
                <a:t>一周完成一课</a:t>
              </a:r>
              <a:endParaRPr lang="zh-CN" altLang="en-US" sz="2800" dirty="0">
                <a:latin typeface="黑体" pitchFamily="49" charset="-122"/>
                <a:ea typeface="黑体" pitchFamily="49" charset="-122"/>
              </a:endParaRPr>
            </a:p>
          </p:txBody>
        </p:sp>
      </p:grpSp>
      <p:sp>
        <p:nvSpPr>
          <p:cNvPr id="14" name="TextBox 13"/>
          <p:cNvSpPr txBox="1"/>
          <p:nvPr/>
        </p:nvSpPr>
        <p:spPr>
          <a:xfrm>
            <a:off x="10058400" y="5153893"/>
            <a:ext cx="2133600" cy="369332"/>
          </a:xfrm>
          <a:prstGeom prst="rect">
            <a:avLst/>
          </a:prstGeom>
          <a:noFill/>
        </p:spPr>
        <p:txBody>
          <a:bodyPr wrap="square" rtlCol="0">
            <a:spAutoFit/>
          </a:bodyPr>
          <a:lstStyle/>
          <a:p>
            <a:r>
              <a:rPr lang="en-US" altLang="zh-CN" dirty="0"/>
              <a:t> </a:t>
            </a:r>
            <a:r>
              <a:rPr lang="en-US" altLang="zh-CN" dirty="0" smtClean="0"/>
              <a:t>     </a:t>
            </a:r>
            <a:r>
              <a:rPr lang="en-US" altLang="zh-CN" b="1" dirty="0" smtClean="0">
                <a:solidFill>
                  <a:schemeClr val="accent5"/>
                </a:solidFill>
              </a:rPr>
              <a:t>2.10~2.29</a:t>
            </a:r>
            <a:endParaRPr lang="zh-CN" altLang="en-US" b="1" dirty="0">
              <a:solidFill>
                <a:schemeClr val="accent5"/>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0" y="-107722"/>
            <a:ext cx="12192000" cy="7201972"/>
          </a:xfrm>
          <a:prstGeom prst="rect">
            <a:avLst/>
          </a:prstGeom>
          <a:solidFill>
            <a:srgbClr val="FFFFFF"/>
          </a:solidFill>
          <a:ln w="9525">
            <a:noFill/>
            <a:miter lim="800000"/>
            <a:headEnd/>
            <a:tailEnd/>
          </a:ln>
          <a:effectLst/>
        </p:spPr>
        <p:txBody>
          <a:bodyPr vert="horz" wrap="square" lIns="91440" tIns="45720" rIns="91440" bIns="45720" numCol="2" spcCol="360000"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1400" b="1" u="none" strike="noStrike" cap="none" normalizeH="0" smtClean="0">
              <a:ln>
                <a:noFill/>
              </a:ln>
              <a:solidFill>
                <a:srgbClr val="C00000"/>
              </a:solidFill>
              <a:effectLst/>
              <a:latin typeface="Calibri" pitchFamily="34" charset="0"/>
              <a:ea typeface="宋体" pitchFamily="2" charset="-122"/>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1" u="none" strike="noStrike" cap="none" normalizeH="0" smtClean="0">
                <a:ln>
                  <a:noFill/>
                </a:ln>
                <a:solidFill>
                  <a:srgbClr val="C00000"/>
                </a:solidFill>
                <a:effectLst/>
                <a:latin typeface="Calibri" pitchFamily="34" charset="0"/>
                <a:ea typeface="宋体" pitchFamily="2" charset="-122"/>
                <a:cs typeface="Arial" pitchFamily="34" charset="0"/>
              </a:rPr>
              <a:t>1</a:t>
            </a:r>
            <a:r>
              <a:rPr kumimoji="0" lang="en-US" altLang="zh-CN" sz="1400" b="1" u="none" strike="noStrike" cap="none" normalizeH="0" dirty="0" smtClean="0">
                <a:ln>
                  <a:noFill/>
                </a:ln>
                <a:solidFill>
                  <a:srgbClr val="C00000"/>
                </a:solidFill>
                <a:effectLst/>
                <a:latin typeface="Calibri" pitchFamily="34" charset="0"/>
                <a:ea typeface="宋体" pitchFamily="2" charset="-122"/>
                <a:cs typeface="Arial" pitchFamily="34" charset="0"/>
              </a:rPr>
              <a:t>.《</a:t>
            </a:r>
            <a:r>
              <a:rPr kumimoji="0" lang="zh-CN" altLang="en-US" sz="1400" b="1" u="none" strike="noStrike" cap="none" normalizeH="0" dirty="0" smtClean="0">
                <a:ln>
                  <a:noFill/>
                </a:ln>
                <a:solidFill>
                  <a:srgbClr val="C00000"/>
                </a:solidFill>
                <a:effectLst/>
                <a:latin typeface="Calibri" pitchFamily="34" charset="0"/>
                <a:ea typeface="宋体" pitchFamily="2" charset="-122"/>
                <a:cs typeface="Arial" pitchFamily="34" charset="0"/>
              </a:rPr>
              <a:t>色彩的对比与和谐</a:t>
            </a:r>
            <a:r>
              <a:rPr kumimoji="0" lang="en-US" altLang="zh-CN" sz="1400" b="1" u="none" strike="noStrike" cap="none" normalizeH="0" dirty="0" smtClean="0">
                <a:ln>
                  <a:noFill/>
                </a:ln>
                <a:solidFill>
                  <a:srgbClr val="C00000"/>
                </a:solidFill>
                <a:effectLst/>
                <a:latin typeface="Calibri" pitchFamily="34" charset="0"/>
                <a:ea typeface="宋体" pitchFamily="2" charset="-122"/>
                <a:cs typeface="Arial" pitchFamily="34" charset="0"/>
              </a:rPr>
              <a:t>》</a:t>
            </a:r>
            <a:r>
              <a:rPr kumimoji="0" lang="zh-CN" altLang="en-US" sz="1400" b="1" u="none" strike="noStrike" cap="none" normalizeH="0" dirty="0" smtClean="0">
                <a:ln>
                  <a:noFill/>
                </a:ln>
                <a:solidFill>
                  <a:srgbClr val="C00000"/>
                </a:solidFill>
                <a:effectLst/>
                <a:latin typeface="Calibri" pitchFamily="34" charset="0"/>
                <a:ea typeface="宋体" pitchFamily="2" charset="-122"/>
                <a:cs typeface="Arial" pitchFamily="34" charset="0"/>
              </a:rPr>
              <a:t>学习导案</a:t>
            </a:r>
            <a:endParaRPr kumimoji="0" lang="zh-CN" altLang="en-US" sz="1400" b="1" u="none" strike="noStrike" cap="none" normalizeH="0" dirty="0" smtClean="0">
              <a:ln>
                <a:noFill/>
              </a:ln>
              <a:solidFill>
                <a:srgbClr val="C00000"/>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一、学习目标：</a:t>
            </a:r>
            <a:endParaRPr lang="en-US" altLang="zh-CN" sz="1400"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认知与技能：了解掌握对比色特点及二者的运用效果。</a:t>
            </a:r>
            <a:endParaRPr kumimoji="0" lang="en-US" altLang="zh-CN"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lvl="0" eaLnBrk="0" hangingPunct="0"/>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过程与方法：学生了解掌握对比色</a:t>
            </a:r>
            <a:r>
              <a:rPr lang="zh-CN" altLang="en-US" sz="1400" dirty="0" smtClean="0">
                <a:solidFill>
                  <a:srgbClr val="000000"/>
                </a:solidFill>
                <a:cs typeface="Arial" pitchFamily="34" charset="0"/>
              </a:rPr>
              <a:t>与和谐色的</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的特点及色彩表现效果，并将其运用到绘画中。</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情感、态度与价值观：感受色彩给我们带来的美感，学生从而产生对色彩的兴趣。</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二、学习重点和学习难点：</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lvl="0" eaLnBrk="0" hangingPunct="0"/>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学习重点：了解掌握</a:t>
            </a:r>
            <a:r>
              <a:rPr lang="zh-CN" altLang="en-US" sz="1400" dirty="0" smtClean="0">
                <a:solidFill>
                  <a:srgbClr val="000000"/>
                </a:solidFill>
                <a:cs typeface="Arial" pitchFamily="34" charset="0"/>
              </a:rPr>
              <a:t>对比色和谐</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色的特点及表现效果</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lvl="0" eaLnBrk="0" hangingPunct="0"/>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学习难点：如何将</a:t>
            </a:r>
            <a:r>
              <a:rPr lang="zh-CN" altLang="en-US" sz="1400" dirty="0" smtClean="0">
                <a:solidFill>
                  <a:srgbClr val="000000"/>
                </a:solidFill>
                <a:cs typeface="Arial" pitchFamily="34" charset="0"/>
              </a:rPr>
              <a:t>对比色和谐色</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运用到画面之中。</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三、学习过程：</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（一）、 引入课题：小练习：画 一个圆形六格的三原色三间色的色环。</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1</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、学生自己复习三原色和三间色的色彩知识。</a:t>
            </a:r>
            <a:endPar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2</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、赏析大自然中的图片入手，说说感受从而引入色彩对比 的学习</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3</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、出示课题</a:t>
            </a:r>
            <a:endParaRPr kumimoji="0" lang="en-US" altLang="zh-CN"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lvl="0" eaLnBrk="0" hangingPunct="0"/>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学生活动欣赏课件中画面中的图片和文字，初步</a:t>
            </a:r>
            <a:r>
              <a:rPr lang="zh-CN" altLang="en-US" sz="1400" dirty="0" smtClean="0">
                <a:solidFill>
                  <a:srgbClr val="000000"/>
                </a:solidFill>
                <a:cs typeface="Arial" pitchFamily="34" charset="0"/>
              </a:rPr>
              <a:t>了解色彩对比与和谐色。</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（二）、学习过程：</a:t>
            </a:r>
            <a:endPar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从色环赏析入手</a:t>
            </a:r>
            <a:endParaRPr kumimoji="0" lang="zh-CN" altLang="en-US" sz="1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1</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、色彩对比：在三原色三间色的色环中，相对的颜色是对比色，相邻的颜色是和谐色。</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lvl="0" eaLnBrk="0" hangingPunct="0"/>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对比色</a:t>
            </a:r>
            <a:r>
              <a:rPr lang="zh-CN" altLang="en-US" sz="1400" dirty="0" smtClean="0">
                <a:solidFill>
                  <a:srgbClr val="000000"/>
                </a:solidFill>
                <a:cs typeface="Arial" pitchFamily="34" charset="0"/>
              </a:rPr>
              <a:t>：红与绿，蓝与橙，黄与紫。（相互色彩中是：你中没我，我中没你）</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eaLnBrk="0" hangingPunct="0"/>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lang="zh-CN" altLang="en-US" sz="1400" dirty="0" smtClean="0">
                <a:latin typeface="Arial" pitchFamily="34" charset="0"/>
                <a:cs typeface="Arial" pitchFamily="34" charset="0"/>
              </a:rPr>
              <a:t> 和谐</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色：</a:t>
            </a:r>
            <a:r>
              <a:rPr lang="zh-CN" altLang="en-US" sz="1400" dirty="0" smtClean="0">
                <a:solidFill>
                  <a:srgbClr val="000000"/>
                </a:solidFill>
                <a:cs typeface="Arial" pitchFamily="34" charset="0"/>
              </a:rPr>
              <a:t>红与橙，红与紫，橙与黄，黄与绿，紫与蓝‘蓝与绿。（相互色彩中是：原色中我中没你，但间色中，我中有你）</a:t>
            </a:r>
            <a:endParaRPr lang="en-US" altLang="zh-CN" sz="1400" dirty="0" smtClean="0">
              <a:solidFill>
                <a:srgbClr val="000000"/>
              </a:solidFill>
              <a:cs typeface="Arial" pitchFamily="34" charset="0"/>
            </a:endParaRPr>
          </a:p>
          <a:p>
            <a:pPr lvl="0" eaLnBrk="0" hangingPunct="0"/>
            <a:r>
              <a:rPr lang="zh-CN" altLang="en-US" sz="1400" b="1" dirty="0" smtClean="0">
                <a:solidFill>
                  <a:srgbClr val="000000"/>
                </a:solidFill>
                <a:cs typeface="Arial" pitchFamily="34" charset="0"/>
              </a:rPr>
              <a:t>赏析儿童美术馆</a:t>
            </a:r>
            <a:endParaRPr kumimoji="0" lang="zh-CN" altLang="en-US" sz="1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lvl="0" eaLnBrk="0" hangingPunct="0"/>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2</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、找出中四幅作品引导学生说出三种色彩对比的表现特点，</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lvl="0" eaLnBrk="0" hangingPunct="0"/>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对比色对比：容易形成兴奋热烈的色彩气氛、强劲活跃的色彩节奏和响亮的色彩力度。</a:t>
            </a:r>
            <a:endPar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lvl="0" eaLnBrk="0" hangingPunct="0"/>
            <a:r>
              <a:rPr lang="en-US" altLang="zh-CN" sz="1400" dirty="0" smtClean="0">
                <a:solidFill>
                  <a:srgbClr val="000000"/>
                </a:solidFill>
                <a:cs typeface="Arial" pitchFamily="34" charset="0"/>
              </a:rPr>
              <a:t>3</a:t>
            </a:r>
            <a:r>
              <a:rPr lang="zh-CN" altLang="en-US" sz="1400" dirty="0" smtClean="0">
                <a:solidFill>
                  <a:srgbClr val="000000"/>
                </a:solidFill>
                <a:cs typeface="Arial" pitchFamily="34" charset="0"/>
              </a:rPr>
              <a:t>、找出儿童美术馆中两幅作品引导学生说出色彩和谐色的表现特点，</a:t>
            </a:r>
            <a:endParaRPr kumimoji="0" lang="en-US" altLang="zh-CN"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lang="zh-CN" altLang="en-US" sz="1400" dirty="0" smtClean="0">
                <a:solidFill>
                  <a:srgbClr val="000000"/>
                </a:solidFill>
                <a:cs typeface="Arial" pitchFamily="34" charset="0"/>
              </a:rPr>
              <a:t>和谐</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色对比：容易形成协调一致的色彩关系、和谐的画 面气氛有和谐统一的画面基调。</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endParaRPr kumimoji="0" lang="zh-CN" altLang="en-US" sz="14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lvl="0" eaLnBrk="0" hangingPunct="0"/>
            <a:endParaRPr kumimoji="0" lang="en-US" altLang="zh-CN"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lvl="0" eaLnBrk="0" hangingPunct="0"/>
            <a:r>
              <a:rPr kumimoji="0" lang="zh-CN" altLang="en-US"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走进民艺坊，欣赏了解</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endPar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lvl="0" eaLnBrk="0" hangingPunct="0"/>
            <a:r>
              <a:rPr lang="en-US" altLang="zh-CN" sz="1400" dirty="0" smtClean="0">
                <a:solidFill>
                  <a:srgbClr val="000000"/>
                </a:solidFill>
                <a:cs typeface="Arial" pitchFamily="34" charset="0"/>
              </a:rPr>
              <a:t>1</a:t>
            </a:r>
            <a:r>
              <a:rPr lang="zh-CN" altLang="en-US" sz="1400" dirty="0" smtClean="0">
                <a:solidFill>
                  <a:srgbClr val="000000"/>
                </a:solidFill>
                <a:cs typeface="Arial" pitchFamily="34" charset="0"/>
              </a:rPr>
              <a:t>、学生</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了解并感受民间文化以及对色彩的运用知识。</a:t>
            </a:r>
            <a:endPar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lvl="0" eaLnBrk="0" hangingPunct="0"/>
            <a:r>
              <a:rPr lang="en-US" altLang="zh-CN" sz="1400" dirty="0" smtClean="0">
                <a:solidFill>
                  <a:srgbClr val="000000"/>
                </a:solidFill>
                <a:cs typeface="Arial" pitchFamily="34" charset="0"/>
              </a:rPr>
              <a:t>2</a:t>
            </a:r>
            <a:r>
              <a:rPr lang="zh-CN" altLang="en-US" sz="1400" dirty="0" smtClean="0">
                <a:solidFill>
                  <a:srgbClr val="000000"/>
                </a:solidFill>
                <a:cs typeface="Arial" pitchFamily="34" charset="0"/>
              </a:rPr>
              <a:t>、用自己的话说一说民间文化对色彩的对比与和谐色的运用有哪些特点？</a:t>
            </a:r>
            <a:endPar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lvl="0" eaLnBrk="0" hangingPunct="0"/>
            <a:r>
              <a:rPr kumimoji="0" lang="zh-CN" altLang="en-US"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欣赏生活中的设计</a:t>
            </a:r>
            <a:endParaRPr kumimoji="0" lang="en-US" altLang="zh-CN"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lvl="0" eaLnBrk="0" hangingPunct="0"/>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3</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、展示生活中应用到的色彩对比与和谐色</a:t>
            </a:r>
            <a:r>
              <a:rPr lang="zh-CN" altLang="en-US" sz="1400" dirty="0" smtClean="0">
                <a:solidFill>
                  <a:srgbClr val="000000"/>
                </a:solidFill>
                <a:cs typeface="Arial" pitchFamily="34" charset="0"/>
              </a:rPr>
              <a:t>的</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地方。</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A</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、展示图片</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B</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、学生说出每幅作品给人的色彩感受</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C</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、归纳感受</a:t>
            </a:r>
            <a:endParaRPr kumimoji="0" lang="en-US" altLang="zh-CN"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D</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、让学生找找今天我们学的知识有没有在画面上有体现？</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F</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、让学生思考在日常生活中有哪些地方运用到对比色与和谐色</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lvl="0" eaLnBrk="0" hangingPunct="0"/>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G</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、学生</a:t>
            </a:r>
            <a:r>
              <a:rPr lang="zh-CN" altLang="en-US" sz="1400" dirty="0" smtClean="0">
                <a:solidFill>
                  <a:srgbClr val="000000"/>
                </a:solidFill>
                <a:cs typeface="Arial" pitchFamily="34" charset="0"/>
              </a:rPr>
              <a:t>可</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运用</a:t>
            </a:r>
            <a:r>
              <a:rPr lang="zh-CN" altLang="en-US" sz="1400" dirty="0" smtClean="0">
                <a:solidFill>
                  <a:srgbClr val="000000"/>
                </a:solidFill>
                <a:cs typeface="Arial" pitchFamily="34" charset="0"/>
              </a:rPr>
              <a:t>色彩的对比与和谐色，尝试改变和展示下对</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自己的服饰装扮，并进行自我评价。</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lvl="0" eaLnBrk="0" hangingPunct="0"/>
            <a:r>
              <a:rPr lang="zh-CN" altLang="en-US" sz="1400" dirty="0" smtClean="0">
                <a:solidFill>
                  <a:srgbClr val="000000"/>
                </a:solidFill>
                <a:cs typeface="Arial" pitchFamily="34" charset="0"/>
              </a:rPr>
              <a:t>（三）、学生</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活动</a:t>
            </a:r>
            <a:r>
              <a:rPr lang="zh-CN" altLang="en-US" sz="1400" b="1" dirty="0" smtClean="0">
                <a:solidFill>
                  <a:srgbClr val="000000"/>
                </a:solidFill>
                <a:cs typeface="Arial" pitchFamily="34" charset="0"/>
              </a:rPr>
              <a:t>练习</a:t>
            </a:r>
            <a:r>
              <a:rPr lang="zh-CN" altLang="en-US" sz="1400" dirty="0" smtClean="0">
                <a:solidFill>
                  <a:srgbClr val="000000"/>
                </a:solidFill>
                <a:cs typeface="Arial" pitchFamily="34" charset="0"/>
              </a:rPr>
              <a:t>：</a:t>
            </a:r>
            <a:r>
              <a:rPr lang="zh-CN" altLang="en-US" sz="1400" b="1" dirty="0" smtClean="0">
                <a:solidFill>
                  <a:srgbClr val="000000"/>
                </a:solidFill>
                <a:cs typeface="Arial" pitchFamily="34" charset="0"/>
              </a:rPr>
              <a:t>你学会了么</a:t>
            </a:r>
            <a:endParaRPr kumimoji="0" lang="en-US" altLang="zh-CN"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r>
              <a:rPr lang="en-US" altLang="zh-CN" sz="1400" dirty="0" smtClean="0"/>
              <a:t>1</a:t>
            </a:r>
            <a:r>
              <a:rPr lang="zh-CN" altLang="en-US" sz="1400" dirty="0" smtClean="0"/>
              <a:t>、可玩一玩染纸游戏，分别染出对比色或和谐色的作品，等染纸作品晾干后还可进行添画。</a:t>
            </a:r>
            <a:endParaRPr lang="en-US" altLang="zh-CN" sz="1400" dirty="0" smtClean="0"/>
          </a:p>
          <a:p>
            <a:r>
              <a:rPr lang="en-US" altLang="zh-CN" sz="1400" dirty="0" smtClean="0"/>
              <a:t>2</a:t>
            </a:r>
            <a:r>
              <a:rPr lang="zh-CN" altLang="en-US" sz="1400" dirty="0" smtClean="0"/>
              <a:t>、观察自然界和生活中见到的对比色与和谐色，讨论它们各自的特征。</a:t>
            </a:r>
            <a:endParaRPr lang="en-US" altLang="zh-CN" sz="1400" dirty="0" smtClean="0"/>
          </a:p>
          <a:p>
            <a:r>
              <a:rPr lang="en-US" altLang="zh-CN" sz="1400" dirty="0" smtClean="0"/>
              <a:t>3</a:t>
            </a:r>
            <a:r>
              <a:rPr lang="zh-CN" altLang="en-US" sz="1400" dirty="0" smtClean="0"/>
              <a:t>、选择自己喜欢的一种材料表现出对比色或和谐色的一幅作品。</a:t>
            </a:r>
            <a:endParaRPr lang="en-US" altLang="zh-CN" sz="1400" dirty="0" smtClean="0"/>
          </a:p>
          <a:p>
            <a:r>
              <a:rPr lang="en-US" altLang="zh-CN" sz="1400" dirty="0" smtClean="0"/>
              <a:t>4</a:t>
            </a:r>
            <a:r>
              <a:rPr lang="zh-CN" altLang="en-US" sz="1400" dirty="0" smtClean="0"/>
              <a:t>、用水粉色或油画顶起练习调配几种对比色与和谐色。</a:t>
            </a:r>
            <a:endParaRPr lang="en-US" altLang="zh-CN" sz="1400" dirty="0" smtClean="0"/>
          </a:p>
          <a:p>
            <a:r>
              <a:rPr lang="en-US" altLang="zh-CN" sz="1400" dirty="0" smtClean="0"/>
              <a:t>5</a:t>
            </a:r>
            <a:r>
              <a:rPr lang="zh-CN" altLang="en-US" sz="1400" dirty="0" smtClean="0"/>
              <a:t>、可以参考或改画例图，也可以用对比色或和谐色进行创作。</a:t>
            </a:r>
            <a:endParaRPr lang="en-US" altLang="zh-CN" sz="1400" dirty="0" smtClean="0"/>
          </a:p>
          <a:p>
            <a:r>
              <a:rPr lang="en-US" altLang="zh-CN" sz="1400" dirty="0" smtClean="0"/>
              <a:t>         </a:t>
            </a:r>
            <a:r>
              <a:rPr lang="zh-CN" altLang="en-US" sz="1400" dirty="0" smtClean="0"/>
              <a:t>（</a:t>
            </a:r>
            <a:r>
              <a:rPr lang="zh-CN" altLang="en-US" sz="1400" b="1" dirty="0" smtClean="0"/>
              <a:t>任选一种作画方式，并能独立完成一幅作品</a:t>
            </a:r>
            <a:r>
              <a:rPr lang="zh-CN" altLang="en-US" sz="1400" dirty="0" smtClean="0"/>
              <a:t>）</a:t>
            </a:r>
          </a:p>
          <a:p>
            <a:pPr lvl="0" eaLnBrk="0" hangingPunct="0"/>
            <a:r>
              <a:rPr lang="zh-CN" altLang="en-US" sz="1400" dirty="0" smtClean="0">
                <a:solidFill>
                  <a:srgbClr val="000000"/>
                </a:solidFill>
                <a:cs typeface="Arial" pitchFamily="34" charset="0"/>
              </a:rPr>
              <a:t>（四）、 </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学生作业实践：边赏析</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学生作品</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边尝试创作</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1</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、提出练习要求：运用色彩的对比与和谐的方法进行上色。</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2</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、边画边赏析同龄学生的作品参考。</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3</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、展示自己的作品，可请家人可亲友同伴评价</a:t>
            </a:r>
            <a:endPar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zh-CN" sz="1400" dirty="0" smtClean="0">
                <a:solidFill>
                  <a:srgbClr val="000000"/>
                </a:solidFill>
                <a:cs typeface="Arial" pitchFamily="34" charset="0"/>
              </a:rPr>
              <a:t>              </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（可拍照微信或视频交流）</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342900" indent="-342900">
              <a:lnSpc>
                <a:spcPts val="1680"/>
              </a:lnSpc>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（五）、学习评价</a:t>
            </a:r>
            <a:r>
              <a:rPr kumimoji="0" lang="zh-CN" altLang="en-US" sz="10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a:t>
            </a:r>
            <a:endParaRPr lang="en-US" altLang="zh-CN" dirty="0" smtClean="0">
              <a:latin typeface="宋体" pitchFamily="2" charset="-122"/>
            </a:endParaRPr>
          </a:p>
          <a:p>
            <a:pPr marL="342900" indent="-342900">
              <a:lnSpc>
                <a:spcPts val="1680"/>
              </a:lnSpc>
            </a:pPr>
            <a:r>
              <a:rPr lang="en-US" altLang="zh-CN" sz="1400" dirty="0" smtClean="0">
                <a:latin typeface="宋体" pitchFamily="2" charset="-122"/>
              </a:rPr>
              <a:t>1</a:t>
            </a:r>
            <a:r>
              <a:rPr lang="zh-CN" altLang="en-US" sz="1400" dirty="0" smtClean="0">
                <a:latin typeface="宋体" pitchFamily="2" charset="-122"/>
              </a:rPr>
              <a:t>、自己表现的作品是否构图饱满，形式美观大方；</a:t>
            </a:r>
            <a:endParaRPr lang="en-US" altLang="zh-CN" sz="1400" dirty="0" smtClean="0">
              <a:latin typeface="宋体" pitchFamily="2" charset="-122"/>
            </a:endParaRPr>
          </a:p>
          <a:p>
            <a:pPr marL="342900" indent="-342900">
              <a:lnSpc>
                <a:spcPts val="1680"/>
              </a:lnSpc>
            </a:pPr>
            <a:r>
              <a:rPr lang="en-US" altLang="zh-CN" sz="1400" dirty="0" smtClean="0">
                <a:latin typeface="宋体" pitchFamily="2" charset="-122"/>
              </a:rPr>
              <a:t>2.</a:t>
            </a:r>
            <a:r>
              <a:rPr lang="zh-CN" altLang="en-US" sz="1400" dirty="0" smtClean="0">
                <a:latin typeface="宋体" pitchFamily="2" charset="-122"/>
              </a:rPr>
              <a:t>用色是否合理明确，能凸显对比色或者和谐色的特点；</a:t>
            </a:r>
            <a:endParaRPr lang="en-US" altLang="zh-CN" sz="1400" dirty="0" smtClean="0">
              <a:latin typeface="宋体" pitchFamily="2" charset="-122"/>
            </a:endParaRPr>
          </a:p>
          <a:p>
            <a:pPr>
              <a:lnSpc>
                <a:spcPts val="1680"/>
              </a:lnSpc>
            </a:pPr>
            <a:r>
              <a:rPr lang="en-US" altLang="zh-CN" sz="1400" dirty="0" smtClean="0">
                <a:latin typeface="宋体" pitchFamily="2" charset="-122"/>
              </a:rPr>
              <a:t>3. </a:t>
            </a:r>
            <a:r>
              <a:rPr lang="zh-CN" altLang="en-US" sz="1400" dirty="0" smtClean="0">
                <a:latin typeface="宋体" pitchFamily="2" charset="-122"/>
              </a:rPr>
              <a:t>涂色是否均匀，色彩边缘是否清晰干净。</a:t>
            </a:r>
            <a:endParaRPr lang="en-US" altLang="zh-CN" sz="1400" dirty="0" smtClean="0">
              <a:latin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剪去单角的矩形 24"/>
          <p:cNvSpPr/>
          <p:nvPr/>
        </p:nvSpPr>
        <p:spPr>
          <a:xfrm>
            <a:off x="0" y="224126"/>
            <a:ext cx="3186545" cy="537873"/>
          </a:xfrm>
          <a:prstGeom prst="snip1Rect">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099" name="TextBox 6"/>
          <p:cNvSpPr txBox="1">
            <a:spLocks noChangeArrowheads="1"/>
          </p:cNvSpPr>
          <p:nvPr/>
        </p:nvSpPr>
        <p:spPr bwMode="auto">
          <a:xfrm>
            <a:off x="4779963" y="3317875"/>
            <a:ext cx="220662" cy="368300"/>
          </a:xfrm>
          <a:prstGeom prst="rect">
            <a:avLst/>
          </a:prstGeom>
          <a:noFill/>
          <a:ln w="9525">
            <a:noFill/>
            <a:miter lim="800000"/>
            <a:headEnd/>
            <a:tailEnd/>
          </a:ln>
        </p:spPr>
        <p:txBody>
          <a:bodyPr>
            <a:spAutoFit/>
          </a:bodyPr>
          <a:lstStyle/>
          <a:p>
            <a:endParaRPr lang="zh-CN" altLang="en-US"/>
          </a:p>
        </p:txBody>
      </p:sp>
      <p:sp>
        <p:nvSpPr>
          <p:cNvPr id="4101" name="TextBox 20"/>
          <p:cNvSpPr txBox="1">
            <a:spLocks noChangeArrowheads="1"/>
          </p:cNvSpPr>
          <p:nvPr/>
        </p:nvSpPr>
        <p:spPr bwMode="auto">
          <a:xfrm>
            <a:off x="2743200" y="2124075"/>
            <a:ext cx="217488" cy="230188"/>
          </a:xfrm>
          <a:prstGeom prst="rect">
            <a:avLst/>
          </a:prstGeom>
          <a:noFill/>
          <a:ln w="9525">
            <a:noFill/>
            <a:miter lim="800000"/>
            <a:headEnd/>
            <a:tailEnd/>
          </a:ln>
        </p:spPr>
        <p:txBody>
          <a:bodyPr wrap="none">
            <a:spAutoFit/>
          </a:bodyPr>
          <a:lstStyle/>
          <a:p>
            <a:r>
              <a:rPr lang="en-US" altLang="zh-CN" sz="900">
                <a:latin typeface="Arial" pitchFamily="34" charset="0"/>
              </a:rPr>
              <a:t> </a:t>
            </a:r>
            <a:endParaRPr lang="zh-CN" altLang="en-US" sz="900">
              <a:latin typeface="Arial" pitchFamily="34" charset="0"/>
              <a:cs typeface="Arial" pitchFamily="34" charset="0"/>
            </a:endParaRPr>
          </a:p>
        </p:txBody>
      </p:sp>
      <p:sp>
        <p:nvSpPr>
          <p:cNvPr id="22" name="TextBox 21"/>
          <p:cNvSpPr txBox="1"/>
          <p:nvPr/>
        </p:nvSpPr>
        <p:spPr>
          <a:xfrm>
            <a:off x="5780086" y="3692672"/>
            <a:ext cx="1521259" cy="738664"/>
          </a:xfrm>
          <a:prstGeom prst="rect">
            <a:avLst/>
          </a:prstGeom>
          <a:noFill/>
        </p:spPr>
        <p:txBody>
          <a:bodyPr wrap="square">
            <a:spAutoFit/>
          </a:bodyPr>
          <a:lstStyle/>
          <a:p>
            <a:pPr>
              <a:defRPr/>
            </a:pPr>
            <a:r>
              <a:rPr lang="zh-CN" altLang="en-US" sz="1050" dirty="0"/>
              <a:t>  </a:t>
            </a:r>
            <a:r>
              <a:rPr lang="zh-CN" altLang="en-US" sz="1050" noProof="1">
                <a:latin typeface="Arial" panose="020B0604020202020204" pitchFamily="34" charset="0"/>
                <a:sym typeface="+mn-ea"/>
              </a:rPr>
              <a:t>● </a:t>
            </a:r>
            <a:r>
              <a:rPr lang="zh-CN" altLang="en-US" sz="1050" noProof="1" smtClean="0">
                <a:latin typeface="Arial" panose="020B0604020202020204" pitchFamily="34" charset="0"/>
                <a:sym typeface="+mn-ea"/>
              </a:rPr>
              <a:t>说一说上面的图片哪些画面色彩对比较强烈，哪些画面色彩和谐统一？</a:t>
            </a:r>
            <a:endParaRPr lang="zh-CN" altLang="en-US" sz="1050" dirty="0"/>
          </a:p>
        </p:txBody>
      </p:sp>
      <p:sp>
        <p:nvSpPr>
          <p:cNvPr id="4106" name="TextBox 27"/>
          <p:cNvSpPr txBox="1">
            <a:spLocks noChangeArrowheads="1"/>
          </p:cNvSpPr>
          <p:nvPr/>
        </p:nvSpPr>
        <p:spPr bwMode="auto">
          <a:xfrm>
            <a:off x="1944688" y="6138863"/>
            <a:ext cx="946150" cy="244475"/>
          </a:xfrm>
          <a:prstGeom prst="rect">
            <a:avLst/>
          </a:prstGeom>
          <a:noFill/>
          <a:ln w="9525">
            <a:noFill/>
            <a:miter lim="800000"/>
            <a:headEnd/>
            <a:tailEnd/>
          </a:ln>
        </p:spPr>
        <p:txBody>
          <a:bodyPr wrap="none">
            <a:spAutoFit/>
          </a:bodyPr>
          <a:lstStyle/>
          <a:p>
            <a:r>
              <a:rPr lang="zh-CN" altLang="en-US" sz="1000">
                <a:latin typeface="楷体_GB2312" charset="-122"/>
                <a:ea typeface="楷体_GB2312" charset="-122"/>
              </a:rPr>
              <a:t>你来  试一试</a:t>
            </a:r>
          </a:p>
        </p:txBody>
      </p:sp>
      <p:grpSp>
        <p:nvGrpSpPr>
          <p:cNvPr id="36" name="组合 35"/>
          <p:cNvGrpSpPr/>
          <p:nvPr/>
        </p:nvGrpSpPr>
        <p:grpSpPr>
          <a:xfrm>
            <a:off x="0" y="210269"/>
            <a:ext cx="12192000" cy="6481476"/>
            <a:chOff x="0" y="210269"/>
            <a:chExt cx="12192000" cy="6481476"/>
          </a:xfrm>
        </p:grpSpPr>
        <p:pic>
          <p:nvPicPr>
            <p:cNvPr id="61" name="Picture 8" descr="I:\工作\色彩的对比与和谐\第一课 色彩的对比与和谐\第一课 色彩的对比与和谐\6_9_2.jpg"/>
            <p:cNvPicPr>
              <a:picLocks noChangeAspect="1" noChangeArrowheads="1"/>
            </p:cNvPicPr>
            <p:nvPr/>
          </p:nvPicPr>
          <p:blipFill>
            <a:blip r:embed="rId2" cstate="email"/>
            <a:srcRect/>
            <a:stretch>
              <a:fillRect/>
            </a:stretch>
          </p:blipFill>
          <p:spPr bwMode="auto">
            <a:xfrm>
              <a:off x="2189019" y="3602183"/>
              <a:ext cx="928255" cy="983673"/>
            </a:xfrm>
            <a:prstGeom prst="rect">
              <a:avLst/>
            </a:prstGeom>
            <a:noFill/>
            <a:ln w="9525">
              <a:noFill/>
              <a:miter lim="800000"/>
              <a:headEnd/>
              <a:tailEnd/>
            </a:ln>
          </p:spPr>
        </p:pic>
        <p:sp>
          <p:nvSpPr>
            <p:cNvPr id="12" name="TextBox 11"/>
            <p:cNvSpPr txBox="1"/>
            <p:nvPr/>
          </p:nvSpPr>
          <p:spPr>
            <a:xfrm>
              <a:off x="209550" y="842963"/>
              <a:ext cx="3212523" cy="498598"/>
            </a:xfrm>
            <a:prstGeom prst="rect">
              <a:avLst/>
            </a:prstGeom>
            <a:noFill/>
          </p:spPr>
          <p:txBody>
            <a:bodyPr wrap="square">
              <a:spAutoFit/>
            </a:bodyPr>
            <a:lstStyle/>
            <a:p>
              <a:pPr>
                <a:lnSpc>
                  <a:spcPct val="110000"/>
                </a:lnSpc>
                <a:defRPr/>
              </a:pPr>
              <a:r>
                <a:rPr lang="zh-CN" altLang="en-US" sz="1050" noProof="1" smtClean="0">
                  <a:solidFill>
                    <a:srgbClr val="002060"/>
                  </a:solidFill>
                  <a:latin typeface="Arial" panose="020B0604020202020204" pitchFamily="34" charset="0"/>
                  <a:sym typeface="+mn-ea"/>
                </a:rPr>
                <a:t>●</a:t>
              </a:r>
              <a:r>
                <a:rPr lang="zh-CN" altLang="en-US" sz="1200" noProof="1" smtClean="0">
                  <a:latin typeface="Arial" panose="020B0604020202020204" pitchFamily="34" charset="0"/>
                  <a:sym typeface="+mn-ea"/>
                </a:rPr>
                <a:t>红和绿、黄和紫、蓝和橙都是热烈的对比色，对比的色彩给人鲜明、有力、刺激的感觉。</a:t>
              </a:r>
              <a:endParaRPr lang="zh-CN" altLang="en-US" sz="1200" dirty="0"/>
            </a:p>
          </p:txBody>
        </p:sp>
        <p:sp>
          <p:nvSpPr>
            <p:cNvPr id="4104" name="TextBox 23"/>
            <p:cNvSpPr txBox="1"/>
            <p:nvPr/>
          </p:nvSpPr>
          <p:spPr>
            <a:xfrm>
              <a:off x="180109" y="4660420"/>
              <a:ext cx="2784764" cy="2031325"/>
            </a:xfrm>
            <a:prstGeom prst="rect">
              <a:avLst/>
            </a:prstGeom>
            <a:noFill/>
            <a:ln w="9525">
              <a:noFill/>
            </a:ln>
          </p:spPr>
          <p:txBody>
            <a:bodyPr wrap="square">
              <a:spAutoFit/>
            </a:bodyPr>
            <a:lstStyle/>
            <a:p>
              <a:pPr>
                <a:lnSpc>
                  <a:spcPct val="120000"/>
                </a:lnSpc>
                <a:defRPr/>
              </a:pPr>
              <a:r>
                <a:rPr lang="en-US" altLang="zh-CN" sz="1050" noProof="1" smtClean="0">
                  <a:latin typeface="Arial" panose="020B0604020202020204" pitchFamily="34" charset="0"/>
                  <a:sym typeface="+mn-ea"/>
                </a:rPr>
                <a:t>1</a:t>
              </a:r>
              <a:r>
                <a:rPr lang="zh-CN" altLang="en-US" sz="1050" noProof="1" smtClean="0">
                  <a:latin typeface="Arial" panose="020B0604020202020204" pitchFamily="34" charset="0"/>
                  <a:sym typeface="+mn-ea"/>
                </a:rPr>
                <a:t>、在</a:t>
              </a:r>
              <a:r>
                <a:rPr lang="zh-CN" altLang="en-US" sz="1050" noProof="1">
                  <a:latin typeface="Arial" panose="020B0604020202020204" pitchFamily="34" charset="0"/>
                  <a:sym typeface="+mn-ea"/>
                </a:rPr>
                <a:t>阳光下町住一大块鲜艳的红色或绿色或紫色或橙色，</a:t>
              </a:r>
              <a:r>
                <a:rPr lang="en-US" altLang="zh-CN" sz="1050" noProof="1">
                  <a:latin typeface="Arial" panose="020B0604020202020204" pitchFamily="34" charset="0"/>
                  <a:sym typeface="+mn-ea"/>
                </a:rPr>
                <a:t>10</a:t>
              </a:r>
              <a:r>
                <a:rPr lang="zh-CN" altLang="en-US" sz="1050" noProof="1">
                  <a:latin typeface="Arial" panose="020B0604020202020204" pitchFamily="34" charset="0"/>
                  <a:sym typeface="+mn-ea"/>
                </a:rPr>
                <a:t>秒钟后，视线再猛然移到白纸或白墙上，看看眼前会产生什么现象</a:t>
              </a:r>
              <a:r>
                <a:rPr lang="en-US" altLang="zh-CN" sz="1050" noProof="1" smtClean="0">
                  <a:latin typeface="Arial" panose="020B0604020202020204" pitchFamily="34" charset="0"/>
                  <a:sym typeface="+mn-ea"/>
                </a:rPr>
                <a:t>?</a:t>
              </a:r>
            </a:p>
            <a:p>
              <a:pPr>
                <a:lnSpc>
                  <a:spcPct val="120000"/>
                </a:lnSpc>
                <a:defRPr/>
              </a:pPr>
              <a:r>
                <a:rPr lang="en-US" altLang="zh-CN" sz="1050" noProof="1" smtClean="0">
                  <a:latin typeface="Arial" panose="020B0604020202020204" pitchFamily="34" charset="0"/>
                  <a:sym typeface="+mn-ea"/>
                </a:rPr>
                <a:t>2</a:t>
              </a:r>
              <a:r>
                <a:rPr lang="zh-CN" altLang="en-US" sz="1050" noProof="1" smtClean="0">
                  <a:latin typeface="Arial" panose="020B0604020202020204" pitchFamily="34" charset="0"/>
                  <a:sym typeface="+mn-ea"/>
                </a:rPr>
                <a:t>、拿</a:t>
              </a:r>
              <a:r>
                <a:rPr lang="zh-CN" altLang="en-US" sz="1050" noProof="1">
                  <a:latin typeface="Arial" panose="020B0604020202020204" pitchFamily="34" charset="0"/>
                  <a:sym typeface="+mn-ea"/>
                </a:rPr>
                <a:t>两块相同的鮮艳红色或绿色或紫色或橙色纸距眼前一尺远，分开一厘米的缝隙，眼睛从缝隙中看较远处的白纸或白墙，看看会产生什么现象</a:t>
              </a:r>
              <a:r>
                <a:rPr lang="en-US" altLang="zh-CN" sz="1050" noProof="1" smtClean="0">
                  <a:latin typeface="Arial" panose="020B0604020202020204" pitchFamily="34" charset="0"/>
                  <a:sym typeface="+mn-ea"/>
                </a:rPr>
                <a:t>?</a:t>
              </a:r>
            </a:p>
            <a:p>
              <a:pPr>
                <a:lnSpc>
                  <a:spcPct val="120000"/>
                </a:lnSpc>
                <a:defRPr/>
              </a:pPr>
              <a:r>
                <a:rPr lang="en-US" altLang="zh-CN" sz="1050" noProof="1" smtClean="0">
                  <a:latin typeface="Arial" panose="020B0604020202020204" pitchFamily="34" charset="0"/>
                  <a:sym typeface="+mn-ea"/>
                </a:rPr>
                <a:t>3</a:t>
              </a:r>
              <a:r>
                <a:rPr lang="zh-CN" altLang="en-US" sz="1050" noProof="1" smtClean="0">
                  <a:latin typeface="Arial" panose="020B0604020202020204" pitchFamily="34" charset="0"/>
                  <a:sym typeface="+mn-ea"/>
                </a:rPr>
                <a:t>、将</a:t>
              </a:r>
              <a:r>
                <a:rPr lang="zh-CN" altLang="en-US" sz="1050" noProof="1">
                  <a:latin typeface="Arial" panose="020B0604020202020204" pitchFamily="34" charset="0"/>
                  <a:sym typeface="+mn-ea"/>
                </a:rPr>
                <a:t>红与绿、橙与紫等对比色彼此分开再彼此并列，观察这些颜色会发生哪些有趣的变化，并找找原因</a:t>
              </a:r>
              <a:endParaRPr lang="zh-CN" altLang="en-US" sz="1050" noProof="1"/>
            </a:p>
          </p:txBody>
        </p:sp>
        <p:sp>
          <p:nvSpPr>
            <p:cNvPr id="47" name="圆角矩形 46"/>
            <p:cNvSpPr/>
            <p:nvPr/>
          </p:nvSpPr>
          <p:spPr>
            <a:xfrm>
              <a:off x="263235" y="4357111"/>
              <a:ext cx="935037" cy="247650"/>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000" b="1" dirty="0">
                  <a:solidFill>
                    <a:schemeClr val="tx1"/>
                  </a:solidFill>
                  <a:latin typeface="幼圆" pitchFamily="49" charset="-122"/>
                  <a:ea typeface="幼圆" pitchFamily="49" charset="-122"/>
                </a:rPr>
                <a:t>美</a:t>
              </a:r>
              <a:r>
                <a:rPr lang="zh-CN" altLang="en-US" sz="1000" b="1" dirty="0" smtClean="0">
                  <a:solidFill>
                    <a:schemeClr val="tx1"/>
                  </a:solidFill>
                  <a:latin typeface="幼圆" pitchFamily="49" charset="-122"/>
                  <a:ea typeface="幼圆" pitchFamily="49" charset="-122"/>
                </a:rPr>
                <a:t>术小游</a:t>
              </a:r>
              <a:r>
                <a:rPr lang="zh-CN" altLang="en-US" sz="1000" b="1" dirty="0">
                  <a:solidFill>
                    <a:schemeClr val="tx1"/>
                  </a:solidFill>
                  <a:latin typeface="幼圆" pitchFamily="49" charset="-122"/>
                  <a:ea typeface="幼圆" pitchFamily="49" charset="-122"/>
                </a:rPr>
                <a:t>戏</a:t>
              </a:r>
            </a:p>
          </p:txBody>
        </p:sp>
        <p:sp>
          <p:nvSpPr>
            <p:cNvPr id="49" name="圆角矩形 48"/>
            <p:cNvSpPr/>
            <p:nvPr/>
          </p:nvSpPr>
          <p:spPr>
            <a:xfrm>
              <a:off x="2207634" y="3151476"/>
              <a:ext cx="1023937" cy="225425"/>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000" b="1" dirty="0">
                  <a:solidFill>
                    <a:srgbClr val="660033"/>
                  </a:solidFill>
                  <a:latin typeface="幼圆" pitchFamily="49" charset="-122"/>
                  <a:ea typeface="幼圆" pitchFamily="49" charset="-122"/>
                </a:rPr>
                <a:t>儿童美术馆</a:t>
              </a:r>
            </a:p>
          </p:txBody>
        </p:sp>
        <p:sp>
          <p:nvSpPr>
            <p:cNvPr id="50" name="圆角矩形 49"/>
            <p:cNvSpPr/>
            <p:nvPr/>
          </p:nvSpPr>
          <p:spPr>
            <a:xfrm>
              <a:off x="9299286" y="210269"/>
              <a:ext cx="1174750" cy="233073"/>
            </a:xfrm>
            <a:prstGeom prst="roundRect">
              <a:avLst/>
            </a:prstGeom>
            <a:solidFill>
              <a:schemeClr val="accent4">
                <a:lumMod val="20000"/>
                <a:lumOff val="80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zh-CN" altLang="en-US" sz="1000" b="1" dirty="0" smtClean="0">
                  <a:solidFill>
                    <a:srgbClr val="660033"/>
                  </a:solidFill>
                  <a:latin typeface="幼圆" pitchFamily="49" charset="-122"/>
                  <a:ea typeface="幼圆" pitchFamily="49" charset="-122"/>
                </a:rPr>
                <a:t>走进民艺坊</a:t>
              </a:r>
              <a:endParaRPr lang="zh-CN" altLang="en-US" sz="1000" b="1" dirty="0">
                <a:solidFill>
                  <a:srgbClr val="660033"/>
                </a:solidFill>
                <a:latin typeface="幼圆" pitchFamily="49" charset="-122"/>
                <a:ea typeface="幼圆" pitchFamily="49" charset="-122"/>
              </a:endParaRPr>
            </a:p>
          </p:txBody>
        </p:sp>
        <p:sp>
          <p:nvSpPr>
            <p:cNvPr id="5" name="矩形 4"/>
            <p:cNvSpPr/>
            <p:nvPr/>
          </p:nvSpPr>
          <p:spPr>
            <a:xfrm>
              <a:off x="0" y="249381"/>
              <a:ext cx="3103418" cy="461665"/>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a:spAutoFit/>
            </a:bodyPr>
            <a:lstStyle/>
            <a:p>
              <a:pPr>
                <a:defRPr/>
              </a:pPr>
              <a:r>
                <a:rPr lang="en-US" altLang="zh-CN" sz="2400" b="1" dirty="0">
                  <a:ln w="18000">
                    <a:solidFill>
                      <a:srgbClr val="FF0000"/>
                    </a:solidFill>
                    <a:prstDash val="solid"/>
                    <a:miter lim="800000"/>
                  </a:ln>
                  <a:solidFill>
                    <a:srgbClr val="FF3399"/>
                  </a:solidFill>
                  <a:effectLst>
                    <a:outerShdw blurRad="25500" dist="23000" dir="7020000" algn="tl">
                      <a:srgbClr val="000000">
                        <a:alpha val="50000"/>
                      </a:srgbClr>
                    </a:outerShdw>
                  </a:effectLst>
                  <a:latin typeface="黑体" panose="02010609060101010101" pitchFamily="49" charset="-122"/>
                  <a:ea typeface="黑体" panose="02010609060101010101" pitchFamily="49" charset="-122"/>
                </a:rPr>
                <a:t>1</a:t>
              </a:r>
              <a:r>
                <a:rPr lang="en-US" altLang="zh-CN" sz="2400" b="1" dirty="0" smtClean="0">
                  <a:ln w="18000">
                    <a:solidFill>
                      <a:srgbClr val="FF0000"/>
                    </a:solidFill>
                    <a:prstDash val="solid"/>
                    <a:miter lim="800000"/>
                  </a:ln>
                  <a:solidFill>
                    <a:srgbClr val="FF3399"/>
                  </a:solidFill>
                  <a:effectLst>
                    <a:outerShdw blurRad="25500" dist="23000" dir="7020000" algn="tl">
                      <a:srgbClr val="000000">
                        <a:alpha val="50000"/>
                      </a:srgbClr>
                    </a:outerShdw>
                  </a:effectLst>
                  <a:latin typeface="黑体" panose="02010609060101010101" pitchFamily="49" charset="-122"/>
                  <a:ea typeface="黑体" panose="02010609060101010101" pitchFamily="49" charset="-122"/>
                </a:rPr>
                <a:t>.</a:t>
              </a:r>
              <a:r>
                <a:rPr lang="zh-CN" altLang="en-US" sz="2400" b="1" dirty="0" smtClean="0">
                  <a:ln w="18000">
                    <a:solidFill>
                      <a:srgbClr val="FF0000"/>
                    </a:solidFill>
                    <a:prstDash val="solid"/>
                    <a:miter lim="800000"/>
                  </a:ln>
                  <a:solidFill>
                    <a:srgbClr val="FF3399"/>
                  </a:solidFill>
                  <a:effectLst>
                    <a:outerShdw blurRad="25500" dist="23000" dir="7020000" algn="tl">
                      <a:srgbClr val="000000">
                        <a:alpha val="50000"/>
                      </a:srgbClr>
                    </a:outerShdw>
                  </a:effectLst>
                  <a:latin typeface="楷体" pitchFamily="49" charset="-122"/>
                  <a:ea typeface="楷体" pitchFamily="49" charset="-122"/>
                </a:rPr>
                <a:t>色彩的对比与和谐</a:t>
              </a:r>
              <a:endParaRPr lang="zh-CN" altLang="en-US" sz="2400" b="1" dirty="0">
                <a:ln w="18000">
                  <a:solidFill>
                    <a:srgbClr val="FF0000"/>
                  </a:solidFill>
                  <a:prstDash val="solid"/>
                  <a:miter lim="800000"/>
                </a:ln>
                <a:solidFill>
                  <a:srgbClr val="FF3399"/>
                </a:solidFill>
                <a:effectLst>
                  <a:outerShdw blurRad="25500" dist="23000" dir="7020000" algn="tl">
                    <a:srgbClr val="000000">
                      <a:alpha val="50000"/>
                    </a:srgbClr>
                  </a:outerShdw>
                </a:effectLst>
                <a:latin typeface="楷体" pitchFamily="49" charset="-122"/>
                <a:ea typeface="楷体" pitchFamily="49" charset="-122"/>
              </a:endParaRPr>
            </a:p>
          </p:txBody>
        </p:sp>
        <p:sp>
          <p:nvSpPr>
            <p:cNvPr id="4129" name="TextBox 21"/>
            <p:cNvSpPr txBox="1">
              <a:spLocks noChangeArrowheads="1"/>
            </p:cNvSpPr>
            <p:nvPr/>
          </p:nvSpPr>
          <p:spPr bwMode="auto">
            <a:xfrm>
              <a:off x="5067300" y="319954"/>
              <a:ext cx="1261884" cy="276999"/>
            </a:xfrm>
            <a:prstGeom prst="rect">
              <a:avLst/>
            </a:prstGeom>
            <a:solidFill>
              <a:srgbClr val="C00000"/>
            </a:solidFill>
            <a:ln>
              <a:solidFill>
                <a:schemeClr val="bg1"/>
              </a:solidFill>
              <a:headEnd/>
              <a:tailEnd/>
            </a:ln>
          </p:spPr>
          <p:style>
            <a:lnRef idx="2">
              <a:schemeClr val="accent6">
                <a:shade val="50000"/>
              </a:schemeClr>
            </a:lnRef>
            <a:fillRef idx="1">
              <a:schemeClr val="accent6"/>
            </a:fillRef>
            <a:effectRef idx="0">
              <a:schemeClr val="accent6"/>
            </a:effectRef>
            <a:fontRef idx="minor">
              <a:schemeClr val="lt1"/>
            </a:fontRef>
          </p:style>
          <p:txBody>
            <a:bodyPr wrap="none">
              <a:spAutoFit/>
            </a:bodyPr>
            <a:lstStyle/>
            <a:p>
              <a:r>
                <a:rPr lang="zh-CN" altLang="en-US" sz="1200" dirty="0" smtClean="0">
                  <a:latin typeface="楷体_GB2312" charset="-122"/>
                  <a:ea typeface="楷体_GB2312" charset="-122"/>
                </a:rPr>
                <a:t>大自然中的色彩</a:t>
              </a:r>
              <a:endParaRPr lang="zh-CN" altLang="en-US" sz="1200" dirty="0">
                <a:latin typeface="楷体_GB2312" charset="-122"/>
                <a:ea typeface="楷体_GB2312" charset="-122"/>
              </a:endParaRPr>
            </a:p>
          </p:txBody>
        </p:sp>
        <p:pic>
          <p:nvPicPr>
            <p:cNvPr id="37" name="Picture 19" descr="I:\工作\色彩的对比与和谐\第一课 色彩的对比与和谐\第一课 色彩的对比与和谐\DSCF6189.jpg"/>
            <p:cNvPicPr>
              <a:picLocks noChangeAspect="1" noChangeArrowheads="1"/>
            </p:cNvPicPr>
            <p:nvPr/>
          </p:nvPicPr>
          <p:blipFill>
            <a:blip r:embed="rId3" cstate="email"/>
            <a:srcRect/>
            <a:stretch>
              <a:fillRect/>
            </a:stretch>
          </p:blipFill>
          <p:spPr bwMode="auto">
            <a:xfrm>
              <a:off x="205085" y="1316181"/>
              <a:ext cx="1596006" cy="1648691"/>
            </a:xfrm>
            <a:prstGeom prst="rect">
              <a:avLst/>
            </a:prstGeom>
            <a:noFill/>
            <a:ln w="9525">
              <a:noFill/>
              <a:miter lim="800000"/>
              <a:headEnd/>
              <a:tailEnd/>
            </a:ln>
          </p:spPr>
        </p:pic>
        <p:pic>
          <p:nvPicPr>
            <p:cNvPr id="38" name="Picture 5" descr="I:\工作\色彩的对比与和谐\第一课 色彩的对比与和谐\第一课 色彩的对比与和谐\对比色3.jpg"/>
            <p:cNvPicPr>
              <a:picLocks noChangeAspect="1" noChangeArrowheads="1"/>
            </p:cNvPicPr>
            <p:nvPr/>
          </p:nvPicPr>
          <p:blipFill>
            <a:blip r:embed="rId4" cstate="email"/>
            <a:srcRect/>
            <a:stretch>
              <a:fillRect/>
            </a:stretch>
          </p:blipFill>
          <p:spPr bwMode="auto">
            <a:xfrm>
              <a:off x="1870362" y="1326888"/>
              <a:ext cx="1537855" cy="1637983"/>
            </a:xfrm>
            <a:prstGeom prst="rect">
              <a:avLst/>
            </a:prstGeom>
            <a:noFill/>
            <a:ln w="9525">
              <a:noFill/>
              <a:miter lim="800000"/>
              <a:headEnd/>
              <a:tailEnd/>
            </a:ln>
          </p:spPr>
        </p:pic>
        <p:pic>
          <p:nvPicPr>
            <p:cNvPr id="51" name="Picture 2" descr="秋樱-大波斯菊壁纸（二）1024x768第3张桌面"/>
            <p:cNvPicPr>
              <a:picLocks noChangeAspect="1" noChangeArrowheads="1"/>
            </p:cNvPicPr>
            <p:nvPr/>
          </p:nvPicPr>
          <p:blipFill>
            <a:blip r:embed="rId5" cstate="email"/>
            <a:srcRect/>
            <a:stretch>
              <a:fillRect/>
            </a:stretch>
          </p:blipFill>
          <p:spPr bwMode="auto">
            <a:xfrm>
              <a:off x="5054807" y="665015"/>
              <a:ext cx="1872466" cy="1357747"/>
            </a:xfrm>
            <a:prstGeom prst="rect">
              <a:avLst/>
            </a:prstGeom>
            <a:noFill/>
            <a:ln w="9525">
              <a:noFill/>
              <a:miter lim="800000"/>
              <a:headEnd/>
              <a:tailEnd/>
            </a:ln>
          </p:spPr>
        </p:pic>
        <p:pic>
          <p:nvPicPr>
            <p:cNvPr id="52" name="Picture 2" descr="C:\Documents and Settings\Administrator\桌面\对比色鸟1.png"/>
            <p:cNvPicPr>
              <a:picLocks noChangeAspect="1" noChangeArrowheads="1"/>
            </p:cNvPicPr>
            <p:nvPr/>
          </p:nvPicPr>
          <p:blipFill>
            <a:blip r:embed="rId6" cstate="email"/>
            <a:srcRect/>
            <a:stretch>
              <a:fillRect/>
            </a:stretch>
          </p:blipFill>
          <p:spPr bwMode="auto">
            <a:xfrm>
              <a:off x="5015345" y="2398993"/>
              <a:ext cx="845127" cy="1039675"/>
            </a:xfrm>
            <a:prstGeom prst="rect">
              <a:avLst/>
            </a:prstGeom>
            <a:noFill/>
            <a:ln w="9525">
              <a:noFill/>
              <a:miter lim="800000"/>
              <a:headEnd/>
              <a:tailEnd/>
            </a:ln>
          </p:spPr>
        </p:pic>
        <p:pic>
          <p:nvPicPr>
            <p:cNvPr id="53" name="Picture 4" descr="H:\工作\色彩的对比与和谐\第一课 色彩的对比与和谐\第一课 色彩的对比与和谐\对比色花卉.jpg"/>
            <p:cNvPicPr>
              <a:picLocks noChangeAspect="1" noChangeArrowheads="1"/>
            </p:cNvPicPr>
            <p:nvPr/>
          </p:nvPicPr>
          <p:blipFill>
            <a:blip r:embed="rId7" cstate="email"/>
            <a:srcRect/>
            <a:stretch>
              <a:fillRect/>
            </a:stretch>
          </p:blipFill>
          <p:spPr bwMode="auto">
            <a:xfrm>
              <a:off x="7038108" y="637309"/>
              <a:ext cx="1828801" cy="1343890"/>
            </a:xfrm>
            <a:prstGeom prst="rect">
              <a:avLst/>
            </a:prstGeom>
            <a:noFill/>
            <a:ln w="9525">
              <a:noFill/>
              <a:miter lim="800000"/>
              <a:headEnd/>
              <a:tailEnd/>
            </a:ln>
          </p:spPr>
        </p:pic>
        <p:pic>
          <p:nvPicPr>
            <p:cNvPr id="55" name="Picture 9" descr="H:\工作\色彩的对比与和谐\第一课 色彩的对比与和谐\第一课 色彩的对比与和谐\协调色风景.jpg"/>
            <p:cNvPicPr>
              <a:picLocks noChangeAspect="1" noChangeArrowheads="1"/>
            </p:cNvPicPr>
            <p:nvPr/>
          </p:nvPicPr>
          <p:blipFill>
            <a:blip r:embed="rId8" cstate="email"/>
            <a:srcRect/>
            <a:stretch>
              <a:fillRect/>
            </a:stretch>
          </p:blipFill>
          <p:spPr bwMode="auto">
            <a:xfrm>
              <a:off x="7523016" y="2105891"/>
              <a:ext cx="1316183" cy="1468582"/>
            </a:xfrm>
            <a:prstGeom prst="rect">
              <a:avLst/>
            </a:prstGeom>
            <a:noFill/>
            <a:ln w="9525">
              <a:noFill/>
              <a:miter lim="800000"/>
              <a:headEnd/>
              <a:tailEnd/>
            </a:ln>
          </p:spPr>
        </p:pic>
        <p:sp>
          <p:nvSpPr>
            <p:cNvPr id="56" name="矩形 55"/>
            <p:cNvSpPr/>
            <p:nvPr/>
          </p:nvSpPr>
          <p:spPr>
            <a:xfrm>
              <a:off x="3241964" y="3715433"/>
              <a:ext cx="2521527" cy="830997"/>
            </a:xfrm>
            <a:prstGeom prst="rect">
              <a:avLst/>
            </a:prstGeom>
          </p:spPr>
          <p:txBody>
            <a:bodyPr wrap="square">
              <a:spAutoFit/>
            </a:bodyPr>
            <a:lstStyle/>
            <a:p>
              <a:r>
                <a:rPr lang="zh-CN" altLang="en-US" sz="1200" dirty="0" smtClean="0"/>
                <a:t>蓝和绿，红和橙，紫和红，是色相较接近、关系较和谐的色彩。和谐的色彩给人协调、柔和、统一、层次丰富的感觉。</a:t>
              </a:r>
              <a:endParaRPr lang="zh-CN" altLang="en-US" sz="1200" dirty="0"/>
            </a:p>
          </p:txBody>
        </p:sp>
        <p:pic>
          <p:nvPicPr>
            <p:cNvPr id="57" name="Picture 2" descr="多彩的植物：微距下的树叶壁纸1024x768第20张1024*768桌面"/>
            <p:cNvPicPr>
              <a:picLocks noChangeAspect="1" noChangeArrowheads="1"/>
            </p:cNvPicPr>
            <p:nvPr/>
          </p:nvPicPr>
          <p:blipFill>
            <a:blip r:embed="rId9" cstate="email"/>
            <a:srcRect/>
            <a:stretch>
              <a:fillRect/>
            </a:stretch>
          </p:blipFill>
          <p:spPr bwMode="auto">
            <a:xfrm>
              <a:off x="5961269" y="2092037"/>
              <a:ext cx="1367786" cy="1427020"/>
            </a:xfrm>
            <a:prstGeom prst="rect">
              <a:avLst/>
            </a:prstGeom>
            <a:noFill/>
            <a:ln w="9525">
              <a:noFill/>
              <a:miter lim="800000"/>
              <a:headEnd/>
              <a:tailEnd/>
            </a:ln>
          </p:spPr>
        </p:pic>
        <p:pic>
          <p:nvPicPr>
            <p:cNvPr id="58" name="Picture 15" descr="I:\工作\色彩的对比与和谐\第一课 色彩的对比与和谐\第一课 色彩的对比与和谐\113B.jpg"/>
            <p:cNvPicPr>
              <a:picLocks noChangeAspect="1" noChangeArrowheads="1"/>
            </p:cNvPicPr>
            <p:nvPr/>
          </p:nvPicPr>
          <p:blipFill>
            <a:blip r:embed="rId10" cstate="email"/>
            <a:srcRect/>
            <a:stretch>
              <a:fillRect/>
            </a:stretch>
          </p:blipFill>
          <p:spPr bwMode="auto">
            <a:xfrm>
              <a:off x="3463637" y="228489"/>
              <a:ext cx="1524001" cy="2154494"/>
            </a:xfrm>
            <a:prstGeom prst="rect">
              <a:avLst/>
            </a:prstGeom>
            <a:noFill/>
            <a:ln w="9525">
              <a:noFill/>
              <a:miter lim="800000"/>
              <a:headEnd/>
              <a:tailEnd/>
            </a:ln>
          </p:spPr>
        </p:pic>
        <p:pic>
          <p:nvPicPr>
            <p:cNvPr id="59" name="Picture 3" descr="I:\工作\色彩的对比与和谐\第一课 色彩的对比与和谐\第一课 色彩的对比与和谐\调和色３.jpg"/>
            <p:cNvPicPr>
              <a:picLocks noChangeAspect="1" noChangeArrowheads="1"/>
            </p:cNvPicPr>
            <p:nvPr/>
          </p:nvPicPr>
          <p:blipFill>
            <a:blip r:embed="rId11" cstate="email"/>
            <a:srcRect/>
            <a:stretch>
              <a:fillRect/>
            </a:stretch>
          </p:blipFill>
          <p:spPr bwMode="auto">
            <a:xfrm>
              <a:off x="3532909" y="2466109"/>
              <a:ext cx="1357745" cy="1246909"/>
            </a:xfrm>
            <a:prstGeom prst="rect">
              <a:avLst/>
            </a:prstGeom>
            <a:noFill/>
            <a:ln w="9525">
              <a:noFill/>
              <a:miter lim="800000"/>
              <a:headEnd/>
              <a:tailEnd/>
            </a:ln>
          </p:spPr>
        </p:pic>
        <p:pic>
          <p:nvPicPr>
            <p:cNvPr id="60" name="Picture 11" descr="I:\工作\色彩的对比与和谐\第一课 色彩的对比与和谐\第一课 色彩的对比与和谐\6_9_7.jpg"/>
            <p:cNvPicPr>
              <a:picLocks noChangeAspect="1" noChangeArrowheads="1"/>
            </p:cNvPicPr>
            <p:nvPr/>
          </p:nvPicPr>
          <p:blipFill>
            <a:blip r:embed="rId12" cstate="email"/>
            <a:srcRect/>
            <a:stretch>
              <a:fillRect/>
            </a:stretch>
          </p:blipFill>
          <p:spPr bwMode="auto">
            <a:xfrm>
              <a:off x="207818" y="3054357"/>
              <a:ext cx="1787237" cy="1227710"/>
            </a:xfrm>
            <a:prstGeom prst="rect">
              <a:avLst/>
            </a:prstGeom>
            <a:noFill/>
            <a:ln w="9525">
              <a:noFill/>
              <a:miter lim="800000"/>
              <a:headEnd/>
              <a:tailEnd/>
            </a:ln>
          </p:spPr>
        </p:pic>
        <p:pic>
          <p:nvPicPr>
            <p:cNvPr id="62" name="Picture 2" descr="I:\工作\色彩的对比与和谐\第一课 色彩的对比与和谐\第一课 色彩的对比与和谐\陕北社火.jpg"/>
            <p:cNvPicPr>
              <a:picLocks noChangeAspect="1" noChangeArrowheads="1"/>
            </p:cNvPicPr>
            <p:nvPr/>
          </p:nvPicPr>
          <p:blipFill>
            <a:blip r:embed="rId13" cstate="email"/>
            <a:srcRect/>
            <a:stretch>
              <a:fillRect/>
            </a:stretch>
          </p:blipFill>
          <p:spPr bwMode="auto">
            <a:xfrm>
              <a:off x="10487892" y="526473"/>
              <a:ext cx="1510145" cy="2189018"/>
            </a:xfrm>
            <a:prstGeom prst="rect">
              <a:avLst/>
            </a:prstGeom>
            <a:noFill/>
            <a:ln w="9525">
              <a:noFill/>
              <a:miter lim="800000"/>
              <a:headEnd/>
              <a:tailEnd/>
            </a:ln>
          </p:spPr>
        </p:pic>
        <p:pic>
          <p:nvPicPr>
            <p:cNvPr id="66" name="图片 65" descr="u=1781678057,3101990920&amp;fm=27&amp;gp=0.jpg"/>
            <p:cNvPicPr>
              <a:picLocks noChangeAspect="1"/>
            </p:cNvPicPr>
            <p:nvPr/>
          </p:nvPicPr>
          <p:blipFill>
            <a:blip r:embed="rId14" cstate="email"/>
            <a:stretch>
              <a:fillRect/>
            </a:stretch>
          </p:blipFill>
          <p:spPr>
            <a:xfrm>
              <a:off x="8980876" y="581890"/>
              <a:ext cx="1437742" cy="1801091"/>
            </a:xfrm>
            <a:prstGeom prst="rect">
              <a:avLst/>
            </a:prstGeom>
          </p:spPr>
        </p:pic>
        <p:pic>
          <p:nvPicPr>
            <p:cNvPr id="4131" name="Picture 35"/>
            <p:cNvPicPr>
              <a:picLocks noChangeAspect="1" noChangeArrowheads="1"/>
            </p:cNvPicPr>
            <p:nvPr/>
          </p:nvPicPr>
          <p:blipFill>
            <a:blip r:embed="rId15" cstate="email"/>
            <a:srcRect/>
            <a:stretch>
              <a:fillRect/>
            </a:stretch>
          </p:blipFill>
          <p:spPr bwMode="auto">
            <a:xfrm>
              <a:off x="10584873" y="2846323"/>
              <a:ext cx="1399309" cy="1323895"/>
            </a:xfrm>
            <a:prstGeom prst="rect">
              <a:avLst/>
            </a:prstGeom>
            <a:noFill/>
            <a:ln w="9525">
              <a:noFill/>
              <a:miter lim="800000"/>
              <a:headEnd/>
              <a:tailEnd/>
            </a:ln>
          </p:spPr>
        </p:pic>
        <p:pic>
          <p:nvPicPr>
            <p:cNvPr id="4132" name="Picture 36"/>
            <p:cNvPicPr>
              <a:picLocks noChangeAspect="1" noChangeArrowheads="1"/>
            </p:cNvPicPr>
            <p:nvPr/>
          </p:nvPicPr>
          <p:blipFill>
            <a:blip r:embed="rId16" cstate="email"/>
            <a:srcRect/>
            <a:stretch>
              <a:fillRect/>
            </a:stretch>
          </p:blipFill>
          <p:spPr bwMode="auto">
            <a:xfrm>
              <a:off x="8922327" y="2452254"/>
              <a:ext cx="1496291" cy="1731819"/>
            </a:xfrm>
            <a:prstGeom prst="rect">
              <a:avLst/>
            </a:prstGeom>
            <a:noFill/>
            <a:ln w="9525">
              <a:noFill/>
              <a:miter lim="800000"/>
              <a:headEnd/>
              <a:tailEnd/>
            </a:ln>
          </p:spPr>
        </p:pic>
        <p:pic>
          <p:nvPicPr>
            <p:cNvPr id="4134" name="Picture 38"/>
            <p:cNvPicPr>
              <a:picLocks noChangeAspect="1" noChangeArrowheads="1"/>
            </p:cNvPicPr>
            <p:nvPr/>
          </p:nvPicPr>
          <p:blipFill>
            <a:blip r:embed="rId17" cstate="email">
              <a:lum bright="9000" contrast="20000"/>
            </a:blip>
            <a:srcRect/>
            <a:stretch>
              <a:fillRect/>
            </a:stretch>
          </p:blipFill>
          <p:spPr bwMode="auto">
            <a:xfrm>
              <a:off x="2964875" y="4627418"/>
              <a:ext cx="4156362" cy="1981199"/>
            </a:xfrm>
            <a:prstGeom prst="rect">
              <a:avLst/>
            </a:prstGeom>
            <a:noFill/>
            <a:ln w="9525">
              <a:noFill/>
              <a:miter lim="800000"/>
              <a:headEnd/>
              <a:tailEnd/>
            </a:ln>
          </p:spPr>
        </p:pic>
        <p:sp>
          <p:nvSpPr>
            <p:cNvPr id="67" name="圆角矩形 66"/>
            <p:cNvSpPr/>
            <p:nvPr/>
          </p:nvSpPr>
          <p:spPr>
            <a:xfrm>
              <a:off x="3078593" y="4809978"/>
              <a:ext cx="1174750" cy="343913"/>
            </a:xfrm>
            <a:prstGeom prst="roundRect">
              <a:avLst/>
            </a:prstGeom>
            <a:solidFill>
              <a:schemeClr val="accent4">
                <a:lumMod val="20000"/>
                <a:lumOff val="80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zh-CN" altLang="en-US" sz="1200" b="1" dirty="0" smtClean="0">
                  <a:solidFill>
                    <a:srgbClr val="660033"/>
                  </a:solidFill>
                  <a:latin typeface="幼圆" pitchFamily="49" charset="-122"/>
                  <a:ea typeface="幼圆" pitchFamily="49" charset="-122"/>
                </a:rPr>
                <a:t>生活中的设计</a:t>
              </a:r>
              <a:endParaRPr lang="zh-CN" altLang="en-US" sz="1200" b="1" dirty="0">
                <a:solidFill>
                  <a:srgbClr val="660033"/>
                </a:solidFill>
                <a:latin typeface="幼圆" pitchFamily="49" charset="-122"/>
                <a:ea typeface="幼圆" pitchFamily="49" charset="-122"/>
              </a:endParaRPr>
            </a:p>
          </p:txBody>
        </p:sp>
        <p:pic>
          <p:nvPicPr>
            <p:cNvPr id="68" name="Picture 2" descr="I:\工作\色彩的对比与和谐\第一课 色彩的对比与和谐\第一课 色彩的对比与和谐\冷暖色衣服.jpg"/>
            <p:cNvPicPr>
              <a:picLocks noChangeAspect="1" noChangeArrowheads="1"/>
            </p:cNvPicPr>
            <p:nvPr/>
          </p:nvPicPr>
          <p:blipFill>
            <a:blip r:embed="rId18" cstate="email">
              <a:clrChange>
                <a:clrFrom>
                  <a:srgbClr val="FEFEFE"/>
                </a:clrFrom>
                <a:clrTo>
                  <a:srgbClr val="FEFEFE">
                    <a:alpha val="0"/>
                  </a:srgbClr>
                </a:clrTo>
              </a:clrChange>
            </a:blip>
            <a:srcRect/>
            <a:stretch>
              <a:fillRect/>
            </a:stretch>
          </p:blipFill>
          <p:spPr bwMode="auto">
            <a:xfrm>
              <a:off x="11210637" y="5070762"/>
              <a:ext cx="981363" cy="1510146"/>
            </a:xfrm>
            <a:prstGeom prst="rect">
              <a:avLst/>
            </a:prstGeom>
            <a:noFill/>
            <a:ln w="9525">
              <a:noFill/>
              <a:miter lim="800000"/>
              <a:headEnd/>
              <a:tailEnd/>
            </a:ln>
          </p:spPr>
        </p:pic>
        <p:pic>
          <p:nvPicPr>
            <p:cNvPr id="4137" name="Picture 41"/>
            <p:cNvPicPr>
              <a:picLocks noChangeAspect="1" noChangeArrowheads="1"/>
            </p:cNvPicPr>
            <p:nvPr/>
          </p:nvPicPr>
          <p:blipFill>
            <a:blip r:embed="rId19" cstate="email">
              <a:lum bright="15000" contrast="41000"/>
            </a:blip>
            <a:srcRect/>
            <a:stretch>
              <a:fillRect/>
            </a:stretch>
          </p:blipFill>
          <p:spPr bwMode="auto">
            <a:xfrm>
              <a:off x="7107383" y="5140036"/>
              <a:ext cx="4017816" cy="1537856"/>
            </a:xfrm>
            <a:prstGeom prst="rect">
              <a:avLst/>
            </a:prstGeom>
            <a:noFill/>
            <a:ln w="9525">
              <a:noFill/>
              <a:miter lim="800000"/>
              <a:headEnd/>
              <a:tailEnd/>
            </a:ln>
          </p:spPr>
        </p:pic>
        <p:sp>
          <p:nvSpPr>
            <p:cNvPr id="69" name="TextBox 21"/>
            <p:cNvSpPr txBox="1">
              <a:spLocks noChangeArrowheads="1"/>
            </p:cNvSpPr>
            <p:nvPr/>
          </p:nvSpPr>
          <p:spPr bwMode="auto">
            <a:xfrm>
              <a:off x="7699663" y="3962399"/>
              <a:ext cx="646331" cy="276999"/>
            </a:xfrm>
            <a:prstGeom prst="rect">
              <a:avLst/>
            </a:prstGeom>
            <a:solidFill>
              <a:srgbClr val="C00000"/>
            </a:solidFill>
            <a:ln>
              <a:solidFill>
                <a:schemeClr val="bg1"/>
              </a:solidFill>
              <a:headEnd/>
              <a:tailEnd/>
            </a:ln>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zh-CN" altLang="en-US" sz="1200" dirty="0" smtClean="0">
                  <a:latin typeface="楷体_GB2312" charset="-122"/>
                  <a:ea typeface="楷体_GB2312" charset="-122"/>
                </a:rPr>
                <a:t>小窃</a:t>
              </a:r>
              <a:r>
                <a:rPr lang="zh-CN" altLang="en-US" sz="1200" dirty="0">
                  <a:latin typeface="楷体_GB2312" charset="-122"/>
                  <a:ea typeface="楷体_GB2312" charset="-122"/>
                </a:rPr>
                <a:t>门</a:t>
              </a:r>
            </a:p>
          </p:txBody>
        </p:sp>
        <p:sp>
          <p:nvSpPr>
            <p:cNvPr id="70" name="矩形 69"/>
            <p:cNvSpPr/>
            <p:nvPr/>
          </p:nvSpPr>
          <p:spPr>
            <a:xfrm>
              <a:off x="7204363" y="4311318"/>
              <a:ext cx="4987637" cy="830997"/>
            </a:xfrm>
            <a:prstGeom prst="rect">
              <a:avLst/>
            </a:prstGeom>
          </p:spPr>
          <p:txBody>
            <a:bodyPr wrap="square">
              <a:spAutoFit/>
            </a:bodyPr>
            <a:lstStyle/>
            <a:p>
              <a:r>
                <a:rPr lang="zh-CN" altLang="en-US" sz="1200" dirty="0" smtClean="0"/>
                <a:t>影响画面色彩对比与和谐的因素很多。除了色相的对比与和谐之外，还有色彩的纯度、明度、面积等因素。设计师常常用金、银、黑、白、灰这些颜色使作品的色彩更加和谐。和谐色并不都是灰暗的颜色，它们常常也是非常明快的。</a:t>
              </a:r>
              <a:endParaRPr lang="zh-CN" altLang="en-US" sz="1200" dirty="0"/>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7" descr="https://ss2.bdstatic.com/70cFvnSh_Q1YnxGkpoWK1HF6hhy/it/u=3930321380,1199518222&amp;fm=27&amp;gp=0.jpg"/>
          <p:cNvPicPr>
            <a:picLocks noChangeAspect="1" noChangeArrowheads="1"/>
          </p:cNvPicPr>
          <p:nvPr/>
        </p:nvPicPr>
        <p:blipFill>
          <a:blip r:embed="rId2" cstate="email"/>
          <a:srcRect/>
          <a:stretch>
            <a:fillRect/>
          </a:stretch>
        </p:blipFill>
        <p:spPr bwMode="auto">
          <a:xfrm>
            <a:off x="304800" y="484042"/>
            <a:ext cx="1482436" cy="1178502"/>
          </a:xfrm>
          <a:prstGeom prst="rect">
            <a:avLst/>
          </a:prstGeom>
          <a:noFill/>
          <a:ln w="9525">
            <a:noFill/>
            <a:miter lim="800000"/>
            <a:headEnd/>
            <a:tailEnd/>
          </a:ln>
        </p:spPr>
      </p:pic>
      <p:pic>
        <p:nvPicPr>
          <p:cNvPr id="5" name="Picture 25" descr="https://f10.baidu.com/it/u=2259551923,2338067604&amp;fm=72"/>
          <p:cNvPicPr>
            <a:picLocks noChangeAspect="1" noChangeArrowheads="1"/>
          </p:cNvPicPr>
          <p:nvPr/>
        </p:nvPicPr>
        <p:blipFill>
          <a:blip r:embed="rId3" cstate="email"/>
          <a:srcRect/>
          <a:stretch>
            <a:fillRect/>
          </a:stretch>
        </p:blipFill>
        <p:spPr bwMode="auto">
          <a:xfrm>
            <a:off x="1881765" y="496890"/>
            <a:ext cx="1678854" cy="1248784"/>
          </a:xfrm>
          <a:prstGeom prst="rect">
            <a:avLst/>
          </a:prstGeom>
          <a:noFill/>
          <a:ln w="9525">
            <a:noFill/>
            <a:miter lim="800000"/>
            <a:headEnd/>
            <a:tailEnd/>
          </a:ln>
        </p:spPr>
      </p:pic>
      <p:pic>
        <p:nvPicPr>
          <p:cNvPr id="60417" name="Picture 1"/>
          <p:cNvPicPr>
            <a:picLocks noChangeAspect="1" noChangeArrowheads="1"/>
          </p:cNvPicPr>
          <p:nvPr/>
        </p:nvPicPr>
        <p:blipFill>
          <a:blip r:embed="rId4" cstate="email"/>
          <a:srcRect/>
          <a:stretch>
            <a:fillRect/>
          </a:stretch>
        </p:blipFill>
        <p:spPr bwMode="auto">
          <a:xfrm>
            <a:off x="193964" y="1801092"/>
            <a:ext cx="1529195" cy="1440871"/>
          </a:xfrm>
          <a:prstGeom prst="rect">
            <a:avLst/>
          </a:prstGeom>
          <a:noFill/>
          <a:ln w="9525">
            <a:noFill/>
            <a:miter lim="800000"/>
            <a:headEnd/>
            <a:tailEnd/>
          </a:ln>
        </p:spPr>
      </p:pic>
      <p:pic>
        <p:nvPicPr>
          <p:cNvPr id="60418" name="Picture 2"/>
          <p:cNvPicPr>
            <a:picLocks noChangeAspect="1" noChangeArrowheads="1"/>
          </p:cNvPicPr>
          <p:nvPr/>
        </p:nvPicPr>
        <p:blipFill>
          <a:blip r:embed="rId5" cstate="email"/>
          <a:srcRect/>
          <a:stretch>
            <a:fillRect/>
          </a:stretch>
        </p:blipFill>
        <p:spPr bwMode="auto">
          <a:xfrm>
            <a:off x="1856509" y="1804555"/>
            <a:ext cx="1659233" cy="1409700"/>
          </a:xfrm>
          <a:prstGeom prst="rect">
            <a:avLst/>
          </a:prstGeom>
          <a:noFill/>
          <a:ln w="9525">
            <a:noFill/>
            <a:miter lim="800000"/>
            <a:headEnd/>
            <a:tailEnd/>
          </a:ln>
        </p:spPr>
      </p:pic>
      <p:sp>
        <p:nvSpPr>
          <p:cNvPr id="24" name="圆角矩形 23"/>
          <p:cNvSpPr/>
          <p:nvPr/>
        </p:nvSpPr>
        <p:spPr>
          <a:xfrm>
            <a:off x="5149994" y="184007"/>
            <a:ext cx="1223095" cy="176211"/>
          </a:xfrm>
          <a:prstGeom prst="roundRect">
            <a:avLst/>
          </a:prstGeom>
          <a:solidFill>
            <a:srgbClr val="E4BDBE"/>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b="1" dirty="0" smtClean="0">
                <a:solidFill>
                  <a:schemeClr val="tx2">
                    <a:lumMod val="50000"/>
                  </a:schemeClr>
                </a:solidFill>
                <a:latin typeface="幼圆" pitchFamily="49" charset="-122"/>
                <a:ea typeface="幼圆" pitchFamily="49" charset="-122"/>
              </a:rPr>
              <a:t>你学会了么</a:t>
            </a:r>
            <a:endParaRPr lang="zh-CN" altLang="en-US" sz="1400" b="1" dirty="0">
              <a:solidFill>
                <a:schemeClr val="tx2">
                  <a:lumMod val="50000"/>
                </a:schemeClr>
              </a:solidFill>
              <a:latin typeface="幼圆" pitchFamily="49" charset="-122"/>
              <a:ea typeface="幼圆" pitchFamily="49" charset="-122"/>
            </a:endParaRPr>
          </a:p>
        </p:txBody>
      </p:sp>
      <p:pic>
        <p:nvPicPr>
          <p:cNvPr id="60422" name="Picture 6"/>
          <p:cNvPicPr>
            <a:picLocks noChangeAspect="1" noChangeArrowheads="1"/>
          </p:cNvPicPr>
          <p:nvPr/>
        </p:nvPicPr>
        <p:blipFill>
          <a:blip r:embed="rId6" cstate="email"/>
          <a:srcRect/>
          <a:stretch>
            <a:fillRect/>
          </a:stretch>
        </p:blipFill>
        <p:spPr bwMode="auto">
          <a:xfrm>
            <a:off x="3477492" y="1835728"/>
            <a:ext cx="1371599" cy="1302327"/>
          </a:xfrm>
          <a:prstGeom prst="rect">
            <a:avLst/>
          </a:prstGeom>
          <a:noFill/>
          <a:ln w="9525">
            <a:noFill/>
            <a:miter lim="800000"/>
            <a:headEnd/>
            <a:tailEnd/>
          </a:ln>
        </p:spPr>
      </p:pic>
      <p:pic>
        <p:nvPicPr>
          <p:cNvPr id="60423" name="Picture 7"/>
          <p:cNvPicPr>
            <a:picLocks noChangeAspect="1" noChangeArrowheads="1"/>
          </p:cNvPicPr>
          <p:nvPr/>
        </p:nvPicPr>
        <p:blipFill>
          <a:blip r:embed="rId7" cstate="email"/>
          <a:srcRect/>
          <a:stretch>
            <a:fillRect/>
          </a:stretch>
        </p:blipFill>
        <p:spPr bwMode="auto">
          <a:xfrm>
            <a:off x="5126181" y="498763"/>
            <a:ext cx="2438401" cy="1427019"/>
          </a:xfrm>
          <a:prstGeom prst="rect">
            <a:avLst/>
          </a:prstGeom>
          <a:noFill/>
          <a:ln w="9525">
            <a:noFill/>
            <a:miter lim="800000"/>
            <a:headEnd/>
            <a:tailEnd/>
          </a:ln>
        </p:spPr>
      </p:pic>
      <p:sp>
        <p:nvSpPr>
          <p:cNvPr id="29" name="矩形 28"/>
          <p:cNvSpPr/>
          <p:nvPr/>
        </p:nvSpPr>
        <p:spPr>
          <a:xfrm>
            <a:off x="5888251" y="3244334"/>
            <a:ext cx="415498" cy="369332"/>
          </a:xfrm>
          <a:prstGeom prst="rect">
            <a:avLst/>
          </a:prstGeom>
        </p:spPr>
        <p:txBody>
          <a:bodyPr wrap="none">
            <a:spAutoFit/>
          </a:bodyPr>
          <a:lstStyle/>
          <a:p>
            <a:r>
              <a:rPr lang="en-US" altLang="zh-CN" dirty="0" smtClean="0"/>
              <a:t>ⅰ</a:t>
            </a:r>
            <a:endParaRPr lang="zh-CN" altLang="en-US" dirty="0"/>
          </a:p>
        </p:txBody>
      </p:sp>
      <p:pic>
        <p:nvPicPr>
          <p:cNvPr id="60424" name="Picture 8"/>
          <p:cNvPicPr>
            <a:picLocks noChangeAspect="1" noChangeArrowheads="1"/>
          </p:cNvPicPr>
          <p:nvPr/>
        </p:nvPicPr>
        <p:blipFill>
          <a:blip r:embed="rId8" cstate="email"/>
          <a:srcRect/>
          <a:stretch>
            <a:fillRect/>
          </a:stretch>
        </p:blipFill>
        <p:spPr bwMode="auto">
          <a:xfrm>
            <a:off x="7675418" y="448651"/>
            <a:ext cx="1482437" cy="1205668"/>
          </a:xfrm>
          <a:prstGeom prst="rect">
            <a:avLst/>
          </a:prstGeom>
          <a:noFill/>
          <a:ln w="9525">
            <a:noFill/>
            <a:miter lim="800000"/>
            <a:headEnd/>
            <a:tailEnd/>
          </a:ln>
        </p:spPr>
      </p:pic>
      <p:grpSp>
        <p:nvGrpSpPr>
          <p:cNvPr id="48" name="组合 47"/>
          <p:cNvGrpSpPr/>
          <p:nvPr/>
        </p:nvGrpSpPr>
        <p:grpSpPr>
          <a:xfrm>
            <a:off x="193962" y="174913"/>
            <a:ext cx="11998038" cy="6683087"/>
            <a:chOff x="193962" y="174913"/>
            <a:chExt cx="11998038" cy="6683087"/>
          </a:xfrm>
        </p:grpSpPr>
        <p:sp>
          <p:nvSpPr>
            <p:cNvPr id="6" name="TextBox 5"/>
            <p:cNvSpPr txBox="1"/>
            <p:nvPr/>
          </p:nvSpPr>
          <p:spPr>
            <a:xfrm>
              <a:off x="246064" y="174913"/>
              <a:ext cx="4498347" cy="307777"/>
            </a:xfrm>
            <a:prstGeom prst="rect">
              <a:avLst/>
            </a:prstGeom>
            <a:noFill/>
          </p:spPr>
          <p:txBody>
            <a:bodyPr wrap="none">
              <a:spAutoFit/>
            </a:bodyPr>
            <a:lstStyle/>
            <a:p>
              <a:pPr>
                <a:defRPr/>
              </a:pPr>
              <a:r>
                <a:rPr lang="zh-CN" altLang="en-US" sz="1400" noProof="1">
                  <a:solidFill>
                    <a:srgbClr val="F4B183"/>
                  </a:solidFill>
                  <a:latin typeface="Arial" panose="020B0604020202020204" pitchFamily="34" charset="0"/>
                  <a:sym typeface="+mn-ea"/>
                </a:rPr>
                <a:t>● </a:t>
              </a:r>
              <a:r>
                <a:rPr lang="zh-CN" altLang="en-US" sz="1400" dirty="0" smtClean="0"/>
                <a:t>选择一种或</a:t>
              </a:r>
              <a:r>
                <a:rPr lang="zh-CN" altLang="en-US" sz="1400" dirty="0"/>
                <a:t>尝</a:t>
              </a:r>
              <a:r>
                <a:rPr lang="zh-CN" altLang="en-US" sz="1400" dirty="0" smtClean="0"/>
                <a:t>试几种不</a:t>
              </a:r>
              <a:r>
                <a:rPr lang="zh-CN" altLang="en-US" sz="1400" dirty="0"/>
                <a:t>同的画材和不同的方法表</a:t>
              </a:r>
              <a:r>
                <a:rPr lang="zh-CN" altLang="en-US" sz="1400" dirty="0" smtClean="0"/>
                <a:t>现</a:t>
              </a:r>
              <a:r>
                <a:rPr lang="zh-CN" altLang="en-US" sz="1050" dirty="0"/>
                <a:t>！</a:t>
              </a:r>
            </a:p>
          </p:txBody>
        </p:sp>
        <p:sp>
          <p:nvSpPr>
            <p:cNvPr id="7" name="圆角矩形 6"/>
            <p:cNvSpPr/>
            <p:nvPr/>
          </p:nvSpPr>
          <p:spPr>
            <a:xfrm>
              <a:off x="4835236" y="1939637"/>
              <a:ext cx="1052946" cy="235527"/>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b="1" dirty="0" smtClean="0">
                  <a:solidFill>
                    <a:schemeClr val="tx2">
                      <a:lumMod val="50000"/>
                    </a:schemeClr>
                  </a:solidFill>
                  <a:latin typeface="幼圆" pitchFamily="49" charset="-122"/>
                  <a:ea typeface="幼圆" pitchFamily="49" charset="-122"/>
                </a:rPr>
                <a:t>学习建议</a:t>
              </a:r>
              <a:endParaRPr lang="zh-CN" altLang="en-US" sz="1400" b="1" dirty="0">
                <a:solidFill>
                  <a:schemeClr val="tx2">
                    <a:lumMod val="50000"/>
                  </a:schemeClr>
                </a:solidFill>
                <a:latin typeface="幼圆" pitchFamily="49" charset="-122"/>
                <a:ea typeface="幼圆" pitchFamily="49" charset="-122"/>
              </a:endParaRPr>
            </a:p>
          </p:txBody>
        </p:sp>
        <p:pic>
          <p:nvPicPr>
            <p:cNvPr id="11" name="Picture 10" descr="I:\工作\色彩的对比与和谐\第一课 色彩的对比与和谐\第一课 色彩的对比与和谐\6_9_4.jpg"/>
            <p:cNvPicPr>
              <a:picLocks noChangeAspect="1" noChangeArrowheads="1"/>
            </p:cNvPicPr>
            <p:nvPr/>
          </p:nvPicPr>
          <p:blipFill>
            <a:blip r:embed="rId9" cstate="email"/>
            <a:srcRect/>
            <a:stretch>
              <a:fillRect/>
            </a:stretch>
          </p:blipFill>
          <p:spPr bwMode="auto">
            <a:xfrm>
              <a:off x="3329672" y="3325089"/>
              <a:ext cx="2142874" cy="1620982"/>
            </a:xfrm>
            <a:prstGeom prst="rect">
              <a:avLst/>
            </a:prstGeom>
            <a:noFill/>
            <a:ln w="9525">
              <a:noFill/>
              <a:miter lim="800000"/>
              <a:headEnd/>
              <a:tailEnd/>
            </a:ln>
          </p:spPr>
        </p:pic>
        <p:pic>
          <p:nvPicPr>
            <p:cNvPr id="60419" name="Picture 3"/>
            <p:cNvPicPr>
              <a:picLocks noChangeAspect="1" noChangeArrowheads="1"/>
            </p:cNvPicPr>
            <p:nvPr/>
          </p:nvPicPr>
          <p:blipFill>
            <a:blip r:embed="rId10" cstate="email"/>
            <a:srcRect/>
            <a:stretch>
              <a:fillRect/>
            </a:stretch>
          </p:blipFill>
          <p:spPr bwMode="auto">
            <a:xfrm>
              <a:off x="207818" y="3499472"/>
              <a:ext cx="1462965" cy="1387353"/>
            </a:xfrm>
            <a:prstGeom prst="rect">
              <a:avLst/>
            </a:prstGeom>
            <a:noFill/>
            <a:ln w="9525">
              <a:noFill/>
              <a:miter lim="800000"/>
              <a:headEnd/>
              <a:tailEnd/>
            </a:ln>
          </p:spPr>
        </p:pic>
        <p:pic>
          <p:nvPicPr>
            <p:cNvPr id="60420" name="Picture 4"/>
            <p:cNvPicPr>
              <a:picLocks noChangeAspect="1" noChangeArrowheads="1"/>
            </p:cNvPicPr>
            <p:nvPr/>
          </p:nvPicPr>
          <p:blipFill>
            <a:blip r:embed="rId11" cstate="email"/>
            <a:srcRect/>
            <a:stretch>
              <a:fillRect/>
            </a:stretch>
          </p:blipFill>
          <p:spPr bwMode="auto">
            <a:xfrm>
              <a:off x="1669476" y="3490481"/>
              <a:ext cx="1614054" cy="1442094"/>
            </a:xfrm>
            <a:prstGeom prst="rect">
              <a:avLst/>
            </a:prstGeom>
            <a:noFill/>
            <a:ln w="9525">
              <a:noFill/>
              <a:miter lim="800000"/>
              <a:headEnd/>
              <a:tailEnd/>
            </a:ln>
          </p:spPr>
        </p:pic>
        <p:sp>
          <p:nvSpPr>
            <p:cNvPr id="19" name="矩形 18"/>
            <p:cNvSpPr/>
            <p:nvPr/>
          </p:nvSpPr>
          <p:spPr>
            <a:xfrm>
              <a:off x="7827818" y="5893633"/>
              <a:ext cx="4364182" cy="964367"/>
            </a:xfrm>
            <a:prstGeom prst="rect">
              <a:avLst/>
            </a:prstGeom>
          </p:spPr>
          <p:txBody>
            <a:bodyPr wrap="square">
              <a:spAutoFit/>
            </a:bodyPr>
            <a:lstStyle/>
            <a:p>
              <a:pPr marL="342900" indent="-342900">
                <a:lnSpc>
                  <a:spcPts val="1680"/>
                </a:lnSpc>
              </a:pPr>
              <a:r>
                <a:rPr lang="en-US" altLang="zh-CN" sz="1400" dirty="0" smtClean="0">
                  <a:latin typeface="宋体" pitchFamily="2" charset="-122"/>
                </a:rPr>
                <a:t>1.</a:t>
              </a:r>
              <a:r>
                <a:rPr lang="zh-CN" altLang="en-US" sz="1400" dirty="0" smtClean="0">
                  <a:latin typeface="宋体" pitchFamily="2" charset="-122"/>
                </a:rPr>
                <a:t>构图饱满，形式美观大方；</a:t>
              </a:r>
              <a:endParaRPr lang="en-US" altLang="zh-CN" sz="1400" dirty="0">
                <a:latin typeface="宋体" pitchFamily="2" charset="-122"/>
              </a:endParaRPr>
            </a:p>
            <a:p>
              <a:pPr marL="342900" indent="-342900">
                <a:lnSpc>
                  <a:spcPts val="1680"/>
                </a:lnSpc>
              </a:pPr>
              <a:r>
                <a:rPr lang="en-US" altLang="zh-CN" sz="1400" dirty="0" smtClean="0">
                  <a:latin typeface="宋体" pitchFamily="2" charset="-122"/>
                </a:rPr>
                <a:t>2.</a:t>
              </a:r>
              <a:r>
                <a:rPr lang="zh-CN" altLang="en-US" sz="1400" dirty="0" smtClean="0">
                  <a:latin typeface="宋体" pitchFamily="2" charset="-122"/>
                </a:rPr>
                <a:t>用色合理明确，能凸显对比色或者和谐色的特点；</a:t>
              </a:r>
              <a:endParaRPr lang="en-US" altLang="zh-CN" sz="1400" dirty="0" smtClean="0">
                <a:latin typeface="宋体" pitchFamily="2" charset="-122"/>
              </a:endParaRPr>
            </a:p>
            <a:p>
              <a:pPr>
                <a:lnSpc>
                  <a:spcPts val="1680"/>
                </a:lnSpc>
              </a:pPr>
              <a:r>
                <a:rPr lang="en-US" altLang="zh-CN" sz="1400" dirty="0" smtClean="0">
                  <a:latin typeface="宋体" pitchFamily="2" charset="-122"/>
                </a:rPr>
                <a:t>3. </a:t>
              </a:r>
              <a:r>
                <a:rPr lang="zh-CN" altLang="en-US" sz="1400" dirty="0" smtClean="0">
                  <a:latin typeface="宋体" pitchFamily="2" charset="-122"/>
                </a:rPr>
                <a:t>涂色均匀，色彩边缘清晰干净。</a:t>
              </a:r>
              <a:endParaRPr lang="en-US" altLang="zh-CN" sz="1400" dirty="0" smtClean="0">
                <a:latin typeface="宋体" pitchFamily="2" charset="-122"/>
              </a:endParaRPr>
            </a:p>
            <a:p>
              <a:pPr>
                <a:lnSpc>
                  <a:spcPts val="1680"/>
                </a:lnSpc>
              </a:pPr>
              <a:endParaRPr lang="en-US" altLang="zh-CN" sz="1400" b="1" dirty="0">
                <a:solidFill>
                  <a:schemeClr val="tx2">
                    <a:lumMod val="50000"/>
                  </a:schemeClr>
                </a:solidFill>
                <a:latin typeface="微软雅黑" pitchFamily="34" charset="-122"/>
                <a:ea typeface="微软雅黑" pitchFamily="34" charset="-122"/>
              </a:endParaRPr>
            </a:p>
          </p:txBody>
        </p:sp>
        <p:sp>
          <p:nvSpPr>
            <p:cNvPr id="20" name="圆角矩形 19"/>
            <p:cNvSpPr/>
            <p:nvPr/>
          </p:nvSpPr>
          <p:spPr>
            <a:xfrm>
              <a:off x="7897090" y="5403273"/>
              <a:ext cx="952212" cy="318654"/>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b="1" dirty="0" smtClean="0">
                  <a:solidFill>
                    <a:schemeClr val="tx1"/>
                  </a:solidFill>
                  <a:latin typeface="幼圆" pitchFamily="49" charset="-122"/>
                  <a:ea typeface="幼圆" pitchFamily="49" charset="-122"/>
                </a:rPr>
                <a:t>学习评价</a:t>
              </a:r>
              <a:endParaRPr lang="zh-CN" altLang="en-US" sz="1400" b="1" dirty="0">
                <a:solidFill>
                  <a:schemeClr val="tx1"/>
                </a:solidFill>
                <a:latin typeface="幼圆" pitchFamily="49" charset="-122"/>
                <a:ea typeface="幼圆" pitchFamily="49" charset="-122"/>
              </a:endParaRPr>
            </a:p>
          </p:txBody>
        </p:sp>
        <p:sp>
          <p:nvSpPr>
            <p:cNvPr id="21" name="圆角矩形 20"/>
            <p:cNvSpPr/>
            <p:nvPr/>
          </p:nvSpPr>
          <p:spPr>
            <a:xfrm>
              <a:off x="259340" y="5254770"/>
              <a:ext cx="817562" cy="225425"/>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b="1" dirty="0" smtClean="0">
                  <a:solidFill>
                    <a:srgbClr val="660033"/>
                  </a:solidFill>
                  <a:latin typeface="幼圆" pitchFamily="49" charset="-122"/>
                  <a:ea typeface="幼圆" pitchFamily="49" charset="-122"/>
                </a:rPr>
                <a:t>小知识</a:t>
              </a:r>
              <a:endParaRPr lang="zh-CN" altLang="en-US" sz="1400" b="1" dirty="0">
                <a:solidFill>
                  <a:srgbClr val="660033"/>
                </a:solidFill>
                <a:latin typeface="幼圆" pitchFamily="49" charset="-122"/>
                <a:ea typeface="幼圆" pitchFamily="49" charset="-122"/>
              </a:endParaRPr>
            </a:p>
          </p:txBody>
        </p:sp>
        <p:sp>
          <p:nvSpPr>
            <p:cNvPr id="22" name="矩形 21"/>
            <p:cNvSpPr/>
            <p:nvPr/>
          </p:nvSpPr>
          <p:spPr>
            <a:xfrm>
              <a:off x="5001490" y="2136109"/>
              <a:ext cx="6968838" cy="1169551"/>
            </a:xfrm>
            <a:prstGeom prst="rect">
              <a:avLst/>
            </a:prstGeom>
          </p:spPr>
          <p:txBody>
            <a:bodyPr wrap="square">
              <a:spAutoFit/>
            </a:bodyPr>
            <a:lstStyle/>
            <a:p>
              <a:r>
                <a:rPr lang="zh-CN" altLang="en-US" sz="1400" dirty="0" smtClean="0"/>
                <a:t>可玩一玩染纸游戏，分别染出对比色或和谐色的作品，等染纸作品晾干后还可进行添画。</a:t>
              </a:r>
              <a:endParaRPr lang="en-US" altLang="zh-CN" sz="1400" dirty="0" smtClean="0"/>
            </a:p>
            <a:p>
              <a:r>
                <a:rPr lang="zh-CN" altLang="en-US" sz="1400" dirty="0" smtClean="0"/>
                <a:t>观察自然界和生活中见到的对比色与和谐色，讨论它们各自的特征。</a:t>
              </a:r>
              <a:endParaRPr lang="en-US" altLang="zh-CN" sz="1400" dirty="0" smtClean="0"/>
            </a:p>
            <a:p>
              <a:r>
                <a:rPr lang="zh-CN" altLang="en-US" sz="1400" dirty="0" smtClean="0"/>
                <a:t>选择自己喜欢的一种材料表现出对比色或和谐色的一幅作品。</a:t>
              </a:r>
              <a:endParaRPr lang="en-US" altLang="zh-CN" sz="1400" dirty="0" smtClean="0"/>
            </a:p>
            <a:p>
              <a:r>
                <a:rPr lang="zh-CN" altLang="en-US" sz="1400" dirty="0" smtClean="0"/>
                <a:t>用水粉色或油画顶起练习调配几种对比色与和谐色。</a:t>
              </a:r>
              <a:endParaRPr lang="en-US" altLang="zh-CN" sz="1400" dirty="0" smtClean="0"/>
            </a:p>
            <a:p>
              <a:r>
                <a:rPr lang="zh-CN" altLang="en-US" sz="1400" dirty="0" smtClean="0"/>
                <a:t>可以参考或改画例图，也可以用对比色或和谐色进行创作。</a:t>
              </a:r>
              <a:endParaRPr lang="zh-CN" altLang="en-US" sz="1400" dirty="0"/>
            </a:p>
          </p:txBody>
        </p:sp>
        <p:sp>
          <p:nvSpPr>
            <p:cNvPr id="25" name="矩形 24"/>
            <p:cNvSpPr/>
            <p:nvPr/>
          </p:nvSpPr>
          <p:spPr>
            <a:xfrm>
              <a:off x="193962" y="5502765"/>
              <a:ext cx="3325091" cy="1169551"/>
            </a:xfrm>
            <a:prstGeom prst="rect">
              <a:avLst/>
            </a:prstGeom>
          </p:spPr>
          <p:txBody>
            <a:bodyPr wrap="square">
              <a:spAutoFit/>
            </a:bodyPr>
            <a:lstStyle/>
            <a:p>
              <a:r>
                <a:rPr lang="zh-CN" altLang="en-US" sz="1400" dirty="0" smtClean="0"/>
                <a:t>用相互和谐的色彩作画，可以表现颜色相近的景物和柔和的情感，并形成色彩统一的画面。用对比的色彩作画，可以表现阳光灿烂的日子、五彩缤纷的景物和强烈激动的情绪。</a:t>
              </a:r>
              <a:endParaRPr lang="zh-CN" altLang="en-US" sz="1400" dirty="0"/>
            </a:p>
          </p:txBody>
        </p:sp>
        <p:pic>
          <p:nvPicPr>
            <p:cNvPr id="60421" name="Picture 5"/>
            <p:cNvPicPr>
              <a:picLocks noChangeAspect="1" noChangeArrowheads="1"/>
            </p:cNvPicPr>
            <p:nvPr/>
          </p:nvPicPr>
          <p:blipFill>
            <a:blip r:embed="rId12" cstate="email">
              <a:lum bright="30000" contrast="60000"/>
            </a:blip>
            <a:srcRect/>
            <a:stretch>
              <a:fillRect/>
            </a:stretch>
          </p:blipFill>
          <p:spPr bwMode="auto">
            <a:xfrm>
              <a:off x="3685348" y="443346"/>
              <a:ext cx="1357706" cy="1338814"/>
            </a:xfrm>
            <a:prstGeom prst="rect">
              <a:avLst/>
            </a:prstGeom>
            <a:noFill/>
            <a:ln w="9525">
              <a:noFill/>
              <a:miter lim="800000"/>
              <a:headEnd/>
              <a:tailEnd/>
            </a:ln>
          </p:spPr>
        </p:pic>
        <p:sp>
          <p:nvSpPr>
            <p:cNvPr id="30" name="矩形 29"/>
            <p:cNvSpPr/>
            <p:nvPr/>
          </p:nvSpPr>
          <p:spPr>
            <a:xfrm>
              <a:off x="7149014" y="1734189"/>
              <a:ext cx="415498" cy="369332"/>
            </a:xfrm>
            <a:prstGeom prst="rect">
              <a:avLst/>
            </a:prstGeom>
          </p:spPr>
          <p:txBody>
            <a:bodyPr wrap="none">
              <a:spAutoFit/>
            </a:bodyPr>
            <a:lstStyle/>
            <a:p>
              <a:r>
                <a:rPr lang="zh-CN" altLang="en-US" dirty="0" smtClean="0"/>
                <a:t>①</a:t>
              </a:r>
              <a:endParaRPr lang="zh-CN" altLang="en-US" dirty="0"/>
            </a:p>
          </p:txBody>
        </p:sp>
        <p:sp>
          <p:nvSpPr>
            <p:cNvPr id="32" name="矩形 31"/>
            <p:cNvSpPr/>
            <p:nvPr/>
          </p:nvSpPr>
          <p:spPr>
            <a:xfrm>
              <a:off x="8215815" y="1706479"/>
              <a:ext cx="415498" cy="369332"/>
            </a:xfrm>
            <a:prstGeom prst="rect">
              <a:avLst/>
            </a:prstGeom>
          </p:spPr>
          <p:txBody>
            <a:bodyPr wrap="none">
              <a:spAutoFit/>
            </a:bodyPr>
            <a:lstStyle/>
            <a:p>
              <a:r>
                <a:rPr lang="zh-CN" altLang="en-US" dirty="0" smtClean="0"/>
                <a:t>②</a:t>
              </a:r>
              <a:endParaRPr lang="zh-CN" altLang="en-US" dirty="0"/>
            </a:p>
          </p:txBody>
        </p:sp>
        <p:pic>
          <p:nvPicPr>
            <p:cNvPr id="60425" name="Picture 9"/>
            <p:cNvPicPr>
              <a:picLocks noChangeAspect="1" noChangeArrowheads="1"/>
            </p:cNvPicPr>
            <p:nvPr/>
          </p:nvPicPr>
          <p:blipFill>
            <a:blip r:embed="rId13" cstate="email">
              <a:lum bright="27000" contrast="78000"/>
            </a:blip>
            <a:srcRect/>
            <a:stretch>
              <a:fillRect/>
            </a:stretch>
          </p:blipFill>
          <p:spPr bwMode="auto">
            <a:xfrm>
              <a:off x="9239646" y="360215"/>
              <a:ext cx="1372936" cy="1302329"/>
            </a:xfrm>
            <a:prstGeom prst="rect">
              <a:avLst/>
            </a:prstGeom>
            <a:noFill/>
            <a:ln w="9525">
              <a:noFill/>
              <a:miter lim="800000"/>
              <a:headEnd/>
              <a:tailEnd/>
            </a:ln>
          </p:spPr>
        </p:pic>
        <p:pic>
          <p:nvPicPr>
            <p:cNvPr id="60426" name="Picture 10"/>
            <p:cNvPicPr>
              <a:picLocks noChangeAspect="1" noChangeArrowheads="1"/>
            </p:cNvPicPr>
            <p:nvPr/>
          </p:nvPicPr>
          <p:blipFill>
            <a:blip r:embed="rId14" cstate="email">
              <a:lum bright="34000" contrast="72000"/>
            </a:blip>
            <a:srcRect/>
            <a:stretch>
              <a:fillRect/>
            </a:stretch>
          </p:blipFill>
          <p:spPr bwMode="auto">
            <a:xfrm>
              <a:off x="10681855" y="360492"/>
              <a:ext cx="1279813" cy="1302053"/>
            </a:xfrm>
            <a:prstGeom prst="rect">
              <a:avLst/>
            </a:prstGeom>
            <a:noFill/>
            <a:ln w="9525">
              <a:noFill/>
              <a:miter lim="800000"/>
              <a:headEnd/>
              <a:tailEnd/>
            </a:ln>
          </p:spPr>
        </p:pic>
        <p:sp>
          <p:nvSpPr>
            <p:cNvPr id="35" name="矩形 34"/>
            <p:cNvSpPr/>
            <p:nvPr/>
          </p:nvSpPr>
          <p:spPr>
            <a:xfrm>
              <a:off x="9698251" y="1692625"/>
              <a:ext cx="415498" cy="369332"/>
            </a:xfrm>
            <a:prstGeom prst="rect">
              <a:avLst/>
            </a:prstGeom>
          </p:spPr>
          <p:txBody>
            <a:bodyPr wrap="none">
              <a:spAutoFit/>
            </a:bodyPr>
            <a:lstStyle/>
            <a:p>
              <a:r>
                <a:rPr lang="zh-CN" altLang="en-US" dirty="0" smtClean="0"/>
                <a:t>③</a:t>
              </a:r>
              <a:endParaRPr lang="zh-CN" altLang="en-US" dirty="0"/>
            </a:p>
          </p:txBody>
        </p:sp>
        <p:sp>
          <p:nvSpPr>
            <p:cNvPr id="36" name="矩形 35"/>
            <p:cNvSpPr/>
            <p:nvPr/>
          </p:nvSpPr>
          <p:spPr>
            <a:xfrm>
              <a:off x="11139123" y="1664916"/>
              <a:ext cx="415498" cy="369332"/>
            </a:xfrm>
            <a:prstGeom prst="rect">
              <a:avLst/>
            </a:prstGeom>
          </p:spPr>
          <p:txBody>
            <a:bodyPr wrap="none">
              <a:spAutoFit/>
            </a:bodyPr>
            <a:lstStyle/>
            <a:p>
              <a:r>
                <a:rPr lang="zh-CN" altLang="en-US" dirty="0" smtClean="0"/>
                <a:t>④</a:t>
              </a:r>
              <a:endParaRPr lang="zh-CN" altLang="en-US" dirty="0"/>
            </a:p>
          </p:txBody>
        </p:sp>
        <p:pic>
          <p:nvPicPr>
            <p:cNvPr id="60427" name="Picture 11"/>
            <p:cNvPicPr>
              <a:picLocks noChangeAspect="1" noChangeArrowheads="1"/>
            </p:cNvPicPr>
            <p:nvPr/>
          </p:nvPicPr>
          <p:blipFill>
            <a:blip r:embed="rId15" cstate="email"/>
            <a:srcRect/>
            <a:stretch>
              <a:fillRect/>
            </a:stretch>
          </p:blipFill>
          <p:spPr bwMode="auto">
            <a:xfrm>
              <a:off x="3435926" y="5056909"/>
              <a:ext cx="2405495" cy="1582015"/>
            </a:xfrm>
            <a:prstGeom prst="rect">
              <a:avLst/>
            </a:prstGeom>
            <a:noFill/>
            <a:ln w="9525">
              <a:noFill/>
              <a:miter lim="800000"/>
              <a:headEnd/>
              <a:tailEnd/>
            </a:ln>
          </p:spPr>
        </p:pic>
        <p:pic>
          <p:nvPicPr>
            <p:cNvPr id="60428" name="Picture 12"/>
            <p:cNvPicPr>
              <a:picLocks noChangeAspect="1" noChangeArrowheads="1"/>
            </p:cNvPicPr>
            <p:nvPr/>
          </p:nvPicPr>
          <p:blipFill>
            <a:blip r:embed="rId16" cstate="email"/>
            <a:srcRect/>
            <a:stretch>
              <a:fillRect/>
            </a:stretch>
          </p:blipFill>
          <p:spPr bwMode="auto">
            <a:xfrm>
              <a:off x="9183086" y="3224892"/>
              <a:ext cx="2801096" cy="2552454"/>
            </a:xfrm>
            <a:prstGeom prst="rect">
              <a:avLst/>
            </a:prstGeom>
            <a:noFill/>
            <a:ln w="9525">
              <a:noFill/>
              <a:miter lim="800000"/>
              <a:headEnd/>
              <a:tailEnd/>
            </a:ln>
          </p:spPr>
        </p:pic>
        <p:pic>
          <p:nvPicPr>
            <p:cNvPr id="60429" name="Picture 13"/>
            <p:cNvPicPr>
              <a:picLocks noChangeAspect="1" noChangeArrowheads="1"/>
            </p:cNvPicPr>
            <p:nvPr/>
          </p:nvPicPr>
          <p:blipFill>
            <a:blip r:embed="rId17" cstate="email">
              <a:lum contrast="34000"/>
            </a:blip>
            <a:srcRect/>
            <a:stretch>
              <a:fillRect/>
            </a:stretch>
          </p:blipFill>
          <p:spPr bwMode="auto">
            <a:xfrm>
              <a:off x="5960737" y="5084618"/>
              <a:ext cx="1839371" cy="1537855"/>
            </a:xfrm>
            <a:prstGeom prst="rect">
              <a:avLst/>
            </a:prstGeom>
            <a:noFill/>
            <a:ln w="9525">
              <a:noFill/>
              <a:miter lim="800000"/>
              <a:headEnd/>
              <a:tailEnd/>
            </a:ln>
          </p:spPr>
        </p:pic>
        <p:pic>
          <p:nvPicPr>
            <p:cNvPr id="60430" name="Picture 14"/>
            <p:cNvPicPr>
              <a:picLocks noChangeAspect="1" noChangeArrowheads="1"/>
            </p:cNvPicPr>
            <p:nvPr/>
          </p:nvPicPr>
          <p:blipFill>
            <a:blip r:embed="rId18" cstate="email"/>
            <a:srcRect/>
            <a:stretch>
              <a:fillRect/>
            </a:stretch>
          </p:blipFill>
          <p:spPr bwMode="auto">
            <a:xfrm>
              <a:off x="7355866" y="3241964"/>
              <a:ext cx="1774280" cy="1648690"/>
            </a:xfrm>
            <a:prstGeom prst="rect">
              <a:avLst/>
            </a:prstGeom>
            <a:noFill/>
            <a:ln w="9525">
              <a:noFill/>
              <a:miter lim="800000"/>
              <a:headEnd/>
              <a:tailEnd/>
            </a:ln>
          </p:spPr>
        </p:pic>
        <p:pic>
          <p:nvPicPr>
            <p:cNvPr id="41" name="Picture 14" descr="I:\工作\色彩的对比与和谐\第一课 色彩的对比与和谐\第一课 色彩的对比与和谐\6_10_9.jpg"/>
            <p:cNvPicPr>
              <a:picLocks noChangeAspect="1" noChangeArrowheads="1"/>
            </p:cNvPicPr>
            <p:nvPr/>
          </p:nvPicPr>
          <p:blipFill>
            <a:blip r:embed="rId19" cstate="email"/>
            <a:srcRect/>
            <a:stretch>
              <a:fillRect/>
            </a:stretch>
          </p:blipFill>
          <p:spPr bwMode="auto">
            <a:xfrm>
              <a:off x="5527964" y="3241964"/>
              <a:ext cx="1717963" cy="1634836"/>
            </a:xfrm>
            <a:prstGeom prst="rect">
              <a:avLst/>
            </a:prstGeom>
            <a:noFill/>
            <a:ln w="9525">
              <a:noFill/>
              <a:miter lim="800000"/>
              <a:headEnd/>
              <a:tailEnd/>
            </a:ln>
          </p:spPr>
        </p:pic>
        <p:sp>
          <p:nvSpPr>
            <p:cNvPr id="33" name="圆角矩形 32"/>
            <p:cNvSpPr/>
            <p:nvPr/>
          </p:nvSpPr>
          <p:spPr>
            <a:xfrm>
              <a:off x="3906982" y="3065754"/>
              <a:ext cx="1011380" cy="162356"/>
            </a:xfrm>
            <a:prstGeom prst="roundRect">
              <a:avLst/>
            </a:prstGeom>
            <a:solidFill>
              <a:srgbClr val="E4BDBE"/>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b="1" dirty="0" smtClean="0">
                  <a:solidFill>
                    <a:schemeClr val="tx2">
                      <a:lumMod val="50000"/>
                    </a:schemeClr>
                  </a:solidFill>
                  <a:latin typeface="幼圆" pitchFamily="49" charset="-122"/>
                  <a:ea typeface="幼圆" pitchFamily="49" charset="-122"/>
                </a:rPr>
                <a:t>学生作品</a:t>
              </a:r>
              <a:endParaRPr lang="zh-CN" altLang="en-US" sz="1400" b="1" dirty="0">
                <a:solidFill>
                  <a:schemeClr val="tx2">
                    <a:lumMod val="50000"/>
                  </a:schemeClr>
                </a:solidFill>
                <a:latin typeface="幼圆" pitchFamily="49" charset="-122"/>
                <a:ea typeface="幼圆" pitchFamily="49" charset="-122"/>
              </a:endParaRPr>
            </a:p>
          </p:txBody>
        </p:sp>
        <p:pic>
          <p:nvPicPr>
            <p:cNvPr id="34" name="Picture 27" descr="https://ss2.bdstatic.com/70cFvnSh_Q1YnxGkpoWK1HF6hhy/it/u=3930321380,1199518222&amp;fm=27&amp;gp=0.jpg"/>
            <p:cNvPicPr>
              <a:picLocks noChangeAspect="1" noChangeArrowheads="1"/>
            </p:cNvPicPr>
            <p:nvPr/>
          </p:nvPicPr>
          <p:blipFill>
            <a:blip r:embed="rId2" cstate="email"/>
            <a:srcRect/>
            <a:stretch>
              <a:fillRect/>
            </a:stretch>
          </p:blipFill>
          <p:spPr bwMode="auto">
            <a:xfrm>
              <a:off x="374073" y="484042"/>
              <a:ext cx="1482436" cy="1178502"/>
            </a:xfrm>
            <a:prstGeom prst="rect">
              <a:avLst/>
            </a:prstGeom>
            <a:noFill/>
            <a:ln w="9525">
              <a:noFill/>
              <a:miter lim="800000"/>
              <a:headEnd/>
              <a:tailEnd/>
            </a:ln>
          </p:spPr>
        </p:pic>
        <p:pic>
          <p:nvPicPr>
            <p:cNvPr id="37" name="Picture 25" descr="https://f10.baidu.com/it/u=2259551923,2338067604&amp;fm=72"/>
            <p:cNvPicPr>
              <a:picLocks noChangeAspect="1" noChangeArrowheads="1"/>
            </p:cNvPicPr>
            <p:nvPr/>
          </p:nvPicPr>
          <p:blipFill>
            <a:blip r:embed="rId3" cstate="email"/>
            <a:srcRect/>
            <a:stretch>
              <a:fillRect/>
            </a:stretch>
          </p:blipFill>
          <p:spPr bwMode="auto">
            <a:xfrm>
              <a:off x="1951038" y="496890"/>
              <a:ext cx="1678854" cy="1248784"/>
            </a:xfrm>
            <a:prstGeom prst="rect">
              <a:avLst/>
            </a:prstGeom>
            <a:noFill/>
            <a:ln w="9525">
              <a:noFill/>
              <a:miter lim="800000"/>
              <a:headEnd/>
              <a:tailEnd/>
            </a:ln>
          </p:spPr>
        </p:pic>
        <p:pic>
          <p:nvPicPr>
            <p:cNvPr id="39" name="Picture 1"/>
            <p:cNvPicPr>
              <a:picLocks noChangeAspect="1" noChangeArrowheads="1"/>
            </p:cNvPicPr>
            <p:nvPr/>
          </p:nvPicPr>
          <p:blipFill>
            <a:blip r:embed="rId4" cstate="email"/>
            <a:srcRect/>
            <a:stretch>
              <a:fillRect/>
            </a:stretch>
          </p:blipFill>
          <p:spPr bwMode="auto">
            <a:xfrm>
              <a:off x="263237" y="1801092"/>
              <a:ext cx="1529195" cy="1440871"/>
            </a:xfrm>
            <a:prstGeom prst="rect">
              <a:avLst/>
            </a:prstGeom>
            <a:noFill/>
            <a:ln w="9525">
              <a:noFill/>
              <a:miter lim="800000"/>
              <a:headEnd/>
              <a:tailEnd/>
            </a:ln>
          </p:spPr>
        </p:pic>
        <p:pic>
          <p:nvPicPr>
            <p:cNvPr id="40" name="Picture 2"/>
            <p:cNvPicPr>
              <a:picLocks noChangeAspect="1" noChangeArrowheads="1"/>
            </p:cNvPicPr>
            <p:nvPr/>
          </p:nvPicPr>
          <p:blipFill>
            <a:blip r:embed="rId5" cstate="email"/>
            <a:srcRect/>
            <a:stretch>
              <a:fillRect/>
            </a:stretch>
          </p:blipFill>
          <p:spPr bwMode="auto">
            <a:xfrm>
              <a:off x="1925782" y="1804555"/>
              <a:ext cx="1659233" cy="1409700"/>
            </a:xfrm>
            <a:prstGeom prst="rect">
              <a:avLst/>
            </a:prstGeom>
            <a:noFill/>
            <a:ln w="9525">
              <a:noFill/>
              <a:miter lim="800000"/>
              <a:headEnd/>
              <a:tailEnd/>
            </a:ln>
          </p:spPr>
        </p:pic>
        <p:sp>
          <p:nvSpPr>
            <p:cNvPr id="42" name="圆角矩形 41"/>
            <p:cNvSpPr/>
            <p:nvPr/>
          </p:nvSpPr>
          <p:spPr>
            <a:xfrm>
              <a:off x="5219267" y="184007"/>
              <a:ext cx="1223095" cy="176211"/>
            </a:xfrm>
            <a:prstGeom prst="roundRect">
              <a:avLst/>
            </a:prstGeom>
            <a:solidFill>
              <a:srgbClr val="E4BDBE"/>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b="1" dirty="0" smtClean="0">
                  <a:solidFill>
                    <a:schemeClr val="tx2">
                      <a:lumMod val="50000"/>
                    </a:schemeClr>
                  </a:solidFill>
                  <a:latin typeface="幼圆" pitchFamily="49" charset="-122"/>
                  <a:ea typeface="幼圆" pitchFamily="49" charset="-122"/>
                </a:rPr>
                <a:t>你学会了么</a:t>
              </a:r>
              <a:endParaRPr lang="zh-CN" altLang="en-US" sz="1400" b="1" dirty="0">
                <a:solidFill>
                  <a:schemeClr val="tx2">
                    <a:lumMod val="50000"/>
                  </a:schemeClr>
                </a:solidFill>
                <a:latin typeface="幼圆" pitchFamily="49" charset="-122"/>
                <a:ea typeface="幼圆" pitchFamily="49" charset="-122"/>
              </a:endParaRPr>
            </a:p>
          </p:txBody>
        </p:sp>
        <p:pic>
          <p:nvPicPr>
            <p:cNvPr id="44" name="Picture 6"/>
            <p:cNvPicPr>
              <a:picLocks noChangeAspect="1" noChangeArrowheads="1"/>
            </p:cNvPicPr>
            <p:nvPr/>
          </p:nvPicPr>
          <p:blipFill>
            <a:blip r:embed="rId6" cstate="email"/>
            <a:srcRect/>
            <a:stretch>
              <a:fillRect/>
            </a:stretch>
          </p:blipFill>
          <p:spPr bwMode="auto">
            <a:xfrm>
              <a:off x="3546765" y="1724891"/>
              <a:ext cx="1371599" cy="1302327"/>
            </a:xfrm>
            <a:prstGeom prst="rect">
              <a:avLst/>
            </a:prstGeom>
            <a:noFill/>
            <a:ln w="9525">
              <a:noFill/>
              <a:miter lim="800000"/>
              <a:headEnd/>
              <a:tailEnd/>
            </a:ln>
          </p:spPr>
        </p:pic>
        <p:pic>
          <p:nvPicPr>
            <p:cNvPr id="45" name="Picture 7"/>
            <p:cNvPicPr>
              <a:picLocks noChangeAspect="1" noChangeArrowheads="1"/>
            </p:cNvPicPr>
            <p:nvPr/>
          </p:nvPicPr>
          <p:blipFill>
            <a:blip r:embed="rId7" cstate="email"/>
            <a:srcRect/>
            <a:stretch>
              <a:fillRect/>
            </a:stretch>
          </p:blipFill>
          <p:spPr bwMode="auto">
            <a:xfrm>
              <a:off x="5181600" y="360218"/>
              <a:ext cx="2438401" cy="1427019"/>
            </a:xfrm>
            <a:prstGeom prst="rect">
              <a:avLst/>
            </a:prstGeom>
            <a:noFill/>
            <a:ln w="9525">
              <a:noFill/>
              <a:miter lim="800000"/>
              <a:headEnd/>
              <a:tailEnd/>
            </a:ln>
          </p:spPr>
        </p:pic>
        <p:pic>
          <p:nvPicPr>
            <p:cNvPr id="46" name="Picture 8"/>
            <p:cNvPicPr>
              <a:picLocks noChangeAspect="1" noChangeArrowheads="1"/>
            </p:cNvPicPr>
            <p:nvPr/>
          </p:nvPicPr>
          <p:blipFill>
            <a:blip r:embed="rId8" cstate="email"/>
            <a:srcRect/>
            <a:stretch>
              <a:fillRect/>
            </a:stretch>
          </p:blipFill>
          <p:spPr bwMode="auto">
            <a:xfrm>
              <a:off x="7744691" y="448651"/>
              <a:ext cx="1482437" cy="1205668"/>
            </a:xfrm>
            <a:prstGeom prst="rect">
              <a:avLst/>
            </a:prstGeom>
            <a:noFill/>
            <a:ln w="9525">
              <a:noFill/>
              <a:miter lim="800000"/>
              <a:headEnd/>
              <a:tailEnd/>
            </a:ln>
          </p:spPr>
        </p:pic>
      </p:gr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0" y="3308598"/>
            <a:ext cx="12192000" cy="369332"/>
          </a:xfrm>
          <a:prstGeom prst="rect">
            <a:avLst/>
          </a:prstGeom>
          <a:solidFill>
            <a:srgbClr val="FFFFFF"/>
          </a:solidFill>
          <a:ln w="9525">
            <a:noFill/>
            <a:miter lim="800000"/>
            <a:headEnd/>
            <a:tailEnd/>
          </a:ln>
          <a:effectLst/>
        </p:spPr>
        <p:txBody>
          <a:bodyPr vert="horz" wrap="square" lIns="91440" tIns="45720" rIns="91440" bIns="45720" numCol="2" spcCol="360000"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72705" name="Rectangle 1"/>
          <p:cNvSpPr>
            <a:spLocks noChangeArrowheads="1"/>
          </p:cNvSpPr>
          <p:nvPr/>
        </p:nvSpPr>
        <p:spPr bwMode="auto">
          <a:xfrm>
            <a:off x="221671" y="14529"/>
            <a:ext cx="11970329" cy="6843471"/>
          </a:xfrm>
          <a:prstGeom prst="rect">
            <a:avLst/>
          </a:prstGeom>
          <a:solidFill>
            <a:srgbClr val="FFFFFF"/>
          </a:solidFill>
          <a:ln w="9525">
            <a:noFill/>
            <a:miter lim="800000"/>
            <a:headEnd/>
            <a:tailEnd/>
          </a:ln>
          <a:effectLst/>
        </p:spPr>
        <p:txBody>
          <a:bodyPr vert="horz" wrap="square" lIns="91440" tIns="45720" rIns="91440" bIns="45720" numCol="2" spcCol="360000"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rgbClr val="660033"/>
                </a:solidFill>
                <a:effectLst/>
                <a:latin typeface="Calibri" pitchFamily="34" charset="0"/>
                <a:ea typeface="宋体" pitchFamily="2" charset="-122"/>
                <a:cs typeface="Arial" pitchFamily="34" charset="0"/>
              </a:rPr>
              <a:t>2. 《</a:t>
            </a:r>
            <a:r>
              <a:rPr kumimoji="0" lang="zh-CN" altLang="en-US" sz="1400" b="1" i="0" u="none" strike="noStrike" cap="none" normalizeH="0" baseline="0" dirty="0" smtClean="0">
                <a:ln>
                  <a:noFill/>
                </a:ln>
                <a:solidFill>
                  <a:srgbClr val="660033"/>
                </a:solidFill>
                <a:effectLst/>
                <a:latin typeface="Calibri" pitchFamily="34" charset="0"/>
                <a:ea typeface="宋体" pitchFamily="2" charset="-122"/>
                <a:cs typeface="Arial" pitchFamily="34" charset="0"/>
              </a:rPr>
              <a:t>穿穿编编</a:t>
            </a:r>
            <a:r>
              <a:rPr kumimoji="0" lang="en-US" altLang="zh-CN" sz="1400" b="1" i="0" u="none" strike="noStrike" cap="none" normalizeH="0" baseline="0" dirty="0" smtClean="0">
                <a:ln>
                  <a:noFill/>
                </a:ln>
                <a:solidFill>
                  <a:srgbClr val="660033"/>
                </a:solidFill>
                <a:effectLst/>
                <a:latin typeface="Calibri" pitchFamily="34" charset="0"/>
                <a:ea typeface="宋体" pitchFamily="2" charset="-122"/>
                <a:cs typeface="Arial" pitchFamily="34" charset="0"/>
              </a:rPr>
              <a:t>》</a:t>
            </a:r>
            <a:r>
              <a:rPr kumimoji="0" lang="zh-CN" altLang="en-US" sz="1400" b="1" i="0" u="none" strike="noStrike" cap="none" normalizeH="0" baseline="0" dirty="0" smtClean="0">
                <a:ln>
                  <a:noFill/>
                </a:ln>
                <a:solidFill>
                  <a:srgbClr val="660033"/>
                </a:solidFill>
                <a:effectLst/>
                <a:latin typeface="Calibri" pitchFamily="34" charset="0"/>
                <a:ea typeface="宋体" pitchFamily="2" charset="-122"/>
                <a:cs typeface="Arial" pitchFamily="34" charset="0"/>
              </a:rPr>
              <a:t>学习导案</a:t>
            </a:r>
            <a:endParaRPr kumimoji="0" lang="zh-CN" altLang="en-US" sz="1400" b="1" i="0" u="none" strike="noStrike" cap="none" normalizeH="0" baseline="0" dirty="0" smtClean="0">
              <a:ln>
                <a:noFill/>
              </a:ln>
              <a:solidFill>
                <a:srgbClr val="660033"/>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学习目标</a:t>
            </a:r>
            <a:r>
              <a:rPr kumimoji="0" lang="en-US" altLang="zh-CN"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a:t>
            </a:r>
            <a:endParaRPr kumimoji="0" lang="en-US" altLang="zh-CN"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1</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）认知目标：通过参观、欣赏，让学生了解穿编工艺的材料、工具和特点，开阔学生的眼界，培养审美意识和审美习惯。</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2</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）操作目标：选用适合的材料，大胆地将自己设计的造型，用不同的</a:t>
            </a:r>
            <a:r>
              <a:rPr kumimoji="0" lang="zh-CN" altLang="en-US" sz="1400" b="0" i="0" u="none" strike="noStrike" cap="none" normalizeH="0" baseline="0" dirty="0" smtClean="0">
                <a:ln>
                  <a:noFill/>
                </a:ln>
                <a:solidFill>
                  <a:srgbClr val="000000"/>
                </a:solidFill>
                <a:effectLst/>
                <a:latin typeface="Arial"/>
                <a:ea typeface="宋体" pitchFamily="2" charset="-122"/>
                <a:cs typeface="Arial" pitchFamily="34" charset="0"/>
              </a:rPr>
              <a:t>“</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穿编方法</a:t>
            </a:r>
            <a:r>
              <a:rPr kumimoji="0" lang="zh-CN" altLang="en-US" sz="1400" b="0" i="0" u="none" strike="noStrike" cap="none" normalizeH="0" baseline="0" dirty="0" smtClean="0">
                <a:ln>
                  <a:noFill/>
                </a:ln>
                <a:solidFill>
                  <a:srgbClr val="000000"/>
                </a:solidFill>
                <a:effectLst/>
                <a:latin typeface="Arial"/>
                <a:ea typeface="宋体" pitchFamily="2" charset="-122"/>
                <a:cs typeface="Arial" pitchFamily="34" charset="0"/>
              </a:rPr>
              <a:t>”</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表现出来。</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3</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）情感目标：通过实践活动，让学生体验艺术活动的乐趣和审美意趣，养成主动探求与创造的良好习惯。</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学习重点难点</a:t>
            </a:r>
            <a:r>
              <a:rPr kumimoji="0" lang="en-US" altLang="zh-CN"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a:t>
            </a:r>
            <a:endParaRPr kumimoji="0" lang="en-US" altLang="zh-CN"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学习重点：让学生初步了解穿编物品的一些简单制作方法，体验中国民间艺术的博大精深，增强学生对祖国艺术的热爱之情。</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学习难点：运用适合的材料及</a:t>
            </a:r>
            <a:r>
              <a:rPr kumimoji="0" lang="zh-CN" altLang="en-US" sz="1400" b="0" i="0" u="none" strike="noStrike" cap="none" normalizeH="0" baseline="0" dirty="0" smtClean="0">
                <a:ln>
                  <a:noFill/>
                </a:ln>
                <a:solidFill>
                  <a:srgbClr val="000000"/>
                </a:solidFill>
                <a:effectLst/>
                <a:latin typeface="Arial"/>
                <a:ea typeface="宋体" pitchFamily="2" charset="-122"/>
                <a:cs typeface="Arial" pitchFamily="34" charset="0"/>
              </a:rPr>
              <a:t>“</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穿编法</a:t>
            </a:r>
            <a:r>
              <a:rPr kumimoji="0" lang="zh-CN" altLang="en-US" sz="1400" b="0" i="0" u="none" strike="noStrike" cap="none" normalizeH="0" baseline="0" dirty="0" smtClean="0">
                <a:ln>
                  <a:noFill/>
                </a:ln>
                <a:solidFill>
                  <a:srgbClr val="000000"/>
                </a:solidFill>
                <a:effectLst/>
                <a:latin typeface="Arial"/>
                <a:ea typeface="宋体" pitchFamily="2" charset="-122"/>
                <a:cs typeface="Arial" pitchFamily="34" charset="0"/>
              </a:rPr>
              <a:t>”</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制作出具有一定创意的作品，培养学生的合作意识。</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建议学时：</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1~2</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课时</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学前准备：</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学习准备：电脑课件、穿编材料、制作工具。</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学生准备：穿编材料、制作工具。</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学习思路：</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lvl="0" eaLnBrk="0" hangingPunct="0"/>
            <a:r>
              <a:rPr lang="en-US" altLang="zh-CN" sz="1400" dirty="0" smtClean="0">
                <a:solidFill>
                  <a:srgbClr val="000000"/>
                </a:solidFill>
                <a:cs typeface="Arial" pitchFamily="34" charset="0"/>
              </a:rPr>
              <a:t>1</a:t>
            </a:r>
            <a:r>
              <a:rPr lang="zh-CN" altLang="en-US" sz="1400" dirty="0" smtClean="0">
                <a:solidFill>
                  <a:srgbClr val="000000"/>
                </a:solidFill>
                <a:cs typeface="Arial" pitchFamily="34" charset="0"/>
              </a:rPr>
              <a:t>、</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本内容分两学时完成，第一学时与查阅穿编资料相结合，学生初步领略穿编艺术，</a:t>
            </a:r>
            <a:r>
              <a:rPr lang="zh-CN" altLang="en-US" sz="1400" dirty="0" smtClean="0">
                <a:solidFill>
                  <a:srgbClr val="000000"/>
                </a:solidFill>
                <a:cs typeface="Arial" pitchFamily="34" charset="0"/>
              </a:rPr>
              <a:t>感受中国穿编艺术的博大精深。</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第二学时进行设计制作。</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2</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、与家人或同学们谈谈感受，说说自己对穿编艺术有了哪些了解。</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3</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、拆编游戏：玩拆编游戏。游戏要求（拆前仔细观察穿编物由哪几部分组成，仔细揣摩穿编方法，并做好记录，组装时细心谨慎，看看自己拆编得是否又快又好。）可让家人对游戏结果进行简单的评述。</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eaLnBrk="0" hangingPunct="0"/>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lang="zh-CN" altLang="en-US" sz="1400" b="1" dirty="0" smtClean="0">
                <a:solidFill>
                  <a:srgbClr val="000000"/>
                </a:solidFill>
                <a:cs typeface="Arial" pitchFamily="34" charset="0"/>
              </a:rPr>
              <a:t>学习过程：</a:t>
            </a:r>
            <a:endParaRPr lang="zh-CN" altLang="en-US" sz="1400" dirty="0" smtClean="0">
              <a:latin typeface="Arial" pitchFamily="34" charset="0"/>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一、图片欣赏</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走进博物馆</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a:t>
            </a:r>
            <a:endPar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zh-CN" sz="1400" dirty="0" smtClean="0">
                <a:solidFill>
                  <a:srgbClr val="000000"/>
                </a:solidFill>
                <a:cs typeface="Arial" pitchFamily="34" charset="0"/>
              </a:rPr>
              <a:t>1</a:t>
            </a:r>
            <a:r>
              <a:rPr lang="zh-CN" altLang="en-US" sz="1400" dirty="0" smtClean="0">
                <a:solidFill>
                  <a:srgbClr val="000000"/>
                </a:solidFill>
                <a:cs typeface="Arial" pitchFamily="34" charset="0"/>
              </a:rPr>
              <a:t>、</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欣赏电脑课件中的图片，学生欣赏了解古代的穿编物品的图片及相关知识</a:t>
            </a:r>
            <a:r>
              <a:rPr lang="zh-CN" altLang="en-US" sz="1400" dirty="0" smtClean="0">
                <a:latin typeface="Arial" pitchFamily="34" charset="0"/>
                <a:cs typeface="Arial" pitchFamily="34" charset="0"/>
              </a:rPr>
              <a:t>，感受古代劳动人民的智慧与穿编艺术的文化。</a:t>
            </a:r>
            <a:endParaRPr lang="en-US" altLang="zh-CN" sz="1400"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2</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、说一说穿编物品的作用。</a:t>
            </a:r>
            <a:endPar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zh-CN" altLang="en-US" sz="1400" dirty="0" smtClean="0">
                <a:solidFill>
                  <a:srgbClr val="000000"/>
                </a:solidFill>
                <a:cs typeface="Arial" pitchFamily="34" charset="0"/>
              </a:rPr>
              <a:t>二、图片赏析</a:t>
            </a:r>
            <a:r>
              <a:rPr lang="zh-CN" altLang="en-US" sz="1400" b="1" dirty="0" smtClean="0">
                <a:solidFill>
                  <a:srgbClr val="000000"/>
                </a:solidFill>
                <a:cs typeface="Arial" pitchFamily="34" charset="0"/>
              </a:rPr>
              <a:t>走进大自然</a:t>
            </a:r>
            <a:endParaRPr lang="en-US" altLang="zh-CN" sz="1400" b="1" dirty="0" smtClean="0">
              <a:solidFill>
                <a:srgbClr val="000000"/>
              </a:solidFill>
              <a:cs typeface="Arial" pitchFamily="34" charset="0"/>
            </a:endParaRPr>
          </a:p>
          <a:p>
            <a:pPr lvl="0" eaLnBrk="0" hangingPunct="0"/>
            <a:r>
              <a:rPr kumimoji="0" lang="en-US" altLang="zh-CN"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1</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a:t>
            </a:r>
            <a:r>
              <a:rPr kumimoji="0" lang="zh-CN" altLang="en-US" sz="1400" i="0" u="none" strike="noStrike" cap="none" normalizeH="0" baseline="0" dirty="0" smtClean="0">
                <a:ln>
                  <a:noFill/>
                </a:ln>
                <a:solidFill>
                  <a:srgbClr val="000000"/>
                </a:solidFill>
                <a:effectLst/>
                <a:latin typeface="Calibri" pitchFamily="34" charset="0"/>
                <a:ea typeface="宋体" pitchFamily="2" charset="-122"/>
                <a:cs typeface="Arial" pitchFamily="34" charset="0"/>
              </a:rPr>
              <a:t>欣赏图片：大自然中</a:t>
            </a:r>
            <a:r>
              <a:rPr lang="zh-CN" altLang="en-US" sz="1400" dirty="0" smtClean="0">
                <a:solidFill>
                  <a:srgbClr val="000000"/>
                </a:solidFill>
                <a:cs typeface="Arial" pitchFamily="34" charset="0"/>
              </a:rPr>
              <a:t>动物蜘蛛和织巢鸟为了生存而</a:t>
            </a:r>
            <a:r>
              <a:rPr lang="zh-CN" altLang="en-US" sz="1400" dirty="0" smtClean="0">
                <a:latin typeface="Arial" pitchFamily="34" charset="0"/>
                <a:cs typeface="Arial" pitchFamily="34" charset="0"/>
              </a:rPr>
              <a:t>穿</a:t>
            </a:r>
            <a:r>
              <a:rPr lang="zh-CN" altLang="en-US" sz="1400" dirty="0" smtClean="0">
                <a:solidFill>
                  <a:srgbClr val="000000"/>
                </a:solidFill>
                <a:cs typeface="Arial" pitchFamily="34" charset="0"/>
              </a:rPr>
              <a:t>编的工具和鸟窝，感受大自然的神奇。</a:t>
            </a:r>
            <a:endParaRPr lang="en-US" altLang="zh-CN" sz="1400" dirty="0" smtClean="0">
              <a:solidFill>
                <a:srgbClr val="000000"/>
              </a:solidFill>
              <a:cs typeface="Arial" pitchFamily="34" charset="0"/>
            </a:endParaRPr>
          </a:p>
          <a:p>
            <a:pPr lvl="0" eaLnBrk="0" hangingPunct="0"/>
            <a:r>
              <a:rPr kumimoji="0" lang="en-US" altLang="zh-CN" sz="1400" i="0" u="none" strike="noStrike" cap="none" normalizeH="0" baseline="0" dirty="0" smtClean="0">
                <a:ln>
                  <a:noFill/>
                </a:ln>
                <a:solidFill>
                  <a:srgbClr val="000000"/>
                </a:solidFill>
                <a:effectLst/>
                <a:latin typeface="Calibri" pitchFamily="34" charset="0"/>
                <a:ea typeface="宋体" pitchFamily="2" charset="-122"/>
                <a:cs typeface="Arial" pitchFamily="34" charset="0"/>
              </a:rPr>
              <a:t>2</a:t>
            </a:r>
            <a:r>
              <a:rPr kumimoji="0" lang="zh-CN" altLang="en-US" sz="1400" i="0" u="none" strike="noStrike" cap="none" normalizeH="0" baseline="0" dirty="0" smtClean="0">
                <a:ln>
                  <a:noFill/>
                </a:ln>
                <a:solidFill>
                  <a:srgbClr val="000000"/>
                </a:solidFill>
                <a:effectLst/>
                <a:latin typeface="Calibri" pitchFamily="34" charset="0"/>
                <a:ea typeface="宋体" pitchFamily="2" charset="-122"/>
                <a:cs typeface="Arial" pitchFamily="34" charset="0"/>
              </a:rPr>
              <a:t>、说一说它们的作用以及对人类创造性的启发，想象它们</a:t>
            </a:r>
            <a:r>
              <a:rPr lang="zh-CN" altLang="en-US" sz="1400" dirty="0" smtClean="0">
                <a:latin typeface="Arial" pitchFamily="34" charset="0"/>
                <a:cs typeface="Arial" pitchFamily="34" charset="0"/>
              </a:rPr>
              <a:t>穿</a:t>
            </a:r>
            <a:r>
              <a:rPr kumimoji="0" lang="zh-CN" altLang="en-US" sz="1400" i="0" u="none" strike="noStrike" cap="none" normalizeH="0" baseline="0" dirty="0" smtClean="0">
                <a:ln>
                  <a:noFill/>
                </a:ln>
                <a:solidFill>
                  <a:srgbClr val="000000"/>
                </a:solidFill>
                <a:effectLst/>
                <a:latin typeface="Calibri" pitchFamily="34" charset="0"/>
                <a:ea typeface="宋体" pitchFamily="2" charset="-122"/>
                <a:cs typeface="Arial" pitchFamily="34" charset="0"/>
              </a:rPr>
              <a:t>编的辛苦。</a:t>
            </a:r>
            <a:endParaRPr kumimoji="0" lang="en-US" altLang="zh-CN" sz="1400"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zh-CN" altLang="en-US" sz="1400" dirty="0" smtClean="0">
                <a:solidFill>
                  <a:srgbClr val="000000"/>
                </a:solidFill>
                <a:cs typeface="Arial" pitchFamily="34" charset="0"/>
              </a:rPr>
              <a:t>三、看看想想</a:t>
            </a:r>
            <a:r>
              <a:rPr lang="zh-CN" altLang="en-US" sz="1400" b="1" dirty="0" smtClean="0">
                <a:solidFill>
                  <a:srgbClr val="000000"/>
                </a:solidFill>
                <a:cs typeface="Arial" pitchFamily="34" charset="0"/>
              </a:rPr>
              <a:t>生活中的设计 </a:t>
            </a:r>
            <a:endParaRPr lang="en-US" altLang="zh-CN" sz="1400" b="1" dirty="0" smtClean="0">
              <a:solidFill>
                <a:srgbClr val="000000"/>
              </a:solidFill>
              <a:cs typeface="Arial" pitchFamily="34" charset="0"/>
            </a:endParaRPr>
          </a:p>
          <a:p>
            <a:pPr lvl="0" eaLnBrk="0" hangingPunct="0"/>
            <a:r>
              <a:rPr kumimoji="0" lang="en-US" altLang="zh-CN" sz="1400" i="0" u="none" strike="noStrike" cap="none" normalizeH="0" baseline="0" dirty="0" smtClean="0">
                <a:ln>
                  <a:noFill/>
                </a:ln>
                <a:solidFill>
                  <a:srgbClr val="000000"/>
                </a:solidFill>
                <a:effectLst/>
                <a:latin typeface="Calibri" pitchFamily="34" charset="0"/>
                <a:ea typeface="宋体" pitchFamily="2" charset="-122"/>
                <a:cs typeface="Arial" pitchFamily="34" charset="0"/>
              </a:rPr>
              <a:t>1</a:t>
            </a:r>
            <a:r>
              <a:rPr kumimoji="0" lang="zh-CN" altLang="en-US" sz="1400" i="0" u="none" strike="noStrike" cap="none" normalizeH="0" baseline="0" dirty="0" smtClean="0">
                <a:ln>
                  <a:noFill/>
                </a:ln>
                <a:solidFill>
                  <a:srgbClr val="000000"/>
                </a:solidFill>
                <a:effectLst/>
                <a:latin typeface="Calibri" pitchFamily="34" charset="0"/>
                <a:ea typeface="宋体" pitchFamily="2" charset="-122"/>
                <a:cs typeface="Arial" pitchFamily="34" charset="0"/>
              </a:rPr>
              <a:t>、欣赏生活中的</a:t>
            </a:r>
            <a:r>
              <a:rPr lang="zh-CN" altLang="en-US" sz="1400" dirty="0" smtClean="0">
                <a:latin typeface="Arial" pitchFamily="34" charset="0"/>
                <a:cs typeface="Arial" pitchFamily="34" charset="0"/>
              </a:rPr>
              <a:t>穿</a:t>
            </a:r>
            <a:r>
              <a:rPr kumimoji="0" lang="zh-CN" altLang="en-US" sz="1400" i="0" u="none" strike="noStrike" cap="none" normalizeH="0" baseline="0" dirty="0" smtClean="0">
                <a:ln>
                  <a:noFill/>
                </a:ln>
                <a:solidFill>
                  <a:srgbClr val="000000"/>
                </a:solidFill>
                <a:effectLst/>
                <a:latin typeface="Calibri" pitchFamily="34" charset="0"/>
                <a:ea typeface="宋体" pitchFamily="2" charset="-122"/>
                <a:cs typeface="Arial" pitchFamily="34" charset="0"/>
              </a:rPr>
              <a:t>编物品，说说它们的优点。</a:t>
            </a:r>
            <a:endParaRPr kumimoji="0" lang="en-US" altLang="zh-CN" sz="1400"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lvl="0" eaLnBrk="0" hangingPunct="0"/>
            <a:r>
              <a:rPr lang="en-US" altLang="zh-CN" sz="1400" dirty="0" smtClean="0">
                <a:solidFill>
                  <a:srgbClr val="000000"/>
                </a:solidFill>
                <a:cs typeface="Arial" pitchFamily="34" charset="0"/>
              </a:rPr>
              <a:t>2</a:t>
            </a:r>
            <a:r>
              <a:rPr lang="zh-CN" altLang="en-US" sz="1400" dirty="0" smtClean="0">
                <a:solidFill>
                  <a:srgbClr val="000000"/>
                </a:solidFill>
                <a:cs typeface="Arial" pitchFamily="34" charset="0"/>
              </a:rPr>
              <a:t>、想一想、找一找生活中还有哪些</a:t>
            </a:r>
            <a:r>
              <a:rPr lang="zh-CN" altLang="en-US" sz="1400" dirty="0" smtClean="0">
                <a:latin typeface="Arial" pitchFamily="34" charset="0"/>
                <a:cs typeface="Arial" pitchFamily="34" charset="0"/>
              </a:rPr>
              <a:t>穿</a:t>
            </a:r>
            <a:r>
              <a:rPr lang="zh-CN" altLang="en-US" sz="1400" dirty="0" smtClean="0">
                <a:solidFill>
                  <a:srgbClr val="000000"/>
                </a:solidFill>
                <a:cs typeface="Arial" pitchFamily="34" charset="0"/>
              </a:rPr>
              <a:t>编物品。</a:t>
            </a:r>
            <a:endParaRPr lang="en-US" altLang="zh-CN" sz="1400" dirty="0" smtClean="0">
              <a:solidFill>
                <a:srgbClr val="000000"/>
              </a:solidFill>
              <a:cs typeface="Arial" pitchFamily="34" charset="0"/>
            </a:endParaRPr>
          </a:p>
          <a:p>
            <a:pPr lvl="0" eaLnBrk="0" hangingPunct="0"/>
            <a:r>
              <a:rPr lang="en-US" altLang="zh-CN" sz="1400" dirty="0" smtClean="0">
                <a:solidFill>
                  <a:srgbClr val="000000"/>
                </a:solidFill>
                <a:cs typeface="Arial" pitchFamily="34" charset="0"/>
              </a:rPr>
              <a:t>3</a:t>
            </a:r>
            <a:r>
              <a:rPr lang="zh-CN" altLang="en-US" sz="1400" dirty="0" smtClean="0">
                <a:solidFill>
                  <a:srgbClr val="000000"/>
                </a:solidFill>
                <a:cs typeface="Arial" pitchFamily="34" charset="0"/>
              </a:rPr>
              <a:t>、赏析生活中穿编物品给人类带来的灵感：如鸟巢体育馆和办公大楼。</a:t>
            </a:r>
            <a:endParaRPr lang="en-US" altLang="zh-CN" sz="1400" dirty="0" smtClean="0">
              <a:solidFill>
                <a:srgbClr val="000000"/>
              </a:solidFill>
              <a:cs typeface="Arial" pitchFamily="34" charset="0"/>
            </a:endParaRPr>
          </a:p>
          <a:p>
            <a:pPr lvl="0" eaLnBrk="0" hangingPunct="0"/>
            <a:r>
              <a:rPr kumimoji="0" lang="en-US" altLang="zh-CN" sz="140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zh-CN" altLang="en-US" sz="1400" i="0" u="none" strike="noStrike" cap="none" normalizeH="0" baseline="0" dirty="0" smtClean="0">
                <a:ln>
                  <a:noFill/>
                </a:ln>
                <a:solidFill>
                  <a:srgbClr val="000000"/>
                </a:solidFill>
                <a:effectLst/>
                <a:latin typeface="Calibri" pitchFamily="34" charset="0"/>
                <a:ea typeface="宋体" pitchFamily="2" charset="-122"/>
                <a:cs typeface="Arial" pitchFamily="34" charset="0"/>
              </a:rPr>
              <a:t>（知道：</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美来源于生活又运用于生活</a:t>
            </a:r>
            <a:r>
              <a:rPr kumimoji="0" lang="zh-CN" altLang="en-US" sz="1400" i="0" u="none" strike="noStrike" cap="none" normalizeH="0" baseline="0" dirty="0" smtClean="0">
                <a:ln>
                  <a:noFill/>
                </a:ln>
                <a:solidFill>
                  <a:srgbClr val="000000"/>
                </a:solidFill>
                <a:effectLst/>
                <a:latin typeface="Calibri" pitchFamily="34" charset="0"/>
                <a:ea typeface="宋体" pitchFamily="2" charset="-122"/>
                <a:cs typeface="Arial" pitchFamily="34" charset="0"/>
              </a:rPr>
              <a:t>）</a:t>
            </a:r>
            <a:endParaRPr kumimoji="0" lang="en-US" altLang="zh-CN" sz="1400"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lvl="0" eaLnBrk="0" hangingPunct="0"/>
            <a:r>
              <a:rPr lang="zh-CN" altLang="en-US" sz="1400" dirty="0" smtClean="0">
                <a:solidFill>
                  <a:srgbClr val="000000"/>
                </a:solidFill>
                <a:cs typeface="Arial" pitchFamily="34" charset="0"/>
              </a:rPr>
              <a:t>三、欣赏作品：</a:t>
            </a:r>
            <a:r>
              <a:rPr lang="zh-CN" altLang="en-US" sz="1400" b="1" dirty="0" smtClean="0">
                <a:solidFill>
                  <a:srgbClr val="000000"/>
                </a:solidFill>
                <a:cs typeface="Arial" pitchFamily="34" charset="0"/>
              </a:rPr>
              <a:t>儿童美术馆</a:t>
            </a:r>
            <a:endParaRPr lang="en-US" altLang="zh-CN" sz="1400" b="1" dirty="0" smtClean="0">
              <a:solidFill>
                <a:srgbClr val="000000"/>
              </a:solidFill>
              <a:cs typeface="Arial" pitchFamily="34" charset="0"/>
            </a:endParaRPr>
          </a:p>
          <a:p>
            <a:pPr lvl="0" eaLnBrk="0" hangingPunct="0"/>
            <a:r>
              <a:rPr kumimoji="0" lang="en-US" altLang="zh-CN"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lang="en-US" altLang="zh-CN" sz="1400" dirty="0" smtClean="0">
                <a:solidFill>
                  <a:srgbClr val="000000"/>
                </a:solidFill>
                <a:cs typeface="Arial" pitchFamily="34" charset="0"/>
              </a:rPr>
              <a:t>1</a:t>
            </a:r>
            <a:r>
              <a:rPr lang="zh-CN" altLang="en-US" sz="1400" dirty="0" smtClean="0">
                <a:solidFill>
                  <a:srgbClr val="000000"/>
                </a:solidFill>
                <a:cs typeface="Arial" pitchFamily="34" charset="0"/>
              </a:rPr>
              <a:t>、欣赏同龄同学的作品，体会平面穿编和立体穿编作品 的美。</a:t>
            </a:r>
            <a:endParaRPr kumimoji="0" lang="en-US" altLang="zh-CN"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lvl="0" eaLnBrk="0" hangingPunct="0"/>
            <a:r>
              <a:rPr lang="en-US" altLang="zh-CN" sz="1400" dirty="0" smtClean="0">
                <a:solidFill>
                  <a:srgbClr val="000000"/>
                </a:solidFill>
                <a:cs typeface="Arial" pitchFamily="34" charset="0"/>
              </a:rPr>
              <a:t>2</a:t>
            </a:r>
            <a:r>
              <a:rPr lang="zh-CN" altLang="en-US" sz="1400" dirty="0" smtClean="0">
                <a:solidFill>
                  <a:srgbClr val="000000"/>
                </a:solidFill>
                <a:cs typeface="Arial" pitchFamily="34" charset="0"/>
              </a:rPr>
              <a:t>、看了这么多穿编的图片后，说说你准备穿编什么？</a:t>
            </a:r>
            <a:endParaRPr lang="en-US" altLang="zh-CN" sz="1400" dirty="0" smtClean="0">
              <a:solidFill>
                <a:srgbClr val="000000"/>
              </a:solidFill>
              <a:cs typeface="Arial" pitchFamily="34" charset="0"/>
            </a:endParaRPr>
          </a:p>
          <a:p>
            <a:pPr lvl="0" eaLnBrk="0" hangingPunct="0"/>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3</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、想一想准备穿编什么：人、动物、植物、交通工具、生活用品、建筑物还是景物。</a:t>
            </a:r>
            <a:endPar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lvl="0" eaLnBrk="0" hangingPunct="0"/>
            <a:r>
              <a:rPr lang="en-US" altLang="zh-CN" sz="1400" dirty="0" smtClean="0">
                <a:solidFill>
                  <a:srgbClr val="000000"/>
                </a:solidFill>
                <a:cs typeface="Arial" pitchFamily="34" charset="0"/>
              </a:rPr>
              <a:t>4</a:t>
            </a:r>
            <a:r>
              <a:rPr lang="zh-CN" altLang="en-US" sz="1400" dirty="0" smtClean="0">
                <a:solidFill>
                  <a:srgbClr val="000000"/>
                </a:solidFill>
                <a:cs typeface="Arial" pitchFamily="34" charset="0"/>
              </a:rPr>
              <a:t>、准备穿编的材料：两张</a:t>
            </a:r>
            <a:r>
              <a:rPr lang="en-US" altLang="zh-CN" sz="1400" dirty="0" smtClean="0">
                <a:solidFill>
                  <a:srgbClr val="000000"/>
                </a:solidFill>
                <a:cs typeface="Arial" pitchFamily="34" charset="0"/>
              </a:rPr>
              <a:t>A4</a:t>
            </a:r>
            <a:r>
              <a:rPr lang="zh-CN" altLang="en-US" sz="1400" dirty="0" smtClean="0">
                <a:solidFill>
                  <a:srgbClr val="000000"/>
                </a:solidFill>
                <a:cs typeface="Arial" pitchFamily="34" charset="0"/>
              </a:rPr>
              <a:t>大小的色纸（颜色要不同），美工剪刀、固体胶（或胶水，如没有可用煮熟的饭米粒碾烂替代）</a:t>
            </a:r>
            <a:endParaRPr lang="en-US" altLang="zh-CN" sz="1400" dirty="0" smtClean="0">
              <a:solidFill>
                <a:srgbClr val="000000"/>
              </a:solidFill>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四、学习穿编的制作方法：</a:t>
            </a:r>
            <a:r>
              <a:rPr kumimoji="0" lang="zh-CN" altLang="en-US"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rPr>
              <a:t>你学会了么</a:t>
            </a:r>
            <a:endParaRPr kumimoji="0" lang="en-US" altLang="zh-CN" sz="1400" b="1" i="0" u="none" strike="noStrike" cap="none" normalizeH="0" baseline="0" dirty="0" smtClean="0">
              <a:ln>
                <a:noFill/>
              </a:ln>
              <a:solidFill>
                <a:srgbClr val="000000"/>
              </a:solidFill>
              <a:effectLst/>
              <a:latin typeface="Calibri" pitchFamily="34" charset="0"/>
              <a:ea typeface="宋体" pitchFamily="2" charset="-122"/>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学生学习用纸条进行穿编演示。</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1</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、用铅笔画底稿。</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lvl="0" eaLnBrk="0" hangingPunct="0"/>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2</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、用</a:t>
            </a:r>
            <a:r>
              <a:rPr lang="zh-CN" altLang="en-US" sz="1400" dirty="0" smtClean="0">
                <a:solidFill>
                  <a:srgbClr val="000000"/>
                </a:solidFill>
                <a:cs typeface="Arial" pitchFamily="34" charset="0"/>
              </a:rPr>
              <a:t>美工剪刀剪</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出横的或竖的小口子。</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3</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、剪下比小口子略窄的纸条。用纸条上下穿编。</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4</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、用手指将穿好的纸条向上挑起形成弓状，再将纸条两头工纸的反面固定，一幅漂亮的作品呈现在我们面前了。</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a:t>
            </a:r>
            <a:r>
              <a:rPr kumimoji="0" lang="en-US" altLang="zh-CN"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5</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、学生制作：用彩色蜡光纸、彩色</a:t>
            </a:r>
            <a:r>
              <a:rPr lang="zh-CN" altLang="en-US" sz="1400" dirty="0" smtClean="0">
                <a:solidFill>
                  <a:srgbClr val="000000"/>
                </a:solidFill>
                <a:cs typeface="Arial" pitchFamily="34" charset="0"/>
              </a:rPr>
              <a:t>卡纸、</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杂志封面、报纸等材料进行穿编练习，可以模仿例做，也可自己创造方法做。</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lvl="0" eaLnBrk="0" hangingPunct="0"/>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交流与评价：以</a:t>
            </a:r>
            <a:r>
              <a:rPr kumimoji="0" lang="zh-CN" altLang="en-US" sz="1400" b="0" i="0" u="none" strike="noStrike" cap="none" normalizeH="0" baseline="0" dirty="0" smtClean="0">
                <a:ln>
                  <a:noFill/>
                </a:ln>
                <a:solidFill>
                  <a:srgbClr val="000000"/>
                </a:solidFill>
                <a:effectLst/>
                <a:latin typeface="Arial"/>
                <a:ea typeface="宋体" pitchFamily="2" charset="-122"/>
                <a:cs typeface="Arial" pitchFamily="34" charset="0"/>
              </a:rPr>
              <a:t>“</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穿编博览会</a:t>
            </a:r>
            <a:r>
              <a:rPr kumimoji="0" lang="zh-CN" altLang="en-US" sz="1400" b="0" i="0" u="none" strike="noStrike" cap="none" normalizeH="0" baseline="0" dirty="0" smtClean="0">
                <a:ln>
                  <a:noFill/>
                </a:ln>
                <a:solidFill>
                  <a:srgbClr val="000000"/>
                </a:solidFill>
                <a:effectLst/>
                <a:latin typeface="Arial"/>
                <a:ea typeface="宋体" pitchFamily="2" charset="-122"/>
                <a:cs typeface="Arial" pitchFamily="34" charset="0"/>
              </a:rPr>
              <a:t>”</a:t>
            </a: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的形式展示自己的作业，让家长和同学们说说你最喜欢哪件作品？为什么？</a:t>
            </a:r>
            <a:r>
              <a:rPr lang="zh-CN" altLang="en-US" sz="1400" dirty="0" smtClean="0">
                <a:solidFill>
                  <a:srgbClr val="000000"/>
                </a:solidFill>
                <a:cs typeface="Arial" pitchFamily="34" charset="0"/>
              </a:rPr>
              <a:t> （</a:t>
            </a:r>
            <a:r>
              <a:rPr lang="zh-CN" altLang="en-US" sz="1400" b="1" dirty="0" smtClean="0">
                <a:solidFill>
                  <a:srgbClr val="000000"/>
                </a:solidFill>
                <a:cs typeface="Arial" pitchFamily="34" charset="0"/>
              </a:rPr>
              <a:t>可拍照微信或视频交流</a:t>
            </a:r>
            <a:r>
              <a:rPr lang="zh-CN" altLang="en-US" sz="1400" dirty="0" smtClean="0">
                <a:solidFill>
                  <a:srgbClr val="000000"/>
                </a:solidFill>
                <a:cs typeface="Arial" pitchFamily="34" charset="0"/>
              </a:rPr>
              <a:t>）</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课后拓展：</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寻找一下身边的穿编物。</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阅读一本有关穿编的书籍。</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宋体" pitchFamily="2" charset="-122"/>
                <a:cs typeface="Arial" pitchFamily="34" charset="0"/>
              </a:rPr>
              <a:t>　　上网查询一些有关穿编的资料。</a:t>
            </a:r>
            <a:endParaRPr kumimoji="0" lang="zh-CN" altLang="en-US" sz="1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Box 6"/>
          <p:cNvSpPr txBox="1">
            <a:spLocks noChangeArrowheads="1"/>
          </p:cNvSpPr>
          <p:nvPr/>
        </p:nvSpPr>
        <p:spPr bwMode="auto">
          <a:xfrm>
            <a:off x="4779963" y="3317875"/>
            <a:ext cx="220662" cy="368300"/>
          </a:xfrm>
          <a:prstGeom prst="rect">
            <a:avLst/>
          </a:prstGeom>
          <a:noFill/>
          <a:ln w="9525">
            <a:noFill/>
            <a:miter lim="800000"/>
            <a:headEnd/>
            <a:tailEnd/>
          </a:ln>
        </p:spPr>
        <p:txBody>
          <a:bodyPr>
            <a:spAutoFit/>
          </a:bodyPr>
          <a:lstStyle/>
          <a:p>
            <a:endParaRPr lang="zh-CN" altLang="en-US"/>
          </a:p>
        </p:txBody>
      </p:sp>
      <p:sp>
        <p:nvSpPr>
          <p:cNvPr id="4101" name="TextBox 20"/>
          <p:cNvSpPr txBox="1">
            <a:spLocks noChangeArrowheads="1"/>
          </p:cNvSpPr>
          <p:nvPr/>
        </p:nvSpPr>
        <p:spPr bwMode="auto">
          <a:xfrm>
            <a:off x="2743200" y="2124075"/>
            <a:ext cx="217488" cy="230188"/>
          </a:xfrm>
          <a:prstGeom prst="rect">
            <a:avLst/>
          </a:prstGeom>
          <a:noFill/>
          <a:ln w="9525">
            <a:noFill/>
            <a:miter lim="800000"/>
            <a:headEnd/>
            <a:tailEnd/>
          </a:ln>
        </p:spPr>
        <p:txBody>
          <a:bodyPr wrap="none">
            <a:spAutoFit/>
          </a:bodyPr>
          <a:lstStyle/>
          <a:p>
            <a:r>
              <a:rPr lang="en-US" altLang="zh-CN" sz="900">
                <a:latin typeface="Arial" pitchFamily="34" charset="0"/>
              </a:rPr>
              <a:t> </a:t>
            </a:r>
            <a:endParaRPr lang="zh-CN" altLang="en-US" sz="900">
              <a:latin typeface="Arial" pitchFamily="34" charset="0"/>
              <a:cs typeface="Arial" pitchFamily="34" charset="0"/>
            </a:endParaRPr>
          </a:p>
        </p:txBody>
      </p:sp>
      <p:sp>
        <p:nvSpPr>
          <p:cNvPr id="4129" name="TextBox 21"/>
          <p:cNvSpPr txBox="1">
            <a:spLocks noChangeArrowheads="1"/>
          </p:cNvSpPr>
          <p:nvPr/>
        </p:nvSpPr>
        <p:spPr bwMode="auto">
          <a:xfrm>
            <a:off x="235528" y="791008"/>
            <a:ext cx="969818" cy="276999"/>
          </a:xfrm>
          <a:prstGeom prst="rect">
            <a:avLst/>
          </a:prstGeom>
          <a:solidFill>
            <a:schemeClr val="bg1">
              <a:lumMod val="50000"/>
            </a:schemeClr>
          </a:solidFill>
          <a:ln>
            <a:headEnd/>
            <a:tailEnd/>
          </a:ln>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1200" dirty="0" smtClean="0">
                <a:ln>
                  <a:solidFill>
                    <a:schemeClr val="accent4">
                      <a:lumMod val="40000"/>
                      <a:lumOff val="60000"/>
                    </a:schemeClr>
                  </a:solidFill>
                </a:ln>
                <a:solidFill>
                  <a:schemeClr val="accent4">
                    <a:lumMod val="75000"/>
                  </a:schemeClr>
                </a:solidFill>
                <a:latin typeface="楷体_GB2312" charset="-122"/>
                <a:ea typeface="楷体_GB2312" charset="-122"/>
              </a:rPr>
              <a:t>走</a:t>
            </a:r>
            <a:r>
              <a:rPr lang="zh-CN" altLang="en-US" sz="1200" dirty="0" smtClean="0">
                <a:ln>
                  <a:solidFill>
                    <a:schemeClr val="accent4">
                      <a:lumMod val="40000"/>
                      <a:lumOff val="60000"/>
                    </a:schemeClr>
                  </a:solidFill>
                </a:ln>
                <a:solidFill>
                  <a:schemeClr val="accent4">
                    <a:lumMod val="40000"/>
                    <a:lumOff val="60000"/>
                  </a:schemeClr>
                </a:solidFill>
                <a:latin typeface="楷体_GB2312" charset="-122"/>
                <a:ea typeface="楷体_GB2312" charset="-122"/>
              </a:rPr>
              <a:t>进</a:t>
            </a:r>
            <a:r>
              <a:rPr lang="zh-CN" altLang="en-US" sz="1200" dirty="0" smtClean="0">
                <a:ln>
                  <a:solidFill>
                    <a:schemeClr val="accent4">
                      <a:lumMod val="40000"/>
                      <a:lumOff val="60000"/>
                    </a:schemeClr>
                  </a:solidFill>
                </a:ln>
                <a:latin typeface="楷体_GB2312" charset="-122"/>
                <a:ea typeface="楷体_GB2312" charset="-122"/>
              </a:rPr>
              <a:t>博物馆</a:t>
            </a:r>
            <a:endParaRPr lang="zh-CN" altLang="en-US" sz="1200" dirty="0">
              <a:ln>
                <a:solidFill>
                  <a:schemeClr val="accent4">
                    <a:lumMod val="40000"/>
                    <a:lumOff val="60000"/>
                  </a:schemeClr>
                </a:solidFill>
              </a:ln>
              <a:latin typeface="楷体_GB2312" charset="-122"/>
              <a:ea typeface="楷体_GB2312" charset="-122"/>
            </a:endParaRPr>
          </a:p>
        </p:txBody>
      </p:sp>
      <p:grpSp>
        <p:nvGrpSpPr>
          <p:cNvPr id="64" name="组合 63"/>
          <p:cNvGrpSpPr/>
          <p:nvPr/>
        </p:nvGrpSpPr>
        <p:grpSpPr>
          <a:xfrm>
            <a:off x="1" y="168708"/>
            <a:ext cx="12011890" cy="6509183"/>
            <a:chOff x="1" y="168708"/>
            <a:chExt cx="12011890" cy="6509183"/>
          </a:xfrm>
        </p:grpSpPr>
        <p:pic>
          <p:nvPicPr>
            <p:cNvPr id="41" name="Picture 5" descr="中国结a"/>
            <p:cNvPicPr>
              <a:picLocks noChangeAspect="1" noChangeArrowheads="1"/>
            </p:cNvPicPr>
            <p:nvPr/>
          </p:nvPicPr>
          <p:blipFill>
            <a:blip r:embed="rId2" cstate="email"/>
            <a:srcRect/>
            <a:stretch>
              <a:fillRect/>
            </a:stretch>
          </p:blipFill>
          <p:spPr bwMode="auto">
            <a:xfrm>
              <a:off x="7758547" y="393059"/>
              <a:ext cx="1122217" cy="1380322"/>
            </a:xfrm>
            <a:prstGeom prst="rect">
              <a:avLst/>
            </a:prstGeom>
            <a:noFill/>
            <a:ln w="9525">
              <a:noFill/>
              <a:miter lim="800000"/>
              <a:headEnd/>
              <a:tailEnd/>
            </a:ln>
          </p:spPr>
        </p:pic>
        <p:sp>
          <p:nvSpPr>
            <p:cNvPr id="25" name="剪去单角的矩形 24"/>
            <p:cNvSpPr/>
            <p:nvPr/>
          </p:nvSpPr>
          <p:spPr>
            <a:xfrm>
              <a:off x="1" y="168708"/>
              <a:ext cx="2410690" cy="537873"/>
            </a:xfrm>
            <a:prstGeom prst="snip1Rect">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106" name="TextBox 27"/>
            <p:cNvSpPr txBox="1">
              <a:spLocks noChangeArrowheads="1"/>
            </p:cNvSpPr>
            <p:nvPr/>
          </p:nvSpPr>
          <p:spPr bwMode="auto">
            <a:xfrm>
              <a:off x="678873" y="6387037"/>
              <a:ext cx="997526" cy="276999"/>
            </a:xfrm>
            <a:prstGeom prst="rect">
              <a:avLst/>
            </a:prstGeom>
            <a:noFill/>
            <a:ln w="9525">
              <a:noFill/>
              <a:miter lim="800000"/>
              <a:headEnd/>
              <a:tailEnd/>
            </a:ln>
          </p:spPr>
          <p:txBody>
            <a:bodyPr wrap="square">
              <a:spAutoFit/>
            </a:bodyPr>
            <a:lstStyle/>
            <a:p>
              <a:r>
                <a:rPr lang="zh-CN" altLang="en-US" sz="1200" dirty="0" smtClean="0">
                  <a:latin typeface="楷体_GB2312" charset="-122"/>
                  <a:ea typeface="楷体_GB2312" charset="-122"/>
                </a:rPr>
                <a:t>用腰肌纺织</a:t>
              </a:r>
              <a:endParaRPr lang="zh-CN" altLang="en-US" sz="1200" dirty="0">
                <a:latin typeface="楷体_GB2312" charset="-122"/>
                <a:ea typeface="楷体_GB2312" charset="-122"/>
              </a:endParaRPr>
            </a:p>
          </p:txBody>
        </p:sp>
        <p:sp>
          <p:nvSpPr>
            <p:cNvPr id="47" name="圆角矩形 46"/>
            <p:cNvSpPr/>
            <p:nvPr/>
          </p:nvSpPr>
          <p:spPr>
            <a:xfrm>
              <a:off x="221671" y="3692093"/>
              <a:ext cx="935037" cy="247650"/>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000" b="1" dirty="0" smtClean="0">
                  <a:solidFill>
                    <a:schemeClr val="tx1"/>
                  </a:solidFill>
                  <a:latin typeface="幼圆" pitchFamily="49" charset="-122"/>
                  <a:ea typeface="幼圆" pitchFamily="49" charset="-122"/>
                </a:rPr>
                <a:t>走进民艺坊</a:t>
              </a:r>
              <a:endParaRPr lang="zh-CN" altLang="en-US" sz="1000" b="1" dirty="0">
                <a:solidFill>
                  <a:schemeClr val="tx1"/>
                </a:solidFill>
                <a:latin typeface="幼圆" pitchFamily="49" charset="-122"/>
                <a:ea typeface="幼圆" pitchFamily="49" charset="-122"/>
              </a:endParaRPr>
            </a:p>
          </p:txBody>
        </p:sp>
        <p:sp>
          <p:nvSpPr>
            <p:cNvPr id="50" name="圆角矩形 49"/>
            <p:cNvSpPr/>
            <p:nvPr/>
          </p:nvSpPr>
          <p:spPr>
            <a:xfrm>
              <a:off x="8939067" y="224124"/>
              <a:ext cx="1174750" cy="233073"/>
            </a:xfrm>
            <a:prstGeom prst="roundRect">
              <a:avLst/>
            </a:prstGeom>
            <a:solidFill>
              <a:schemeClr val="accent4">
                <a:lumMod val="20000"/>
                <a:lumOff val="80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zh-CN" altLang="en-US" sz="1000" b="1" dirty="0" smtClean="0">
                  <a:solidFill>
                    <a:srgbClr val="660033"/>
                  </a:solidFill>
                  <a:latin typeface="幼圆" pitchFamily="49" charset="-122"/>
                  <a:ea typeface="幼圆" pitchFamily="49" charset="-122"/>
                </a:rPr>
                <a:t>走进大自然</a:t>
              </a:r>
              <a:endParaRPr lang="zh-CN" altLang="en-US" sz="1000" b="1" dirty="0">
                <a:solidFill>
                  <a:srgbClr val="660033"/>
                </a:solidFill>
                <a:latin typeface="幼圆" pitchFamily="49" charset="-122"/>
                <a:ea typeface="幼圆" pitchFamily="49" charset="-122"/>
              </a:endParaRPr>
            </a:p>
          </p:txBody>
        </p:sp>
        <p:sp>
          <p:nvSpPr>
            <p:cNvPr id="5" name="矩形 4"/>
            <p:cNvSpPr/>
            <p:nvPr/>
          </p:nvSpPr>
          <p:spPr>
            <a:xfrm>
              <a:off x="166255" y="193963"/>
              <a:ext cx="2050472" cy="523220"/>
            </a:xfrm>
            <a:prstGeom prst="rect">
              <a:avLst/>
            </a:prstGeom>
            <a:solidFill>
              <a:schemeClr val="accent4">
                <a:lumMod val="60000"/>
                <a:lumOff val="40000"/>
              </a:schemeClr>
            </a:solidFill>
            <a:ln>
              <a:solidFill>
                <a:srgbClr val="FF0000"/>
              </a:solidFill>
            </a:ln>
          </p:spPr>
          <p:style>
            <a:lnRef idx="2">
              <a:schemeClr val="accent2"/>
            </a:lnRef>
            <a:fillRef idx="1">
              <a:schemeClr val="lt1"/>
            </a:fillRef>
            <a:effectRef idx="0">
              <a:schemeClr val="accent2"/>
            </a:effectRef>
            <a:fontRef idx="minor">
              <a:schemeClr val="dk1"/>
            </a:fontRef>
          </p:style>
          <p:txBody>
            <a:bodyPr wrap="square">
              <a:spAutoFit/>
            </a:bodyPr>
            <a:lstStyle/>
            <a:p>
              <a:pPr>
                <a:defRPr/>
              </a:pPr>
              <a:r>
                <a:rPr lang="en-US" altLang="zh-CN" sz="2400" b="1" dirty="0" smtClean="0">
                  <a:ln w="18000">
                    <a:solidFill>
                      <a:srgbClr val="FF0000"/>
                    </a:solidFill>
                    <a:prstDash val="solid"/>
                    <a:miter lim="800000"/>
                  </a:ln>
                  <a:solidFill>
                    <a:srgbClr val="333300"/>
                  </a:solidFill>
                  <a:effectLst>
                    <a:outerShdw blurRad="25500" dist="23000" dir="7020000" algn="tl">
                      <a:srgbClr val="000000">
                        <a:alpha val="50000"/>
                      </a:srgbClr>
                    </a:outerShdw>
                  </a:effectLst>
                  <a:latin typeface="楷体" pitchFamily="49" charset="-122"/>
                  <a:ea typeface="楷体" pitchFamily="49" charset="-122"/>
                </a:rPr>
                <a:t>2.</a:t>
              </a:r>
              <a:r>
                <a:rPr lang="zh-CN" altLang="en-US" sz="2800" b="1" dirty="0" smtClean="0">
                  <a:ln w="18000">
                    <a:solidFill>
                      <a:srgbClr val="FF0000"/>
                    </a:solidFill>
                    <a:prstDash val="solid"/>
                    <a:miter lim="800000"/>
                  </a:ln>
                  <a:solidFill>
                    <a:srgbClr val="333300"/>
                  </a:solidFill>
                  <a:effectLst>
                    <a:outerShdw blurRad="25500" dist="23000" dir="7020000" algn="tl">
                      <a:srgbClr val="000000">
                        <a:alpha val="50000"/>
                      </a:srgbClr>
                    </a:outerShdw>
                  </a:effectLst>
                  <a:latin typeface="楷体" pitchFamily="49" charset="-122"/>
                  <a:ea typeface="楷体" pitchFamily="49" charset="-122"/>
                </a:rPr>
                <a:t>穿穿编编</a:t>
              </a:r>
              <a:endParaRPr lang="zh-CN" altLang="en-US" sz="2800" b="1" dirty="0">
                <a:ln w="18000">
                  <a:solidFill>
                    <a:srgbClr val="FF0000"/>
                  </a:solidFill>
                  <a:prstDash val="solid"/>
                  <a:miter lim="800000"/>
                </a:ln>
                <a:solidFill>
                  <a:srgbClr val="333300"/>
                </a:solidFill>
                <a:effectLst>
                  <a:outerShdw blurRad="25500" dist="23000" dir="7020000" algn="tl">
                    <a:srgbClr val="000000">
                      <a:alpha val="50000"/>
                    </a:srgbClr>
                  </a:outerShdw>
                </a:effectLst>
                <a:latin typeface="楷体" pitchFamily="49" charset="-122"/>
                <a:ea typeface="楷体" pitchFamily="49" charset="-122"/>
              </a:endParaRPr>
            </a:p>
          </p:txBody>
        </p:sp>
        <p:sp>
          <p:nvSpPr>
            <p:cNvPr id="69" name="TextBox 21"/>
            <p:cNvSpPr txBox="1">
              <a:spLocks noChangeArrowheads="1"/>
            </p:cNvSpPr>
            <p:nvPr/>
          </p:nvSpPr>
          <p:spPr bwMode="auto">
            <a:xfrm>
              <a:off x="2490354" y="3034145"/>
              <a:ext cx="646331" cy="276999"/>
            </a:xfrm>
            <a:prstGeom prst="rect">
              <a:avLst/>
            </a:prstGeom>
            <a:solidFill>
              <a:srgbClr val="C00000"/>
            </a:solidFill>
            <a:ln>
              <a:solidFill>
                <a:schemeClr val="bg1"/>
              </a:solidFill>
              <a:headEnd/>
              <a:tailEnd/>
            </a:ln>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zh-CN" altLang="en-US" sz="1200" b="1" dirty="0" smtClean="0">
                  <a:latin typeface="楷体_GB2312" charset="-122"/>
                  <a:ea typeface="楷体_GB2312" charset="-122"/>
                </a:rPr>
                <a:t>小知识</a:t>
              </a:r>
              <a:endParaRPr lang="zh-CN" altLang="en-US" sz="1200" b="1" dirty="0">
                <a:latin typeface="楷体_GB2312" charset="-122"/>
                <a:ea typeface="楷体_GB2312" charset="-122"/>
              </a:endParaRPr>
            </a:p>
          </p:txBody>
        </p:sp>
        <p:pic>
          <p:nvPicPr>
            <p:cNvPr id="36" name="Picture 4" descr="7000年前河姆渡席子"/>
            <p:cNvPicPr>
              <a:picLocks noChangeAspect="1" noChangeArrowheads="1"/>
            </p:cNvPicPr>
            <p:nvPr/>
          </p:nvPicPr>
          <p:blipFill>
            <a:blip r:embed="rId3" cstate="email"/>
            <a:srcRect/>
            <a:stretch>
              <a:fillRect/>
            </a:stretch>
          </p:blipFill>
          <p:spPr bwMode="auto">
            <a:xfrm>
              <a:off x="193963" y="1052945"/>
              <a:ext cx="2230581" cy="1634835"/>
            </a:xfrm>
            <a:prstGeom prst="rect">
              <a:avLst/>
            </a:prstGeom>
            <a:noFill/>
            <a:ln w="9525">
              <a:noFill/>
              <a:miter lim="800000"/>
              <a:headEnd/>
              <a:tailEnd/>
            </a:ln>
          </p:spPr>
        </p:pic>
        <p:pic>
          <p:nvPicPr>
            <p:cNvPr id="39" name="Picture 5" descr="仰韶文化时期各种编织纹样"/>
            <p:cNvPicPr>
              <a:picLocks noChangeAspect="1" noChangeArrowheads="1"/>
            </p:cNvPicPr>
            <p:nvPr/>
          </p:nvPicPr>
          <p:blipFill>
            <a:blip r:embed="rId4" cstate="email"/>
            <a:srcRect/>
            <a:stretch>
              <a:fillRect/>
            </a:stretch>
          </p:blipFill>
          <p:spPr bwMode="auto">
            <a:xfrm>
              <a:off x="2673929" y="581891"/>
              <a:ext cx="3158835" cy="2374676"/>
            </a:xfrm>
            <a:prstGeom prst="rect">
              <a:avLst/>
            </a:prstGeom>
            <a:noFill/>
            <a:ln w="9525">
              <a:noFill/>
              <a:miter lim="800000"/>
              <a:headEnd/>
              <a:tailEnd/>
            </a:ln>
          </p:spPr>
        </p:pic>
        <p:sp>
          <p:nvSpPr>
            <p:cNvPr id="29" name="TextBox 28"/>
            <p:cNvSpPr txBox="1"/>
            <p:nvPr/>
          </p:nvSpPr>
          <p:spPr>
            <a:xfrm>
              <a:off x="2332305" y="1177637"/>
              <a:ext cx="369332" cy="1357746"/>
            </a:xfrm>
            <a:prstGeom prst="rect">
              <a:avLst/>
            </a:prstGeom>
            <a:noFill/>
          </p:spPr>
          <p:txBody>
            <a:bodyPr vert="eaVert" wrap="square" rtlCol="0">
              <a:spAutoFit/>
            </a:bodyPr>
            <a:lstStyle/>
            <a:p>
              <a:r>
                <a:rPr lang="zh-CN" altLang="en-US" sz="1200" dirty="0" smtClean="0"/>
                <a:t>约七千年前的席子</a:t>
              </a:r>
              <a:endParaRPr lang="zh-CN" altLang="en-US" sz="1200" dirty="0"/>
            </a:p>
          </p:txBody>
        </p:sp>
        <p:sp>
          <p:nvSpPr>
            <p:cNvPr id="31" name="TextBox 30"/>
            <p:cNvSpPr txBox="1"/>
            <p:nvPr/>
          </p:nvSpPr>
          <p:spPr>
            <a:xfrm>
              <a:off x="2992582" y="263236"/>
              <a:ext cx="3117272" cy="276999"/>
            </a:xfrm>
            <a:prstGeom prst="rect">
              <a:avLst/>
            </a:prstGeom>
            <a:noFill/>
          </p:spPr>
          <p:txBody>
            <a:bodyPr wrap="square" rtlCol="0">
              <a:spAutoFit/>
            </a:bodyPr>
            <a:lstStyle/>
            <a:p>
              <a:r>
                <a:rPr lang="zh-CN" altLang="en-US" sz="1200" dirty="0" smtClean="0"/>
                <a:t>约七千年前原始先民编席的纹样</a:t>
              </a:r>
              <a:endParaRPr lang="zh-CN" altLang="en-US" sz="1200" dirty="0"/>
            </a:p>
          </p:txBody>
        </p:sp>
        <p:sp>
          <p:nvSpPr>
            <p:cNvPr id="32" name="矩形 31"/>
            <p:cNvSpPr/>
            <p:nvPr/>
          </p:nvSpPr>
          <p:spPr>
            <a:xfrm>
              <a:off x="263236" y="2787226"/>
              <a:ext cx="2258291" cy="830997"/>
            </a:xfrm>
            <a:prstGeom prst="rect">
              <a:avLst/>
            </a:prstGeom>
          </p:spPr>
          <p:txBody>
            <a:bodyPr wrap="square">
              <a:spAutoFit/>
            </a:bodyPr>
            <a:lstStyle/>
            <a:p>
              <a:r>
                <a:rPr lang="zh-CN" altLang="en-US" sz="1200" dirty="0" smtClean="0"/>
                <a:t>原始人类的早期生活就和穿、编有关。各种材料编织的物品，在生活中随处可见。它们不仅实用，而且洋溢着朴素的美感。</a:t>
              </a:r>
              <a:endParaRPr lang="zh-CN" altLang="en-US" sz="1200" dirty="0"/>
            </a:p>
          </p:txBody>
        </p:sp>
        <p:pic>
          <p:nvPicPr>
            <p:cNvPr id="33" name="Picture 4" descr="麻布良渚文化5000年"/>
            <p:cNvPicPr>
              <a:picLocks noChangeAspect="1" noChangeArrowheads="1"/>
            </p:cNvPicPr>
            <p:nvPr/>
          </p:nvPicPr>
          <p:blipFill>
            <a:blip r:embed="rId5" cstate="email"/>
            <a:srcRect/>
            <a:stretch>
              <a:fillRect/>
            </a:stretch>
          </p:blipFill>
          <p:spPr bwMode="auto">
            <a:xfrm>
              <a:off x="5832764" y="3382252"/>
              <a:ext cx="1440872" cy="1347533"/>
            </a:xfrm>
            <a:prstGeom prst="rect">
              <a:avLst/>
            </a:prstGeom>
            <a:noFill/>
            <a:ln w="9525">
              <a:noFill/>
              <a:miter lim="800000"/>
              <a:headEnd/>
              <a:tailEnd/>
            </a:ln>
          </p:spPr>
        </p:pic>
        <p:sp>
          <p:nvSpPr>
            <p:cNvPr id="34" name="Text Box 5"/>
            <p:cNvSpPr txBox="1">
              <a:spLocks noChangeArrowheads="1"/>
            </p:cNvSpPr>
            <p:nvPr/>
          </p:nvSpPr>
          <p:spPr bwMode="auto">
            <a:xfrm>
              <a:off x="5662901" y="4713144"/>
              <a:ext cx="2026371" cy="276999"/>
            </a:xfrm>
            <a:prstGeom prst="rect">
              <a:avLst/>
            </a:prstGeom>
            <a:noFill/>
            <a:ln w="9525">
              <a:noFill/>
              <a:miter lim="800000"/>
              <a:headEnd/>
              <a:tailEnd/>
            </a:ln>
          </p:spPr>
          <p:txBody>
            <a:bodyPr wrap="square">
              <a:spAutoFit/>
            </a:bodyPr>
            <a:lstStyle/>
            <a:p>
              <a:pPr>
                <a:spcBef>
                  <a:spcPct val="50000"/>
                </a:spcBef>
              </a:pPr>
              <a:r>
                <a:rPr lang="zh-CN" altLang="en-US" sz="1200" dirty="0"/>
                <a:t>良渚文化   五千年前的麻布</a:t>
              </a:r>
            </a:p>
          </p:txBody>
        </p:sp>
        <p:pic>
          <p:nvPicPr>
            <p:cNvPr id="1026" name="Picture 2"/>
            <p:cNvPicPr>
              <a:picLocks noChangeAspect="1" noChangeArrowheads="1"/>
            </p:cNvPicPr>
            <p:nvPr/>
          </p:nvPicPr>
          <p:blipFill>
            <a:blip r:embed="rId6" cstate="email"/>
            <a:srcRect/>
            <a:stretch>
              <a:fillRect/>
            </a:stretch>
          </p:blipFill>
          <p:spPr bwMode="auto">
            <a:xfrm>
              <a:off x="5916436" y="1496289"/>
              <a:ext cx="1495745" cy="1808533"/>
            </a:xfrm>
            <a:prstGeom prst="rect">
              <a:avLst/>
            </a:prstGeom>
            <a:noFill/>
            <a:ln w="9525">
              <a:noFill/>
              <a:miter lim="800000"/>
              <a:headEnd/>
              <a:tailEnd/>
            </a:ln>
          </p:spPr>
        </p:pic>
        <p:pic>
          <p:nvPicPr>
            <p:cNvPr id="1027" name="Picture 3"/>
            <p:cNvPicPr>
              <a:picLocks noChangeAspect="1" noChangeArrowheads="1"/>
            </p:cNvPicPr>
            <p:nvPr/>
          </p:nvPicPr>
          <p:blipFill>
            <a:blip r:embed="rId7" cstate="email">
              <a:lum bright="15000" contrast="3000"/>
            </a:blip>
            <a:srcRect/>
            <a:stretch>
              <a:fillRect/>
            </a:stretch>
          </p:blipFill>
          <p:spPr bwMode="auto">
            <a:xfrm>
              <a:off x="2535382" y="3394363"/>
              <a:ext cx="2036617" cy="1153389"/>
            </a:xfrm>
            <a:prstGeom prst="rect">
              <a:avLst/>
            </a:prstGeom>
            <a:noFill/>
            <a:ln w="9525">
              <a:noFill/>
              <a:miter lim="800000"/>
              <a:headEnd/>
              <a:tailEnd/>
            </a:ln>
          </p:spPr>
        </p:pic>
        <p:sp>
          <p:nvSpPr>
            <p:cNvPr id="37" name="矩形 36"/>
            <p:cNvSpPr/>
            <p:nvPr/>
          </p:nvSpPr>
          <p:spPr>
            <a:xfrm>
              <a:off x="4696691" y="3131128"/>
              <a:ext cx="1177637" cy="1569660"/>
            </a:xfrm>
            <a:prstGeom prst="rect">
              <a:avLst/>
            </a:prstGeom>
          </p:spPr>
          <p:txBody>
            <a:bodyPr wrap="square">
              <a:spAutoFit/>
            </a:bodyPr>
            <a:lstStyle/>
            <a:p>
              <a:r>
                <a:rPr lang="zh-CN" altLang="en-US" sz="1200" dirty="0" smtClean="0"/>
                <a:t>在文字发明前，人类祖先用编织的绳子打上不同的“结”来记录大小事情，历史上称之为“结绳记事”。</a:t>
              </a:r>
              <a:endParaRPr lang="zh-CN" altLang="en-US" sz="1200" dirty="0"/>
            </a:p>
          </p:txBody>
        </p:sp>
        <p:sp>
          <p:nvSpPr>
            <p:cNvPr id="38" name="矩形 37"/>
            <p:cNvSpPr/>
            <p:nvPr/>
          </p:nvSpPr>
          <p:spPr>
            <a:xfrm>
              <a:off x="3094557" y="3064225"/>
              <a:ext cx="1569660" cy="276999"/>
            </a:xfrm>
            <a:prstGeom prst="rect">
              <a:avLst/>
            </a:prstGeom>
          </p:spPr>
          <p:txBody>
            <a:bodyPr wrap="none">
              <a:spAutoFit/>
            </a:bodyPr>
            <a:lstStyle/>
            <a:p>
              <a:r>
                <a:rPr lang="zh-CN" altLang="en-US" sz="1200" dirty="0" smtClean="0"/>
                <a:t>“结绳记事”示意图</a:t>
              </a:r>
              <a:endParaRPr lang="zh-CN" altLang="en-US" sz="1200" dirty="0"/>
            </a:p>
          </p:txBody>
        </p:sp>
        <p:pic>
          <p:nvPicPr>
            <p:cNvPr id="40" name="Picture 4" descr="DSC00064"/>
            <p:cNvPicPr>
              <a:picLocks noChangeAspect="1" noChangeArrowheads="1"/>
            </p:cNvPicPr>
            <p:nvPr/>
          </p:nvPicPr>
          <p:blipFill>
            <a:blip r:embed="rId8" cstate="email"/>
            <a:srcRect/>
            <a:stretch>
              <a:fillRect/>
            </a:stretch>
          </p:blipFill>
          <p:spPr bwMode="auto">
            <a:xfrm>
              <a:off x="6240939" y="249381"/>
              <a:ext cx="1476044" cy="869950"/>
            </a:xfrm>
            <a:prstGeom prst="rect">
              <a:avLst/>
            </a:prstGeom>
            <a:noFill/>
            <a:ln w="9525">
              <a:noFill/>
              <a:miter lim="800000"/>
              <a:headEnd/>
              <a:tailEnd/>
            </a:ln>
          </p:spPr>
        </p:pic>
        <p:sp>
          <p:nvSpPr>
            <p:cNvPr id="42" name="TextBox 41"/>
            <p:cNvSpPr txBox="1"/>
            <p:nvPr/>
          </p:nvSpPr>
          <p:spPr>
            <a:xfrm>
              <a:off x="6331529" y="1233054"/>
              <a:ext cx="1122218" cy="276999"/>
            </a:xfrm>
            <a:prstGeom prst="rect">
              <a:avLst/>
            </a:prstGeom>
            <a:noFill/>
          </p:spPr>
          <p:txBody>
            <a:bodyPr wrap="square" rtlCol="0">
              <a:spAutoFit/>
            </a:bodyPr>
            <a:lstStyle/>
            <a:p>
              <a:r>
                <a:rPr lang="zh-CN" altLang="en-US" sz="1200" dirty="0" smtClean="0"/>
                <a:t>玉饰牌（辽代）</a:t>
              </a:r>
              <a:endParaRPr lang="zh-CN" altLang="en-US" sz="1200" dirty="0"/>
            </a:p>
          </p:txBody>
        </p:sp>
        <p:sp>
          <p:nvSpPr>
            <p:cNvPr id="43" name="TextBox 42"/>
            <p:cNvSpPr txBox="1"/>
            <p:nvPr/>
          </p:nvSpPr>
          <p:spPr>
            <a:xfrm>
              <a:off x="7703129" y="1884217"/>
              <a:ext cx="1122218" cy="646331"/>
            </a:xfrm>
            <a:prstGeom prst="rect">
              <a:avLst/>
            </a:prstGeom>
            <a:noFill/>
          </p:spPr>
          <p:txBody>
            <a:bodyPr wrap="square" rtlCol="0">
              <a:spAutoFit/>
            </a:bodyPr>
            <a:lstStyle/>
            <a:p>
              <a:r>
                <a:rPr lang="zh-CN" altLang="en-US" sz="1200" dirty="0" smtClean="0"/>
                <a:t>古人将吉祥的中国结拴在美玉上随身佩挂</a:t>
              </a:r>
              <a:endParaRPr lang="zh-CN" altLang="en-US" sz="1200" dirty="0"/>
            </a:p>
          </p:txBody>
        </p:sp>
        <p:pic>
          <p:nvPicPr>
            <p:cNvPr id="44" name="Picture 5" descr="6000年前原始腰机用葛麻等自然植物纤维纺织"/>
            <p:cNvPicPr>
              <a:picLocks noChangeAspect="1" noChangeArrowheads="1"/>
            </p:cNvPicPr>
            <p:nvPr/>
          </p:nvPicPr>
          <p:blipFill>
            <a:blip r:embed="rId9" cstate="email"/>
            <a:srcRect/>
            <a:stretch>
              <a:fillRect/>
            </a:stretch>
          </p:blipFill>
          <p:spPr bwMode="auto">
            <a:xfrm>
              <a:off x="207994" y="4003964"/>
              <a:ext cx="2188842" cy="2286000"/>
            </a:xfrm>
            <a:prstGeom prst="rect">
              <a:avLst/>
            </a:prstGeom>
            <a:noFill/>
            <a:ln w="9525">
              <a:noFill/>
              <a:miter lim="800000"/>
              <a:headEnd/>
              <a:tailEnd/>
            </a:ln>
          </p:spPr>
        </p:pic>
        <p:pic>
          <p:nvPicPr>
            <p:cNvPr id="1028" name="Picture 4"/>
            <p:cNvPicPr>
              <a:picLocks noChangeAspect="1" noChangeArrowheads="1"/>
            </p:cNvPicPr>
            <p:nvPr/>
          </p:nvPicPr>
          <p:blipFill>
            <a:blip r:embed="rId10" cstate="email"/>
            <a:srcRect/>
            <a:stretch>
              <a:fillRect/>
            </a:stretch>
          </p:blipFill>
          <p:spPr bwMode="auto">
            <a:xfrm>
              <a:off x="2521527" y="4639999"/>
              <a:ext cx="3200400" cy="1996327"/>
            </a:xfrm>
            <a:prstGeom prst="rect">
              <a:avLst/>
            </a:prstGeom>
            <a:noFill/>
            <a:ln w="9525">
              <a:noFill/>
              <a:miter lim="800000"/>
              <a:headEnd/>
              <a:tailEnd/>
            </a:ln>
          </p:spPr>
        </p:pic>
        <p:pic>
          <p:nvPicPr>
            <p:cNvPr id="1029" name="Picture 5"/>
            <p:cNvPicPr>
              <a:picLocks noChangeAspect="1" noChangeArrowheads="1"/>
            </p:cNvPicPr>
            <p:nvPr/>
          </p:nvPicPr>
          <p:blipFill>
            <a:blip r:embed="rId11" cstate="email">
              <a:lum bright="1000" contrast="33000"/>
            </a:blip>
            <a:srcRect/>
            <a:stretch>
              <a:fillRect/>
            </a:stretch>
          </p:blipFill>
          <p:spPr bwMode="auto">
            <a:xfrm>
              <a:off x="7442495" y="2438400"/>
              <a:ext cx="1427875" cy="1772945"/>
            </a:xfrm>
            <a:prstGeom prst="rect">
              <a:avLst/>
            </a:prstGeom>
            <a:noFill/>
            <a:ln w="9525">
              <a:noFill/>
              <a:miter lim="800000"/>
              <a:headEnd/>
              <a:tailEnd/>
            </a:ln>
          </p:spPr>
        </p:pic>
        <p:pic>
          <p:nvPicPr>
            <p:cNvPr id="46" name="Picture 4" descr="清云锦一品文官官服"/>
            <p:cNvPicPr>
              <a:picLocks noChangeAspect="1" noChangeArrowheads="1"/>
            </p:cNvPicPr>
            <p:nvPr/>
          </p:nvPicPr>
          <p:blipFill>
            <a:blip r:embed="rId12" cstate="email"/>
            <a:srcRect/>
            <a:stretch>
              <a:fillRect/>
            </a:stretch>
          </p:blipFill>
          <p:spPr bwMode="auto">
            <a:xfrm>
              <a:off x="5833229" y="5001492"/>
              <a:ext cx="1911462" cy="1316182"/>
            </a:xfrm>
            <a:prstGeom prst="rect">
              <a:avLst/>
            </a:prstGeom>
            <a:noFill/>
            <a:ln w="9525">
              <a:noFill/>
              <a:miter lim="800000"/>
              <a:headEnd/>
              <a:tailEnd/>
            </a:ln>
          </p:spPr>
        </p:pic>
        <p:sp>
          <p:nvSpPr>
            <p:cNvPr id="48" name="TextBox 27"/>
            <p:cNvSpPr txBox="1">
              <a:spLocks noChangeArrowheads="1"/>
            </p:cNvSpPr>
            <p:nvPr/>
          </p:nvSpPr>
          <p:spPr bwMode="auto">
            <a:xfrm>
              <a:off x="5666508" y="6387037"/>
              <a:ext cx="2396835" cy="276999"/>
            </a:xfrm>
            <a:prstGeom prst="rect">
              <a:avLst/>
            </a:prstGeom>
            <a:noFill/>
            <a:ln w="9525">
              <a:noFill/>
              <a:miter lim="800000"/>
              <a:headEnd/>
              <a:tailEnd/>
            </a:ln>
          </p:spPr>
          <p:txBody>
            <a:bodyPr wrap="square">
              <a:spAutoFit/>
            </a:bodyPr>
            <a:lstStyle/>
            <a:p>
              <a:r>
                <a:rPr lang="zh-CN" altLang="en-US" sz="1200" dirty="0" smtClean="0">
                  <a:latin typeface="楷体_GB2312" charset="-122"/>
                  <a:ea typeface="楷体_GB2312" charset="-122"/>
                </a:rPr>
                <a:t>享誉中外的南京云锦丝绸织绣</a:t>
              </a:r>
              <a:endParaRPr lang="zh-CN" altLang="en-US" sz="1200" dirty="0">
                <a:latin typeface="楷体_GB2312" charset="-122"/>
                <a:ea typeface="楷体_GB2312" charset="-122"/>
              </a:endParaRPr>
            </a:p>
          </p:txBody>
        </p:sp>
        <p:pic>
          <p:nvPicPr>
            <p:cNvPr id="1030" name="Picture 6"/>
            <p:cNvPicPr>
              <a:picLocks noChangeAspect="1" noChangeArrowheads="1"/>
            </p:cNvPicPr>
            <p:nvPr/>
          </p:nvPicPr>
          <p:blipFill>
            <a:blip r:embed="rId13" cstate="email"/>
            <a:srcRect/>
            <a:stretch>
              <a:fillRect/>
            </a:stretch>
          </p:blipFill>
          <p:spPr bwMode="auto">
            <a:xfrm>
              <a:off x="7841673" y="4307482"/>
              <a:ext cx="2147454" cy="2314991"/>
            </a:xfrm>
            <a:prstGeom prst="rect">
              <a:avLst/>
            </a:prstGeom>
            <a:noFill/>
            <a:ln w="9525">
              <a:noFill/>
              <a:miter lim="800000"/>
              <a:headEnd/>
              <a:tailEnd/>
            </a:ln>
          </p:spPr>
        </p:pic>
        <p:sp>
          <p:nvSpPr>
            <p:cNvPr id="51" name="矩形 50"/>
            <p:cNvSpPr/>
            <p:nvPr/>
          </p:nvSpPr>
          <p:spPr>
            <a:xfrm>
              <a:off x="9933779" y="4796043"/>
              <a:ext cx="415498" cy="1200329"/>
            </a:xfrm>
            <a:prstGeom prst="rect">
              <a:avLst/>
            </a:prstGeom>
          </p:spPr>
          <p:txBody>
            <a:bodyPr wrap="square">
              <a:spAutoFit/>
            </a:bodyPr>
            <a:lstStyle/>
            <a:p>
              <a:r>
                <a:rPr lang="zh-CN" altLang="en-US" sz="1200" dirty="0" smtClean="0"/>
                <a:t>民间竹编艺人</a:t>
              </a:r>
              <a:endParaRPr lang="zh-CN" altLang="en-US" sz="1200" dirty="0"/>
            </a:p>
          </p:txBody>
        </p:sp>
        <p:pic>
          <p:nvPicPr>
            <p:cNvPr id="1031" name="Picture 7"/>
            <p:cNvPicPr>
              <a:picLocks noChangeAspect="1" noChangeArrowheads="1"/>
            </p:cNvPicPr>
            <p:nvPr/>
          </p:nvPicPr>
          <p:blipFill>
            <a:blip r:embed="rId14" cstate="email"/>
            <a:srcRect/>
            <a:stretch>
              <a:fillRect/>
            </a:stretch>
          </p:blipFill>
          <p:spPr bwMode="auto">
            <a:xfrm>
              <a:off x="10206181" y="4281054"/>
              <a:ext cx="1736437" cy="2116282"/>
            </a:xfrm>
            <a:prstGeom prst="rect">
              <a:avLst/>
            </a:prstGeom>
            <a:noFill/>
            <a:ln w="9525">
              <a:noFill/>
              <a:miter lim="800000"/>
              <a:headEnd/>
              <a:tailEnd/>
            </a:ln>
          </p:spPr>
        </p:pic>
        <p:sp>
          <p:nvSpPr>
            <p:cNvPr id="53" name="TextBox 27"/>
            <p:cNvSpPr txBox="1">
              <a:spLocks noChangeArrowheads="1"/>
            </p:cNvSpPr>
            <p:nvPr/>
          </p:nvSpPr>
          <p:spPr bwMode="auto">
            <a:xfrm>
              <a:off x="10571019" y="6400892"/>
              <a:ext cx="997526" cy="276999"/>
            </a:xfrm>
            <a:prstGeom prst="rect">
              <a:avLst/>
            </a:prstGeom>
            <a:noFill/>
            <a:ln w="9525">
              <a:noFill/>
              <a:miter lim="800000"/>
              <a:headEnd/>
              <a:tailEnd/>
            </a:ln>
          </p:spPr>
          <p:txBody>
            <a:bodyPr wrap="square">
              <a:spAutoFit/>
            </a:bodyPr>
            <a:lstStyle/>
            <a:p>
              <a:r>
                <a:rPr lang="zh-CN" altLang="en-US" sz="1200" dirty="0" smtClean="0">
                  <a:latin typeface="楷体_GB2312" charset="-122"/>
                  <a:ea typeface="楷体_GB2312" charset="-122"/>
                </a:rPr>
                <a:t>编织毛衣</a:t>
              </a:r>
              <a:endParaRPr lang="zh-CN" altLang="en-US" sz="1200" dirty="0">
                <a:latin typeface="楷体_GB2312" charset="-122"/>
                <a:ea typeface="楷体_GB2312" charset="-122"/>
              </a:endParaRPr>
            </a:p>
          </p:txBody>
        </p:sp>
        <p:pic>
          <p:nvPicPr>
            <p:cNvPr id="1034" name="Picture 10"/>
            <p:cNvPicPr>
              <a:picLocks noChangeAspect="1" noChangeArrowheads="1"/>
            </p:cNvPicPr>
            <p:nvPr/>
          </p:nvPicPr>
          <p:blipFill>
            <a:blip r:embed="rId15" cstate="email"/>
            <a:srcRect/>
            <a:stretch>
              <a:fillRect/>
            </a:stretch>
          </p:blipFill>
          <p:spPr bwMode="auto">
            <a:xfrm>
              <a:off x="9005455" y="545715"/>
              <a:ext cx="2507672" cy="1824278"/>
            </a:xfrm>
            <a:prstGeom prst="rect">
              <a:avLst/>
            </a:prstGeom>
            <a:noFill/>
            <a:ln w="9525">
              <a:noFill/>
              <a:miter lim="800000"/>
              <a:headEnd/>
              <a:tailEnd/>
            </a:ln>
          </p:spPr>
        </p:pic>
        <p:pic>
          <p:nvPicPr>
            <p:cNvPr id="1035" name="Picture 11"/>
            <p:cNvPicPr>
              <a:picLocks noChangeAspect="1" noChangeArrowheads="1"/>
            </p:cNvPicPr>
            <p:nvPr/>
          </p:nvPicPr>
          <p:blipFill>
            <a:blip r:embed="rId16" cstate="email"/>
            <a:srcRect/>
            <a:stretch>
              <a:fillRect/>
            </a:stretch>
          </p:blipFill>
          <p:spPr bwMode="auto">
            <a:xfrm>
              <a:off x="9008006" y="2493817"/>
              <a:ext cx="2518975" cy="1704110"/>
            </a:xfrm>
            <a:prstGeom prst="rect">
              <a:avLst/>
            </a:prstGeom>
            <a:noFill/>
            <a:ln w="9525">
              <a:noFill/>
              <a:miter lim="800000"/>
              <a:headEnd/>
              <a:tailEnd/>
            </a:ln>
          </p:spPr>
        </p:pic>
        <p:sp>
          <p:nvSpPr>
            <p:cNvPr id="61" name="TextBox 60"/>
            <p:cNvSpPr txBox="1"/>
            <p:nvPr/>
          </p:nvSpPr>
          <p:spPr>
            <a:xfrm>
              <a:off x="11545576" y="1163782"/>
              <a:ext cx="369332" cy="997527"/>
            </a:xfrm>
            <a:prstGeom prst="rect">
              <a:avLst/>
            </a:prstGeom>
            <a:noFill/>
          </p:spPr>
          <p:txBody>
            <a:bodyPr vert="eaVert" wrap="square" rtlCol="0">
              <a:spAutoFit/>
            </a:bodyPr>
            <a:lstStyle/>
            <a:p>
              <a:r>
                <a:rPr lang="zh-CN" altLang="en-US" sz="1200" dirty="0" smtClean="0"/>
                <a:t>蜘蛛网</a:t>
              </a:r>
              <a:endParaRPr lang="zh-CN" altLang="en-US" sz="1200" dirty="0"/>
            </a:p>
          </p:txBody>
        </p:sp>
        <p:sp>
          <p:nvSpPr>
            <p:cNvPr id="63" name="TextBox 62"/>
            <p:cNvSpPr txBox="1"/>
            <p:nvPr/>
          </p:nvSpPr>
          <p:spPr>
            <a:xfrm>
              <a:off x="11457893" y="2618511"/>
              <a:ext cx="553998" cy="1246908"/>
            </a:xfrm>
            <a:prstGeom prst="rect">
              <a:avLst/>
            </a:prstGeom>
            <a:noFill/>
          </p:spPr>
          <p:txBody>
            <a:bodyPr vert="eaVert" wrap="square" rtlCol="0">
              <a:spAutoFit/>
            </a:bodyPr>
            <a:lstStyle/>
            <a:p>
              <a:pPr algn="ctr"/>
              <a:r>
                <a:rPr lang="zh-CN" altLang="en-US" sz="1200" dirty="0" smtClean="0"/>
                <a:t>织巢鸟组用穿编方法建造鸟窝</a:t>
              </a:r>
              <a:endParaRPr lang="zh-CN" altLang="en-US" sz="1200" dirty="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572000" y="512618"/>
            <a:ext cx="1662545" cy="369332"/>
          </a:xfrm>
          <a:prstGeom prst="rect">
            <a:avLst/>
          </a:prstGeom>
          <a:noFill/>
        </p:spPr>
        <p:txBody>
          <a:bodyPr wrap="square" rtlCol="0">
            <a:spAutoFit/>
          </a:bodyPr>
          <a:lstStyle/>
          <a:p>
            <a:endParaRPr lang="zh-CN" altLang="en-US" dirty="0"/>
          </a:p>
        </p:txBody>
      </p:sp>
      <p:grpSp>
        <p:nvGrpSpPr>
          <p:cNvPr id="48" name="组合 47"/>
          <p:cNvGrpSpPr/>
          <p:nvPr/>
        </p:nvGrpSpPr>
        <p:grpSpPr>
          <a:xfrm>
            <a:off x="196025" y="166255"/>
            <a:ext cx="11995975" cy="6525490"/>
            <a:chOff x="196025" y="166255"/>
            <a:chExt cx="11995975" cy="6525490"/>
          </a:xfrm>
        </p:grpSpPr>
        <p:pic>
          <p:nvPicPr>
            <p:cNvPr id="2052" name="Picture 4"/>
            <p:cNvPicPr>
              <a:picLocks noChangeAspect="1" noChangeArrowheads="1"/>
            </p:cNvPicPr>
            <p:nvPr/>
          </p:nvPicPr>
          <p:blipFill>
            <a:blip r:embed="rId2" cstate="email"/>
            <a:srcRect/>
            <a:stretch>
              <a:fillRect/>
            </a:stretch>
          </p:blipFill>
          <p:spPr bwMode="auto">
            <a:xfrm>
              <a:off x="8307971" y="3893126"/>
              <a:ext cx="1722720" cy="1108364"/>
            </a:xfrm>
            <a:prstGeom prst="rect">
              <a:avLst/>
            </a:prstGeom>
            <a:noFill/>
            <a:ln w="9525">
              <a:noFill/>
              <a:miter lim="800000"/>
              <a:headEnd/>
              <a:tailEnd/>
            </a:ln>
          </p:spPr>
        </p:pic>
        <p:sp>
          <p:nvSpPr>
            <p:cNvPr id="35" name="矩形 34"/>
            <p:cNvSpPr/>
            <p:nvPr/>
          </p:nvSpPr>
          <p:spPr>
            <a:xfrm>
              <a:off x="9531996" y="4671352"/>
              <a:ext cx="332440" cy="369332"/>
            </a:xfrm>
            <a:prstGeom prst="rect">
              <a:avLst/>
            </a:prstGeom>
          </p:spPr>
          <p:txBody>
            <a:bodyPr wrap="square">
              <a:spAutoFit/>
            </a:bodyPr>
            <a:lstStyle/>
            <a:p>
              <a:r>
                <a:rPr lang="zh-CN" altLang="en-US" dirty="0" smtClean="0"/>
                <a:t>②</a:t>
              </a:r>
              <a:endParaRPr lang="zh-CN" altLang="en-US" dirty="0"/>
            </a:p>
          </p:txBody>
        </p:sp>
        <p:pic>
          <p:nvPicPr>
            <p:cNvPr id="4" name="Picture 5" descr="8_18_3"/>
            <p:cNvPicPr>
              <a:picLocks noChangeAspect="1" noChangeArrowheads="1"/>
            </p:cNvPicPr>
            <p:nvPr/>
          </p:nvPicPr>
          <p:blipFill>
            <a:blip r:embed="rId3" cstate="email"/>
            <a:srcRect/>
            <a:stretch>
              <a:fillRect/>
            </a:stretch>
          </p:blipFill>
          <p:spPr bwMode="auto">
            <a:xfrm>
              <a:off x="235527" y="692726"/>
              <a:ext cx="1814946" cy="1380259"/>
            </a:xfrm>
            <a:prstGeom prst="rect">
              <a:avLst/>
            </a:prstGeom>
            <a:noFill/>
            <a:ln w="9525">
              <a:noFill/>
              <a:miter lim="800000"/>
              <a:headEnd/>
              <a:tailEnd/>
            </a:ln>
          </p:spPr>
        </p:pic>
        <p:pic>
          <p:nvPicPr>
            <p:cNvPr id="5" name="Picture 4" descr="8_18_4"/>
            <p:cNvPicPr>
              <a:picLocks noChangeAspect="1" noChangeArrowheads="1"/>
            </p:cNvPicPr>
            <p:nvPr/>
          </p:nvPicPr>
          <p:blipFill>
            <a:blip r:embed="rId4" cstate="email"/>
            <a:srcRect/>
            <a:stretch>
              <a:fillRect/>
            </a:stretch>
          </p:blipFill>
          <p:spPr bwMode="auto">
            <a:xfrm>
              <a:off x="2187004" y="235527"/>
              <a:ext cx="2141532" cy="2170979"/>
            </a:xfrm>
            <a:prstGeom prst="rect">
              <a:avLst/>
            </a:prstGeom>
            <a:noFill/>
            <a:ln w="9525">
              <a:noFill/>
              <a:miter lim="800000"/>
              <a:headEnd/>
              <a:tailEnd/>
            </a:ln>
          </p:spPr>
        </p:pic>
        <p:pic>
          <p:nvPicPr>
            <p:cNvPr id="6" name="Picture 5" descr="8_18_6"/>
            <p:cNvPicPr>
              <a:picLocks noChangeAspect="1" noChangeArrowheads="1"/>
            </p:cNvPicPr>
            <p:nvPr/>
          </p:nvPicPr>
          <p:blipFill>
            <a:blip r:embed="rId5" cstate="email"/>
            <a:srcRect/>
            <a:stretch>
              <a:fillRect/>
            </a:stretch>
          </p:blipFill>
          <p:spPr bwMode="auto">
            <a:xfrm>
              <a:off x="304800" y="2244435"/>
              <a:ext cx="1773382" cy="1950461"/>
            </a:xfrm>
            <a:prstGeom prst="rect">
              <a:avLst/>
            </a:prstGeom>
            <a:noFill/>
            <a:ln w="9525">
              <a:noFill/>
              <a:miter lim="800000"/>
              <a:headEnd/>
              <a:tailEnd/>
            </a:ln>
          </p:spPr>
        </p:pic>
        <p:pic>
          <p:nvPicPr>
            <p:cNvPr id="7" name="Picture 6" descr="穿编1"/>
            <p:cNvPicPr>
              <a:picLocks noChangeAspect="1" noChangeArrowheads="1"/>
            </p:cNvPicPr>
            <p:nvPr/>
          </p:nvPicPr>
          <p:blipFill>
            <a:blip r:embed="rId6" cstate="email"/>
            <a:srcRect/>
            <a:stretch>
              <a:fillRect/>
            </a:stretch>
          </p:blipFill>
          <p:spPr bwMode="auto">
            <a:xfrm>
              <a:off x="2280064" y="2715491"/>
              <a:ext cx="1964045" cy="1536411"/>
            </a:xfrm>
            <a:prstGeom prst="rect">
              <a:avLst/>
            </a:prstGeom>
            <a:noFill/>
            <a:ln w="9525">
              <a:noFill/>
              <a:miter lim="800000"/>
              <a:headEnd/>
              <a:tailEnd/>
            </a:ln>
          </p:spPr>
        </p:pic>
        <p:pic>
          <p:nvPicPr>
            <p:cNvPr id="8" name="Picture 4" descr="传编体育馆"/>
            <p:cNvPicPr>
              <a:picLocks noChangeAspect="1" noChangeArrowheads="1"/>
            </p:cNvPicPr>
            <p:nvPr/>
          </p:nvPicPr>
          <p:blipFill>
            <a:blip r:embed="rId7" cstate="email"/>
            <a:srcRect/>
            <a:stretch>
              <a:fillRect/>
            </a:stretch>
          </p:blipFill>
          <p:spPr bwMode="auto">
            <a:xfrm>
              <a:off x="196025" y="4308764"/>
              <a:ext cx="2976667" cy="2083646"/>
            </a:xfrm>
            <a:prstGeom prst="rect">
              <a:avLst/>
            </a:prstGeom>
            <a:noFill/>
            <a:ln w="9525">
              <a:noFill/>
              <a:miter lim="800000"/>
              <a:headEnd/>
              <a:tailEnd/>
            </a:ln>
          </p:spPr>
        </p:pic>
        <p:pic>
          <p:nvPicPr>
            <p:cNvPr id="9" name="Picture 4" descr="穿编办公楼美"/>
            <p:cNvPicPr>
              <a:picLocks noChangeAspect="1" noChangeArrowheads="1"/>
            </p:cNvPicPr>
            <p:nvPr/>
          </p:nvPicPr>
          <p:blipFill>
            <a:blip r:embed="rId8" cstate="email"/>
            <a:srcRect/>
            <a:stretch>
              <a:fillRect/>
            </a:stretch>
          </p:blipFill>
          <p:spPr bwMode="auto">
            <a:xfrm>
              <a:off x="3311238" y="4302397"/>
              <a:ext cx="2604653" cy="2098403"/>
            </a:xfrm>
            <a:prstGeom prst="rect">
              <a:avLst/>
            </a:prstGeom>
            <a:noFill/>
            <a:ln w="9525">
              <a:noFill/>
              <a:miter lim="800000"/>
              <a:headEnd/>
              <a:tailEnd/>
            </a:ln>
          </p:spPr>
        </p:pic>
        <p:sp>
          <p:nvSpPr>
            <p:cNvPr id="11" name="TextBox 10"/>
            <p:cNvSpPr txBox="1"/>
            <p:nvPr/>
          </p:nvSpPr>
          <p:spPr>
            <a:xfrm>
              <a:off x="734290" y="6414746"/>
              <a:ext cx="1723549" cy="276999"/>
            </a:xfrm>
            <a:prstGeom prst="rect">
              <a:avLst/>
            </a:prstGeom>
            <a:noFill/>
          </p:spPr>
          <p:txBody>
            <a:bodyPr wrap="none" rtlCol="0">
              <a:spAutoFit/>
            </a:bodyPr>
            <a:lstStyle/>
            <a:p>
              <a:r>
                <a:rPr lang="zh-CN" altLang="en-US" sz="1200" dirty="0" smtClean="0"/>
                <a:t>北京奥运会鸟巢体育馆</a:t>
              </a:r>
              <a:endParaRPr lang="zh-CN" altLang="en-US" sz="1200" dirty="0"/>
            </a:p>
          </p:txBody>
        </p:sp>
        <p:sp>
          <p:nvSpPr>
            <p:cNvPr id="13" name="TextBox 12"/>
            <p:cNvSpPr txBox="1"/>
            <p:nvPr/>
          </p:nvSpPr>
          <p:spPr>
            <a:xfrm>
              <a:off x="3920836" y="6405541"/>
              <a:ext cx="1191491" cy="276999"/>
            </a:xfrm>
            <a:prstGeom prst="rect">
              <a:avLst/>
            </a:prstGeom>
            <a:noFill/>
          </p:spPr>
          <p:txBody>
            <a:bodyPr wrap="square" rtlCol="0">
              <a:spAutoFit/>
            </a:bodyPr>
            <a:lstStyle/>
            <a:p>
              <a:r>
                <a:rPr lang="zh-CN" altLang="en-US" sz="1200" dirty="0" smtClean="0"/>
                <a:t>办公楼</a:t>
              </a:r>
              <a:endParaRPr lang="zh-CN" altLang="en-US" sz="1200" dirty="0"/>
            </a:p>
          </p:txBody>
        </p:sp>
        <p:pic>
          <p:nvPicPr>
            <p:cNvPr id="15" name="Picture 8" descr="DSC00090"/>
            <p:cNvPicPr>
              <a:picLocks noChangeAspect="1" noChangeArrowheads="1"/>
            </p:cNvPicPr>
            <p:nvPr/>
          </p:nvPicPr>
          <p:blipFill>
            <a:blip r:embed="rId9" cstate="email"/>
            <a:srcRect/>
            <a:stretch>
              <a:fillRect/>
            </a:stretch>
          </p:blipFill>
          <p:spPr bwMode="auto">
            <a:xfrm>
              <a:off x="4476898" y="263236"/>
              <a:ext cx="1084403" cy="1967346"/>
            </a:xfrm>
            <a:prstGeom prst="rect">
              <a:avLst/>
            </a:prstGeom>
            <a:noFill/>
            <a:ln w="9525">
              <a:noFill/>
              <a:miter lim="800000"/>
              <a:headEnd/>
              <a:tailEnd/>
            </a:ln>
          </p:spPr>
        </p:pic>
        <p:pic>
          <p:nvPicPr>
            <p:cNvPr id="16" name="Picture 10" descr="DSC00070"/>
            <p:cNvPicPr>
              <a:picLocks noChangeAspect="1" noChangeArrowheads="1"/>
            </p:cNvPicPr>
            <p:nvPr/>
          </p:nvPicPr>
          <p:blipFill>
            <a:blip r:embed="rId10" cstate="email"/>
            <a:srcRect/>
            <a:stretch>
              <a:fillRect/>
            </a:stretch>
          </p:blipFill>
          <p:spPr bwMode="auto">
            <a:xfrm>
              <a:off x="5541818" y="259813"/>
              <a:ext cx="1565259" cy="1804516"/>
            </a:xfrm>
            <a:prstGeom prst="rect">
              <a:avLst/>
            </a:prstGeom>
            <a:noFill/>
            <a:ln w="9525">
              <a:noFill/>
              <a:miter lim="800000"/>
              <a:headEnd/>
              <a:tailEnd/>
            </a:ln>
          </p:spPr>
        </p:pic>
        <p:sp>
          <p:nvSpPr>
            <p:cNvPr id="18" name="TextBox 17"/>
            <p:cNvSpPr txBox="1"/>
            <p:nvPr/>
          </p:nvSpPr>
          <p:spPr>
            <a:xfrm>
              <a:off x="4281056" y="3075708"/>
              <a:ext cx="1496289" cy="954107"/>
            </a:xfrm>
            <a:prstGeom prst="rect">
              <a:avLst/>
            </a:prstGeom>
            <a:noFill/>
          </p:spPr>
          <p:txBody>
            <a:bodyPr wrap="square" rtlCol="0">
              <a:spAutoFit/>
            </a:bodyPr>
            <a:lstStyle/>
            <a:p>
              <a:r>
                <a:rPr lang="zh-CN" altLang="en-US" sz="1400" dirty="0" smtClean="0"/>
                <a:t>想一想，再找一找生活中还有哪此物品是用穿编方法制作的？</a:t>
              </a:r>
              <a:endParaRPr lang="zh-CN" altLang="en-US" sz="1400" dirty="0"/>
            </a:p>
          </p:txBody>
        </p:sp>
        <p:sp>
          <p:nvSpPr>
            <p:cNvPr id="19" name="圆角矩形 18"/>
            <p:cNvSpPr/>
            <p:nvPr/>
          </p:nvSpPr>
          <p:spPr>
            <a:xfrm>
              <a:off x="4547175" y="2396837"/>
              <a:ext cx="828389" cy="343913"/>
            </a:xfrm>
            <a:prstGeom prst="roundRect">
              <a:avLst/>
            </a:prstGeom>
            <a:solidFill>
              <a:schemeClr val="accent4">
                <a:lumMod val="20000"/>
                <a:lumOff val="80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zh-CN" altLang="en-US" sz="1200" b="1" dirty="0" smtClean="0">
                  <a:solidFill>
                    <a:srgbClr val="660033"/>
                  </a:solidFill>
                  <a:latin typeface="幼圆" pitchFamily="49" charset="-122"/>
                  <a:ea typeface="幼圆" pitchFamily="49" charset="-122"/>
                </a:rPr>
                <a:t>说说看</a:t>
              </a:r>
              <a:endParaRPr lang="zh-CN" altLang="en-US" sz="1200" b="1" dirty="0">
                <a:solidFill>
                  <a:srgbClr val="660033"/>
                </a:solidFill>
                <a:latin typeface="幼圆" pitchFamily="49" charset="-122"/>
                <a:ea typeface="幼圆" pitchFamily="49" charset="-122"/>
              </a:endParaRPr>
            </a:p>
          </p:txBody>
        </p:sp>
        <p:sp>
          <p:nvSpPr>
            <p:cNvPr id="20" name="圆角矩形 19"/>
            <p:cNvSpPr/>
            <p:nvPr/>
          </p:nvSpPr>
          <p:spPr>
            <a:xfrm>
              <a:off x="7193393" y="207819"/>
              <a:ext cx="1105479" cy="343913"/>
            </a:xfrm>
            <a:prstGeom prst="roundRect">
              <a:avLst/>
            </a:prstGeom>
            <a:solidFill>
              <a:schemeClr val="accent4">
                <a:lumMod val="20000"/>
                <a:lumOff val="80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zh-CN" altLang="en-US" sz="1200" b="1" dirty="0" smtClean="0">
                  <a:solidFill>
                    <a:schemeClr val="tx2"/>
                  </a:solidFill>
                  <a:latin typeface="幼圆" pitchFamily="49" charset="-122"/>
                  <a:ea typeface="幼圆" pitchFamily="49" charset="-122"/>
                </a:rPr>
                <a:t>儿童美术馆</a:t>
              </a:r>
              <a:endParaRPr lang="zh-CN" altLang="en-US" sz="1200" b="1" dirty="0">
                <a:solidFill>
                  <a:schemeClr val="tx2"/>
                </a:solidFill>
                <a:latin typeface="幼圆" pitchFamily="49" charset="-122"/>
                <a:ea typeface="幼圆" pitchFamily="49" charset="-122"/>
              </a:endParaRPr>
            </a:p>
          </p:txBody>
        </p:sp>
        <p:pic>
          <p:nvPicPr>
            <p:cNvPr id="21" name="Picture 5" descr="96"/>
            <p:cNvPicPr>
              <a:picLocks noChangeAspect="1" noChangeArrowheads="1"/>
            </p:cNvPicPr>
            <p:nvPr/>
          </p:nvPicPr>
          <p:blipFill>
            <a:blip r:embed="rId11" cstate="email"/>
            <a:srcRect/>
            <a:stretch>
              <a:fillRect/>
            </a:stretch>
          </p:blipFill>
          <p:spPr bwMode="auto">
            <a:xfrm>
              <a:off x="8784277" y="194884"/>
              <a:ext cx="1648195" cy="2063405"/>
            </a:xfrm>
            <a:prstGeom prst="rect">
              <a:avLst/>
            </a:prstGeom>
            <a:noFill/>
            <a:ln w="9525">
              <a:noFill/>
              <a:miter lim="800000"/>
              <a:headEnd/>
              <a:tailEnd/>
            </a:ln>
          </p:spPr>
        </p:pic>
        <p:pic>
          <p:nvPicPr>
            <p:cNvPr id="22" name="Picture 6" descr="8_18_9"/>
            <p:cNvPicPr>
              <a:picLocks noChangeAspect="1" noChangeArrowheads="1"/>
            </p:cNvPicPr>
            <p:nvPr/>
          </p:nvPicPr>
          <p:blipFill>
            <a:blip r:embed="rId12" cstate="email"/>
            <a:srcRect/>
            <a:stretch>
              <a:fillRect/>
            </a:stretch>
          </p:blipFill>
          <p:spPr bwMode="auto">
            <a:xfrm>
              <a:off x="10348912" y="166255"/>
              <a:ext cx="1843088" cy="2147454"/>
            </a:xfrm>
            <a:prstGeom prst="rect">
              <a:avLst/>
            </a:prstGeom>
            <a:noFill/>
            <a:ln w="9525">
              <a:noFill/>
              <a:miter lim="800000"/>
              <a:headEnd/>
              <a:tailEnd/>
            </a:ln>
          </p:spPr>
        </p:pic>
        <p:pic>
          <p:nvPicPr>
            <p:cNvPr id="2050" name="Picture 2"/>
            <p:cNvPicPr>
              <a:picLocks noChangeAspect="1" noChangeArrowheads="1"/>
            </p:cNvPicPr>
            <p:nvPr/>
          </p:nvPicPr>
          <p:blipFill>
            <a:blip r:embed="rId13" cstate="print"/>
            <a:srcRect/>
            <a:stretch>
              <a:fillRect/>
            </a:stretch>
          </p:blipFill>
          <p:spPr bwMode="auto">
            <a:xfrm>
              <a:off x="7140286" y="651165"/>
              <a:ext cx="1485900" cy="1787235"/>
            </a:xfrm>
            <a:prstGeom prst="rect">
              <a:avLst/>
            </a:prstGeom>
            <a:noFill/>
            <a:ln w="9525">
              <a:noFill/>
              <a:miter lim="800000"/>
              <a:headEnd/>
              <a:tailEnd/>
            </a:ln>
          </p:spPr>
        </p:pic>
        <p:pic>
          <p:nvPicPr>
            <p:cNvPr id="2051" name="Picture 3"/>
            <p:cNvPicPr>
              <a:picLocks noChangeAspect="1" noChangeArrowheads="1"/>
            </p:cNvPicPr>
            <p:nvPr/>
          </p:nvPicPr>
          <p:blipFill>
            <a:blip r:embed="rId14" cstate="email">
              <a:lum bright="9000" contrast="25000"/>
            </a:blip>
            <a:srcRect/>
            <a:stretch>
              <a:fillRect/>
            </a:stretch>
          </p:blipFill>
          <p:spPr bwMode="auto">
            <a:xfrm>
              <a:off x="6539346" y="3879274"/>
              <a:ext cx="1676399" cy="1149929"/>
            </a:xfrm>
            <a:prstGeom prst="rect">
              <a:avLst/>
            </a:prstGeom>
            <a:noFill/>
            <a:ln w="9525">
              <a:noFill/>
              <a:miter lim="800000"/>
              <a:headEnd/>
              <a:tailEnd/>
            </a:ln>
          </p:spPr>
        </p:pic>
        <p:pic>
          <p:nvPicPr>
            <p:cNvPr id="2053" name="Picture 5"/>
            <p:cNvPicPr>
              <a:picLocks noChangeAspect="1" noChangeArrowheads="1"/>
            </p:cNvPicPr>
            <p:nvPr/>
          </p:nvPicPr>
          <p:blipFill>
            <a:blip r:embed="rId15" cstate="email"/>
            <a:srcRect/>
            <a:stretch>
              <a:fillRect/>
            </a:stretch>
          </p:blipFill>
          <p:spPr bwMode="auto">
            <a:xfrm>
              <a:off x="10110078" y="3906983"/>
              <a:ext cx="1790977" cy="1108364"/>
            </a:xfrm>
            <a:prstGeom prst="rect">
              <a:avLst/>
            </a:prstGeom>
            <a:noFill/>
            <a:ln w="9525">
              <a:noFill/>
              <a:miter lim="800000"/>
              <a:headEnd/>
              <a:tailEnd/>
            </a:ln>
          </p:spPr>
        </p:pic>
        <p:pic>
          <p:nvPicPr>
            <p:cNvPr id="2054" name="Picture 6"/>
            <p:cNvPicPr>
              <a:picLocks noChangeAspect="1" noChangeArrowheads="1"/>
            </p:cNvPicPr>
            <p:nvPr/>
          </p:nvPicPr>
          <p:blipFill>
            <a:blip r:embed="rId16" cstate="email"/>
            <a:srcRect/>
            <a:stretch>
              <a:fillRect/>
            </a:stretch>
          </p:blipFill>
          <p:spPr bwMode="auto">
            <a:xfrm>
              <a:off x="6580907" y="5140036"/>
              <a:ext cx="1662548" cy="1066801"/>
            </a:xfrm>
            <a:prstGeom prst="rect">
              <a:avLst/>
            </a:prstGeom>
            <a:noFill/>
            <a:ln w="9525">
              <a:noFill/>
              <a:miter lim="800000"/>
              <a:headEnd/>
              <a:tailEnd/>
            </a:ln>
          </p:spPr>
        </p:pic>
        <p:sp>
          <p:nvSpPr>
            <p:cNvPr id="31" name="TextBox 30"/>
            <p:cNvSpPr txBox="1"/>
            <p:nvPr/>
          </p:nvSpPr>
          <p:spPr>
            <a:xfrm>
              <a:off x="6111525" y="4655128"/>
              <a:ext cx="400110" cy="983672"/>
            </a:xfrm>
            <a:prstGeom prst="rect">
              <a:avLst/>
            </a:prstGeom>
            <a:solidFill>
              <a:schemeClr val="accent2">
                <a:lumMod val="20000"/>
                <a:lumOff val="80000"/>
              </a:schemeClr>
            </a:solidFill>
            <a:ln>
              <a:solidFill>
                <a:srgbClr val="660033"/>
              </a:solidFill>
            </a:ln>
          </p:spPr>
          <p:txBody>
            <a:bodyPr vert="eaVert" wrap="square" rtlCol="0">
              <a:spAutoFit/>
            </a:bodyPr>
            <a:lstStyle/>
            <a:p>
              <a:r>
                <a:rPr lang="zh-CN" altLang="en-US" sz="1400" dirty="0" smtClean="0"/>
                <a:t>你学会了么</a:t>
              </a:r>
              <a:endParaRPr lang="zh-CN" altLang="en-US" sz="1400" dirty="0"/>
            </a:p>
          </p:txBody>
        </p:sp>
        <p:pic>
          <p:nvPicPr>
            <p:cNvPr id="2055" name="Picture 7"/>
            <p:cNvPicPr>
              <a:picLocks noChangeAspect="1" noChangeArrowheads="1"/>
            </p:cNvPicPr>
            <p:nvPr/>
          </p:nvPicPr>
          <p:blipFill>
            <a:blip r:embed="rId17" cstate="email"/>
            <a:srcRect/>
            <a:stretch>
              <a:fillRect/>
            </a:stretch>
          </p:blipFill>
          <p:spPr bwMode="auto">
            <a:xfrm>
              <a:off x="8326582" y="5126182"/>
              <a:ext cx="1662545" cy="1082820"/>
            </a:xfrm>
            <a:prstGeom prst="rect">
              <a:avLst/>
            </a:prstGeom>
            <a:noFill/>
            <a:ln w="9525">
              <a:noFill/>
              <a:miter lim="800000"/>
              <a:headEnd/>
              <a:tailEnd/>
            </a:ln>
          </p:spPr>
        </p:pic>
        <p:pic>
          <p:nvPicPr>
            <p:cNvPr id="2056" name="Picture 8"/>
            <p:cNvPicPr>
              <a:picLocks noChangeAspect="1" noChangeArrowheads="1"/>
            </p:cNvPicPr>
            <p:nvPr/>
          </p:nvPicPr>
          <p:blipFill>
            <a:blip r:embed="rId18" cstate="email"/>
            <a:srcRect/>
            <a:stretch>
              <a:fillRect/>
            </a:stretch>
          </p:blipFill>
          <p:spPr bwMode="auto">
            <a:xfrm>
              <a:off x="10086110" y="5112327"/>
              <a:ext cx="1759526" cy="1136073"/>
            </a:xfrm>
            <a:prstGeom prst="rect">
              <a:avLst/>
            </a:prstGeom>
            <a:noFill/>
            <a:ln w="9525">
              <a:noFill/>
              <a:miter lim="800000"/>
              <a:headEnd/>
              <a:tailEnd/>
            </a:ln>
          </p:spPr>
        </p:pic>
        <p:sp>
          <p:nvSpPr>
            <p:cNvPr id="34" name="矩形 33"/>
            <p:cNvSpPr/>
            <p:nvPr/>
          </p:nvSpPr>
          <p:spPr>
            <a:xfrm>
              <a:off x="6567123" y="4685207"/>
              <a:ext cx="415498" cy="369332"/>
            </a:xfrm>
            <a:prstGeom prst="rect">
              <a:avLst/>
            </a:prstGeom>
          </p:spPr>
          <p:txBody>
            <a:bodyPr wrap="none">
              <a:spAutoFit/>
            </a:bodyPr>
            <a:lstStyle/>
            <a:p>
              <a:r>
                <a:rPr lang="zh-CN" altLang="en-US" dirty="0" smtClean="0"/>
                <a:t>①</a:t>
              </a:r>
              <a:endParaRPr lang="zh-CN" altLang="en-US" dirty="0"/>
            </a:p>
          </p:txBody>
        </p:sp>
        <p:sp>
          <p:nvSpPr>
            <p:cNvPr id="36" name="矩形 35"/>
            <p:cNvSpPr/>
            <p:nvPr/>
          </p:nvSpPr>
          <p:spPr>
            <a:xfrm>
              <a:off x="11513196" y="4643643"/>
              <a:ext cx="415498" cy="369332"/>
            </a:xfrm>
            <a:prstGeom prst="rect">
              <a:avLst/>
            </a:prstGeom>
          </p:spPr>
          <p:txBody>
            <a:bodyPr wrap="none">
              <a:spAutoFit/>
            </a:bodyPr>
            <a:lstStyle/>
            <a:p>
              <a:r>
                <a:rPr lang="zh-CN" altLang="en-US" dirty="0" smtClean="0"/>
                <a:t>③</a:t>
              </a:r>
              <a:endParaRPr lang="zh-CN" altLang="en-US" dirty="0"/>
            </a:p>
          </p:txBody>
        </p:sp>
        <p:sp>
          <p:nvSpPr>
            <p:cNvPr id="37" name="矩形 36"/>
            <p:cNvSpPr/>
            <p:nvPr/>
          </p:nvSpPr>
          <p:spPr>
            <a:xfrm>
              <a:off x="6539415" y="5835134"/>
              <a:ext cx="415498" cy="369332"/>
            </a:xfrm>
            <a:prstGeom prst="rect">
              <a:avLst/>
            </a:prstGeom>
          </p:spPr>
          <p:txBody>
            <a:bodyPr wrap="none">
              <a:spAutoFit/>
            </a:bodyPr>
            <a:lstStyle/>
            <a:p>
              <a:r>
                <a:rPr lang="zh-CN" altLang="en-US" dirty="0" smtClean="0"/>
                <a:t>④</a:t>
              </a:r>
              <a:endParaRPr lang="zh-CN" altLang="en-US" dirty="0"/>
            </a:p>
          </p:txBody>
        </p:sp>
        <p:sp>
          <p:nvSpPr>
            <p:cNvPr id="38" name="矩形 37"/>
            <p:cNvSpPr/>
            <p:nvPr/>
          </p:nvSpPr>
          <p:spPr>
            <a:xfrm>
              <a:off x="8312796" y="5862844"/>
              <a:ext cx="415498" cy="369332"/>
            </a:xfrm>
            <a:prstGeom prst="rect">
              <a:avLst/>
            </a:prstGeom>
          </p:spPr>
          <p:txBody>
            <a:bodyPr wrap="none">
              <a:spAutoFit/>
            </a:bodyPr>
            <a:lstStyle/>
            <a:p>
              <a:r>
                <a:rPr lang="zh-CN" altLang="en-US" dirty="0" smtClean="0"/>
                <a:t>⑤</a:t>
              </a:r>
              <a:endParaRPr lang="zh-CN" altLang="en-US" dirty="0"/>
            </a:p>
          </p:txBody>
        </p:sp>
        <p:sp>
          <p:nvSpPr>
            <p:cNvPr id="39" name="矩形 38"/>
            <p:cNvSpPr/>
            <p:nvPr/>
          </p:nvSpPr>
          <p:spPr>
            <a:xfrm>
              <a:off x="11457777" y="5957454"/>
              <a:ext cx="332441" cy="369332"/>
            </a:xfrm>
            <a:prstGeom prst="rect">
              <a:avLst/>
            </a:prstGeom>
          </p:spPr>
          <p:txBody>
            <a:bodyPr wrap="square">
              <a:spAutoFit/>
            </a:bodyPr>
            <a:lstStyle/>
            <a:p>
              <a:r>
                <a:rPr lang="zh-CN" altLang="en-US" dirty="0" smtClean="0"/>
                <a:t>⑥</a:t>
              </a:r>
              <a:endParaRPr lang="zh-CN" altLang="en-US" dirty="0"/>
            </a:p>
          </p:txBody>
        </p:sp>
        <p:pic>
          <p:nvPicPr>
            <p:cNvPr id="2057" name="Picture 9"/>
            <p:cNvPicPr>
              <a:picLocks noChangeAspect="1" noChangeArrowheads="1"/>
            </p:cNvPicPr>
            <p:nvPr/>
          </p:nvPicPr>
          <p:blipFill>
            <a:blip r:embed="rId19" cstate="email">
              <a:lum bright="20000" contrast="28000"/>
            </a:blip>
            <a:srcRect/>
            <a:stretch>
              <a:fillRect/>
            </a:stretch>
          </p:blipFill>
          <p:spPr bwMode="auto">
            <a:xfrm>
              <a:off x="5777345" y="2580798"/>
              <a:ext cx="1468583" cy="1090658"/>
            </a:xfrm>
            <a:prstGeom prst="rect">
              <a:avLst/>
            </a:prstGeom>
            <a:noFill/>
            <a:ln w="9525">
              <a:noFill/>
              <a:miter lim="800000"/>
              <a:headEnd/>
              <a:tailEnd/>
            </a:ln>
          </p:spPr>
        </p:pic>
        <p:pic>
          <p:nvPicPr>
            <p:cNvPr id="2058" name="Picture 10"/>
            <p:cNvPicPr>
              <a:picLocks noChangeAspect="1" noChangeArrowheads="1"/>
            </p:cNvPicPr>
            <p:nvPr/>
          </p:nvPicPr>
          <p:blipFill>
            <a:blip r:embed="rId20" cstate="email"/>
            <a:srcRect/>
            <a:stretch>
              <a:fillRect/>
            </a:stretch>
          </p:blipFill>
          <p:spPr bwMode="auto">
            <a:xfrm>
              <a:off x="7370618" y="2549236"/>
              <a:ext cx="1454728" cy="1165081"/>
            </a:xfrm>
            <a:prstGeom prst="rect">
              <a:avLst/>
            </a:prstGeom>
            <a:noFill/>
            <a:ln w="9525">
              <a:noFill/>
              <a:miter lim="800000"/>
              <a:headEnd/>
              <a:tailEnd/>
            </a:ln>
          </p:spPr>
        </p:pic>
        <p:sp>
          <p:nvSpPr>
            <p:cNvPr id="42" name="圆角矩形 41"/>
            <p:cNvSpPr/>
            <p:nvPr/>
          </p:nvSpPr>
          <p:spPr>
            <a:xfrm>
              <a:off x="9798050" y="2341418"/>
              <a:ext cx="911516" cy="343913"/>
            </a:xfrm>
            <a:prstGeom prst="roundRect">
              <a:avLst/>
            </a:prstGeom>
            <a:solidFill>
              <a:schemeClr val="accent4">
                <a:lumMod val="20000"/>
                <a:lumOff val="80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zh-CN" altLang="en-US" sz="1200" b="1" dirty="0" smtClean="0">
                  <a:solidFill>
                    <a:schemeClr val="tx2"/>
                  </a:solidFill>
                  <a:latin typeface="幼圆" pitchFamily="49" charset="-122"/>
                  <a:ea typeface="幼圆" pitchFamily="49" charset="-122"/>
                </a:rPr>
                <a:t>学习建议</a:t>
              </a:r>
              <a:endParaRPr lang="zh-CN" altLang="en-US" sz="1200" b="1" dirty="0">
                <a:solidFill>
                  <a:schemeClr val="tx2"/>
                </a:solidFill>
                <a:latin typeface="幼圆" pitchFamily="49" charset="-122"/>
                <a:ea typeface="幼圆" pitchFamily="49" charset="-122"/>
              </a:endParaRPr>
            </a:p>
          </p:txBody>
        </p:sp>
        <p:sp>
          <p:nvSpPr>
            <p:cNvPr id="44" name="矩形 43"/>
            <p:cNvSpPr/>
            <p:nvPr/>
          </p:nvSpPr>
          <p:spPr>
            <a:xfrm>
              <a:off x="8908471" y="2676389"/>
              <a:ext cx="3075710" cy="1169551"/>
            </a:xfrm>
            <a:prstGeom prst="rect">
              <a:avLst/>
            </a:prstGeom>
          </p:spPr>
          <p:txBody>
            <a:bodyPr wrap="square">
              <a:spAutoFit/>
            </a:bodyPr>
            <a:lstStyle/>
            <a:p>
              <a:r>
                <a:rPr lang="zh-CN" altLang="en-US" sz="1400" dirty="0" smtClean="0"/>
                <a:t>欣赏古今生活中见到的穿编物品。说说图例中不同的穿编作品美在哪里。选用色纸和布条、线绳等材料进行穿编练习，可以模仿例图做，也可自己创造方法做。</a:t>
              </a:r>
              <a:endParaRPr lang="zh-CN" altLang="en-US" sz="1400" dirty="0"/>
            </a:p>
          </p:txBody>
        </p:sp>
        <p:sp>
          <p:nvSpPr>
            <p:cNvPr id="45" name="圆角矩形 44"/>
            <p:cNvSpPr/>
            <p:nvPr/>
          </p:nvSpPr>
          <p:spPr>
            <a:xfrm>
              <a:off x="6015759" y="6262255"/>
              <a:ext cx="911516" cy="343913"/>
            </a:xfrm>
            <a:prstGeom prst="roundRect">
              <a:avLst/>
            </a:prstGeom>
            <a:solidFill>
              <a:schemeClr val="accent4">
                <a:lumMod val="20000"/>
                <a:lumOff val="80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zh-CN" altLang="en-US" sz="1200" b="1" dirty="0" smtClean="0">
                  <a:solidFill>
                    <a:schemeClr val="tx2"/>
                  </a:solidFill>
                  <a:latin typeface="幼圆" pitchFamily="49" charset="-122"/>
                  <a:ea typeface="幼圆" pitchFamily="49" charset="-122"/>
                </a:rPr>
                <a:t>学习评价</a:t>
              </a:r>
              <a:endParaRPr lang="zh-CN" altLang="en-US" sz="1200" b="1" dirty="0">
                <a:solidFill>
                  <a:schemeClr val="tx2"/>
                </a:solidFill>
                <a:latin typeface="幼圆" pitchFamily="49" charset="-122"/>
                <a:ea typeface="幼圆" pitchFamily="49" charset="-122"/>
              </a:endParaRPr>
            </a:p>
          </p:txBody>
        </p:sp>
        <p:sp>
          <p:nvSpPr>
            <p:cNvPr id="46" name="TextBox 45"/>
            <p:cNvSpPr txBox="1"/>
            <p:nvPr/>
          </p:nvSpPr>
          <p:spPr>
            <a:xfrm>
              <a:off x="6996545" y="6331527"/>
              <a:ext cx="5015345" cy="307777"/>
            </a:xfrm>
            <a:prstGeom prst="rect">
              <a:avLst/>
            </a:prstGeom>
            <a:noFill/>
          </p:spPr>
          <p:txBody>
            <a:bodyPr wrap="square" rtlCol="0">
              <a:spAutoFit/>
            </a:bodyPr>
            <a:lstStyle/>
            <a:p>
              <a:r>
                <a:rPr lang="zh-CN" altLang="en-US" sz="1400" dirty="0" smtClean="0"/>
                <a:t>你的穿编作品自己感觉漂亮么？在造型和方法上是否有创意？</a:t>
              </a:r>
              <a:endParaRPr lang="zh-CN" altLang="en-US" sz="1400" dirty="0"/>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1327</TotalTime>
  <Pages>0</Pages>
  <Words>1358</Words>
  <Characters>0</Characters>
  <Application>Microsoft Office PowerPoint</Application>
  <DocSecurity>0</DocSecurity>
  <PresentationFormat>自定义</PresentationFormat>
  <Lines>0</Lines>
  <Paragraphs>267</Paragraphs>
  <Slides>12</Slides>
  <Notes>0</Notes>
  <HiddenSlides>0</HiddenSlides>
  <MMClips>0</MMClips>
  <ScaleCrop>false</ScaleCrop>
  <HeadingPairs>
    <vt:vector size="4" baseType="variant">
      <vt:variant>
        <vt:lpstr>主题</vt:lpstr>
      </vt:variant>
      <vt:variant>
        <vt:i4>1</vt:i4>
      </vt:variant>
      <vt:variant>
        <vt:lpstr>幻灯片标题</vt:lpstr>
      </vt:variant>
      <vt:variant>
        <vt:i4>12</vt:i4>
      </vt:variant>
    </vt:vector>
  </HeadingPairs>
  <TitlesOfParts>
    <vt:vector size="13"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微软用户</cp:lastModifiedBy>
  <cp:revision>675</cp:revision>
  <dcterms:created xsi:type="dcterms:W3CDTF">2017-01-10T05:35:00Z</dcterms:created>
  <dcterms:modified xsi:type="dcterms:W3CDTF">2020-02-10T07:21:10Z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