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2.xml" ContentType="application/vnd.openxmlformats-officedocument.presentationml.tags+xml"/>
  <Override PartName="/ppt/notesSlides/notesSlide1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60" r:id="rId3"/>
    <p:sldId id="259" r:id="rId4"/>
    <p:sldId id="261" r:id="rId5"/>
    <p:sldId id="258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2">
          <p15:clr>
            <a:srgbClr val="A4A3A4"/>
          </p15:clr>
        </p15:guide>
        <p15:guide id="2" pos="383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D49C"/>
    <a:srgbClr val="B5655E"/>
    <a:srgbClr val="F0CE8E"/>
    <a:srgbClr val="F8DD4E"/>
    <a:srgbClr val="0B9796"/>
    <a:srgbClr val="F7FC7E"/>
    <a:srgbClr val="DEAF81"/>
    <a:srgbClr val="CC866C"/>
    <a:srgbClr val="7B6993"/>
    <a:srgbClr val="6897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7" d="100"/>
          <a:sy n="77" d="100"/>
        </p:scale>
        <p:origin x="139" y="45"/>
      </p:cViewPr>
      <p:guideLst>
        <p:guide orient="horz" pos="2102"/>
        <p:guide pos="383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2020-02-08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61834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2020-02-08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93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486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2020-02-08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2020-02-08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2020-02-08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2020-02-08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2020-02-08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2020-02-08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2020-02-08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2020-02-08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2020-02-08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2020-02-08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2020-02-08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2020-02-08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jpe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eg"/><Relationship Id="rId3" Type="http://schemas.openxmlformats.org/officeDocument/2006/relationships/tags" Target="../tags/tag67.xml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5" Type="http://schemas.openxmlformats.org/officeDocument/2006/relationships/image" Target="../media/image30.jpeg"/><Relationship Id="rId10" Type="http://schemas.openxmlformats.org/officeDocument/2006/relationships/image" Target="../media/image25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4.jpeg"/><Relationship Id="rId14" Type="http://schemas.openxmlformats.org/officeDocument/2006/relationships/image" Target="../media/image2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34.jpeg"/><Relationship Id="rId11" Type="http://schemas.openxmlformats.org/officeDocument/2006/relationships/image" Target="../media/image38.jpeg"/><Relationship Id="rId5" Type="http://schemas.openxmlformats.org/officeDocument/2006/relationships/image" Target="../media/image33.jpeg"/><Relationship Id="rId10" Type="http://schemas.openxmlformats.org/officeDocument/2006/relationships/image" Target="../media/image37.jpeg"/><Relationship Id="rId4" Type="http://schemas.openxmlformats.org/officeDocument/2006/relationships/image" Target="../media/image32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1" name="图片 8200" descr="200671511155818657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205105" y="4973320"/>
            <a:ext cx="2303780" cy="1633855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</p:pic>
      <p:sp>
        <p:nvSpPr>
          <p:cNvPr id="6" name="剪去单角的矩形 5"/>
          <p:cNvSpPr/>
          <p:nvPr/>
        </p:nvSpPr>
        <p:spPr>
          <a:xfrm>
            <a:off x="0" y="145415"/>
            <a:ext cx="2619375" cy="570230"/>
          </a:xfrm>
          <a:prstGeom prst="snip1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3.</a:t>
            </a:r>
            <a:r>
              <a:rPr kumimoji="0" lang="zh-CN" altLang="zh-CN" sz="2400" b="0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线条的魅力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278765" y="1035685"/>
            <a:ext cx="2062480" cy="49784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n-cs"/>
              </a:rPr>
              <a:t>美术游戏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205105" y="1579245"/>
            <a:ext cx="2733675" cy="1337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defRPr/>
            </a:pPr>
            <a:r>
              <a:rPr kumimoji="0" lang="zh-CN" altLang="en-US" kern="1200" cap="none" spc="0" normalizeH="0" baseline="0" noProof="0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kern="1200" cap="none" spc="0" normalizeH="0" baseline="0" noProof="1">
                <a:solidFill>
                  <a:srgbClr val="F4B183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●</a:t>
            </a:r>
            <a:r>
              <a:rPr kumimoji="0" lang="zh-CN" altLang="en-US" kern="1200" cap="none" spc="0" normalizeH="0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在这些照片中你找到了哪些线条呢？你还能在身边找到怎样的线呢？</a:t>
            </a:r>
          </a:p>
        </p:txBody>
      </p:sp>
      <p:pic>
        <p:nvPicPr>
          <p:cNvPr id="8196" name="图片 8195" descr="2008072915044539721"/>
          <p:cNvPicPr preferRelativeResize="0"/>
          <p:nvPr/>
        </p:nvPicPr>
        <p:blipFill>
          <a:blip r:embed="rId5"/>
          <a:srcRect l="1351" t="2387" r="1599" b="1799"/>
          <a:stretch>
            <a:fillRect/>
          </a:stretch>
        </p:blipFill>
        <p:spPr>
          <a:xfrm>
            <a:off x="2938780" y="308610"/>
            <a:ext cx="2693035" cy="2602230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8199" name="图片 8198" descr="c26c9bdc625fd9c876c638b4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5807075" y="308610"/>
            <a:ext cx="2694305" cy="2603500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8234" name="图片 8233" descr="a1009"/>
          <p:cNvPicPr preferRelativeResize="0"/>
          <p:nvPr/>
        </p:nvPicPr>
        <p:blipFill>
          <a:blip r:embed="rId7"/>
          <a:stretch>
            <a:fillRect/>
          </a:stretch>
        </p:blipFill>
        <p:spPr>
          <a:xfrm>
            <a:off x="6812915" y="3192780"/>
            <a:ext cx="5113655" cy="3415030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8195" name="图片 8194" descr="C11768710"/>
          <p:cNvPicPr>
            <a:picLocks noChangeAspect="1"/>
          </p:cNvPicPr>
          <p:nvPr/>
        </p:nvPicPr>
        <p:blipFill>
          <a:blip r:embed="rId8"/>
          <a:srcRect b="2719"/>
          <a:stretch>
            <a:fillRect/>
          </a:stretch>
        </p:blipFill>
        <p:spPr>
          <a:xfrm>
            <a:off x="205105" y="3192780"/>
            <a:ext cx="2303145" cy="1681480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8202" name="图片 8201" descr="big_262997_1"/>
          <p:cNvPicPr preferRelativeResize="0"/>
          <p:nvPr/>
        </p:nvPicPr>
        <p:blipFill>
          <a:blip r:embed="rId9"/>
          <a:srcRect t="8844" b="11943"/>
          <a:stretch>
            <a:fillRect/>
          </a:stretch>
        </p:blipFill>
        <p:spPr>
          <a:xfrm>
            <a:off x="8747125" y="308610"/>
            <a:ext cx="3179445" cy="2602865"/>
          </a:xfrm>
          <a:prstGeom prst="rect">
            <a:avLst/>
          </a:prstGeom>
          <a:noFill/>
          <a:ln w="12700" cap="flat" cmpd="sng">
            <a:solidFill>
              <a:schemeClr val="accent1">
                <a:shade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8233" name="图片 8232" descr="1"/>
          <p:cNvPicPr preferRelativeResize="0"/>
          <p:nvPr/>
        </p:nvPicPr>
        <p:blipFill>
          <a:blip r:embed="rId10"/>
          <a:stretch>
            <a:fillRect/>
          </a:stretch>
        </p:blipFill>
        <p:spPr>
          <a:xfrm>
            <a:off x="2939415" y="3192780"/>
            <a:ext cx="3432175" cy="3414395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104515" y="302895"/>
            <a:ext cx="8857615" cy="5667375"/>
          </a:xfrm>
          <a:prstGeom prst="roundRect">
            <a:avLst/>
          </a:prstGeom>
          <a:solidFill>
            <a:srgbClr val="F0CE8E">
              <a:alpha val="88000"/>
            </a:srgbClr>
          </a:solidFill>
          <a:ln w="38100">
            <a:solidFill>
              <a:schemeClr val="accent2">
                <a:lumMod val="40000"/>
                <a:lumOff val="6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3"/>
          <a:srcRect b="19829"/>
          <a:stretch>
            <a:fillRect/>
          </a:stretch>
        </p:blipFill>
        <p:spPr>
          <a:xfrm>
            <a:off x="9119235" y="4773295"/>
            <a:ext cx="3057525" cy="2084705"/>
          </a:xfrm>
          <a:prstGeom prst="rect">
            <a:avLst/>
          </a:prstGeom>
        </p:spPr>
      </p:pic>
      <p:sp>
        <p:nvSpPr>
          <p:cNvPr id="10" name="TextBox 6"/>
          <p:cNvSpPr txBox="1"/>
          <p:nvPr/>
        </p:nvSpPr>
        <p:spPr>
          <a:xfrm>
            <a:off x="485775" y="1353185"/>
            <a:ext cx="1844675" cy="2512060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4B183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●</a:t>
            </a:r>
            <a:r>
              <a:rPr kumimoji="0" lang="zh-CN" altLang="en-US" kern="1200" cap="none" spc="0" normalizeH="0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用你喜欢的工具材料，比一比谁可以画出更多不一样的线</a:t>
            </a:r>
            <a:r>
              <a:rPr kumimoji="0" lang="zh-CN" altLang="en-US" kern="1200" cap="none" spc="0" normalizeH="0" baseline="0" noProof="0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？这些线分别给你怎样的感受？</a:t>
            </a:r>
          </a:p>
        </p:txBody>
      </p:sp>
      <p:grpSp>
        <p:nvGrpSpPr>
          <p:cNvPr id="4" name="Group 13"/>
          <p:cNvGrpSpPr/>
          <p:nvPr/>
        </p:nvGrpSpPr>
        <p:grpSpPr>
          <a:xfrm>
            <a:off x="5178425" y="942975"/>
            <a:ext cx="2054860" cy="4432300"/>
            <a:chOff x="-7657" y="1123"/>
            <a:chExt cx="2112" cy="3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7177" name="Picture 8" descr="Image3"/>
            <p:cNvPicPr>
              <a:picLocks noChangeAspect="1"/>
            </p:cNvPicPr>
            <p:nvPr/>
          </p:nvPicPr>
          <p:blipFill>
            <a:blip r:embed="rId4">
              <a:lum contrast="24000"/>
            </a:blip>
            <a:stretch>
              <a:fillRect/>
            </a:stretch>
          </p:blipFill>
          <p:spPr>
            <a:xfrm>
              <a:off x="-7657" y="1123"/>
              <a:ext cx="2112" cy="1962"/>
            </a:xfrm>
            <a:prstGeom prst="rect">
              <a:avLst/>
            </a:prstGeom>
            <a:noFill/>
            <a:ln w="19050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pic>
        <p:grpSp>
          <p:nvGrpSpPr>
            <p:cNvPr id="7178" name="Group 11"/>
            <p:cNvGrpSpPr/>
            <p:nvPr/>
          </p:nvGrpSpPr>
          <p:grpSpPr>
            <a:xfrm>
              <a:off x="-7657" y="2851"/>
              <a:ext cx="2112" cy="1872"/>
              <a:chOff x="-7219" y="1831"/>
              <a:chExt cx="2586" cy="3577"/>
            </a:xfrm>
          </p:grpSpPr>
          <p:pic>
            <p:nvPicPr>
              <p:cNvPr id="7179" name="Picture 9" descr="Image4"/>
              <p:cNvPicPr>
                <a:picLocks noChangeAspect="1"/>
              </p:cNvPicPr>
              <p:nvPr/>
            </p:nvPicPr>
            <p:blipFill>
              <a:blip r:embed="rId5">
                <a:lum contrast="12000"/>
              </a:blip>
              <a:stretch>
                <a:fillRect/>
              </a:stretch>
            </p:blipFill>
            <p:spPr>
              <a:xfrm>
                <a:off x="-7218" y="1831"/>
                <a:ext cx="2585" cy="1317"/>
              </a:xfrm>
              <a:prstGeom prst="rect">
                <a:avLst/>
              </a:prstGeom>
              <a:noFill/>
              <a:ln w="19050" cap="flat" cmpd="sng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</p:pic>
          <p:pic>
            <p:nvPicPr>
              <p:cNvPr id="7180" name="Picture 10" descr="Image5"/>
              <p:cNvPicPr>
                <a:picLocks noChangeAspect="1"/>
              </p:cNvPicPr>
              <p:nvPr/>
            </p:nvPicPr>
            <p:blipFill>
              <a:blip r:embed="rId6">
                <a:lum contrast="18000"/>
              </a:blip>
              <a:stretch>
                <a:fillRect/>
              </a:stretch>
            </p:blipFill>
            <p:spPr>
              <a:xfrm>
                <a:off x="-7219" y="3165"/>
                <a:ext cx="2585" cy="2243"/>
              </a:xfrm>
              <a:prstGeom prst="rect">
                <a:avLst/>
              </a:prstGeom>
              <a:noFill/>
              <a:ln w="19050" cap="flat" cmpd="sng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</p:pic>
        </p:grpSp>
      </p:grpSp>
      <p:pic>
        <p:nvPicPr>
          <p:cNvPr id="23564" name="Picture 12" descr="10_12_9"/>
          <p:cNvPicPr>
            <a:picLocks noChangeAspect="1"/>
          </p:cNvPicPr>
          <p:nvPr/>
        </p:nvPicPr>
        <p:blipFill>
          <a:blip r:embed="rId7">
            <a:lum contrast="6000"/>
          </a:blip>
          <a:stretch>
            <a:fillRect/>
          </a:stretch>
        </p:blipFill>
        <p:spPr>
          <a:xfrm>
            <a:off x="8821420" y="942975"/>
            <a:ext cx="2827655" cy="44323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5" name="圆角矩形 54"/>
          <p:cNvSpPr/>
          <p:nvPr/>
        </p:nvSpPr>
        <p:spPr>
          <a:xfrm>
            <a:off x="330200" y="530225"/>
            <a:ext cx="2155190" cy="57594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n-cs"/>
              </a:rPr>
              <a:t>挑战台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753985" y="4793615"/>
            <a:ext cx="640080" cy="506730"/>
          </a:xfrm>
          <a:prstGeom prst="rect">
            <a:avLst/>
          </a:prstGeom>
          <a:solidFill>
            <a:srgbClr val="B5655E"/>
          </a:solidFill>
          <a:ln w="12700">
            <a:solidFill>
              <a:schemeClr val="accent1"/>
            </a:solidFill>
          </a:ln>
          <a:effectLst>
            <a:softEdge rad="63500"/>
          </a:effectLst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zh-CN">
                <a:sym typeface="+mn-ea"/>
              </a:rPr>
              <a:t>急促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753985" y="2315210"/>
            <a:ext cx="640080" cy="506730"/>
          </a:xfrm>
          <a:prstGeom prst="rect">
            <a:avLst/>
          </a:prstGeom>
          <a:solidFill>
            <a:srgbClr val="CC866C"/>
          </a:solidFill>
          <a:ln w="12700">
            <a:solidFill>
              <a:schemeClr val="accent1"/>
            </a:solidFill>
          </a:ln>
          <a:effectLst>
            <a:softEdge rad="63500"/>
          </a:effectLst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zh-CN">
                <a:sym typeface="+mn-ea"/>
              </a:rPr>
              <a:t>宁静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753985" y="1654175"/>
            <a:ext cx="640080" cy="506730"/>
          </a:xfrm>
          <a:prstGeom prst="rect">
            <a:avLst/>
          </a:prstGeom>
          <a:solidFill>
            <a:srgbClr val="A4D663"/>
          </a:solidFill>
          <a:ln w="12700">
            <a:solidFill>
              <a:schemeClr val="accent1"/>
            </a:solidFill>
          </a:ln>
          <a:effectLst>
            <a:softEdge rad="63500"/>
          </a:effectLst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zh-CN">
                <a:sym typeface="+mn-ea"/>
              </a:rPr>
              <a:t>愉悦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753985" y="1007745"/>
            <a:ext cx="640080" cy="506730"/>
          </a:xfrm>
          <a:prstGeom prst="rect">
            <a:avLst/>
          </a:prstGeom>
          <a:solidFill>
            <a:srgbClr val="F1AF4F"/>
          </a:solidFill>
          <a:ln w="12700">
            <a:solidFill>
              <a:schemeClr val="accent1"/>
            </a:solidFill>
          </a:ln>
          <a:effectLst>
            <a:softEdge rad="63500"/>
          </a:effectLst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zh-CN">
                <a:sym typeface="+mn-ea"/>
              </a:rPr>
              <a:t>舒展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753985" y="2924810"/>
            <a:ext cx="640080" cy="506730"/>
          </a:xfrm>
          <a:prstGeom prst="rect">
            <a:avLst/>
          </a:prstGeom>
          <a:solidFill>
            <a:srgbClr val="0B9796"/>
          </a:solidFill>
          <a:ln w="12700">
            <a:solidFill>
              <a:schemeClr val="accent1"/>
            </a:solidFill>
          </a:ln>
          <a:effectLst>
            <a:softEdge rad="63500"/>
          </a:effectLst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zh-CN">
                <a:sym typeface="+mn-ea"/>
              </a:rPr>
              <a:t>坚硬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753985" y="4166235"/>
            <a:ext cx="640080" cy="506730"/>
          </a:xfrm>
          <a:prstGeom prst="rect">
            <a:avLst/>
          </a:prstGeom>
          <a:solidFill>
            <a:srgbClr val="7B6993"/>
          </a:solidFill>
          <a:ln w="12700">
            <a:solidFill>
              <a:schemeClr val="accent1"/>
            </a:solidFill>
          </a:ln>
          <a:effectLst>
            <a:softEdge rad="63500"/>
          </a:effectLst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zh-CN">
                <a:sym typeface="+mn-ea"/>
              </a:rPr>
              <a:t>躁动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753985" y="3537585"/>
            <a:ext cx="640080" cy="506730"/>
          </a:xfrm>
          <a:prstGeom prst="rect">
            <a:avLst/>
          </a:prstGeom>
          <a:solidFill>
            <a:srgbClr val="F8DD4E"/>
          </a:solidFill>
          <a:ln w="12700">
            <a:solidFill>
              <a:schemeClr val="accent1"/>
            </a:solidFill>
          </a:ln>
          <a:effectLst>
            <a:softEdge rad="63500"/>
          </a:effectLst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zh-CN"/>
              <a:t>柔软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485775" y="3930015"/>
            <a:ext cx="4420235" cy="2619375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7260" y="4085590"/>
            <a:ext cx="1391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你来试试吧！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57015" y="1240155"/>
            <a:ext cx="459740" cy="24695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>
                <a:solidFill>
                  <a:srgbClr val="F4B183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●</a:t>
            </a:r>
            <a:r>
              <a:rPr lang="zh-CN" altLang="en-US"/>
              <a:t>给它们连连线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953760" y="309245"/>
            <a:ext cx="6026150" cy="6294755"/>
          </a:xfrm>
          <a:prstGeom prst="rect">
            <a:avLst/>
          </a:prstGeom>
          <a:solidFill>
            <a:srgbClr val="F2D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012" name="图片 43011" descr="20100406070"/>
          <p:cNvPicPr>
            <a:picLocks noChangeAspect="1"/>
          </p:cNvPicPr>
          <p:nvPr/>
        </p:nvPicPr>
        <p:blipFill>
          <a:blip r:embed="rId3">
            <a:lum contrast="6000"/>
          </a:blip>
          <a:srcRect l="5881" t="12478" b="3831"/>
          <a:stretch>
            <a:fillRect/>
          </a:stretch>
        </p:blipFill>
        <p:spPr>
          <a:xfrm>
            <a:off x="361315" y="3715385"/>
            <a:ext cx="2682240" cy="19970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341" name="图片 14340" descr="trshw2007522158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315" y="309880"/>
            <a:ext cx="2673350" cy="19589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868" name="图片 36867" descr="156445"/>
          <p:cNvPicPr>
            <a:picLocks noChangeAspect="1"/>
          </p:cNvPicPr>
          <p:nvPr/>
        </p:nvPicPr>
        <p:blipFill>
          <a:blip r:embed="rId5">
            <a:lum bright="12000" contrast="36000"/>
          </a:blip>
          <a:stretch>
            <a:fillRect/>
          </a:stretch>
        </p:blipFill>
        <p:spPr>
          <a:xfrm>
            <a:off x="9154795" y="2610485"/>
            <a:ext cx="2552065" cy="1894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9" name="文本占位符 36868" descr="静物写生—4 副本"/>
          <p:cNvPicPr>
            <a:picLocks noGrp="1" noChangeAspect="1"/>
          </p:cNvPicPr>
          <p:nvPr>
            <p:ph type="body" idx="1"/>
          </p:nvPr>
        </p:nvPicPr>
        <p:blipFill>
          <a:blip r:embed="rId6">
            <a:lum contrast="54000"/>
          </a:blip>
          <a:stretch>
            <a:fillRect/>
          </a:stretch>
        </p:blipFill>
        <p:spPr>
          <a:xfrm>
            <a:off x="9154795" y="488950"/>
            <a:ext cx="2551430" cy="2018665"/>
          </a:xfrm>
        </p:spPr>
      </p:pic>
      <p:pic>
        <p:nvPicPr>
          <p:cNvPr id="36870" name="图片 36869" descr="200904281543065677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54160" y="4606290"/>
            <a:ext cx="2552700" cy="1817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" name="圆角矩形 49"/>
          <p:cNvSpPr/>
          <p:nvPr/>
        </p:nvSpPr>
        <p:spPr>
          <a:xfrm>
            <a:off x="3335020" y="309880"/>
            <a:ext cx="480060" cy="205867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n-cs"/>
              </a:rPr>
              <a:t>访问艺术家</a:t>
            </a:r>
          </a:p>
        </p:txBody>
      </p:sp>
      <p:sp>
        <p:nvSpPr>
          <p:cNvPr id="55" name="圆角矩形 54"/>
          <p:cNvSpPr/>
          <p:nvPr/>
        </p:nvSpPr>
        <p:spPr>
          <a:xfrm>
            <a:off x="7148830" y="1525905"/>
            <a:ext cx="1562100" cy="49720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n-cs"/>
              </a:rPr>
              <a:t>挑战台</a:t>
            </a:r>
          </a:p>
        </p:txBody>
      </p:sp>
      <p:sp>
        <p:nvSpPr>
          <p:cNvPr id="56" name="TextBox 11"/>
          <p:cNvSpPr txBox="1"/>
          <p:nvPr/>
        </p:nvSpPr>
        <p:spPr>
          <a:xfrm>
            <a:off x="6704965" y="2177415"/>
            <a:ext cx="2450465" cy="1170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F4B183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●</a:t>
            </a:r>
            <a:r>
              <a:rPr kumimoji="0" lang="zh-CN" altLang="en-US" kern="1200" cap="none" spc="0" normalizeH="0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你能在这些画中找到粗细、疏密、深浅、虚实的线吗？</a:t>
            </a:r>
          </a:p>
        </p:txBody>
      </p:sp>
      <p:pic>
        <p:nvPicPr>
          <p:cNvPr id="36875" name="图片 36874" descr="1db08d55-e2e7-4fe0-ade4-e6e5c5b5cc3b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32550" y="4606290"/>
            <a:ext cx="2447925" cy="1816735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</p:pic>
      <p:sp>
        <p:nvSpPr>
          <p:cNvPr id="69" name="TextBox 11"/>
          <p:cNvSpPr txBox="1"/>
          <p:nvPr/>
        </p:nvSpPr>
        <p:spPr>
          <a:xfrm>
            <a:off x="4064000" y="5068570"/>
            <a:ext cx="1815465" cy="1691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defRPr/>
            </a:pPr>
            <a:r>
              <a:rPr lang="zh-CN" altLang="en-US" sz="1600">
                <a:solidFill>
                  <a:srgbClr val="F4B183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●</a:t>
            </a:r>
            <a:r>
              <a:rPr kumimoji="0" lang="zh-CN" altLang="en-US" sz="1600" kern="1200" cap="none" spc="0" normalizeH="0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线条可以描绘物体的轮廓、明暗和质感，还可以表现不同的风格，传达作者微妙的情感。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74490" y="3467735"/>
            <a:ext cx="2219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7653" name="文本框 27652"/>
          <p:cNvSpPr txBox="1"/>
          <p:nvPr/>
        </p:nvSpPr>
        <p:spPr>
          <a:xfrm>
            <a:off x="178435" y="5681980"/>
            <a:ext cx="3081020" cy="119888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伦勃朗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大象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>
                <a:solidFill>
                  <a:srgbClr val="F4B183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●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用深浅和疏密的线条表现，层次清楚，刻画细腻，质感逼真。</a:t>
            </a:r>
          </a:p>
        </p:txBody>
      </p:sp>
      <p:sp>
        <p:nvSpPr>
          <p:cNvPr id="14342" name="文本框 14341"/>
          <p:cNvSpPr txBox="1"/>
          <p:nvPr/>
        </p:nvSpPr>
        <p:spPr>
          <a:xfrm>
            <a:off x="361315" y="2177415"/>
            <a:ext cx="26733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1600" dirty="0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吴冠中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春如线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 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>
                <a:solidFill>
                  <a:srgbClr val="F4B183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●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用毛笔展现柔软的曲线，粗细的线条显示出一种柔美和富有韵味的节奏。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4114165" y="4603750"/>
            <a:ext cx="1765300" cy="42481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n-cs"/>
              </a:rPr>
              <a:t>老师的话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114165" y="139065"/>
            <a:ext cx="2589530" cy="4267200"/>
            <a:chOff x="6479" y="219"/>
            <a:chExt cx="4078" cy="6720"/>
          </a:xfrm>
        </p:grpSpPr>
        <p:sp>
          <p:nvSpPr>
            <p:cNvPr id="20" name="矩形 19"/>
            <p:cNvSpPr/>
            <p:nvPr/>
          </p:nvSpPr>
          <p:spPr>
            <a:xfrm>
              <a:off x="7999" y="219"/>
              <a:ext cx="2559" cy="6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223" name="Picture 13" descr="10_12_3"/>
            <p:cNvPicPr>
              <a:picLocks noChangeAspect="1"/>
            </p:cNvPicPr>
            <p:nvPr/>
          </p:nvPicPr>
          <p:blipFill>
            <a:blip r:embed="rId9">
              <a:lum contrast="12000"/>
            </a:blip>
            <a:stretch>
              <a:fillRect/>
            </a:stretch>
          </p:blipFill>
          <p:spPr>
            <a:xfrm>
              <a:off x="6479" y="488"/>
              <a:ext cx="3665" cy="4612"/>
            </a:xfrm>
            <a:prstGeom prst="rect">
              <a:avLst/>
            </a:prstGeom>
            <a:noFill/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0" name="文本框 9"/>
          <p:cNvSpPr txBox="1"/>
          <p:nvPr/>
        </p:nvSpPr>
        <p:spPr>
          <a:xfrm>
            <a:off x="4120515" y="3305810"/>
            <a:ext cx="23279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凯文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·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欧森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演奏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>
                <a:solidFill>
                  <a:srgbClr val="F4B183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●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看似缭乱的线条，却画出酣畅的情绪。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7" name="图片 51206" descr="00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rcRect l="3282" t="2620" r="3288" b="4817"/>
          <a:stretch>
            <a:fillRect/>
          </a:stretch>
        </p:blipFill>
        <p:spPr>
          <a:xfrm>
            <a:off x="4283075" y="166370"/>
            <a:ext cx="4104005" cy="3050540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圆角矩形 7"/>
          <p:cNvSpPr/>
          <p:nvPr/>
        </p:nvSpPr>
        <p:spPr>
          <a:xfrm>
            <a:off x="431165" y="324485"/>
            <a:ext cx="1781175" cy="52832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n-cs"/>
              </a:rPr>
              <a:t>美术游戏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9725" y="981710"/>
            <a:ext cx="3851910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>
                <a:solidFill>
                  <a:srgbClr val="F4B183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●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用你喜欢的工具，运用不同的线条排列组合为这些画进行添加、装饰，使之成为具有美感的作品，也可以选择自己想表现的事物。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>
                <a:solidFill>
                  <a:srgbClr val="F4B183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●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可以临摹一张你喜欢的作品。</a:t>
            </a:r>
          </a:p>
        </p:txBody>
      </p:sp>
      <p:pic>
        <p:nvPicPr>
          <p:cNvPr id="4" name="图片 3" descr="view[1]"/>
          <p:cNvPicPr>
            <a:picLocks noChangeAspect="1"/>
          </p:cNvPicPr>
          <p:nvPr/>
        </p:nvPicPr>
        <p:blipFill>
          <a:blip r:embed="rId6"/>
          <a:srcRect l="17159" r="13542"/>
          <a:stretch>
            <a:fillRect/>
          </a:stretch>
        </p:blipFill>
        <p:spPr>
          <a:xfrm>
            <a:off x="8627745" y="166370"/>
            <a:ext cx="3075940" cy="307276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0" y="3366135"/>
            <a:ext cx="12191365" cy="1162050"/>
            <a:chOff x="0" y="5301"/>
            <a:chExt cx="19199" cy="183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11271" name="Picture 13" descr="120508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7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lum bright="24000"/>
            </a:blip>
            <a:srcRect t="6303"/>
            <a:stretch>
              <a:fillRect/>
            </a:stretch>
          </p:blipFill>
          <p:spPr>
            <a:xfrm>
              <a:off x="7640" y="5325"/>
              <a:ext cx="2583" cy="1761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  <a:effectLst/>
          </p:spPr>
        </p:pic>
        <p:pic>
          <p:nvPicPr>
            <p:cNvPr id="22532" name="图片 22531" descr="40f46a45722d5409869473b0"/>
            <p:cNvPicPr>
              <a:picLocks noChangeAspect="1"/>
            </p:cNvPicPr>
            <p:nvPr/>
          </p:nvPicPr>
          <p:blipFill>
            <a:blip r:embed="rId8"/>
            <a:srcRect b="75194"/>
            <a:stretch>
              <a:fillRect/>
            </a:stretch>
          </p:blipFill>
          <p:spPr>
            <a:xfrm>
              <a:off x="1572" y="5301"/>
              <a:ext cx="5750" cy="1783"/>
            </a:xfrm>
            <a:prstGeom prst="rect">
              <a:avLst/>
            </a:prstGeom>
            <a:noFill/>
            <a:ln w="9525">
              <a:noFill/>
            </a:ln>
            <a:effectLst/>
          </p:spPr>
        </p:pic>
        <p:pic>
          <p:nvPicPr>
            <p:cNvPr id="13317" name="图片 13316" descr="2422212087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262" y="5301"/>
              <a:ext cx="2378" cy="17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8914" name="图片 38913" descr="1256edf3c3eg21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223" y="5356"/>
              <a:ext cx="2305" cy="172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986" name="图片 41985" descr="64333cd64e60cab262e318d79f0b9679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0" y="5301"/>
              <a:ext cx="1572" cy="17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3" name="Picture 15" descr="10_12_10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2528" y="5356"/>
              <a:ext cx="1059" cy="17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6" name="Picture 11" descr="DSCF5876"/>
            <p:cNvPicPr>
              <a:picLocks noChangeAspect="1"/>
            </p:cNvPicPr>
            <p:nvPr/>
          </p:nvPicPr>
          <p:blipFill>
            <a:blip r:embed="rId13">
              <a:lum bright="6000" contrast="24000"/>
            </a:blip>
            <a:stretch>
              <a:fillRect/>
            </a:stretch>
          </p:blipFill>
          <p:spPr>
            <a:xfrm>
              <a:off x="13587" y="5301"/>
              <a:ext cx="2990" cy="183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3" name="Picture 8" descr="1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7849" y="5325"/>
              <a:ext cx="1351" cy="176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4" name="Picture 9" descr="0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6577" y="5325"/>
              <a:ext cx="1295" cy="177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矩形 5"/>
          <p:cNvSpPr/>
          <p:nvPr/>
        </p:nvSpPr>
        <p:spPr>
          <a:xfrm>
            <a:off x="635" y="6309995"/>
            <a:ext cx="12190095" cy="548005"/>
          </a:xfrm>
          <a:prstGeom prst="rect">
            <a:avLst/>
          </a:prstGeom>
          <a:solidFill>
            <a:srgbClr val="F2D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31165" y="4679315"/>
            <a:ext cx="1781175" cy="52832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n-cs"/>
              </a:rPr>
              <a:t>夸夸我的画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9730" y="5225415"/>
            <a:ext cx="55098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rgbClr val="F4B183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●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我的画有丰富的线，直线、曲线、弧线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……</a:t>
            </a: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rgbClr val="F4B183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●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线条有粗细、长短、疏密</a:t>
            </a:r>
            <a:r>
              <a:rPr lang="en-US" altLang="zh-CN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的变化。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圆角矩形 49"/>
          <p:cNvSpPr/>
          <p:nvPr/>
        </p:nvSpPr>
        <p:spPr>
          <a:xfrm>
            <a:off x="5908040" y="387985"/>
            <a:ext cx="6021070" cy="363918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5908040" y="175260"/>
            <a:ext cx="1925955" cy="53784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n-cs"/>
              </a:rPr>
              <a:t>走进博物馆</a:t>
            </a:r>
          </a:p>
        </p:txBody>
      </p:sp>
      <p:pic>
        <p:nvPicPr>
          <p:cNvPr id="12" name="Picture 29" descr="C:\Users\Administrator\Desktop\二（上）\10 感觉肌理\BigPic\0035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02445" y="102235"/>
            <a:ext cx="2435225" cy="1826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839" name="Picture 10" descr="菱格纹彩陶"/>
          <p:cNvPicPr>
            <a:picLocks noChangeAspect="1"/>
          </p:cNvPicPr>
          <p:nvPr/>
        </p:nvPicPr>
        <p:blipFill>
          <a:blip r:embed="rId4"/>
          <a:srcRect l="4527" t="5972" r="6584" b="3688"/>
          <a:stretch>
            <a:fillRect/>
          </a:stretch>
        </p:blipFill>
        <p:spPr>
          <a:xfrm>
            <a:off x="7833995" y="2400935"/>
            <a:ext cx="1971675" cy="1581150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5" name="图片 4" descr="a8773912b31bb0511f609894337adab44bede0c2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0630" y="2042795"/>
            <a:ext cx="1315085" cy="1939290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6246495" y="704850"/>
            <a:ext cx="2840355" cy="1337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defRPr/>
            </a:pPr>
            <a:r>
              <a:rPr kumimoji="0" lang="zh-CN" altLang="en-US" kern="1200" cap="none" spc="0" normalizeH="0" baseline="0" noProof="0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kern="1200" cap="none" spc="0" normalizeH="0" baseline="0" noProof="1">
                <a:solidFill>
                  <a:srgbClr val="F4B183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●</a:t>
            </a:r>
            <a:r>
              <a:rPr kumimoji="0" lang="zh-CN" altLang="en-US" kern="1200" cap="none" spc="0" normalizeH="0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五千多年前，人们就已经用各种线条装饰陶器，装点生活了。</a:t>
            </a:r>
          </a:p>
        </p:txBody>
      </p:sp>
      <p:sp>
        <p:nvSpPr>
          <p:cNvPr id="55" name="圆角矩形 54"/>
          <p:cNvSpPr/>
          <p:nvPr/>
        </p:nvSpPr>
        <p:spPr>
          <a:xfrm>
            <a:off x="173355" y="183515"/>
            <a:ext cx="2272030" cy="52959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  <a:cs typeface="+mn-cs"/>
              </a:rPr>
              <a:t>生活中的设计</a:t>
            </a:r>
          </a:p>
        </p:txBody>
      </p:sp>
      <p:pic>
        <p:nvPicPr>
          <p:cNvPr id="24580" name="图片 24579" descr="20090217_463326da4fce96d5292eE8zRHiT8oqrK"/>
          <p:cNvPicPr>
            <a:picLocks noChangeAspect="1"/>
          </p:cNvPicPr>
          <p:nvPr/>
        </p:nvPicPr>
        <p:blipFill>
          <a:blip r:embed="rId6">
            <a:lum contrast="12000"/>
          </a:blip>
          <a:srcRect t="7509"/>
          <a:stretch>
            <a:fillRect/>
          </a:stretch>
        </p:blipFill>
        <p:spPr>
          <a:xfrm flipH="1">
            <a:off x="3060700" y="713105"/>
            <a:ext cx="2205355" cy="28352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556" name="图片 23555" descr="8b74afe7a96c2e08b83820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140" y="2964180"/>
            <a:ext cx="2884170" cy="216344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 descr="timgCA1O24WP"/>
          <p:cNvPicPr>
            <a:picLocks noChangeAspect="1"/>
          </p:cNvPicPr>
          <p:nvPr/>
        </p:nvPicPr>
        <p:blipFill>
          <a:blip r:embed="rId8"/>
          <a:srcRect b="43815"/>
          <a:stretch>
            <a:fillRect/>
          </a:stretch>
        </p:blipFill>
        <p:spPr>
          <a:xfrm>
            <a:off x="269240" y="5348605"/>
            <a:ext cx="3491230" cy="12249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9"/>
          <a:srcRect b="19829"/>
          <a:stretch>
            <a:fillRect/>
          </a:stretch>
        </p:blipFill>
        <p:spPr>
          <a:xfrm>
            <a:off x="9134475" y="4773295"/>
            <a:ext cx="3057525" cy="2084705"/>
          </a:xfrm>
          <a:prstGeom prst="rect">
            <a:avLst/>
          </a:prstGeom>
        </p:spPr>
      </p:pic>
      <p:pic>
        <p:nvPicPr>
          <p:cNvPr id="18441" name="Picture 13" descr="201009160751352642"/>
          <p:cNvPicPr>
            <a:picLocks noChangeAspect="1"/>
          </p:cNvPicPr>
          <p:nvPr/>
        </p:nvPicPr>
        <p:blipFill>
          <a:blip r:embed="rId10"/>
          <a:srcRect l="18367" b="8163"/>
          <a:stretch>
            <a:fillRect/>
          </a:stretch>
        </p:blipFill>
        <p:spPr>
          <a:xfrm>
            <a:off x="6310630" y="4773295"/>
            <a:ext cx="2399030" cy="179959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442" name="Picture 16" descr="16"/>
          <p:cNvPicPr>
            <a:picLocks noChangeAspect="1"/>
          </p:cNvPicPr>
          <p:nvPr/>
        </p:nvPicPr>
        <p:blipFill>
          <a:blip r:embed="rId11"/>
          <a:srcRect t="9470"/>
          <a:stretch>
            <a:fillRect/>
          </a:stretch>
        </p:blipFill>
        <p:spPr>
          <a:xfrm>
            <a:off x="3891915" y="4103370"/>
            <a:ext cx="2074545" cy="147828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4"/>
          <p:cNvSpPr txBox="1"/>
          <p:nvPr/>
        </p:nvSpPr>
        <p:spPr>
          <a:xfrm>
            <a:off x="173355" y="887095"/>
            <a:ext cx="2887345" cy="1337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fontAlgn="auto">
              <a:lnSpc>
                <a:spcPct val="150000"/>
              </a:lnSpc>
              <a:buClrTx/>
              <a:buSzTx/>
              <a:defRPr/>
            </a:pPr>
            <a:r>
              <a:rPr kumimoji="0" lang="zh-CN" altLang="en-US" kern="1200" cap="none" spc="0" normalizeH="0" baseline="0" noProof="0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kern="1200" cap="none" spc="0" normalizeH="0" baseline="0" noProof="1">
                <a:solidFill>
                  <a:srgbClr val="F4B183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●</a:t>
            </a:r>
            <a:r>
              <a:rPr kumimoji="0" lang="zh-CN" altLang="en-US" kern="1200" cap="none" spc="0" normalizeH="0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设计师们用线条点缀生活，看看他们是怎样设计的呢？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557520" y="451485"/>
            <a:ext cx="3768090" cy="5804535"/>
            <a:chOff x="8752" y="711"/>
            <a:chExt cx="5934" cy="9141"/>
          </a:xfrm>
        </p:grpSpPr>
        <p:grpSp>
          <p:nvGrpSpPr>
            <p:cNvPr id="17" name="组合 16"/>
            <p:cNvGrpSpPr/>
            <p:nvPr/>
          </p:nvGrpSpPr>
          <p:grpSpPr>
            <a:xfrm>
              <a:off x="8752" y="6236"/>
              <a:ext cx="5935" cy="3616"/>
              <a:chOff x="8752" y="6236"/>
              <a:chExt cx="5935" cy="3616"/>
            </a:xfrm>
          </p:grpSpPr>
          <p:cxnSp>
            <p:nvCxnSpPr>
              <p:cNvPr id="4" name="直接连接符 3"/>
              <p:cNvCxnSpPr/>
              <p:nvPr/>
            </p:nvCxnSpPr>
            <p:spPr>
              <a:xfrm flipV="1">
                <a:off x="8752" y="6236"/>
                <a:ext cx="1097" cy="24"/>
              </a:xfrm>
              <a:prstGeom prst="line">
                <a:avLst/>
              </a:prstGeom>
              <a:ln w="41275">
                <a:solidFill>
                  <a:srgbClr val="F2D4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9858" y="6236"/>
                <a:ext cx="25" cy="823"/>
              </a:xfrm>
              <a:prstGeom prst="line">
                <a:avLst/>
              </a:prstGeom>
              <a:ln w="41275">
                <a:solidFill>
                  <a:srgbClr val="F2D4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9874" y="7034"/>
                <a:ext cx="4813" cy="26"/>
              </a:xfrm>
              <a:prstGeom prst="line">
                <a:avLst/>
              </a:prstGeom>
              <a:ln w="41275">
                <a:solidFill>
                  <a:srgbClr val="F2D4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H="1">
                <a:off x="14637" y="7059"/>
                <a:ext cx="25" cy="2793"/>
              </a:xfrm>
              <a:prstGeom prst="line">
                <a:avLst/>
              </a:prstGeom>
              <a:ln w="41275">
                <a:solidFill>
                  <a:srgbClr val="F2D4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" name="直接连接符 17"/>
            <p:cNvCxnSpPr/>
            <p:nvPr/>
          </p:nvCxnSpPr>
          <p:spPr>
            <a:xfrm>
              <a:off x="8752" y="711"/>
              <a:ext cx="0" cy="5550"/>
            </a:xfrm>
            <a:prstGeom prst="line">
              <a:avLst/>
            </a:prstGeom>
            <a:ln w="41275">
              <a:solidFill>
                <a:srgbClr val="F2D4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804,&quot;width&quot;:6463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597,&quot;width&quot;:5282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324</Words>
  <Application>Microsoft Office PowerPoint</Application>
  <PresentationFormat>宽屏</PresentationFormat>
  <Paragraphs>36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黑体</vt:lpstr>
      <vt:lpstr>宋体</vt:lpstr>
      <vt:lpstr>微软雅黑</vt:lpstr>
      <vt:lpstr>幼圆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蒋 春燕</cp:lastModifiedBy>
  <cp:revision>32</cp:revision>
  <dcterms:created xsi:type="dcterms:W3CDTF">2019-06-19T02:08:00Z</dcterms:created>
  <dcterms:modified xsi:type="dcterms:W3CDTF">2020-02-08T11:16:18Z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