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2"/>
  </p:notesMasterIdLst>
  <p:sldIdLst>
    <p:sldId id="256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4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76B6-B58E-4D05-9365-AC6AD3765B48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B4F5-746D-4D5E-98D1-E19854A8DD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8" y="342917"/>
            <a:ext cx="2949255" cy="120020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493" y="740603"/>
            <a:ext cx="4629271" cy="365538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6765" indent="0">
              <a:buNone/>
              <a:defRPr sz="1500"/>
            </a:lvl7pPr>
            <a:lvl8pPr marL="2399665" indent="0">
              <a:buNone/>
              <a:defRPr sz="1500"/>
            </a:lvl8pPr>
            <a:lvl9pPr marL="2742565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58" y="1543122"/>
            <a:ext cx="2949255" cy="28588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845" y="273856"/>
            <a:ext cx="1971727" cy="435908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67" y="273856"/>
            <a:ext cx="5800876" cy="4359081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30" y="841812"/>
            <a:ext cx="6858179" cy="179078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30" y="2701654"/>
            <a:ext cx="6858179" cy="124187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6765" indent="0" algn="ctr">
              <a:buNone/>
              <a:defRPr sz="1200"/>
            </a:lvl7pPr>
            <a:lvl8pPr marL="2399665" indent="0" algn="ctr">
              <a:buNone/>
              <a:defRPr sz="1200"/>
            </a:lvl8pPr>
            <a:lvl9pPr marL="2742565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905" y="1282364"/>
            <a:ext cx="7886906" cy="21396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905" y="3442258"/>
            <a:ext cx="7886906" cy="112519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67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6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5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66" y="1369282"/>
            <a:ext cx="3886302" cy="326365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270" y="1369282"/>
            <a:ext cx="3886302" cy="326365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8" y="273858"/>
            <a:ext cx="7886906" cy="99421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58" y="1260931"/>
            <a:ext cx="3868441" cy="6179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6765" indent="0">
              <a:buNone/>
              <a:defRPr sz="1200" b="1"/>
            </a:lvl7pPr>
            <a:lvl8pPr marL="2399665" indent="0">
              <a:buNone/>
              <a:defRPr sz="1200" b="1"/>
            </a:lvl8pPr>
            <a:lvl9pPr marL="2742565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58" y="1878894"/>
            <a:ext cx="3868441" cy="276356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272" y="1260931"/>
            <a:ext cx="3887492" cy="6179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6765" indent="0">
              <a:buNone/>
              <a:defRPr sz="1200" b="1"/>
            </a:lvl7pPr>
            <a:lvl8pPr marL="2399665" indent="0">
              <a:buNone/>
              <a:defRPr sz="1200" b="1"/>
            </a:lvl8pPr>
            <a:lvl9pPr marL="2742565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272" y="1878894"/>
            <a:ext cx="3887492" cy="276356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8" y="342917"/>
            <a:ext cx="2949255" cy="120020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493" y="740603"/>
            <a:ext cx="4629271" cy="365538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58" y="1543122"/>
            <a:ext cx="2949255" cy="28588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76B6-B58E-4D05-9365-AC6AD3765B48}" type="datetimeFigureOut">
              <a:rPr lang="zh-CN" altLang="en-US" smtClean="0"/>
              <a:pPr/>
              <a:t>2019/9/27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B4F5-746D-4D5E-98D1-E19854A8DD6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67" y="273858"/>
            <a:ext cx="7886906" cy="994218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67" y="1369282"/>
            <a:ext cx="7886906" cy="326365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0"/>
            <a:r>
              <a:rPr lang="zh-CN" altLang="en-US"/>
              <a:t>第二级</a:t>
            </a:r>
          </a:p>
          <a:p>
            <a:pPr lvl="0"/>
            <a:r>
              <a:rPr lang="zh-CN" altLang="en-US"/>
              <a:t>第三级</a:t>
            </a:r>
          </a:p>
          <a:p>
            <a:pPr lvl="0"/>
            <a:r>
              <a:rPr lang="zh-CN" altLang="en-US"/>
              <a:t>第四级</a:t>
            </a:r>
          </a:p>
          <a:p>
            <a:pPr lvl="0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67" y="4767484"/>
            <a:ext cx="2057454" cy="273857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202X/4/10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030" y="4767484"/>
            <a:ext cx="3086180" cy="273857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8119" y="4767484"/>
            <a:ext cx="2057454" cy="273857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‹#›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15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315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215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115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15" indent="-171450" algn="l" defTabSz="685800" rtl="0" eaLnBrk="1" latinLnBrk="0" hangingPunct="1">
        <a:lnSpc>
          <a:spcPct val="90000"/>
        </a:lnSpc>
        <a:spcBef>
          <a:spcPct val="7500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676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39966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56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观点：立据之本</a:t>
              </a:r>
            </a:p>
          </p:txBody>
        </p:sp>
      </p:grpSp>
      <p:graphicFrame>
        <p:nvGraphicFramePr>
          <p:cNvPr id="2" name="表格 1"/>
          <p:cNvGraphicFramePr/>
          <p:nvPr/>
        </p:nvGraphicFramePr>
        <p:xfrm>
          <a:off x="337820" y="762000"/>
          <a:ext cx="8467725" cy="4272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025"/>
                <a:gridCol w="1097915"/>
                <a:gridCol w="1168400"/>
                <a:gridCol w="1731010"/>
                <a:gridCol w="1212850"/>
                <a:gridCol w="1152525"/>
              </a:tblGrid>
              <a:tr h="349885">
                <a:tc gridSpan="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论题：传统节日消失了吗？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745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正方观点：传统节日正在消失。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反方观点：传统节日没有消失。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理由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事实论据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道理论据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理由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事实论据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道理论据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93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1. 文化自卑，让传统节日在国人心中的地位被一些西方洋节所取代。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1.</a:t>
                      </a:r>
                      <a:r>
                        <a:rPr lang="en-US" sz="1600" b="0">
                          <a:solidFill>
                            <a:srgbClr val="333333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 传统节日蕴含着深邃丰厚的文化内涵，是传承优秀历史文化的重要载体。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345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2.纪念传统节日的习俗被渐渐忽略或淡忘。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2.只是纪念的方式也在随时代改变，但传统节日的灵魂并没有消失。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98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3.越来越快的生活节奏让人们无暇去纪念。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3. 传统节日里的亲情、乡情、友情是中国人无法解脱的情结。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6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6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论据：立论之据</a:t>
              </a: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711200" y="74231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altLang="zh-CN" sz="1800" b="1">
                <a:latin typeface="Calibri" panose="020F0502020204030204" charset="0"/>
                <a:ea typeface="宋体" panose="02010600030101010101" pitchFamily="2" charset="-122"/>
              </a:rPr>
              <a:t>1.</a:t>
            </a:r>
            <a:r>
              <a:rPr lang="zh-CN" altLang="en-US" sz="1800" b="1">
                <a:latin typeface="Calibri" panose="020F0502020204030204" charset="0"/>
                <a:ea typeface="宋体" panose="02010600030101010101" pitchFamily="2" charset="-122"/>
              </a:rPr>
              <a:t>复习论据知识，明确</a:t>
            </a:r>
            <a:r>
              <a:rPr lang="zh-CN" sz="1800" b="1">
                <a:latin typeface="Calibri" panose="020F0502020204030204" charset="0"/>
                <a:ea typeface="宋体" panose="02010600030101010101" pitchFamily="2" charset="-122"/>
              </a:rPr>
              <a:t>论据的种类、来源、特点。</a:t>
            </a:r>
            <a:endParaRPr lang="zh-CN" altLang="en-US" sz="18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1073743923" name="组合 1073743922"/>
          <p:cNvGrpSpPr/>
          <p:nvPr/>
        </p:nvGrpSpPr>
        <p:grpSpPr>
          <a:xfrm>
            <a:off x="1270000" y="1356360"/>
            <a:ext cx="6092825" cy="3370580"/>
            <a:chOff x="1635" y="7770"/>
            <a:chExt cx="5475" cy="3795"/>
          </a:xfrm>
        </p:grpSpPr>
        <p:sp>
          <p:nvSpPr>
            <p:cNvPr id="1073743924" name="文本框 1073743923"/>
            <p:cNvSpPr txBox="1"/>
            <p:nvPr/>
          </p:nvSpPr>
          <p:spPr>
            <a:xfrm>
              <a:off x="1635" y="9420"/>
              <a:ext cx="8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论据</a:t>
              </a:r>
            </a:p>
            <a:p>
              <a:endParaRPr lang="zh-CN" altLang="en-US"/>
            </a:p>
          </p:txBody>
        </p:sp>
        <p:sp>
          <p:nvSpPr>
            <p:cNvPr id="1073743925" name="左大括号 1073743924"/>
            <p:cNvSpPr/>
            <p:nvPr/>
          </p:nvSpPr>
          <p:spPr>
            <a:xfrm>
              <a:off x="2617" y="8385"/>
              <a:ext cx="143" cy="2610"/>
            </a:xfrm>
            <a:prstGeom prst="leftBrace">
              <a:avLst>
                <a:gd name="adj1" fmla="val 152097"/>
                <a:gd name="adj2" fmla="val 5000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3926" name="文本框 1073743925"/>
            <p:cNvSpPr txBox="1"/>
            <p:nvPr/>
          </p:nvSpPr>
          <p:spPr>
            <a:xfrm>
              <a:off x="2955" y="8385"/>
              <a:ext cx="1560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道理论据</a:t>
              </a:r>
            </a:p>
            <a:p>
              <a:endParaRPr lang="zh-CN" altLang="en-US"/>
            </a:p>
          </p:txBody>
        </p:sp>
        <p:sp>
          <p:nvSpPr>
            <p:cNvPr id="1073743927" name="文本框 1073743926"/>
            <p:cNvSpPr txBox="1"/>
            <p:nvPr/>
          </p:nvSpPr>
          <p:spPr>
            <a:xfrm>
              <a:off x="2962" y="10350"/>
              <a:ext cx="1230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事实论据</a:t>
              </a:r>
            </a:p>
            <a:p>
              <a:endParaRPr lang="zh-CN" altLang="en-US"/>
            </a:p>
          </p:txBody>
        </p:sp>
        <p:sp>
          <p:nvSpPr>
            <p:cNvPr id="1073743928" name="左大括号 1073743927"/>
            <p:cNvSpPr/>
            <p:nvPr/>
          </p:nvSpPr>
          <p:spPr>
            <a:xfrm>
              <a:off x="4192" y="7905"/>
              <a:ext cx="143" cy="1440"/>
            </a:xfrm>
            <a:prstGeom prst="leftBrace">
              <a:avLst>
                <a:gd name="adj1" fmla="val 83916"/>
                <a:gd name="adj2" fmla="val 5000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3929" name="文本框 1073743928"/>
            <p:cNvSpPr txBox="1"/>
            <p:nvPr/>
          </p:nvSpPr>
          <p:spPr>
            <a:xfrm>
              <a:off x="4335" y="7770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经典著作</a:t>
              </a:r>
            </a:p>
            <a:p>
              <a:endParaRPr lang="zh-CN" altLang="en-US"/>
            </a:p>
          </p:txBody>
        </p:sp>
        <p:sp>
          <p:nvSpPr>
            <p:cNvPr id="1073743930" name="文本框 1073743929"/>
            <p:cNvSpPr txBox="1"/>
            <p:nvPr/>
          </p:nvSpPr>
          <p:spPr>
            <a:xfrm>
              <a:off x="4335" y="8085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权威言论</a:t>
              </a:r>
            </a:p>
            <a:p>
              <a:endParaRPr lang="zh-CN" altLang="en-US"/>
            </a:p>
          </p:txBody>
        </p:sp>
        <p:sp>
          <p:nvSpPr>
            <p:cNvPr id="1073743931" name="文本框 1073743930"/>
            <p:cNvSpPr txBox="1"/>
            <p:nvPr/>
          </p:nvSpPr>
          <p:spPr>
            <a:xfrm>
              <a:off x="4335" y="8460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科学原理</a:t>
              </a:r>
            </a:p>
            <a:p>
              <a:endParaRPr lang="zh-CN" altLang="en-US"/>
            </a:p>
          </p:txBody>
        </p:sp>
        <p:sp>
          <p:nvSpPr>
            <p:cNvPr id="1073743932" name="文本框 1073743931"/>
            <p:cNvSpPr txBox="1"/>
            <p:nvPr/>
          </p:nvSpPr>
          <p:spPr>
            <a:xfrm>
              <a:off x="4335" y="8760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自然定律</a:t>
              </a:r>
            </a:p>
            <a:p>
              <a:endParaRPr lang="zh-CN" altLang="en-US"/>
            </a:p>
          </p:txBody>
        </p:sp>
        <p:sp>
          <p:nvSpPr>
            <p:cNvPr id="1073743933" name="文本框 1073743932"/>
            <p:cNvSpPr txBox="1"/>
            <p:nvPr/>
          </p:nvSpPr>
          <p:spPr>
            <a:xfrm>
              <a:off x="4335" y="9135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公式法则</a:t>
              </a:r>
            </a:p>
            <a:p>
              <a:endParaRPr lang="zh-CN" altLang="en-US"/>
            </a:p>
          </p:txBody>
        </p:sp>
        <p:sp>
          <p:nvSpPr>
            <p:cNvPr id="1073743934" name="左大括号 1073743933"/>
            <p:cNvSpPr/>
            <p:nvPr/>
          </p:nvSpPr>
          <p:spPr>
            <a:xfrm>
              <a:off x="4192" y="9720"/>
              <a:ext cx="143" cy="1695"/>
            </a:xfrm>
            <a:prstGeom prst="leftBrace">
              <a:avLst>
                <a:gd name="adj1" fmla="val 98776"/>
                <a:gd name="adj2" fmla="val 50000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3743935" name="文本框 1073743934"/>
            <p:cNvSpPr txBox="1"/>
            <p:nvPr/>
          </p:nvSpPr>
          <p:spPr>
            <a:xfrm>
              <a:off x="4425" y="9585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可靠史实</a:t>
              </a:r>
            </a:p>
            <a:p>
              <a:endParaRPr lang="zh-CN" altLang="en-US"/>
            </a:p>
          </p:txBody>
        </p:sp>
        <p:sp>
          <p:nvSpPr>
            <p:cNvPr id="1073743936" name="文本框 1073743935"/>
            <p:cNvSpPr txBox="1"/>
            <p:nvPr/>
          </p:nvSpPr>
          <p:spPr>
            <a:xfrm>
              <a:off x="4425" y="9900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典型事例</a:t>
              </a:r>
            </a:p>
            <a:p>
              <a:endParaRPr lang="zh-CN" altLang="en-US"/>
            </a:p>
          </p:txBody>
        </p:sp>
        <p:sp>
          <p:nvSpPr>
            <p:cNvPr id="1073743937" name="文本框 1073743936"/>
            <p:cNvSpPr txBox="1"/>
            <p:nvPr/>
          </p:nvSpPr>
          <p:spPr>
            <a:xfrm>
              <a:off x="4425" y="10185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确凿数据</a:t>
              </a:r>
            </a:p>
            <a:p>
              <a:endParaRPr lang="zh-CN" altLang="en-US"/>
            </a:p>
          </p:txBody>
        </p:sp>
        <p:sp>
          <p:nvSpPr>
            <p:cNvPr id="1073743938" name="文本框 1073743937"/>
            <p:cNvSpPr txBox="1"/>
            <p:nvPr/>
          </p:nvSpPr>
          <p:spPr>
            <a:xfrm>
              <a:off x="4425" y="11115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亲身经历</a:t>
              </a:r>
            </a:p>
            <a:p>
              <a:endParaRPr lang="zh-CN" altLang="en-US"/>
            </a:p>
          </p:txBody>
        </p:sp>
        <p:sp>
          <p:nvSpPr>
            <p:cNvPr id="1073743939" name="文本框 1073743938"/>
            <p:cNvSpPr txBox="1"/>
            <p:nvPr/>
          </p:nvSpPr>
          <p:spPr>
            <a:xfrm>
              <a:off x="4425" y="10800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典故传说</a:t>
              </a:r>
            </a:p>
            <a:p>
              <a:endParaRPr lang="zh-CN" altLang="en-US"/>
            </a:p>
          </p:txBody>
        </p:sp>
        <p:sp>
          <p:nvSpPr>
            <p:cNvPr id="1073743940" name="文本框 1073743939"/>
            <p:cNvSpPr txBox="1"/>
            <p:nvPr/>
          </p:nvSpPr>
          <p:spPr>
            <a:xfrm>
              <a:off x="4425" y="10455"/>
              <a:ext cx="156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报刊媒体</a:t>
              </a:r>
            </a:p>
            <a:p>
              <a:endParaRPr lang="zh-CN" altLang="en-US"/>
            </a:p>
          </p:txBody>
        </p:sp>
        <p:sp>
          <p:nvSpPr>
            <p:cNvPr id="1073743941" name="文本框 1073743940"/>
            <p:cNvSpPr txBox="1"/>
            <p:nvPr/>
          </p:nvSpPr>
          <p:spPr>
            <a:xfrm>
              <a:off x="6225" y="7950"/>
              <a:ext cx="8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真实</a:t>
              </a:r>
            </a:p>
            <a:p>
              <a:endParaRPr lang="zh-CN" altLang="en-US"/>
            </a:p>
          </p:txBody>
        </p:sp>
        <p:sp>
          <p:nvSpPr>
            <p:cNvPr id="1073743942" name="文本框 1073743941"/>
            <p:cNvSpPr txBox="1"/>
            <p:nvPr/>
          </p:nvSpPr>
          <p:spPr>
            <a:xfrm>
              <a:off x="6225" y="8640"/>
              <a:ext cx="8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充分</a:t>
              </a:r>
            </a:p>
            <a:p>
              <a:endParaRPr lang="zh-CN" altLang="en-US"/>
            </a:p>
          </p:txBody>
        </p:sp>
        <p:sp>
          <p:nvSpPr>
            <p:cNvPr id="1073743943" name="文本框 1073743942"/>
            <p:cNvSpPr txBox="1"/>
            <p:nvPr/>
          </p:nvSpPr>
          <p:spPr>
            <a:xfrm>
              <a:off x="6210" y="9405"/>
              <a:ext cx="8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典型</a:t>
              </a:r>
            </a:p>
            <a:p>
              <a:endParaRPr lang="zh-CN" altLang="en-US"/>
            </a:p>
          </p:txBody>
        </p:sp>
        <p:sp>
          <p:nvSpPr>
            <p:cNvPr id="1073743944" name="文本框 1073743943"/>
            <p:cNvSpPr txBox="1"/>
            <p:nvPr/>
          </p:nvSpPr>
          <p:spPr>
            <a:xfrm>
              <a:off x="6210" y="10230"/>
              <a:ext cx="8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新颖</a:t>
              </a:r>
            </a:p>
            <a:p>
              <a:endParaRPr lang="zh-CN" altLang="en-US"/>
            </a:p>
          </p:txBody>
        </p:sp>
        <p:sp>
          <p:nvSpPr>
            <p:cNvPr id="1073743945" name="文本框 1073743944"/>
            <p:cNvSpPr txBox="1"/>
            <p:nvPr/>
          </p:nvSpPr>
          <p:spPr>
            <a:xfrm>
              <a:off x="6180" y="10965"/>
              <a:ext cx="885" cy="45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lang="zh-CN" altLang="en-US"/>
                <a:t>准确</a:t>
              </a:r>
            </a:p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论据：立论之据</a:t>
              </a: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711200" y="74231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en-US" sz="1800" b="1">
                <a:latin typeface="Calibri" panose="020F0502020204030204" charset="0"/>
                <a:ea typeface="宋体" panose="02010600030101010101" pitchFamily="2" charset="-122"/>
              </a:rPr>
              <a:t>2.</a:t>
            </a:r>
            <a:r>
              <a:rPr lang="zh-CN" altLang="en-US" sz="1800" b="1">
                <a:latin typeface="Calibri" panose="020F0502020204030204" charset="0"/>
                <a:ea typeface="宋体" panose="02010600030101010101" pitchFamily="2" charset="-122"/>
              </a:rPr>
              <a:t>围绕一个观点，广泛搜集论据</a:t>
            </a:r>
            <a:r>
              <a:rPr lang="zh-CN" sz="1800" b="1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endParaRPr lang="zh-CN" altLang="en-US" sz="18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37820" y="1318260"/>
          <a:ext cx="8467725" cy="3583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025"/>
                <a:gridCol w="1097915"/>
                <a:gridCol w="1168400"/>
                <a:gridCol w="1731010"/>
                <a:gridCol w="1212850"/>
                <a:gridCol w="1152525"/>
              </a:tblGrid>
              <a:tr h="349885">
                <a:tc gridSpan="6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论题：传统节日消失了吗？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745"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正方观点：传统节日正在消失。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反方观点：传统节日没有消失。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74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理由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事实论据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道理论据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理由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事实论据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宋体" panose="02010600030101010101" pitchFamily="2" charset="-122"/>
                        </a:rPr>
                        <a:t>道理论据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38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1. 文化自卑，让传统节日在国人心中的地位被一些西方洋节所取代。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1.</a:t>
                      </a:r>
                      <a:r>
                        <a:rPr lang="en-US" sz="1400" b="0">
                          <a:solidFill>
                            <a:srgbClr val="333333"/>
                          </a:solidFill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 传统节日蕴含着深邃丰厚的文化内涵，是传承优秀历史文化的重要载体。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8205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2.纪念传统节日的习俗被渐渐忽略或淡忘。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2.只是纪念的方式也在随时代改变，但传统节日的灵魂并没有消失。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298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3.越来越快的生活节奏让人们无暇去纪念。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华文宋体" panose="02010600040101010101" charset="-122"/>
                        </a:rPr>
                        <a:t>3. 传统节日里的亲情、乡情、友情是中国人无法解脱的情结。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华文宋体" panose="02010600040101010101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latin typeface="华文宋体" panose="02010600040101010101" charset="-122"/>
                          <a:ea typeface="华文宋体" panose="0201060004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400" b="0">
                        <a:latin typeface="华文宋体" panose="02010600040101010101" charset="-122"/>
                        <a:ea typeface="华文宋体" panose="0201060004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论据：立论之据</a:t>
              </a: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732790" y="838200"/>
            <a:ext cx="809498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3.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组内讨论论据的真实性、准确性、客观性，将新颖的、有力的论据补充到自己的论据里面去。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3420" y="1994535"/>
            <a:ext cx="775652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         4.选出一组做示范交流，其他同学结合问题边听边思考，随后提出自己的意见。</a:t>
            </a:r>
          </a:p>
          <a:p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        思考1：该论据是否真实、正确，且具有代表性？</a:t>
            </a:r>
          </a:p>
          <a:p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        思考2：该论据有没有与观点相对应的地方，是否与观点保持一致？</a:t>
            </a:r>
          </a:p>
          <a:p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        思考3：该论据能否充分地、有力地证明观点？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论据：张弛有度</a:t>
              </a: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395536" y="1225550"/>
            <a:ext cx="8224589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1800" b="1" dirty="0">
                <a:latin typeface="Calibri" panose="020F0502020204030204" charset="0"/>
                <a:ea typeface="宋体" panose="02010600030101010101" pitchFamily="2" charset="-122"/>
              </a:rPr>
              <a:t>         </a:t>
            </a:r>
            <a:r>
              <a:rPr lang="zh-CN" altLang="en-US" sz="1800" b="1" dirty="0">
                <a:latin typeface="Calibri" panose="020F0502020204030204" charset="0"/>
                <a:ea typeface="宋体" panose="02010600030101010101" pitchFamily="2" charset="-122"/>
              </a:rPr>
              <a:t>论据一：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春秋战国时期，金国王子重耳，被公国流放在外漂泊19年之后，回到了祖国。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他依据各人的功绩奖赏并封爵在他流亡期间依然忠心的人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在其中，有一个叫介之推的人被重耳遗忘了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他背着老母隐居到了绵山里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重耳的一个门客告诉他了这件事情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重耳带上侍从去寻找介之推，但绵山太大了，他们找不到他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另一个门客建议重耳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：“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放火烧山，介之推就出来了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。“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重耳于是下令烧山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一场大火烧荒了这座山，介之推和他的母亲坚持到了死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重耳十分悲痛，他规定每年的这一天都不许生火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各家都要吃寒食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 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清明节不许开火的习俗已经不存在了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</a:t>
            </a:r>
            <a:r>
              <a:rPr sz="1800" b="1" dirty="0" err="1">
                <a:latin typeface="Calibri" panose="020F0502020204030204" charset="0"/>
                <a:ea typeface="宋体" panose="02010600030101010101" pitchFamily="2" charset="-122"/>
              </a:rPr>
              <a:t>但插柳和清扫祖先的墓依然延续到今天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35000" y="657860"/>
            <a:ext cx="80949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3.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运用下面两个论据论证你的观点。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5536" y="3579862"/>
            <a:ext cx="787463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1800" b="1" dirty="0">
                <a:latin typeface="Calibri" panose="020F0502020204030204" charset="0"/>
                <a:ea typeface="宋体" panose="02010600030101010101" pitchFamily="2" charset="-122"/>
              </a:rPr>
              <a:t>        </a:t>
            </a:r>
            <a:r>
              <a:rPr lang="zh-CN" sz="1800" b="1" dirty="0">
                <a:latin typeface="Calibri" panose="020F0502020204030204" charset="0"/>
                <a:ea typeface="宋体" panose="02010600030101010101" pitchFamily="2" charset="-122"/>
              </a:rPr>
              <a:t>论据二：（重阳）独在异乡为异客，每逢佳节倍思亲</a:t>
            </a:r>
            <a:r>
              <a:rPr sz="1800" b="1" dirty="0">
                <a:latin typeface="Calibri" panose="020F0502020204030204" charset="0"/>
                <a:ea typeface="宋体" panose="02010600030101010101" pitchFamily="2" charset="-122"/>
              </a:rPr>
              <a:t> </a:t>
            </a:r>
            <a:r>
              <a:rPr lang="zh-CN" sz="1800" b="1" dirty="0">
                <a:latin typeface="Calibri" panose="020F0502020204030204" charset="0"/>
                <a:ea typeface="宋体" panose="02010600030101010101" pitchFamily="2" charset="-122"/>
              </a:rPr>
              <a:t>。</a:t>
            </a:r>
          </a:p>
          <a:p>
            <a:pPr indent="0"/>
            <a:r>
              <a:rPr lang="zh-CN" sz="1800" b="1" dirty="0">
                <a:latin typeface="Calibri" panose="020F0502020204030204" charset="0"/>
                <a:ea typeface="宋体" panose="02010600030101010101" pitchFamily="2" charset="-122"/>
              </a:rPr>
              <a:t>                          （春节）千门万户曈曈日，总把新桃换旧符</a:t>
            </a:r>
          </a:p>
          <a:p>
            <a:pPr indent="0"/>
            <a:r>
              <a:rPr lang="zh-CN" sz="1800" b="1" dirty="0">
                <a:latin typeface="Calibri" panose="020F0502020204030204" charset="0"/>
                <a:ea typeface="宋体" panose="02010600030101010101" pitchFamily="2" charset="-122"/>
              </a:rPr>
              <a:t>                          （中秋）但愿人长久，千里共婵娟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论据：张弛有度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635000" y="657860"/>
            <a:ext cx="80949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4.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分析课文中的两个论据在使用的时候有什么样的变化。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5345" y="3228975"/>
            <a:ext cx="7874635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1800" b="1">
                <a:latin typeface="Calibri" panose="020F0502020204030204" charset="0"/>
                <a:ea typeface="宋体" panose="02010600030101010101" pitchFamily="2" charset="-122"/>
              </a:rPr>
              <a:t>        </a:t>
            </a:r>
            <a:r>
              <a:rPr lang="zh-CN" altLang="en-US" sz="1800" b="1">
                <a:latin typeface="Calibri" panose="020F0502020204030204" charset="0"/>
                <a:ea typeface="宋体" panose="02010600030101010101" pitchFamily="2" charset="-122"/>
              </a:rPr>
              <a:t>课文论述：《庄子》记佝偻丈人承蜩的故事，说道:"虽天地之大，万物之多，而惟吾蜩翼之知。"凡做一件事，便把这件事看作我的生命，无论别的什么好处，到底不肯牺牲我现做的事来和他交换。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37895" y="1198880"/>
            <a:ext cx="7684135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1800" b="1">
                <a:latin typeface="Calibri" panose="020F0502020204030204" charset="0"/>
                <a:ea typeface="宋体" panose="02010600030101010101" pitchFamily="2" charset="-122"/>
              </a:rPr>
              <a:t>        </a:t>
            </a:r>
            <a:r>
              <a:rPr lang="zh-CN" sz="1800" b="1">
                <a:latin typeface="Calibri" panose="020F0502020204030204" charset="0"/>
                <a:ea typeface="宋体" panose="02010600030101010101" pitchFamily="2" charset="-122"/>
              </a:rPr>
              <a:t>论据来源：先秦·庄周《庄子·达生》</a:t>
            </a:r>
          </a:p>
          <a:p>
            <a:r>
              <a:rPr lang="zh-CN" sz="1800" b="1">
                <a:latin typeface="Calibri" panose="020F0502020204030204" charset="0"/>
                <a:ea typeface="宋体" panose="02010600030101010101" pitchFamily="2" charset="-122"/>
              </a:rPr>
              <a:t>        仲尼适楚，出于林中，见佝偻者承蜩，犹掇之也。仲尼曰:"子巧乎!有道邪?"曰:"我有道也。五六月累丸二而不坠，则失者锱铢;累三而不坠，则失者十一;累五而不坠，犹掇之也。吾处身也，若厥株拘;吾执臂也，若槁木之枝;虽天地之大，万物之多，而唯蜩翼之知。吾不反不侧，不以万物易蜩之翼，何为而不!"孔子顾谓弟子曰:"用志不分，乃凝于神，其痀偻丈人之谓乎!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论据：张弛有度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635000" y="657860"/>
            <a:ext cx="80949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4.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分析课文中的两个论据在使用的时候有什么样的变化。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6290" y="1635125"/>
            <a:ext cx="787463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1800" b="1">
                <a:latin typeface="Calibri" panose="020F0502020204030204" charset="0"/>
                <a:ea typeface="宋体" panose="02010600030101010101" pitchFamily="2" charset="-122"/>
              </a:rPr>
              <a:t>        </a:t>
            </a:r>
            <a:r>
              <a:rPr lang="zh-CN" altLang="en-US" sz="1800" b="1">
                <a:latin typeface="Calibri" panose="020F0502020204030204" charset="0"/>
                <a:ea typeface="宋体" panose="02010600030101010101" pitchFamily="2" charset="-122"/>
              </a:rPr>
              <a:t>课文论述：我从前看见一位法国学者著的书，比较英法两国国民性质，他说:"到英国人公事房里头，只看见他们埋头执笔做他们的事;到法国人公事房里头，只看见他们衔着烟卷像在那里出神。英国人走路，眼注望，像用全副精神注在走路上;法国人走路，总是东张西望，像不把走路当一回事。"这些话比较得是否确切，姑且不论;但很可以为敬业两个字下注脚。若果如他所说，英国人便是敬，法国人便是不敬。</a:t>
            </a:r>
            <a:r>
              <a:rPr lang="zh-CN" sz="18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一个人对于自己的职业不敬，从学理方面说，便亵渎职业之神圣;从事实方面说，一定把事情做糟了，结果自己害自己。所以敬业主义，于人生最为必要，又于人生最为有利。</a:t>
            </a:r>
            <a:endParaRPr lang="zh-CN" altLang="en-US" sz="18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7395" y="1266825"/>
            <a:ext cx="768413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1800" b="1">
                <a:latin typeface="Calibri" panose="020F0502020204030204" charset="0"/>
                <a:ea typeface="宋体" panose="02010600030101010101" pitchFamily="2" charset="-122"/>
              </a:rPr>
              <a:t>        </a:t>
            </a:r>
            <a:r>
              <a:rPr lang="zh-CN" sz="1800" b="1">
                <a:latin typeface="Calibri" panose="020F0502020204030204" charset="0"/>
                <a:ea typeface="宋体" panose="02010600030101010101" pitchFamily="2" charset="-122"/>
              </a:rPr>
              <a:t>论据来源：曾文正说:"坐这山，望那山，一事无成。"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42695" y="4036695"/>
            <a:ext cx="65087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18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叙事性材料：围绕观点、概括内容、针对分析、突出观点。</a:t>
            </a:r>
          </a:p>
          <a:p>
            <a:pPr lvl="0" algn="l">
              <a:buClrTx/>
              <a:buSzTx/>
              <a:buFontTx/>
            </a:pPr>
            <a:r>
              <a:rPr lang="en-US" altLang="zh-CN" sz="18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道理性材料：具体分析、照应观点、事理结合、充分有力。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61" y="96757"/>
            <a:ext cx="9141117" cy="561024"/>
            <a:chOff x="0" y="628143"/>
            <a:chExt cx="12190413" cy="748170"/>
          </a:xfrm>
        </p:grpSpPr>
        <p:sp>
          <p:nvSpPr>
            <p:cNvPr id="11" name="矩形 10"/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4227343" y="628143"/>
              <a:ext cx="4291701" cy="553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2700" spc="600" dirty="0">
                  <a:solidFill>
                    <a:srgbClr val="595959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Arial" panose="020B0604020202020204" pitchFamily="34" charset="0"/>
                </a:rPr>
                <a:t>论述：充分有力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635000" y="981710"/>
            <a:ext cx="80949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5.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模仿课文，尝试运用所学分析论据。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35000" y="1911985"/>
            <a:ext cx="80949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6.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从论据的特点和要求的角度点评学生的片段论述。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35000" y="2810510"/>
            <a:ext cx="809498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         7.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思考：还有什么方法可以使观点更鲜明准确、具有说服力。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5000">
        <p:random/>
      </p:transition>
    </mc:Choice>
    <mc:Fallback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pptniu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939</Words>
  <Application>Microsoft Office PowerPoint</Application>
  <PresentationFormat>全屏显示(16:9)</PresentationFormat>
  <Paragraphs>111</Paragraphs>
  <Slides>9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主题​​</vt:lpstr>
      <vt:lpstr>www.pptniu.com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user</dc:creator>
  <cp:lastModifiedBy>dell</cp:lastModifiedBy>
  <cp:revision>4</cp:revision>
  <dcterms:created xsi:type="dcterms:W3CDTF">2019-09-26T14:22:45Z</dcterms:created>
  <dcterms:modified xsi:type="dcterms:W3CDTF">2019-09-27T00:17:04Z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2052-11.1.0.8986</vt:lpwstr>
  </property>
</Properties>
</file>