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0" r:id="rId4"/>
    <p:sldId id="261" r:id="rId5"/>
    <p:sldId id="267" r:id="rId6"/>
    <p:sldId id="280" r:id="rId7"/>
    <p:sldId id="281" r:id="rId8"/>
    <p:sldId id="282" r:id="rId9"/>
    <p:sldId id="283" r:id="rId10"/>
    <p:sldId id="311" r:id="rId11"/>
    <p:sldId id="312" r:id="rId12"/>
    <p:sldId id="285" r:id="rId13"/>
    <p:sldId id="297" r:id="rId14"/>
    <p:sldId id="286" r:id="rId15"/>
    <p:sldId id="287" r:id="rId16"/>
    <p:sldId id="313" r:id="rId17"/>
    <p:sldId id="288" r:id="rId18"/>
    <p:sldId id="296" r:id="rId19"/>
    <p:sldId id="270" r:id="rId20"/>
    <p:sldId id="290" r:id="rId21"/>
    <p:sldId id="314" r:id="rId22"/>
    <p:sldId id="289" r:id="rId23"/>
    <p:sldId id="291" r:id="rId24"/>
    <p:sldId id="292" r:id="rId25"/>
    <p:sldId id="293" r:id="rId26"/>
    <p:sldId id="294" r:id="rId27"/>
    <p:sldId id="295" r:id="rId28"/>
    <p:sldId id="266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1F6"/>
    <a:srgbClr val="EBEEF5"/>
    <a:srgbClr val="EAEEF7"/>
    <a:srgbClr val="EBF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95E13-DD97-4CA8-8100-688A878E40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191A9-19E4-4320-B65E-87F03050121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35665" y="1880812"/>
            <a:ext cx="10970260" cy="3152937"/>
            <a:chOff x="735665" y="1755974"/>
            <a:chExt cx="10970260" cy="3152937"/>
          </a:xfrm>
        </p:grpSpPr>
        <p:grpSp>
          <p:nvGrpSpPr>
            <p:cNvPr id="2" name="组合 1"/>
            <p:cNvGrpSpPr/>
            <p:nvPr/>
          </p:nvGrpSpPr>
          <p:grpSpPr>
            <a:xfrm>
              <a:off x="735665" y="2308065"/>
              <a:ext cx="10970260" cy="2161740"/>
              <a:chOff x="-844414" y="2074385"/>
              <a:chExt cx="10970260" cy="2161740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-844414" y="2300445"/>
                <a:ext cx="10970260" cy="1753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zh-CN" sz="5400" b="1" dirty="0">
                    <a:solidFill>
                      <a:schemeClr val="accent1">
                        <a:lumMod val="75000"/>
                      </a:schemeClr>
                    </a:solidFill>
                    <a:latin typeface="汉仪心语心愿简" panose="02010509060101010101" pitchFamily="49" charset="-122"/>
                    <a:ea typeface="汉仪心语心愿简" panose="02010509060101010101" pitchFamily="49" charset="-122"/>
                    <a:sym typeface="+mn-ea"/>
                  </a:rPr>
                  <a:t>浅谈部编八年级上回忆性散文教学</a:t>
                </a:r>
                <a:endParaRPr lang="zh-CN" altLang="zh-CN" sz="5400" dirty="0">
                  <a:solidFill>
                    <a:schemeClr val="accent1">
                      <a:lumMod val="75000"/>
                    </a:schemeClr>
                  </a:solidFill>
                  <a:latin typeface="汉仪心语心愿简" panose="02010509060101010101" pitchFamily="49" charset="-122"/>
                  <a:ea typeface="汉仪心语心愿简" panose="02010509060101010101" pitchFamily="49" charset="-122"/>
                </a:endParaRPr>
              </a:p>
              <a:p>
                <a:pPr algn="ctr"/>
                <a:endParaRPr lang="zh-CN" altLang="en-US" sz="5400" spc="3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萝莉体 第二版" panose="02000500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055506" y="3282867"/>
                <a:ext cx="6919560" cy="953258"/>
              </a:xfrm>
              <a:prstGeom prst="rect">
                <a:avLst/>
              </a:prstGeom>
              <a:noFill/>
              <a:ln w="3175">
                <a:noFill/>
                <a:prstDash val="solid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zh-CN" altLang="zh-CN" sz="240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sym typeface="+mn-ea"/>
                  </a:rPr>
                  <a:t>常州市第二十四中学  王鑫</a:t>
                </a:r>
                <a:endParaRPr lang="en-US" altLang="zh-CN" sz="24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2790717" y="2074385"/>
                <a:ext cx="3450408" cy="39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endParaRPr lang="zh-CN" altLang="en-US" sz="2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844071" y="1755974"/>
              <a:ext cx="2503858" cy="439799"/>
              <a:chOff x="4844071" y="1790700"/>
              <a:chExt cx="2503858" cy="324636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 flipV="1">
              <a:off x="4844071" y="4469112"/>
              <a:ext cx="2503858" cy="439799"/>
              <a:chOff x="4844071" y="1790700"/>
              <a:chExt cx="2503858" cy="324636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4760" y="1532255"/>
            <a:ext cx="10006330" cy="4351655"/>
          </a:xfrm>
        </p:spPr>
        <p:txBody>
          <a:bodyPr>
            <a:normAutofit fontScale="80000"/>
          </a:bodyPr>
          <a:p>
            <a:pPr marL="0" indent="0" fontAlgn="auto">
              <a:lnSpc>
                <a:spcPct val="120000"/>
              </a:lnSpc>
              <a:buNone/>
            </a:pPr>
            <a:r>
              <a:rPr lang="en-US" altLang="zh-CN"/>
              <a:t>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雪花在飞舞，剧场的门口突然围上来许多人，突然堵住了许多车。人越来越多，车越来越挤，但没有一点声音。围上来的人和车就像是被风吹过来的，就像是雪花那样无声地降落下来的。筱燕秋旁若无人。剧场内爆发出又一阵喝彩声。筱燕秋边舞边唱，这时候有人发现了一些异样，他们从筱燕秋的裤管上看到了液滴在往下淌。液滴在灯光下面是黑色的，它们落在了雪地上，变成了一个又一个黑色窟窿。 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——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《青衣》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稻壳儿搜索【幻雨工作室】_2"/>
          <p:cNvCxnSpPr/>
          <p:nvPr/>
        </p:nvCxnSpPr>
        <p:spPr>
          <a:xfrm rot="18900000">
            <a:off x="6931669" y="2616224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稻壳儿搜索【幻雨工作室】_3"/>
          <p:cNvCxnSpPr/>
          <p:nvPr/>
        </p:nvCxnSpPr>
        <p:spPr>
          <a:xfrm rot="2700000" flipH="1">
            <a:off x="4789712" y="2616223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稻壳儿搜索【幻雨工作室】_4"/>
          <p:cNvCxnSpPr/>
          <p:nvPr/>
        </p:nvCxnSpPr>
        <p:spPr>
          <a:xfrm rot="2700000" flipV="1">
            <a:off x="7373629" y="4221902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稻壳儿搜索【幻雨工作室】_5"/>
          <p:cNvCxnSpPr/>
          <p:nvPr/>
        </p:nvCxnSpPr>
        <p:spPr>
          <a:xfrm rot="18900000" flipH="1" flipV="1">
            <a:off x="4456972" y="4221904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稻壳儿搜索【幻雨工作室】_6"/>
          <p:cNvSpPr>
            <a:spLocks noEditPoints="1"/>
          </p:cNvSpPr>
          <p:nvPr/>
        </p:nvSpPr>
        <p:spPr bwMode="auto">
          <a:xfrm rot="16200000">
            <a:off x="4196351" y="3352662"/>
            <a:ext cx="3799298" cy="2291810"/>
          </a:xfrm>
          <a:custGeom>
            <a:avLst/>
            <a:gdLst>
              <a:gd name="T0" fmla="*/ 4940 w 4970"/>
              <a:gd name="T1" fmla="*/ 1196 h 2998"/>
              <a:gd name="T2" fmla="*/ 4790 w 4970"/>
              <a:gd name="T3" fmla="*/ 784 h 2998"/>
              <a:gd name="T4" fmla="*/ 4532 w 4970"/>
              <a:gd name="T5" fmla="*/ 438 h 2998"/>
              <a:gd name="T6" fmla="*/ 4186 w 4970"/>
              <a:gd name="T7" fmla="*/ 180 h 2998"/>
              <a:gd name="T8" fmla="*/ 3774 w 4970"/>
              <a:gd name="T9" fmla="*/ 30 h 2998"/>
              <a:gd name="T10" fmla="*/ 3408 w 4970"/>
              <a:gd name="T11" fmla="*/ 0 h 2998"/>
              <a:gd name="T12" fmla="*/ 3052 w 4970"/>
              <a:gd name="T13" fmla="*/ 58 h 2998"/>
              <a:gd name="T14" fmla="*/ 2728 w 4970"/>
              <a:gd name="T15" fmla="*/ 196 h 2998"/>
              <a:gd name="T16" fmla="*/ 2448 w 4970"/>
              <a:gd name="T17" fmla="*/ 402 h 2998"/>
              <a:gd name="T18" fmla="*/ 2224 w 4970"/>
              <a:gd name="T19" fmla="*/ 666 h 2998"/>
              <a:gd name="T20" fmla="*/ 2064 w 4970"/>
              <a:gd name="T21" fmla="*/ 978 h 2998"/>
              <a:gd name="T22" fmla="*/ 1994 w 4970"/>
              <a:gd name="T23" fmla="*/ 1070 h 2998"/>
              <a:gd name="T24" fmla="*/ 1918 w 4970"/>
              <a:gd name="T25" fmla="*/ 1244 h 2998"/>
              <a:gd name="T26" fmla="*/ 1254 w 4970"/>
              <a:gd name="T27" fmla="*/ 1330 h 2998"/>
              <a:gd name="T28" fmla="*/ 1176 w 4970"/>
              <a:gd name="T29" fmla="*/ 1254 h 2998"/>
              <a:gd name="T30" fmla="*/ 44 w 4970"/>
              <a:gd name="T31" fmla="*/ 1268 h 2998"/>
              <a:gd name="T32" fmla="*/ 0 w 4970"/>
              <a:gd name="T33" fmla="*/ 1648 h 2998"/>
              <a:gd name="T34" fmla="*/ 44 w 4970"/>
              <a:gd name="T35" fmla="*/ 1730 h 2998"/>
              <a:gd name="T36" fmla="*/ 1176 w 4970"/>
              <a:gd name="T37" fmla="*/ 1744 h 2998"/>
              <a:gd name="T38" fmla="*/ 1254 w 4970"/>
              <a:gd name="T39" fmla="*/ 1668 h 2998"/>
              <a:gd name="T40" fmla="*/ 1908 w 4970"/>
              <a:gd name="T41" fmla="*/ 1738 h 2998"/>
              <a:gd name="T42" fmla="*/ 1962 w 4970"/>
              <a:gd name="T43" fmla="*/ 1904 h 2998"/>
              <a:gd name="T44" fmla="*/ 2040 w 4970"/>
              <a:gd name="T45" fmla="*/ 1988 h 2998"/>
              <a:gd name="T46" fmla="*/ 2146 w 4970"/>
              <a:gd name="T47" fmla="*/ 2204 h 2998"/>
              <a:gd name="T48" fmla="*/ 2342 w 4970"/>
              <a:gd name="T49" fmla="*/ 2486 h 2998"/>
              <a:gd name="T50" fmla="*/ 2594 w 4970"/>
              <a:gd name="T51" fmla="*/ 2716 h 2998"/>
              <a:gd name="T52" fmla="*/ 2894 w 4970"/>
              <a:gd name="T53" fmla="*/ 2884 h 2998"/>
              <a:gd name="T54" fmla="*/ 3230 w 4970"/>
              <a:gd name="T55" fmla="*/ 2980 h 2998"/>
              <a:gd name="T56" fmla="*/ 3548 w 4970"/>
              <a:gd name="T57" fmla="*/ 2998 h 2998"/>
              <a:gd name="T58" fmla="*/ 3986 w 4970"/>
              <a:gd name="T59" fmla="*/ 2908 h 2998"/>
              <a:gd name="T60" fmla="*/ 4368 w 4970"/>
              <a:gd name="T61" fmla="*/ 2702 h 2998"/>
              <a:gd name="T62" fmla="*/ 4672 w 4970"/>
              <a:gd name="T63" fmla="*/ 2396 h 2998"/>
              <a:gd name="T64" fmla="*/ 4880 w 4970"/>
              <a:gd name="T65" fmla="*/ 2014 h 2998"/>
              <a:gd name="T66" fmla="*/ 4968 w 4970"/>
              <a:gd name="T67" fmla="*/ 1576 h 2998"/>
              <a:gd name="T68" fmla="*/ 2166 w 4970"/>
              <a:gd name="T69" fmla="*/ 1364 h 2998"/>
              <a:gd name="T70" fmla="*/ 2262 w 4970"/>
              <a:gd name="T71" fmla="*/ 988 h 2998"/>
              <a:gd name="T72" fmla="*/ 2458 w 4970"/>
              <a:gd name="T73" fmla="*/ 664 h 2998"/>
              <a:gd name="T74" fmla="*/ 2738 w 4970"/>
              <a:gd name="T75" fmla="*/ 412 h 2998"/>
              <a:gd name="T76" fmla="*/ 3080 w 4970"/>
              <a:gd name="T77" fmla="*/ 246 h 2998"/>
              <a:gd name="T78" fmla="*/ 3470 w 4970"/>
              <a:gd name="T79" fmla="*/ 188 h 2998"/>
              <a:gd name="T80" fmla="*/ 3798 w 4970"/>
              <a:gd name="T81" fmla="*/ 228 h 2998"/>
              <a:gd name="T82" fmla="*/ 4152 w 4970"/>
              <a:gd name="T83" fmla="*/ 378 h 2998"/>
              <a:gd name="T84" fmla="*/ 4442 w 4970"/>
              <a:gd name="T85" fmla="*/ 618 h 2998"/>
              <a:gd name="T86" fmla="*/ 4654 w 4970"/>
              <a:gd name="T87" fmla="*/ 930 h 2998"/>
              <a:gd name="T88" fmla="*/ 4768 w 4970"/>
              <a:gd name="T89" fmla="*/ 1300 h 2998"/>
              <a:gd name="T90" fmla="*/ 4776 w 4970"/>
              <a:gd name="T91" fmla="*/ 1634 h 2998"/>
              <a:gd name="T92" fmla="*/ 4680 w 4970"/>
              <a:gd name="T93" fmla="*/ 2010 h 2998"/>
              <a:gd name="T94" fmla="*/ 4484 w 4970"/>
              <a:gd name="T95" fmla="*/ 2334 h 2998"/>
              <a:gd name="T96" fmla="*/ 4204 w 4970"/>
              <a:gd name="T97" fmla="*/ 2586 h 2998"/>
              <a:gd name="T98" fmla="*/ 3860 w 4970"/>
              <a:gd name="T99" fmla="*/ 2752 h 2998"/>
              <a:gd name="T100" fmla="*/ 3470 w 4970"/>
              <a:gd name="T101" fmla="*/ 2810 h 2998"/>
              <a:gd name="T102" fmla="*/ 3144 w 4970"/>
              <a:gd name="T103" fmla="*/ 2770 h 2998"/>
              <a:gd name="T104" fmla="*/ 2790 w 4970"/>
              <a:gd name="T105" fmla="*/ 2620 h 2998"/>
              <a:gd name="T106" fmla="*/ 2500 w 4970"/>
              <a:gd name="T107" fmla="*/ 2380 h 2998"/>
              <a:gd name="T108" fmla="*/ 2288 w 4970"/>
              <a:gd name="T109" fmla="*/ 2068 h 2998"/>
              <a:gd name="T110" fmla="*/ 2174 w 4970"/>
              <a:gd name="T111" fmla="*/ 1698 h 2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70" h="2998">
                <a:moveTo>
                  <a:pt x="4970" y="1498"/>
                </a:moveTo>
                <a:lnTo>
                  <a:pt x="4970" y="1498"/>
                </a:lnTo>
                <a:lnTo>
                  <a:pt x="4968" y="1422"/>
                </a:lnTo>
                <a:lnTo>
                  <a:pt x="4964" y="1346"/>
                </a:lnTo>
                <a:lnTo>
                  <a:pt x="4954" y="1270"/>
                </a:lnTo>
                <a:lnTo>
                  <a:pt x="4940" y="1196"/>
                </a:lnTo>
                <a:lnTo>
                  <a:pt x="4924" y="1124"/>
                </a:lnTo>
                <a:lnTo>
                  <a:pt x="4904" y="1052"/>
                </a:lnTo>
                <a:lnTo>
                  <a:pt x="4880" y="984"/>
                </a:lnTo>
                <a:lnTo>
                  <a:pt x="4854" y="916"/>
                </a:lnTo>
                <a:lnTo>
                  <a:pt x="4824" y="848"/>
                </a:lnTo>
                <a:lnTo>
                  <a:pt x="4790" y="784"/>
                </a:lnTo>
                <a:lnTo>
                  <a:pt x="4754" y="722"/>
                </a:lnTo>
                <a:lnTo>
                  <a:pt x="4714" y="660"/>
                </a:lnTo>
                <a:lnTo>
                  <a:pt x="4672" y="602"/>
                </a:lnTo>
                <a:lnTo>
                  <a:pt x="4628" y="544"/>
                </a:lnTo>
                <a:lnTo>
                  <a:pt x="4582" y="490"/>
                </a:lnTo>
                <a:lnTo>
                  <a:pt x="4532" y="438"/>
                </a:lnTo>
                <a:lnTo>
                  <a:pt x="4480" y="388"/>
                </a:lnTo>
                <a:lnTo>
                  <a:pt x="4426" y="342"/>
                </a:lnTo>
                <a:lnTo>
                  <a:pt x="4368" y="296"/>
                </a:lnTo>
                <a:lnTo>
                  <a:pt x="4310" y="256"/>
                </a:lnTo>
                <a:lnTo>
                  <a:pt x="4248" y="216"/>
                </a:lnTo>
                <a:lnTo>
                  <a:pt x="4186" y="180"/>
                </a:lnTo>
                <a:lnTo>
                  <a:pt x="4122" y="146"/>
                </a:lnTo>
                <a:lnTo>
                  <a:pt x="4054" y="116"/>
                </a:lnTo>
                <a:lnTo>
                  <a:pt x="3986" y="90"/>
                </a:lnTo>
                <a:lnTo>
                  <a:pt x="3916" y="66"/>
                </a:lnTo>
                <a:lnTo>
                  <a:pt x="3846" y="46"/>
                </a:lnTo>
                <a:lnTo>
                  <a:pt x="3774" y="30"/>
                </a:lnTo>
                <a:lnTo>
                  <a:pt x="3700" y="16"/>
                </a:lnTo>
                <a:lnTo>
                  <a:pt x="3624" y="6"/>
                </a:lnTo>
                <a:lnTo>
                  <a:pt x="3548" y="0"/>
                </a:lnTo>
                <a:lnTo>
                  <a:pt x="3470" y="0"/>
                </a:lnTo>
                <a:lnTo>
                  <a:pt x="3470" y="0"/>
                </a:lnTo>
                <a:lnTo>
                  <a:pt x="3408" y="0"/>
                </a:lnTo>
                <a:lnTo>
                  <a:pt x="3348" y="4"/>
                </a:lnTo>
                <a:lnTo>
                  <a:pt x="3286" y="10"/>
                </a:lnTo>
                <a:lnTo>
                  <a:pt x="3226" y="18"/>
                </a:lnTo>
                <a:lnTo>
                  <a:pt x="3168" y="30"/>
                </a:lnTo>
                <a:lnTo>
                  <a:pt x="3108" y="44"/>
                </a:lnTo>
                <a:lnTo>
                  <a:pt x="3052" y="58"/>
                </a:lnTo>
                <a:lnTo>
                  <a:pt x="2994" y="76"/>
                </a:lnTo>
                <a:lnTo>
                  <a:pt x="2938" y="96"/>
                </a:lnTo>
                <a:lnTo>
                  <a:pt x="2884" y="118"/>
                </a:lnTo>
                <a:lnTo>
                  <a:pt x="2830" y="142"/>
                </a:lnTo>
                <a:lnTo>
                  <a:pt x="2778" y="168"/>
                </a:lnTo>
                <a:lnTo>
                  <a:pt x="2728" y="196"/>
                </a:lnTo>
                <a:lnTo>
                  <a:pt x="2678" y="226"/>
                </a:lnTo>
                <a:lnTo>
                  <a:pt x="2628" y="258"/>
                </a:lnTo>
                <a:lnTo>
                  <a:pt x="2582" y="292"/>
                </a:lnTo>
                <a:lnTo>
                  <a:pt x="2536" y="326"/>
                </a:lnTo>
                <a:lnTo>
                  <a:pt x="2490" y="364"/>
                </a:lnTo>
                <a:lnTo>
                  <a:pt x="2448" y="402"/>
                </a:lnTo>
                <a:lnTo>
                  <a:pt x="2406" y="442"/>
                </a:lnTo>
                <a:lnTo>
                  <a:pt x="2366" y="484"/>
                </a:lnTo>
                <a:lnTo>
                  <a:pt x="2328" y="528"/>
                </a:lnTo>
                <a:lnTo>
                  <a:pt x="2292" y="572"/>
                </a:lnTo>
                <a:lnTo>
                  <a:pt x="2256" y="618"/>
                </a:lnTo>
                <a:lnTo>
                  <a:pt x="2224" y="666"/>
                </a:lnTo>
                <a:lnTo>
                  <a:pt x="2192" y="716"/>
                </a:lnTo>
                <a:lnTo>
                  <a:pt x="2162" y="766"/>
                </a:lnTo>
                <a:lnTo>
                  <a:pt x="2134" y="818"/>
                </a:lnTo>
                <a:lnTo>
                  <a:pt x="2110" y="870"/>
                </a:lnTo>
                <a:lnTo>
                  <a:pt x="2086" y="924"/>
                </a:lnTo>
                <a:lnTo>
                  <a:pt x="2064" y="978"/>
                </a:lnTo>
                <a:lnTo>
                  <a:pt x="2044" y="1034"/>
                </a:lnTo>
                <a:lnTo>
                  <a:pt x="2044" y="1034"/>
                </a:lnTo>
                <a:lnTo>
                  <a:pt x="2032" y="1040"/>
                </a:lnTo>
                <a:lnTo>
                  <a:pt x="2018" y="1048"/>
                </a:lnTo>
                <a:lnTo>
                  <a:pt x="2006" y="1058"/>
                </a:lnTo>
                <a:lnTo>
                  <a:pt x="1994" y="1070"/>
                </a:lnTo>
                <a:lnTo>
                  <a:pt x="1982" y="1086"/>
                </a:lnTo>
                <a:lnTo>
                  <a:pt x="1972" y="1102"/>
                </a:lnTo>
                <a:lnTo>
                  <a:pt x="1962" y="1122"/>
                </a:lnTo>
                <a:lnTo>
                  <a:pt x="1952" y="1142"/>
                </a:lnTo>
                <a:lnTo>
                  <a:pt x="1934" y="1190"/>
                </a:lnTo>
                <a:lnTo>
                  <a:pt x="1918" y="1244"/>
                </a:lnTo>
                <a:lnTo>
                  <a:pt x="1906" y="1302"/>
                </a:lnTo>
                <a:lnTo>
                  <a:pt x="1896" y="1366"/>
                </a:lnTo>
                <a:lnTo>
                  <a:pt x="1256" y="1366"/>
                </a:lnTo>
                <a:lnTo>
                  <a:pt x="1256" y="1350"/>
                </a:lnTo>
                <a:lnTo>
                  <a:pt x="1256" y="1350"/>
                </a:lnTo>
                <a:lnTo>
                  <a:pt x="1254" y="1330"/>
                </a:lnTo>
                <a:lnTo>
                  <a:pt x="1248" y="1312"/>
                </a:lnTo>
                <a:lnTo>
                  <a:pt x="1238" y="1296"/>
                </a:lnTo>
                <a:lnTo>
                  <a:pt x="1226" y="1280"/>
                </a:lnTo>
                <a:lnTo>
                  <a:pt x="1212" y="1268"/>
                </a:lnTo>
                <a:lnTo>
                  <a:pt x="1196" y="1260"/>
                </a:lnTo>
                <a:lnTo>
                  <a:pt x="1176" y="1254"/>
                </a:lnTo>
                <a:lnTo>
                  <a:pt x="1156" y="1252"/>
                </a:lnTo>
                <a:lnTo>
                  <a:pt x="100" y="1252"/>
                </a:lnTo>
                <a:lnTo>
                  <a:pt x="100" y="1252"/>
                </a:lnTo>
                <a:lnTo>
                  <a:pt x="80" y="1254"/>
                </a:lnTo>
                <a:lnTo>
                  <a:pt x="60" y="1260"/>
                </a:lnTo>
                <a:lnTo>
                  <a:pt x="44" y="1268"/>
                </a:lnTo>
                <a:lnTo>
                  <a:pt x="30" y="1280"/>
                </a:lnTo>
                <a:lnTo>
                  <a:pt x="16" y="1296"/>
                </a:lnTo>
                <a:lnTo>
                  <a:pt x="8" y="1312"/>
                </a:lnTo>
                <a:lnTo>
                  <a:pt x="2" y="1330"/>
                </a:lnTo>
                <a:lnTo>
                  <a:pt x="0" y="1350"/>
                </a:lnTo>
                <a:lnTo>
                  <a:pt x="0" y="1648"/>
                </a:lnTo>
                <a:lnTo>
                  <a:pt x="0" y="1648"/>
                </a:lnTo>
                <a:lnTo>
                  <a:pt x="2" y="1668"/>
                </a:lnTo>
                <a:lnTo>
                  <a:pt x="8" y="1686"/>
                </a:lnTo>
                <a:lnTo>
                  <a:pt x="16" y="1702"/>
                </a:lnTo>
                <a:lnTo>
                  <a:pt x="30" y="1718"/>
                </a:lnTo>
                <a:lnTo>
                  <a:pt x="44" y="1730"/>
                </a:lnTo>
                <a:lnTo>
                  <a:pt x="60" y="1738"/>
                </a:lnTo>
                <a:lnTo>
                  <a:pt x="80" y="1744"/>
                </a:lnTo>
                <a:lnTo>
                  <a:pt x="100" y="1746"/>
                </a:lnTo>
                <a:lnTo>
                  <a:pt x="1156" y="1746"/>
                </a:lnTo>
                <a:lnTo>
                  <a:pt x="1156" y="1746"/>
                </a:lnTo>
                <a:lnTo>
                  <a:pt x="1176" y="1744"/>
                </a:lnTo>
                <a:lnTo>
                  <a:pt x="1196" y="1738"/>
                </a:lnTo>
                <a:lnTo>
                  <a:pt x="1212" y="1730"/>
                </a:lnTo>
                <a:lnTo>
                  <a:pt x="1226" y="1718"/>
                </a:lnTo>
                <a:lnTo>
                  <a:pt x="1238" y="1702"/>
                </a:lnTo>
                <a:lnTo>
                  <a:pt x="1248" y="1686"/>
                </a:lnTo>
                <a:lnTo>
                  <a:pt x="1254" y="1668"/>
                </a:lnTo>
                <a:lnTo>
                  <a:pt x="1256" y="1648"/>
                </a:lnTo>
                <a:lnTo>
                  <a:pt x="1256" y="1632"/>
                </a:lnTo>
                <a:lnTo>
                  <a:pt x="1892" y="1632"/>
                </a:lnTo>
                <a:lnTo>
                  <a:pt x="1892" y="1632"/>
                </a:lnTo>
                <a:lnTo>
                  <a:pt x="1902" y="1704"/>
                </a:lnTo>
                <a:lnTo>
                  <a:pt x="1908" y="1738"/>
                </a:lnTo>
                <a:lnTo>
                  <a:pt x="1914" y="1770"/>
                </a:lnTo>
                <a:lnTo>
                  <a:pt x="1922" y="1800"/>
                </a:lnTo>
                <a:lnTo>
                  <a:pt x="1932" y="1830"/>
                </a:lnTo>
                <a:lnTo>
                  <a:pt x="1940" y="1856"/>
                </a:lnTo>
                <a:lnTo>
                  <a:pt x="1952" y="1882"/>
                </a:lnTo>
                <a:lnTo>
                  <a:pt x="1962" y="1904"/>
                </a:lnTo>
                <a:lnTo>
                  <a:pt x="1974" y="1924"/>
                </a:lnTo>
                <a:lnTo>
                  <a:pt x="1986" y="1944"/>
                </a:lnTo>
                <a:lnTo>
                  <a:pt x="1998" y="1958"/>
                </a:lnTo>
                <a:lnTo>
                  <a:pt x="2012" y="1972"/>
                </a:lnTo>
                <a:lnTo>
                  <a:pt x="2026" y="1982"/>
                </a:lnTo>
                <a:lnTo>
                  <a:pt x="2040" y="1988"/>
                </a:lnTo>
                <a:lnTo>
                  <a:pt x="2054" y="1994"/>
                </a:lnTo>
                <a:lnTo>
                  <a:pt x="2054" y="1994"/>
                </a:lnTo>
                <a:lnTo>
                  <a:pt x="2074" y="2048"/>
                </a:lnTo>
                <a:lnTo>
                  <a:pt x="2096" y="2100"/>
                </a:lnTo>
                <a:lnTo>
                  <a:pt x="2120" y="2154"/>
                </a:lnTo>
                <a:lnTo>
                  <a:pt x="2146" y="2204"/>
                </a:lnTo>
                <a:lnTo>
                  <a:pt x="2174" y="2254"/>
                </a:lnTo>
                <a:lnTo>
                  <a:pt x="2204" y="2304"/>
                </a:lnTo>
                <a:lnTo>
                  <a:pt x="2236" y="2352"/>
                </a:lnTo>
                <a:lnTo>
                  <a:pt x="2270" y="2398"/>
                </a:lnTo>
                <a:lnTo>
                  <a:pt x="2304" y="2442"/>
                </a:lnTo>
                <a:lnTo>
                  <a:pt x="2342" y="2486"/>
                </a:lnTo>
                <a:lnTo>
                  <a:pt x="2380" y="2528"/>
                </a:lnTo>
                <a:lnTo>
                  <a:pt x="2420" y="2568"/>
                </a:lnTo>
                <a:lnTo>
                  <a:pt x="2460" y="2608"/>
                </a:lnTo>
                <a:lnTo>
                  <a:pt x="2504" y="2646"/>
                </a:lnTo>
                <a:lnTo>
                  <a:pt x="2548" y="2682"/>
                </a:lnTo>
                <a:lnTo>
                  <a:pt x="2594" y="2716"/>
                </a:lnTo>
                <a:lnTo>
                  <a:pt x="2640" y="2748"/>
                </a:lnTo>
                <a:lnTo>
                  <a:pt x="2688" y="2780"/>
                </a:lnTo>
                <a:lnTo>
                  <a:pt x="2738" y="2808"/>
                </a:lnTo>
                <a:lnTo>
                  <a:pt x="2788" y="2836"/>
                </a:lnTo>
                <a:lnTo>
                  <a:pt x="2840" y="2860"/>
                </a:lnTo>
                <a:lnTo>
                  <a:pt x="2894" y="2884"/>
                </a:lnTo>
                <a:lnTo>
                  <a:pt x="2948" y="2904"/>
                </a:lnTo>
                <a:lnTo>
                  <a:pt x="3002" y="2924"/>
                </a:lnTo>
                <a:lnTo>
                  <a:pt x="3058" y="2942"/>
                </a:lnTo>
                <a:lnTo>
                  <a:pt x="3114" y="2956"/>
                </a:lnTo>
                <a:lnTo>
                  <a:pt x="3172" y="2970"/>
                </a:lnTo>
                <a:lnTo>
                  <a:pt x="3230" y="2980"/>
                </a:lnTo>
                <a:lnTo>
                  <a:pt x="3290" y="2988"/>
                </a:lnTo>
                <a:lnTo>
                  <a:pt x="3350" y="2994"/>
                </a:lnTo>
                <a:lnTo>
                  <a:pt x="3410" y="2998"/>
                </a:lnTo>
                <a:lnTo>
                  <a:pt x="3470" y="2998"/>
                </a:lnTo>
                <a:lnTo>
                  <a:pt x="3470" y="2998"/>
                </a:lnTo>
                <a:lnTo>
                  <a:pt x="3548" y="2998"/>
                </a:lnTo>
                <a:lnTo>
                  <a:pt x="3624" y="2992"/>
                </a:lnTo>
                <a:lnTo>
                  <a:pt x="3700" y="2982"/>
                </a:lnTo>
                <a:lnTo>
                  <a:pt x="3774" y="2968"/>
                </a:lnTo>
                <a:lnTo>
                  <a:pt x="3846" y="2952"/>
                </a:lnTo>
                <a:lnTo>
                  <a:pt x="3916" y="2932"/>
                </a:lnTo>
                <a:lnTo>
                  <a:pt x="3986" y="2908"/>
                </a:lnTo>
                <a:lnTo>
                  <a:pt x="4054" y="2882"/>
                </a:lnTo>
                <a:lnTo>
                  <a:pt x="4122" y="2852"/>
                </a:lnTo>
                <a:lnTo>
                  <a:pt x="4186" y="2818"/>
                </a:lnTo>
                <a:lnTo>
                  <a:pt x="4248" y="2782"/>
                </a:lnTo>
                <a:lnTo>
                  <a:pt x="4310" y="2742"/>
                </a:lnTo>
                <a:lnTo>
                  <a:pt x="4368" y="2702"/>
                </a:lnTo>
                <a:lnTo>
                  <a:pt x="4426" y="2656"/>
                </a:lnTo>
                <a:lnTo>
                  <a:pt x="4480" y="2610"/>
                </a:lnTo>
                <a:lnTo>
                  <a:pt x="4532" y="2560"/>
                </a:lnTo>
                <a:lnTo>
                  <a:pt x="4582" y="2508"/>
                </a:lnTo>
                <a:lnTo>
                  <a:pt x="4628" y="2454"/>
                </a:lnTo>
                <a:lnTo>
                  <a:pt x="4672" y="2396"/>
                </a:lnTo>
                <a:lnTo>
                  <a:pt x="4714" y="2338"/>
                </a:lnTo>
                <a:lnTo>
                  <a:pt x="4754" y="2276"/>
                </a:lnTo>
                <a:lnTo>
                  <a:pt x="4790" y="2214"/>
                </a:lnTo>
                <a:lnTo>
                  <a:pt x="4824" y="2150"/>
                </a:lnTo>
                <a:lnTo>
                  <a:pt x="4854" y="2082"/>
                </a:lnTo>
                <a:lnTo>
                  <a:pt x="4880" y="2014"/>
                </a:lnTo>
                <a:lnTo>
                  <a:pt x="4904" y="1946"/>
                </a:lnTo>
                <a:lnTo>
                  <a:pt x="4924" y="1874"/>
                </a:lnTo>
                <a:lnTo>
                  <a:pt x="4940" y="1802"/>
                </a:lnTo>
                <a:lnTo>
                  <a:pt x="4954" y="1728"/>
                </a:lnTo>
                <a:lnTo>
                  <a:pt x="4964" y="1652"/>
                </a:lnTo>
                <a:lnTo>
                  <a:pt x="4968" y="1576"/>
                </a:lnTo>
                <a:lnTo>
                  <a:pt x="4970" y="1498"/>
                </a:lnTo>
                <a:lnTo>
                  <a:pt x="4970" y="1498"/>
                </a:lnTo>
                <a:close/>
                <a:moveTo>
                  <a:pt x="2160" y="1498"/>
                </a:moveTo>
                <a:lnTo>
                  <a:pt x="2160" y="1498"/>
                </a:lnTo>
                <a:lnTo>
                  <a:pt x="2162" y="1432"/>
                </a:lnTo>
                <a:lnTo>
                  <a:pt x="2166" y="1364"/>
                </a:lnTo>
                <a:lnTo>
                  <a:pt x="2174" y="1300"/>
                </a:lnTo>
                <a:lnTo>
                  <a:pt x="2186" y="1234"/>
                </a:lnTo>
                <a:lnTo>
                  <a:pt x="2200" y="1172"/>
                </a:lnTo>
                <a:lnTo>
                  <a:pt x="2218" y="1108"/>
                </a:lnTo>
                <a:lnTo>
                  <a:pt x="2238" y="1048"/>
                </a:lnTo>
                <a:lnTo>
                  <a:pt x="2262" y="988"/>
                </a:lnTo>
                <a:lnTo>
                  <a:pt x="2288" y="930"/>
                </a:lnTo>
                <a:lnTo>
                  <a:pt x="2318" y="874"/>
                </a:lnTo>
                <a:lnTo>
                  <a:pt x="2350" y="818"/>
                </a:lnTo>
                <a:lnTo>
                  <a:pt x="2384" y="766"/>
                </a:lnTo>
                <a:lnTo>
                  <a:pt x="2420" y="714"/>
                </a:lnTo>
                <a:lnTo>
                  <a:pt x="2458" y="664"/>
                </a:lnTo>
                <a:lnTo>
                  <a:pt x="2500" y="618"/>
                </a:lnTo>
                <a:lnTo>
                  <a:pt x="2544" y="572"/>
                </a:lnTo>
                <a:lnTo>
                  <a:pt x="2590" y="528"/>
                </a:lnTo>
                <a:lnTo>
                  <a:pt x="2636" y="486"/>
                </a:lnTo>
                <a:lnTo>
                  <a:pt x="2686" y="448"/>
                </a:lnTo>
                <a:lnTo>
                  <a:pt x="2738" y="412"/>
                </a:lnTo>
                <a:lnTo>
                  <a:pt x="2790" y="378"/>
                </a:lnTo>
                <a:lnTo>
                  <a:pt x="2846" y="346"/>
                </a:lnTo>
                <a:lnTo>
                  <a:pt x="2902" y="316"/>
                </a:lnTo>
                <a:lnTo>
                  <a:pt x="2960" y="290"/>
                </a:lnTo>
                <a:lnTo>
                  <a:pt x="3020" y="266"/>
                </a:lnTo>
                <a:lnTo>
                  <a:pt x="3080" y="246"/>
                </a:lnTo>
                <a:lnTo>
                  <a:pt x="3144" y="228"/>
                </a:lnTo>
                <a:lnTo>
                  <a:pt x="3206" y="214"/>
                </a:lnTo>
                <a:lnTo>
                  <a:pt x="3272" y="202"/>
                </a:lnTo>
                <a:lnTo>
                  <a:pt x="3336" y="194"/>
                </a:lnTo>
                <a:lnTo>
                  <a:pt x="3404" y="190"/>
                </a:lnTo>
                <a:lnTo>
                  <a:pt x="3470" y="188"/>
                </a:lnTo>
                <a:lnTo>
                  <a:pt x="3470" y="188"/>
                </a:lnTo>
                <a:lnTo>
                  <a:pt x="3538" y="190"/>
                </a:lnTo>
                <a:lnTo>
                  <a:pt x="3606" y="194"/>
                </a:lnTo>
                <a:lnTo>
                  <a:pt x="3670" y="202"/>
                </a:lnTo>
                <a:lnTo>
                  <a:pt x="3736" y="214"/>
                </a:lnTo>
                <a:lnTo>
                  <a:pt x="3798" y="228"/>
                </a:lnTo>
                <a:lnTo>
                  <a:pt x="3860" y="246"/>
                </a:lnTo>
                <a:lnTo>
                  <a:pt x="3922" y="266"/>
                </a:lnTo>
                <a:lnTo>
                  <a:pt x="3982" y="290"/>
                </a:lnTo>
                <a:lnTo>
                  <a:pt x="4040" y="316"/>
                </a:lnTo>
                <a:lnTo>
                  <a:pt x="4096" y="346"/>
                </a:lnTo>
                <a:lnTo>
                  <a:pt x="4152" y="378"/>
                </a:lnTo>
                <a:lnTo>
                  <a:pt x="4204" y="412"/>
                </a:lnTo>
                <a:lnTo>
                  <a:pt x="4256" y="448"/>
                </a:lnTo>
                <a:lnTo>
                  <a:pt x="4306" y="486"/>
                </a:lnTo>
                <a:lnTo>
                  <a:pt x="4352" y="528"/>
                </a:lnTo>
                <a:lnTo>
                  <a:pt x="4398" y="572"/>
                </a:lnTo>
                <a:lnTo>
                  <a:pt x="4442" y="618"/>
                </a:lnTo>
                <a:lnTo>
                  <a:pt x="4484" y="664"/>
                </a:lnTo>
                <a:lnTo>
                  <a:pt x="4522" y="714"/>
                </a:lnTo>
                <a:lnTo>
                  <a:pt x="4558" y="766"/>
                </a:lnTo>
                <a:lnTo>
                  <a:pt x="4592" y="818"/>
                </a:lnTo>
                <a:lnTo>
                  <a:pt x="4624" y="874"/>
                </a:lnTo>
                <a:lnTo>
                  <a:pt x="4654" y="930"/>
                </a:lnTo>
                <a:lnTo>
                  <a:pt x="4680" y="988"/>
                </a:lnTo>
                <a:lnTo>
                  <a:pt x="4702" y="1048"/>
                </a:lnTo>
                <a:lnTo>
                  <a:pt x="4724" y="1108"/>
                </a:lnTo>
                <a:lnTo>
                  <a:pt x="4742" y="1172"/>
                </a:lnTo>
                <a:lnTo>
                  <a:pt x="4756" y="1234"/>
                </a:lnTo>
                <a:lnTo>
                  <a:pt x="4768" y="1300"/>
                </a:lnTo>
                <a:lnTo>
                  <a:pt x="4776" y="1364"/>
                </a:lnTo>
                <a:lnTo>
                  <a:pt x="4780" y="1432"/>
                </a:lnTo>
                <a:lnTo>
                  <a:pt x="4782" y="1498"/>
                </a:lnTo>
                <a:lnTo>
                  <a:pt x="4782" y="1498"/>
                </a:lnTo>
                <a:lnTo>
                  <a:pt x="4780" y="1566"/>
                </a:lnTo>
                <a:lnTo>
                  <a:pt x="4776" y="1634"/>
                </a:lnTo>
                <a:lnTo>
                  <a:pt x="4768" y="1698"/>
                </a:lnTo>
                <a:lnTo>
                  <a:pt x="4756" y="1764"/>
                </a:lnTo>
                <a:lnTo>
                  <a:pt x="4742" y="1826"/>
                </a:lnTo>
                <a:lnTo>
                  <a:pt x="4724" y="1890"/>
                </a:lnTo>
                <a:lnTo>
                  <a:pt x="4702" y="1950"/>
                </a:lnTo>
                <a:lnTo>
                  <a:pt x="4680" y="2010"/>
                </a:lnTo>
                <a:lnTo>
                  <a:pt x="4654" y="2068"/>
                </a:lnTo>
                <a:lnTo>
                  <a:pt x="4624" y="2124"/>
                </a:lnTo>
                <a:lnTo>
                  <a:pt x="4592" y="2180"/>
                </a:lnTo>
                <a:lnTo>
                  <a:pt x="4558" y="2232"/>
                </a:lnTo>
                <a:lnTo>
                  <a:pt x="4522" y="2284"/>
                </a:lnTo>
                <a:lnTo>
                  <a:pt x="4484" y="2334"/>
                </a:lnTo>
                <a:lnTo>
                  <a:pt x="4442" y="2380"/>
                </a:lnTo>
                <a:lnTo>
                  <a:pt x="4398" y="2426"/>
                </a:lnTo>
                <a:lnTo>
                  <a:pt x="4352" y="2470"/>
                </a:lnTo>
                <a:lnTo>
                  <a:pt x="4306" y="2512"/>
                </a:lnTo>
                <a:lnTo>
                  <a:pt x="4256" y="2550"/>
                </a:lnTo>
                <a:lnTo>
                  <a:pt x="4204" y="2586"/>
                </a:lnTo>
                <a:lnTo>
                  <a:pt x="4152" y="2620"/>
                </a:lnTo>
                <a:lnTo>
                  <a:pt x="4096" y="2652"/>
                </a:lnTo>
                <a:lnTo>
                  <a:pt x="4040" y="2682"/>
                </a:lnTo>
                <a:lnTo>
                  <a:pt x="3982" y="2708"/>
                </a:lnTo>
                <a:lnTo>
                  <a:pt x="3922" y="2732"/>
                </a:lnTo>
                <a:lnTo>
                  <a:pt x="3860" y="2752"/>
                </a:lnTo>
                <a:lnTo>
                  <a:pt x="3798" y="2770"/>
                </a:lnTo>
                <a:lnTo>
                  <a:pt x="3736" y="2784"/>
                </a:lnTo>
                <a:lnTo>
                  <a:pt x="3670" y="2796"/>
                </a:lnTo>
                <a:lnTo>
                  <a:pt x="3606" y="2804"/>
                </a:lnTo>
                <a:lnTo>
                  <a:pt x="3538" y="2808"/>
                </a:lnTo>
                <a:lnTo>
                  <a:pt x="3470" y="2810"/>
                </a:lnTo>
                <a:lnTo>
                  <a:pt x="3470" y="2810"/>
                </a:lnTo>
                <a:lnTo>
                  <a:pt x="3404" y="2808"/>
                </a:lnTo>
                <a:lnTo>
                  <a:pt x="3336" y="2804"/>
                </a:lnTo>
                <a:lnTo>
                  <a:pt x="3272" y="2796"/>
                </a:lnTo>
                <a:lnTo>
                  <a:pt x="3206" y="2784"/>
                </a:lnTo>
                <a:lnTo>
                  <a:pt x="3144" y="2770"/>
                </a:lnTo>
                <a:lnTo>
                  <a:pt x="3080" y="2752"/>
                </a:lnTo>
                <a:lnTo>
                  <a:pt x="3020" y="2732"/>
                </a:lnTo>
                <a:lnTo>
                  <a:pt x="2960" y="2708"/>
                </a:lnTo>
                <a:lnTo>
                  <a:pt x="2902" y="2682"/>
                </a:lnTo>
                <a:lnTo>
                  <a:pt x="2846" y="2652"/>
                </a:lnTo>
                <a:lnTo>
                  <a:pt x="2790" y="2620"/>
                </a:lnTo>
                <a:lnTo>
                  <a:pt x="2738" y="2586"/>
                </a:lnTo>
                <a:lnTo>
                  <a:pt x="2686" y="2550"/>
                </a:lnTo>
                <a:lnTo>
                  <a:pt x="2636" y="2512"/>
                </a:lnTo>
                <a:lnTo>
                  <a:pt x="2590" y="2470"/>
                </a:lnTo>
                <a:lnTo>
                  <a:pt x="2544" y="2426"/>
                </a:lnTo>
                <a:lnTo>
                  <a:pt x="2500" y="2380"/>
                </a:lnTo>
                <a:lnTo>
                  <a:pt x="2458" y="2334"/>
                </a:lnTo>
                <a:lnTo>
                  <a:pt x="2420" y="2284"/>
                </a:lnTo>
                <a:lnTo>
                  <a:pt x="2384" y="2232"/>
                </a:lnTo>
                <a:lnTo>
                  <a:pt x="2350" y="2180"/>
                </a:lnTo>
                <a:lnTo>
                  <a:pt x="2318" y="2124"/>
                </a:lnTo>
                <a:lnTo>
                  <a:pt x="2288" y="2068"/>
                </a:lnTo>
                <a:lnTo>
                  <a:pt x="2262" y="2010"/>
                </a:lnTo>
                <a:lnTo>
                  <a:pt x="2238" y="1950"/>
                </a:lnTo>
                <a:lnTo>
                  <a:pt x="2218" y="1890"/>
                </a:lnTo>
                <a:lnTo>
                  <a:pt x="2200" y="1826"/>
                </a:lnTo>
                <a:lnTo>
                  <a:pt x="2186" y="1764"/>
                </a:lnTo>
                <a:lnTo>
                  <a:pt x="2174" y="1698"/>
                </a:lnTo>
                <a:lnTo>
                  <a:pt x="2166" y="1634"/>
                </a:lnTo>
                <a:lnTo>
                  <a:pt x="2162" y="1566"/>
                </a:lnTo>
                <a:lnTo>
                  <a:pt x="2160" y="1498"/>
                </a:lnTo>
                <a:lnTo>
                  <a:pt x="2160" y="1498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稻壳儿搜索【幻雨工作室】_7"/>
          <p:cNvSpPr>
            <a:spLocks noChangeArrowheads="1"/>
          </p:cNvSpPr>
          <p:nvPr/>
        </p:nvSpPr>
        <p:spPr bwMode="auto">
          <a:xfrm rot="16200000">
            <a:off x="6054720" y="5426605"/>
            <a:ext cx="82560" cy="3776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稻壳儿搜索【幻雨工作室】_8"/>
          <p:cNvSpPr>
            <a:spLocks noChangeArrowheads="1"/>
          </p:cNvSpPr>
          <p:nvPr/>
        </p:nvSpPr>
        <p:spPr bwMode="auto">
          <a:xfrm rot="16200000">
            <a:off x="6054720" y="6061095"/>
            <a:ext cx="82560" cy="3776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稻壳儿搜索【幻雨工作室】_9"/>
          <p:cNvSpPr/>
          <p:nvPr/>
        </p:nvSpPr>
        <p:spPr>
          <a:xfrm>
            <a:off x="5560594" y="3183339"/>
            <a:ext cx="1151361" cy="10763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且读且思</a:t>
            </a:r>
            <a:endParaRPr lang="zh-CN" altLang="en-US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稻壳儿搜索【幻雨工作室】_10"/>
          <p:cNvSpPr/>
          <p:nvPr/>
        </p:nvSpPr>
        <p:spPr>
          <a:xfrm>
            <a:off x="899795" y="1796415"/>
            <a:ext cx="429133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、小说形式多样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稻壳儿搜索【幻雨工作室】_11"/>
          <p:cNvSpPr/>
          <p:nvPr/>
        </p:nvSpPr>
        <p:spPr>
          <a:xfrm>
            <a:off x="899795" y="3589655"/>
            <a:ext cx="373824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、主题包括情感</a:t>
            </a: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稻壳儿搜索【幻雨工作室】_12"/>
          <p:cNvSpPr/>
          <p:nvPr/>
        </p:nvSpPr>
        <p:spPr>
          <a:xfrm>
            <a:off x="7677150" y="1796415"/>
            <a:ext cx="440245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、情节和故事不同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>
              <a:lnSpc>
                <a:spcPct val="200000"/>
              </a:lnSpc>
            </a:pPr>
            <a:endParaRPr lang="id-ID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稻壳儿搜索【幻雨工作室】_13"/>
          <p:cNvSpPr/>
          <p:nvPr/>
        </p:nvSpPr>
        <p:spPr>
          <a:xfrm>
            <a:off x="7677150" y="3589655"/>
            <a:ext cx="440245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、抒情和抒情有异</a:t>
            </a:r>
            <a:endParaRPr lang="id-ID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稻壳儿搜索【幻雨工作室】_4"/>
          <p:cNvSpPr txBox="1"/>
          <p:nvPr/>
        </p:nvSpPr>
        <p:spPr>
          <a:xfrm>
            <a:off x="4032250" y="1333500"/>
            <a:ext cx="42081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摆脱教学的套路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4675" y="2872740"/>
            <a:ext cx="48672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不同的小说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应该有不同的教法。</a:t>
            </a:r>
            <a:endParaRPr lang="zh-CN" altLang="en-US" sz="2400"/>
          </a:p>
        </p:txBody>
      </p:sp>
      <p:sp>
        <p:nvSpPr>
          <p:cNvPr id="15" name="文本框 14"/>
          <p:cNvSpPr txBox="1"/>
          <p:nvPr/>
        </p:nvSpPr>
        <p:spPr>
          <a:xfrm>
            <a:off x="8442325" y="2944495"/>
            <a:ext cx="36372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讲故事讲清楚发展经过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讲情节讲清楚因果关系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64385" y="4672330"/>
            <a:ext cx="23488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读小说就是感受人生，当下的若有所思，若有所悟，最重要。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442835" y="4672330"/>
            <a:ext cx="25501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冷静地去营造一个场景、叙述一个事件会引起人们的共鸣。</a:t>
            </a:r>
            <a:endParaRPr lang="zh-CN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6" name="内容占位符 5"/>
          <p:cNvGraphicFramePr/>
          <p:nvPr>
            <p:ph idx="1"/>
          </p:nvPr>
        </p:nvGraphicFramePr>
        <p:xfrm>
          <a:off x="838200" y="193040"/>
          <a:ext cx="10515600" cy="642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13716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单元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课文</a:t>
                      </a: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文体特点</a:t>
                      </a:r>
                      <a:endParaRPr lang="zh-CN" altLang="en-US" sz="2800"/>
                    </a:p>
                  </a:txBody>
                  <a:tcPr anchor="ctr" anchorCtr="0"/>
                </a:tc>
              </a:tr>
              <a:tr h="38862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第一单元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消息二则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消息（简短）</a:t>
                      </a:r>
                      <a:endParaRPr lang="zh-CN" altLang="en-US"/>
                    </a:p>
                  </a:txBody>
                  <a:tcPr/>
                </a:tc>
              </a:tr>
              <a:tr h="38798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首届诺贝尔奖颁发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消息（倒金字塔结构）</a:t>
                      </a:r>
                      <a:endParaRPr lang="zh-CN" altLang="en-US"/>
                    </a:p>
                  </a:txBody>
                  <a:tcPr/>
                </a:tc>
              </a:tr>
              <a:tr h="38925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“飞天”凌空 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新闻特写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一着惊海天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通讯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第二单元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藤野先生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回忆性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（记叙、描写）</a:t>
                      </a:r>
                      <a:endParaRPr lang="zh-CN" altLang="en-US"/>
                    </a:p>
                  </a:txBody>
                  <a:tcPr/>
                </a:tc>
              </a:tr>
              <a:tr h="38798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回忆我的母亲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回忆性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（记叙为主）</a:t>
                      </a:r>
                      <a:endParaRPr lang="zh-CN" altLang="en-US"/>
                    </a:p>
                  </a:txBody>
                  <a:tcPr/>
                </a:tc>
              </a:tr>
              <a:tr h="38925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列夫·托尔斯泰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传记（肖像描写）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美丽的颜色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传记（比较标准）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 row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第三单元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三峡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南北朝写景文（骈文特色）</a:t>
                      </a:r>
                      <a:endParaRPr lang="zh-CN" altLang="en-US"/>
                    </a:p>
                  </a:txBody>
                  <a:tcPr/>
                </a:tc>
              </a:tr>
              <a:tr h="38798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答谢中书书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南北朝写景文（骈文特色）</a:t>
                      </a:r>
                      <a:endParaRPr lang="zh-CN" altLang="en-US"/>
                    </a:p>
                  </a:txBody>
                  <a:tcPr/>
                </a:tc>
              </a:tr>
              <a:tr h="38925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记承天寺夜游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宋代写景文（散文小品）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与朱元思书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南北朝写景文（骈文特色）</a:t>
                      </a:r>
                      <a:endParaRPr lang="zh-CN" altLang="en-US"/>
                    </a:p>
                  </a:txBody>
                  <a:tcPr/>
                </a:tc>
              </a:tr>
              <a:tr h="38862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唐诗五首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唐代律诗（初唐到中唐）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6" name="内容占位符 5"/>
          <p:cNvGraphicFramePr/>
          <p:nvPr>
            <p:ph idx="1"/>
          </p:nvPr>
        </p:nvGraphicFramePr>
        <p:xfrm>
          <a:off x="1069975" y="219075"/>
          <a:ext cx="10515600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13716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/>
                    </a:p>
                    <a:p>
                      <a:pPr algn="ctr">
                        <a:buNone/>
                      </a:pPr>
                      <a:r>
                        <a:rPr lang="zh-CN" altLang="en-US" sz="2800"/>
                        <a:t>单元</a:t>
                      </a:r>
                      <a:endParaRPr lang="zh-CN" altLang="en-US" sz="2800"/>
                    </a:p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课文</a:t>
                      </a:r>
                      <a:endParaRPr lang="zh-CN" altLang="en-US" sz="2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文体特点</a:t>
                      </a:r>
                      <a:endParaRPr lang="zh-CN" altLang="en-US" sz="2800"/>
                    </a:p>
                  </a:txBody>
                  <a:tcPr anchor="ctr" anchorCtr="0"/>
                </a:tc>
              </a:tr>
              <a:tr h="38100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第四单元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背影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写人记事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   </a:t>
                      </a:r>
                      <a:r>
                        <a:rPr lang="zh-CN" altLang="en-US"/>
                        <a:t>白杨礼赞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托物言志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散文二篇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议论性散文（哲理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昆明的雨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写景抒情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100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第五单元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中国石拱桥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事物说明文（比较标准）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苏州园林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事物说明文（有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特点）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文艺性说明文（说明事物，兼说事理）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  </a:t>
                      </a:r>
                      <a:r>
                        <a:rPr lang="zh-CN" altLang="en-US"/>
                        <a:t>梦回繁华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文艺性说明文（语言典雅有味）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第六单元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《孟子》二章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诸子文（议论文</a:t>
                      </a:r>
                      <a:endParaRPr lang="zh-CN" altLang="en-US"/>
                    </a:p>
                  </a:txBody>
                  <a:tcPr/>
                </a:tc>
              </a:tr>
              <a:tr h="36512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愚公移山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诸子文（寓言）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  </a:t>
                      </a:r>
                      <a:r>
                        <a:rPr lang="zh-CN" altLang="en-US"/>
                        <a:t>周亚夫军细柳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史传文（记叙文）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诗词五首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古体诗、近体诗（律诗、绝句）、词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6" name="内容占位符 5"/>
          <p:cNvGraphicFramePr/>
          <p:nvPr>
            <p:ph idx="1"/>
          </p:nvPr>
        </p:nvGraphicFramePr>
        <p:xfrm>
          <a:off x="1069975" y="219075"/>
          <a:ext cx="10515600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13716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00"/>
                          </a:solidFill>
                        </a:rPr>
                        <a:t>单元</a:t>
                      </a:r>
                      <a:endParaRPr lang="zh-CN" altLang="en-US" sz="280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rgbClr val="FFFF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00"/>
                          </a:solidFill>
                        </a:rPr>
                        <a:t>课文</a:t>
                      </a:r>
                      <a:endParaRPr lang="zh-CN" altLang="en-US" sz="2800">
                        <a:solidFill>
                          <a:srgbClr val="FFFF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00"/>
                          </a:solidFill>
                        </a:rPr>
                        <a:t>文体特点</a:t>
                      </a:r>
                      <a:endParaRPr lang="zh-CN" altLang="en-US" sz="2800">
                        <a:solidFill>
                          <a:srgbClr val="FFFF00"/>
                        </a:solidFill>
                      </a:endParaRPr>
                    </a:p>
                  </a:txBody>
                  <a:tcPr anchor="ctr" anchorCtr="0"/>
                </a:tc>
              </a:tr>
              <a:tr h="38100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FF00"/>
                          </a:solidFill>
                        </a:rPr>
                        <a:t>第二单元</a:t>
                      </a:r>
                      <a:endParaRPr lang="zh-CN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藤野先生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回忆性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（记叙、描写）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回忆我的母亲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回忆性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（记叙为主）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列夫·托尔斯泰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传记（肖像描写）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美丽的颜色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传记（比较标准）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FF00"/>
                          </a:solidFill>
                        </a:rPr>
                        <a:t>第四单元</a:t>
                      </a:r>
                      <a:endParaRPr lang="zh-CN" altLang="en-US">
                        <a:solidFill>
                          <a:srgbClr val="FFFF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背影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写人记事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   </a:t>
                      </a:r>
                      <a:r>
                        <a:rPr lang="zh-CN" altLang="en-US"/>
                        <a:t>白杨礼赞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托物言志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散文二篇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议论性散文（哲理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昆明的雨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写景抒情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100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FFFF00"/>
                          </a:solidFill>
                          <a:sym typeface="+mn-ea"/>
                        </a:rPr>
                        <a:t>第五单元</a:t>
                      </a:r>
                      <a:endParaRPr lang="zh-CN" altLang="en-US" sz="1800">
                        <a:solidFill>
                          <a:srgbClr val="FFFF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中国石拱桥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事物说明文（比较标准）</a:t>
                      </a:r>
                      <a:endParaRPr lang="zh-CN" altLang="en-US"/>
                    </a:p>
                  </a:txBody>
                  <a:tcPr/>
                </a:tc>
              </a:tr>
              <a:tr h="365125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苏州园林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事物说明文（有</a:t>
                      </a: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散文</a:t>
                      </a:r>
                      <a:r>
                        <a:rPr lang="zh-CN" altLang="en-US"/>
                        <a:t>特点）</a:t>
                      </a:r>
                      <a:endParaRPr lang="zh-CN" altLang="en-US"/>
                    </a:p>
                  </a:txBody>
                  <a:tcPr/>
                </a:tc>
              </a:tr>
              <a:tr h="64008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蝉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文艺性说</a:t>
                      </a:r>
                      <a:r>
                        <a:rPr lang="zh-CN" altLang="en-US"/>
                        <a:t>明文（说明事物，兼说事理）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  </a:t>
                      </a:r>
                      <a:r>
                        <a:rPr lang="zh-CN" altLang="en-US"/>
                        <a:t>梦回繁华	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文艺性</a:t>
                      </a:r>
                      <a:r>
                        <a:rPr lang="zh-CN" altLang="en-US"/>
                        <a:t>说明文（语言典雅有味）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34673" y="1979271"/>
            <a:ext cx="2322654" cy="3094914"/>
            <a:chOff x="4844071" y="1755974"/>
            <a:chExt cx="2503858" cy="3152937"/>
          </a:xfrm>
        </p:grpSpPr>
        <p:grpSp>
          <p:nvGrpSpPr>
            <p:cNvPr id="24" name="组合 23"/>
            <p:cNvGrpSpPr/>
            <p:nvPr/>
          </p:nvGrpSpPr>
          <p:grpSpPr>
            <a:xfrm>
              <a:off x="4844071" y="1755974"/>
              <a:ext cx="2503858" cy="439799"/>
              <a:chOff x="4844071" y="1790700"/>
              <a:chExt cx="2503858" cy="324636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 flipV="1">
              <a:off x="4844071" y="4469112"/>
              <a:ext cx="2503858" cy="439799"/>
              <a:chOff x="4844071" y="1790700"/>
              <a:chExt cx="2503858" cy="324636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文本框 15"/>
          <p:cNvSpPr txBox="1"/>
          <p:nvPr/>
        </p:nvSpPr>
        <p:spPr>
          <a:xfrm>
            <a:off x="4003675" y="3416935"/>
            <a:ext cx="4862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发现散文的“特点”</a:t>
            </a:r>
            <a:endParaRPr lang="zh-CN" altLang="en-US" sz="3600" b="1" spc="3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47560" y="2475718"/>
            <a:ext cx="26968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03</a:t>
            </a:r>
            <a:endParaRPr lang="en-US" altLang="zh-CN" sz="3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39789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稻壳儿搜索【幻雨工作室】_1"/>
          <p:cNvSpPr/>
          <p:nvPr/>
        </p:nvSpPr>
        <p:spPr>
          <a:xfrm>
            <a:off x="1174115" y="709295"/>
            <a:ext cx="2635250" cy="312483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稻壳儿搜索【幻雨工作室】_2"/>
          <p:cNvSpPr/>
          <p:nvPr/>
        </p:nvSpPr>
        <p:spPr>
          <a:xfrm>
            <a:off x="4778375" y="709295"/>
            <a:ext cx="2635250" cy="312483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稻壳儿搜索【幻雨工作室】_3"/>
          <p:cNvSpPr/>
          <p:nvPr/>
        </p:nvSpPr>
        <p:spPr>
          <a:xfrm>
            <a:off x="8382635" y="709295"/>
            <a:ext cx="2635250" cy="312483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稻壳儿搜索【幻雨工作室】_5"/>
          <p:cNvSpPr/>
          <p:nvPr/>
        </p:nvSpPr>
        <p:spPr>
          <a:xfrm>
            <a:off x="1174300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稻壳儿搜索【幻雨工作室】_6"/>
          <p:cNvSpPr/>
          <p:nvPr/>
        </p:nvSpPr>
        <p:spPr>
          <a:xfrm>
            <a:off x="1363990" y="3940691"/>
            <a:ext cx="225599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王荣生主编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文本解读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我们自己要心去读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稻壳儿搜索【幻雨工作室】_7"/>
          <p:cNvSpPr/>
          <p:nvPr/>
        </p:nvSpPr>
        <p:spPr>
          <a:xfrm>
            <a:off x="4778313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稻壳儿搜索【幻雨工作室】_8"/>
          <p:cNvSpPr/>
          <p:nvPr/>
        </p:nvSpPr>
        <p:spPr>
          <a:xfrm>
            <a:off x="4968240" y="3940810"/>
            <a:ext cx="244538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叶开 主编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文有定法，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却不能墨守成规。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稻壳儿搜索【幻雨工作室】_9"/>
          <p:cNvSpPr/>
          <p:nvPr/>
        </p:nvSpPr>
        <p:spPr>
          <a:xfrm>
            <a:off x="8382328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稻壳儿搜索【幻雨工作室】_10"/>
          <p:cNvSpPr/>
          <p:nvPr/>
        </p:nvSpPr>
        <p:spPr>
          <a:xfrm>
            <a:off x="8572018" y="3940691"/>
            <a:ext cx="2255992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主编不详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我们言论的后盾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稻壳儿搜索【幻雨工作室】_4"/>
          <p:cNvSpPr txBox="1"/>
          <p:nvPr/>
        </p:nvSpPr>
        <p:spPr>
          <a:xfrm>
            <a:off x="4525112" y="345079"/>
            <a:ext cx="31417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 animBg="1"/>
      <p:bldP spid="10" grpId="1" animBg="1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55664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文本框 14"/>
          <p:cNvSpPr txBox="1"/>
          <p:nvPr/>
        </p:nvSpPr>
        <p:spPr>
          <a:xfrm>
            <a:off x="678461" y="923107"/>
            <a:ext cx="2765779" cy="260349"/>
          </a:xfrm>
          <a:prstGeom prst="snip1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spc="3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 </a:t>
            </a:r>
            <a:endParaRPr lang="en-US" altLang="zh-CN" sz="1100" spc="300" dirty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5696" y="396899"/>
            <a:ext cx="379449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如何看待</a:t>
            </a:r>
            <a:r>
              <a:rPr lang="en-US" altLang="zh-CN" sz="2400" b="1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形散神不散</a:t>
            </a:r>
            <a:r>
              <a:rPr lang="en-US" altLang="zh-CN" sz="2400" b="1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 sz="2400" b="1" dirty="0">
              <a:solidFill>
                <a:schemeClr val="accent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68960" y="477519"/>
            <a:ext cx="572870" cy="772819"/>
            <a:chOff x="1121790" y="846527"/>
            <a:chExt cx="2205872" cy="3650059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1121790" y="848412"/>
              <a:ext cx="2205872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121790" y="4489307"/>
              <a:ext cx="2205872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1121790" y="848412"/>
              <a:ext cx="0" cy="364817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3327662" y="846527"/>
              <a:ext cx="0" cy="34362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327662" y="4149450"/>
              <a:ext cx="0" cy="34362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5"/>
          <p:cNvSpPr/>
          <p:nvPr/>
        </p:nvSpPr>
        <p:spPr>
          <a:xfrm>
            <a:off x="8987155" y="2867660"/>
            <a:ext cx="2035175" cy="20351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Oval 10"/>
          <p:cNvSpPr/>
          <p:nvPr/>
        </p:nvSpPr>
        <p:spPr>
          <a:xfrm>
            <a:off x="7014210" y="2117090"/>
            <a:ext cx="2035175" cy="203517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4" name="Oval 15"/>
          <p:cNvSpPr/>
          <p:nvPr/>
        </p:nvSpPr>
        <p:spPr>
          <a:xfrm>
            <a:off x="5034280" y="2820035"/>
            <a:ext cx="2035175" cy="20351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6" name="Oval 20"/>
          <p:cNvSpPr/>
          <p:nvPr/>
        </p:nvSpPr>
        <p:spPr>
          <a:xfrm>
            <a:off x="3064510" y="2083435"/>
            <a:ext cx="2035175" cy="203517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7" name="Oval 25"/>
          <p:cNvSpPr/>
          <p:nvPr/>
        </p:nvSpPr>
        <p:spPr>
          <a:xfrm>
            <a:off x="1219200" y="3114675"/>
            <a:ext cx="2035175" cy="20351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Oval 52"/>
          <p:cNvSpPr/>
          <p:nvPr/>
        </p:nvSpPr>
        <p:spPr>
          <a:xfrm>
            <a:off x="3683000" y="3846830"/>
            <a:ext cx="798195" cy="7981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Oval 55"/>
          <p:cNvSpPr/>
          <p:nvPr/>
        </p:nvSpPr>
        <p:spPr>
          <a:xfrm>
            <a:off x="1837690" y="4897120"/>
            <a:ext cx="798195" cy="7981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1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5" name="Oval 58"/>
          <p:cNvSpPr/>
          <p:nvPr/>
        </p:nvSpPr>
        <p:spPr>
          <a:xfrm>
            <a:off x="5652770" y="4657725"/>
            <a:ext cx="798195" cy="7981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6" name="Oval 61"/>
          <p:cNvSpPr/>
          <p:nvPr/>
        </p:nvSpPr>
        <p:spPr>
          <a:xfrm>
            <a:off x="7632700" y="3846830"/>
            <a:ext cx="798195" cy="7981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Oval 64"/>
          <p:cNvSpPr/>
          <p:nvPr/>
        </p:nvSpPr>
        <p:spPr>
          <a:xfrm>
            <a:off x="9605645" y="4657725"/>
            <a:ext cx="798195" cy="7981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TextBox 65"/>
          <p:cNvSpPr txBox="1"/>
          <p:nvPr/>
        </p:nvSpPr>
        <p:spPr>
          <a:xfrm>
            <a:off x="600710" y="5073650"/>
            <a:ext cx="32442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回忆我的母亲》</a:t>
            </a:r>
            <a:r>
              <a:rPr 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</a:t>
            </a:r>
            <a:endParaRPr 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TextBox 66"/>
          <p:cNvSpPr txBox="1"/>
          <p:nvPr/>
        </p:nvSpPr>
        <p:spPr>
          <a:xfrm>
            <a:off x="2915285" y="4051935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《白杨礼赞》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TextBox 67"/>
          <p:cNvSpPr txBox="1"/>
          <p:nvPr/>
        </p:nvSpPr>
        <p:spPr>
          <a:xfrm>
            <a:off x="5287645" y="4796155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《背影》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3" name="TextBox 68"/>
          <p:cNvSpPr txBox="1"/>
          <p:nvPr/>
        </p:nvSpPr>
        <p:spPr>
          <a:xfrm>
            <a:off x="6329045" y="4064635"/>
            <a:ext cx="34004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《我为什么而活着》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4" name="TextBox 69"/>
          <p:cNvSpPr txBox="1"/>
          <p:nvPr/>
        </p:nvSpPr>
        <p:spPr>
          <a:xfrm>
            <a:off x="8658860" y="4889500"/>
            <a:ext cx="2685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《永久的生命》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" name="Rectangle 11"/>
          <p:cNvSpPr/>
          <p:nvPr/>
        </p:nvSpPr>
        <p:spPr>
          <a:xfrm>
            <a:off x="1334135" y="3714115"/>
            <a:ext cx="178562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" name="Rectangle 11"/>
          <p:cNvSpPr/>
          <p:nvPr/>
        </p:nvSpPr>
        <p:spPr>
          <a:xfrm>
            <a:off x="1348105" y="3533140"/>
            <a:ext cx="19011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回忆性记人散文，材料较多，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主旨相对集中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形散神不散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7" name="Rectangle 11"/>
          <p:cNvSpPr/>
          <p:nvPr/>
        </p:nvSpPr>
        <p:spPr>
          <a:xfrm>
            <a:off x="9187180" y="3463290"/>
            <a:ext cx="178562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8" name="Rectangle 11"/>
          <p:cNvSpPr/>
          <p:nvPr/>
        </p:nvSpPr>
        <p:spPr>
          <a:xfrm>
            <a:off x="9359900" y="3129280"/>
            <a:ext cx="14408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用文学化的语言来发表议论，阐述哲理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9" name="Rectangle 11"/>
          <p:cNvSpPr/>
          <p:nvPr/>
        </p:nvSpPr>
        <p:spPr>
          <a:xfrm>
            <a:off x="5201285" y="3393440"/>
            <a:ext cx="178562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0" name="Rectangle 11"/>
          <p:cNvSpPr/>
          <p:nvPr/>
        </p:nvSpPr>
        <p:spPr>
          <a:xfrm>
            <a:off x="5374005" y="3071495"/>
            <a:ext cx="14408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材料丰富，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内涵多元，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何止</a:t>
            </a:r>
            <a:r>
              <a:rPr lang="en-US" altLang="zh-CN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“</a:t>
            </a: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神不散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”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41" name="Rectangle 11"/>
          <p:cNvSpPr/>
          <p:nvPr/>
        </p:nvSpPr>
        <p:spPr>
          <a:xfrm>
            <a:off x="3249295" y="2658110"/>
            <a:ext cx="178562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2" name="Rectangle 11"/>
          <p:cNvSpPr/>
          <p:nvPr/>
        </p:nvSpPr>
        <p:spPr>
          <a:xfrm>
            <a:off x="3254375" y="2084070"/>
            <a:ext cx="160782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先写树，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再写农民，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然后以白杨树为象征体，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形不散神也聚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43" name="Rectangle 11"/>
          <p:cNvSpPr/>
          <p:nvPr/>
        </p:nvSpPr>
        <p:spPr>
          <a:xfrm>
            <a:off x="7155180" y="2658110"/>
            <a:ext cx="178562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" name="Rectangle 11"/>
          <p:cNvSpPr/>
          <p:nvPr/>
        </p:nvSpPr>
        <p:spPr>
          <a:xfrm>
            <a:off x="7327900" y="2336165"/>
            <a:ext cx="1440815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条理清晰，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层层深入。</a:t>
            </a:r>
            <a:endParaRPr lang="zh-CN" altLang="en-US" sz="1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26255" y="204470"/>
            <a:ext cx="766381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散文创作的“无规范”的特点，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决定了我们散文教学的灵活性，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要根据不同散文的个性特点，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赏析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这一篇</a:t>
            </a: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散文的情感、结构、语言、手法等等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34673" y="1979271"/>
            <a:ext cx="2322654" cy="3094914"/>
            <a:chOff x="4844071" y="1755974"/>
            <a:chExt cx="2503858" cy="3152937"/>
          </a:xfrm>
        </p:grpSpPr>
        <p:grpSp>
          <p:nvGrpSpPr>
            <p:cNvPr id="24" name="组合 23"/>
            <p:cNvGrpSpPr/>
            <p:nvPr/>
          </p:nvGrpSpPr>
          <p:grpSpPr>
            <a:xfrm>
              <a:off x="4844071" y="1755974"/>
              <a:ext cx="2503858" cy="439799"/>
              <a:chOff x="4844071" y="1790700"/>
              <a:chExt cx="2503858" cy="324636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 flipV="1">
              <a:off x="4844071" y="4469112"/>
              <a:ext cx="2503858" cy="439799"/>
              <a:chOff x="4844071" y="1790700"/>
              <a:chExt cx="2503858" cy="324636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文本框 15"/>
          <p:cNvSpPr txBox="1"/>
          <p:nvPr/>
        </p:nvSpPr>
        <p:spPr>
          <a:xfrm>
            <a:off x="3710305" y="3416935"/>
            <a:ext cx="5586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找到回忆性散文的个性</a:t>
            </a:r>
            <a:endParaRPr lang="zh-CN" altLang="en-US" sz="3600" b="1" spc="3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47560" y="2475718"/>
            <a:ext cx="26968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04</a:t>
            </a:r>
            <a:endParaRPr lang="en-US" altLang="zh-CN" sz="3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IMG_20190823_1405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" y="727710"/>
            <a:ext cx="4051935" cy="5402580"/>
          </a:xfrm>
          <a:prstGeom prst="rect">
            <a:avLst/>
          </a:prstGeom>
        </p:spPr>
      </p:pic>
      <p:pic>
        <p:nvPicPr>
          <p:cNvPr id="7" name="图片 6" descr="IMG_20190825_0833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045" y="1309370"/>
            <a:ext cx="6720205" cy="240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55664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93105" y="1637665"/>
            <a:ext cx="4679315" cy="3718560"/>
            <a:chOff x="5290591" y="1703712"/>
            <a:chExt cx="4374267" cy="4102723"/>
          </a:xfrm>
        </p:grpSpPr>
        <p:grpSp>
          <p:nvGrpSpPr>
            <p:cNvPr id="16" name="组合 15"/>
            <p:cNvGrpSpPr/>
            <p:nvPr/>
          </p:nvGrpSpPr>
          <p:grpSpPr>
            <a:xfrm>
              <a:off x="5290592" y="1703712"/>
              <a:ext cx="4293244" cy="605652"/>
              <a:chOff x="1942814" y="4321607"/>
              <a:chExt cx="3729382" cy="464203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1942814" y="4321607"/>
                <a:ext cx="3729382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打破知识的“诅咒”</a:t>
                </a:r>
                <a:endParaRPr lang="zh-CN" altLang="en-US" sz="2400" b="1" spc="3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5290591" y="2983601"/>
              <a:ext cx="4374267" cy="491453"/>
              <a:chOff x="1942813" y="4409135"/>
              <a:chExt cx="3799764" cy="376675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1942813" y="4409135"/>
                <a:ext cx="3799764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摆脱教学的套路</a:t>
                </a:r>
                <a:endParaRPr lang="zh-CN" altLang="en-US" sz="2400" b="1" spc="3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algn="l"/>
                <a:endParaRPr lang="zh-CN" altLang="en-US" sz="24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5330957" y="3868349"/>
              <a:ext cx="4293244" cy="772395"/>
              <a:chOff x="1977878" y="4193806"/>
              <a:chExt cx="3729382" cy="592004"/>
            </a:xfrm>
          </p:grpSpPr>
          <p:sp>
            <p:nvSpPr>
              <p:cNvPr id="23" name="矩形: 圆角 22"/>
              <p:cNvSpPr/>
              <p:nvPr/>
            </p:nvSpPr>
            <p:spPr>
              <a:xfrm>
                <a:off x="1977878" y="4193806"/>
                <a:ext cx="3729382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03.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发现散文的</a:t>
                </a:r>
                <a:r>
                  <a:rPr lang="en-US" altLang="zh-CN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“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特点</a:t>
                </a:r>
                <a:r>
                  <a:rPr lang="en-US" altLang="zh-CN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”</a:t>
                </a: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/>
            <p:cNvGrpSpPr/>
            <p:nvPr/>
          </p:nvGrpSpPr>
          <p:grpSpPr>
            <a:xfrm>
              <a:off x="5290591" y="5235113"/>
              <a:ext cx="4374267" cy="571322"/>
              <a:chOff x="1942813" y="4347919"/>
              <a:chExt cx="3799764" cy="437891"/>
            </a:xfrm>
          </p:grpSpPr>
          <p:sp>
            <p:nvSpPr>
              <p:cNvPr id="31" name="矩形: 圆角 30"/>
              <p:cNvSpPr/>
              <p:nvPr/>
            </p:nvSpPr>
            <p:spPr>
              <a:xfrm>
                <a:off x="1942813" y="4347919"/>
                <a:ext cx="3799764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04.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找到回忆性散文的个性</a:t>
                </a:r>
                <a:endParaRPr lang="zh-CN" altLang="en-US" sz="2400" b="1" spc="300" dirty="0">
                  <a:solidFill>
                    <a:schemeClr val="accent1">
                      <a:lumMod val="75000"/>
                    </a:schemeClr>
                  </a:solidFill>
                  <a:latin typeface="汉仪心语心愿简" panose="02010509060101010101" pitchFamily="49" charset="-122"/>
                  <a:ea typeface="汉仪心语心愿简" panose="02010509060101010101" pitchFamily="49" charset="-122"/>
                  <a:cs typeface="+mn-ea"/>
                  <a:sym typeface="+mn-lt"/>
                </a:endParaRPr>
              </a:p>
              <a:p>
                <a:pPr algn="dist"/>
                <a:endParaRPr lang="zh-CN" altLang="en-US" sz="24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组合 9"/>
          <p:cNvGrpSpPr/>
          <p:nvPr/>
        </p:nvGrpSpPr>
        <p:grpSpPr>
          <a:xfrm>
            <a:off x="1978995" y="2787336"/>
            <a:ext cx="2809940" cy="1801462"/>
            <a:chOff x="1658681" y="2315096"/>
            <a:chExt cx="2809940" cy="1801462"/>
          </a:xfrm>
        </p:grpSpPr>
        <p:sp>
          <p:nvSpPr>
            <p:cNvPr id="33" name="文本框 32"/>
            <p:cNvSpPr txBox="1"/>
            <p:nvPr/>
          </p:nvSpPr>
          <p:spPr>
            <a:xfrm>
              <a:off x="1658681" y="2315096"/>
              <a:ext cx="2809940" cy="175432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5400" spc="6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    目  </a:t>
              </a:r>
              <a:endParaRPr lang="en-US" altLang="zh-CN" sz="5400" spc="6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dist"/>
              <a:r>
                <a:rPr lang="zh-CN" altLang="en-US" sz="5400" spc="6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录</a:t>
              </a:r>
              <a:endParaRPr lang="zh-CN" altLang="en-US" sz="5400" spc="6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490111" y="2584164"/>
              <a:ext cx="1171887" cy="1532394"/>
              <a:chOff x="1121790" y="848412"/>
              <a:chExt cx="2205872" cy="3648174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1121790" y="848412"/>
                <a:ext cx="1486651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121790" y="4489307"/>
                <a:ext cx="220587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121790" y="848412"/>
                <a:ext cx="0" cy="364817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3327662" y="2574709"/>
                <a:ext cx="0" cy="19183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稻壳儿搜索【幻雨工作室】_4"/>
          <p:cNvSpPr/>
          <p:nvPr/>
        </p:nvSpPr>
        <p:spPr bwMode="auto">
          <a:xfrm>
            <a:off x="164301" y="312831"/>
            <a:ext cx="1377950" cy="13795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1" descr="ZXXX201906012_007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003300"/>
            <a:ext cx="9752965" cy="5176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55664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55664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稻壳儿搜索【幻雨工作室】_8"/>
          <p:cNvSpPr/>
          <p:nvPr/>
        </p:nvSpPr>
        <p:spPr>
          <a:xfrm>
            <a:off x="755015" y="1390015"/>
            <a:ext cx="1113472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它不同于其他散文的最大特点，是文中有两个“我”——过去的“我”和现在的“我”，有两种类型的感情交织——过去的“我”的感受和现在的“我”回忆往事时产生的感受。忽视这种体式特点，就有可能发现不了作品中那些独具特色的言语表达的魅力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稻壳儿搜索【幻雨工作室】_4"/>
          <p:cNvSpPr txBox="1"/>
          <p:nvPr/>
        </p:nvSpPr>
        <p:spPr>
          <a:xfrm>
            <a:off x="2863215" y="576580"/>
            <a:ext cx="67119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/>
            <a:r>
              <a:rPr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回忆性散文</a:t>
            </a:r>
            <a:r>
              <a:rPr 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特点之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“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两个我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”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  <p:pic>
        <p:nvPicPr>
          <p:cNvPr id="2" name="图片 1" descr="IMG_20190825_0838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" y="4732020"/>
            <a:ext cx="8652510" cy="1820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55664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稻壳儿搜索【幻雨工作室】_8"/>
          <p:cNvSpPr/>
          <p:nvPr/>
        </p:nvSpPr>
        <p:spPr>
          <a:xfrm>
            <a:off x="755015" y="1390015"/>
            <a:ext cx="1113472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回忆性散文叙写的所见、所闻是“这一位”作者以其独特的感觉和知觉，对人、事、景、物及其意蕴的发现。文章中所抒发的所思所传达的所感，是“这一位”作者依其独特的境遇所生发的极具个人的情思。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稻壳儿搜索【幻雨工作室】_4"/>
          <p:cNvSpPr txBox="1"/>
          <p:nvPr/>
        </p:nvSpPr>
        <p:spPr>
          <a:xfrm>
            <a:off x="2863215" y="576580"/>
            <a:ext cx="67119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/>
            <a:r>
              <a:rPr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回忆性散文</a:t>
            </a:r>
            <a:r>
              <a:rPr 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特点之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“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独一味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”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39789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稻壳儿搜索【幻雨工作室】_1"/>
          <p:cNvSpPr/>
          <p:nvPr/>
        </p:nvSpPr>
        <p:spPr>
          <a:xfrm>
            <a:off x="1174115" y="709295"/>
            <a:ext cx="2635250" cy="312483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稻壳儿搜索【幻雨工作室】_2"/>
          <p:cNvSpPr/>
          <p:nvPr/>
        </p:nvSpPr>
        <p:spPr>
          <a:xfrm>
            <a:off x="4778375" y="709295"/>
            <a:ext cx="2635250" cy="312483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稻壳儿搜索【幻雨工作室】_3"/>
          <p:cNvSpPr/>
          <p:nvPr/>
        </p:nvSpPr>
        <p:spPr>
          <a:xfrm>
            <a:off x="8382635" y="709295"/>
            <a:ext cx="2635250" cy="312483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稻壳儿搜索【幻雨工作室】_5"/>
          <p:cNvSpPr/>
          <p:nvPr/>
        </p:nvSpPr>
        <p:spPr>
          <a:xfrm>
            <a:off x="1174300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稻壳儿搜索【幻雨工作室】_6"/>
          <p:cNvSpPr/>
          <p:nvPr/>
        </p:nvSpPr>
        <p:spPr>
          <a:xfrm>
            <a:off x="1363990" y="3940691"/>
            <a:ext cx="225599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作者简媜，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故乡它对我们到底意味着什么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稻壳儿搜索【幻雨工作室】_7"/>
          <p:cNvSpPr/>
          <p:nvPr/>
        </p:nvSpPr>
        <p:spPr>
          <a:xfrm>
            <a:off x="4778313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稻壳儿搜索【幻雨工作室】_8"/>
          <p:cNvSpPr/>
          <p:nvPr/>
        </p:nvSpPr>
        <p:spPr>
          <a:xfrm>
            <a:off x="4968003" y="3940691"/>
            <a:ext cx="225599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童年时的毕飞宇，活脱脱是一个大自然中的精灵。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稻壳儿搜索【幻雨工作室】_9"/>
          <p:cNvSpPr/>
          <p:nvPr/>
        </p:nvSpPr>
        <p:spPr>
          <a:xfrm>
            <a:off x="8382328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稻壳儿搜索【幻雨工作室】_10"/>
          <p:cNvSpPr/>
          <p:nvPr/>
        </p:nvSpPr>
        <p:spPr>
          <a:xfrm>
            <a:off x="8572018" y="3940691"/>
            <a:ext cx="2255992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他用幽默活出了一种放松恣意的状态。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稻壳儿搜索【幻雨工作室】_4"/>
          <p:cNvSpPr txBox="1"/>
          <p:nvPr/>
        </p:nvSpPr>
        <p:spPr>
          <a:xfrm>
            <a:off x="4525112" y="345079"/>
            <a:ext cx="31417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53560" y="187325"/>
            <a:ext cx="42183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汉仪心语心愿简" panose="02010509060101010101" pitchFamily="49" charset="-122"/>
              <a:ea typeface="汉仪心语心愿简" panose="020105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55664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稻壳儿搜索【幻雨工作室】_4"/>
          <p:cNvSpPr/>
          <p:nvPr/>
        </p:nvSpPr>
        <p:spPr bwMode="auto">
          <a:xfrm>
            <a:off x="983615" y="1517650"/>
            <a:ext cx="683260" cy="436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稻壳儿搜索【幻雨工作室】_8"/>
          <p:cNvSpPr/>
          <p:nvPr/>
        </p:nvSpPr>
        <p:spPr>
          <a:xfrm>
            <a:off x="1666990" y="1666065"/>
            <a:ext cx="4521607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</a:t>
            </a:r>
            <a:r>
              <a:rPr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“中国是弱国，所以中国人当然是低能儿。分数在六十分以上，便不是自己的能力了；也无怪他们疑惑。”</a:t>
            </a:r>
            <a:endParaRPr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稻壳儿搜索【幻雨工作室】_4"/>
          <p:cNvSpPr txBox="1"/>
          <p:nvPr/>
        </p:nvSpPr>
        <p:spPr>
          <a:xfrm>
            <a:off x="2863215" y="576580"/>
            <a:ext cx="42392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/>
            <a:r>
              <a:rPr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《藤野先生》</a:t>
            </a:r>
            <a:endParaRPr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  <p:pic>
        <p:nvPicPr>
          <p:cNvPr id="2" name="图片 1" descr="C:\Users\Administrator\Desktop\timg (1).jpgtimg (1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79435" y="1517650"/>
            <a:ext cx="3343910" cy="3343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93105" y="1668780"/>
            <a:ext cx="4679315" cy="3687445"/>
            <a:chOff x="5290591" y="1738042"/>
            <a:chExt cx="4374267" cy="4068393"/>
          </a:xfrm>
        </p:grpSpPr>
        <p:grpSp>
          <p:nvGrpSpPr>
            <p:cNvPr id="16" name="组合 15"/>
            <p:cNvGrpSpPr/>
            <p:nvPr/>
          </p:nvGrpSpPr>
          <p:grpSpPr>
            <a:xfrm>
              <a:off x="5290592" y="1738042"/>
              <a:ext cx="4293244" cy="571322"/>
              <a:chOff x="1942814" y="4347919"/>
              <a:chExt cx="3729382" cy="437891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1942814" y="4347919"/>
                <a:ext cx="3729382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打破知识的“诅咒”</a:t>
                </a:r>
                <a:endParaRPr lang="zh-CN" altLang="en-US" sz="2400" b="1" spc="3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18"/>
            <p:cNvGrpSpPr/>
            <p:nvPr/>
          </p:nvGrpSpPr>
          <p:grpSpPr>
            <a:xfrm>
              <a:off x="5290591" y="2983601"/>
              <a:ext cx="4374267" cy="491453"/>
              <a:chOff x="1942813" y="4409135"/>
              <a:chExt cx="3799764" cy="376675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1942813" y="4409135"/>
                <a:ext cx="3799764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摆脱教学的套路</a:t>
                </a:r>
                <a:endParaRPr lang="zh-CN" altLang="en-US" sz="2400" b="1" spc="3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algn="l"/>
                <a:endParaRPr lang="zh-CN" altLang="en-US" sz="24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5290592" y="4069422"/>
              <a:ext cx="4293244" cy="571322"/>
              <a:chOff x="1942814" y="4347919"/>
              <a:chExt cx="3729382" cy="437891"/>
            </a:xfrm>
          </p:grpSpPr>
          <p:sp>
            <p:nvSpPr>
              <p:cNvPr id="23" name="矩形: 圆角 22"/>
              <p:cNvSpPr/>
              <p:nvPr/>
            </p:nvSpPr>
            <p:spPr>
              <a:xfrm>
                <a:off x="1942814" y="4347919"/>
                <a:ext cx="3729382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03.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发现散文的</a:t>
                </a:r>
                <a:r>
                  <a:rPr lang="en-US" altLang="zh-CN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“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无规范</a:t>
                </a:r>
                <a:r>
                  <a:rPr lang="en-US" altLang="zh-CN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”</a:t>
                </a:r>
                <a:endParaRPr lang="zh-CN" altLang="en-US" sz="2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/>
            <p:cNvGrpSpPr/>
            <p:nvPr/>
          </p:nvGrpSpPr>
          <p:grpSpPr>
            <a:xfrm>
              <a:off x="5290591" y="5235113"/>
              <a:ext cx="4374267" cy="571322"/>
              <a:chOff x="1942813" y="4347919"/>
              <a:chExt cx="3799764" cy="437891"/>
            </a:xfrm>
          </p:grpSpPr>
          <p:sp>
            <p:nvSpPr>
              <p:cNvPr id="31" name="矩形: 圆角 30"/>
              <p:cNvSpPr/>
              <p:nvPr/>
            </p:nvSpPr>
            <p:spPr>
              <a:xfrm>
                <a:off x="1942813" y="4347919"/>
                <a:ext cx="3799764" cy="376193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en-US" altLang="zh-CN" sz="24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04.</a:t>
                </a:r>
                <a:r>
                  <a:rPr lang="zh-CN" altLang="en-US" sz="2400" b="1" spc="3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找到回忆性散文的个性</a:t>
                </a:r>
                <a:endParaRPr lang="zh-CN" altLang="en-US" sz="2400" b="1" spc="300" dirty="0">
                  <a:solidFill>
                    <a:schemeClr val="accent1">
                      <a:lumMod val="75000"/>
                    </a:schemeClr>
                  </a:solidFill>
                  <a:latin typeface="汉仪心语心愿简" panose="02010509060101010101" pitchFamily="49" charset="-122"/>
                  <a:ea typeface="汉仪心语心愿简" panose="02010509060101010101" pitchFamily="49" charset="-122"/>
                  <a:cs typeface="+mn-ea"/>
                  <a:sym typeface="+mn-lt"/>
                </a:endParaRPr>
              </a:p>
              <a:p>
                <a:pPr algn="dist"/>
                <a:endParaRPr lang="zh-CN" altLang="en-US" sz="24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cxnSp>
            <p:nvCxnSpPr>
              <p:cNvPr id="32" name="直接连接符 31"/>
              <p:cNvCxnSpPr/>
              <p:nvPr/>
            </p:nvCxnSpPr>
            <p:spPr>
              <a:xfrm>
                <a:off x="2113433" y="4785810"/>
                <a:ext cx="3453998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组合 9"/>
          <p:cNvGrpSpPr/>
          <p:nvPr/>
        </p:nvGrpSpPr>
        <p:grpSpPr>
          <a:xfrm>
            <a:off x="1978995" y="2787336"/>
            <a:ext cx="2809940" cy="1801462"/>
            <a:chOff x="1658681" y="2315096"/>
            <a:chExt cx="2809940" cy="1801462"/>
          </a:xfrm>
        </p:grpSpPr>
        <p:sp>
          <p:nvSpPr>
            <p:cNvPr id="33" name="文本框 32"/>
            <p:cNvSpPr txBox="1"/>
            <p:nvPr/>
          </p:nvSpPr>
          <p:spPr>
            <a:xfrm>
              <a:off x="1658681" y="2315096"/>
              <a:ext cx="2809940" cy="175432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dist"/>
              <a:r>
                <a:rPr lang="zh-CN" altLang="en-US" sz="5400" spc="6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    目  </a:t>
              </a:r>
              <a:endParaRPr lang="en-US" altLang="zh-CN" sz="5400" spc="6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dist"/>
              <a:r>
                <a:rPr lang="zh-CN" altLang="en-US" sz="5400" spc="6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录</a:t>
              </a:r>
              <a:endParaRPr lang="zh-CN" altLang="en-US" sz="5400" spc="600" dirty="0">
                <a:solidFill>
                  <a:schemeClr val="accent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490111" y="2584164"/>
              <a:ext cx="1171887" cy="1532394"/>
              <a:chOff x="1121790" y="848412"/>
              <a:chExt cx="2205872" cy="3648174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1121790" y="848412"/>
                <a:ext cx="1486651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121790" y="4489307"/>
                <a:ext cx="220587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121790" y="848412"/>
                <a:ext cx="0" cy="364817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3327662" y="2574709"/>
                <a:ext cx="0" cy="191837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36220" y="1880812"/>
            <a:ext cx="6919560" cy="3152937"/>
            <a:chOff x="2636220" y="1755974"/>
            <a:chExt cx="6919560" cy="3152937"/>
          </a:xfrm>
        </p:grpSpPr>
        <p:grpSp>
          <p:nvGrpSpPr>
            <p:cNvPr id="2" name="组合 1"/>
            <p:cNvGrpSpPr/>
            <p:nvPr/>
          </p:nvGrpSpPr>
          <p:grpSpPr>
            <a:xfrm>
              <a:off x="2636220" y="2308065"/>
              <a:ext cx="6919560" cy="2025564"/>
              <a:chOff x="1056141" y="2074385"/>
              <a:chExt cx="6919560" cy="2025564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056141" y="2346714"/>
                <a:ext cx="6919560" cy="1753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5400" spc="300" dirty="0">
                    <a:solidFill>
                      <a:schemeClr val="accent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萝莉体 第二版" panose="02000500000000000000" pitchFamily="2" charset="-122"/>
                  </a:rPr>
                  <a:t> </a:t>
                </a:r>
                <a:r>
                  <a:rPr lang="zh-CN" altLang="en-US" sz="5400" spc="300" dirty="0">
                    <a:solidFill>
                      <a:schemeClr val="accent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萝莉体 第二版" panose="02000500000000000000" pitchFamily="2" charset="-122"/>
                  </a:rPr>
                  <a:t>谢谢各位的耐心</a:t>
                </a:r>
                <a:endParaRPr lang="zh-CN" altLang="en-US" sz="5400" spc="3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萝莉体 第二版" panose="02000500000000000000" pitchFamily="2" charset="-122"/>
                </a:endParaRPr>
              </a:p>
              <a:p>
                <a:pPr algn="ctr"/>
                <a:r>
                  <a:rPr lang="zh-CN" altLang="en-US" sz="5400" spc="300" dirty="0">
                    <a:solidFill>
                      <a:schemeClr val="accent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萝莉体 第二版" panose="02000500000000000000" pitchFamily="2" charset="-122"/>
                  </a:rPr>
                  <a:t> 欢迎批评指正</a:t>
                </a:r>
                <a:endParaRPr lang="zh-CN" altLang="en-US" sz="5400" spc="300" dirty="0">
                  <a:solidFill>
                    <a:schemeClr val="accent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萝莉体 第二版" panose="02000500000000000000" pitchFamily="2" charset="-122"/>
                </a:endParaRP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056141" y="3517817"/>
                <a:ext cx="6919560" cy="337185"/>
              </a:xfrm>
              <a:prstGeom prst="rect">
                <a:avLst/>
              </a:prstGeom>
              <a:noFill/>
              <a:ln w="3175">
                <a:noFill/>
                <a:prstDash val="solid"/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2"/>
                      <a:srcRect/>
                      <a:stretch>
                        <a:fillRect/>
                      </a:stretch>
                    </a:blipFill>
                  </a:defRPr>
                </a:lvl1pPr>
              </a:lstStyle>
              <a:p>
                <a:pPr>
                  <a:lnSpc>
                    <a:spcPct val="200000"/>
                  </a:lnSpc>
                </a:pPr>
                <a:endParaRPr lang="en-US" altLang="zh-CN" sz="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2790717" y="2074385"/>
                <a:ext cx="3450408" cy="39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endParaRPr lang="zh-CN" altLang="en-US" sz="2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844071" y="1755974"/>
              <a:ext cx="2503858" cy="439799"/>
              <a:chOff x="4844071" y="1790700"/>
              <a:chExt cx="2503858" cy="324636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 flipV="1">
              <a:off x="4844071" y="4469112"/>
              <a:ext cx="2503858" cy="439799"/>
              <a:chOff x="4844071" y="1790700"/>
              <a:chExt cx="2503858" cy="324636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34673" y="1979271"/>
            <a:ext cx="2322654" cy="3094914"/>
            <a:chOff x="4844071" y="1755974"/>
            <a:chExt cx="2503858" cy="3152937"/>
          </a:xfrm>
        </p:grpSpPr>
        <p:grpSp>
          <p:nvGrpSpPr>
            <p:cNvPr id="24" name="组合 23"/>
            <p:cNvGrpSpPr/>
            <p:nvPr/>
          </p:nvGrpSpPr>
          <p:grpSpPr>
            <a:xfrm>
              <a:off x="4844071" y="1755974"/>
              <a:ext cx="2503858" cy="439799"/>
              <a:chOff x="4844071" y="1790700"/>
              <a:chExt cx="2503858" cy="324636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 flipV="1">
              <a:off x="4844071" y="4469112"/>
              <a:ext cx="2503858" cy="439799"/>
              <a:chOff x="4844071" y="1790700"/>
              <a:chExt cx="2503858" cy="324636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文本框 15"/>
          <p:cNvSpPr txBox="1"/>
          <p:nvPr/>
        </p:nvSpPr>
        <p:spPr>
          <a:xfrm>
            <a:off x="4243705" y="3401060"/>
            <a:ext cx="4182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打破知识的“诅咒”</a:t>
            </a:r>
            <a:endParaRPr lang="zh-CN" altLang="en-US" sz="3600" b="1" spc="3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47560" y="2475718"/>
            <a:ext cx="26968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01</a:t>
            </a:r>
            <a:endParaRPr lang="zh-CN" altLang="en-US" sz="3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55664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稻壳儿搜索【幻雨工作室】_4"/>
          <p:cNvSpPr/>
          <p:nvPr/>
        </p:nvSpPr>
        <p:spPr bwMode="auto">
          <a:xfrm>
            <a:off x="1029806" y="1981611"/>
            <a:ext cx="1377950" cy="13795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稻壳儿搜索【幻雨工作室】_5"/>
          <p:cNvSpPr/>
          <p:nvPr/>
        </p:nvSpPr>
        <p:spPr bwMode="auto">
          <a:xfrm>
            <a:off x="1037743" y="4435994"/>
            <a:ext cx="1374775" cy="13763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ea typeface="微软雅黑" panose="020B0503020204020204" pitchFamily="34" charset="-122"/>
              <a:cs typeface="Roboto Regular"/>
              <a:sym typeface="Arial" panose="020B0604020202020204" pitchFamily="34" charset="0"/>
            </a:endParaRPr>
          </a:p>
        </p:txBody>
      </p:sp>
      <p:sp>
        <p:nvSpPr>
          <p:cNvPr id="14" name="稻壳儿搜索【幻雨工作室】_6"/>
          <p:cNvSpPr/>
          <p:nvPr/>
        </p:nvSpPr>
        <p:spPr bwMode="auto">
          <a:xfrm>
            <a:off x="1475893" y="2432143"/>
            <a:ext cx="498475" cy="477838"/>
          </a:xfrm>
          <a:custGeom>
            <a:avLst/>
            <a:gdLst>
              <a:gd name="T0" fmla="*/ 596540246 w 308"/>
              <a:gd name="T1" fmla="*/ 568312428 h 296"/>
              <a:gd name="T2" fmla="*/ 586075508 w 308"/>
              <a:gd name="T3" fmla="*/ 560491059 h 296"/>
              <a:gd name="T4" fmla="*/ 596540246 w 308"/>
              <a:gd name="T5" fmla="*/ 552671305 h 296"/>
              <a:gd name="T6" fmla="*/ 601772615 w 308"/>
              <a:gd name="T7" fmla="*/ 552671305 h 296"/>
              <a:gd name="T8" fmla="*/ 727360802 w 308"/>
              <a:gd name="T9" fmla="*/ 544849937 h 296"/>
              <a:gd name="T10" fmla="*/ 753524265 w 308"/>
              <a:gd name="T11" fmla="*/ 458821339 h 296"/>
              <a:gd name="T12" fmla="*/ 743059527 w 308"/>
              <a:gd name="T13" fmla="*/ 458821339 h 296"/>
              <a:gd name="T14" fmla="*/ 740442533 w 308"/>
              <a:gd name="T15" fmla="*/ 458821339 h 296"/>
              <a:gd name="T16" fmla="*/ 740442533 w 308"/>
              <a:gd name="T17" fmla="*/ 458821339 h 296"/>
              <a:gd name="T18" fmla="*/ 599157239 w 308"/>
              <a:gd name="T19" fmla="*/ 453607093 h 296"/>
              <a:gd name="T20" fmla="*/ 591307877 w 308"/>
              <a:gd name="T21" fmla="*/ 453607093 h 296"/>
              <a:gd name="T22" fmla="*/ 580841520 w 308"/>
              <a:gd name="T23" fmla="*/ 445785725 h 296"/>
              <a:gd name="T24" fmla="*/ 591307877 w 308"/>
              <a:gd name="T25" fmla="*/ 437965970 h 296"/>
              <a:gd name="T26" fmla="*/ 596540246 w 308"/>
              <a:gd name="T27" fmla="*/ 437965970 h 296"/>
              <a:gd name="T28" fmla="*/ 743059527 w 308"/>
              <a:gd name="T29" fmla="*/ 427537479 h 296"/>
              <a:gd name="T30" fmla="*/ 763990622 w 308"/>
              <a:gd name="T31" fmla="*/ 427537479 h 296"/>
              <a:gd name="T32" fmla="*/ 763990622 w 308"/>
              <a:gd name="T33" fmla="*/ 427537479 h 296"/>
              <a:gd name="T34" fmla="*/ 774455360 w 308"/>
              <a:gd name="T35" fmla="*/ 346723127 h 296"/>
              <a:gd name="T36" fmla="*/ 559910425 w 308"/>
              <a:gd name="T37" fmla="*/ 323260636 h 296"/>
              <a:gd name="T38" fmla="*/ 557295050 w 308"/>
              <a:gd name="T39" fmla="*/ 323260636 h 296"/>
              <a:gd name="T40" fmla="*/ 554678056 w 308"/>
              <a:gd name="T41" fmla="*/ 323260636 h 296"/>
              <a:gd name="T42" fmla="*/ 567759788 w 308"/>
              <a:gd name="T43" fmla="*/ 323260636 h 296"/>
              <a:gd name="T44" fmla="*/ 538979331 w 308"/>
              <a:gd name="T45" fmla="*/ 323260636 h 296"/>
              <a:gd name="T46" fmla="*/ 431706863 w 308"/>
              <a:gd name="T47" fmla="*/ 320653513 h 296"/>
              <a:gd name="T48" fmla="*/ 431706863 w 308"/>
              <a:gd name="T49" fmla="*/ 320653513 h 296"/>
              <a:gd name="T50" fmla="*/ 418625131 w 308"/>
              <a:gd name="T51" fmla="*/ 315439267 h 296"/>
              <a:gd name="T52" fmla="*/ 431706863 w 308"/>
              <a:gd name="T53" fmla="*/ 312832144 h 296"/>
              <a:gd name="T54" fmla="*/ 431706863 w 308"/>
              <a:gd name="T55" fmla="*/ 312832144 h 296"/>
              <a:gd name="T56" fmla="*/ 468336684 w 308"/>
              <a:gd name="T57" fmla="*/ 310225021 h 296"/>
              <a:gd name="T58" fmla="*/ 502349510 w 308"/>
              <a:gd name="T59" fmla="*/ 151201826 h 296"/>
              <a:gd name="T60" fmla="*/ 465719690 w 308"/>
              <a:gd name="T61" fmla="*/ 0 h 296"/>
              <a:gd name="T62" fmla="*/ 264256487 w 308"/>
              <a:gd name="T63" fmla="*/ 328474881 h 296"/>
              <a:gd name="T64" fmla="*/ 151751651 w 308"/>
              <a:gd name="T65" fmla="*/ 380612496 h 296"/>
              <a:gd name="T66" fmla="*/ 138669919 w 308"/>
              <a:gd name="T67" fmla="*/ 716907132 h 296"/>
              <a:gd name="T68" fmla="*/ 259024118 w 308"/>
              <a:gd name="T69" fmla="*/ 716907132 h 296"/>
              <a:gd name="T70" fmla="*/ 607006602 w 308"/>
              <a:gd name="T71" fmla="*/ 745583869 h 296"/>
              <a:gd name="T72" fmla="*/ 667182893 w 308"/>
              <a:gd name="T73" fmla="*/ 667376640 h 296"/>
              <a:gd name="T74" fmla="*/ 593923252 w 308"/>
              <a:gd name="T75" fmla="*/ 664769517 h 296"/>
              <a:gd name="T76" fmla="*/ 588690883 w 308"/>
              <a:gd name="T77" fmla="*/ 664769517 h 296"/>
              <a:gd name="T78" fmla="*/ 578226145 w 308"/>
              <a:gd name="T79" fmla="*/ 656948148 h 296"/>
              <a:gd name="T80" fmla="*/ 588690883 w 308"/>
              <a:gd name="T81" fmla="*/ 649126780 h 296"/>
              <a:gd name="T82" fmla="*/ 593923252 w 308"/>
              <a:gd name="T83" fmla="*/ 649126780 h 296"/>
              <a:gd name="T84" fmla="*/ 685498612 w 308"/>
              <a:gd name="T85" fmla="*/ 643914148 h 296"/>
              <a:gd name="T86" fmla="*/ 703812713 w 308"/>
              <a:gd name="T87" fmla="*/ 573526674 h 296"/>
              <a:gd name="T88" fmla="*/ 601772615 w 308"/>
              <a:gd name="T89" fmla="*/ 568312428 h 296"/>
              <a:gd name="T90" fmla="*/ 596540246 w 308"/>
              <a:gd name="T91" fmla="*/ 568312428 h 29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08" h="296">
                <a:moveTo>
                  <a:pt x="228" y="218"/>
                </a:moveTo>
                <a:cubicBezTo>
                  <a:pt x="224" y="215"/>
                  <a:pt x="224" y="215"/>
                  <a:pt x="224" y="215"/>
                </a:cubicBezTo>
                <a:cubicBezTo>
                  <a:pt x="228" y="212"/>
                  <a:pt x="228" y="212"/>
                  <a:pt x="228" y="212"/>
                </a:cubicBezTo>
                <a:cubicBezTo>
                  <a:pt x="230" y="212"/>
                  <a:pt x="230" y="212"/>
                  <a:pt x="230" y="212"/>
                </a:cubicBezTo>
                <a:cubicBezTo>
                  <a:pt x="232" y="212"/>
                  <a:pt x="263" y="210"/>
                  <a:pt x="278" y="209"/>
                </a:cubicBezTo>
                <a:cubicBezTo>
                  <a:pt x="295" y="197"/>
                  <a:pt x="292" y="183"/>
                  <a:pt x="288" y="176"/>
                </a:cubicBezTo>
                <a:cubicBezTo>
                  <a:pt x="287" y="176"/>
                  <a:pt x="285" y="176"/>
                  <a:pt x="284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78" y="176"/>
                  <a:pt x="231" y="174"/>
                  <a:pt x="229" y="174"/>
                </a:cubicBezTo>
                <a:cubicBezTo>
                  <a:pt x="226" y="174"/>
                  <a:pt x="226" y="174"/>
                  <a:pt x="226" y="174"/>
                </a:cubicBezTo>
                <a:cubicBezTo>
                  <a:pt x="222" y="171"/>
                  <a:pt x="222" y="171"/>
                  <a:pt x="222" y="171"/>
                </a:cubicBezTo>
                <a:cubicBezTo>
                  <a:pt x="226" y="168"/>
                  <a:pt x="226" y="168"/>
                  <a:pt x="226" y="168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31" y="168"/>
                  <a:pt x="280" y="164"/>
                  <a:pt x="284" y="164"/>
                </a:cubicBezTo>
                <a:cubicBezTo>
                  <a:pt x="290" y="164"/>
                  <a:pt x="292" y="164"/>
                  <a:pt x="292" y="164"/>
                </a:cubicBezTo>
                <a:cubicBezTo>
                  <a:pt x="292" y="164"/>
                  <a:pt x="292" y="164"/>
                  <a:pt x="292" y="164"/>
                </a:cubicBezTo>
                <a:cubicBezTo>
                  <a:pt x="302" y="155"/>
                  <a:pt x="308" y="144"/>
                  <a:pt x="296" y="133"/>
                </a:cubicBezTo>
                <a:cubicBezTo>
                  <a:pt x="285" y="123"/>
                  <a:pt x="243" y="125"/>
                  <a:pt x="214" y="124"/>
                </a:cubicBezTo>
                <a:cubicBezTo>
                  <a:pt x="213" y="124"/>
                  <a:pt x="213" y="124"/>
                  <a:pt x="213" y="124"/>
                </a:cubicBezTo>
                <a:cubicBezTo>
                  <a:pt x="212" y="124"/>
                  <a:pt x="212" y="124"/>
                  <a:pt x="212" y="124"/>
                </a:cubicBezTo>
                <a:cubicBezTo>
                  <a:pt x="212" y="124"/>
                  <a:pt x="219" y="124"/>
                  <a:pt x="217" y="124"/>
                </a:cubicBezTo>
                <a:cubicBezTo>
                  <a:pt x="213" y="124"/>
                  <a:pt x="209" y="124"/>
                  <a:pt x="206" y="124"/>
                </a:cubicBezTo>
                <a:cubicBezTo>
                  <a:pt x="192" y="123"/>
                  <a:pt x="167" y="123"/>
                  <a:pt x="165" y="123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0" y="121"/>
                  <a:pt x="160" y="121"/>
                  <a:pt x="160" y="121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6" y="120"/>
                  <a:pt x="169" y="120"/>
                  <a:pt x="179" y="119"/>
                </a:cubicBezTo>
                <a:cubicBezTo>
                  <a:pt x="165" y="90"/>
                  <a:pt x="188" y="73"/>
                  <a:pt x="192" y="58"/>
                </a:cubicBezTo>
                <a:cubicBezTo>
                  <a:pt x="206" y="5"/>
                  <a:pt x="178" y="0"/>
                  <a:pt x="178" y="0"/>
                </a:cubicBezTo>
                <a:cubicBezTo>
                  <a:pt x="178" y="0"/>
                  <a:pt x="108" y="96"/>
                  <a:pt x="101" y="126"/>
                </a:cubicBezTo>
                <a:cubicBezTo>
                  <a:pt x="96" y="148"/>
                  <a:pt x="67" y="146"/>
                  <a:pt x="58" y="146"/>
                </a:cubicBezTo>
                <a:cubicBezTo>
                  <a:pt x="10" y="144"/>
                  <a:pt x="0" y="264"/>
                  <a:pt x="53" y="275"/>
                </a:cubicBezTo>
                <a:cubicBezTo>
                  <a:pt x="64" y="277"/>
                  <a:pt x="76" y="265"/>
                  <a:pt x="99" y="275"/>
                </a:cubicBezTo>
                <a:cubicBezTo>
                  <a:pt x="149" y="296"/>
                  <a:pt x="192" y="287"/>
                  <a:pt x="232" y="286"/>
                </a:cubicBezTo>
                <a:cubicBezTo>
                  <a:pt x="259" y="285"/>
                  <a:pt x="257" y="266"/>
                  <a:pt x="255" y="256"/>
                </a:cubicBezTo>
                <a:cubicBezTo>
                  <a:pt x="242" y="256"/>
                  <a:pt x="229" y="255"/>
                  <a:pt x="227" y="255"/>
                </a:cubicBezTo>
                <a:cubicBezTo>
                  <a:pt x="225" y="255"/>
                  <a:pt x="225" y="255"/>
                  <a:pt x="225" y="255"/>
                </a:cubicBezTo>
                <a:cubicBezTo>
                  <a:pt x="221" y="252"/>
                  <a:pt x="221" y="252"/>
                  <a:pt x="221" y="252"/>
                </a:cubicBezTo>
                <a:cubicBezTo>
                  <a:pt x="225" y="249"/>
                  <a:pt x="225" y="249"/>
                  <a:pt x="225" y="249"/>
                </a:cubicBezTo>
                <a:cubicBezTo>
                  <a:pt x="227" y="249"/>
                  <a:pt x="227" y="249"/>
                  <a:pt x="227" y="249"/>
                </a:cubicBezTo>
                <a:cubicBezTo>
                  <a:pt x="229" y="249"/>
                  <a:pt x="247" y="248"/>
                  <a:pt x="262" y="247"/>
                </a:cubicBezTo>
                <a:cubicBezTo>
                  <a:pt x="275" y="237"/>
                  <a:pt x="272" y="227"/>
                  <a:pt x="269" y="220"/>
                </a:cubicBezTo>
                <a:cubicBezTo>
                  <a:pt x="253" y="219"/>
                  <a:pt x="232" y="218"/>
                  <a:pt x="230" y="218"/>
                </a:cubicBezTo>
                <a:lnTo>
                  <a:pt x="228" y="2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稻壳儿搜索【幻雨工作室】_8"/>
          <p:cNvSpPr/>
          <p:nvPr/>
        </p:nvSpPr>
        <p:spPr>
          <a:xfrm>
            <a:off x="2722360" y="1609550"/>
            <a:ext cx="45216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、在某个话题上知识丰富的人有时会认为，其他人也具备同样的知识。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稻壳儿搜索【幻雨工作室】_9"/>
          <p:cNvSpPr/>
          <p:nvPr/>
        </p:nvSpPr>
        <p:spPr>
          <a:xfrm>
            <a:off x="2722360" y="3916931"/>
            <a:ext cx="45216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、一旦我们知道某样东西，我们就会发现很难想象不知道它是什么样子。</a:t>
            </a:r>
            <a:endParaRPr lang="id-ID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稻壳儿搜索【幻雨工作室】_4"/>
          <p:cNvSpPr txBox="1"/>
          <p:nvPr/>
        </p:nvSpPr>
        <p:spPr>
          <a:xfrm>
            <a:off x="2863215" y="576580"/>
            <a:ext cx="42392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“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知识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”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的诅咒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  <p:pic>
        <p:nvPicPr>
          <p:cNvPr id="2" name="图片 1" descr="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435" y="781685"/>
            <a:ext cx="3343910" cy="4815205"/>
          </a:xfrm>
          <a:prstGeom prst="rect">
            <a:avLst/>
          </a:prstGeom>
        </p:spPr>
      </p:pic>
      <p:sp>
        <p:nvSpPr>
          <p:cNvPr id="3" name="稻壳儿搜索【幻雨工作室】_6"/>
          <p:cNvSpPr/>
          <p:nvPr/>
        </p:nvSpPr>
        <p:spPr bwMode="auto">
          <a:xfrm>
            <a:off x="1469543" y="4831173"/>
            <a:ext cx="498475" cy="477838"/>
          </a:xfrm>
          <a:custGeom>
            <a:avLst/>
            <a:gdLst>
              <a:gd name="T0" fmla="*/ 596540246 w 308"/>
              <a:gd name="T1" fmla="*/ 568312428 h 296"/>
              <a:gd name="T2" fmla="*/ 586075508 w 308"/>
              <a:gd name="T3" fmla="*/ 560491059 h 296"/>
              <a:gd name="T4" fmla="*/ 596540246 w 308"/>
              <a:gd name="T5" fmla="*/ 552671305 h 296"/>
              <a:gd name="T6" fmla="*/ 601772615 w 308"/>
              <a:gd name="T7" fmla="*/ 552671305 h 296"/>
              <a:gd name="T8" fmla="*/ 727360802 w 308"/>
              <a:gd name="T9" fmla="*/ 544849937 h 296"/>
              <a:gd name="T10" fmla="*/ 753524265 w 308"/>
              <a:gd name="T11" fmla="*/ 458821339 h 296"/>
              <a:gd name="T12" fmla="*/ 743059527 w 308"/>
              <a:gd name="T13" fmla="*/ 458821339 h 296"/>
              <a:gd name="T14" fmla="*/ 740442533 w 308"/>
              <a:gd name="T15" fmla="*/ 458821339 h 296"/>
              <a:gd name="T16" fmla="*/ 740442533 w 308"/>
              <a:gd name="T17" fmla="*/ 458821339 h 296"/>
              <a:gd name="T18" fmla="*/ 599157239 w 308"/>
              <a:gd name="T19" fmla="*/ 453607093 h 296"/>
              <a:gd name="T20" fmla="*/ 591307877 w 308"/>
              <a:gd name="T21" fmla="*/ 453607093 h 296"/>
              <a:gd name="T22" fmla="*/ 580841520 w 308"/>
              <a:gd name="T23" fmla="*/ 445785725 h 296"/>
              <a:gd name="T24" fmla="*/ 591307877 w 308"/>
              <a:gd name="T25" fmla="*/ 437965970 h 296"/>
              <a:gd name="T26" fmla="*/ 596540246 w 308"/>
              <a:gd name="T27" fmla="*/ 437965970 h 296"/>
              <a:gd name="T28" fmla="*/ 743059527 w 308"/>
              <a:gd name="T29" fmla="*/ 427537479 h 296"/>
              <a:gd name="T30" fmla="*/ 763990622 w 308"/>
              <a:gd name="T31" fmla="*/ 427537479 h 296"/>
              <a:gd name="T32" fmla="*/ 763990622 w 308"/>
              <a:gd name="T33" fmla="*/ 427537479 h 296"/>
              <a:gd name="T34" fmla="*/ 774455360 w 308"/>
              <a:gd name="T35" fmla="*/ 346723127 h 296"/>
              <a:gd name="T36" fmla="*/ 559910425 w 308"/>
              <a:gd name="T37" fmla="*/ 323260636 h 296"/>
              <a:gd name="T38" fmla="*/ 557295050 w 308"/>
              <a:gd name="T39" fmla="*/ 323260636 h 296"/>
              <a:gd name="T40" fmla="*/ 554678056 w 308"/>
              <a:gd name="T41" fmla="*/ 323260636 h 296"/>
              <a:gd name="T42" fmla="*/ 567759788 w 308"/>
              <a:gd name="T43" fmla="*/ 323260636 h 296"/>
              <a:gd name="T44" fmla="*/ 538979331 w 308"/>
              <a:gd name="T45" fmla="*/ 323260636 h 296"/>
              <a:gd name="T46" fmla="*/ 431706863 w 308"/>
              <a:gd name="T47" fmla="*/ 320653513 h 296"/>
              <a:gd name="T48" fmla="*/ 431706863 w 308"/>
              <a:gd name="T49" fmla="*/ 320653513 h 296"/>
              <a:gd name="T50" fmla="*/ 418625131 w 308"/>
              <a:gd name="T51" fmla="*/ 315439267 h 296"/>
              <a:gd name="T52" fmla="*/ 431706863 w 308"/>
              <a:gd name="T53" fmla="*/ 312832144 h 296"/>
              <a:gd name="T54" fmla="*/ 431706863 w 308"/>
              <a:gd name="T55" fmla="*/ 312832144 h 296"/>
              <a:gd name="T56" fmla="*/ 468336684 w 308"/>
              <a:gd name="T57" fmla="*/ 310225021 h 296"/>
              <a:gd name="T58" fmla="*/ 502349510 w 308"/>
              <a:gd name="T59" fmla="*/ 151201826 h 296"/>
              <a:gd name="T60" fmla="*/ 465719690 w 308"/>
              <a:gd name="T61" fmla="*/ 0 h 296"/>
              <a:gd name="T62" fmla="*/ 264256487 w 308"/>
              <a:gd name="T63" fmla="*/ 328474881 h 296"/>
              <a:gd name="T64" fmla="*/ 151751651 w 308"/>
              <a:gd name="T65" fmla="*/ 380612496 h 296"/>
              <a:gd name="T66" fmla="*/ 138669919 w 308"/>
              <a:gd name="T67" fmla="*/ 716907132 h 296"/>
              <a:gd name="T68" fmla="*/ 259024118 w 308"/>
              <a:gd name="T69" fmla="*/ 716907132 h 296"/>
              <a:gd name="T70" fmla="*/ 607006602 w 308"/>
              <a:gd name="T71" fmla="*/ 745583869 h 296"/>
              <a:gd name="T72" fmla="*/ 667182893 w 308"/>
              <a:gd name="T73" fmla="*/ 667376640 h 296"/>
              <a:gd name="T74" fmla="*/ 593923252 w 308"/>
              <a:gd name="T75" fmla="*/ 664769517 h 296"/>
              <a:gd name="T76" fmla="*/ 588690883 w 308"/>
              <a:gd name="T77" fmla="*/ 664769517 h 296"/>
              <a:gd name="T78" fmla="*/ 578226145 w 308"/>
              <a:gd name="T79" fmla="*/ 656948148 h 296"/>
              <a:gd name="T80" fmla="*/ 588690883 w 308"/>
              <a:gd name="T81" fmla="*/ 649126780 h 296"/>
              <a:gd name="T82" fmla="*/ 593923252 w 308"/>
              <a:gd name="T83" fmla="*/ 649126780 h 296"/>
              <a:gd name="T84" fmla="*/ 685498612 w 308"/>
              <a:gd name="T85" fmla="*/ 643914148 h 296"/>
              <a:gd name="T86" fmla="*/ 703812713 w 308"/>
              <a:gd name="T87" fmla="*/ 573526674 h 296"/>
              <a:gd name="T88" fmla="*/ 601772615 w 308"/>
              <a:gd name="T89" fmla="*/ 568312428 h 296"/>
              <a:gd name="T90" fmla="*/ 596540246 w 308"/>
              <a:gd name="T91" fmla="*/ 568312428 h 29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08" h="296">
                <a:moveTo>
                  <a:pt x="228" y="218"/>
                </a:moveTo>
                <a:cubicBezTo>
                  <a:pt x="224" y="215"/>
                  <a:pt x="224" y="215"/>
                  <a:pt x="224" y="215"/>
                </a:cubicBezTo>
                <a:cubicBezTo>
                  <a:pt x="228" y="212"/>
                  <a:pt x="228" y="212"/>
                  <a:pt x="228" y="212"/>
                </a:cubicBezTo>
                <a:cubicBezTo>
                  <a:pt x="230" y="212"/>
                  <a:pt x="230" y="212"/>
                  <a:pt x="230" y="212"/>
                </a:cubicBezTo>
                <a:cubicBezTo>
                  <a:pt x="232" y="212"/>
                  <a:pt x="263" y="210"/>
                  <a:pt x="278" y="209"/>
                </a:cubicBezTo>
                <a:cubicBezTo>
                  <a:pt x="295" y="197"/>
                  <a:pt x="292" y="183"/>
                  <a:pt x="288" y="176"/>
                </a:cubicBezTo>
                <a:cubicBezTo>
                  <a:pt x="287" y="176"/>
                  <a:pt x="285" y="176"/>
                  <a:pt x="284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83" y="176"/>
                  <a:pt x="283" y="176"/>
                  <a:pt x="283" y="176"/>
                </a:cubicBezTo>
                <a:cubicBezTo>
                  <a:pt x="278" y="176"/>
                  <a:pt x="231" y="174"/>
                  <a:pt x="229" y="174"/>
                </a:cubicBezTo>
                <a:cubicBezTo>
                  <a:pt x="226" y="174"/>
                  <a:pt x="226" y="174"/>
                  <a:pt x="226" y="174"/>
                </a:cubicBezTo>
                <a:cubicBezTo>
                  <a:pt x="222" y="171"/>
                  <a:pt x="222" y="171"/>
                  <a:pt x="222" y="171"/>
                </a:cubicBezTo>
                <a:cubicBezTo>
                  <a:pt x="226" y="168"/>
                  <a:pt x="226" y="168"/>
                  <a:pt x="226" y="168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31" y="168"/>
                  <a:pt x="280" y="164"/>
                  <a:pt x="284" y="164"/>
                </a:cubicBezTo>
                <a:cubicBezTo>
                  <a:pt x="290" y="164"/>
                  <a:pt x="292" y="164"/>
                  <a:pt x="292" y="164"/>
                </a:cubicBezTo>
                <a:cubicBezTo>
                  <a:pt x="292" y="164"/>
                  <a:pt x="292" y="164"/>
                  <a:pt x="292" y="164"/>
                </a:cubicBezTo>
                <a:cubicBezTo>
                  <a:pt x="302" y="155"/>
                  <a:pt x="308" y="144"/>
                  <a:pt x="296" y="133"/>
                </a:cubicBezTo>
                <a:cubicBezTo>
                  <a:pt x="285" y="123"/>
                  <a:pt x="243" y="125"/>
                  <a:pt x="214" y="124"/>
                </a:cubicBezTo>
                <a:cubicBezTo>
                  <a:pt x="213" y="124"/>
                  <a:pt x="213" y="124"/>
                  <a:pt x="213" y="124"/>
                </a:cubicBezTo>
                <a:cubicBezTo>
                  <a:pt x="212" y="124"/>
                  <a:pt x="212" y="124"/>
                  <a:pt x="212" y="124"/>
                </a:cubicBezTo>
                <a:cubicBezTo>
                  <a:pt x="212" y="124"/>
                  <a:pt x="219" y="124"/>
                  <a:pt x="217" y="124"/>
                </a:cubicBezTo>
                <a:cubicBezTo>
                  <a:pt x="213" y="124"/>
                  <a:pt x="209" y="124"/>
                  <a:pt x="206" y="124"/>
                </a:cubicBezTo>
                <a:cubicBezTo>
                  <a:pt x="192" y="123"/>
                  <a:pt x="167" y="123"/>
                  <a:pt x="165" y="123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0" y="121"/>
                  <a:pt x="160" y="121"/>
                  <a:pt x="160" y="121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6" y="120"/>
                  <a:pt x="169" y="120"/>
                  <a:pt x="179" y="119"/>
                </a:cubicBezTo>
                <a:cubicBezTo>
                  <a:pt x="165" y="90"/>
                  <a:pt x="188" y="73"/>
                  <a:pt x="192" y="58"/>
                </a:cubicBezTo>
                <a:cubicBezTo>
                  <a:pt x="206" y="5"/>
                  <a:pt x="178" y="0"/>
                  <a:pt x="178" y="0"/>
                </a:cubicBezTo>
                <a:cubicBezTo>
                  <a:pt x="178" y="0"/>
                  <a:pt x="108" y="96"/>
                  <a:pt x="101" y="126"/>
                </a:cubicBezTo>
                <a:cubicBezTo>
                  <a:pt x="96" y="148"/>
                  <a:pt x="67" y="146"/>
                  <a:pt x="58" y="146"/>
                </a:cubicBezTo>
                <a:cubicBezTo>
                  <a:pt x="10" y="144"/>
                  <a:pt x="0" y="264"/>
                  <a:pt x="53" y="275"/>
                </a:cubicBezTo>
                <a:cubicBezTo>
                  <a:pt x="64" y="277"/>
                  <a:pt x="76" y="265"/>
                  <a:pt x="99" y="275"/>
                </a:cubicBezTo>
                <a:cubicBezTo>
                  <a:pt x="149" y="296"/>
                  <a:pt x="192" y="287"/>
                  <a:pt x="232" y="286"/>
                </a:cubicBezTo>
                <a:cubicBezTo>
                  <a:pt x="259" y="285"/>
                  <a:pt x="257" y="266"/>
                  <a:pt x="255" y="256"/>
                </a:cubicBezTo>
                <a:cubicBezTo>
                  <a:pt x="242" y="256"/>
                  <a:pt x="229" y="255"/>
                  <a:pt x="227" y="255"/>
                </a:cubicBezTo>
                <a:cubicBezTo>
                  <a:pt x="225" y="255"/>
                  <a:pt x="225" y="255"/>
                  <a:pt x="225" y="255"/>
                </a:cubicBezTo>
                <a:cubicBezTo>
                  <a:pt x="221" y="252"/>
                  <a:pt x="221" y="252"/>
                  <a:pt x="221" y="252"/>
                </a:cubicBezTo>
                <a:cubicBezTo>
                  <a:pt x="225" y="249"/>
                  <a:pt x="225" y="249"/>
                  <a:pt x="225" y="249"/>
                </a:cubicBezTo>
                <a:cubicBezTo>
                  <a:pt x="227" y="249"/>
                  <a:pt x="227" y="249"/>
                  <a:pt x="227" y="249"/>
                </a:cubicBezTo>
                <a:cubicBezTo>
                  <a:pt x="229" y="249"/>
                  <a:pt x="247" y="248"/>
                  <a:pt x="262" y="247"/>
                </a:cubicBezTo>
                <a:cubicBezTo>
                  <a:pt x="275" y="237"/>
                  <a:pt x="272" y="227"/>
                  <a:pt x="269" y="220"/>
                </a:cubicBezTo>
                <a:cubicBezTo>
                  <a:pt x="253" y="219"/>
                  <a:pt x="232" y="218"/>
                  <a:pt x="230" y="218"/>
                </a:cubicBezTo>
                <a:lnTo>
                  <a:pt x="228" y="2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934673" y="1979271"/>
            <a:ext cx="2322654" cy="3094914"/>
            <a:chOff x="4844071" y="1755974"/>
            <a:chExt cx="2503858" cy="3152937"/>
          </a:xfrm>
        </p:grpSpPr>
        <p:grpSp>
          <p:nvGrpSpPr>
            <p:cNvPr id="24" name="组合 23"/>
            <p:cNvGrpSpPr/>
            <p:nvPr/>
          </p:nvGrpSpPr>
          <p:grpSpPr>
            <a:xfrm>
              <a:off x="4844071" y="1755974"/>
              <a:ext cx="2503858" cy="439799"/>
              <a:chOff x="4844071" y="1790700"/>
              <a:chExt cx="2503858" cy="324636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 flipV="1">
              <a:off x="4844071" y="4469112"/>
              <a:ext cx="2503858" cy="439799"/>
              <a:chOff x="4844071" y="1790700"/>
              <a:chExt cx="2503858" cy="324636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844071" y="1795602"/>
                <a:ext cx="250385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7340309" y="1790701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851400" y="1790700"/>
                <a:ext cx="0" cy="32463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文本框 15"/>
          <p:cNvSpPr txBox="1"/>
          <p:nvPr/>
        </p:nvSpPr>
        <p:spPr>
          <a:xfrm>
            <a:off x="4003675" y="3416935"/>
            <a:ext cx="4182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摆脱教学的套路</a:t>
            </a:r>
            <a:endParaRPr lang="zh-CN" altLang="en-US" sz="3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47560" y="2475718"/>
            <a:ext cx="26968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 02</a:t>
            </a:r>
            <a:endParaRPr lang="en-US" altLang="zh-CN" sz="3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4" t="50000"/>
          <a:stretch>
            <a:fillRect/>
          </a:stretch>
        </p:blipFill>
        <p:spPr>
          <a:xfrm>
            <a:off x="9339789" y="4085862"/>
            <a:ext cx="3391920" cy="31078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稻壳儿搜索【幻雨工作室】_1"/>
          <p:cNvSpPr/>
          <p:nvPr/>
        </p:nvSpPr>
        <p:spPr>
          <a:xfrm>
            <a:off x="1174115" y="709295"/>
            <a:ext cx="2635250" cy="312483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稻壳儿搜索【幻雨工作室】_2"/>
          <p:cNvSpPr/>
          <p:nvPr/>
        </p:nvSpPr>
        <p:spPr>
          <a:xfrm>
            <a:off x="4778375" y="709295"/>
            <a:ext cx="2635250" cy="312483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稻壳儿搜索【幻雨工作室】_3"/>
          <p:cNvSpPr/>
          <p:nvPr/>
        </p:nvSpPr>
        <p:spPr>
          <a:xfrm>
            <a:off x="8382635" y="709295"/>
            <a:ext cx="2635250" cy="312483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稻壳儿搜索【幻雨工作室】_5"/>
          <p:cNvSpPr/>
          <p:nvPr/>
        </p:nvSpPr>
        <p:spPr>
          <a:xfrm>
            <a:off x="1174300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稻壳儿搜索【幻雨工作室】_6"/>
          <p:cNvSpPr/>
          <p:nvPr>
            <p:custDataLst>
              <p:tags r:id="rId6"/>
            </p:custDataLst>
          </p:nvPr>
        </p:nvSpPr>
        <p:spPr>
          <a:xfrm>
            <a:off x="1363990" y="3940691"/>
            <a:ext cx="2255992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麦家选择沉淀八年打磨的作品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稻壳儿搜索【幻雨工作室】_7"/>
          <p:cNvSpPr/>
          <p:nvPr/>
        </p:nvSpPr>
        <p:spPr>
          <a:xfrm>
            <a:off x="4778313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稻壳儿搜索【幻雨工作室】_8"/>
          <p:cNvSpPr/>
          <p:nvPr>
            <p:custDataLst>
              <p:tags r:id="rId7"/>
            </p:custDataLst>
          </p:nvPr>
        </p:nvSpPr>
        <p:spPr>
          <a:xfrm>
            <a:off x="4968003" y="3940691"/>
            <a:ext cx="225599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王荣生教授领衔，是一本“需要用笔来读的书”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稻壳儿搜索【幻雨工作室】_9"/>
          <p:cNvSpPr/>
          <p:nvPr/>
        </p:nvSpPr>
        <p:spPr>
          <a:xfrm>
            <a:off x="8382328" y="3834244"/>
            <a:ext cx="2635372" cy="21518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稻壳儿搜索【幻雨工作室】_10"/>
          <p:cNvSpPr/>
          <p:nvPr/>
        </p:nvSpPr>
        <p:spPr>
          <a:xfrm>
            <a:off x="8572018" y="3940691"/>
            <a:ext cx="225599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今年书单上        名列前茅的作品。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稻壳儿搜索【幻雨工作室】_4"/>
          <p:cNvSpPr txBox="1"/>
          <p:nvPr/>
        </p:nvSpPr>
        <p:spPr>
          <a:xfrm>
            <a:off x="4525112" y="345079"/>
            <a:ext cx="31417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3600" dirty="0">
              <a:solidFill>
                <a:schemeClr val="accent1">
                  <a:lumMod val="75000"/>
                </a:schemeClr>
              </a:solidFill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53560" y="187325"/>
            <a:ext cx="42183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汉仪心语心愿简" panose="02010509060101010101" pitchFamily="49" charset="-122"/>
                <a:ea typeface="汉仪心语心愿简" panose="02010509060101010101" pitchFamily="49" charset="-122"/>
                <a:sym typeface="+mn-ea"/>
              </a:rPr>
              <a:t>摆脱教学的套路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汉仪心语心愿简" panose="02010509060101010101" pitchFamily="49" charset="-122"/>
              <a:ea typeface="汉仪心语心愿简" panose="020105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稻壳儿搜索【幻雨工作室】_2"/>
          <p:cNvCxnSpPr/>
          <p:nvPr/>
        </p:nvCxnSpPr>
        <p:spPr>
          <a:xfrm rot="18900000">
            <a:off x="6931669" y="2616224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稻壳儿搜索【幻雨工作室】_3"/>
          <p:cNvCxnSpPr/>
          <p:nvPr/>
        </p:nvCxnSpPr>
        <p:spPr>
          <a:xfrm rot="2700000" flipH="1">
            <a:off x="4789712" y="2616223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稻壳儿搜索【幻雨工作室】_4"/>
          <p:cNvCxnSpPr/>
          <p:nvPr/>
        </p:nvCxnSpPr>
        <p:spPr>
          <a:xfrm rot="2700000" flipV="1">
            <a:off x="7373629" y="4221902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稻壳儿搜索【幻雨工作室】_5"/>
          <p:cNvCxnSpPr/>
          <p:nvPr/>
        </p:nvCxnSpPr>
        <p:spPr>
          <a:xfrm rot="18900000" flipH="1" flipV="1">
            <a:off x="4456972" y="4221904"/>
            <a:ext cx="47061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稻壳儿搜索【幻雨工作室】_6"/>
          <p:cNvSpPr>
            <a:spLocks noEditPoints="1"/>
          </p:cNvSpPr>
          <p:nvPr/>
        </p:nvSpPr>
        <p:spPr bwMode="auto">
          <a:xfrm rot="16200000">
            <a:off x="4196351" y="3352662"/>
            <a:ext cx="3799298" cy="2291810"/>
          </a:xfrm>
          <a:custGeom>
            <a:avLst/>
            <a:gdLst>
              <a:gd name="T0" fmla="*/ 4940 w 4970"/>
              <a:gd name="T1" fmla="*/ 1196 h 2998"/>
              <a:gd name="T2" fmla="*/ 4790 w 4970"/>
              <a:gd name="T3" fmla="*/ 784 h 2998"/>
              <a:gd name="T4" fmla="*/ 4532 w 4970"/>
              <a:gd name="T5" fmla="*/ 438 h 2998"/>
              <a:gd name="T6" fmla="*/ 4186 w 4970"/>
              <a:gd name="T7" fmla="*/ 180 h 2998"/>
              <a:gd name="T8" fmla="*/ 3774 w 4970"/>
              <a:gd name="T9" fmla="*/ 30 h 2998"/>
              <a:gd name="T10" fmla="*/ 3408 w 4970"/>
              <a:gd name="T11" fmla="*/ 0 h 2998"/>
              <a:gd name="T12" fmla="*/ 3052 w 4970"/>
              <a:gd name="T13" fmla="*/ 58 h 2998"/>
              <a:gd name="T14" fmla="*/ 2728 w 4970"/>
              <a:gd name="T15" fmla="*/ 196 h 2998"/>
              <a:gd name="T16" fmla="*/ 2448 w 4970"/>
              <a:gd name="T17" fmla="*/ 402 h 2998"/>
              <a:gd name="T18" fmla="*/ 2224 w 4970"/>
              <a:gd name="T19" fmla="*/ 666 h 2998"/>
              <a:gd name="T20" fmla="*/ 2064 w 4970"/>
              <a:gd name="T21" fmla="*/ 978 h 2998"/>
              <a:gd name="T22" fmla="*/ 1994 w 4970"/>
              <a:gd name="T23" fmla="*/ 1070 h 2998"/>
              <a:gd name="T24" fmla="*/ 1918 w 4970"/>
              <a:gd name="T25" fmla="*/ 1244 h 2998"/>
              <a:gd name="T26" fmla="*/ 1254 w 4970"/>
              <a:gd name="T27" fmla="*/ 1330 h 2998"/>
              <a:gd name="T28" fmla="*/ 1176 w 4970"/>
              <a:gd name="T29" fmla="*/ 1254 h 2998"/>
              <a:gd name="T30" fmla="*/ 44 w 4970"/>
              <a:gd name="T31" fmla="*/ 1268 h 2998"/>
              <a:gd name="T32" fmla="*/ 0 w 4970"/>
              <a:gd name="T33" fmla="*/ 1648 h 2998"/>
              <a:gd name="T34" fmla="*/ 44 w 4970"/>
              <a:gd name="T35" fmla="*/ 1730 h 2998"/>
              <a:gd name="T36" fmla="*/ 1176 w 4970"/>
              <a:gd name="T37" fmla="*/ 1744 h 2998"/>
              <a:gd name="T38" fmla="*/ 1254 w 4970"/>
              <a:gd name="T39" fmla="*/ 1668 h 2998"/>
              <a:gd name="T40" fmla="*/ 1908 w 4970"/>
              <a:gd name="T41" fmla="*/ 1738 h 2998"/>
              <a:gd name="T42" fmla="*/ 1962 w 4970"/>
              <a:gd name="T43" fmla="*/ 1904 h 2998"/>
              <a:gd name="T44" fmla="*/ 2040 w 4970"/>
              <a:gd name="T45" fmla="*/ 1988 h 2998"/>
              <a:gd name="T46" fmla="*/ 2146 w 4970"/>
              <a:gd name="T47" fmla="*/ 2204 h 2998"/>
              <a:gd name="T48" fmla="*/ 2342 w 4970"/>
              <a:gd name="T49" fmla="*/ 2486 h 2998"/>
              <a:gd name="T50" fmla="*/ 2594 w 4970"/>
              <a:gd name="T51" fmla="*/ 2716 h 2998"/>
              <a:gd name="T52" fmla="*/ 2894 w 4970"/>
              <a:gd name="T53" fmla="*/ 2884 h 2998"/>
              <a:gd name="T54" fmla="*/ 3230 w 4970"/>
              <a:gd name="T55" fmla="*/ 2980 h 2998"/>
              <a:gd name="T56" fmla="*/ 3548 w 4970"/>
              <a:gd name="T57" fmla="*/ 2998 h 2998"/>
              <a:gd name="T58" fmla="*/ 3986 w 4970"/>
              <a:gd name="T59" fmla="*/ 2908 h 2998"/>
              <a:gd name="T60" fmla="*/ 4368 w 4970"/>
              <a:gd name="T61" fmla="*/ 2702 h 2998"/>
              <a:gd name="T62" fmla="*/ 4672 w 4970"/>
              <a:gd name="T63" fmla="*/ 2396 h 2998"/>
              <a:gd name="T64" fmla="*/ 4880 w 4970"/>
              <a:gd name="T65" fmla="*/ 2014 h 2998"/>
              <a:gd name="T66" fmla="*/ 4968 w 4970"/>
              <a:gd name="T67" fmla="*/ 1576 h 2998"/>
              <a:gd name="T68" fmla="*/ 2166 w 4970"/>
              <a:gd name="T69" fmla="*/ 1364 h 2998"/>
              <a:gd name="T70" fmla="*/ 2262 w 4970"/>
              <a:gd name="T71" fmla="*/ 988 h 2998"/>
              <a:gd name="T72" fmla="*/ 2458 w 4970"/>
              <a:gd name="T73" fmla="*/ 664 h 2998"/>
              <a:gd name="T74" fmla="*/ 2738 w 4970"/>
              <a:gd name="T75" fmla="*/ 412 h 2998"/>
              <a:gd name="T76" fmla="*/ 3080 w 4970"/>
              <a:gd name="T77" fmla="*/ 246 h 2998"/>
              <a:gd name="T78" fmla="*/ 3470 w 4970"/>
              <a:gd name="T79" fmla="*/ 188 h 2998"/>
              <a:gd name="T80" fmla="*/ 3798 w 4970"/>
              <a:gd name="T81" fmla="*/ 228 h 2998"/>
              <a:gd name="T82" fmla="*/ 4152 w 4970"/>
              <a:gd name="T83" fmla="*/ 378 h 2998"/>
              <a:gd name="T84" fmla="*/ 4442 w 4970"/>
              <a:gd name="T85" fmla="*/ 618 h 2998"/>
              <a:gd name="T86" fmla="*/ 4654 w 4970"/>
              <a:gd name="T87" fmla="*/ 930 h 2998"/>
              <a:gd name="T88" fmla="*/ 4768 w 4970"/>
              <a:gd name="T89" fmla="*/ 1300 h 2998"/>
              <a:gd name="T90" fmla="*/ 4776 w 4970"/>
              <a:gd name="T91" fmla="*/ 1634 h 2998"/>
              <a:gd name="T92" fmla="*/ 4680 w 4970"/>
              <a:gd name="T93" fmla="*/ 2010 h 2998"/>
              <a:gd name="T94" fmla="*/ 4484 w 4970"/>
              <a:gd name="T95" fmla="*/ 2334 h 2998"/>
              <a:gd name="T96" fmla="*/ 4204 w 4970"/>
              <a:gd name="T97" fmla="*/ 2586 h 2998"/>
              <a:gd name="T98" fmla="*/ 3860 w 4970"/>
              <a:gd name="T99" fmla="*/ 2752 h 2998"/>
              <a:gd name="T100" fmla="*/ 3470 w 4970"/>
              <a:gd name="T101" fmla="*/ 2810 h 2998"/>
              <a:gd name="T102" fmla="*/ 3144 w 4970"/>
              <a:gd name="T103" fmla="*/ 2770 h 2998"/>
              <a:gd name="T104" fmla="*/ 2790 w 4970"/>
              <a:gd name="T105" fmla="*/ 2620 h 2998"/>
              <a:gd name="T106" fmla="*/ 2500 w 4970"/>
              <a:gd name="T107" fmla="*/ 2380 h 2998"/>
              <a:gd name="T108" fmla="*/ 2288 w 4970"/>
              <a:gd name="T109" fmla="*/ 2068 h 2998"/>
              <a:gd name="T110" fmla="*/ 2174 w 4970"/>
              <a:gd name="T111" fmla="*/ 1698 h 2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970" h="2998">
                <a:moveTo>
                  <a:pt x="4970" y="1498"/>
                </a:moveTo>
                <a:lnTo>
                  <a:pt x="4970" y="1498"/>
                </a:lnTo>
                <a:lnTo>
                  <a:pt x="4968" y="1422"/>
                </a:lnTo>
                <a:lnTo>
                  <a:pt x="4964" y="1346"/>
                </a:lnTo>
                <a:lnTo>
                  <a:pt x="4954" y="1270"/>
                </a:lnTo>
                <a:lnTo>
                  <a:pt x="4940" y="1196"/>
                </a:lnTo>
                <a:lnTo>
                  <a:pt x="4924" y="1124"/>
                </a:lnTo>
                <a:lnTo>
                  <a:pt x="4904" y="1052"/>
                </a:lnTo>
                <a:lnTo>
                  <a:pt x="4880" y="984"/>
                </a:lnTo>
                <a:lnTo>
                  <a:pt x="4854" y="916"/>
                </a:lnTo>
                <a:lnTo>
                  <a:pt x="4824" y="848"/>
                </a:lnTo>
                <a:lnTo>
                  <a:pt x="4790" y="784"/>
                </a:lnTo>
                <a:lnTo>
                  <a:pt x="4754" y="722"/>
                </a:lnTo>
                <a:lnTo>
                  <a:pt x="4714" y="660"/>
                </a:lnTo>
                <a:lnTo>
                  <a:pt x="4672" y="602"/>
                </a:lnTo>
                <a:lnTo>
                  <a:pt x="4628" y="544"/>
                </a:lnTo>
                <a:lnTo>
                  <a:pt x="4582" y="490"/>
                </a:lnTo>
                <a:lnTo>
                  <a:pt x="4532" y="438"/>
                </a:lnTo>
                <a:lnTo>
                  <a:pt x="4480" y="388"/>
                </a:lnTo>
                <a:lnTo>
                  <a:pt x="4426" y="342"/>
                </a:lnTo>
                <a:lnTo>
                  <a:pt x="4368" y="296"/>
                </a:lnTo>
                <a:lnTo>
                  <a:pt x="4310" y="256"/>
                </a:lnTo>
                <a:lnTo>
                  <a:pt x="4248" y="216"/>
                </a:lnTo>
                <a:lnTo>
                  <a:pt x="4186" y="180"/>
                </a:lnTo>
                <a:lnTo>
                  <a:pt x="4122" y="146"/>
                </a:lnTo>
                <a:lnTo>
                  <a:pt x="4054" y="116"/>
                </a:lnTo>
                <a:lnTo>
                  <a:pt x="3986" y="90"/>
                </a:lnTo>
                <a:lnTo>
                  <a:pt x="3916" y="66"/>
                </a:lnTo>
                <a:lnTo>
                  <a:pt x="3846" y="46"/>
                </a:lnTo>
                <a:lnTo>
                  <a:pt x="3774" y="30"/>
                </a:lnTo>
                <a:lnTo>
                  <a:pt x="3700" y="16"/>
                </a:lnTo>
                <a:lnTo>
                  <a:pt x="3624" y="6"/>
                </a:lnTo>
                <a:lnTo>
                  <a:pt x="3548" y="0"/>
                </a:lnTo>
                <a:lnTo>
                  <a:pt x="3470" y="0"/>
                </a:lnTo>
                <a:lnTo>
                  <a:pt x="3470" y="0"/>
                </a:lnTo>
                <a:lnTo>
                  <a:pt x="3408" y="0"/>
                </a:lnTo>
                <a:lnTo>
                  <a:pt x="3348" y="4"/>
                </a:lnTo>
                <a:lnTo>
                  <a:pt x="3286" y="10"/>
                </a:lnTo>
                <a:lnTo>
                  <a:pt x="3226" y="18"/>
                </a:lnTo>
                <a:lnTo>
                  <a:pt x="3168" y="30"/>
                </a:lnTo>
                <a:lnTo>
                  <a:pt x="3108" y="44"/>
                </a:lnTo>
                <a:lnTo>
                  <a:pt x="3052" y="58"/>
                </a:lnTo>
                <a:lnTo>
                  <a:pt x="2994" y="76"/>
                </a:lnTo>
                <a:lnTo>
                  <a:pt x="2938" y="96"/>
                </a:lnTo>
                <a:lnTo>
                  <a:pt x="2884" y="118"/>
                </a:lnTo>
                <a:lnTo>
                  <a:pt x="2830" y="142"/>
                </a:lnTo>
                <a:lnTo>
                  <a:pt x="2778" y="168"/>
                </a:lnTo>
                <a:lnTo>
                  <a:pt x="2728" y="196"/>
                </a:lnTo>
                <a:lnTo>
                  <a:pt x="2678" y="226"/>
                </a:lnTo>
                <a:lnTo>
                  <a:pt x="2628" y="258"/>
                </a:lnTo>
                <a:lnTo>
                  <a:pt x="2582" y="292"/>
                </a:lnTo>
                <a:lnTo>
                  <a:pt x="2536" y="326"/>
                </a:lnTo>
                <a:lnTo>
                  <a:pt x="2490" y="364"/>
                </a:lnTo>
                <a:lnTo>
                  <a:pt x="2448" y="402"/>
                </a:lnTo>
                <a:lnTo>
                  <a:pt x="2406" y="442"/>
                </a:lnTo>
                <a:lnTo>
                  <a:pt x="2366" y="484"/>
                </a:lnTo>
                <a:lnTo>
                  <a:pt x="2328" y="528"/>
                </a:lnTo>
                <a:lnTo>
                  <a:pt x="2292" y="572"/>
                </a:lnTo>
                <a:lnTo>
                  <a:pt x="2256" y="618"/>
                </a:lnTo>
                <a:lnTo>
                  <a:pt x="2224" y="666"/>
                </a:lnTo>
                <a:lnTo>
                  <a:pt x="2192" y="716"/>
                </a:lnTo>
                <a:lnTo>
                  <a:pt x="2162" y="766"/>
                </a:lnTo>
                <a:lnTo>
                  <a:pt x="2134" y="818"/>
                </a:lnTo>
                <a:lnTo>
                  <a:pt x="2110" y="870"/>
                </a:lnTo>
                <a:lnTo>
                  <a:pt x="2086" y="924"/>
                </a:lnTo>
                <a:lnTo>
                  <a:pt x="2064" y="978"/>
                </a:lnTo>
                <a:lnTo>
                  <a:pt x="2044" y="1034"/>
                </a:lnTo>
                <a:lnTo>
                  <a:pt x="2044" y="1034"/>
                </a:lnTo>
                <a:lnTo>
                  <a:pt x="2032" y="1040"/>
                </a:lnTo>
                <a:lnTo>
                  <a:pt x="2018" y="1048"/>
                </a:lnTo>
                <a:lnTo>
                  <a:pt x="2006" y="1058"/>
                </a:lnTo>
                <a:lnTo>
                  <a:pt x="1994" y="1070"/>
                </a:lnTo>
                <a:lnTo>
                  <a:pt x="1982" y="1086"/>
                </a:lnTo>
                <a:lnTo>
                  <a:pt x="1972" y="1102"/>
                </a:lnTo>
                <a:lnTo>
                  <a:pt x="1962" y="1122"/>
                </a:lnTo>
                <a:lnTo>
                  <a:pt x="1952" y="1142"/>
                </a:lnTo>
                <a:lnTo>
                  <a:pt x="1934" y="1190"/>
                </a:lnTo>
                <a:lnTo>
                  <a:pt x="1918" y="1244"/>
                </a:lnTo>
                <a:lnTo>
                  <a:pt x="1906" y="1302"/>
                </a:lnTo>
                <a:lnTo>
                  <a:pt x="1896" y="1366"/>
                </a:lnTo>
                <a:lnTo>
                  <a:pt x="1256" y="1366"/>
                </a:lnTo>
                <a:lnTo>
                  <a:pt x="1256" y="1350"/>
                </a:lnTo>
                <a:lnTo>
                  <a:pt x="1256" y="1350"/>
                </a:lnTo>
                <a:lnTo>
                  <a:pt x="1254" y="1330"/>
                </a:lnTo>
                <a:lnTo>
                  <a:pt x="1248" y="1312"/>
                </a:lnTo>
                <a:lnTo>
                  <a:pt x="1238" y="1296"/>
                </a:lnTo>
                <a:lnTo>
                  <a:pt x="1226" y="1280"/>
                </a:lnTo>
                <a:lnTo>
                  <a:pt x="1212" y="1268"/>
                </a:lnTo>
                <a:lnTo>
                  <a:pt x="1196" y="1260"/>
                </a:lnTo>
                <a:lnTo>
                  <a:pt x="1176" y="1254"/>
                </a:lnTo>
                <a:lnTo>
                  <a:pt x="1156" y="1252"/>
                </a:lnTo>
                <a:lnTo>
                  <a:pt x="100" y="1252"/>
                </a:lnTo>
                <a:lnTo>
                  <a:pt x="100" y="1252"/>
                </a:lnTo>
                <a:lnTo>
                  <a:pt x="80" y="1254"/>
                </a:lnTo>
                <a:lnTo>
                  <a:pt x="60" y="1260"/>
                </a:lnTo>
                <a:lnTo>
                  <a:pt x="44" y="1268"/>
                </a:lnTo>
                <a:lnTo>
                  <a:pt x="30" y="1280"/>
                </a:lnTo>
                <a:lnTo>
                  <a:pt x="16" y="1296"/>
                </a:lnTo>
                <a:lnTo>
                  <a:pt x="8" y="1312"/>
                </a:lnTo>
                <a:lnTo>
                  <a:pt x="2" y="1330"/>
                </a:lnTo>
                <a:lnTo>
                  <a:pt x="0" y="1350"/>
                </a:lnTo>
                <a:lnTo>
                  <a:pt x="0" y="1648"/>
                </a:lnTo>
                <a:lnTo>
                  <a:pt x="0" y="1648"/>
                </a:lnTo>
                <a:lnTo>
                  <a:pt x="2" y="1668"/>
                </a:lnTo>
                <a:lnTo>
                  <a:pt x="8" y="1686"/>
                </a:lnTo>
                <a:lnTo>
                  <a:pt x="16" y="1702"/>
                </a:lnTo>
                <a:lnTo>
                  <a:pt x="30" y="1718"/>
                </a:lnTo>
                <a:lnTo>
                  <a:pt x="44" y="1730"/>
                </a:lnTo>
                <a:lnTo>
                  <a:pt x="60" y="1738"/>
                </a:lnTo>
                <a:lnTo>
                  <a:pt x="80" y="1744"/>
                </a:lnTo>
                <a:lnTo>
                  <a:pt x="100" y="1746"/>
                </a:lnTo>
                <a:lnTo>
                  <a:pt x="1156" y="1746"/>
                </a:lnTo>
                <a:lnTo>
                  <a:pt x="1156" y="1746"/>
                </a:lnTo>
                <a:lnTo>
                  <a:pt x="1176" y="1744"/>
                </a:lnTo>
                <a:lnTo>
                  <a:pt x="1196" y="1738"/>
                </a:lnTo>
                <a:lnTo>
                  <a:pt x="1212" y="1730"/>
                </a:lnTo>
                <a:lnTo>
                  <a:pt x="1226" y="1718"/>
                </a:lnTo>
                <a:lnTo>
                  <a:pt x="1238" y="1702"/>
                </a:lnTo>
                <a:lnTo>
                  <a:pt x="1248" y="1686"/>
                </a:lnTo>
                <a:lnTo>
                  <a:pt x="1254" y="1668"/>
                </a:lnTo>
                <a:lnTo>
                  <a:pt x="1256" y="1648"/>
                </a:lnTo>
                <a:lnTo>
                  <a:pt x="1256" y="1632"/>
                </a:lnTo>
                <a:lnTo>
                  <a:pt x="1892" y="1632"/>
                </a:lnTo>
                <a:lnTo>
                  <a:pt x="1892" y="1632"/>
                </a:lnTo>
                <a:lnTo>
                  <a:pt x="1902" y="1704"/>
                </a:lnTo>
                <a:lnTo>
                  <a:pt x="1908" y="1738"/>
                </a:lnTo>
                <a:lnTo>
                  <a:pt x="1914" y="1770"/>
                </a:lnTo>
                <a:lnTo>
                  <a:pt x="1922" y="1800"/>
                </a:lnTo>
                <a:lnTo>
                  <a:pt x="1932" y="1830"/>
                </a:lnTo>
                <a:lnTo>
                  <a:pt x="1940" y="1856"/>
                </a:lnTo>
                <a:lnTo>
                  <a:pt x="1952" y="1882"/>
                </a:lnTo>
                <a:lnTo>
                  <a:pt x="1962" y="1904"/>
                </a:lnTo>
                <a:lnTo>
                  <a:pt x="1974" y="1924"/>
                </a:lnTo>
                <a:lnTo>
                  <a:pt x="1986" y="1944"/>
                </a:lnTo>
                <a:lnTo>
                  <a:pt x="1998" y="1958"/>
                </a:lnTo>
                <a:lnTo>
                  <a:pt x="2012" y="1972"/>
                </a:lnTo>
                <a:lnTo>
                  <a:pt x="2026" y="1982"/>
                </a:lnTo>
                <a:lnTo>
                  <a:pt x="2040" y="1988"/>
                </a:lnTo>
                <a:lnTo>
                  <a:pt x="2054" y="1994"/>
                </a:lnTo>
                <a:lnTo>
                  <a:pt x="2054" y="1994"/>
                </a:lnTo>
                <a:lnTo>
                  <a:pt x="2074" y="2048"/>
                </a:lnTo>
                <a:lnTo>
                  <a:pt x="2096" y="2100"/>
                </a:lnTo>
                <a:lnTo>
                  <a:pt x="2120" y="2154"/>
                </a:lnTo>
                <a:lnTo>
                  <a:pt x="2146" y="2204"/>
                </a:lnTo>
                <a:lnTo>
                  <a:pt x="2174" y="2254"/>
                </a:lnTo>
                <a:lnTo>
                  <a:pt x="2204" y="2304"/>
                </a:lnTo>
                <a:lnTo>
                  <a:pt x="2236" y="2352"/>
                </a:lnTo>
                <a:lnTo>
                  <a:pt x="2270" y="2398"/>
                </a:lnTo>
                <a:lnTo>
                  <a:pt x="2304" y="2442"/>
                </a:lnTo>
                <a:lnTo>
                  <a:pt x="2342" y="2486"/>
                </a:lnTo>
                <a:lnTo>
                  <a:pt x="2380" y="2528"/>
                </a:lnTo>
                <a:lnTo>
                  <a:pt x="2420" y="2568"/>
                </a:lnTo>
                <a:lnTo>
                  <a:pt x="2460" y="2608"/>
                </a:lnTo>
                <a:lnTo>
                  <a:pt x="2504" y="2646"/>
                </a:lnTo>
                <a:lnTo>
                  <a:pt x="2548" y="2682"/>
                </a:lnTo>
                <a:lnTo>
                  <a:pt x="2594" y="2716"/>
                </a:lnTo>
                <a:lnTo>
                  <a:pt x="2640" y="2748"/>
                </a:lnTo>
                <a:lnTo>
                  <a:pt x="2688" y="2780"/>
                </a:lnTo>
                <a:lnTo>
                  <a:pt x="2738" y="2808"/>
                </a:lnTo>
                <a:lnTo>
                  <a:pt x="2788" y="2836"/>
                </a:lnTo>
                <a:lnTo>
                  <a:pt x="2840" y="2860"/>
                </a:lnTo>
                <a:lnTo>
                  <a:pt x="2894" y="2884"/>
                </a:lnTo>
                <a:lnTo>
                  <a:pt x="2948" y="2904"/>
                </a:lnTo>
                <a:lnTo>
                  <a:pt x="3002" y="2924"/>
                </a:lnTo>
                <a:lnTo>
                  <a:pt x="3058" y="2942"/>
                </a:lnTo>
                <a:lnTo>
                  <a:pt x="3114" y="2956"/>
                </a:lnTo>
                <a:lnTo>
                  <a:pt x="3172" y="2970"/>
                </a:lnTo>
                <a:lnTo>
                  <a:pt x="3230" y="2980"/>
                </a:lnTo>
                <a:lnTo>
                  <a:pt x="3290" y="2988"/>
                </a:lnTo>
                <a:lnTo>
                  <a:pt x="3350" y="2994"/>
                </a:lnTo>
                <a:lnTo>
                  <a:pt x="3410" y="2998"/>
                </a:lnTo>
                <a:lnTo>
                  <a:pt x="3470" y="2998"/>
                </a:lnTo>
                <a:lnTo>
                  <a:pt x="3470" y="2998"/>
                </a:lnTo>
                <a:lnTo>
                  <a:pt x="3548" y="2998"/>
                </a:lnTo>
                <a:lnTo>
                  <a:pt x="3624" y="2992"/>
                </a:lnTo>
                <a:lnTo>
                  <a:pt x="3700" y="2982"/>
                </a:lnTo>
                <a:lnTo>
                  <a:pt x="3774" y="2968"/>
                </a:lnTo>
                <a:lnTo>
                  <a:pt x="3846" y="2952"/>
                </a:lnTo>
                <a:lnTo>
                  <a:pt x="3916" y="2932"/>
                </a:lnTo>
                <a:lnTo>
                  <a:pt x="3986" y="2908"/>
                </a:lnTo>
                <a:lnTo>
                  <a:pt x="4054" y="2882"/>
                </a:lnTo>
                <a:lnTo>
                  <a:pt x="4122" y="2852"/>
                </a:lnTo>
                <a:lnTo>
                  <a:pt x="4186" y="2818"/>
                </a:lnTo>
                <a:lnTo>
                  <a:pt x="4248" y="2782"/>
                </a:lnTo>
                <a:lnTo>
                  <a:pt x="4310" y="2742"/>
                </a:lnTo>
                <a:lnTo>
                  <a:pt x="4368" y="2702"/>
                </a:lnTo>
                <a:lnTo>
                  <a:pt x="4426" y="2656"/>
                </a:lnTo>
                <a:lnTo>
                  <a:pt x="4480" y="2610"/>
                </a:lnTo>
                <a:lnTo>
                  <a:pt x="4532" y="2560"/>
                </a:lnTo>
                <a:lnTo>
                  <a:pt x="4582" y="2508"/>
                </a:lnTo>
                <a:lnTo>
                  <a:pt x="4628" y="2454"/>
                </a:lnTo>
                <a:lnTo>
                  <a:pt x="4672" y="2396"/>
                </a:lnTo>
                <a:lnTo>
                  <a:pt x="4714" y="2338"/>
                </a:lnTo>
                <a:lnTo>
                  <a:pt x="4754" y="2276"/>
                </a:lnTo>
                <a:lnTo>
                  <a:pt x="4790" y="2214"/>
                </a:lnTo>
                <a:lnTo>
                  <a:pt x="4824" y="2150"/>
                </a:lnTo>
                <a:lnTo>
                  <a:pt x="4854" y="2082"/>
                </a:lnTo>
                <a:lnTo>
                  <a:pt x="4880" y="2014"/>
                </a:lnTo>
                <a:lnTo>
                  <a:pt x="4904" y="1946"/>
                </a:lnTo>
                <a:lnTo>
                  <a:pt x="4924" y="1874"/>
                </a:lnTo>
                <a:lnTo>
                  <a:pt x="4940" y="1802"/>
                </a:lnTo>
                <a:lnTo>
                  <a:pt x="4954" y="1728"/>
                </a:lnTo>
                <a:lnTo>
                  <a:pt x="4964" y="1652"/>
                </a:lnTo>
                <a:lnTo>
                  <a:pt x="4968" y="1576"/>
                </a:lnTo>
                <a:lnTo>
                  <a:pt x="4970" y="1498"/>
                </a:lnTo>
                <a:lnTo>
                  <a:pt x="4970" y="1498"/>
                </a:lnTo>
                <a:close/>
                <a:moveTo>
                  <a:pt x="2160" y="1498"/>
                </a:moveTo>
                <a:lnTo>
                  <a:pt x="2160" y="1498"/>
                </a:lnTo>
                <a:lnTo>
                  <a:pt x="2162" y="1432"/>
                </a:lnTo>
                <a:lnTo>
                  <a:pt x="2166" y="1364"/>
                </a:lnTo>
                <a:lnTo>
                  <a:pt x="2174" y="1300"/>
                </a:lnTo>
                <a:lnTo>
                  <a:pt x="2186" y="1234"/>
                </a:lnTo>
                <a:lnTo>
                  <a:pt x="2200" y="1172"/>
                </a:lnTo>
                <a:lnTo>
                  <a:pt x="2218" y="1108"/>
                </a:lnTo>
                <a:lnTo>
                  <a:pt x="2238" y="1048"/>
                </a:lnTo>
                <a:lnTo>
                  <a:pt x="2262" y="988"/>
                </a:lnTo>
                <a:lnTo>
                  <a:pt x="2288" y="930"/>
                </a:lnTo>
                <a:lnTo>
                  <a:pt x="2318" y="874"/>
                </a:lnTo>
                <a:lnTo>
                  <a:pt x="2350" y="818"/>
                </a:lnTo>
                <a:lnTo>
                  <a:pt x="2384" y="766"/>
                </a:lnTo>
                <a:lnTo>
                  <a:pt x="2420" y="714"/>
                </a:lnTo>
                <a:lnTo>
                  <a:pt x="2458" y="664"/>
                </a:lnTo>
                <a:lnTo>
                  <a:pt x="2500" y="618"/>
                </a:lnTo>
                <a:lnTo>
                  <a:pt x="2544" y="572"/>
                </a:lnTo>
                <a:lnTo>
                  <a:pt x="2590" y="528"/>
                </a:lnTo>
                <a:lnTo>
                  <a:pt x="2636" y="486"/>
                </a:lnTo>
                <a:lnTo>
                  <a:pt x="2686" y="448"/>
                </a:lnTo>
                <a:lnTo>
                  <a:pt x="2738" y="412"/>
                </a:lnTo>
                <a:lnTo>
                  <a:pt x="2790" y="378"/>
                </a:lnTo>
                <a:lnTo>
                  <a:pt x="2846" y="346"/>
                </a:lnTo>
                <a:lnTo>
                  <a:pt x="2902" y="316"/>
                </a:lnTo>
                <a:lnTo>
                  <a:pt x="2960" y="290"/>
                </a:lnTo>
                <a:lnTo>
                  <a:pt x="3020" y="266"/>
                </a:lnTo>
                <a:lnTo>
                  <a:pt x="3080" y="246"/>
                </a:lnTo>
                <a:lnTo>
                  <a:pt x="3144" y="228"/>
                </a:lnTo>
                <a:lnTo>
                  <a:pt x="3206" y="214"/>
                </a:lnTo>
                <a:lnTo>
                  <a:pt x="3272" y="202"/>
                </a:lnTo>
                <a:lnTo>
                  <a:pt x="3336" y="194"/>
                </a:lnTo>
                <a:lnTo>
                  <a:pt x="3404" y="190"/>
                </a:lnTo>
                <a:lnTo>
                  <a:pt x="3470" y="188"/>
                </a:lnTo>
                <a:lnTo>
                  <a:pt x="3470" y="188"/>
                </a:lnTo>
                <a:lnTo>
                  <a:pt x="3538" y="190"/>
                </a:lnTo>
                <a:lnTo>
                  <a:pt x="3606" y="194"/>
                </a:lnTo>
                <a:lnTo>
                  <a:pt x="3670" y="202"/>
                </a:lnTo>
                <a:lnTo>
                  <a:pt x="3736" y="214"/>
                </a:lnTo>
                <a:lnTo>
                  <a:pt x="3798" y="228"/>
                </a:lnTo>
                <a:lnTo>
                  <a:pt x="3860" y="246"/>
                </a:lnTo>
                <a:lnTo>
                  <a:pt x="3922" y="266"/>
                </a:lnTo>
                <a:lnTo>
                  <a:pt x="3982" y="290"/>
                </a:lnTo>
                <a:lnTo>
                  <a:pt x="4040" y="316"/>
                </a:lnTo>
                <a:lnTo>
                  <a:pt x="4096" y="346"/>
                </a:lnTo>
                <a:lnTo>
                  <a:pt x="4152" y="378"/>
                </a:lnTo>
                <a:lnTo>
                  <a:pt x="4204" y="412"/>
                </a:lnTo>
                <a:lnTo>
                  <a:pt x="4256" y="448"/>
                </a:lnTo>
                <a:lnTo>
                  <a:pt x="4306" y="486"/>
                </a:lnTo>
                <a:lnTo>
                  <a:pt x="4352" y="528"/>
                </a:lnTo>
                <a:lnTo>
                  <a:pt x="4398" y="572"/>
                </a:lnTo>
                <a:lnTo>
                  <a:pt x="4442" y="618"/>
                </a:lnTo>
                <a:lnTo>
                  <a:pt x="4484" y="664"/>
                </a:lnTo>
                <a:lnTo>
                  <a:pt x="4522" y="714"/>
                </a:lnTo>
                <a:lnTo>
                  <a:pt x="4558" y="766"/>
                </a:lnTo>
                <a:lnTo>
                  <a:pt x="4592" y="818"/>
                </a:lnTo>
                <a:lnTo>
                  <a:pt x="4624" y="874"/>
                </a:lnTo>
                <a:lnTo>
                  <a:pt x="4654" y="930"/>
                </a:lnTo>
                <a:lnTo>
                  <a:pt x="4680" y="988"/>
                </a:lnTo>
                <a:lnTo>
                  <a:pt x="4702" y="1048"/>
                </a:lnTo>
                <a:lnTo>
                  <a:pt x="4724" y="1108"/>
                </a:lnTo>
                <a:lnTo>
                  <a:pt x="4742" y="1172"/>
                </a:lnTo>
                <a:lnTo>
                  <a:pt x="4756" y="1234"/>
                </a:lnTo>
                <a:lnTo>
                  <a:pt x="4768" y="1300"/>
                </a:lnTo>
                <a:lnTo>
                  <a:pt x="4776" y="1364"/>
                </a:lnTo>
                <a:lnTo>
                  <a:pt x="4780" y="1432"/>
                </a:lnTo>
                <a:lnTo>
                  <a:pt x="4782" y="1498"/>
                </a:lnTo>
                <a:lnTo>
                  <a:pt x="4782" y="1498"/>
                </a:lnTo>
                <a:lnTo>
                  <a:pt x="4780" y="1566"/>
                </a:lnTo>
                <a:lnTo>
                  <a:pt x="4776" y="1634"/>
                </a:lnTo>
                <a:lnTo>
                  <a:pt x="4768" y="1698"/>
                </a:lnTo>
                <a:lnTo>
                  <a:pt x="4756" y="1764"/>
                </a:lnTo>
                <a:lnTo>
                  <a:pt x="4742" y="1826"/>
                </a:lnTo>
                <a:lnTo>
                  <a:pt x="4724" y="1890"/>
                </a:lnTo>
                <a:lnTo>
                  <a:pt x="4702" y="1950"/>
                </a:lnTo>
                <a:lnTo>
                  <a:pt x="4680" y="2010"/>
                </a:lnTo>
                <a:lnTo>
                  <a:pt x="4654" y="2068"/>
                </a:lnTo>
                <a:lnTo>
                  <a:pt x="4624" y="2124"/>
                </a:lnTo>
                <a:lnTo>
                  <a:pt x="4592" y="2180"/>
                </a:lnTo>
                <a:lnTo>
                  <a:pt x="4558" y="2232"/>
                </a:lnTo>
                <a:lnTo>
                  <a:pt x="4522" y="2284"/>
                </a:lnTo>
                <a:lnTo>
                  <a:pt x="4484" y="2334"/>
                </a:lnTo>
                <a:lnTo>
                  <a:pt x="4442" y="2380"/>
                </a:lnTo>
                <a:lnTo>
                  <a:pt x="4398" y="2426"/>
                </a:lnTo>
                <a:lnTo>
                  <a:pt x="4352" y="2470"/>
                </a:lnTo>
                <a:lnTo>
                  <a:pt x="4306" y="2512"/>
                </a:lnTo>
                <a:lnTo>
                  <a:pt x="4256" y="2550"/>
                </a:lnTo>
                <a:lnTo>
                  <a:pt x="4204" y="2586"/>
                </a:lnTo>
                <a:lnTo>
                  <a:pt x="4152" y="2620"/>
                </a:lnTo>
                <a:lnTo>
                  <a:pt x="4096" y="2652"/>
                </a:lnTo>
                <a:lnTo>
                  <a:pt x="4040" y="2682"/>
                </a:lnTo>
                <a:lnTo>
                  <a:pt x="3982" y="2708"/>
                </a:lnTo>
                <a:lnTo>
                  <a:pt x="3922" y="2732"/>
                </a:lnTo>
                <a:lnTo>
                  <a:pt x="3860" y="2752"/>
                </a:lnTo>
                <a:lnTo>
                  <a:pt x="3798" y="2770"/>
                </a:lnTo>
                <a:lnTo>
                  <a:pt x="3736" y="2784"/>
                </a:lnTo>
                <a:lnTo>
                  <a:pt x="3670" y="2796"/>
                </a:lnTo>
                <a:lnTo>
                  <a:pt x="3606" y="2804"/>
                </a:lnTo>
                <a:lnTo>
                  <a:pt x="3538" y="2808"/>
                </a:lnTo>
                <a:lnTo>
                  <a:pt x="3470" y="2810"/>
                </a:lnTo>
                <a:lnTo>
                  <a:pt x="3470" y="2810"/>
                </a:lnTo>
                <a:lnTo>
                  <a:pt x="3404" y="2808"/>
                </a:lnTo>
                <a:lnTo>
                  <a:pt x="3336" y="2804"/>
                </a:lnTo>
                <a:lnTo>
                  <a:pt x="3272" y="2796"/>
                </a:lnTo>
                <a:lnTo>
                  <a:pt x="3206" y="2784"/>
                </a:lnTo>
                <a:lnTo>
                  <a:pt x="3144" y="2770"/>
                </a:lnTo>
                <a:lnTo>
                  <a:pt x="3080" y="2752"/>
                </a:lnTo>
                <a:lnTo>
                  <a:pt x="3020" y="2732"/>
                </a:lnTo>
                <a:lnTo>
                  <a:pt x="2960" y="2708"/>
                </a:lnTo>
                <a:lnTo>
                  <a:pt x="2902" y="2682"/>
                </a:lnTo>
                <a:lnTo>
                  <a:pt x="2846" y="2652"/>
                </a:lnTo>
                <a:lnTo>
                  <a:pt x="2790" y="2620"/>
                </a:lnTo>
                <a:lnTo>
                  <a:pt x="2738" y="2586"/>
                </a:lnTo>
                <a:lnTo>
                  <a:pt x="2686" y="2550"/>
                </a:lnTo>
                <a:lnTo>
                  <a:pt x="2636" y="2512"/>
                </a:lnTo>
                <a:lnTo>
                  <a:pt x="2590" y="2470"/>
                </a:lnTo>
                <a:lnTo>
                  <a:pt x="2544" y="2426"/>
                </a:lnTo>
                <a:lnTo>
                  <a:pt x="2500" y="2380"/>
                </a:lnTo>
                <a:lnTo>
                  <a:pt x="2458" y="2334"/>
                </a:lnTo>
                <a:lnTo>
                  <a:pt x="2420" y="2284"/>
                </a:lnTo>
                <a:lnTo>
                  <a:pt x="2384" y="2232"/>
                </a:lnTo>
                <a:lnTo>
                  <a:pt x="2350" y="2180"/>
                </a:lnTo>
                <a:lnTo>
                  <a:pt x="2318" y="2124"/>
                </a:lnTo>
                <a:lnTo>
                  <a:pt x="2288" y="2068"/>
                </a:lnTo>
                <a:lnTo>
                  <a:pt x="2262" y="2010"/>
                </a:lnTo>
                <a:lnTo>
                  <a:pt x="2238" y="1950"/>
                </a:lnTo>
                <a:lnTo>
                  <a:pt x="2218" y="1890"/>
                </a:lnTo>
                <a:lnTo>
                  <a:pt x="2200" y="1826"/>
                </a:lnTo>
                <a:lnTo>
                  <a:pt x="2186" y="1764"/>
                </a:lnTo>
                <a:lnTo>
                  <a:pt x="2174" y="1698"/>
                </a:lnTo>
                <a:lnTo>
                  <a:pt x="2166" y="1634"/>
                </a:lnTo>
                <a:lnTo>
                  <a:pt x="2162" y="1566"/>
                </a:lnTo>
                <a:lnTo>
                  <a:pt x="2160" y="1498"/>
                </a:lnTo>
                <a:lnTo>
                  <a:pt x="2160" y="1498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稻壳儿搜索【幻雨工作室】_7"/>
          <p:cNvSpPr>
            <a:spLocks noChangeArrowheads="1"/>
          </p:cNvSpPr>
          <p:nvPr/>
        </p:nvSpPr>
        <p:spPr bwMode="auto">
          <a:xfrm rot="16200000">
            <a:off x="6054720" y="5426605"/>
            <a:ext cx="82560" cy="3776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稻壳儿搜索【幻雨工作室】_8"/>
          <p:cNvSpPr>
            <a:spLocks noChangeArrowheads="1"/>
          </p:cNvSpPr>
          <p:nvPr/>
        </p:nvSpPr>
        <p:spPr bwMode="auto">
          <a:xfrm rot="16200000">
            <a:off x="6054720" y="6061095"/>
            <a:ext cx="82560" cy="3776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稻壳儿搜索【幻雨工作室】_9"/>
          <p:cNvSpPr/>
          <p:nvPr/>
        </p:nvSpPr>
        <p:spPr>
          <a:xfrm>
            <a:off x="5560594" y="3183339"/>
            <a:ext cx="1151361" cy="107632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且读且思</a:t>
            </a:r>
            <a:endParaRPr lang="zh-CN" altLang="en-US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稻壳儿搜索【幻雨工作室】_10"/>
          <p:cNvSpPr/>
          <p:nvPr/>
        </p:nvSpPr>
        <p:spPr>
          <a:xfrm>
            <a:off x="899795" y="1796415"/>
            <a:ext cx="4291330" cy="1076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、小说形式多样</a:t>
            </a:r>
            <a:endParaRPr lang="zh-CN" altLang="en-US" sz="3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稻壳儿搜索【幻雨工作室】_11"/>
          <p:cNvSpPr/>
          <p:nvPr/>
        </p:nvSpPr>
        <p:spPr>
          <a:xfrm>
            <a:off x="899795" y="3589655"/>
            <a:ext cx="373824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、主题包括情感</a:t>
            </a:r>
            <a:endParaRPr lang="zh-CN" altLang="en-US" sz="3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稻壳儿搜索【幻雨工作室】_12"/>
          <p:cNvSpPr/>
          <p:nvPr/>
        </p:nvSpPr>
        <p:spPr>
          <a:xfrm>
            <a:off x="7677150" y="1796415"/>
            <a:ext cx="4402455" cy="20612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200000"/>
              </a:lnSpc>
            </a:pP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、情节和故事不同</a:t>
            </a:r>
            <a:endParaRPr lang="zh-CN" altLang="en-US" sz="3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r">
              <a:lnSpc>
                <a:spcPct val="200000"/>
              </a:lnSpc>
            </a:pPr>
            <a:endParaRPr lang="zh-CN" altLang="en-US" sz="3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稻壳儿搜索【幻雨工作室】_13"/>
          <p:cNvSpPr/>
          <p:nvPr/>
        </p:nvSpPr>
        <p:spPr>
          <a:xfrm>
            <a:off x="7677150" y="3589655"/>
            <a:ext cx="4402455" cy="1076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200000"/>
              </a:lnSpc>
            </a:pP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、抒情和抒情有异</a:t>
            </a:r>
            <a:endParaRPr lang="zh-CN" altLang="en-US" sz="3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稻壳儿搜索【幻雨工作室】_4"/>
          <p:cNvSpPr txBox="1"/>
          <p:nvPr/>
        </p:nvSpPr>
        <p:spPr>
          <a:xfrm>
            <a:off x="4032250" y="1333500"/>
            <a:ext cx="42081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汉仪心语心愿简" panose="02010509060101010101" pitchFamily="49" charset="-122"/>
                <a:ea typeface="汉仪心语心愿简" panose="02010509060101010101" pitchFamily="49" charset="-122"/>
              </a:rPr>
              <a:t>摆脱教学的套路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汉仪心语心愿简" panose="02010509060101010101" pitchFamily="49" charset="-122"/>
              <a:ea typeface="汉仪心语心愿简" panose="020105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4675" y="2872740"/>
            <a:ext cx="48672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不同的小说</a:t>
            </a:r>
            <a:endParaRPr lang="zh-CN" altLang="en-US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应该有不同的教法。</a:t>
            </a:r>
            <a:endParaRPr lang="zh-CN" altLang="en-US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42325" y="2944495"/>
            <a:ext cx="36372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讲故事讲清楚发展经过</a:t>
            </a:r>
            <a:endParaRPr lang="zh-CN" altLang="en-US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讲情节讲清楚因果关系</a:t>
            </a:r>
            <a:endParaRPr lang="zh-CN" altLang="en-US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64385" y="4672330"/>
            <a:ext cx="234886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读小说就是感受人生，当下的若有所思，若有所悟，最重要。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05660" y="2258695"/>
            <a:ext cx="10515600" cy="95313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marL="0" indent="0">
              <a:buNone/>
            </a:pPr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“白杨树实在不平凡，我赞美白杨树！”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50440" y="3211830"/>
            <a:ext cx="83134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让那些看不起民众、贱视民众、顽固的倒退的人们去赞美那贵族化的楠木，去鄙视这极常见、极易生长的白杨树吧，我要高声赞美白杨树！”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4760" y="1532255"/>
            <a:ext cx="10006330" cy="4351655"/>
          </a:xfrm>
        </p:spPr>
        <p:txBody>
          <a:bodyPr>
            <a:normAutofit lnSpcReduction="20000"/>
          </a:bodyPr>
          <a:p>
            <a:pPr marL="0" indent="0" fontAlgn="auto">
              <a:lnSpc>
                <a:spcPct val="120000"/>
              </a:lnSpc>
              <a:buNone/>
            </a:pPr>
            <a:r>
              <a:rPr lang="en-US" altLang="zh-CN"/>
              <a:t> 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小说的抒情和诗歌、散文的抒情很不一样。小说的抒情有它特殊的修辞，它反而是不抒情的，有时候甚至相反，控制感情。面对情感，小说不宜‘抒发’，只宜‘传递’。小说家只是‘懂得’，然后让读者‘懂得’，这个‘懂’是关键。张爱玲说，因为‘懂得’，所以慈悲。这样的慈悲会让你心软，甚至一不小心能让你心碎。”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——            </a:t>
            </a:r>
            <a:endParaRPr lang="en-US" altLang="zh-CN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fontAlgn="auto">
              <a:lnSpc>
                <a:spcPct val="120000"/>
              </a:lnSpc>
              <a:buNone/>
            </a:pP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《小说课》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DECORATE_SHAPE_ID" val="234"/>
</p:tagLst>
</file>

<file path=ppt/tags/tag3.xml><?xml version="1.0" encoding="utf-8"?>
<p:tagLst xmlns:p="http://schemas.openxmlformats.org/presentationml/2006/main">
  <p:tag name="KSO_WM_DECORATE_SHAPE_ID" val="5"/>
</p:tagLst>
</file>

<file path=ppt/theme/theme1.xml><?xml version="1.0" encoding="utf-8"?>
<a:theme xmlns:a="http://schemas.openxmlformats.org/drawingml/2006/main" name="Office 主题​​">
  <a:themeElements>
    <a:clrScheme name="自定义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A871"/>
      </a:accent1>
      <a:accent2>
        <a:srgbClr val="84B38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A871"/>
      </a:accent1>
      <a:accent2>
        <a:srgbClr val="84B38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2485</Words>
  <Application>WPS 演示</Application>
  <PresentationFormat>宽屏</PresentationFormat>
  <Paragraphs>429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宋体</vt:lpstr>
      <vt:lpstr>Wingdings</vt:lpstr>
      <vt:lpstr>汉仪心语心愿简</vt:lpstr>
      <vt:lpstr>方正清刻本悦宋简体</vt:lpstr>
      <vt:lpstr>萝莉体 第二版</vt:lpstr>
      <vt:lpstr>华文细黑</vt:lpstr>
      <vt:lpstr>微软雅黑</vt:lpstr>
      <vt:lpstr>Roboto Regular</vt:lpstr>
      <vt:lpstr>等线</vt:lpstr>
      <vt:lpstr>Arial Unicode MS</vt:lpstr>
      <vt:lpstr>等线 Light</vt:lpstr>
      <vt:lpstr>Calibri</vt:lpstr>
      <vt:lpstr>微软雅黑 Light</vt:lpstr>
      <vt:lpstr>Segoe Print</vt:lpstr>
      <vt:lpstr>黑体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稻壳儿演示武汉组</dc:creator>
  <cp:lastModifiedBy>心境1410401943</cp:lastModifiedBy>
  <cp:revision>83</cp:revision>
  <dcterms:created xsi:type="dcterms:W3CDTF">2019-07-19T03:27:00Z</dcterms:created>
  <dcterms:modified xsi:type="dcterms:W3CDTF">2019-08-28T02:53:53Z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2052-11.1.0.8900</vt:lpwstr>
  </property>
</Properties>
</file>