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3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4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5.xml" ContentType="application/vnd.openxmlformats-officedocument.presentationml.notesSl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6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notesSlides/notesSlide7.xml" ContentType="application/vnd.openxmlformats-officedocument.presentationml.notesSlide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notesSlides/notesSlide8.xml" ContentType="application/vnd.openxmlformats-officedocument.presentationml.notesSlide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91" r:id="rId2"/>
    <p:sldId id="259" r:id="rId3"/>
    <p:sldId id="634" r:id="rId4"/>
    <p:sldId id="262" r:id="rId5"/>
    <p:sldId id="616" r:id="rId6"/>
    <p:sldId id="396" r:id="rId7"/>
    <p:sldId id="394" r:id="rId8"/>
    <p:sldId id="579" r:id="rId9"/>
    <p:sldId id="550" r:id="rId10"/>
    <p:sldId id="288" r:id="rId11"/>
    <p:sldId id="551" r:id="rId12"/>
    <p:sldId id="630" r:id="rId13"/>
    <p:sldId id="631" r:id="rId14"/>
    <p:sldId id="553" r:id="rId15"/>
    <p:sldId id="554" r:id="rId16"/>
    <p:sldId id="395" r:id="rId17"/>
    <p:sldId id="632" r:id="rId18"/>
    <p:sldId id="297" r:id="rId19"/>
    <p:sldId id="597" r:id="rId20"/>
    <p:sldId id="633" r:id="rId21"/>
    <p:sldId id="268" r:id="rId22"/>
    <p:sldId id="637" r:id="rId23"/>
    <p:sldId id="636" r:id="rId24"/>
    <p:sldId id="635" r:id="rId25"/>
    <p:sldId id="392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5">
          <p15:clr>
            <a:srgbClr val="A4A3A4"/>
          </p15:clr>
        </p15:guide>
        <p15:guide id="2" pos="284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rzshui" initials="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6" autoAdjust="0"/>
    <p:restoredTop sz="94660"/>
  </p:normalViewPr>
  <p:slideViewPr>
    <p:cSldViewPr>
      <p:cViewPr varScale="1">
        <p:scale>
          <a:sx n="100" d="100"/>
          <a:sy n="100" d="100"/>
        </p:scale>
        <p:origin x="276" y="51"/>
      </p:cViewPr>
      <p:guideLst>
        <p:guide orient="horz" pos="1615"/>
        <p:guide pos="284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8C178B-82B9-4D89-8A64-13EDBCF415C9}" type="datetimeFigureOut">
              <a:rPr lang="zh-CN" altLang="en-US" smtClean="0"/>
              <a:t>2022/9/9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1A958-2343-4D2C-9118-BD8545357D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50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F1A958-2343-4D2C-9118-BD8545357DA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366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kumimoji="1" lang="en-US" altLang="zh-CN"/>
              <a:t>Among the 8 paras of the article, which part  should we read for the information we want about Carter.    </a:t>
            </a:r>
          </a:p>
          <a:p>
            <a:r>
              <a:rPr kumimoji="1" lang="en-US" altLang="zh-CN"/>
              <a:t>How many paras deal with the discoverer?</a:t>
            </a:r>
          </a:p>
          <a:p>
            <a:r>
              <a:rPr kumimoji="1" lang="en-US" altLang="zh-CN"/>
              <a:t>Now, please scan the article again and get the whole structure figured out. So information about carter, we know where to find it</a:t>
            </a: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BCDB7F4-0E54-7E4C-AFCB-2F77709A6CB8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155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895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/>
          <a:lstStyle>
            <a:lvl1pPr>
              <a:buNone/>
              <a:defRPr/>
            </a:lvl1pPr>
            <a:lvl2pPr>
              <a:buNone/>
              <a:defRPr/>
            </a:lvl2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370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667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 advClick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35496" y="72008"/>
            <a:ext cx="9036495" cy="5020022"/>
            <a:chOff x="2" y="-18"/>
            <a:chExt cx="19191" cy="10800"/>
          </a:xfrm>
        </p:grpSpPr>
        <p:grpSp>
          <p:nvGrpSpPr>
            <p:cNvPr id="8" name="组合 7"/>
            <p:cNvGrpSpPr/>
            <p:nvPr/>
          </p:nvGrpSpPr>
          <p:grpSpPr>
            <a:xfrm rot="5400000">
              <a:off x="-171" y="155"/>
              <a:ext cx="3794" cy="3449"/>
              <a:chOff x="4789" y="1350"/>
              <a:chExt cx="3794" cy="3449"/>
            </a:xfrm>
          </p:grpSpPr>
          <p:pic>
            <p:nvPicPr>
              <p:cNvPr id="12" name="图片 11" descr="G:\ＰＰＴ资料\PPt图片\背景图包\92800462cc04f5dbd9c2fe35f2b97ce8_副本.jpg92800462cc04f5dbd9c2fe35f2b97ce8_副本"/>
              <p:cNvPicPr>
                <a:picLocks noChangeAspect="1"/>
              </p:cNvPicPr>
              <p:nvPr/>
            </p:nvPicPr>
            <p:blipFill>
              <a:blip r:embed="rId15">
                <a:lum bright="12000"/>
              </a:blip>
              <a:srcRect l="-83" t="35689" r="59967"/>
              <a:stretch>
                <a:fillRect/>
              </a:stretch>
            </p:blipFill>
            <p:spPr>
              <a:xfrm>
                <a:off x="4789" y="1350"/>
                <a:ext cx="3794" cy="3449"/>
              </a:xfrm>
              <a:prstGeom prst="rtTriangle">
                <a:avLst/>
              </a:prstGeom>
            </p:spPr>
          </p:pic>
          <p:pic>
            <p:nvPicPr>
              <p:cNvPr id="13" name="图片 12" descr="G:\ＰＰＴ资料\PPt图片\背景图包\92800462cc04f5dbd9c2fe35f2b97ce8_副本.jpg92800462cc04f5dbd9c2fe35f2b97ce8_副本"/>
              <p:cNvPicPr>
                <a:picLocks noChangeAspect="1"/>
              </p:cNvPicPr>
              <p:nvPr/>
            </p:nvPicPr>
            <p:blipFill>
              <a:blip r:embed="rId15">
                <a:lum bright="6000"/>
              </a:blip>
              <a:srcRect l="1993" t="2288" r="73713" b="58634"/>
              <a:stretch>
                <a:fillRect/>
              </a:stretch>
            </p:blipFill>
            <p:spPr>
              <a:xfrm flipV="1">
                <a:off x="4846" y="1613"/>
                <a:ext cx="2855" cy="3137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 rot="16200000">
              <a:off x="15619" y="7208"/>
              <a:ext cx="3864" cy="3285"/>
              <a:chOff x="1152" y="6582"/>
              <a:chExt cx="3864" cy="3285"/>
            </a:xfrm>
          </p:grpSpPr>
          <p:pic>
            <p:nvPicPr>
              <p:cNvPr id="10" name="图片 9" descr="G:\ＰＰＴ资料\PPt图片\背景图包\92800462cc04f5dbd9c2fe35f2b97ce8_副本.jpg92800462cc04f5dbd9c2fe35f2b97ce8_副本"/>
              <p:cNvPicPr>
                <a:picLocks noChangeAspect="1"/>
              </p:cNvPicPr>
              <p:nvPr/>
            </p:nvPicPr>
            <p:blipFill>
              <a:blip r:embed="rId16">
                <a:lum bright="6000"/>
              </a:blip>
              <a:srcRect l="-83" t="35689" r="59967"/>
              <a:stretch>
                <a:fillRect/>
              </a:stretch>
            </p:blipFill>
            <p:spPr>
              <a:xfrm>
                <a:off x="1152" y="6582"/>
                <a:ext cx="3864" cy="3285"/>
              </a:xfrm>
              <a:prstGeom prst="rtTriangle">
                <a:avLst/>
              </a:prstGeom>
            </p:spPr>
          </p:pic>
          <p:pic>
            <p:nvPicPr>
              <p:cNvPr id="11" name="图片 10" descr="G:\ＰＰＴ资料\PPt图片\背景图包\92800462cc04f5dbd9c2fe35f2b97ce8_副本.jpg92800462cc04f5dbd9c2fe35f2b97ce8_副本"/>
              <p:cNvPicPr>
                <a:picLocks noChangeAspect="1"/>
              </p:cNvPicPr>
              <p:nvPr/>
            </p:nvPicPr>
            <p:blipFill>
              <a:blip r:embed="rId15">
                <a:lum bright="6000"/>
              </a:blip>
              <a:srcRect l="77260" t="2267" r="2047" b="63788"/>
              <a:stretch>
                <a:fillRect/>
              </a:stretch>
            </p:blipFill>
            <p:spPr>
              <a:xfrm flipH="1" flipV="1">
                <a:off x="1196" y="6906"/>
                <a:ext cx="3307" cy="2877"/>
              </a:xfrm>
              <a:prstGeom prst="rect">
                <a:avLst/>
              </a:prstGeom>
            </p:spPr>
          </p:pic>
        </p:grpSp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tags" Target="../tags/tag71.xml"/><Relationship Id="rId18" Type="http://schemas.openxmlformats.org/officeDocument/2006/relationships/tags" Target="../tags/tag76.xml"/><Relationship Id="rId3" Type="http://schemas.openxmlformats.org/officeDocument/2006/relationships/tags" Target="../tags/tag61.xml"/><Relationship Id="rId21" Type="http://schemas.openxmlformats.org/officeDocument/2006/relationships/tags" Target="../tags/tag79.xml"/><Relationship Id="rId7" Type="http://schemas.openxmlformats.org/officeDocument/2006/relationships/tags" Target="../tags/tag65.xml"/><Relationship Id="rId12" Type="http://schemas.openxmlformats.org/officeDocument/2006/relationships/tags" Target="../tags/tag70.xml"/><Relationship Id="rId17" Type="http://schemas.openxmlformats.org/officeDocument/2006/relationships/tags" Target="../tags/tag75.xml"/><Relationship Id="rId2" Type="http://schemas.openxmlformats.org/officeDocument/2006/relationships/tags" Target="../tags/tag60.xml"/><Relationship Id="rId16" Type="http://schemas.openxmlformats.org/officeDocument/2006/relationships/tags" Target="../tags/tag74.xml"/><Relationship Id="rId20" Type="http://schemas.openxmlformats.org/officeDocument/2006/relationships/tags" Target="../tags/tag78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5" Type="http://schemas.openxmlformats.org/officeDocument/2006/relationships/tags" Target="../tags/tag63.xml"/><Relationship Id="rId15" Type="http://schemas.openxmlformats.org/officeDocument/2006/relationships/tags" Target="../tags/tag73.xml"/><Relationship Id="rId23" Type="http://schemas.openxmlformats.org/officeDocument/2006/relationships/notesSlide" Target="../notesSlides/notesSlide4.xml"/><Relationship Id="rId10" Type="http://schemas.openxmlformats.org/officeDocument/2006/relationships/tags" Target="../tags/tag68.xml"/><Relationship Id="rId19" Type="http://schemas.openxmlformats.org/officeDocument/2006/relationships/tags" Target="../tags/tag77.xml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tags" Target="../tags/tag72.xml"/><Relationship Id="rId22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13" Type="http://schemas.openxmlformats.org/officeDocument/2006/relationships/tags" Target="../tags/tag95.xml"/><Relationship Id="rId18" Type="http://schemas.openxmlformats.org/officeDocument/2006/relationships/tags" Target="../tags/tag100.xml"/><Relationship Id="rId26" Type="http://schemas.openxmlformats.org/officeDocument/2006/relationships/notesSlide" Target="../notesSlides/notesSlide5.xml"/><Relationship Id="rId3" Type="http://schemas.openxmlformats.org/officeDocument/2006/relationships/tags" Target="../tags/tag85.xml"/><Relationship Id="rId21" Type="http://schemas.openxmlformats.org/officeDocument/2006/relationships/tags" Target="../tags/tag103.xml"/><Relationship Id="rId7" Type="http://schemas.openxmlformats.org/officeDocument/2006/relationships/tags" Target="../tags/tag89.xml"/><Relationship Id="rId12" Type="http://schemas.openxmlformats.org/officeDocument/2006/relationships/tags" Target="../tags/tag94.xml"/><Relationship Id="rId17" Type="http://schemas.openxmlformats.org/officeDocument/2006/relationships/tags" Target="../tags/tag99.xml"/><Relationship Id="rId25" Type="http://schemas.openxmlformats.org/officeDocument/2006/relationships/slideLayout" Target="../slideLayouts/slideLayout12.xml"/><Relationship Id="rId2" Type="http://schemas.openxmlformats.org/officeDocument/2006/relationships/tags" Target="../tags/tag84.xml"/><Relationship Id="rId16" Type="http://schemas.openxmlformats.org/officeDocument/2006/relationships/tags" Target="../tags/tag98.xml"/><Relationship Id="rId20" Type="http://schemas.openxmlformats.org/officeDocument/2006/relationships/tags" Target="../tags/tag102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tags" Target="../tags/tag93.xml"/><Relationship Id="rId24" Type="http://schemas.openxmlformats.org/officeDocument/2006/relationships/tags" Target="../tags/tag106.xml"/><Relationship Id="rId5" Type="http://schemas.openxmlformats.org/officeDocument/2006/relationships/tags" Target="../tags/tag87.xml"/><Relationship Id="rId15" Type="http://schemas.openxmlformats.org/officeDocument/2006/relationships/tags" Target="../tags/tag97.xml"/><Relationship Id="rId23" Type="http://schemas.openxmlformats.org/officeDocument/2006/relationships/tags" Target="../tags/tag105.xml"/><Relationship Id="rId10" Type="http://schemas.openxmlformats.org/officeDocument/2006/relationships/tags" Target="../tags/tag92.xml"/><Relationship Id="rId19" Type="http://schemas.openxmlformats.org/officeDocument/2006/relationships/tags" Target="../tags/tag101.xml"/><Relationship Id="rId4" Type="http://schemas.openxmlformats.org/officeDocument/2006/relationships/tags" Target="../tags/tag86.xml"/><Relationship Id="rId9" Type="http://schemas.openxmlformats.org/officeDocument/2006/relationships/tags" Target="../tags/tag91.xml"/><Relationship Id="rId14" Type="http://schemas.openxmlformats.org/officeDocument/2006/relationships/tags" Target="../tags/tag96.xml"/><Relationship Id="rId22" Type="http://schemas.openxmlformats.org/officeDocument/2006/relationships/tags" Target="../tags/tag10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7.xml"/><Relationship Id="rId13" Type="http://schemas.openxmlformats.org/officeDocument/2006/relationships/tags" Target="../tags/tag122.xml"/><Relationship Id="rId18" Type="http://schemas.openxmlformats.org/officeDocument/2006/relationships/tags" Target="../tags/tag127.xml"/><Relationship Id="rId3" Type="http://schemas.openxmlformats.org/officeDocument/2006/relationships/tags" Target="../tags/tag112.xml"/><Relationship Id="rId21" Type="http://schemas.openxmlformats.org/officeDocument/2006/relationships/tags" Target="../tags/tag130.xml"/><Relationship Id="rId7" Type="http://schemas.openxmlformats.org/officeDocument/2006/relationships/tags" Target="../tags/tag116.xml"/><Relationship Id="rId12" Type="http://schemas.openxmlformats.org/officeDocument/2006/relationships/tags" Target="../tags/tag121.xml"/><Relationship Id="rId17" Type="http://schemas.openxmlformats.org/officeDocument/2006/relationships/tags" Target="../tags/tag126.xml"/><Relationship Id="rId2" Type="http://schemas.openxmlformats.org/officeDocument/2006/relationships/tags" Target="../tags/tag111.xml"/><Relationship Id="rId16" Type="http://schemas.openxmlformats.org/officeDocument/2006/relationships/tags" Target="../tags/tag125.xml"/><Relationship Id="rId20" Type="http://schemas.openxmlformats.org/officeDocument/2006/relationships/tags" Target="../tags/tag129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tags" Target="../tags/tag120.xml"/><Relationship Id="rId5" Type="http://schemas.openxmlformats.org/officeDocument/2006/relationships/tags" Target="../tags/tag114.xml"/><Relationship Id="rId15" Type="http://schemas.openxmlformats.org/officeDocument/2006/relationships/tags" Target="../tags/tag124.xml"/><Relationship Id="rId23" Type="http://schemas.openxmlformats.org/officeDocument/2006/relationships/notesSlide" Target="../notesSlides/notesSlide6.xml"/><Relationship Id="rId10" Type="http://schemas.openxmlformats.org/officeDocument/2006/relationships/tags" Target="../tags/tag119.xml"/><Relationship Id="rId19" Type="http://schemas.openxmlformats.org/officeDocument/2006/relationships/tags" Target="../tags/tag128.xml"/><Relationship Id="rId4" Type="http://schemas.openxmlformats.org/officeDocument/2006/relationships/tags" Target="../tags/tag113.xml"/><Relationship Id="rId9" Type="http://schemas.openxmlformats.org/officeDocument/2006/relationships/tags" Target="../tags/tag118.xml"/><Relationship Id="rId14" Type="http://schemas.openxmlformats.org/officeDocument/2006/relationships/tags" Target="../tags/tag123.xml"/><Relationship Id="rId22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13" Type="http://schemas.openxmlformats.org/officeDocument/2006/relationships/tags" Target="../tags/tag146.xml"/><Relationship Id="rId18" Type="http://schemas.openxmlformats.org/officeDocument/2006/relationships/tags" Target="../tags/tag151.xml"/><Relationship Id="rId3" Type="http://schemas.openxmlformats.org/officeDocument/2006/relationships/tags" Target="../tags/tag136.xml"/><Relationship Id="rId21" Type="http://schemas.openxmlformats.org/officeDocument/2006/relationships/tags" Target="../tags/tag154.xml"/><Relationship Id="rId7" Type="http://schemas.openxmlformats.org/officeDocument/2006/relationships/tags" Target="../tags/tag140.xml"/><Relationship Id="rId12" Type="http://schemas.openxmlformats.org/officeDocument/2006/relationships/tags" Target="../tags/tag145.xml"/><Relationship Id="rId17" Type="http://schemas.openxmlformats.org/officeDocument/2006/relationships/tags" Target="../tags/tag150.xml"/><Relationship Id="rId2" Type="http://schemas.openxmlformats.org/officeDocument/2006/relationships/tags" Target="../tags/tag135.xml"/><Relationship Id="rId16" Type="http://schemas.openxmlformats.org/officeDocument/2006/relationships/tags" Target="../tags/tag149.xml"/><Relationship Id="rId20" Type="http://schemas.openxmlformats.org/officeDocument/2006/relationships/tags" Target="../tags/tag153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11" Type="http://schemas.openxmlformats.org/officeDocument/2006/relationships/tags" Target="../tags/tag144.xml"/><Relationship Id="rId5" Type="http://schemas.openxmlformats.org/officeDocument/2006/relationships/tags" Target="../tags/tag138.xml"/><Relationship Id="rId15" Type="http://schemas.openxmlformats.org/officeDocument/2006/relationships/tags" Target="../tags/tag148.xml"/><Relationship Id="rId23" Type="http://schemas.openxmlformats.org/officeDocument/2006/relationships/notesSlide" Target="../notesSlides/notesSlide7.xml"/><Relationship Id="rId10" Type="http://schemas.openxmlformats.org/officeDocument/2006/relationships/tags" Target="../tags/tag143.xml"/><Relationship Id="rId19" Type="http://schemas.openxmlformats.org/officeDocument/2006/relationships/tags" Target="../tags/tag152.xml"/><Relationship Id="rId4" Type="http://schemas.openxmlformats.org/officeDocument/2006/relationships/tags" Target="../tags/tag137.xml"/><Relationship Id="rId9" Type="http://schemas.openxmlformats.org/officeDocument/2006/relationships/tags" Target="../tags/tag142.xml"/><Relationship Id="rId14" Type="http://schemas.openxmlformats.org/officeDocument/2006/relationships/tags" Target="../tags/tag147.xml"/><Relationship Id="rId22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tags" Target="../tags/tag171.xml"/><Relationship Id="rId18" Type="http://schemas.openxmlformats.org/officeDocument/2006/relationships/tags" Target="../tags/tag176.xml"/><Relationship Id="rId26" Type="http://schemas.openxmlformats.org/officeDocument/2006/relationships/image" Target="../media/image11.jpeg"/><Relationship Id="rId3" Type="http://schemas.openxmlformats.org/officeDocument/2006/relationships/tags" Target="../tags/tag161.xml"/><Relationship Id="rId21" Type="http://schemas.openxmlformats.org/officeDocument/2006/relationships/tags" Target="../tags/tag179.xml"/><Relationship Id="rId7" Type="http://schemas.openxmlformats.org/officeDocument/2006/relationships/tags" Target="../tags/tag165.xml"/><Relationship Id="rId12" Type="http://schemas.openxmlformats.org/officeDocument/2006/relationships/tags" Target="../tags/tag170.xml"/><Relationship Id="rId17" Type="http://schemas.openxmlformats.org/officeDocument/2006/relationships/tags" Target="../tags/tag175.xml"/><Relationship Id="rId25" Type="http://schemas.openxmlformats.org/officeDocument/2006/relationships/image" Target="../media/image10.jpeg"/><Relationship Id="rId2" Type="http://schemas.openxmlformats.org/officeDocument/2006/relationships/tags" Target="../tags/tag160.xml"/><Relationship Id="rId16" Type="http://schemas.openxmlformats.org/officeDocument/2006/relationships/tags" Target="../tags/tag174.xml"/><Relationship Id="rId20" Type="http://schemas.openxmlformats.org/officeDocument/2006/relationships/tags" Target="../tags/tag178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24" Type="http://schemas.openxmlformats.org/officeDocument/2006/relationships/notesSlide" Target="../notesSlides/notesSlide8.xml"/><Relationship Id="rId5" Type="http://schemas.openxmlformats.org/officeDocument/2006/relationships/tags" Target="../tags/tag163.xml"/><Relationship Id="rId15" Type="http://schemas.openxmlformats.org/officeDocument/2006/relationships/tags" Target="../tags/tag173.xml"/><Relationship Id="rId23" Type="http://schemas.openxmlformats.org/officeDocument/2006/relationships/slideLayout" Target="../slideLayouts/slideLayout12.xml"/><Relationship Id="rId10" Type="http://schemas.openxmlformats.org/officeDocument/2006/relationships/tags" Target="../tags/tag168.xml"/><Relationship Id="rId19" Type="http://schemas.openxmlformats.org/officeDocument/2006/relationships/tags" Target="../tags/tag177.xml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tags" Target="../tags/tag172.xml"/><Relationship Id="rId22" Type="http://schemas.openxmlformats.org/officeDocument/2006/relationships/tags" Target="../tags/tag18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13" Type="http://schemas.openxmlformats.org/officeDocument/2006/relationships/slideLayout" Target="../slideLayouts/slideLayout13.xml"/><Relationship Id="rId3" Type="http://schemas.openxmlformats.org/officeDocument/2006/relationships/tags" Target="../tags/tag187.xml"/><Relationship Id="rId7" Type="http://schemas.openxmlformats.org/officeDocument/2006/relationships/tags" Target="../tags/tag191.xml"/><Relationship Id="rId12" Type="http://schemas.openxmlformats.org/officeDocument/2006/relationships/tags" Target="../tags/tag196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tags" Target="../tags/tag195.xml"/><Relationship Id="rId5" Type="http://schemas.openxmlformats.org/officeDocument/2006/relationships/tags" Target="../tags/tag189.xml"/><Relationship Id="rId10" Type="http://schemas.openxmlformats.org/officeDocument/2006/relationships/tags" Target="../tags/tag194.xml"/><Relationship Id="rId4" Type="http://schemas.openxmlformats.org/officeDocument/2006/relationships/tags" Target="../tags/tag188.xml"/><Relationship Id="rId9" Type="http://schemas.openxmlformats.org/officeDocument/2006/relationships/tags" Target="../tags/tag19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04.xml"/><Relationship Id="rId13" Type="http://schemas.openxmlformats.org/officeDocument/2006/relationships/image" Target="../media/image4.png"/><Relationship Id="rId3" Type="http://schemas.openxmlformats.org/officeDocument/2006/relationships/tags" Target="../tags/tag199.xml"/><Relationship Id="rId7" Type="http://schemas.openxmlformats.org/officeDocument/2006/relationships/tags" Target="../tags/tag203.xml"/><Relationship Id="rId12" Type="http://schemas.openxmlformats.org/officeDocument/2006/relationships/slideLayout" Target="../slideLayouts/slideLayout13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tags" Target="../tags/tag202.xml"/><Relationship Id="rId11" Type="http://schemas.openxmlformats.org/officeDocument/2006/relationships/tags" Target="../tags/tag207.xml"/><Relationship Id="rId5" Type="http://schemas.openxmlformats.org/officeDocument/2006/relationships/tags" Target="../tags/tag201.xml"/><Relationship Id="rId10" Type="http://schemas.openxmlformats.org/officeDocument/2006/relationships/tags" Target="../tags/tag206.xml"/><Relationship Id="rId4" Type="http://schemas.openxmlformats.org/officeDocument/2006/relationships/tags" Target="../tags/tag200.xml"/><Relationship Id="rId9" Type="http://schemas.openxmlformats.org/officeDocument/2006/relationships/tags" Target="../tags/tag205.xml"/><Relationship Id="rId14" Type="http://schemas.openxmlformats.org/officeDocument/2006/relationships/image" Target="../media/image5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212.xml"/><Relationship Id="rId4" Type="http://schemas.openxmlformats.org/officeDocument/2006/relationships/tags" Target="../tags/tag2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18" Type="http://schemas.openxmlformats.org/officeDocument/2006/relationships/tags" Target="../tags/tag23.xml"/><Relationship Id="rId3" Type="http://schemas.openxmlformats.org/officeDocument/2006/relationships/tags" Target="../tags/tag8.xml"/><Relationship Id="rId21" Type="http://schemas.openxmlformats.org/officeDocument/2006/relationships/slideLayout" Target="../slideLayouts/slideLayout12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tags" Target="../tags/tag22.xml"/><Relationship Id="rId2" Type="http://schemas.openxmlformats.org/officeDocument/2006/relationships/tags" Target="../tags/tag7.xml"/><Relationship Id="rId16" Type="http://schemas.openxmlformats.org/officeDocument/2006/relationships/tags" Target="../tags/tag21.xml"/><Relationship Id="rId20" Type="http://schemas.openxmlformats.org/officeDocument/2006/relationships/tags" Target="../tags/tag25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10" Type="http://schemas.openxmlformats.org/officeDocument/2006/relationships/tags" Target="../tags/tag15.xml"/><Relationship Id="rId19" Type="http://schemas.openxmlformats.org/officeDocument/2006/relationships/tags" Target="../tags/tag24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Relationship Id="rId2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tags" Target="../tags/tag51.xml"/><Relationship Id="rId3" Type="http://schemas.openxmlformats.org/officeDocument/2006/relationships/tags" Target="../tags/tag36.xml"/><Relationship Id="rId21" Type="http://schemas.openxmlformats.org/officeDocument/2006/relationships/tags" Target="../tags/tag54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tags" Target="../tags/tag50.xml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20" Type="http://schemas.openxmlformats.org/officeDocument/2006/relationships/tags" Target="../tags/tag53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23" Type="http://schemas.openxmlformats.org/officeDocument/2006/relationships/notesSlide" Target="../notesSlides/notesSlide3.xml"/><Relationship Id="rId10" Type="http://schemas.openxmlformats.org/officeDocument/2006/relationships/tags" Target="../tags/tag43.xml"/><Relationship Id="rId19" Type="http://schemas.openxmlformats.org/officeDocument/2006/relationships/tags" Target="../tags/tag52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Relationship Id="rId22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-7920"/>
            <a:ext cx="9036496" cy="5119776"/>
          </a:xfrm>
          <a:prstGeom prst="rect">
            <a:avLst/>
          </a:prstGeom>
        </p:spPr>
      </p:pic>
      <p:sp>
        <p:nvSpPr>
          <p:cNvPr id="4" name="标题 1"/>
          <p:cNvSpPr txBox="1"/>
          <p:nvPr/>
        </p:nvSpPr>
        <p:spPr>
          <a:xfrm>
            <a:off x="824800" y="2009292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Extended reading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hape 121"/>
          <p:cNvSpPr txBox="1"/>
          <p:nvPr/>
        </p:nvSpPr>
        <p:spPr>
          <a:xfrm>
            <a:off x="566295" y="1200268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1199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 Back to school</a:t>
            </a:r>
          </a:p>
        </p:txBody>
      </p:sp>
    </p:spTree>
    <p:extLst>
      <p:ext uri="{BB962C8B-B14F-4D97-AF65-F5344CB8AC3E}">
        <p14:creationId xmlns:p14="http://schemas.microsoft.com/office/powerpoint/2010/main" val="287793484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rot="5400000">
            <a:off x="-30004" y="229076"/>
            <a:ext cx="961073" cy="68770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Para. 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59632" y="136153"/>
            <a:ext cx="7736205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Critical thinking: 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Why do Chinese students go to school so early? Can you think of any proverbs (</a:t>
            </a:r>
            <a:r>
              <a:rPr lang="zh-CN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谚语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) in China?</a:t>
            </a:r>
          </a:p>
        </p:txBody>
      </p:sp>
      <p:pic>
        <p:nvPicPr>
          <p:cNvPr id="105" name="图片 104"/>
          <p:cNvPicPr/>
          <p:nvPr/>
        </p:nvPicPr>
        <p:blipFill>
          <a:blip r:embed="rId3"/>
          <a:stretch>
            <a:fillRect/>
          </a:stretch>
        </p:blipFill>
        <p:spPr>
          <a:xfrm>
            <a:off x="13590" y="1606129"/>
            <a:ext cx="3025160" cy="20162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内容占位符 5"/>
          <p:cNvSpPr>
            <a:spLocks noGrp="1"/>
          </p:cNvSpPr>
          <p:nvPr/>
        </p:nvSpPr>
        <p:spPr>
          <a:xfrm>
            <a:off x="2987824" y="1563445"/>
            <a:ext cx="6610826" cy="53959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en-US" altLang="zh-CN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The early bird catches the worm.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早起的鸟儿有虫吃。</a:t>
            </a:r>
          </a:p>
        </p:txBody>
      </p:sp>
      <p:sp>
        <p:nvSpPr>
          <p:cNvPr id="11" name="内容占位符 5"/>
          <p:cNvSpPr>
            <a:spLocks noGrp="1"/>
          </p:cNvSpPr>
          <p:nvPr/>
        </p:nvSpPr>
        <p:spPr>
          <a:xfrm>
            <a:off x="1619672" y="3426467"/>
            <a:ext cx="6610826" cy="53959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en-US" altLang="zh-CN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An hour in the morning is worth two in the evening. </a:t>
            </a:r>
            <a:r>
              <a:rPr lang="zh-CN" alt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一日之计在于晨。</a:t>
            </a:r>
          </a:p>
        </p:txBody>
      </p:sp>
    </p:spTree>
    <p:custDataLst>
      <p:tags r:id="rId1"/>
    </p:custData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9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/>
      <p:bldP spid="10" grpId="1"/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>
            <p:custDataLst>
              <p:tags r:id="rId1"/>
            </p:custDataLst>
          </p:nvPr>
        </p:nvSpPr>
        <p:spPr>
          <a:xfrm>
            <a:off x="1452563" y="1555274"/>
            <a:ext cx="1526540" cy="427990"/>
          </a:xfrm>
          <a:prstGeom prst="flowChartTerminator">
            <a:avLst/>
          </a:prstGeom>
          <a:solidFill>
            <a:srgbClr val="FF6600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99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等腰三角形 6"/>
          <p:cNvSpPr/>
          <p:nvPr>
            <p:custDataLst>
              <p:tags r:id="rId2"/>
            </p:custDataLst>
          </p:nvPr>
        </p:nvSpPr>
        <p:spPr>
          <a:xfrm flipV="1">
            <a:off x="565774" y="1227870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>
            <p:custDataLst>
              <p:tags r:id="rId3"/>
            </p:custDataLst>
          </p:nvPr>
        </p:nvSpPr>
        <p:spPr>
          <a:xfrm flipV="1">
            <a:off x="2112308" y="118024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>
            <p:custDataLst>
              <p:tags r:id="rId4"/>
            </p:custDataLst>
          </p:nvPr>
        </p:nvSpPr>
        <p:spPr>
          <a:xfrm flipV="1">
            <a:off x="3385467" y="118024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>
            <p:custDataLst>
              <p:tags r:id="rId5"/>
            </p:custDataLst>
          </p:nvPr>
        </p:nvSpPr>
        <p:spPr>
          <a:xfrm flipV="1">
            <a:off x="4739774" y="118659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-292700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Timetable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1182069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Subjects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2979113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Classes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4199435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Homework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5" name="等腰三角形 14"/>
          <p:cNvSpPr/>
          <p:nvPr>
            <p:custDataLst>
              <p:tags r:id="rId10"/>
            </p:custDataLst>
          </p:nvPr>
        </p:nvSpPr>
        <p:spPr>
          <a:xfrm flipV="1">
            <a:off x="6672079" y="118024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>
            <p:custDataLst>
              <p:tags r:id="rId11"/>
            </p:custDataLst>
          </p:nvPr>
        </p:nvSpPr>
        <p:spPr>
          <a:xfrm flipV="1">
            <a:off x="8537575" y="1186816"/>
            <a:ext cx="304165" cy="255905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12"/>
            </p:custDataLst>
          </p:nvPr>
        </p:nvSpPr>
        <p:spPr>
          <a:xfrm>
            <a:off x="5994580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b="1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6015991" y="1550035"/>
            <a:ext cx="186942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School lunch</a:t>
            </a:r>
          </a:p>
        </p:txBody>
      </p:sp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8211485" y="1550035"/>
            <a:ext cx="95571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Clubs</a:t>
            </a:r>
          </a:p>
        </p:txBody>
      </p:sp>
      <p:sp>
        <p:nvSpPr>
          <p:cNvPr id="6" name="TextBox 10"/>
          <p:cNvSpPr txBox="1"/>
          <p:nvPr>
            <p:custDataLst>
              <p:tags r:id="rId15"/>
            </p:custDataLst>
          </p:nvPr>
        </p:nvSpPr>
        <p:spPr>
          <a:xfrm>
            <a:off x="804227" y="2277111"/>
            <a:ext cx="7795260" cy="2603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8768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/>
              <a:cs typeface="+mn-ea"/>
              <a:sym typeface="Arial" panose="020B0604020202020204" pitchFamily="34" charset="0"/>
            </a:endParaRPr>
          </a:p>
          <a:p>
            <a:pPr algn="just" defTabSz="4876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Compulsory courses</a:t>
            </a:r>
            <a:r>
              <a:rPr lang="zh-CN" altLang="en-US" sz="24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（必修课）</a:t>
            </a:r>
            <a:r>
              <a:rPr lang="en-US" altLang="zh-CN" sz="2400" b="1" dirty="0"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: English,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Maths</a:t>
            </a:r>
            <a:r>
              <a:rPr lang="en-US" altLang="zh-CN" sz="2400" b="1" dirty="0"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, Biology, Chemistry and Physics.</a:t>
            </a:r>
          </a:p>
          <a:p>
            <a:pPr algn="just" defTabSz="487680" fontAlgn="base">
              <a:spcBef>
                <a:spcPct val="0"/>
              </a:spcBef>
              <a:spcAft>
                <a:spcPct val="0"/>
              </a:spcAft>
            </a:pPr>
            <a:endParaRPr lang="en-US" altLang="zh-CN" sz="2400" b="1" dirty="0">
              <a:latin typeface="Times New Roman" panose="02020603050405020304" pitchFamily="18" charset="0"/>
              <a:ea typeface="微软雅黑"/>
              <a:cs typeface="+mn-ea"/>
              <a:sym typeface="Arial" panose="020B0604020202020204" pitchFamily="34" charset="0"/>
            </a:endParaRPr>
          </a:p>
          <a:p>
            <a:pPr algn="just" defTabSz="4876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Optional</a:t>
            </a:r>
            <a:r>
              <a:rPr lang="en-US" altLang="zh-CN" sz="2400" b="1" u="sng" dirty="0"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courses</a:t>
            </a:r>
            <a:r>
              <a:rPr lang="zh-CN" altLang="en-US" sz="24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（选修课）</a:t>
            </a:r>
            <a:r>
              <a:rPr lang="en-US" altLang="zh-CN" sz="2400" b="1" dirty="0"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: History, </a:t>
            </a:r>
            <a:r>
              <a:rPr lang="en-US" altLang="zh-CN" sz="2400" b="1" u="sng" dirty="0"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            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 and</a:t>
            </a:r>
          </a:p>
          <a:p>
            <a:pPr algn="just" defTabSz="4876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u="sng" dirty="0"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   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.</a:t>
            </a:r>
          </a:p>
          <a:p>
            <a:pPr algn="just" defTabSz="487680" fontAlgn="base">
              <a:spcBef>
                <a:spcPct val="0"/>
              </a:spcBef>
              <a:spcAft>
                <a:spcPct val="0"/>
              </a:spcAft>
            </a:pPr>
            <a:endParaRPr lang="en-US" altLang="zh-CN" sz="2400" b="1" dirty="0">
              <a:latin typeface="Times New Roman" panose="02020603050405020304" pitchFamily="18" charset="0"/>
              <a:ea typeface="微软雅黑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>
            <p:custDataLst>
              <p:tags r:id="rId16"/>
            </p:custDataLst>
          </p:nvPr>
        </p:nvGrpSpPr>
        <p:grpSpPr>
          <a:xfrm>
            <a:off x="2929414" y="220028"/>
            <a:ext cx="3590925" cy="589121"/>
            <a:chOff x="-490487" y="0"/>
            <a:chExt cx="3272848" cy="648072"/>
          </a:xfrm>
        </p:grpSpPr>
        <p:sp>
          <p:nvSpPr>
            <p:cNvPr id="11" name="燕尾形 2"/>
            <p:cNvSpPr/>
            <p:nvPr>
              <p:custDataLst>
                <p:tags r:id="rId19"/>
              </p:custDataLst>
            </p:nvPr>
          </p:nvSpPr>
          <p:spPr>
            <a:xfrm>
              <a:off x="1794092" y="0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燕尾形 4"/>
            <p:cNvSpPr/>
            <p:nvPr>
              <p:custDataLst>
                <p:tags r:id="rId20"/>
              </p:custDataLst>
            </p:nvPr>
          </p:nvSpPr>
          <p:spPr>
            <a:xfrm>
              <a:off x="2206297" y="0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五边形 1"/>
            <p:cNvSpPr/>
            <p:nvPr>
              <p:custDataLst>
                <p:tags r:id="rId21"/>
              </p:custDataLst>
            </p:nvPr>
          </p:nvSpPr>
          <p:spPr>
            <a:xfrm>
              <a:off x="-490487" y="0"/>
              <a:ext cx="2435103" cy="648072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  <a:cs typeface="Calibri" panose="020F0502020204030204" charset="0"/>
                </a:rPr>
                <a:t>Detailed </a:t>
              </a:r>
              <a:r>
                <a:rPr lang="en-US" sz="2700" b="1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  <a:cs typeface="Calibri" panose="020F0502020204030204" charset="0"/>
                </a:rPr>
                <a:t>reading</a:t>
              </a:r>
              <a:endParaRPr lang="en-US" sz="2400" b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endParaRPr>
            </a:p>
          </p:txBody>
        </p:sp>
      </p:grp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6179344" y="3795886"/>
            <a:ext cx="681990" cy="2954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Art </a:t>
            </a:r>
          </a:p>
        </p:txBody>
      </p:sp>
      <p:sp>
        <p:nvSpPr>
          <p:cNvPr id="25" name="文本框 24"/>
          <p:cNvSpPr txBox="1"/>
          <p:nvPr>
            <p:custDataLst>
              <p:tags r:id="rId18"/>
            </p:custDataLst>
          </p:nvPr>
        </p:nvSpPr>
        <p:spPr>
          <a:xfrm>
            <a:off x="998943" y="4155926"/>
            <a:ext cx="1183005" cy="2954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Business</a:t>
            </a:r>
          </a:p>
        </p:txBody>
      </p:sp>
      <p:sp>
        <p:nvSpPr>
          <p:cNvPr id="26" name="五边形 4">
            <a:extLst>
              <a:ext uri="{FF2B5EF4-FFF2-40B4-BE49-F238E27FC236}">
                <a16:creationId xmlns:a16="http://schemas.microsoft.com/office/drawing/2014/main" id="{BF3BC2E1-7102-DAD3-1CB5-B7F1720B4BD2}"/>
              </a:ext>
            </a:extLst>
          </p:cNvPr>
          <p:cNvSpPr/>
          <p:nvPr/>
        </p:nvSpPr>
        <p:spPr>
          <a:xfrm rot="5400000">
            <a:off x="-112253" y="229075"/>
            <a:ext cx="961073" cy="68770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Para. 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终止 4"/>
          <p:cNvSpPr/>
          <p:nvPr>
            <p:custDataLst>
              <p:tags r:id="rId1"/>
            </p:custDataLst>
          </p:nvPr>
        </p:nvSpPr>
        <p:spPr>
          <a:xfrm>
            <a:off x="2892108" y="1213031"/>
            <a:ext cx="1307465" cy="427990"/>
          </a:xfrm>
          <a:prstGeom prst="flowChartTerminator">
            <a:avLst/>
          </a:prstGeom>
          <a:solidFill>
            <a:srgbClr val="FF6600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99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等腰三角形 6"/>
          <p:cNvSpPr/>
          <p:nvPr>
            <p:custDataLst>
              <p:tags r:id="rId2"/>
            </p:custDataLst>
          </p:nvPr>
        </p:nvSpPr>
        <p:spPr>
          <a:xfrm flipV="1">
            <a:off x="565774" y="891183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>
            <p:custDataLst>
              <p:tags r:id="rId3"/>
            </p:custDataLst>
          </p:nvPr>
        </p:nvSpPr>
        <p:spPr>
          <a:xfrm flipV="1">
            <a:off x="2112308" y="843558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>
            <p:custDataLst>
              <p:tags r:id="rId4"/>
            </p:custDataLst>
          </p:nvPr>
        </p:nvSpPr>
        <p:spPr>
          <a:xfrm flipV="1">
            <a:off x="3385467" y="843558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>
            <p:custDataLst>
              <p:tags r:id="rId5"/>
            </p:custDataLst>
          </p:nvPr>
        </p:nvSpPr>
        <p:spPr>
          <a:xfrm flipV="1">
            <a:off x="4739774" y="849908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-206895" y="1245989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Timetable</a:t>
            </a:r>
            <a:endParaRPr lang="en-US" altLang="zh-CN" sz="2400" b="1" dirty="0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1182069" y="1213095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Subjects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2979113" y="1213095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Classes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4199435" y="1213095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Homework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5" name="等腰三角形 14"/>
          <p:cNvSpPr/>
          <p:nvPr>
            <p:custDataLst>
              <p:tags r:id="rId10"/>
            </p:custDataLst>
          </p:nvPr>
        </p:nvSpPr>
        <p:spPr>
          <a:xfrm flipV="1">
            <a:off x="6672079" y="843558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>
            <p:custDataLst>
              <p:tags r:id="rId11"/>
            </p:custDataLst>
          </p:nvPr>
        </p:nvSpPr>
        <p:spPr>
          <a:xfrm flipV="1">
            <a:off x="8537575" y="850129"/>
            <a:ext cx="304165" cy="255905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12"/>
            </p:custDataLst>
          </p:nvPr>
        </p:nvSpPr>
        <p:spPr>
          <a:xfrm>
            <a:off x="5994580" y="1213095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b="1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6015991" y="1213348"/>
            <a:ext cx="186942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School lunch</a:t>
            </a:r>
          </a:p>
        </p:txBody>
      </p:sp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8211485" y="1213348"/>
            <a:ext cx="95571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Clubs</a:t>
            </a:r>
          </a:p>
        </p:txBody>
      </p:sp>
      <p:sp>
        <p:nvSpPr>
          <p:cNvPr id="6" name="TextBox 10"/>
          <p:cNvSpPr txBox="1"/>
          <p:nvPr>
            <p:custDataLst>
              <p:tags r:id="rId15"/>
            </p:custDataLst>
          </p:nvPr>
        </p:nvSpPr>
        <p:spPr>
          <a:xfrm>
            <a:off x="35496" y="1635646"/>
            <a:ext cx="9205059" cy="3247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8768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Arial" panose="020B0604020202020204" pitchFamily="34" charset="0"/>
              </a:rPr>
              <a:t>①</a:t>
            </a:r>
            <a:r>
              <a:rPr lang="en-US" altLang="zh-CN" sz="2800" b="1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Arial" panose="020B0604020202020204" pitchFamily="34" charset="0"/>
              </a:rPr>
              <a:t>__________move around for every lesson.</a:t>
            </a:r>
          </a:p>
          <a:p>
            <a:pPr algn="just" defTabSz="48768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800" b="1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Arial" panose="020B0604020202020204" pitchFamily="34" charset="0"/>
              </a:rPr>
              <a:t>②________</a:t>
            </a:r>
            <a:r>
              <a:rPr lang="en-US" altLang="zh-CN" sz="2800" b="1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ea"/>
              </a:rPr>
              <a:t>students per class </a:t>
            </a:r>
          </a:p>
          <a:p>
            <a:pPr algn="just" defTabSz="48768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ea"/>
              </a:rPr>
              <a:t>③</a:t>
            </a:r>
            <a:r>
              <a:rPr lang="en-US" altLang="zh-CN" sz="2800" b="1" dirty="0"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He _________most of the classes, but some of them were </a:t>
            </a:r>
          </a:p>
          <a:p>
            <a:pPr>
              <a:lnSpc>
                <a:spcPct val="150000"/>
              </a:lnSpc>
              <a:buClr>
                <a:srgbClr val="000000"/>
              </a:buClr>
            </a:pPr>
            <a:r>
              <a:rPr lang="en-US" altLang="zh-CN" sz="2800" b="1" dirty="0"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quite ___________for him.</a:t>
            </a:r>
            <a:endParaRPr lang="en-US" altLang="zh-CN" sz="2800" b="1" dirty="0">
              <a:latin typeface="Times New Roman" panose="02020603050405020304" pitchFamily="18" charset="0"/>
              <a:ea typeface="微软雅黑"/>
              <a:cs typeface="Times New Roman" panose="02020603050405020304" pitchFamily="18" charset="0"/>
              <a:sym typeface="+mn-ea"/>
            </a:endParaRPr>
          </a:p>
          <a:p>
            <a:pPr algn="just" defTabSz="48768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④</a:t>
            </a:r>
            <a:r>
              <a:rPr lang="en-US" altLang="zh-CN" sz="2800" b="1" dirty="0"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ea"/>
              </a:rPr>
              <a:t>Class discussion is very _________.</a:t>
            </a:r>
            <a:endParaRPr lang="en-US" altLang="zh-CN" sz="2800" b="1" u="sng" dirty="0">
              <a:solidFill>
                <a:schemeClr val="tx1">
                  <a:alpha val="0"/>
                </a:schemeClr>
              </a:solidFill>
              <a:latin typeface="Times New Roman" panose="02020603050405020304" pitchFamily="18" charset="0"/>
              <a:ea typeface="微软雅黑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6"/>
            </p:custDataLst>
          </p:nvPr>
        </p:nvSpPr>
        <p:spPr>
          <a:xfrm>
            <a:off x="683568" y="1851670"/>
            <a:ext cx="1429879" cy="34471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altLang="zh-CN" sz="2800" b="1" dirty="0">
                <a:solidFill>
                  <a:srgbClr val="FF03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2800" b="1" dirty="0">
                <a:solidFill>
                  <a:srgbClr val="FF03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tudents </a:t>
            </a:r>
          </a:p>
        </p:txBody>
      </p:sp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043608" y="2505224"/>
            <a:ext cx="448841" cy="34471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80000"/>
              </a:lnSpc>
            </a:pPr>
            <a:r>
              <a:rPr lang="zh-CN" altLang="en-US" sz="2800" b="1" dirty="0">
                <a:solidFill>
                  <a:srgbClr val="FF03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</a:p>
        </p:txBody>
      </p: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4112802" y="4412171"/>
            <a:ext cx="1558119" cy="34471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80000"/>
              </a:lnSpc>
            </a:pPr>
            <a:r>
              <a:rPr lang="zh-CN" altLang="en-US" sz="2800" b="1" dirty="0">
                <a:solidFill>
                  <a:srgbClr val="FF03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</a:t>
            </a:r>
            <a:r>
              <a:rPr lang="en-US" altLang="zh-CN" sz="2800" b="1" dirty="0">
                <a:solidFill>
                  <a:srgbClr val="FF03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29" name="文本框 28"/>
          <p:cNvSpPr txBox="1"/>
          <p:nvPr>
            <p:custDataLst>
              <p:tags r:id="rId19"/>
            </p:custDataLst>
          </p:nvPr>
        </p:nvSpPr>
        <p:spPr>
          <a:xfrm>
            <a:off x="1115616" y="3045180"/>
            <a:ext cx="1197444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rgbClr val="FF03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 b="1" dirty="0">
                <a:solidFill>
                  <a:srgbClr val="FF03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</a:t>
            </a:r>
          </a:p>
        </p:txBody>
      </p:sp>
      <p:sp>
        <p:nvSpPr>
          <p:cNvPr id="31" name="文本框 30"/>
          <p:cNvSpPr txBox="1"/>
          <p:nvPr>
            <p:custDataLst>
              <p:tags r:id="rId20"/>
            </p:custDataLst>
          </p:nvPr>
        </p:nvSpPr>
        <p:spPr>
          <a:xfrm>
            <a:off x="971600" y="3692091"/>
            <a:ext cx="1755289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rgbClr val="FF03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challenging</a:t>
            </a:r>
          </a:p>
        </p:txBody>
      </p:sp>
      <p:grpSp>
        <p:nvGrpSpPr>
          <p:cNvPr id="25" name="组合 24"/>
          <p:cNvGrpSpPr/>
          <p:nvPr>
            <p:custDataLst>
              <p:tags r:id="rId21"/>
            </p:custDataLst>
          </p:nvPr>
        </p:nvGrpSpPr>
        <p:grpSpPr>
          <a:xfrm>
            <a:off x="2929414" y="51470"/>
            <a:ext cx="3590925" cy="589121"/>
            <a:chOff x="-490487" y="0"/>
            <a:chExt cx="3272848" cy="648072"/>
          </a:xfrm>
        </p:grpSpPr>
        <p:sp>
          <p:nvSpPr>
            <p:cNvPr id="26" name="燕尾形 2"/>
            <p:cNvSpPr/>
            <p:nvPr>
              <p:custDataLst>
                <p:tags r:id="rId22"/>
              </p:custDataLst>
            </p:nvPr>
          </p:nvSpPr>
          <p:spPr>
            <a:xfrm>
              <a:off x="1794092" y="0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燕尾形 4"/>
            <p:cNvSpPr/>
            <p:nvPr>
              <p:custDataLst>
                <p:tags r:id="rId23"/>
              </p:custDataLst>
            </p:nvPr>
          </p:nvSpPr>
          <p:spPr>
            <a:xfrm>
              <a:off x="2206297" y="0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五边形 1"/>
            <p:cNvSpPr/>
            <p:nvPr>
              <p:custDataLst>
                <p:tags r:id="rId24"/>
              </p:custDataLst>
            </p:nvPr>
          </p:nvSpPr>
          <p:spPr>
            <a:xfrm>
              <a:off x="-490487" y="0"/>
              <a:ext cx="2435103" cy="648072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  <a:cs typeface="Calibri" panose="020F0502020204030204" charset="0"/>
                </a:rPr>
                <a:t>Detailed </a:t>
              </a:r>
              <a:r>
                <a:rPr lang="en-US" sz="2700" b="1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  <a:cs typeface="Calibri" panose="020F0502020204030204" charset="0"/>
                </a:rPr>
                <a:t>reading</a:t>
              </a:r>
              <a:endParaRPr lang="en-US" sz="2400" b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endParaRPr>
            </a:p>
          </p:txBody>
        </p:sp>
      </p:grpSp>
      <p:sp>
        <p:nvSpPr>
          <p:cNvPr id="17" name="五边形 4">
            <a:extLst>
              <a:ext uri="{FF2B5EF4-FFF2-40B4-BE49-F238E27FC236}">
                <a16:creationId xmlns:a16="http://schemas.microsoft.com/office/drawing/2014/main" id="{C80DD1F8-0C8D-4365-D05C-1AEF80EE373B}"/>
              </a:ext>
            </a:extLst>
          </p:cNvPr>
          <p:cNvSpPr/>
          <p:nvPr/>
        </p:nvSpPr>
        <p:spPr>
          <a:xfrm rot="5400000">
            <a:off x="-112253" y="116147"/>
            <a:ext cx="961073" cy="68770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Para. 3</a:t>
            </a:r>
          </a:p>
        </p:txBody>
      </p:sp>
      <p:sp>
        <p:nvSpPr>
          <p:cNvPr id="21" name="五边形 4">
            <a:extLst>
              <a:ext uri="{FF2B5EF4-FFF2-40B4-BE49-F238E27FC236}">
                <a16:creationId xmlns:a16="http://schemas.microsoft.com/office/drawing/2014/main" id="{499DA9A0-4FE3-0BD6-2FCD-A40E190AD622}"/>
              </a:ext>
            </a:extLst>
          </p:cNvPr>
          <p:cNvSpPr/>
          <p:nvPr/>
        </p:nvSpPr>
        <p:spPr>
          <a:xfrm rot="5400000">
            <a:off x="590163" y="116146"/>
            <a:ext cx="961073" cy="68770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Para. 4</a:t>
            </a:r>
          </a:p>
        </p:txBody>
      </p:sp>
    </p:spTree>
    <p:extLst>
      <p:ext uri="{BB962C8B-B14F-4D97-AF65-F5344CB8AC3E}">
        <p14:creationId xmlns:p14="http://schemas.microsoft.com/office/powerpoint/2010/main" val="83108285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9" grpId="0"/>
      <p:bldP spid="29" grpId="0"/>
      <p:bldP spid="31" grpId="0"/>
      <p:bldP spid="17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FF3E1A1-331C-1043-DBE1-BC030A3A79E0}"/>
              </a:ext>
            </a:extLst>
          </p:cNvPr>
          <p:cNvSpPr txBox="1"/>
          <p:nvPr/>
        </p:nvSpPr>
        <p:spPr>
          <a:xfrm>
            <a:off x="143508" y="1002090"/>
            <a:ext cx="8856984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Critical thinking: </a:t>
            </a:r>
            <a:r>
              <a:rPr lang="en-US" altLang="zh-CN" sz="3200" dirty="0">
                <a:latin typeface="Arial Black" panose="020B0A04020102020204" charset="0"/>
                <a:cs typeface="Arial Black" panose="020B0A04020102020204" charset="0"/>
              </a:rPr>
              <a:t>What are the differences between Chinese and British classes?</a:t>
            </a:r>
          </a:p>
          <a:p>
            <a:pPr algn="just"/>
            <a:endParaRPr lang="en-US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8CB3B4-E07F-5F82-90CB-47BF9DC1AC27}"/>
              </a:ext>
            </a:extLst>
          </p:cNvPr>
          <p:cNvSpPr txBox="1"/>
          <p:nvPr/>
        </p:nvSpPr>
        <p:spPr>
          <a:xfrm>
            <a:off x="467544" y="2403907"/>
            <a:ext cx="813690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In Chinese classes, …</a:t>
            </a:r>
          </a:p>
          <a:p>
            <a:r>
              <a:rPr lang="en-US" altLang="zh-CN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In British classes, …</a:t>
            </a:r>
            <a:endParaRPr lang="zh-CN" altLang="en-US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五边形 4">
            <a:extLst>
              <a:ext uri="{FF2B5EF4-FFF2-40B4-BE49-F238E27FC236}">
                <a16:creationId xmlns:a16="http://schemas.microsoft.com/office/drawing/2014/main" id="{55E20B9E-C5D3-B700-16DB-C563D6FB9E52}"/>
              </a:ext>
            </a:extLst>
          </p:cNvPr>
          <p:cNvSpPr/>
          <p:nvPr/>
        </p:nvSpPr>
        <p:spPr>
          <a:xfrm rot="5400000">
            <a:off x="-112253" y="122512"/>
            <a:ext cx="961073" cy="68770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Para. 3</a:t>
            </a:r>
          </a:p>
        </p:txBody>
      </p:sp>
      <p:sp>
        <p:nvSpPr>
          <p:cNvPr id="11" name="五边形 4">
            <a:extLst>
              <a:ext uri="{FF2B5EF4-FFF2-40B4-BE49-F238E27FC236}">
                <a16:creationId xmlns:a16="http://schemas.microsoft.com/office/drawing/2014/main" id="{31E97E36-0F84-6BE5-8DD7-92D44D236EB4}"/>
              </a:ext>
            </a:extLst>
          </p:cNvPr>
          <p:cNvSpPr/>
          <p:nvPr/>
        </p:nvSpPr>
        <p:spPr>
          <a:xfrm rot="5400000">
            <a:off x="590163" y="116146"/>
            <a:ext cx="961073" cy="68770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Para. 4</a:t>
            </a:r>
          </a:p>
        </p:txBody>
      </p:sp>
    </p:spTree>
    <p:extLst>
      <p:ext uri="{BB962C8B-B14F-4D97-AF65-F5344CB8AC3E}">
        <p14:creationId xmlns:p14="http://schemas.microsoft.com/office/powerpoint/2010/main" val="38934260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终止 4"/>
          <p:cNvSpPr/>
          <p:nvPr>
            <p:custDataLst>
              <p:tags r:id="rId1"/>
            </p:custDataLst>
          </p:nvPr>
        </p:nvSpPr>
        <p:spPr>
          <a:xfrm>
            <a:off x="4220687" y="1559719"/>
            <a:ext cx="1550035" cy="427990"/>
          </a:xfrm>
          <a:prstGeom prst="flowChartTerminator">
            <a:avLst/>
          </a:prstGeom>
          <a:solidFill>
            <a:srgbClr val="FF6600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99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等腰三角形 6"/>
          <p:cNvSpPr/>
          <p:nvPr>
            <p:custDataLst>
              <p:tags r:id="rId2"/>
            </p:custDataLst>
          </p:nvPr>
        </p:nvSpPr>
        <p:spPr>
          <a:xfrm flipV="1">
            <a:off x="565774" y="1227870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>
            <p:custDataLst>
              <p:tags r:id="rId3"/>
            </p:custDataLst>
          </p:nvPr>
        </p:nvSpPr>
        <p:spPr>
          <a:xfrm flipV="1">
            <a:off x="2112308" y="118024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>
            <p:custDataLst>
              <p:tags r:id="rId4"/>
            </p:custDataLst>
          </p:nvPr>
        </p:nvSpPr>
        <p:spPr>
          <a:xfrm flipV="1">
            <a:off x="3385467" y="118024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>
            <p:custDataLst>
              <p:tags r:id="rId5"/>
            </p:custDataLst>
          </p:nvPr>
        </p:nvSpPr>
        <p:spPr>
          <a:xfrm flipV="1">
            <a:off x="4739774" y="118659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-292700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Timetable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1182069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Subjects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2979113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Classes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4199435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Homework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5" name="等腰三角形 14"/>
          <p:cNvSpPr/>
          <p:nvPr>
            <p:custDataLst>
              <p:tags r:id="rId10"/>
            </p:custDataLst>
          </p:nvPr>
        </p:nvSpPr>
        <p:spPr>
          <a:xfrm flipV="1">
            <a:off x="6672079" y="118024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>
            <p:custDataLst>
              <p:tags r:id="rId11"/>
            </p:custDataLst>
          </p:nvPr>
        </p:nvSpPr>
        <p:spPr>
          <a:xfrm flipV="1">
            <a:off x="8537575" y="1186816"/>
            <a:ext cx="304165" cy="255905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12"/>
            </p:custDataLst>
          </p:nvPr>
        </p:nvSpPr>
        <p:spPr>
          <a:xfrm>
            <a:off x="5994580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b="1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6015991" y="1550035"/>
            <a:ext cx="186942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School lunch</a:t>
            </a:r>
          </a:p>
        </p:txBody>
      </p:sp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8211485" y="1550035"/>
            <a:ext cx="95571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Clubs</a:t>
            </a:r>
          </a:p>
        </p:txBody>
      </p:sp>
      <p:sp>
        <p:nvSpPr>
          <p:cNvPr id="11" name="TextBox 10"/>
          <p:cNvSpPr txBox="1"/>
          <p:nvPr>
            <p:custDataLst>
              <p:tags r:id="rId15"/>
            </p:custDataLst>
          </p:nvPr>
        </p:nvSpPr>
        <p:spPr>
          <a:xfrm>
            <a:off x="264772" y="2487003"/>
            <a:ext cx="827280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8768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800" b="1" dirty="0">
                <a:latin typeface="Times New Roman" panose="02020603050405020304" pitchFamily="18" charset="0"/>
                <a:ea typeface="微软雅黑"/>
                <a:cs typeface="+mn-ea"/>
                <a:sym typeface="Arial" panose="020B0604020202020204" pitchFamily="34" charset="0"/>
              </a:rPr>
              <a:t>Homework in the UK is  _______ than that in China, However, learning in English is quite a ____________ for John Li.</a:t>
            </a:r>
          </a:p>
        </p:txBody>
      </p:sp>
      <p:sp>
        <p:nvSpPr>
          <p:cNvPr id="6" name="文本框 5"/>
          <p:cNvSpPr txBox="1"/>
          <p:nvPr>
            <p:custDataLst>
              <p:tags r:id="rId16"/>
            </p:custDataLst>
          </p:nvPr>
        </p:nvSpPr>
        <p:spPr>
          <a:xfrm>
            <a:off x="4484478" y="2533169"/>
            <a:ext cx="537006" cy="34471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80000"/>
              </a:lnSpc>
            </a:pPr>
            <a:r>
              <a:rPr lang="zh-CN" altLang="en-US" sz="2800" b="1" dirty="0">
                <a:solidFill>
                  <a:srgbClr val="FF03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</a:t>
            </a:r>
          </a:p>
        </p:txBody>
      </p:sp>
      <p:grpSp>
        <p:nvGrpSpPr>
          <p:cNvPr id="13" name="组合 12"/>
          <p:cNvGrpSpPr/>
          <p:nvPr>
            <p:custDataLst>
              <p:tags r:id="rId17"/>
            </p:custDataLst>
          </p:nvPr>
        </p:nvGrpSpPr>
        <p:grpSpPr>
          <a:xfrm>
            <a:off x="2929414" y="220028"/>
            <a:ext cx="3590925" cy="589121"/>
            <a:chOff x="-490487" y="0"/>
            <a:chExt cx="3272848" cy="648072"/>
          </a:xfrm>
        </p:grpSpPr>
        <p:sp>
          <p:nvSpPr>
            <p:cNvPr id="19" name="燕尾形 2"/>
            <p:cNvSpPr/>
            <p:nvPr>
              <p:custDataLst>
                <p:tags r:id="rId19"/>
              </p:custDataLst>
            </p:nvPr>
          </p:nvSpPr>
          <p:spPr>
            <a:xfrm>
              <a:off x="1794092" y="0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燕尾形 4"/>
            <p:cNvSpPr/>
            <p:nvPr>
              <p:custDataLst>
                <p:tags r:id="rId20"/>
              </p:custDataLst>
            </p:nvPr>
          </p:nvSpPr>
          <p:spPr>
            <a:xfrm>
              <a:off x="2206297" y="0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五边形 1"/>
            <p:cNvSpPr/>
            <p:nvPr>
              <p:custDataLst>
                <p:tags r:id="rId21"/>
              </p:custDataLst>
            </p:nvPr>
          </p:nvSpPr>
          <p:spPr>
            <a:xfrm>
              <a:off x="-490487" y="0"/>
              <a:ext cx="2435103" cy="648072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  <a:cs typeface="Calibri" panose="020F0502020204030204" charset="0"/>
                </a:rPr>
                <a:t>Detailed </a:t>
              </a:r>
              <a:r>
                <a:rPr lang="en-US" sz="2700" b="1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  <a:cs typeface="Calibri" panose="020F0502020204030204" charset="0"/>
                </a:rPr>
                <a:t>reading</a:t>
              </a:r>
              <a:endParaRPr lang="en-US" sz="2400" b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924443CF-07F5-7048-F21B-6D321F534874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6485563" y="2890802"/>
            <a:ext cx="2087127" cy="3447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altLang="zh-CN" sz="2800" b="1" dirty="0">
                <a:solidFill>
                  <a:srgbClr val="FF03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challenge</a:t>
            </a:r>
            <a:endParaRPr lang="zh-CN" altLang="en-US" sz="2800" b="1" dirty="0">
              <a:solidFill>
                <a:srgbClr val="FF030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五边形 4">
            <a:extLst>
              <a:ext uri="{FF2B5EF4-FFF2-40B4-BE49-F238E27FC236}">
                <a16:creationId xmlns:a16="http://schemas.microsoft.com/office/drawing/2014/main" id="{79851E78-FB9C-BF93-1B4E-F9763731DA9C}"/>
              </a:ext>
            </a:extLst>
          </p:cNvPr>
          <p:cNvSpPr/>
          <p:nvPr/>
        </p:nvSpPr>
        <p:spPr>
          <a:xfrm rot="5400000">
            <a:off x="-112253" y="229075"/>
            <a:ext cx="961073" cy="68770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Para. 4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E6AA775-6060-10DC-4654-3880B99311F1}"/>
              </a:ext>
            </a:extLst>
          </p:cNvPr>
          <p:cNvSpPr txBox="1"/>
          <p:nvPr/>
        </p:nvSpPr>
        <p:spPr>
          <a:xfrm>
            <a:off x="605350" y="3723878"/>
            <a:ext cx="80711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0070C0"/>
                </a:solidFill>
              </a:rPr>
              <a:t>Why? What did he say?</a:t>
            </a:r>
            <a:endParaRPr lang="zh-CN" altLang="en-US" sz="6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4" grpId="0"/>
      <p:bldP spid="24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>
            <p:custDataLst>
              <p:tags r:id="rId1"/>
            </p:custDataLst>
          </p:nvPr>
        </p:nvSpPr>
        <p:spPr>
          <a:xfrm>
            <a:off x="5961698" y="1549559"/>
            <a:ext cx="1914525" cy="427990"/>
          </a:xfrm>
          <a:prstGeom prst="flowChartTerminator">
            <a:avLst/>
          </a:prstGeom>
          <a:solidFill>
            <a:srgbClr val="FF6600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99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等腰三角形 6"/>
          <p:cNvSpPr/>
          <p:nvPr>
            <p:custDataLst>
              <p:tags r:id="rId2"/>
            </p:custDataLst>
          </p:nvPr>
        </p:nvSpPr>
        <p:spPr>
          <a:xfrm flipV="1">
            <a:off x="565774" y="1227870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>
            <p:custDataLst>
              <p:tags r:id="rId3"/>
            </p:custDataLst>
          </p:nvPr>
        </p:nvSpPr>
        <p:spPr>
          <a:xfrm flipV="1">
            <a:off x="2112308" y="118024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>
            <p:custDataLst>
              <p:tags r:id="rId4"/>
            </p:custDataLst>
          </p:nvPr>
        </p:nvSpPr>
        <p:spPr>
          <a:xfrm flipV="1">
            <a:off x="3385467" y="118024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>
            <p:custDataLst>
              <p:tags r:id="rId5"/>
            </p:custDataLst>
          </p:nvPr>
        </p:nvSpPr>
        <p:spPr>
          <a:xfrm flipV="1">
            <a:off x="4739774" y="118659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-292700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Timetable</a:t>
            </a:r>
            <a:endParaRPr lang="en-US" altLang="zh-CN" sz="2400" b="1" dirty="0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1182069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Subjects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2979113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Classes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4199435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Homework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5" name="等腰三角形 14"/>
          <p:cNvSpPr/>
          <p:nvPr>
            <p:custDataLst>
              <p:tags r:id="rId10"/>
            </p:custDataLst>
          </p:nvPr>
        </p:nvSpPr>
        <p:spPr>
          <a:xfrm flipV="1">
            <a:off x="6672079" y="118024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>
            <p:custDataLst>
              <p:tags r:id="rId11"/>
            </p:custDataLst>
          </p:nvPr>
        </p:nvSpPr>
        <p:spPr>
          <a:xfrm flipV="1">
            <a:off x="8537575" y="1186816"/>
            <a:ext cx="304165" cy="255905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12"/>
            </p:custDataLst>
          </p:nvPr>
        </p:nvSpPr>
        <p:spPr>
          <a:xfrm>
            <a:off x="5994580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b="1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6015991" y="1550035"/>
            <a:ext cx="186942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School lunch</a:t>
            </a:r>
          </a:p>
        </p:txBody>
      </p:sp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8188289" y="1594217"/>
            <a:ext cx="95571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Clubs</a:t>
            </a:r>
          </a:p>
        </p:txBody>
      </p:sp>
      <p:sp>
        <p:nvSpPr>
          <p:cNvPr id="63" name="矩形 62"/>
          <p:cNvSpPr/>
          <p:nvPr>
            <p:custDataLst>
              <p:tags r:id="rId15"/>
            </p:custDataLst>
          </p:nvPr>
        </p:nvSpPr>
        <p:spPr>
          <a:xfrm>
            <a:off x="107504" y="2269067"/>
            <a:ext cx="90595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>
                <a:srgbClr val="000000"/>
              </a:buClr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Lots of options. Bread and 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chicken pie and</a:t>
            </a:r>
          </a:p>
          <a:p>
            <a:pPr algn="l">
              <a:lnSpc>
                <a:spcPct val="100000"/>
              </a:lnSpc>
              <a:buClr>
                <a:srgbClr val="000000"/>
              </a:buClr>
            </a:pP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included.</a:t>
            </a:r>
            <a:r>
              <a:rPr lang="en-US" sz="3200" b="1" dirty="0">
                <a:latin typeface="Garamond" panose="02020404030301010803" pitchFamily="18" charset="0"/>
              </a:rPr>
              <a:t>	</a:t>
            </a:r>
            <a:endParaRPr lang="zh-CN" altLang="en-US" sz="32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6"/>
            </p:custDataLst>
          </p:nvPr>
        </p:nvSpPr>
        <p:spPr>
          <a:xfrm>
            <a:off x="4956725" y="2287065"/>
            <a:ext cx="1093248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butter</a:t>
            </a:r>
            <a:endParaRPr lang="en-US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7"/>
            </p:custDataLst>
          </p:nvPr>
        </p:nvSpPr>
        <p:spPr>
          <a:xfrm>
            <a:off x="251520" y="2717952"/>
            <a:ext cx="1617430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puddings</a:t>
            </a:r>
            <a:endParaRPr lang="en-US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3" name="组合 12"/>
          <p:cNvGrpSpPr/>
          <p:nvPr>
            <p:custDataLst>
              <p:tags r:id="rId18"/>
            </p:custDataLst>
          </p:nvPr>
        </p:nvGrpSpPr>
        <p:grpSpPr>
          <a:xfrm>
            <a:off x="2929414" y="220028"/>
            <a:ext cx="3590925" cy="589121"/>
            <a:chOff x="-490487" y="0"/>
            <a:chExt cx="3272848" cy="648072"/>
          </a:xfrm>
        </p:grpSpPr>
        <p:sp>
          <p:nvSpPr>
            <p:cNvPr id="17" name="燕尾形 2"/>
            <p:cNvSpPr/>
            <p:nvPr>
              <p:custDataLst>
                <p:tags r:id="rId19"/>
              </p:custDataLst>
            </p:nvPr>
          </p:nvSpPr>
          <p:spPr>
            <a:xfrm>
              <a:off x="1794092" y="0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燕尾形 4"/>
            <p:cNvSpPr/>
            <p:nvPr>
              <p:custDataLst>
                <p:tags r:id="rId20"/>
              </p:custDataLst>
            </p:nvPr>
          </p:nvSpPr>
          <p:spPr>
            <a:xfrm>
              <a:off x="2206297" y="0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五边形 1"/>
            <p:cNvSpPr/>
            <p:nvPr>
              <p:custDataLst>
                <p:tags r:id="rId21"/>
              </p:custDataLst>
            </p:nvPr>
          </p:nvSpPr>
          <p:spPr>
            <a:xfrm>
              <a:off x="-490487" y="0"/>
              <a:ext cx="2435103" cy="648072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  <a:cs typeface="Calibri" panose="020F0502020204030204" charset="0"/>
                </a:rPr>
                <a:t>Detailed </a:t>
              </a:r>
              <a:r>
                <a:rPr lang="en-US" sz="2700" b="1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  <a:cs typeface="Calibri" panose="020F0502020204030204" charset="0"/>
                </a:rPr>
                <a:t>reading</a:t>
              </a:r>
              <a:endParaRPr lang="en-US" sz="2400" b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endParaRPr>
            </a:p>
          </p:txBody>
        </p:sp>
      </p:grpSp>
      <p:sp>
        <p:nvSpPr>
          <p:cNvPr id="6" name="五边形 4">
            <a:extLst>
              <a:ext uri="{FF2B5EF4-FFF2-40B4-BE49-F238E27FC236}">
                <a16:creationId xmlns:a16="http://schemas.microsoft.com/office/drawing/2014/main" id="{E90A3DBC-9ADD-DCFD-011A-89D8FA7FABFA}"/>
              </a:ext>
            </a:extLst>
          </p:cNvPr>
          <p:cNvSpPr/>
          <p:nvPr/>
        </p:nvSpPr>
        <p:spPr>
          <a:xfrm rot="5400000">
            <a:off x="-112253" y="229075"/>
            <a:ext cx="961073" cy="68770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Para. 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1" grpId="0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20495" y="105922"/>
            <a:ext cx="8448897" cy="13031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Critical thinking: 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Why did John Li still miss his mum’s cooking? Can you think of any proverbs (</a:t>
            </a:r>
            <a:r>
              <a:rPr lang="zh-CN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谚语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) in China?</a:t>
            </a:r>
          </a:p>
        </p:txBody>
      </p:sp>
      <p:sp>
        <p:nvSpPr>
          <p:cNvPr id="9" name="内容占位符 5"/>
          <p:cNvSpPr>
            <a:spLocks noGrp="1"/>
          </p:cNvSpPr>
          <p:nvPr/>
        </p:nvSpPr>
        <p:spPr>
          <a:xfrm>
            <a:off x="683568" y="1419622"/>
            <a:ext cx="8388009" cy="1552565"/>
          </a:xfrm>
          <a:prstGeom prst="rect">
            <a:avLst/>
          </a:prstGeom>
          <a:solidFill>
            <a:schemeClr val="bg1"/>
          </a:solidFill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East or west, home is the best.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zh-CN" sz="3200" b="1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金窝银窝不如自己的草窝。</a:t>
            </a:r>
          </a:p>
        </p:txBody>
      </p:sp>
      <p:sp>
        <p:nvSpPr>
          <p:cNvPr id="5" name="内容占位符 5"/>
          <p:cNvSpPr>
            <a:spLocks noGrp="1"/>
          </p:cNvSpPr>
          <p:nvPr/>
        </p:nvSpPr>
        <p:spPr>
          <a:xfrm>
            <a:off x="720495" y="3147814"/>
            <a:ext cx="8388009" cy="1752133"/>
          </a:xfrm>
          <a:prstGeom prst="rect">
            <a:avLst/>
          </a:prstGeom>
          <a:solidFill>
            <a:schemeClr val="bg1"/>
          </a:solidFill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One man’s meat is another man’s </a:t>
            </a:r>
            <a:r>
              <a:rPr lang="en-US" altLang="zh-CN" sz="2800" b="1" u="sng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poison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zh-CN" sz="2800" b="1" dirty="0">
                <a:solidFill>
                  <a:schemeClr val="tx2"/>
                </a:solidFill>
                <a:latin typeface="Times New Roman" panose="02020603050405020304" charset="0"/>
                <a:cs typeface="Times New Roman" panose="02020603050405020304" charset="0"/>
              </a:rPr>
              <a:t>萝卜青菜，各有所爱。</a:t>
            </a:r>
          </a:p>
        </p:txBody>
      </p:sp>
      <p:sp>
        <p:nvSpPr>
          <p:cNvPr id="3" name="五边形 4">
            <a:extLst>
              <a:ext uri="{FF2B5EF4-FFF2-40B4-BE49-F238E27FC236}">
                <a16:creationId xmlns:a16="http://schemas.microsoft.com/office/drawing/2014/main" id="{D2E9C4FA-CA04-00D5-EF3B-003F61725DE6}"/>
              </a:ext>
            </a:extLst>
          </p:cNvPr>
          <p:cNvSpPr/>
          <p:nvPr/>
        </p:nvSpPr>
        <p:spPr>
          <a:xfrm rot="5400000">
            <a:off x="-112253" y="229075"/>
            <a:ext cx="961073" cy="68770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Para. 5</a:t>
            </a:r>
          </a:p>
        </p:txBody>
      </p:sp>
    </p:spTree>
    <p:custDataLst>
      <p:tags r:id="rId1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流程图: 终止 20"/>
          <p:cNvSpPr/>
          <p:nvPr>
            <p:custDataLst>
              <p:tags r:id="rId1"/>
            </p:custDataLst>
          </p:nvPr>
        </p:nvSpPr>
        <p:spPr>
          <a:xfrm>
            <a:off x="8199120" y="1537598"/>
            <a:ext cx="909955" cy="386080"/>
          </a:xfrm>
          <a:prstGeom prst="flowChartTerminator">
            <a:avLst/>
          </a:prstGeom>
          <a:solidFill>
            <a:srgbClr val="FF6600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99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等腰三角形 6"/>
          <p:cNvSpPr/>
          <p:nvPr>
            <p:custDataLst>
              <p:tags r:id="rId2"/>
            </p:custDataLst>
          </p:nvPr>
        </p:nvSpPr>
        <p:spPr>
          <a:xfrm flipV="1">
            <a:off x="565774" y="1227870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>
            <p:custDataLst>
              <p:tags r:id="rId3"/>
            </p:custDataLst>
          </p:nvPr>
        </p:nvSpPr>
        <p:spPr>
          <a:xfrm flipV="1">
            <a:off x="2112308" y="118024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>
            <p:custDataLst>
              <p:tags r:id="rId4"/>
            </p:custDataLst>
          </p:nvPr>
        </p:nvSpPr>
        <p:spPr>
          <a:xfrm flipV="1">
            <a:off x="3385467" y="118024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>
            <p:custDataLst>
              <p:tags r:id="rId5"/>
            </p:custDataLst>
          </p:nvPr>
        </p:nvSpPr>
        <p:spPr>
          <a:xfrm flipV="1">
            <a:off x="4739774" y="118659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-292700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Timetable</a:t>
            </a:r>
            <a:endParaRPr lang="en-US" altLang="zh-CN" sz="2400" b="1" dirty="0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1182069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Subjects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8"/>
            </p:custDataLst>
          </p:nvPr>
        </p:nvSpPr>
        <p:spPr>
          <a:xfrm>
            <a:off x="2979113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Classes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4199435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Homework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5" name="等腰三角形 14"/>
          <p:cNvSpPr/>
          <p:nvPr>
            <p:custDataLst>
              <p:tags r:id="rId10"/>
            </p:custDataLst>
          </p:nvPr>
        </p:nvSpPr>
        <p:spPr>
          <a:xfrm flipV="1">
            <a:off x="6672079" y="118024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>
            <p:custDataLst>
              <p:tags r:id="rId11"/>
            </p:custDataLst>
          </p:nvPr>
        </p:nvSpPr>
        <p:spPr>
          <a:xfrm flipV="1">
            <a:off x="8537575" y="1186816"/>
            <a:ext cx="304165" cy="255905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12"/>
            </p:custDataLst>
          </p:nvPr>
        </p:nvSpPr>
        <p:spPr>
          <a:xfrm>
            <a:off x="5994580" y="154978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b="1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6015970" y="1525409"/>
            <a:ext cx="186942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School lunch</a:t>
            </a:r>
          </a:p>
        </p:txBody>
      </p:sp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8224801" y="1491630"/>
            <a:ext cx="95571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Clubs</a:t>
            </a:r>
          </a:p>
        </p:txBody>
      </p:sp>
      <p:sp>
        <p:nvSpPr>
          <p:cNvPr id="63" name="矩形 62"/>
          <p:cNvSpPr/>
          <p:nvPr>
            <p:custDataLst>
              <p:tags r:id="rId15"/>
            </p:custDataLst>
          </p:nvPr>
        </p:nvSpPr>
        <p:spPr>
          <a:xfrm>
            <a:off x="870109" y="2286794"/>
            <a:ext cx="90595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buClr>
                <a:srgbClr val="000000"/>
              </a:buClr>
            </a:pPr>
            <a:r>
              <a:rPr lang="en-US" sz="2400" b="1" dirty="0">
                <a:latin typeface="Garamond" panose="02020404030301010803" pitchFamily="18" charset="0"/>
              </a:rPr>
              <a:t>	</a:t>
            </a:r>
            <a:endParaRPr lang="zh-CN" altLang="en-US" sz="2400" b="1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46" name="矩形 45"/>
          <p:cNvSpPr/>
          <p:nvPr>
            <p:custDataLst>
              <p:tags r:id="rId16"/>
            </p:custDataLst>
          </p:nvPr>
        </p:nvSpPr>
        <p:spPr>
          <a:xfrm>
            <a:off x="870268" y="2379533"/>
            <a:ext cx="761619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Clr>
                <a:srgbClr val="000000"/>
              </a:buClr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many clubs,  including _____________</a:t>
            </a:r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d________________.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chemeClr val="tx1">
                    <a:alpha val="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17"/>
            </p:custDataLst>
          </p:nvPr>
        </p:nvSpPr>
        <p:spPr>
          <a:xfrm>
            <a:off x="1099387" y="2941734"/>
            <a:ext cx="2438168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rgbClr val="FF03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Rugby Club</a:t>
            </a:r>
          </a:p>
        </p:txBody>
      </p:sp>
      <p:sp>
        <p:nvSpPr>
          <p:cNvPr id="27" name="文本框 26"/>
          <p:cNvSpPr txBox="1"/>
          <p:nvPr>
            <p:custDataLst>
              <p:tags r:id="rId18"/>
            </p:custDataLst>
          </p:nvPr>
        </p:nvSpPr>
        <p:spPr>
          <a:xfrm>
            <a:off x="4591658" y="2941735"/>
            <a:ext cx="2710550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rgbClr val="FF03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Theatre Club</a:t>
            </a:r>
          </a:p>
        </p:txBody>
      </p:sp>
      <p:grpSp>
        <p:nvGrpSpPr>
          <p:cNvPr id="13" name="组合 12"/>
          <p:cNvGrpSpPr/>
          <p:nvPr>
            <p:custDataLst>
              <p:tags r:id="rId19"/>
            </p:custDataLst>
          </p:nvPr>
        </p:nvGrpSpPr>
        <p:grpSpPr>
          <a:xfrm>
            <a:off x="2929414" y="220028"/>
            <a:ext cx="3590925" cy="589121"/>
            <a:chOff x="-490487" y="0"/>
            <a:chExt cx="3272848" cy="648072"/>
          </a:xfrm>
        </p:grpSpPr>
        <p:sp>
          <p:nvSpPr>
            <p:cNvPr id="17" name="燕尾形 2"/>
            <p:cNvSpPr/>
            <p:nvPr>
              <p:custDataLst>
                <p:tags r:id="rId20"/>
              </p:custDataLst>
            </p:nvPr>
          </p:nvSpPr>
          <p:spPr>
            <a:xfrm>
              <a:off x="1794092" y="0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燕尾形 4"/>
            <p:cNvSpPr/>
            <p:nvPr>
              <p:custDataLst>
                <p:tags r:id="rId21"/>
              </p:custDataLst>
            </p:nvPr>
          </p:nvSpPr>
          <p:spPr>
            <a:xfrm>
              <a:off x="2206297" y="0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五边形 1"/>
            <p:cNvSpPr/>
            <p:nvPr>
              <p:custDataLst>
                <p:tags r:id="rId22"/>
              </p:custDataLst>
            </p:nvPr>
          </p:nvSpPr>
          <p:spPr>
            <a:xfrm>
              <a:off x="-490487" y="0"/>
              <a:ext cx="2435103" cy="648072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  <a:cs typeface="Calibri" panose="020F0502020204030204" charset="0"/>
                </a:rPr>
                <a:t>Detailed </a:t>
              </a:r>
              <a:r>
                <a:rPr lang="en-US" sz="2700" b="1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  <a:cs typeface="Calibri" panose="020F0502020204030204" charset="0"/>
                </a:rPr>
                <a:t>reading</a:t>
              </a:r>
              <a:endParaRPr lang="en-US" sz="2400" b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20C0698-632C-3886-7946-086C8679277A}"/>
              </a:ext>
            </a:extLst>
          </p:cNvPr>
          <p:cNvPicPr/>
          <p:nvPr/>
        </p:nvPicPr>
        <p:blipFill>
          <a:blip r:embed="rId25"/>
          <a:stretch>
            <a:fillRect/>
          </a:stretch>
        </p:blipFill>
        <p:spPr>
          <a:xfrm>
            <a:off x="502498" y="902508"/>
            <a:ext cx="5282985" cy="39734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A63103D-79A5-A476-4CD7-17D2938BCC77}"/>
              </a:ext>
            </a:extLst>
          </p:cNvPr>
          <p:cNvPicPr/>
          <p:nvPr/>
        </p:nvPicPr>
        <p:blipFill>
          <a:blip r:embed="rId26"/>
          <a:stretch>
            <a:fillRect/>
          </a:stretch>
        </p:blipFill>
        <p:spPr>
          <a:xfrm>
            <a:off x="2228291" y="902508"/>
            <a:ext cx="5327142" cy="39263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五边形 4">
            <a:extLst>
              <a:ext uri="{FF2B5EF4-FFF2-40B4-BE49-F238E27FC236}">
                <a16:creationId xmlns:a16="http://schemas.microsoft.com/office/drawing/2014/main" id="{DEF67BB2-45D8-3BFA-B4B2-76B7B7BBC1B1}"/>
              </a:ext>
            </a:extLst>
          </p:cNvPr>
          <p:cNvSpPr/>
          <p:nvPr/>
        </p:nvSpPr>
        <p:spPr>
          <a:xfrm rot="5400000">
            <a:off x="-112253" y="229075"/>
            <a:ext cx="961073" cy="68770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Para. 6</a:t>
            </a:r>
          </a:p>
        </p:txBody>
      </p:sp>
    </p:spTree>
    <p:extLst>
      <p:ext uri="{BB962C8B-B14F-4D97-AF65-F5344CB8AC3E}">
        <p14:creationId xmlns:p14="http://schemas.microsoft.com/office/powerpoint/2010/main" val="422381021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46" grpId="0"/>
      <p:bldP spid="25" grpId="0"/>
      <p:bldP spid="27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996153" y="339502"/>
            <a:ext cx="8020050" cy="187220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How did John Li feel about his experience in the UK? Can you find some adjectives to show his feelings?</a:t>
            </a:r>
          </a:p>
        </p:txBody>
      </p:sp>
      <p:sp>
        <p:nvSpPr>
          <p:cNvPr id="10" name="五边形 9"/>
          <p:cNvSpPr/>
          <p:nvPr/>
        </p:nvSpPr>
        <p:spPr>
          <a:xfrm rot="5400000">
            <a:off x="-29528" y="200501"/>
            <a:ext cx="961073" cy="68770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Para. 7</a:t>
            </a:r>
          </a:p>
        </p:txBody>
      </p:sp>
      <p:sp>
        <p:nvSpPr>
          <p:cNvPr id="2" name="内容占位符 5"/>
          <p:cNvSpPr>
            <a:spLocks noGrp="1"/>
          </p:cNvSpPr>
          <p:nvPr/>
        </p:nvSpPr>
        <p:spPr>
          <a:xfrm>
            <a:off x="179512" y="2863299"/>
            <a:ext cx="2710339" cy="50053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</a:rPr>
              <a:t>glad</a:t>
            </a:r>
          </a:p>
        </p:txBody>
      </p:sp>
      <p:sp>
        <p:nvSpPr>
          <p:cNvPr id="3" name="内容占位符 5"/>
          <p:cNvSpPr>
            <a:spLocks noGrp="1"/>
          </p:cNvSpPr>
          <p:nvPr/>
        </p:nvSpPr>
        <p:spPr>
          <a:xfrm>
            <a:off x="1931636" y="2863299"/>
            <a:ext cx="2710339" cy="50053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>
                <a:solidFill>
                  <a:srgbClr val="0070C0"/>
                </a:solidFill>
                <a:latin typeface="Arial Black" panose="020B0A04020102020204" charset="0"/>
                <a:cs typeface="Arial Black" panose="020B0A04020102020204" charset="0"/>
              </a:rPr>
              <a:t>great</a:t>
            </a:r>
          </a:p>
        </p:txBody>
      </p:sp>
      <p:sp>
        <p:nvSpPr>
          <p:cNvPr id="5" name="内容占位符 5"/>
          <p:cNvSpPr>
            <a:spLocks noGrp="1"/>
          </p:cNvSpPr>
          <p:nvPr/>
        </p:nvSpPr>
        <p:spPr>
          <a:xfrm>
            <a:off x="3923928" y="2863299"/>
            <a:ext cx="2710339" cy="50053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rgbClr val="0070C0"/>
                </a:solidFill>
                <a:latin typeface="Arial Black" panose="020B0A04020102020204" charset="0"/>
                <a:cs typeface="Arial Black" panose="020B0A04020102020204" charset="0"/>
              </a:rPr>
              <a:t>  fantastic</a:t>
            </a:r>
          </a:p>
        </p:txBody>
      </p:sp>
      <p:sp>
        <p:nvSpPr>
          <p:cNvPr id="4" name="内容占位符 5"/>
          <p:cNvSpPr>
            <a:spLocks noGrp="1"/>
          </p:cNvSpPr>
          <p:nvPr/>
        </p:nvSpPr>
        <p:spPr>
          <a:xfrm>
            <a:off x="6156176" y="2851775"/>
            <a:ext cx="2710339" cy="50053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rgbClr val="0070C0"/>
                </a:solidFill>
                <a:latin typeface="Arial Black" panose="020B0A04020102020204" charset="0"/>
                <a:cs typeface="Arial Black" panose="020B0A04020102020204" charset="0"/>
              </a:rPr>
              <a:t>nice</a:t>
            </a:r>
          </a:p>
        </p:txBody>
      </p:sp>
    </p:spTree>
    <p:custDataLst>
      <p:tags r:id="rId1"/>
    </p:custData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3" grpId="0"/>
      <p:bldP spid="5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16"/>
          <p:cNvSpPr/>
          <p:nvPr>
            <p:custDataLst>
              <p:tags r:id="rId1"/>
            </p:custDataLst>
          </p:nvPr>
        </p:nvSpPr>
        <p:spPr>
          <a:xfrm>
            <a:off x="0" y="771550"/>
            <a:ext cx="9144000" cy="432861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 Li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who studied at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an exchange student </a:t>
            </a:r>
            <a:r>
              <a:rPr lang="en-US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introduces to us different aspects of the </a:t>
            </a:r>
            <a:r>
              <a:rPr lang="en-US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UK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including</a:t>
            </a:r>
          </a:p>
          <a:p>
            <a:pPr algn="just">
              <a:lnSpc>
                <a:spcPct val="150000"/>
              </a:lnSpc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2800" u="sng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, </a:t>
            </a:r>
            <a:r>
              <a:rPr lang="en-US" sz="2800" u="sng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so on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 also talks about the challenges he faced and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how he overcame them. He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feels </a:t>
            </a:r>
            <a:r>
              <a:rPr lang="en-US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experience a different school life.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2555533" y="18574"/>
            <a:ext cx="3318296" cy="589346"/>
            <a:chOff x="-408792" y="-27232"/>
            <a:chExt cx="3191153" cy="648072"/>
          </a:xfrm>
        </p:grpSpPr>
        <p:sp>
          <p:nvSpPr>
            <p:cNvPr id="15" name="燕尾形 2"/>
            <p:cNvSpPr/>
            <p:nvPr>
              <p:custDataLst>
                <p:tags r:id="rId10"/>
              </p:custDataLst>
            </p:nvPr>
          </p:nvSpPr>
          <p:spPr>
            <a:xfrm>
              <a:off x="1794092" y="0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燕尾形 4"/>
            <p:cNvSpPr/>
            <p:nvPr>
              <p:custDataLst>
                <p:tags r:id="rId11"/>
              </p:custDataLst>
            </p:nvPr>
          </p:nvSpPr>
          <p:spPr>
            <a:xfrm>
              <a:off x="2206297" y="0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五边形 1"/>
            <p:cNvSpPr/>
            <p:nvPr>
              <p:custDataLst>
                <p:tags r:id="rId12"/>
              </p:custDataLst>
            </p:nvPr>
          </p:nvSpPr>
          <p:spPr>
            <a:xfrm>
              <a:off x="-408792" y="-27232"/>
              <a:ext cx="2318629" cy="648072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chemeClr val="bg1"/>
                  </a:solidFill>
                </a:rPr>
                <a:t>Summary</a:t>
              </a:r>
            </a:p>
          </p:txBody>
        </p:sp>
      </p:grp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027937" y="1091177"/>
            <a:ext cx="3971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 British secondary school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131840" y="1726004"/>
            <a:ext cx="2142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last year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2363380" y="2392162"/>
            <a:ext cx="2142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school life</a:t>
            </a:r>
            <a:r>
              <a:rPr lang="en-US" sz="2800" i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79512" y="3019409"/>
            <a:ext cx="154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timetable   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2123728" y="3056642"/>
            <a:ext cx="154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subjects   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3995936" y="3038322"/>
            <a:ext cx="154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classes  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1725896" y="4299942"/>
            <a:ext cx="1112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glad  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241143F6-2480-6A99-D1B1-5FE6893ACA9B}"/>
              </a:ext>
            </a:extLst>
          </p:cNvPr>
          <p:cNvCxnSpPr>
            <a:cxnSpLocks/>
          </p:cNvCxnSpPr>
          <p:nvPr/>
        </p:nvCxnSpPr>
        <p:spPr>
          <a:xfrm flipV="1">
            <a:off x="3474162" y="1139796"/>
            <a:ext cx="739084" cy="783882"/>
          </a:xfrm>
          <a:prstGeom prst="straightConnector1">
            <a:avLst/>
          </a:prstGeom>
          <a:ln w="66675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16BFB4B6-2373-B325-8977-0F067791744D}"/>
              </a:ext>
            </a:extLst>
          </p:cNvPr>
          <p:cNvCxnSpPr>
            <a:cxnSpLocks/>
          </p:cNvCxnSpPr>
          <p:nvPr/>
        </p:nvCxnSpPr>
        <p:spPr>
          <a:xfrm flipV="1">
            <a:off x="5940152" y="1034322"/>
            <a:ext cx="492973" cy="213272"/>
          </a:xfrm>
          <a:prstGeom prst="straightConnector1">
            <a:avLst/>
          </a:prstGeom>
          <a:ln w="66675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5139690D-D6BA-105E-19EB-30C1267C722F}"/>
              </a:ext>
            </a:extLst>
          </p:cNvPr>
          <p:cNvCxnSpPr>
            <a:cxnSpLocks/>
          </p:cNvCxnSpPr>
          <p:nvPr/>
        </p:nvCxnSpPr>
        <p:spPr>
          <a:xfrm flipV="1">
            <a:off x="3645016" y="1102831"/>
            <a:ext cx="1647064" cy="1324903"/>
          </a:xfrm>
          <a:prstGeom prst="straightConnector1">
            <a:avLst/>
          </a:prstGeom>
          <a:ln w="66675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流程图: 终止 17">
            <a:extLst>
              <a:ext uri="{FF2B5EF4-FFF2-40B4-BE49-F238E27FC236}">
                <a16:creationId xmlns:a16="http://schemas.microsoft.com/office/drawing/2014/main" id="{A0A5474D-9411-6B46-E251-CA2016ED34F1}"/>
              </a:ext>
            </a:extLst>
          </p:cNvPr>
          <p:cNvSpPr/>
          <p:nvPr/>
        </p:nvSpPr>
        <p:spPr>
          <a:xfrm>
            <a:off x="3645016" y="669984"/>
            <a:ext cx="1143008" cy="324891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endParaRPr lang="zh-CN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流程图: 终止 18">
            <a:extLst>
              <a:ext uri="{FF2B5EF4-FFF2-40B4-BE49-F238E27FC236}">
                <a16:creationId xmlns:a16="http://schemas.microsoft.com/office/drawing/2014/main" id="{0A34EB03-4157-F398-DB75-B757BFE28167}"/>
              </a:ext>
            </a:extLst>
          </p:cNvPr>
          <p:cNvSpPr/>
          <p:nvPr/>
        </p:nvSpPr>
        <p:spPr>
          <a:xfrm>
            <a:off x="6228184" y="633809"/>
            <a:ext cx="1296144" cy="378470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endParaRPr lang="zh-CN" alt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流程图: 终止 19">
            <a:extLst>
              <a:ext uri="{FF2B5EF4-FFF2-40B4-BE49-F238E27FC236}">
                <a16:creationId xmlns:a16="http://schemas.microsoft.com/office/drawing/2014/main" id="{A87F7F55-84A4-629F-292D-DB0E5D17E1EA}"/>
              </a:ext>
            </a:extLst>
          </p:cNvPr>
          <p:cNvSpPr/>
          <p:nvPr/>
        </p:nvSpPr>
        <p:spPr>
          <a:xfrm>
            <a:off x="4923904" y="659656"/>
            <a:ext cx="1143008" cy="355335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endParaRPr lang="zh-CN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16017B81-B273-DA97-E762-27E6AB80B5E4}"/>
              </a:ext>
            </a:extLst>
          </p:cNvPr>
          <p:cNvCxnSpPr>
            <a:cxnSpLocks/>
          </p:cNvCxnSpPr>
          <p:nvPr/>
        </p:nvCxnSpPr>
        <p:spPr>
          <a:xfrm flipV="1">
            <a:off x="1116702" y="907162"/>
            <a:ext cx="1344974" cy="359405"/>
          </a:xfrm>
          <a:prstGeom prst="straightConnector1">
            <a:avLst/>
          </a:prstGeom>
          <a:ln w="66675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流程图: 终止 21">
            <a:extLst>
              <a:ext uri="{FF2B5EF4-FFF2-40B4-BE49-F238E27FC236}">
                <a16:creationId xmlns:a16="http://schemas.microsoft.com/office/drawing/2014/main" id="{31F67CA1-8E83-5525-2A71-6EB3525EB602}"/>
              </a:ext>
            </a:extLst>
          </p:cNvPr>
          <p:cNvSpPr/>
          <p:nvPr/>
        </p:nvSpPr>
        <p:spPr>
          <a:xfrm>
            <a:off x="2474062" y="659656"/>
            <a:ext cx="1000100" cy="321471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endParaRPr lang="zh-CN" alt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流程图: 终止 22">
            <a:extLst>
              <a:ext uri="{FF2B5EF4-FFF2-40B4-BE49-F238E27FC236}">
                <a16:creationId xmlns:a16="http://schemas.microsoft.com/office/drawing/2014/main" id="{03FA9EC9-0AA8-7F1A-753B-F5497FE6B54F}"/>
              </a:ext>
            </a:extLst>
          </p:cNvPr>
          <p:cNvSpPr/>
          <p:nvPr/>
        </p:nvSpPr>
        <p:spPr>
          <a:xfrm>
            <a:off x="7596336" y="627534"/>
            <a:ext cx="1008440" cy="378470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endParaRPr lang="zh-CN" altLang="en-US" sz="28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FA7535B1-5AF2-B518-DE54-4C59D50651FA}"/>
              </a:ext>
            </a:extLst>
          </p:cNvPr>
          <p:cNvCxnSpPr>
            <a:cxnSpLocks/>
          </p:cNvCxnSpPr>
          <p:nvPr/>
        </p:nvCxnSpPr>
        <p:spPr>
          <a:xfrm flipV="1">
            <a:off x="2555533" y="1059542"/>
            <a:ext cx="5545023" cy="3424302"/>
          </a:xfrm>
          <a:prstGeom prst="straightConnector1">
            <a:avLst/>
          </a:prstGeom>
          <a:ln w="66675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  <p:cond evt="onBegin" delay="0">
                          <p:tn val="59"/>
                        </p:cond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  <p:cond evt="onBegin" delay="0">
                          <p:tn val="64"/>
                        </p:cond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  <p:cond evt="onBegin" delay="0">
                          <p:tn val="69"/>
                        </p:cond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8" grpId="0"/>
      <p:bldP spid="9" grpId="0"/>
      <p:bldP spid="10" grpId="0"/>
      <p:bldP spid="12" grpId="0"/>
      <p:bldP spid="13" grpId="0"/>
      <p:bldP spid="14" grpId="0"/>
      <p:bldP spid="18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 txBox="1">
            <a:spLocks noGrp="1"/>
          </p:cNvSpPr>
          <p:nvPr>
            <p:ph type="title"/>
          </p:nvPr>
        </p:nvSpPr>
        <p:spPr>
          <a:xfrm>
            <a:off x="179512" y="66770"/>
            <a:ext cx="8568952" cy="120032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20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</a:pP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Arial Unicode MS" panose="020B0604020202020204" charset="-122"/>
                <a:cs typeface="Times New Roman" panose="02020603050405020304" pitchFamily="18" charset="0"/>
              </a:rPr>
              <a:t>How is your first two weeks of school life in senior high?</a:t>
            </a:r>
          </a:p>
        </p:txBody>
      </p:sp>
      <p:sp>
        <p:nvSpPr>
          <p:cNvPr id="6" name="Shape 304"/>
          <p:cNvSpPr/>
          <p:nvPr/>
        </p:nvSpPr>
        <p:spPr>
          <a:xfrm>
            <a:off x="3791420" y="1177550"/>
            <a:ext cx="5533107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2600">
                <a:solidFill>
                  <a:srgbClr val="FF2600"/>
                </a:solidFill>
              </a:defRPr>
            </a:lvl1pPr>
          </a:lstStyle>
          <a:p>
            <a:r>
              <a:rPr lang="en-US" sz="4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happy/ excited? exciting?</a:t>
            </a:r>
          </a:p>
        </p:txBody>
      </p:sp>
      <p:sp>
        <p:nvSpPr>
          <p:cNvPr id="5" name="标题 3"/>
          <p:cNvSpPr txBox="1"/>
          <p:nvPr/>
        </p:nvSpPr>
        <p:spPr>
          <a:xfrm>
            <a:off x="395536" y="1759253"/>
            <a:ext cx="2952328" cy="186512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ct val="20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charset="-122"/>
                <a:cs typeface="Times New Roman" panose="02020603050405020304" pitchFamily="18" charset="0"/>
              </a:rPr>
              <a:t>The first two weeks </a:t>
            </a:r>
          </a:p>
          <a:p>
            <a:pPr algn="l">
              <a:spcBef>
                <a:spcPct val="20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Arial Unicode MS" panose="020B0604020202020204" charset="-122"/>
                <a:cs typeface="Times New Roman" panose="02020603050405020304" pitchFamily="18" charset="0"/>
              </a:rPr>
              <a:t>has been…</a:t>
            </a:r>
          </a:p>
        </p:txBody>
      </p:sp>
      <p:sp>
        <p:nvSpPr>
          <p:cNvPr id="2" name="左大括号 1">
            <a:extLst>
              <a:ext uri="{FF2B5EF4-FFF2-40B4-BE49-F238E27FC236}">
                <a16:creationId xmlns:a16="http://schemas.microsoft.com/office/drawing/2014/main" id="{B1359C22-01A9-2D1F-A601-84B82CABE97D}"/>
              </a:ext>
            </a:extLst>
          </p:cNvPr>
          <p:cNvSpPr/>
          <p:nvPr/>
        </p:nvSpPr>
        <p:spPr>
          <a:xfrm>
            <a:off x="3140714" y="1521817"/>
            <a:ext cx="414300" cy="2017292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B4B95C-DA64-DDAB-2AE0-93D5E121E869}"/>
              </a:ext>
            </a:extLst>
          </p:cNvPr>
          <p:cNvSpPr txBox="1"/>
          <p:nvPr/>
        </p:nvSpPr>
        <p:spPr>
          <a:xfrm>
            <a:off x="3779912" y="2854938"/>
            <a:ext cx="457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tired?  tiring?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2401C26-65EA-3FB7-D438-491C21AFBD3E}"/>
              </a:ext>
            </a:extLst>
          </p:cNvPr>
          <p:cNvSpPr txBox="1"/>
          <p:nvPr/>
        </p:nvSpPr>
        <p:spPr>
          <a:xfrm>
            <a:off x="3779912" y="1977118"/>
            <a:ext cx="504056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colorful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B06A74-DF0E-680A-DD41-DD3ABCCFBC6D}"/>
              </a:ext>
            </a:extLst>
          </p:cNvPr>
          <p:cNvSpPr txBox="1"/>
          <p:nvPr/>
        </p:nvSpPr>
        <p:spPr>
          <a:xfrm>
            <a:off x="323528" y="3984734"/>
            <a:ext cx="799288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Tip: Adjust ourselves to the environment. 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图片 49">
            <a:extLst>
              <a:ext uri="{FF2B5EF4-FFF2-40B4-BE49-F238E27FC236}">
                <a16:creationId xmlns:a16="http://schemas.microsoft.com/office/drawing/2014/main" id="{FA1C64A8-4F00-7F29-3D92-A170CBA9FE4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40352" y="1247014"/>
            <a:ext cx="400526" cy="400526"/>
          </a:xfrm>
          <a:prstGeom prst="rect">
            <a:avLst/>
          </a:prstGeom>
        </p:spPr>
      </p:pic>
      <p:pic>
        <p:nvPicPr>
          <p:cNvPr id="12" name="图片 49">
            <a:extLst>
              <a:ext uri="{FF2B5EF4-FFF2-40B4-BE49-F238E27FC236}">
                <a16:creationId xmlns:a16="http://schemas.microsoft.com/office/drawing/2014/main" id="{80D58A97-BDA8-B3C5-21B1-90500A78807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65649" y="3039395"/>
            <a:ext cx="400526" cy="4005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/>
      <p:bldP spid="2" grpId="0" animBg="1"/>
      <p:bldP spid="7" grpId="0"/>
      <p:bldP spid="9" grpId="0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37"/>
          <p:cNvGrpSpPr/>
          <p:nvPr>
            <p:custDataLst>
              <p:tags r:id="rId1"/>
            </p:custDataLst>
          </p:nvPr>
        </p:nvGrpSpPr>
        <p:grpSpPr>
          <a:xfrm>
            <a:off x="518618" y="2095196"/>
            <a:ext cx="2167946" cy="1705291"/>
            <a:chOff x="1658857" y="2455171"/>
            <a:chExt cx="3854548" cy="3031960"/>
          </a:xfrm>
          <a:solidFill>
            <a:schemeClr val="bg1"/>
          </a:solidFill>
        </p:grpSpPr>
        <p:sp>
          <p:nvSpPr>
            <p:cNvPr id="63" name="Rectangle 27"/>
            <p:cNvSpPr/>
            <p:nvPr>
              <p:custDataLst>
                <p:tags r:id="rId10"/>
              </p:custDataLst>
            </p:nvPr>
          </p:nvSpPr>
          <p:spPr>
            <a:xfrm>
              <a:off x="1658857" y="2455171"/>
              <a:ext cx="3854548" cy="303196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just" defTabSz="48768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506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65" name="Rectangle 29"/>
            <p:cNvSpPr/>
            <p:nvPr>
              <p:custDataLst>
                <p:tags r:id="rId11"/>
              </p:custDataLst>
            </p:nvPr>
          </p:nvSpPr>
          <p:spPr>
            <a:xfrm>
              <a:off x="1826514" y="2689723"/>
              <a:ext cx="3518285" cy="245940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just" defTabSz="48768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What is the genre(</a:t>
              </a:r>
              <a:r>
                <a:rPr lang="en-US" altLang="zh-CN" sz="2100" b="1" i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体裁</a:t>
              </a:r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) of the article?</a:t>
              </a:r>
            </a:p>
          </p:txBody>
        </p:sp>
      </p:grpSp>
      <p:sp>
        <p:nvSpPr>
          <p:cNvPr id="37" name="Round Same Side Corner Rectangle 4"/>
          <p:cNvSpPr/>
          <p:nvPr>
            <p:custDataLst>
              <p:tags r:id="rId2"/>
            </p:custDataLst>
          </p:nvPr>
        </p:nvSpPr>
        <p:spPr>
          <a:xfrm>
            <a:off x="2686423" y="1635646"/>
            <a:ext cx="260985" cy="3051334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48768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sz="506">
              <a:solidFill>
                <a:prstClr val="white"/>
              </a:solidFill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39" name="Pentagon 3"/>
          <p:cNvSpPr/>
          <p:nvPr>
            <p:custDataLst>
              <p:tags r:id="rId3"/>
            </p:custDataLst>
          </p:nvPr>
        </p:nvSpPr>
        <p:spPr>
          <a:xfrm>
            <a:off x="2947408" y="1918063"/>
            <a:ext cx="2476024" cy="471011"/>
          </a:xfrm>
          <a:prstGeom prst="homePlate">
            <a:avLst/>
          </a:prstGeom>
          <a:solidFill>
            <a:srgbClr val="31859C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876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ea"/>
              </a:rPr>
              <a:t>Narration  </a:t>
            </a:r>
            <a:endParaRPr lang="en-US" altLang="zh-CN" sz="2400" b="1">
              <a:solidFill>
                <a:schemeClr val="bg1"/>
              </a:solidFill>
              <a:latin typeface="Times New Roman" panose="02020603050405020304" pitchFamily="18" charset="0"/>
              <a:ea typeface="微软雅黑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42" name="Pentagon 5"/>
          <p:cNvSpPr/>
          <p:nvPr>
            <p:custDataLst>
              <p:tags r:id="rId4"/>
            </p:custDataLst>
          </p:nvPr>
        </p:nvSpPr>
        <p:spPr>
          <a:xfrm>
            <a:off x="2946931" y="2847702"/>
            <a:ext cx="2476500" cy="492443"/>
          </a:xfrm>
          <a:prstGeom prst="homePlate">
            <a:avLst/>
          </a:prstGeom>
          <a:solidFill>
            <a:srgbClr val="3185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876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ea"/>
              </a:rPr>
              <a:t>Exposition</a:t>
            </a:r>
            <a:endParaRPr lang="en-US" altLang="zh-CN" sz="2400" b="1">
              <a:solidFill>
                <a:schemeClr val="bg1"/>
              </a:solidFill>
              <a:latin typeface="Times New Roman" panose="02020603050405020304" pitchFamily="18" charset="0"/>
              <a:ea typeface="微软雅黑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45" name="Pentagon 6"/>
          <p:cNvSpPr/>
          <p:nvPr>
            <p:custDataLst>
              <p:tags r:id="rId5"/>
            </p:custDataLst>
          </p:nvPr>
        </p:nvSpPr>
        <p:spPr>
          <a:xfrm>
            <a:off x="2947408" y="3881165"/>
            <a:ext cx="2477929" cy="521970"/>
          </a:xfrm>
          <a:prstGeom prst="homePlate">
            <a:avLst/>
          </a:prstGeom>
          <a:solidFill>
            <a:srgbClr val="3185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87680" fontAlgn="base"/>
            <a:r>
              <a:rPr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  <a:sym typeface="+mn-ea"/>
              </a:rPr>
              <a:t>Argumentation</a:t>
            </a:r>
          </a:p>
        </p:txBody>
      </p:sp>
      <p:pic>
        <p:nvPicPr>
          <p:cNvPr id="50" name="图片 4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947408" y="1939494"/>
            <a:ext cx="400526" cy="400526"/>
          </a:xfrm>
          <a:prstGeom prst="rect">
            <a:avLst/>
          </a:prstGeom>
        </p:spPr>
      </p:pic>
      <p:sp>
        <p:nvSpPr>
          <p:cNvPr id="52" name="Rectangle 13"/>
          <p:cNvSpPr/>
          <p:nvPr>
            <p:custDataLst>
              <p:tags r:id="rId7"/>
            </p:custDataLst>
          </p:nvPr>
        </p:nvSpPr>
        <p:spPr>
          <a:xfrm>
            <a:off x="5779190" y="1980927"/>
            <a:ext cx="2007394" cy="383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8768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记叙文</a:t>
            </a:r>
            <a:endParaRPr lang="en-US" altLang="zh-CN" sz="2100" b="1">
              <a:solidFill>
                <a:schemeClr val="tx2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5" name="Rectangle 17"/>
          <p:cNvSpPr/>
          <p:nvPr>
            <p:custDataLst>
              <p:tags r:id="rId8"/>
            </p:custDataLst>
          </p:nvPr>
        </p:nvSpPr>
        <p:spPr>
          <a:xfrm>
            <a:off x="5806296" y="3000403"/>
            <a:ext cx="2294096" cy="321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87680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说明文</a:t>
            </a:r>
          </a:p>
        </p:txBody>
      </p:sp>
      <p:sp>
        <p:nvSpPr>
          <p:cNvPr id="4" name="Rectangle 17"/>
          <p:cNvSpPr/>
          <p:nvPr>
            <p:custDataLst>
              <p:tags r:id="rId9"/>
            </p:custDataLst>
          </p:nvPr>
        </p:nvSpPr>
        <p:spPr>
          <a:xfrm>
            <a:off x="5778714" y="3981240"/>
            <a:ext cx="2294096" cy="321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87680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议论文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F9F820-9EB8-B394-56D1-3218174F98D1}"/>
              </a:ext>
            </a:extLst>
          </p:cNvPr>
          <p:cNvSpPr txBox="1"/>
          <p:nvPr/>
        </p:nvSpPr>
        <p:spPr>
          <a:xfrm>
            <a:off x="278567" y="50646"/>
            <a:ext cx="532859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0070C0"/>
                </a:solidFill>
              </a:rPr>
              <a:t>Five elements(</a:t>
            </a:r>
            <a:r>
              <a:rPr lang="zh-CN" altLang="en-US" sz="4000" dirty="0">
                <a:solidFill>
                  <a:srgbClr val="0070C0"/>
                </a:solidFill>
              </a:rPr>
              <a:t>要素</a:t>
            </a:r>
            <a:r>
              <a:rPr lang="en-US" altLang="zh-CN" sz="4000" dirty="0">
                <a:solidFill>
                  <a:srgbClr val="0070C0"/>
                </a:solidFill>
              </a:rPr>
              <a:t>)?</a:t>
            </a:r>
            <a:endParaRPr lang="zh-CN" altLang="en-US" sz="4000" dirty="0">
              <a:solidFill>
                <a:srgbClr val="0070C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6DBDE2-D7A9-64E1-414B-27C5CB620442}"/>
              </a:ext>
            </a:extLst>
          </p:cNvPr>
          <p:cNvSpPr txBox="1"/>
          <p:nvPr/>
        </p:nvSpPr>
        <p:spPr>
          <a:xfrm>
            <a:off x="827584" y="880668"/>
            <a:ext cx="777686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0070C0"/>
                </a:solidFill>
              </a:rPr>
              <a:t>who, when, where, what, how</a:t>
            </a:r>
            <a:endParaRPr lang="zh-CN" altLang="en-US" sz="4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1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9" grpId="0" animBg="1"/>
      <p:bldP spid="42" grpId="0" animBg="1"/>
      <p:bldP spid="45" grpId="0" animBg="1"/>
      <p:bldP spid="52" grpId="0"/>
      <p:bldP spid="55" grpId="0"/>
      <p:bldP spid="4" grpId="0"/>
      <p:bldP spid="3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>
            <p:custDataLst>
              <p:tags r:id="rId1"/>
            </p:custDataLst>
          </p:nvPr>
        </p:nvSpPr>
        <p:spPr>
          <a:xfrm>
            <a:off x="611560" y="1131590"/>
            <a:ext cx="7992888" cy="160115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3200" b="1" dirty="0"/>
              <a:t>Do you support the idea of senior high school students studying abroad? Why?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625E65-A5B1-B762-2ABF-AD390281CE67}"/>
              </a:ext>
            </a:extLst>
          </p:cNvPr>
          <p:cNvSpPr txBox="1">
            <a:spLocks/>
          </p:cNvSpPr>
          <p:nvPr/>
        </p:nvSpPr>
        <p:spPr>
          <a:xfrm>
            <a:off x="457200" y="3003798"/>
            <a:ext cx="8229600" cy="237626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rgbClr val="0070C0"/>
                </a:solidFill>
              </a:rPr>
              <a:t>Write about your opinion on studying abroad and give reasons.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7929402-F149-DEE3-32ED-0334E8DADA9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843808" y="154387"/>
            <a:ext cx="3318296" cy="589346"/>
            <a:chOff x="-408792" y="-27232"/>
            <a:chExt cx="3191153" cy="648072"/>
          </a:xfrm>
        </p:grpSpPr>
        <p:sp>
          <p:nvSpPr>
            <p:cNvPr id="5" name="燕尾形 2">
              <a:extLst>
                <a:ext uri="{FF2B5EF4-FFF2-40B4-BE49-F238E27FC236}">
                  <a16:creationId xmlns:a16="http://schemas.microsoft.com/office/drawing/2014/main" id="{6819B67D-7BCF-973F-590B-1958B8AFAB0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794092" y="0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燕尾形 4">
              <a:extLst>
                <a:ext uri="{FF2B5EF4-FFF2-40B4-BE49-F238E27FC236}">
                  <a16:creationId xmlns:a16="http://schemas.microsoft.com/office/drawing/2014/main" id="{5CA005C2-21C0-F4A5-7BD6-FEE5ECB4F83C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206297" y="0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五边形 1">
              <a:extLst>
                <a:ext uri="{FF2B5EF4-FFF2-40B4-BE49-F238E27FC236}">
                  <a16:creationId xmlns:a16="http://schemas.microsoft.com/office/drawing/2014/main" id="{6E55B3E2-2AE4-4EBF-D191-13650A6A939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-408792" y="-27232"/>
              <a:ext cx="2318629" cy="648072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chemeClr val="bg1"/>
                  </a:solidFill>
                </a:rPr>
                <a:t>writing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0F4ED1-5AE8-00B9-C61D-43911CEA2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70C0"/>
                </a:solidFill>
              </a:rPr>
              <a:t>Some useful phrases: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3DE6D0-7945-D128-4CAF-F6F1AA6765C5}"/>
              </a:ext>
            </a:extLst>
          </p:cNvPr>
          <p:cNvSpPr txBox="1"/>
          <p:nvPr/>
        </p:nvSpPr>
        <p:spPr>
          <a:xfrm>
            <a:off x="1115616" y="1203598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I’m for / against…</a:t>
            </a:r>
            <a:endParaRPr lang="zh-CN" altLang="en-US" sz="40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C7396A-8023-0E07-F93A-3447E0F0AB45}"/>
              </a:ext>
            </a:extLst>
          </p:cNvPr>
          <p:cNvSpPr txBox="1"/>
          <p:nvPr/>
        </p:nvSpPr>
        <p:spPr>
          <a:xfrm>
            <a:off x="457200" y="2568217"/>
            <a:ext cx="457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/>
              <a:t>On the one hand,…</a:t>
            </a:r>
          </a:p>
          <a:p>
            <a:r>
              <a:rPr lang="en-US" altLang="zh-CN" sz="4000" dirty="0"/>
              <a:t>On the other hand,…</a:t>
            </a:r>
            <a:endParaRPr lang="zh-CN" altLang="en-US" sz="40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83A89F-FBF4-FEBB-E557-4D385114493C}"/>
              </a:ext>
            </a:extLst>
          </p:cNvPr>
          <p:cNvSpPr txBox="1"/>
          <p:nvPr/>
        </p:nvSpPr>
        <p:spPr>
          <a:xfrm>
            <a:off x="3428256" y="190130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反对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8CC797-5197-E22B-1784-2EA22548CFAC}"/>
              </a:ext>
            </a:extLst>
          </p:cNvPr>
          <p:cNvSpPr txBox="1"/>
          <p:nvPr/>
        </p:nvSpPr>
        <p:spPr>
          <a:xfrm>
            <a:off x="1844080" y="193206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支持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B4C0E7E-9A36-BDA7-C267-97C5ABBAAE4C}"/>
              </a:ext>
            </a:extLst>
          </p:cNvPr>
          <p:cNvSpPr txBox="1"/>
          <p:nvPr/>
        </p:nvSpPr>
        <p:spPr>
          <a:xfrm>
            <a:off x="4572000" y="2629864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一方面，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1CD9FF6-2BBB-ECBF-E16A-E4D2B6142F3B}"/>
              </a:ext>
            </a:extLst>
          </p:cNvPr>
          <p:cNvSpPr txBox="1"/>
          <p:nvPr/>
        </p:nvSpPr>
        <p:spPr>
          <a:xfrm>
            <a:off x="4800600" y="3260760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另一方面，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74401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8" grpId="0"/>
      <p:bldP spid="10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D044177-FD95-6702-9DB2-A248BCE0DED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87624" y="1779661"/>
            <a:ext cx="6480721" cy="589347"/>
            <a:chOff x="-408792" y="-27233"/>
            <a:chExt cx="2872038" cy="648073"/>
          </a:xfrm>
        </p:grpSpPr>
        <p:sp>
          <p:nvSpPr>
            <p:cNvPr id="4" name="燕尾形 2">
              <a:extLst>
                <a:ext uri="{FF2B5EF4-FFF2-40B4-BE49-F238E27FC236}">
                  <a16:creationId xmlns:a16="http://schemas.microsoft.com/office/drawing/2014/main" id="{C5E6CA56-B7F6-B7DF-C92D-7FDF15DA325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144130" y="-27233"/>
              <a:ext cx="319116" cy="620689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燕尾形 4">
              <a:extLst>
                <a:ext uri="{FF2B5EF4-FFF2-40B4-BE49-F238E27FC236}">
                  <a16:creationId xmlns:a16="http://schemas.microsoft.com/office/drawing/2014/main" id="{B091FA00-9DE3-45C9-0E6E-1017B4853CD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856927" y="-13540"/>
              <a:ext cx="351026" cy="620687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五边形 1">
              <a:extLst>
                <a:ext uri="{FF2B5EF4-FFF2-40B4-BE49-F238E27FC236}">
                  <a16:creationId xmlns:a16="http://schemas.microsoft.com/office/drawing/2014/main" id="{F4301DC7-DA55-21B5-1FD5-632820F9DBDD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408792" y="-27232"/>
              <a:ext cx="2318629" cy="648072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dirty="0">
                  <a:solidFill>
                    <a:schemeClr val="bg1"/>
                  </a:solidFill>
                </a:rPr>
                <a:t>Show time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3220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DA70DEF-D3EC-D5DE-B1D9-7A5EBAC43C99}"/>
              </a:ext>
            </a:extLst>
          </p:cNvPr>
          <p:cNvSpPr/>
          <p:nvPr/>
        </p:nvSpPr>
        <p:spPr>
          <a:xfrm>
            <a:off x="1650504" y="195486"/>
            <a:ext cx="5842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8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Homework</a:t>
            </a:r>
            <a:endParaRPr lang="zh-CN" altLang="en-US" sz="8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1FB8CD-8BD3-13CA-1A1E-EEB7BF46C958}"/>
              </a:ext>
            </a:extLst>
          </p:cNvPr>
          <p:cNvSpPr txBox="1"/>
          <p:nvPr/>
        </p:nvSpPr>
        <p:spPr>
          <a:xfrm>
            <a:off x="755576" y="1707654"/>
            <a:ext cx="770485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3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 Polish up your article.</a:t>
            </a:r>
            <a:endParaRPr lang="zh-CN" altLang="zh-CN" sz="3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3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 search for information about school life in different countries.</a:t>
            </a:r>
          </a:p>
          <a:p>
            <a:pPr algn="just"/>
            <a:r>
              <a:rPr lang="en-US" altLang="zh-CN" sz="32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 Finish the exercise on page 56-57 in workbook. </a:t>
            </a:r>
            <a:endParaRPr lang="zh-CN" altLang="zh-CN" sz="3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106698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5" y="0"/>
            <a:ext cx="9078369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4205" y="2110085"/>
            <a:ext cx="3575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Thank you~</a:t>
            </a:r>
            <a:endParaRPr lang="zh-CN" altLang="en-US" sz="5400" b="1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087100" y="10782300"/>
            <a:ext cx="3556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60266512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CA7692-663F-E1D5-E8E8-314C170E1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418356"/>
            <a:ext cx="8229600" cy="857250"/>
          </a:xfrm>
          <a:solidFill>
            <a:schemeClr val="bg1"/>
          </a:solidFill>
        </p:spPr>
        <p:txBody>
          <a:bodyPr/>
          <a:lstStyle/>
          <a:p>
            <a:r>
              <a:rPr lang="en-US" altLang="zh-CN" dirty="0"/>
              <a:t>What is your</a:t>
            </a:r>
            <a:r>
              <a:rPr lang="zh-CN" altLang="en-US" dirty="0"/>
              <a:t> </a:t>
            </a:r>
            <a:r>
              <a:rPr lang="en-US" altLang="zh-CN" dirty="0"/>
              <a:t>dream</a:t>
            </a:r>
            <a:r>
              <a:rPr lang="zh-CN" altLang="en-US" dirty="0"/>
              <a:t> </a:t>
            </a:r>
            <a:r>
              <a:rPr lang="en-US" altLang="zh-CN" dirty="0"/>
              <a:t>school</a:t>
            </a:r>
            <a:r>
              <a:rPr lang="zh-CN" altLang="en-US" dirty="0"/>
              <a:t> </a:t>
            </a:r>
            <a:r>
              <a:rPr lang="en-US" altLang="zh-CN" dirty="0"/>
              <a:t>life</a:t>
            </a:r>
            <a:r>
              <a:rPr lang="zh-CN" altLang="en-US" dirty="0"/>
              <a:t> </a:t>
            </a:r>
            <a:r>
              <a:rPr lang="en-US" altLang="zh-CN" dirty="0"/>
              <a:t>like?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D61D69C-B7CE-61CB-2F6D-7DAB26D8F15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7491" y="1275606"/>
            <a:ext cx="3888432" cy="2244529"/>
          </a:xfrm>
          <a:prstGeom prst="rect">
            <a:avLst/>
          </a:prstGeom>
        </p:spPr>
      </p:pic>
      <p:sp>
        <p:nvSpPr>
          <p:cNvPr id="5" name="标题 3">
            <a:extLst>
              <a:ext uri="{FF2B5EF4-FFF2-40B4-BE49-F238E27FC236}">
                <a16:creationId xmlns:a16="http://schemas.microsoft.com/office/drawing/2014/main" id="{A92D0B1D-41D8-C67C-E328-B697478FB93F}"/>
              </a:ext>
            </a:extLst>
          </p:cNvPr>
          <p:cNvSpPr txBox="1">
            <a:spLocks/>
          </p:cNvSpPr>
          <p:nvPr/>
        </p:nvSpPr>
        <p:spPr>
          <a:xfrm>
            <a:off x="463005" y="3795886"/>
            <a:ext cx="7213399" cy="120032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What is the school life like as </a:t>
            </a:r>
            <a:b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an exchange student in the UK?</a:t>
            </a:r>
          </a:p>
        </p:txBody>
      </p:sp>
      <p:pic>
        <p:nvPicPr>
          <p:cNvPr id="1026" name="Picture 2" descr="查看源图像">
            <a:extLst>
              <a:ext uri="{FF2B5EF4-FFF2-40B4-BE49-F238E27FC236}">
                <a16:creationId xmlns:a16="http://schemas.microsoft.com/office/drawing/2014/main" id="{91063036-075A-D223-3C47-E21D946D0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847" y="1163505"/>
            <a:ext cx="3970385" cy="263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1ECE617-5208-FECE-8698-AC880A5DF14D}"/>
              </a:ext>
            </a:extLst>
          </p:cNvPr>
          <p:cNvSpPr txBox="1"/>
          <p:nvPr/>
        </p:nvSpPr>
        <p:spPr>
          <a:xfrm>
            <a:off x="0" y="-32329"/>
            <a:ext cx="288032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Free talk</a:t>
            </a:r>
            <a:endParaRPr lang="zh-CN" alt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80934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707654"/>
            <a:ext cx="697979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</a:rPr>
              <a:t>School life in the UK</a:t>
            </a:r>
            <a:endParaRPr lang="zh-CN" altLang="en-US" sz="6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270509" y="546100"/>
            <a:ext cx="7031589" cy="4114799"/>
          </a:xfrm>
        </p:spPr>
        <p:txBody>
          <a:bodyPr>
            <a:normAutofit/>
          </a:bodyPr>
          <a:lstStyle/>
          <a:p>
            <a:pPr marL="0" indent="0"/>
            <a:endParaRPr kumimoji="1" lang="en-US" altLang="zh-CN" sz="2400" b="1">
              <a:solidFill>
                <a:schemeClr val="accent5"/>
              </a:solidFill>
            </a:endParaRPr>
          </a:p>
          <a:p>
            <a:endParaRPr kumimoji="1" lang="en-US" altLang="zh-CN" sz="2400" b="1">
              <a:solidFill>
                <a:schemeClr val="accent5"/>
              </a:solidFill>
            </a:endParaRPr>
          </a:p>
          <a:p>
            <a:pPr marL="0" indent="0"/>
            <a:endParaRPr kumimoji="1" lang="zh-CN" altLang="en-US" sz="2400" b="1">
              <a:solidFill>
                <a:schemeClr val="accent5"/>
              </a:solidFill>
            </a:endParaRPr>
          </a:p>
          <a:p>
            <a:pPr marL="0" indent="0"/>
            <a:endParaRPr kumimoji="1" lang="en-US" altLang="zh-CN" sz="2400" b="1">
              <a:solidFill>
                <a:schemeClr val="accent5"/>
              </a:solidFill>
            </a:endParaRPr>
          </a:p>
          <a:p>
            <a:pPr marL="0" indent="0"/>
            <a:endParaRPr kumimoji="1" lang="en-US" altLang="zh-CN" sz="2400" b="1">
              <a:solidFill>
                <a:schemeClr val="accent5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943566" y="1144905"/>
            <a:ext cx="6953747" cy="35394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 1</a:t>
            </a:r>
            <a:r>
              <a:rPr kumimoji="1" lang="en-US" altLang="zh-CN" sz="2800" b="1" dirty="0">
                <a:latin typeface="Garamond" panose="02020404030301010803" pitchFamily="18" charset="0"/>
              </a:rPr>
              <a:t>  </a:t>
            </a:r>
            <a:r>
              <a:rPr kumimoji="1" lang="en-US" sz="2800" b="1" dirty="0">
                <a:latin typeface="Garamond" panose="02020404030301010803" pitchFamily="18" charset="0"/>
              </a:rPr>
              <a:t>______</a:t>
            </a:r>
            <a:r>
              <a:rPr kumimoji="1" lang="zh-CN" altLang="en-US" sz="2800" b="1" dirty="0">
                <a:latin typeface="Garamond" panose="02020404030301010803" pitchFamily="18" charset="0"/>
              </a:rPr>
              <a:t>  </a:t>
            </a:r>
            <a:r>
              <a:rPr kumimoji="1" lang="zh-CN" altLang="en-US" sz="2800" dirty="0">
                <a:latin typeface="Garamond" panose="02020404030301010803" pitchFamily="18" charset="0"/>
              </a:rPr>
              <a:t>        </a:t>
            </a:r>
            <a:r>
              <a:rPr kumimoji="1" lang="en-US" altLang="zh-CN" sz="2800" dirty="0">
                <a:latin typeface="Garamond" panose="02020404030301010803" pitchFamily="18" charset="0"/>
              </a:rPr>
              <a:t>____________</a:t>
            </a:r>
            <a:r>
              <a:rPr kumimoji="1" lang="zh-CN" altLang="en-US" sz="2800" dirty="0">
                <a:latin typeface="Garamond" panose="02020404030301010803" pitchFamily="18" charset="0"/>
              </a:rPr>
              <a:t> </a:t>
            </a:r>
            <a:r>
              <a:rPr kumimoji="1" lang="en-US" altLang="zh-CN" sz="2800" b="1" dirty="0">
                <a:latin typeface="Garamond" panose="02020404030301010803" pitchFamily="18" charset="0"/>
              </a:rPr>
              <a:t>to</a:t>
            </a:r>
            <a:r>
              <a:rPr kumimoji="1" lang="zh-CN" altLang="en-US" sz="2800" b="1" dirty="0">
                <a:latin typeface="Garamond" panose="02020404030301010803" pitchFamily="18" charset="0"/>
              </a:rPr>
              <a:t> </a:t>
            </a:r>
            <a:r>
              <a:rPr kumimoji="1" lang="en-US" altLang="zh-CN" sz="2800" b="1" dirty="0">
                <a:latin typeface="Garamond" panose="02020404030301010803" pitchFamily="18" charset="0"/>
              </a:rPr>
              <a:t>the      </a:t>
            </a:r>
          </a:p>
          <a:p>
            <a:r>
              <a:rPr kumimoji="1" lang="en-US" altLang="zh-CN" sz="2800" b="1" dirty="0">
                <a:latin typeface="Garamond" panose="02020404030301010803" pitchFamily="18" charset="0"/>
              </a:rPr>
              <a:t>                                 school life in the UK</a:t>
            </a:r>
            <a:r>
              <a:rPr kumimoji="1" lang="zh-CN" altLang="en-US" sz="2800" b="1" dirty="0">
                <a:latin typeface="Garamond" panose="02020404030301010803" pitchFamily="18" charset="0"/>
              </a:rPr>
              <a:t>  </a:t>
            </a:r>
            <a:endParaRPr kumimoji="1" lang="en-US" altLang="zh-CN" sz="2800" b="1" dirty="0">
              <a:latin typeface="Garamond" panose="02020404030301010803" pitchFamily="18" charset="0"/>
            </a:endParaRPr>
          </a:p>
          <a:p>
            <a:endParaRPr kumimoji="1" lang="en-US" altLang="zh-CN" sz="2800" b="1" dirty="0">
              <a:latin typeface="Garamond" panose="02020404030301010803" pitchFamily="18" charset="0"/>
            </a:endParaRPr>
          </a:p>
          <a:p>
            <a:endParaRPr kumimoji="1" lang="en-US" altLang="zh-CN" sz="2800" b="1" dirty="0">
              <a:latin typeface="Garamond" panose="02020404030301010803" pitchFamily="18" charset="0"/>
            </a:endParaRPr>
          </a:p>
          <a:p>
            <a:r>
              <a:rPr kumimoji="1"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 2</a:t>
            </a:r>
            <a:r>
              <a:rPr kumimoji="1" lang="en-US" altLang="zh-CN" sz="2800" b="1" dirty="0">
                <a:latin typeface="Garamond" panose="02020404030301010803" pitchFamily="18" charset="0"/>
              </a:rPr>
              <a:t> </a:t>
            </a:r>
            <a:r>
              <a:rPr kumimoji="1" lang="en-US" sz="2800" b="1" dirty="0">
                <a:latin typeface="Garamond" panose="02020404030301010803" pitchFamily="18" charset="0"/>
                <a:sym typeface="+mn-ea"/>
              </a:rPr>
              <a:t>_________</a:t>
            </a:r>
            <a:r>
              <a:rPr kumimoji="1" lang="en-US" altLang="zh-CN" sz="2800" b="1" dirty="0">
                <a:latin typeface="Garamond" panose="02020404030301010803" pitchFamily="18" charset="0"/>
              </a:rPr>
              <a:t>      Different  _________ of    </a:t>
            </a:r>
          </a:p>
          <a:p>
            <a:r>
              <a:rPr kumimoji="1" lang="en-US" altLang="zh-CN" sz="2800" b="1" dirty="0">
                <a:latin typeface="Garamond" panose="02020404030301010803" pitchFamily="18" charset="0"/>
              </a:rPr>
              <a:t>                                  the school life in the UK</a:t>
            </a:r>
          </a:p>
          <a:p>
            <a:endParaRPr kumimoji="1" lang="en-US" altLang="zh-CN" sz="2800" b="1" dirty="0">
              <a:latin typeface="Garamond" panose="02020404030301010803" pitchFamily="18" charset="0"/>
            </a:endParaRPr>
          </a:p>
          <a:p>
            <a:r>
              <a:rPr kumimoji="1"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 3</a:t>
            </a:r>
            <a:r>
              <a:rPr kumimoji="1" lang="en-US" altLang="zh-CN" sz="2800" b="1" dirty="0">
                <a:latin typeface="Garamond" panose="02020404030301010803" pitchFamily="18" charset="0"/>
              </a:rPr>
              <a:t> </a:t>
            </a:r>
            <a:r>
              <a:rPr kumimoji="1" lang="en-US" sz="2800" b="1" dirty="0">
                <a:latin typeface="Garamond" panose="02020404030301010803" pitchFamily="18" charset="0"/>
                <a:sym typeface="+mn-ea"/>
              </a:rPr>
              <a:t>______</a:t>
            </a:r>
            <a:r>
              <a:rPr kumimoji="1" lang="zh-CN" altLang="en-US" sz="2800" b="1" dirty="0">
                <a:latin typeface="Garamond" panose="02020404030301010803" pitchFamily="18" charset="0"/>
              </a:rPr>
              <a:t>           </a:t>
            </a:r>
            <a:r>
              <a:rPr kumimoji="1" lang="en-US" altLang="zh-CN" sz="2800" b="1" dirty="0">
                <a:latin typeface="Garamond" panose="02020404030301010803" pitchFamily="18" charset="0"/>
              </a:rPr>
              <a:t>His </a:t>
            </a:r>
            <a:r>
              <a:rPr kumimoji="1" lang="zh-CN" altLang="en-US" sz="2800" b="1" dirty="0">
                <a:latin typeface="Garamond" panose="02020404030301010803" pitchFamily="18" charset="0"/>
              </a:rPr>
              <a:t>  </a:t>
            </a:r>
            <a:r>
              <a:rPr kumimoji="1" lang="en-US" altLang="zh-CN" sz="2800" b="1" dirty="0">
                <a:latin typeface="Garamond" panose="02020404030301010803" pitchFamily="18" charset="0"/>
              </a:rPr>
              <a:t>____________</a:t>
            </a:r>
            <a:r>
              <a:rPr kumimoji="1" lang="zh-CN" altLang="en-US" sz="2800" b="1" dirty="0">
                <a:latin typeface="Garamond" panose="02020404030301010803" pitchFamily="18" charset="0"/>
              </a:rPr>
              <a:t>    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017238" y="1120105"/>
            <a:ext cx="229654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1D41D5"/>
                </a:solidFill>
                <a:latin typeface="Garamond" panose="02020404030301010803" pitchFamily="18" charset="0"/>
                <a:ea typeface="Yu Gothic UI Semibold" panose="020B0700000000000000" pitchFamily="34" charset="-128"/>
              </a:rPr>
              <a:t>Introduction</a:t>
            </a: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5759990" y="4092640"/>
            <a:ext cx="229654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1D41D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  <a:ea typeface="Yu Gothic UI Semibold" panose="020B0700000000000000" pitchFamily="34" charset="-128"/>
                <a:sym typeface="+mn-ea"/>
              </a:rPr>
              <a:t> feelings</a:t>
            </a:r>
            <a:endParaRPr lang="en-US" altLang="zh-CN" sz="2800" b="1" dirty="0">
              <a:solidFill>
                <a:srgbClr val="1D41D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  <a:ea typeface="Yu Gothic UI Semibold" panose="020B0700000000000000" pitchFamily="34" charset="-128"/>
            </a:endParaRPr>
          </a:p>
        </p:txBody>
      </p:sp>
      <p:sp>
        <p:nvSpPr>
          <p:cNvPr id="18" name="矩形 17"/>
          <p:cNvSpPr/>
          <p:nvPr>
            <p:custDataLst>
              <p:tags r:id="rId5"/>
            </p:custDataLst>
          </p:nvPr>
        </p:nvSpPr>
        <p:spPr>
          <a:xfrm>
            <a:off x="6787823" y="2797770"/>
            <a:ext cx="1500343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1D41D5"/>
                </a:solidFill>
                <a:latin typeface="Garamond" panose="02020404030301010803" pitchFamily="18" charset="0"/>
                <a:ea typeface="Yu Gothic UI Semibold" panose="020B0700000000000000" pitchFamily="34" charset="-128"/>
              </a:rPr>
              <a:t>aspects</a:t>
            </a:r>
          </a:p>
        </p:txBody>
      </p:sp>
      <p:sp>
        <p:nvSpPr>
          <p:cNvPr id="15" name="Text Box 3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6866" y="1188552"/>
            <a:ext cx="2016224" cy="53347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charset="0"/>
                <a:ea typeface="Yu Gothic UI Semibold" panose="020B0700000000000000" pitchFamily="34" charset="-128"/>
                <a:cs typeface="Arial Black" panose="020B0A04020102020204" charset="0"/>
              </a:rPr>
              <a:t>Beginning</a:t>
            </a:r>
          </a:p>
        </p:txBody>
      </p:sp>
      <p:sp>
        <p:nvSpPr>
          <p:cNvPr id="16" name="AutoShape 3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rot="5400000">
            <a:off x="662159" y="2040633"/>
            <a:ext cx="571500" cy="163116"/>
          </a:xfrm>
          <a:prstGeom prst="chevron">
            <a:avLst>
              <a:gd name="adj" fmla="val 87591"/>
            </a:avLst>
          </a:prstGeom>
          <a:solidFill>
            <a:schemeClr val="tx1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3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AutoShape 3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rot="5400000">
            <a:off x="636471" y="3587641"/>
            <a:ext cx="571500" cy="163115"/>
          </a:xfrm>
          <a:prstGeom prst="chevron">
            <a:avLst>
              <a:gd name="adj" fmla="val 87591"/>
            </a:avLst>
          </a:prstGeom>
          <a:solidFill>
            <a:schemeClr val="tx1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19" name="Text Box 4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38913" y="2613780"/>
            <a:ext cx="1017992" cy="53347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ct val="50000"/>
              </a:spcBef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charset="0"/>
                <a:ea typeface="Yu Gothic UI Semibold" panose="020B0700000000000000" pitchFamily="34" charset="-128"/>
                <a:cs typeface="Arial Black" panose="020B0A04020102020204" charset="0"/>
              </a:rPr>
              <a:t>Body</a:t>
            </a:r>
            <a:endParaRPr lang="en-US" altLang="zh-CN" sz="2400" b="1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anose="020B0A04020102020204" charset="0"/>
              <a:ea typeface="Yu Gothic UI Semibold" panose="020B0700000000000000" pitchFamily="34" charset="-128"/>
              <a:cs typeface="Arial Black" panose="020B0A04020102020204" charset="0"/>
            </a:endParaRPr>
          </a:p>
        </p:txBody>
      </p:sp>
      <p:sp>
        <p:nvSpPr>
          <p:cNvPr id="20" name="Text Box 4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46687" y="4082381"/>
            <a:ext cx="1347311" cy="53347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ct val="50000"/>
              </a:spcBef>
              <a:buClrTx/>
              <a:buSzTx/>
              <a:buFontTx/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charset="0"/>
                <a:ea typeface="Yu Gothic UI Semibold" panose="020B0700000000000000" pitchFamily="34" charset="-128"/>
                <a:cs typeface="Arial Black" panose="020B0A04020102020204" charset="0"/>
              </a:rPr>
              <a:t>Ending</a:t>
            </a:r>
            <a:endParaRPr lang="en-US" altLang="zh-CN" sz="2400" b="1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anose="020B0A04020102020204" charset="0"/>
              <a:ea typeface="Yu Gothic UI Semibold" panose="020B0700000000000000" pitchFamily="34" charset="-128"/>
              <a:cs typeface="Arial Black" panose="020B0A04020102020204" charset="0"/>
            </a:endParaRPr>
          </a:p>
        </p:txBody>
      </p:sp>
      <p:sp>
        <p:nvSpPr>
          <p:cNvPr id="2" name="十边形 1"/>
          <p:cNvSpPr/>
          <p:nvPr>
            <p:custDataLst>
              <p:tags r:id="rId11"/>
            </p:custDataLst>
          </p:nvPr>
        </p:nvSpPr>
        <p:spPr>
          <a:xfrm>
            <a:off x="6425602" y="75673"/>
            <a:ext cx="2224783" cy="972979"/>
          </a:xfrm>
          <a:prstGeom prst="decagon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Structure</a:t>
            </a:r>
          </a:p>
          <a:p>
            <a:pPr algn="ctr"/>
            <a:r>
              <a:rPr lang="en-US" altLang="zh-CN" sz="27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7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结构</a:t>
            </a:r>
            <a:r>
              <a:rPr lang="en-US" altLang="zh-CN" sz="27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3055670" y="1084501"/>
            <a:ext cx="130826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1D41D5"/>
                </a:solidFill>
                <a:latin typeface="Garamond" panose="02020404030301010803" pitchFamily="18" charset="0"/>
                <a:ea typeface="Yu Gothic UI Semibold" panose="020B0700000000000000" pitchFamily="34" charset="-128"/>
              </a:rPr>
              <a:t>Para. 1</a:t>
            </a: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3055670" y="4092640"/>
            <a:ext cx="142941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1D41D5"/>
                </a:solidFill>
                <a:latin typeface="Garamond" panose="02020404030301010803" pitchFamily="18" charset="0"/>
                <a:ea typeface="Yu Gothic UI Semibold" panose="020B0700000000000000" pitchFamily="34" charset="-128"/>
              </a:rPr>
              <a:t>Para. 7</a:t>
            </a:r>
          </a:p>
        </p:txBody>
      </p:sp>
      <p:sp>
        <p:nvSpPr>
          <p:cNvPr id="23" name="文本框 22"/>
          <p:cNvSpPr txBox="1"/>
          <p:nvPr>
            <p:custDataLst>
              <p:tags r:id="rId14"/>
            </p:custDataLst>
          </p:nvPr>
        </p:nvSpPr>
        <p:spPr>
          <a:xfrm>
            <a:off x="3043864" y="2786284"/>
            <a:ext cx="200855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800" b="1" dirty="0">
                <a:solidFill>
                  <a:srgbClr val="1D41D5"/>
                </a:solidFill>
                <a:latin typeface="Garamond" panose="02020404030301010803" pitchFamily="18" charset="0"/>
                <a:ea typeface="Yu Gothic UI Semibold" panose="020B0700000000000000" pitchFamily="34" charset="-128"/>
              </a:rPr>
              <a:t>Paras. 2–6</a:t>
            </a:r>
          </a:p>
        </p:txBody>
      </p:sp>
      <p:grpSp>
        <p:nvGrpSpPr>
          <p:cNvPr id="4" name="组合 3"/>
          <p:cNvGrpSpPr/>
          <p:nvPr>
            <p:custDataLst>
              <p:tags r:id="rId15"/>
            </p:custDataLst>
          </p:nvPr>
        </p:nvGrpSpPr>
        <p:grpSpPr>
          <a:xfrm>
            <a:off x="2249309" y="318825"/>
            <a:ext cx="3762851" cy="596741"/>
            <a:chOff x="-728354" y="0"/>
            <a:chExt cx="3298457" cy="656314"/>
          </a:xfrm>
        </p:grpSpPr>
        <p:sp>
          <p:nvSpPr>
            <p:cNvPr id="6" name="燕尾形 2"/>
            <p:cNvSpPr/>
            <p:nvPr>
              <p:custDataLst>
                <p:tags r:id="rId18"/>
              </p:custDataLst>
            </p:nvPr>
          </p:nvSpPr>
          <p:spPr>
            <a:xfrm>
              <a:off x="1511082" y="35626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燕尾形 4"/>
            <p:cNvSpPr/>
            <p:nvPr>
              <p:custDataLst>
                <p:tags r:id="rId19"/>
              </p:custDataLst>
            </p:nvPr>
          </p:nvSpPr>
          <p:spPr>
            <a:xfrm>
              <a:off x="1994039" y="23576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五边形 1"/>
            <p:cNvSpPr/>
            <p:nvPr>
              <p:custDataLst>
                <p:tags r:id="rId20"/>
              </p:custDataLst>
            </p:nvPr>
          </p:nvSpPr>
          <p:spPr>
            <a:xfrm>
              <a:off x="-728354" y="0"/>
              <a:ext cx="2239340" cy="648072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000" b="1" dirty="0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  <a:cs typeface="Calibri" panose="020F0502020204030204" charset="0"/>
                </a:rPr>
                <a:t>Fast  reading</a:t>
              </a:r>
            </a:p>
          </p:txBody>
        </p:sp>
      </p:grpSp>
      <p:sp>
        <p:nvSpPr>
          <p:cNvPr id="13" name="圆角矩形标注 12"/>
          <p:cNvSpPr/>
          <p:nvPr>
            <p:custDataLst>
              <p:tags r:id="rId16"/>
            </p:custDataLst>
          </p:nvPr>
        </p:nvSpPr>
        <p:spPr>
          <a:xfrm>
            <a:off x="7146018" y="2198873"/>
            <a:ext cx="1200265" cy="565785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4" name="文本框 13"/>
          <p:cNvSpPr txBox="1"/>
          <p:nvPr>
            <p:custDataLst>
              <p:tags r:id="rId17"/>
            </p:custDataLst>
          </p:nvPr>
        </p:nvSpPr>
        <p:spPr>
          <a:xfrm>
            <a:off x="7275509" y="2188587"/>
            <a:ext cx="101265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方面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8" grpId="0" animBg="1"/>
      <p:bldP spid="15" grpId="0"/>
      <p:bldP spid="16" grpId="0" animBg="1"/>
      <p:bldP spid="17" grpId="0" animBg="1"/>
      <p:bldP spid="19" grpId="0"/>
      <p:bldP spid="20" grpId="0"/>
      <p:bldP spid="2" grpId="0" animBg="1"/>
      <p:bldP spid="10" grpId="0" animBg="1"/>
      <p:bldP spid="11" grpId="0" animBg="1"/>
      <p:bldP spid="23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ED8D373-5984-D46B-4C12-BA965CF9C82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331640" y="1420003"/>
            <a:ext cx="6673818" cy="1655803"/>
            <a:chOff x="-877017" y="15407"/>
            <a:chExt cx="3252195" cy="648072"/>
          </a:xfrm>
        </p:grpSpPr>
        <p:sp>
          <p:nvSpPr>
            <p:cNvPr id="3" name="燕尾形 2">
              <a:extLst>
                <a:ext uri="{FF2B5EF4-FFF2-40B4-BE49-F238E27FC236}">
                  <a16:creationId xmlns:a16="http://schemas.microsoft.com/office/drawing/2014/main" id="{71108E5C-A1BD-B3FE-394B-0EC4F6B586F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271774" y="15407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燕尾形 4">
              <a:extLst>
                <a:ext uri="{FF2B5EF4-FFF2-40B4-BE49-F238E27FC236}">
                  <a16:creationId xmlns:a16="http://schemas.microsoft.com/office/drawing/2014/main" id="{3A159A94-2567-5497-E492-72F16F56016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799114" y="15407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五边形 1">
              <a:extLst>
                <a:ext uri="{FF2B5EF4-FFF2-40B4-BE49-F238E27FC236}">
                  <a16:creationId xmlns:a16="http://schemas.microsoft.com/office/drawing/2014/main" id="{851310C0-6944-B787-4BD2-9F2FDC1A70E4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-877017" y="15407"/>
              <a:ext cx="2239340" cy="648072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 dirty="0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  <a:cs typeface="Calibri" panose="020F0502020204030204" charset="0"/>
                </a:rPr>
                <a:t>Detailed  reading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4253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866869" y="78664"/>
            <a:ext cx="7920880" cy="539591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</a:rPr>
              <a:t>Was John Li happy with </a:t>
            </a:r>
            <a:r>
              <a:rPr lang="en-US" altLang="zh-CN" sz="2800" u="sng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</a:rPr>
              <a:t>the host family</a:t>
            </a:r>
            <a:r>
              <a:rPr lang="en-US" altLang="zh-CN" sz="2800" dirty="0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</a:rPr>
              <a:t>?</a:t>
            </a:r>
          </a:p>
        </p:txBody>
      </p:sp>
      <p:sp>
        <p:nvSpPr>
          <p:cNvPr id="7" name="内容占位符 5"/>
          <p:cNvSpPr>
            <a:spLocks noGrp="1"/>
          </p:cNvSpPr>
          <p:nvPr/>
        </p:nvSpPr>
        <p:spPr>
          <a:xfrm>
            <a:off x="539552" y="851494"/>
            <a:ext cx="8064896" cy="1547296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Times New Roman" panose="02020603050405020304" charset="0"/>
              </a:rPr>
              <a:t>Yes, he stayed with a </a:t>
            </a:r>
            <a:r>
              <a:rPr lang="en-US" altLang="zh-CN" sz="2800" dirty="0"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charset="0"/>
              </a:rPr>
              <a:t>lovely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Times New Roman" panose="02020603050405020304" charset="0"/>
              </a:rPr>
              <a:t> host family and they </a:t>
            </a:r>
            <a:r>
              <a:rPr lang="en-US" altLang="zh-CN" sz="2800" dirty="0"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charset="0"/>
              </a:rPr>
              <a:t>got on well(</a:t>
            </a:r>
            <a:r>
              <a:rPr lang="zh-CN" altLang="en-US" sz="2800" dirty="0"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charset="0"/>
              </a:rPr>
              <a:t>相处融洽</a:t>
            </a:r>
            <a:r>
              <a:rPr lang="en-US" altLang="zh-CN" sz="2800" dirty="0">
                <a:solidFill>
                  <a:srgbClr val="FF0000"/>
                </a:solidFill>
                <a:latin typeface="Arial Black" panose="020B0A04020102020204" pitchFamily="34" charset="0"/>
                <a:cs typeface="Times New Roman" panose="02020603050405020304" charset="0"/>
              </a:rPr>
              <a:t>)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cs typeface="Times New Roman" panose="02020603050405020304" charset="0"/>
              </a:rPr>
              <a:t>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9512" y="2643085"/>
            <a:ext cx="6214343" cy="21390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100" dirty="0">
                <a:solidFill>
                  <a:srgbClr val="1D41D5"/>
                </a:solidFill>
                <a:latin typeface="Arial Black" panose="020B0A04020102020204" charset="0"/>
                <a:cs typeface="Arial Black" panose="020B0A04020102020204" charset="0"/>
              </a:rPr>
              <a:t>Background information</a:t>
            </a:r>
          </a:p>
          <a:p>
            <a:pPr algn="just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Host families</a:t>
            </a:r>
            <a:r>
              <a:rPr lang="en-US" altLang="zh-CN" sz="2800" dirty="0">
                <a:solidFill>
                  <a:srgbClr val="1D41D5"/>
                </a:solidFill>
                <a:latin typeface="Times New Roman" panose="02020603050405020304" charset="0"/>
                <a:cs typeface="Times New Roman" panose="02020603050405020304" charset="0"/>
              </a:rPr>
              <a:t> refer to the families where the hosts treat the student from other countries as a member of the family, eating and living together with the student.  </a:t>
            </a:r>
          </a:p>
        </p:txBody>
      </p:sp>
      <p:pic>
        <p:nvPicPr>
          <p:cNvPr id="104" name="图片 103"/>
          <p:cNvPicPr/>
          <p:nvPr/>
        </p:nvPicPr>
        <p:blipFill>
          <a:blip r:embed="rId3"/>
          <a:stretch>
            <a:fillRect/>
          </a:stretch>
        </p:blipFill>
        <p:spPr>
          <a:xfrm>
            <a:off x="6455879" y="1630670"/>
            <a:ext cx="2439646" cy="16835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五边形 9"/>
          <p:cNvSpPr/>
          <p:nvPr/>
        </p:nvSpPr>
        <p:spPr>
          <a:xfrm rot="5400000">
            <a:off x="-29528" y="200501"/>
            <a:ext cx="961073" cy="68770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Para. 1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94D54D0-A55F-52F4-1154-074A9DE8D026}"/>
              </a:ext>
            </a:extLst>
          </p:cNvPr>
          <p:cNvSpPr/>
          <p:nvPr/>
        </p:nvSpPr>
        <p:spPr>
          <a:xfrm>
            <a:off x="2987824" y="2355726"/>
            <a:ext cx="2520280" cy="11521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School life in the UK</a:t>
            </a:r>
            <a:endParaRPr lang="zh-CN" altLang="en-US" sz="3200" dirty="0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9573219-DCE1-FF78-7D87-01BAE962CD5B}"/>
              </a:ext>
            </a:extLst>
          </p:cNvPr>
          <p:cNvSpPr/>
          <p:nvPr/>
        </p:nvSpPr>
        <p:spPr>
          <a:xfrm>
            <a:off x="323528" y="2499742"/>
            <a:ext cx="2304256" cy="93610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timetable</a:t>
            </a:r>
            <a:endParaRPr lang="zh-CN" altLang="en-US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4300FAE-81D6-1562-5701-BC9BB481D693}"/>
              </a:ext>
            </a:extLst>
          </p:cNvPr>
          <p:cNvSpPr/>
          <p:nvPr/>
        </p:nvSpPr>
        <p:spPr>
          <a:xfrm>
            <a:off x="1452984" y="1096541"/>
            <a:ext cx="2304256" cy="93610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subjects</a:t>
            </a:r>
            <a:endParaRPr lang="zh-CN" altLang="en-US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91CE3D8-F174-35FA-6516-A57D28AEF1F7}"/>
              </a:ext>
            </a:extLst>
          </p:cNvPr>
          <p:cNvSpPr/>
          <p:nvPr/>
        </p:nvSpPr>
        <p:spPr>
          <a:xfrm>
            <a:off x="6012160" y="2512800"/>
            <a:ext cx="2592288" cy="93610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homework</a:t>
            </a:r>
            <a:endParaRPr lang="zh-CN" altLang="en-US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FFBD2BB-6236-30AA-002D-A135359F9E5A}"/>
              </a:ext>
            </a:extLst>
          </p:cNvPr>
          <p:cNvSpPr/>
          <p:nvPr/>
        </p:nvSpPr>
        <p:spPr>
          <a:xfrm>
            <a:off x="4574406" y="4083918"/>
            <a:ext cx="2304256" cy="93610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School lunch</a:t>
            </a:r>
            <a:endParaRPr lang="zh-CN" altLang="en-US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416F98A-44ED-8FB2-809C-EE9071D82255}"/>
              </a:ext>
            </a:extLst>
          </p:cNvPr>
          <p:cNvSpPr/>
          <p:nvPr/>
        </p:nvSpPr>
        <p:spPr>
          <a:xfrm>
            <a:off x="1921070" y="4083918"/>
            <a:ext cx="2304256" cy="93610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clubs</a:t>
            </a:r>
            <a:endParaRPr lang="zh-CN" altLang="en-US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D76016F7-E7DB-334B-19E0-57DB3F09E6CC}"/>
              </a:ext>
            </a:extLst>
          </p:cNvPr>
          <p:cNvCxnSpPr>
            <a:stCxn id="2" idx="1"/>
            <a:endCxn id="3" idx="6"/>
          </p:cNvCxnSpPr>
          <p:nvPr/>
        </p:nvCxnSpPr>
        <p:spPr>
          <a:xfrm flipH="1">
            <a:off x="2627784" y="2931790"/>
            <a:ext cx="360040" cy="3600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BE5335CF-673C-981B-4F96-40C0C2BB7526}"/>
              </a:ext>
            </a:extLst>
          </p:cNvPr>
          <p:cNvCxnSpPr>
            <a:cxnSpLocks/>
          </p:cNvCxnSpPr>
          <p:nvPr/>
        </p:nvCxnSpPr>
        <p:spPr>
          <a:xfrm flipH="1" flipV="1">
            <a:off x="3402459" y="1893615"/>
            <a:ext cx="452512" cy="46211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A297B89-6D99-D39A-99E8-CB6C04D3DEF8}"/>
              </a:ext>
            </a:extLst>
          </p:cNvPr>
          <p:cNvCxnSpPr>
            <a:cxnSpLocks/>
          </p:cNvCxnSpPr>
          <p:nvPr/>
        </p:nvCxnSpPr>
        <p:spPr>
          <a:xfrm flipV="1">
            <a:off x="4574406" y="1902396"/>
            <a:ext cx="501650" cy="46211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591D9BE6-11B2-8E4E-CD87-CD5F6B45E4F4}"/>
              </a:ext>
            </a:extLst>
          </p:cNvPr>
          <p:cNvCxnSpPr>
            <a:cxnSpLocks/>
          </p:cNvCxnSpPr>
          <p:nvPr/>
        </p:nvCxnSpPr>
        <p:spPr>
          <a:xfrm>
            <a:off x="4719067" y="3509789"/>
            <a:ext cx="717029" cy="57412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38C88F78-BFF1-7845-CBE1-AB18ABF0AC89}"/>
              </a:ext>
            </a:extLst>
          </p:cNvPr>
          <p:cNvCxnSpPr>
            <a:cxnSpLocks/>
            <a:endCxn id="12" idx="0"/>
          </p:cNvCxnSpPr>
          <p:nvPr/>
        </p:nvCxnSpPr>
        <p:spPr>
          <a:xfrm flipH="1">
            <a:off x="3073198" y="3507854"/>
            <a:ext cx="521469" cy="5760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2C926AD7-6BED-160C-7FB9-CEC3C63279D9}"/>
              </a:ext>
            </a:extLst>
          </p:cNvPr>
          <p:cNvCxnSpPr>
            <a:cxnSpLocks/>
            <a:endCxn id="7" idx="2"/>
          </p:cNvCxnSpPr>
          <p:nvPr/>
        </p:nvCxnSpPr>
        <p:spPr>
          <a:xfrm flipV="1">
            <a:off x="5508104" y="2980852"/>
            <a:ext cx="504056" cy="1580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椭圆 31">
            <a:extLst>
              <a:ext uri="{FF2B5EF4-FFF2-40B4-BE49-F238E27FC236}">
                <a16:creationId xmlns:a16="http://schemas.microsoft.com/office/drawing/2014/main" id="{74D53C24-2A5A-6D81-A3D3-6308D4BF2CF6}"/>
              </a:ext>
            </a:extLst>
          </p:cNvPr>
          <p:cNvSpPr/>
          <p:nvPr/>
        </p:nvSpPr>
        <p:spPr>
          <a:xfrm>
            <a:off x="4644008" y="1096541"/>
            <a:ext cx="2234654" cy="90506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classes</a:t>
            </a:r>
            <a:endParaRPr lang="zh-CN" altLang="en-US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4" name="标题 3">
            <a:extLst>
              <a:ext uri="{FF2B5EF4-FFF2-40B4-BE49-F238E27FC236}">
                <a16:creationId xmlns:a16="http://schemas.microsoft.com/office/drawing/2014/main" id="{FD357B63-CA05-3F09-7028-02B50B2DC512}"/>
              </a:ext>
            </a:extLst>
          </p:cNvPr>
          <p:cNvSpPr txBox="1"/>
          <p:nvPr/>
        </p:nvSpPr>
        <p:spPr>
          <a:xfrm>
            <a:off x="395536" y="225404"/>
            <a:ext cx="8568952" cy="64633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What aspects are introduced in each para.?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p15="http://schemas.microsoft.com/office/powerpoint/2012/main" xmlns:p159="http://schemas.microsoft.com/office/powerpoint/2015/09/main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7" grpId="0" animBg="1"/>
      <p:bldP spid="9" grpId="0" animBg="1"/>
      <p:bldP spid="12" grpId="0" animBg="1"/>
      <p:bldP spid="32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流程图: 终止 61"/>
          <p:cNvSpPr/>
          <p:nvPr>
            <p:custDataLst>
              <p:tags r:id="rId1"/>
            </p:custDataLst>
          </p:nvPr>
        </p:nvSpPr>
        <p:spPr>
          <a:xfrm>
            <a:off x="160" y="1567696"/>
            <a:ext cx="1526540" cy="427990"/>
          </a:xfrm>
          <a:prstGeom prst="flowChartTerminator">
            <a:avLst/>
          </a:prstGeom>
          <a:solidFill>
            <a:srgbClr val="FF6600">
              <a:alpha val="5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99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等腰三角形 6"/>
          <p:cNvSpPr/>
          <p:nvPr>
            <p:custDataLst>
              <p:tags r:id="rId2"/>
            </p:custDataLst>
          </p:nvPr>
        </p:nvSpPr>
        <p:spPr>
          <a:xfrm flipV="1">
            <a:off x="565774" y="1157401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>
            <p:custDataLst>
              <p:tags r:id="rId3"/>
            </p:custDataLst>
          </p:nvPr>
        </p:nvSpPr>
        <p:spPr>
          <a:xfrm flipV="1">
            <a:off x="2112308" y="111300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>
            <p:custDataLst>
              <p:tags r:id="rId4"/>
            </p:custDataLst>
          </p:nvPr>
        </p:nvSpPr>
        <p:spPr>
          <a:xfrm flipV="1">
            <a:off x="3385467" y="111300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>
            <p:custDataLst>
              <p:tags r:id="rId5"/>
            </p:custDataLst>
          </p:nvPr>
        </p:nvSpPr>
        <p:spPr>
          <a:xfrm flipV="1">
            <a:off x="4739774" y="111935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>
            <p:custDataLst>
              <p:tags r:id="rId6"/>
            </p:custDataLst>
          </p:nvPr>
        </p:nvSpPr>
        <p:spPr>
          <a:xfrm>
            <a:off x="416225" y="2118753"/>
            <a:ext cx="7795260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8768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altLang="zh-CN" sz="2400" b="1" dirty="0">
                <a:latin typeface="Times New Roman" panose="02020603050405020304" pitchFamily="18" charset="0"/>
                <a:sym typeface="Arial" panose="020B0604020202020204" pitchFamily="34" charset="0"/>
              </a:rPr>
              <a:t>The school day begins at </a:t>
            </a:r>
            <a:r>
              <a:rPr lang="en-US" altLang="zh-CN" sz="2400" b="1" u="sng" dirty="0">
                <a:latin typeface="Times New Roman" panose="02020603050405020304" pitchFamily="18" charset="0"/>
                <a:sym typeface="Arial" panose="020B0604020202020204" pitchFamily="34" charset="0"/>
              </a:rPr>
              <a:t>             </a:t>
            </a:r>
            <a:r>
              <a:rPr lang="en-US" altLang="zh-CN" sz="2400" b="1" u="sng" dirty="0">
                <a:solidFill>
                  <a:schemeClr val="tx1">
                    <a:alpha val="0"/>
                  </a:schemeClr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sym typeface="Arial" panose="020B0604020202020204" pitchFamily="34" charset="0"/>
              </a:rPr>
              <a:t>and ends at </a:t>
            </a:r>
            <a:r>
              <a:rPr lang="en-US" altLang="zh-CN" sz="2400" b="1" u="sng" dirty="0">
                <a:latin typeface="Times New Roman" panose="02020603050405020304" pitchFamily="18" charset="0"/>
                <a:sym typeface="Arial" panose="020B0604020202020204" pitchFamily="34" charset="0"/>
              </a:rPr>
              <a:t>              </a:t>
            </a:r>
            <a:r>
              <a:rPr lang="en-US" altLang="zh-CN" sz="2400" b="1" dirty="0">
                <a:latin typeface="Times New Roman" panose="02020603050405020304" pitchFamily="18" charset="0"/>
                <a:sym typeface="Arial" panose="020B0604020202020204" pitchFamily="34" charset="0"/>
              </a:rPr>
              <a:t> .</a:t>
            </a:r>
            <a:r>
              <a:rPr lang="en-US" altLang="zh-CN" sz="2400" b="1" u="sng" dirty="0">
                <a:latin typeface="Times New Roman" panose="02020603050405020304" pitchFamily="18" charset="0"/>
                <a:sym typeface="Arial" panose="020B0604020202020204" pitchFamily="34" charset="0"/>
              </a:rPr>
              <a:t>   </a:t>
            </a:r>
            <a:endParaRPr lang="en-US" altLang="zh-CN" sz="2400" b="1" u="sng" dirty="0">
              <a:latin typeface="Times New Roman" panose="02020603050405020304" pitchFamily="18" charset="0"/>
              <a:ea typeface="微软雅黑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-247132" y="1491630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Timetable</a:t>
            </a:r>
            <a:endParaRPr lang="en-US" altLang="zh-CN" sz="2400" b="1" dirty="0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1182069" y="148254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Subjects</a:t>
            </a:r>
            <a:endParaRPr lang="en-US" altLang="zh-CN" sz="2400" b="1" dirty="0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9"/>
            </p:custDataLst>
          </p:nvPr>
        </p:nvSpPr>
        <p:spPr>
          <a:xfrm>
            <a:off x="2979113" y="148254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Classes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10"/>
            </p:custDataLst>
          </p:nvPr>
        </p:nvSpPr>
        <p:spPr>
          <a:xfrm>
            <a:off x="4199435" y="148254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Homework</a:t>
            </a:r>
            <a:endParaRPr lang="en-US" altLang="zh-CN" sz="2400" b="1">
              <a:solidFill>
                <a:srgbClr val="1D41D5"/>
              </a:solidFill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15" name="等腰三角形 14"/>
          <p:cNvSpPr/>
          <p:nvPr>
            <p:custDataLst>
              <p:tags r:id="rId11"/>
            </p:custDataLst>
          </p:nvPr>
        </p:nvSpPr>
        <p:spPr>
          <a:xfrm flipV="1">
            <a:off x="6672079" y="1113005"/>
            <a:ext cx="304176" cy="262221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>
            <p:custDataLst>
              <p:tags r:id="rId12"/>
            </p:custDataLst>
          </p:nvPr>
        </p:nvSpPr>
        <p:spPr>
          <a:xfrm flipV="1">
            <a:off x="8537575" y="1119576"/>
            <a:ext cx="304165" cy="255905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13"/>
            </p:custDataLst>
          </p:nvPr>
        </p:nvSpPr>
        <p:spPr>
          <a:xfrm>
            <a:off x="5994580" y="1482542"/>
            <a:ext cx="2021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b="1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6015991" y="1482795"/>
            <a:ext cx="186942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School lunch</a:t>
            </a: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8211485" y="1482795"/>
            <a:ext cx="955711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1D41D5"/>
                </a:solidFill>
                <a:latin typeface="Times New Roman" panose="02020603050405020304" pitchFamily="18" charset="0"/>
                <a:sym typeface="+mn-ea"/>
              </a:rPr>
              <a:t>Clubs</a:t>
            </a:r>
          </a:p>
        </p:txBody>
      </p:sp>
      <p:sp>
        <p:nvSpPr>
          <p:cNvPr id="5" name="文本框 4"/>
          <p:cNvSpPr txBox="1"/>
          <p:nvPr>
            <p:custDataLst>
              <p:tags r:id="rId16"/>
            </p:custDataLst>
          </p:nvPr>
        </p:nvSpPr>
        <p:spPr>
          <a:xfrm>
            <a:off x="3833177" y="2127637"/>
            <a:ext cx="872034" cy="2954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FF03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</a:t>
            </a:r>
            <a:r>
              <a:rPr lang="en-US" altLang="zh-CN" sz="2400" b="1">
                <a:solidFill>
                  <a:srgbClr val="FF03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a.m.</a:t>
            </a:r>
          </a:p>
        </p:txBody>
      </p:sp>
      <p:sp>
        <p:nvSpPr>
          <p:cNvPr id="21" name="文本框 20"/>
          <p:cNvSpPr txBox="1"/>
          <p:nvPr>
            <p:custDataLst>
              <p:tags r:id="rId17"/>
            </p:custDataLst>
          </p:nvPr>
        </p:nvSpPr>
        <p:spPr>
          <a:xfrm>
            <a:off x="6465412" y="2068106"/>
            <a:ext cx="915315" cy="39382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>
              <a:lnSpc>
                <a:spcPct val="80000"/>
              </a:lnSpc>
            </a:pPr>
            <a:r>
              <a:rPr lang="zh-CN" altLang="en-US" sz="3199" b="1">
                <a:solidFill>
                  <a:srgbClr val="FF03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30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p.m.</a:t>
            </a:r>
            <a:endParaRPr lang="en-US" altLang="zh-CN" sz="3199" b="1">
              <a:solidFill>
                <a:srgbClr val="FF030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>
            <p:custDataLst>
              <p:tags r:id="rId18"/>
            </p:custDataLst>
          </p:nvPr>
        </p:nvGrpSpPr>
        <p:grpSpPr>
          <a:xfrm>
            <a:off x="2779158" y="195486"/>
            <a:ext cx="3793043" cy="589121"/>
            <a:chOff x="-641011" y="-210995"/>
            <a:chExt cx="3457063" cy="648072"/>
          </a:xfrm>
        </p:grpSpPr>
        <p:sp>
          <p:nvSpPr>
            <p:cNvPr id="26" name="燕尾形 2"/>
            <p:cNvSpPr/>
            <p:nvPr>
              <p:custDataLst>
                <p:tags r:id="rId19"/>
              </p:custDataLst>
            </p:nvPr>
          </p:nvSpPr>
          <p:spPr>
            <a:xfrm>
              <a:off x="1719072" y="-193650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燕尾形 4"/>
            <p:cNvSpPr/>
            <p:nvPr>
              <p:custDataLst>
                <p:tags r:id="rId20"/>
              </p:custDataLst>
            </p:nvPr>
          </p:nvSpPr>
          <p:spPr>
            <a:xfrm>
              <a:off x="2239988" y="-188631"/>
              <a:ext cx="576064" cy="620688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五边形 1"/>
            <p:cNvSpPr/>
            <p:nvPr>
              <p:custDataLst>
                <p:tags r:id="rId21"/>
              </p:custDataLst>
            </p:nvPr>
          </p:nvSpPr>
          <p:spPr>
            <a:xfrm>
              <a:off x="-641011" y="-210995"/>
              <a:ext cx="2435103" cy="648072"/>
            </a:xfrm>
            <a:prstGeom prst="homePlat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b="1" dirty="0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  <a:cs typeface="Calibri" panose="020F0502020204030204" charset="0"/>
                </a:rPr>
                <a:t>Detailed </a:t>
              </a:r>
              <a:r>
                <a:rPr lang="en-US" sz="2700" b="1" dirty="0">
                  <a:solidFill>
                    <a:schemeClr val="bg1"/>
                  </a:solidFill>
                  <a:latin typeface="Calibri" panose="020F0502020204030204" charset="0"/>
                  <a:ea typeface="宋体" panose="02010600030101010101" pitchFamily="2" charset="-122"/>
                  <a:cs typeface="Calibri" panose="020F0502020204030204" charset="0"/>
                </a:rPr>
                <a:t>reading</a:t>
              </a:r>
              <a:endParaRPr lang="en-US" sz="2400" b="1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endParaRPr>
            </a:p>
          </p:txBody>
        </p:sp>
      </p:grpSp>
      <p:sp>
        <p:nvSpPr>
          <p:cNvPr id="6" name="五边形 4">
            <a:extLst>
              <a:ext uri="{FF2B5EF4-FFF2-40B4-BE49-F238E27FC236}">
                <a16:creationId xmlns:a16="http://schemas.microsoft.com/office/drawing/2014/main" id="{6EE134A6-D0FE-268A-2AB5-D6D8781B1F3D}"/>
              </a:ext>
            </a:extLst>
          </p:cNvPr>
          <p:cNvSpPr/>
          <p:nvPr/>
        </p:nvSpPr>
        <p:spPr>
          <a:xfrm rot="5400000">
            <a:off x="-120649" y="136684"/>
            <a:ext cx="961073" cy="687705"/>
          </a:xfrm>
          <a:prstGeom prst="homePlat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Para. 2</a:t>
            </a:r>
          </a:p>
        </p:txBody>
      </p:sp>
      <p:sp>
        <p:nvSpPr>
          <p:cNvPr id="13" name="内容占位符 5">
            <a:extLst>
              <a:ext uri="{FF2B5EF4-FFF2-40B4-BE49-F238E27FC236}">
                <a16:creationId xmlns:a16="http://schemas.microsoft.com/office/drawing/2014/main" id="{B978273B-73DB-07D3-3BB0-75D775E087FE}"/>
              </a:ext>
            </a:extLst>
          </p:cNvPr>
          <p:cNvSpPr>
            <a:spLocks noGrp="1"/>
          </p:cNvSpPr>
          <p:nvPr/>
        </p:nvSpPr>
        <p:spPr>
          <a:xfrm>
            <a:off x="411401" y="2581450"/>
            <a:ext cx="8856984" cy="72238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Chinese schools start _______ than British schools.</a:t>
            </a:r>
          </a:p>
        </p:txBody>
      </p:sp>
      <p:sp>
        <p:nvSpPr>
          <p:cNvPr id="20" name="内容占位符 2">
            <a:extLst>
              <a:ext uri="{FF2B5EF4-FFF2-40B4-BE49-F238E27FC236}">
                <a16:creationId xmlns:a16="http://schemas.microsoft.com/office/drawing/2014/main" id="{F46511C2-B662-167B-66E8-28C4F9666448}"/>
              </a:ext>
            </a:extLst>
          </p:cNvPr>
          <p:cNvSpPr>
            <a:spLocks noGrp="1"/>
          </p:cNvSpPr>
          <p:nvPr/>
        </p:nvSpPr>
        <p:spPr>
          <a:xfrm>
            <a:off x="3385467" y="2550798"/>
            <a:ext cx="1529100" cy="43434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altLang="zh-CN" sz="2800" dirty="0">
                <a:solidFill>
                  <a:srgbClr val="0070C0"/>
                </a:solidFill>
                <a:latin typeface="Arial Black" panose="020B0A04020102020204" charset="0"/>
                <a:cs typeface="Arial Black" panose="020B0A04020102020204" charset="0"/>
              </a:rPr>
              <a:t>earlier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11" grpId="0"/>
      <p:bldP spid="5" grpId="0"/>
      <p:bldP spid="21" grpId="0"/>
      <p:bldP spid="6" grpId="0" animBg="1"/>
      <p:bldP spid="13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8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7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8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6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8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7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081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4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5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6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7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8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9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3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6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5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7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7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8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081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9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4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6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7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8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3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6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8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9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081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081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887</Words>
  <Application>Microsoft Office PowerPoint</Application>
  <PresentationFormat>全屏显示(16:9)</PresentationFormat>
  <Paragraphs>209</Paragraphs>
  <Slides>25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等线</vt:lpstr>
      <vt:lpstr>黑体</vt:lpstr>
      <vt:lpstr>宋体</vt:lpstr>
      <vt:lpstr>Arial</vt:lpstr>
      <vt:lpstr>Arial Black</vt:lpstr>
      <vt:lpstr>Broadway</vt:lpstr>
      <vt:lpstr>Calibri</vt:lpstr>
      <vt:lpstr>Garamond</vt:lpstr>
      <vt:lpstr>Times New Roman</vt:lpstr>
      <vt:lpstr>Wingdings</vt:lpstr>
      <vt:lpstr>Office 主题</vt:lpstr>
      <vt:lpstr>PowerPoint 演示文稿</vt:lpstr>
      <vt:lpstr>How is your first two weeks of school life in senior high?</vt:lpstr>
      <vt:lpstr>What is your dream school life like?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Some useful phrases: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姜 燕</cp:lastModifiedBy>
  <cp:revision>21</cp:revision>
  <cp:lastPrinted>2021-12-16T20:47:41Z</cp:lastPrinted>
  <dcterms:created xsi:type="dcterms:W3CDTF">2021-12-16T20:47:41Z</dcterms:created>
  <dcterms:modified xsi:type="dcterms:W3CDTF">2022-09-09T05:49:44Z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