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3" r:id="rId3"/>
    <p:sldId id="260" r:id="rId4"/>
    <p:sldId id="257" r:id="rId5"/>
    <p:sldId id="259" r:id="rId6"/>
    <p:sldId id="282" r:id="rId7"/>
    <p:sldId id="278" r:id="rId8"/>
    <p:sldId id="274" r:id="rId9"/>
    <p:sldId id="277" r:id="rId10"/>
    <p:sldId id="279" r:id="rId11"/>
    <p:sldId id="281" r:id="rId12"/>
    <p:sldId id="266" r:id="rId13"/>
    <p:sldId id="261" r:id="rId14"/>
    <p:sldId id="275" r:id="rId15"/>
    <p:sldId id="263" r:id="rId16"/>
    <p:sldId id="280" r:id="rId17"/>
    <p:sldId id="26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3D7"/>
    <a:srgbClr val="A4F0E3"/>
    <a:srgbClr val="008000"/>
    <a:srgbClr val="BDE8DE"/>
    <a:srgbClr val="B1E5D8"/>
    <a:srgbClr val="990000"/>
    <a:srgbClr val="FF9900"/>
    <a:srgbClr val="CC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21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C92FE-6A11-4B9A-814E-8848202494B9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D99EE-7F5A-4214-B427-8B884E74FD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53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246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06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95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01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46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04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5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6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1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9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5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773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58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24-05B1-4292-8F5C-F6A7E63CF7CC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DDFD-4DD1-4F4E-8431-D193C6CAB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10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24-05B1-4292-8F5C-F6A7E63CF7CC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DDFD-4DD1-4F4E-8431-D193C6CAB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89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24-05B1-4292-8F5C-F6A7E63CF7CC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DDFD-4DD1-4F4E-8431-D193C6CAB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605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b="19350"/>
          <a:stretch/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Administrator\Desktop\春天\0077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1374"/>
          <a:stretch/>
        </p:blipFill>
        <p:spPr bwMode="auto">
          <a:xfrm rot="10800000" flipH="1">
            <a:off x="1" y="0"/>
            <a:ext cx="3302000" cy="15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istrator\Desktop\春天\0077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5" b="41374"/>
          <a:stretch/>
        </p:blipFill>
        <p:spPr bwMode="auto">
          <a:xfrm flipH="1">
            <a:off x="8686800" y="4139401"/>
            <a:ext cx="3505200" cy="27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Administrator\Desktop\春天\0010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477">
            <a:off x="1500337" y="135813"/>
            <a:ext cx="1938700" cy="16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24-05B1-4292-8F5C-F6A7E63CF7CC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DDFD-4DD1-4F4E-8431-D193C6CAB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48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24-05B1-4292-8F5C-F6A7E63CF7CC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DDFD-4DD1-4F4E-8431-D193C6CAB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99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24-05B1-4292-8F5C-F6A7E63CF7CC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DDFD-4DD1-4F4E-8431-D193C6CAB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0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24-05B1-4292-8F5C-F6A7E63CF7CC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DDFD-4DD1-4F4E-8431-D193C6CAB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78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24-05B1-4292-8F5C-F6A7E63CF7CC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DDFD-4DD1-4F4E-8431-D193C6CAB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0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24-05B1-4292-8F5C-F6A7E63CF7CC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DDFD-4DD1-4F4E-8431-D193C6CAB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30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24-05B1-4292-8F5C-F6A7E63CF7CC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DDFD-4DD1-4F4E-8431-D193C6CAB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59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24-05B1-4292-8F5C-F6A7E63CF7CC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DDFD-4DD1-4F4E-8431-D193C6CAB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32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A524-05B1-4292-8F5C-F6A7E63CF7CC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5DDFD-4DD1-4F4E-8431-D193C6CAB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84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 txBox="1">
            <a:spLocks/>
          </p:cNvSpPr>
          <p:nvPr/>
        </p:nvSpPr>
        <p:spPr>
          <a:xfrm>
            <a:off x="4358893" y="7153812"/>
            <a:ext cx="3474217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733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字符延长</a:t>
            </a:r>
            <a:endParaRPr lang="en-US" altLang="zh-CN" sz="3733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8009" y="875489"/>
            <a:ext cx="92159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7200" b="1" dirty="0" smtClean="0">
                <a:ln/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zh-CN" altLang="en-US" sz="8000" b="1" dirty="0" smtClean="0">
                <a:ln/>
                <a:latin typeface="华文新魏" panose="02010800040101010101" pitchFamily="2" charset="-122"/>
                <a:ea typeface="华文新魏" panose="02010800040101010101" pitchFamily="2" charset="-122"/>
              </a:rPr>
              <a:t>挹</a:t>
            </a:r>
            <a:r>
              <a:rPr lang="en-US" altLang="zh-CN" sz="8000" b="1" dirty="0" smtClean="0">
                <a:ln/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8000" b="1" dirty="0" smtClean="0">
                <a:ln/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绿</a:t>
            </a:r>
            <a:r>
              <a:rPr lang="en-US" altLang="zh-CN" sz="8000" b="1" dirty="0" smtClean="0">
                <a:ln/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8000" b="1" dirty="0" smtClean="0">
                <a:ln/>
                <a:latin typeface="华文新魏" panose="02010800040101010101" pitchFamily="2" charset="-122"/>
                <a:ea typeface="华文新魏" panose="02010800040101010101" pitchFamily="2" charset="-122"/>
              </a:rPr>
              <a:t>为眼</a:t>
            </a:r>
            <a:r>
              <a:rPr lang="zh-CN" altLang="en-US" sz="8000" b="1" dirty="0" smtClean="0">
                <a:ln/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lang="en-US" altLang="zh-CN" sz="8000" b="1" dirty="0" smtClean="0">
                <a:ln/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</a:p>
          <a:p>
            <a:pPr algn="ctr"/>
            <a:r>
              <a:rPr lang="zh-CN" altLang="en-US" sz="8000" b="1" dirty="0" smtClean="0">
                <a:ln/>
                <a:latin typeface="华文新魏" panose="02010800040101010101" pitchFamily="2" charset="-122"/>
                <a:ea typeface="华文新魏" panose="02010800040101010101" pitchFamily="2" charset="-122"/>
              </a:rPr>
              <a:t>掬</a:t>
            </a:r>
            <a:r>
              <a:rPr lang="zh-CN" altLang="en-US" sz="8000" b="1" dirty="0" smtClean="0">
                <a:ln/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“法”</a:t>
            </a:r>
            <a:r>
              <a:rPr lang="zh-CN" altLang="en-US" sz="8000" b="1" dirty="0" smtClean="0">
                <a:ln/>
                <a:latin typeface="华文新魏" panose="02010800040101010101" pitchFamily="2" charset="-122"/>
                <a:ea typeface="华文新魏" panose="02010800040101010101" pitchFamily="2" charset="-122"/>
              </a:rPr>
              <a:t>品文</a:t>
            </a:r>
            <a:endParaRPr lang="zh-CN" altLang="en-US" sz="8000" b="1" cap="none" spc="0" dirty="0">
              <a:ln/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29260" y="4368593"/>
            <a:ext cx="9187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5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圈点批注式</a:t>
            </a:r>
            <a:r>
              <a:rPr lang="zh-CN" altLang="en-US" sz="5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阅读方法指导</a:t>
            </a:r>
            <a:endParaRPr lang="zh-CN" altLang="en-US" sz="5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7059" y="5611810"/>
            <a:ext cx="56765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北郊初级中学   查文丽</a:t>
            </a:r>
            <a:endParaRPr lang="zh-CN" altLang="en-US" sz="4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49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" y="6954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3" name="文本框 72712"/>
          <p:cNvSpPr txBox="1">
            <a:spLocks noChangeArrowheads="1"/>
          </p:cNvSpPr>
          <p:nvPr/>
        </p:nvSpPr>
        <p:spPr bwMode="auto">
          <a:xfrm>
            <a:off x="4674109" y="824681"/>
            <a:ext cx="2160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5400" b="1" dirty="0" smtClean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绿 </a:t>
            </a:r>
            <a:endParaRPr lang="zh-CN" altLang="en-US" sz="5400" b="1" dirty="0">
              <a:solidFill>
                <a:srgbClr val="008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2714" name="文本框 72713"/>
          <p:cNvSpPr txBox="1">
            <a:spLocks noChangeArrowheads="1"/>
          </p:cNvSpPr>
          <p:nvPr/>
        </p:nvSpPr>
        <p:spPr bwMode="auto">
          <a:xfrm>
            <a:off x="6332489" y="1439223"/>
            <a:ext cx="1168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朱自清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53955" y="1674049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游踪：</a:t>
            </a:r>
            <a:r>
              <a:rPr lang="zh-CN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走到山边─坐在亭边─站在</a:t>
            </a:r>
            <a:r>
              <a:rPr lang="zh-CN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水边</a:t>
            </a:r>
            <a:endParaRPr lang="zh-CN" altLang="en-US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61996" y="4714098"/>
            <a:ext cx="3943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三</a:t>
            </a:r>
            <a:r>
              <a:rPr lang="en-US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              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奇异  醉人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76849" y="5648023"/>
            <a:ext cx="2353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四</a:t>
            </a:r>
            <a:r>
              <a:rPr lang="en-US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不禁惊诧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594938" y="2590307"/>
            <a:ext cx="1846659" cy="43372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  </a:t>
            </a:r>
            <a:r>
              <a:rPr lang="en-US" altLang="zh-CN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    </a:t>
            </a:r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     </a:t>
            </a:r>
            <a:r>
              <a:rPr lang="en-US" altLang="zh-CN" sz="3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总</a:t>
            </a:r>
            <a:endParaRPr lang="en-US" altLang="zh-CN" sz="36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结构层次</a:t>
            </a:r>
            <a:endParaRPr lang="en-US" altLang="zh-CN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38029" y="568532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（首尾呼应）</a:t>
            </a:r>
            <a:endParaRPr lang="zh-CN" altLang="en-US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55614" y="256113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（抒情线索）</a:t>
            </a:r>
            <a:endParaRPr lang="en-US" altLang="zh-CN" sz="32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41224" y="2541293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r>
              <a:rPr lang="en-US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惊诧</a:t>
            </a:r>
            <a:endParaRPr lang="en-US" altLang="zh-CN" sz="32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43705" y="4707355"/>
            <a:ext cx="2646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（主要内容）</a:t>
            </a:r>
            <a:endParaRPr lang="en-US" altLang="zh-CN" sz="32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55935" y="167404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zh-CN" altLang="zh-CN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文章脉络</a:t>
            </a:r>
            <a:r>
              <a:rPr lang="zh-CN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lang="zh-CN" altLang="en-US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47728" y="467264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梅雨潭</a:t>
            </a:r>
            <a:endParaRPr lang="zh-CN" altLang="en-US" sz="3200" dirty="0">
              <a:solidFill>
                <a:srgbClr val="008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41224" y="3485925"/>
            <a:ext cx="194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二</a:t>
            </a:r>
            <a:r>
              <a:rPr lang="en-US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r>
              <a:rPr lang="zh-CN" altLang="en-US" sz="3200" dirty="0" smtClean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梅雨瀑</a:t>
            </a:r>
            <a:endParaRPr lang="zh-CN" altLang="en-US" sz="3200" dirty="0">
              <a:solidFill>
                <a:srgbClr val="008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153955" y="3435622"/>
            <a:ext cx="334498" cy="188494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207238" y="3863330"/>
            <a:ext cx="38651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水面宽广    水波皱缬</a:t>
            </a:r>
            <a:endParaRPr lang="en-US" altLang="zh-CN" sz="3200" dirty="0" smtClean="0">
              <a:solidFill>
                <a:srgbClr val="008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dirty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水光</a:t>
            </a:r>
            <a:r>
              <a:rPr lang="zh-CN" altLang="en-US" sz="3200" dirty="0" smtClean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明亮    水质柔嫩</a:t>
            </a:r>
            <a:endParaRPr lang="en-US" altLang="zh-CN" sz="3200" dirty="0" smtClean="0">
              <a:solidFill>
                <a:srgbClr val="008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dirty="0" smtClean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水色纯净    浓淡相宜</a:t>
            </a:r>
            <a:endParaRPr lang="en-US" altLang="zh-CN" sz="3200" dirty="0" smtClean="0">
              <a:solidFill>
                <a:srgbClr val="008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zh-CN" sz="3200" dirty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裁绿为</a:t>
            </a:r>
            <a:r>
              <a:rPr lang="zh-CN" altLang="zh-CN" sz="3200" dirty="0" smtClean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带</a:t>
            </a:r>
            <a:r>
              <a:rPr lang="en-US" altLang="zh-CN" sz="3200" dirty="0" smtClean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zh-CN" sz="3200" dirty="0" smtClean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拥</a:t>
            </a:r>
            <a:r>
              <a:rPr lang="zh-CN" altLang="zh-CN" sz="3200" dirty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绿入怀</a:t>
            </a:r>
            <a:endParaRPr lang="en-US" altLang="zh-CN" sz="3200" dirty="0">
              <a:solidFill>
                <a:srgbClr val="008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zh-CN" sz="3200" dirty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挹绿</a:t>
            </a:r>
            <a:r>
              <a:rPr lang="zh-CN" altLang="zh-CN" sz="3200" dirty="0" smtClean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为</a:t>
            </a:r>
            <a:r>
              <a:rPr lang="zh-CN" altLang="en-US" sz="3200" dirty="0" smtClean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眼    </a:t>
            </a:r>
            <a:r>
              <a:rPr lang="zh-CN" altLang="zh-CN" sz="3200" dirty="0" smtClean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掬</a:t>
            </a:r>
            <a:r>
              <a:rPr lang="zh-CN" altLang="zh-CN" sz="3200" dirty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绿入口</a:t>
            </a:r>
            <a:endParaRPr lang="en-US" altLang="zh-CN" sz="3200" dirty="0">
              <a:solidFill>
                <a:srgbClr val="008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7053215" y="3863330"/>
            <a:ext cx="339093" cy="263066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大括号 20"/>
          <p:cNvSpPr/>
          <p:nvPr/>
        </p:nvSpPr>
        <p:spPr>
          <a:xfrm>
            <a:off x="10903880" y="1748011"/>
            <a:ext cx="420938" cy="49377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1170882" y="1439223"/>
            <a:ext cx="923330" cy="55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向往自然  热爱生命</a:t>
            </a:r>
          </a:p>
        </p:txBody>
      </p:sp>
      <p:sp>
        <p:nvSpPr>
          <p:cNvPr id="24" name="矩形 23"/>
          <p:cNvSpPr/>
          <p:nvPr/>
        </p:nvSpPr>
        <p:spPr>
          <a:xfrm>
            <a:off x="1782243" y="0"/>
            <a:ext cx="8879058" cy="769441"/>
          </a:xfrm>
          <a:prstGeom prst="rect">
            <a:avLst/>
          </a:prstGeom>
          <a:gradFill>
            <a:gsLst>
              <a:gs pos="0">
                <a:srgbClr val="B3E3D7"/>
              </a:gs>
              <a:gs pos="74000">
                <a:srgbClr val="B3E3D7"/>
              </a:gs>
              <a:gs pos="83000">
                <a:srgbClr val="B3E3D7"/>
              </a:gs>
              <a:gs pos="100000">
                <a:srgbClr val="B3E3D7"/>
              </a:gs>
            </a:gsLst>
            <a:lin ang="5400000" scaled="1"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挹</a:t>
            </a:r>
            <a:r>
              <a:rPr lang="en-US" altLang="zh-CN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绿</a:t>
            </a:r>
            <a:r>
              <a:rPr lang="en-US" altLang="zh-CN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为眼</a:t>
            </a:r>
            <a:r>
              <a:rPr lang="zh-CN" altLang="en-US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掬</a:t>
            </a:r>
            <a:r>
              <a:rPr lang="zh-CN" altLang="en-US" sz="4400" b="1" dirty="0" smtClean="0">
                <a:ln/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“法”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品文</a:t>
            </a:r>
            <a:endParaRPr lang="zh-CN" altLang="en-US" sz="4400" b="1" dirty="0">
              <a:ln/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5" name="流程图: 终止 24"/>
          <p:cNvSpPr/>
          <p:nvPr/>
        </p:nvSpPr>
        <p:spPr>
          <a:xfrm>
            <a:off x="7094291" y="744366"/>
            <a:ext cx="4661103" cy="929974"/>
          </a:xfrm>
          <a:prstGeom prst="flowChartTerminator">
            <a:avLst/>
          </a:prstGeom>
          <a:solidFill>
            <a:srgbClr val="B3E3D7"/>
          </a:solidFill>
          <a:ln>
            <a:solidFill>
              <a:srgbClr val="A4F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评价式批注</a:t>
            </a:r>
            <a:endParaRPr lang="zh-CN" altLang="en-US" sz="4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07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8"/>
          <p:cNvSpPr txBox="1">
            <a:spLocks/>
          </p:cNvSpPr>
          <p:nvPr/>
        </p:nvSpPr>
        <p:spPr>
          <a:xfrm>
            <a:off x="4358893" y="7153812"/>
            <a:ext cx="3474217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733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字符延长</a:t>
            </a:r>
            <a:endParaRPr lang="en-US" altLang="zh-CN" sz="3733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80359" y="208485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316333" y="2084851"/>
            <a:ext cx="1047372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5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亚里士多德</a:t>
            </a:r>
            <a:r>
              <a:rPr lang="en-US" altLang="zh-CN" sz="5400" dirty="0"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endParaRPr lang="en-US" altLang="zh-CN" sz="5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5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zh-CN" sz="5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思维是从疑问和惊奇开始的</a:t>
            </a:r>
            <a:r>
              <a:rPr lang="zh-CN" altLang="zh-CN" sz="5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r>
              <a:rPr lang="en-US" altLang="zh-CN" sz="5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  <a:endParaRPr lang="zh-CN" altLang="en-US" sz="5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2243" y="0"/>
            <a:ext cx="8879058" cy="769441"/>
          </a:xfrm>
          <a:prstGeom prst="rect">
            <a:avLst/>
          </a:prstGeom>
          <a:gradFill>
            <a:gsLst>
              <a:gs pos="0">
                <a:srgbClr val="B3E3D7"/>
              </a:gs>
              <a:gs pos="74000">
                <a:srgbClr val="B3E3D7"/>
              </a:gs>
              <a:gs pos="83000">
                <a:srgbClr val="B3E3D7"/>
              </a:gs>
              <a:gs pos="100000">
                <a:srgbClr val="B3E3D7"/>
              </a:gs>
            </a:gsLst>
            <a:lin ang="5400000" scaled="1"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挹</a:t>
            </a:r>
            <a:r>
              <a:rPr lang="en-US" altLang="zh-CN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绿</a:t>
            </a:r>
            <a:r>
              <a:rPr lang="en-US" altLang="zh-CN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为眼</a:t>
            </a:r>
            <a:r>
              <a:rPr lang="zh-CN" altLang="en-US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掬</a:t>
            </a:r>
            <a:r>
              <a:rPr lang="zh-CN" altLang="en-US" sz="4400" b="1" dirty="0" smtClean="0">
                <a:ln/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“法”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品文</a:t>
            </a:r>
            <a:endParaRPr lang="zh-CN" altLang="en-US" sz="4400" b="1" dirty="0">
              <a:ln/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流程图: 终止 6"/>
          <p:cNvSpPr/>
          <p:nvPr/>
        </p:nvSpPr>
        <p:spPr>
          <a:xfrm>
            <a:off x="7302846" y="859065"/>
            <a:ext cx="4742046" cy="929974"/>
          </a:xfrm>
          <a:prstGeom prst="flowChartTerminator">
            <a:avLst/>
          </a:prstGeom>
          <a:solidFill>
            <a:srgbClr val="B3E3D7"/>
          </a:solidFill>
          <a:ln>
            <a:solidFill>
              <a:srgbClr val="A4F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质疑式批注</a:t>
            </a:r>
            <a:endParaRPr lang="zh-CN" altLang="en-US" sz="4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54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457E-7 C -0.04688 -0.02037 -0.09306 -0.04043 -0.12934 -0.07006 C -0.16511 -0.09907 -0.18889 -0.14784 -0.21702 -0.17716 C -0.24479 -0.20617 -0.25677 -0.23364 -0.29723 -0.24475 C -0.33768 -0.25525 -0.40157 -0.25494 -0.46025 -0.24321 C -0.5191 -0.23148 -0.61077 -0.18827 -0.64983 -0.17377 " pathEditMode="relative" rAng="0" ptsTypes="aaaaaa">
                                      <p:cBhvr>
                                        <p:cTn id="6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8"/>
          <p:cNvSpPr txBox="1">
            <a:spLocks/>
          </p:cNvSpPr>
          <p:nvPr/>
        </p:nvSpPr>
        <p:spPr>
          <a:xfrm>
            <a:off x="4358893" y="7153812"/>
            <a:ext cx="3474217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733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字符延长</a:t>
            </a:r>
            <a:endParaRPr lang="en-US" altLang="zh-CN" sz="3733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80359" y="208485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616198" y="2052799"/>
            <a:ext cx="108957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提要式</a:t>
            </a:r>
            <a:r>
              <a:rPr lang="zh-CN" altLang="zh-CN" sz="4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批注</a:t>
            </a:r>
            <a:endParaRPr lang="en-US" altLang="zh-CN" sz="44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zh-CN" sz="4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感知内容，理清脉络</a:t>
            </a:r>
            <a:r>
              <a:rPr lang="zh-CN" altLang="zh-CN" sz="4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，初</a:t>
            </a:r>
            <a:r>
              <a:rPr lang="zh-CN" altLang="zh-CN" sz="4400" dirty="0">
                <a:latin typeface="华文新魏" panose="02010800040101010101" pitchFamily="2" charset="-122"/>
                <a:ea typeface="华文新魏" panose="02010800040101010101" pitchFamily="2" charset="-122"/>
              </a:rPr>
              <a:t>识情感</a:t>
            </a:r>
          </a:p>
          <a:p>
            <a:r>
              <a:rPr lang="zh-CN" altLang="zh-CN" sz="4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评价式批注</a:t>
            </a:r>
            <a:r>
              <a:rPr lang="zh-CN" altLang="zh-CN" sz="4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en-US" altLang="zh-CN" sz="44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zh-CN" sz="4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精读</a:t>
            </a:r>
            <a:r>
              <a:rPr lang="zh-CN" altLang="zh-CN" sz="4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文字，</a:t>
            </a:r>
            <a:r>
              <a:rPr lang="zh-CN" altLang="zh-CN" sz="4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细品</a:t>
            </a:r>
            <a:r>
              <a:rPr lang="zh-CN" altLang="zh-CN" sz="4400" dirty="0">
                <a:latin typeface="华文新魏" panose="02010800040101010101" pitchFamily="2" charset="-122"/>
                <a:ea typeface="华文新魏" panose="02010800040101010101" pitchFamily="2" charset="-122"/>
              </a:rPr>
              <a:t>语言，深</a:t>
            </a:r>
            <a:r>
              <a:rPr lang="zh-CN" altLang="zh-CN" sz="4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悟</a:t>
            </a:r>
            <a:r>
              <a:rPr lang="zh-CN" altLang="en-US" sz="4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主旨</a:t>
            </a:r>
            <a:endParaRPr lang="en-US" altLang="zh-CN" sz="4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zh-CN" sz="4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质疑</a:t>
            </a:r>
            <a:r>
              <a:rPr lang="zh-CN" altLang="zh-CN" sz="4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式批注</a:t>
            </a:r>
            <a:r>
              <a:rPr lang="zh-CN" altLang="zh-CN" sz="4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en-US" altLang="zh-CN" sz="44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zh-CN" sz="4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激发探究，活跃思维</a:t>
            </a:r>
            <a:r>
              <a:rPr lang="zh-CN" altLang="zh-CN" sz="4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，扩大外延 </a:t>
            </a:r>
            <a:endParaRPr lang="zh-CN" altLang="zh-CN" sz="4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95343" y="852470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圈点批注法</a:t>
            </a:r>
            <a:endParaRPr lang="zh-CN" altLang="en-US" sz="6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9425" y="2052799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Wingdings" panose="05000000000000000000" pitchFamily="2" charset="2"/>
              </a:rPr>
              <a:t>（批注第一步）</a:t>
            </a:r>
            <a:endParaRPr lang="en-US" altLang="zh-CN" sz="44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82243" y="0"/>
            <a:ext cx="8879058" cy="769441"/>
          </a:xfrm>
          <a:prstGeom prst="rect">
            <a:avLst/>
          </a:prstGeom>
          <a:gradFill>
            <a:gsLst>
              <a:gs pos="0">
                <a:srgbClr val="B3E3D7"/>
              </a:gs>
              <a:gs pos="74000">
                <a:srgbClr val="B3E3D7"/>
              </a:gs>
              <a:gs pos="83000">
                <a:srgbClr val="B3E3D7"/>
              </a:gs>
              <a:gs pos="100000">
                <a:srgbClr val="B3E3D7"/>
              </a:gs>
            </a:gsLst>
            <a:lin ang="5400000" scaled="1"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挹</a:t>
            </a:r>
            <a:r>
              <a:rPr lang="en-US" altLang="zh-CN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绿</a:t>
            </a:r>
            <a:r>
              <a:rPr lang="en-US" altLang="zh-CN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为眼</a:t>
            </a:r>
            <a:r>
              <a:rPr lang="zh-CN" altLang="en-US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掬</a:t>
            </a:r>
            <a:r>
              <a:rPr lang="zh-CN" altLang="en-US" sz="4400" b="1" dirty="0" smtClean="0">
                <a:ln/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“法”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品文</a:t>
            </a:r>
            <a:endParaRPr lang="zh-CN" altLang="en-US" sz="4400" b="1" dirty="0">
              <a:ln/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85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457E-7 C -0.04688 -0.02037 -0.09306 -0.04043 -0.12934 -0.07006 C -0.16511 -0.09907 -0.18889 -0.14784 -0.21702 -0.17716 C -0.24479 -0.20617 -0.25677 -0.23364 -0.29723 -0.24475 C -0.33768 -0.25525 -0.40157 -0.25494 -0.46025 -0.24321 C -0.5191 -0.23148 -0.61077 -0.18827 -0.64983 -0.17377 " pathEditMode="relative" rAng="0" ptsTypes="aaaaaa">
                                      <p:cBhvr>
                                        <p:cTn id="6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8"/>
          <p:cNvSpPr txBox="1">
            <a:spLocks/>
          </p:cNvSpPr>
          <p:nvPr/>
        </p:nvSpPr>
        <p:spPr>
          <a:xfrm>
            <a:off x="4358893" y="7153812"/>
            <a:ext cx="3474217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733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字符延长</a:t>
            </a:r>
            <a:endParaRPr lang="en-US" altLang="zh-CN" sz="3733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80359" y="208485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477012" y="2281535"/>
            <a:ext cx="8767094" cy="361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zh-CN" sz="6000" dirty="0" smtClean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zh-CN" sz="6000" dirty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读书无批注</a:t>
            </a:r>
            <a:r>
              <a:rPr lang="zh-CN" altLang="zh-CN" sz="6000" dirty="0" smtClean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6000" dirty="0" smtClean="0">
              <a:solidFill>
                <a:srgbClr val="CC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en-US" altLang="zh-CN" sz="6000" dirty="0" smtClean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zh-CN" sz="6000" dirty="0" smtClean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即</a:t>
            </a:r>
            <a:r>
              <a:rPr lang="zh-CN" altLang="zh-CN" sz="6000" dirty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偶能窥其微妙</a:t>
            </a:r>
            <a:r>
              <a:rPr lang="zh-CN" altLang="zh-CN" sz="6000" dirty="0" smtClean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6000" dirty="0" smtClean="0">
              <a:solidFill>
                <a:srgbClr val="CC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en-US" altLang="zh-CN" sz="6000" dirty="0" smtClean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zh-CN" sz="6000" dirty="0" smtClean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日后</a:t>
            </a:r>
            <a:r>
              <a:rPr lang="zh-CN" altLang="zh-CN" sz="6000" dirty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终至茫然</a:t>
            </a:r>
            <a:r>
              <a:rPr lang="zh-CN" altLang="zh-CN" sz="6000" dirty="0" smtClean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6000" dirty="0" smtClean="0">
              <a:solidFill>
                <a:srgbClr val="CC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en-US" altLang="zh-CN" sz="6000" dirty="0" smtClean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zh-CN" sz="6000" dirty="0" smtClean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故</a:t>
            </a:r>
            <a:r>
              <a:rPr lang="zh-CN" altLang="zh-CN" sz="6000" dirty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评注不可以已</a:t>
            </a:r>
            <a:r>
              <a:rPr lang="zh-CN" altLang="zh-CN" sz="6000" dirty="0" smtClean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也</a:t>
            </a:r>
            <a:r>
              <a:rPr lang="zh-CN" altLang="en-US" sz="6000" dirty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r>
              <a:rPr lang="en-US" altLang="zh-CN" sz="6000" dirty="0" smtClean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  <a:endParaRPr lang="zh-CN" altLang="en-US" sz="60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2243" y="0"/>
            <a:ext cx="8879058" cy="769441"/>
          </a:xfrm>
          <a:prstGeom prst="rect">
            <a:avLst/>
          </a:prstGeom>
          <a:gradFill>
            <a:gsLst>
              <a:gs pos="0">
                <a:srgbClr val="B3E3D7"/>
              </a:gs>
              <a:gs pos="74000">
                <a:srgbClr val="B3E3D7"/>
              </a:gs>
              <a:gs pos="83000">
                <a:srgbClr val="B3E3D7"/>
              </a:gs>
              <a:gs pos="100000">
                <a:srgbClr val="B3E3D7"/>
              </a:gs>
            </a:gsLst>
            <a:lin ang="5400000" scaled="1"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挹</a:t>
            </a:r>
            <a:r>
              <a:rPr lang="en-US" altLang="zh-CN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绿</a:t>
            </a:r>
            <a:r>
              <a:rPr lang="en-US" altLang="zh-CN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为眼</a:t>
            </a:r>
            <a:r>
              <a:rPr lang="zh-CN" altLang="en-US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掬</a:t>
            </a:r>
            <a:r>
              <a:rPr lang="zh-CN" altLang="en-US" sz="4400" b="1" dirty="0" smtClean="0">
                <a:ln/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“法”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品文</a:t>
            </a:r>
            <a:endParaRPr lang="zh-CN" altLang="en-US" sz="4400" b="1" dirty="0">
              <a:ln/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961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457E-7 C -0.04688 -0.02037 -0.09306 -0.04043 -0.12934 -0.07006 C -0.16511 -0.09907 -0.18889 -0.14784 -0.21702 -0.17716 C -0.24479 -0.20617 -0.25677 -0.23364 -0.29723 -0.24475 C -0.33768 -0.25525 -0.40157 -0.25494 -0.46025 -0.24321 C -0.5191 -0.23148 -0.61077 -0.18827 -0.64983 -0.17377 " pathEditMode="relative" rAng="0" ptsTypes="aaaaaa">
                                      <p:cBhvr>
                                        <p:cTn id="6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21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8"/>
          <p:cNvSpPr txBox="1">
            <a:spLocks/>
          </p:cNvSpPr>
          <p:nvPr/>
        </p:nvSpPr>
        <p:spPr>
          <a:xfrm>
            <a:off x="4358893" y="7153812"/>
            <a:ext cx="3474217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3733" dirty="0">
                <a:solidFill>
                  <a:srgbClr val="ED7D31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字符延长</a:t>
            </a:r>
            <a:endParaRPr lang="en-US" altLang="zh-CN" sz="3733" dirty="0">
              <a:solidFill>
                <a:srgbClr val="ED7D31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80359" y="208485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017462" y="1917937"/>
            <a:ext cx="1040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提示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zh-CN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用课</a:t>
            </a:r>
            <a:r>
              <a:rPr lang="zh-CN" altLang="zh-CN" sz="32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上所学，用</a:t>
            </a:r>
            <a:r>
              <a:rPr lang="zh-CN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圈点符号</a:t>
            </a:r>
            <a:r>
              <a:rPr lang="zh-CN" altLang="zh-CN" sz="32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圈划，用智慧文字</a:t>
            </a:r>
            <a:r>
              <a:rPr lang="zh-CN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批注</a:t>
            </a:r>
            <a:r>
              <a:rPr lang="zh-CN" altLang="zh-CN" sz="32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5633" y="2552417"/>
            <a:ext cx="8055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三言”：</a:t>
            </a:r>
            <a:r>
              <a:rPr lang="zh-CN" altLang="zh-CN" sz="32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言之有物</a:t>
            </a: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lang="zh-CN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言之有据</a:t>
            </a:r>
            <a:r>
              <a:rPr lang="en-US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言简意赅</a:t>
            </a:r>
            <a:endParaRPr lang="zh-CN" altLang="zh-CN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fontAlgn="base"/>
            <a:endParaRPr lang="en-US" altLang="zh-CN" sz="32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fontAlgn="base"/>
            <a:r>
              <a:rPr lang="en-US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                       </a:t>
            </a:r>
            <a:endParaRPr lang="zh-CN" altLang="zh-CN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82243" y="0"/>
            <a:ext cx="8879058" cy="830997"/>
          </a:xfrm>
          <a:prstGeom prst="rect">
            <a:avLst/>
          </a:prstGeom>
          <a:gradFill>
            <a:gsLst>
              <a:gs pos="0">
                <a:srgbClr val="B3E3D7"/>
              </a:gs>
              <a:gs pos="74000">
                <a:srgbClr val="B3E3D7"/>
              </a:gs>
              <a:gs pos="83000">
                <a:srgbClr val="B3E3D7"/>
              </a:gs>
              <a:gs pos="100000">
                <a:srgbClr val="B3E3D7"/>
              </a:gs>
            </a:gsLst>
            <a:lin ang="5400000" scaled="1"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ln/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一展</a:t>
            </a:r>
            <a:r>
              <a:rPr lang="zh-CN" altLang="en-US" sz="4800" dirty="0" smtClean="0">
                <a:ln/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身手       圈点批注</a:t>
            </a:r>
            <a:endParaRPr lang="zh-CN" altLang="en-US" sz="4800" dirty="0">
              <a:ln/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70923" y="1082758"/>
            <a:ext cx="5250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400" dirty="0">
                <a:latin typeface="华文新魏" panose="02010800040101010101" pitchFamily="2" charset="-122"/>
                <a:ea typeface="华文新魏" panose="02010800040101010101" pitchFamily="2" charset="-122"/>
              </a:rPr>
              <a:t>黄果树瀑布 </a:t>
            </a:r>
            <a:r>
              <a:rPr lang="en-US" altLang="zh-CN" sz="4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zh-CN" sz="4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杨国民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150875" y="3131718"/>
            <a:ext cx="13356166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00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要求</a:t>
            </a:r>
            <a:r>
              <a:rPr lang="zh-CN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en-US" altLang="zh-CN" sz="32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提要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式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批注：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圈点是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文中</a:t>
            </a:r>
            <a:r>
              <a:rPr lang="zh-CN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“ </a:t>
            </a:r>
            <a:r>
              <a:rPr lang="en-US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”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的批注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3200" u="sng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</a:t>
            </a:r>
            <a:endParaRPr lang="zh-CN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评价式批注：我圈点是文中</a:t>
            </a:r>
            <a:r>
              <a:rPr lang="zh-CN" altLang="zh-CN" sz="3200" u="sng" dirty="0">
                <a:latin typeface="楷体" panose="02010609060101010101" pitchFamily="49" charset="-122"/>
                <a:ea typeface="楷体" panose="02010609060101010101" pitchFamily="49" charset="-122"/>
              </a:rPr>
              <a:t> “ </a:t>
            </a:r>
            <a:r>
              <a:rPr lang="en-US" altLang="zh-CN" sz="32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en-US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”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</a:p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的批注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3200" u="sng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质疑式批注：</a:t>
            </a:r>
            <a:r>
              <a:rPr lang="en-US" altLang="zh-CN" sz="3200" u="sng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</a:t>
            </a:r>
            <a:r>
              <a:rPr lang="zh-CN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1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1200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下箭头 18"/>
          <p:cNvSpPr/>
          <p:nvPr/>
        </p:nvSpPr>
        <p:spPr>
          <a:xfrm flipV="1">
            <a:off x="5592815" y="7106778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22899" y="4622186"/>
            <a:ext cx="104086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00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1938867" y="4212174"/>
            <a:ext cx="27093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22915" y="366570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zh-CN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圈点批注第一步</a:t>
            </a:r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lang="zh-CN" altLang="zh-CN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97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457E-7 C -0.04688 -0.02037 -0.09306 -0.04043 -0.12934 -0.07006 C -0.16511 -0.09907 -0.18889 -0.14784 -0.21702 -0.17716 C -0.24479 -0.20617 -0.25677 -0.23364 -0.29723 -0.24475 C -0.33768 -0.25525 -0.40157 -0.25494 -0.46025 -0.24321 C -0.5191 -0.23148 -0.61077 -0.18827 -0.64983 -0.17377 " pathEditMode="relative" rAng="0" ptsTypes="aaaaaa">
                                      <p:cBhvr>
                                        <p:cTn id="6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5" grpId="0"/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8"/>
          <p:cNvSpPr txBox="1">
            <a:spLocks/>
          </p:cNvSpPr>
          <p:nvPr/>
        </p:nvSpPr>
        <p:spPr>
          <a:xfrm>
            <a:off x="4358893" y="7153812"/>
            <a:ext cx="3474217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733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字符延长</a:t>
            </a:r>
            <a:endParaRPr lang="en-US" altLang="zh-CN" sz="3733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80359" y="208485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330005" y="2084851"/>
            <a:ext cx="6955750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zh-CN" sz="6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授</a:t>
            </a:r>
            <a:r>
              <a:rPr lang="zh-CN" altLang="zh-CN" sz="6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之以鱼</a:t>
            </a:r>
            <a:r>
              <a:rPr lang="zh-CN" altLang="zh-CN" sz="6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6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6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不如</a:t>
            </a:r>
            <a:r>
              <a:rPr lang="zh-CN" altLang="zh-CN" sz="6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授之以渔</a:t>
            </a:r>
            <a:r>
              <a:rPr lang="zh-CN" altLang="zh-CN" sz="6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r>
              <a:rPr lang="zh-CN" alt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  <a:endParaRPr lang="zh-CN" altLang="en-US" sz="6600" dirty="0"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2243" y="0"/>
            <a:ext cx="8879058" cy="830997"/>
          </a:xfrm>
          <a:prstGeom prst="rect">
            <a:avLst/>
          </a:prstGeom>
          <a:gradFill>
            <a:gsLst>
              <a:gs pos="0">
                <a:srgbClr val="B3E3D7"/>
              </a:gs>
              <a:gs pos="74000">
                <a:srgbClr val="B3E3D7"/>
              </a:gs>
              <a:gs pos="83000">
                <a:srgbClr val="B3E3D7"/>
              </a:gs>
              <a:gs pos="100000">
                <a:srgbClr val="B3E3D7"/>
              </a:gs>
            </a:gsLst>
            <a:lin ang="5400000" scaled="1"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n/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一展</a:t>
            </a:r>
            <a:r>
              <a:rPr lang="zh-CN" altLang="en-US" sz="4800" b="1" dirty="0" smtClean="0">
                <a:ln/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身手       圈点批注</a:t>
            </a:r>
            <a:endParaRPr lang="zh-CN" altLang="en-US" sz="4800" b="1" dirty="0">
              <a:ln/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115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457E-7 C -0.04688 -0.02037 -0.09306 -0.04043 -0.12934 -0.07006 C -0.16511 -0.09907 -0.18889 -0.14784 -0.21702 -0.17716 C -0.24479 -0.20617 -0.25677 -0.23364 -0.29723 -0.24475 C -0.33768 -0.25525 -0.40157 -0.25494 -0.46025 -0.24321 C -0.5191 -0.23148 -0.61077 -0.18827 -0.64983 -0.17377 " pathEditMode="relative" rAng="0" ptsTypes="aaaaaa">
                                      <p:cBhvr>
                                        <p:cTn id="6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8"/>
          <p:cNvSpPr txBox="1">
            <a:spLocks/>
          </p:cNvSpPr>
          <p:nvPr/>
        </p:nvSpPr>
        <p:spPr>
          <a:xfrm>
            <a:off x="4358893" y="7153812"/>
            <a:ext cx="3474217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733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字符延长</a:t>
            </a:r>
            <a:endParaRPr lang="en-US" altLang="zh-CN" sz="3733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80359" y="208485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89903" y="2350904"/>
            <a:ext cx="9600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latin typeface="华文新魏" panose="02010800040101010101" pitchFamily="2" charset="-122"/>
                <a:ea typeface="华文新魏" panose="02010800040101010101" pitchFamily="2" charset="-122"/>
              </a:rPr>
              <a:t>请</a:t>
            </a:r>
            <a:r>
              <a:rPr lang="zh-CN" altLang="en-US" sz="4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你</a:t>
            </a:r>
            <a:r>
              <a:rPr lang="zh-CN" altLang="zh-CN" sz="4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模仿</a:t>
            </a:r>
            <a:r>
              <a:rPr lang="zh-CN" altLang="zh-CN" sz="4800" dirty="0">
                <a:latin typeface="华文新魏" panose="02010800040101010101" pitchFamily="2" charset="-122"/>
                <a:ea typeface="华文新魏" panose="02010800040101010101" pitchFamily="2" charset="-122"/>
              </a:rPr>
              <a:t>课文《绿》</a:t>
            </a:r>
            <a:r>
              <a:rPr lang="zh-CN" altLang="zh-CN" sz="4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文后总评</a:t>
            </a:r>
            <a:r>
              <a:rPr lang="zh-CN" altLang="zh-CN" sz="4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sz="48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课后</a:t>
            </a:r>
            <a:r>
              <a:rPr lang="zh-CN" altLang="zh-CN" sz="4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为</a:t>
            </a:r>
            <a:r>
              <a:rPr lang="zh-CN" altLang="zh-CN" sz="4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《黄果树瀑布》也写一段</a:t>
            </a:r>
            <a:r>
              <a:rPr lang="zh-CN" altLang="zh-CN" sz="48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总评</a:t>
            </a:r>
            <a:r>
              <a:rPr lang="zh-CN" altLang="en-US" sz="4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4800" dirty="0">
              <a:solidFill>
                <a:srgbClr val="F60A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2243" y="0"/>
            <a:ext cx="8879058" cy="830997"/>
          </a:xfrm>
          <a:prstGeom prst="rect">
            <a:avLst/>
          </a:prstGeom>
          <a:gradFill>
            <a:gsLst>
              <a:gs pos="0">
                <a:srgbClr val="B3E3D7"/>
              </a:gs>
              <a:gs pos="74000">
                <a:srgbClr val="B3E3D7"/>
              </a:gs>
              <a:gs pos="83000">
                <a:srgbClr val="B3E3D7"/>
              </a:gs>
              <a:gs pos="100000">
                <a:srgbClr val="B3E3D7"/>
              </a:gs>
            </a:gsLst>
            <a:lin ang="5400000" scaled="1"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ln/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归于总评     发酵升华</a:t>
            </a:r>
            <a:endParaRPr lang="zh-CN" altLang="en-US" sz="4800" b="1" dirty="0">
              <a:ln/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55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457E-7 C -0.04688 -0.02037 -0.09306 -0.04043 -0.12934 -0.07006 C -0.16511 -0.09907 -0.18889 -0.14784 -0.21702 -0.17716 C -0.24479 -0.20617 -0.25677 -0.23364 -0.29723 -0.24475 C -0.33768 -0.25525 -0.40157 -0.25494 -0.46025 -0.24321 C -0.5191 -0.23148 -0.61077 -0.18827 -0.64983 -0.17377 " pathEditMode="relative" rAng="0" ptsTypes="aaaaaa">
                                      <p:cBhvr>
                                        <p:cTn id="6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8"/>
          <p:cNvSpPr txBox="1">
            <a:spLocks/>
          </p:cNvSpPr>
          <p:nvPr/>
        </p:nvSpPr>
        <p:spPr>
          <a:xfrm>
            <a:off x="4358893" y="7153812"/>
            <a:ext cx="3474217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733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字符延长</a:t>
            </a:r>
            <a:endParaRPr lang="en-US" altLang="zh-CN" sz="3733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80359" y="208485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264123" y="2176321"/>
            <a:ext cx="5479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dirty="0" smtClean="0">
                <a:solidFill>
                  <a:srgbClr val="F60A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谢谢大家</a:t>
            </a:r>
            <a:r>
              <a:rPr lang="en-US" altLang="zh-CN" sz="9600" dirty="0" smtClean="0">
                <a:solidFill>
                  <a:srgbClr val="F60A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!</a:t>
            </a:r>
            <a:endParaRPr lang="zh-CN" altLang="en-US" sz="9600" dirty="0">
              <a:solidFill>
                <a:srgbClr val="F60A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253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457E-7 C -0.04688 -0.02037 -0.09306 -0.04043 -0.12934 -0.07006 C -0.16511 -0.09907 -0.18889 -0.14784 -0.21702 -0.17716 C -0.24479 -0.20617 -0.25677 -0.23364 -0.29723 -0.24475 C -0.33768 -0.25525 -0.40157 -0.25494 -0.46025 -0.24321 C -0.5191 -0.23148 -0.61077 -0.18827 -0.64983 -0.17377 " pathEditMode="relative" rAng="0" ptsTypes="aaaaaa">
                                      <p:cBhvr>
                                        <p:cTn id="6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8"/>
          <p:cNvSpPr txBox="1">
            <a:spLocks/>
          </p:cNvSpPr>
          <p:nvPr/>
        </p:nvSpPr>
        <p:spPr>
          <a:xfrm>
            <a:off x="4358893" y="7153812"/>
            <a:ext cx="3474217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733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字符延长</a:t>
            </a:r>
            <a:endParaRPr lang="en-US" altLang="zh-CN" sz="3733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80359" y="208485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90693" y="468945"/>
            <a:ext cx="1199726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</a:t>
            </a:r>
            <a:r>
              <a:rPr lang="zh-CN" altLang="en-US" sz="54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宋朝 朱熹读书：</a:t>
            </a:r>
            <a:endParaRPr lang="en-US" altLang="zh-CN" sz="54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初</a:t>
            </a:r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读，再读，三</a:t>
            </a:r>
            <a:r>
              <a:rPr lang="zh-CN" altLang="en-US" sz="4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读</a:t>
            </a:r>
            <a:endParaRPr lang="en-US" altLang="zh-CN" sz="44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都</a:t>
            </a:r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用不同颜色的笔圈点</a:t>
            </a:r>
            <a:r>
              <a:rPr lang="zh-CN" altLang="en-US" sz="4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勾画</a:t>
            </a:r>
            <a:endParaRPr lang="en-US" sz="4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/>
              <a:t>    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126067" y="4458076"/>
            <a:ext cx="102290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“渐渐向里寻到那精英处。”</a:t>
            </a:r>
            <a:endParaRPr lang="zh-CN" altLang="en-US" sz="60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25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457E-7 C -0.04688 -0.02037 -0.09306 -0.04043 -0.12934 -0.07006 C -0.16511 -0.09907 -0.18889 -0.14784 -0.21702 -0.17716 C -0.24479 -0.20617 -0.25677 -0.23364 -0.29723 -0.24475 C -0.33768 -0.25525 -0.40157 -0.25494 -0.46025 -0.24321 C -0.5191 -0.23148 -0.61077 -0.18827 -0.64983 -0.17377 " pathEditMode="relative" rAng="0" ptsTypes="aaaaaa">
                                      <p:cBhvr>
                                        <p:cTn id="6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8"/>
          <p:cNvSpPr txBox="1">
            <a:spLocks/>
          </p:cNvSpPr>
          <p:nvPr/>
        </p:nvSpPr>
        <p:spPr>
          <a:xfrm>
            <a:off x="4358893" y="7153812"/>
            <a:ext cx="3474217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733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字符延长</a:t>
            </a:r>
            <a:endParaRPr lang="en-US" altLang="zh-CN" sz="3733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80359" y="208485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107266" y="59669"/>
            <a:ext cx="6955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F60A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金圣叹</a:t>
            </a:r>
            <a:r>
              <a:rPr lang="en-US" altLang="zh-CN" sz="4400" dirty="0" smtClean="0">
                <a:solidFill>
                  <a:srgbClr val="F60A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4400" dirty="0" smtClean="0">
                <a:solidFill>
                  <a:srgbClr val="F60A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水浒传</a:t>
            </a:r>
            <a:r>
              <a:rPr lang="en-US" altLang="zh-CN" sz="4400" dirty="0" smtClean="0">
                <a:solidFill>
                  <a:srgbClr val="F60A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4400" dirty="0">
                <a:solidFill>
                  <a:srgbClr val="F60A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读书</a:t>
            </a:r>
            <a:r>
              <a:rPr lang="zh-CN" altLang="en-US" sz="4400" dirty="0" smtClean="0">
                <a:solidFill>
                  <a:srgbClr val="F60A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批注</a:t>
            </a:r>
            <a:endParaRPr lang="zh-CN" altLang="en-US" sz="4400" dirty="0">
              <a:solidFill>
                <a:srgbClr val="F60A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800" y="761376"/>
            <a:ext cx="10253133" cy="60966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33" y="761377"/>
            <a:ext cx="6900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457E-7 C -0.04688 -0.02037 -0.09306 -0.04043 -0.12934 -0.07006 C -0.16511 -0.09907 -0.18889 -0.14784 -0.21702 -0.17716 C -0.24479 -0.20617 -0.25677 -0.23364 -0.29723 -0.24475 C -0.33768 -0.25525 -0.40157 -0.25494 -0.46025 -0.24321 C -0.5191 -0.23148 -0.61077 -0.18827 -0.64983 -0.17377 " pathEditMode="relative" rAng="0" ptsTypes="aaaaaa">
                                      <p:cBhvr>
                                        <p:cTn id="6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8"/>
          <p:cNvSpPr txBox="1">
            <a:spLocks/>
          </p:cNvSpPr>
          <p:nvPr/>
        </p:nvSpPr>
        <p:spPr>
          <a:xfrm>
            <a:off x="4358893" y="7153812"/>
            <a:ext cx="3474217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733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字符延长</a:t>
            </a:r>
            <a:endParaRPr lang="en-US" altLang="zh-CN" sz="3733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80359" y="208485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32135998091074167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3" y="931333"/>
            <a:ext cx="10744199" cy="575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361266" y="80946"/>
            <a:ext cx="6955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F60A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脂砚斋</a:t>
            </a:r>
            <a:r>
              <a:rPr lang="en-US" altLang="zh-CN" sz="4400" dirty="0" smtClean="0">
                <a:solidFill>
                  <a:srgbClr val="F60A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4400" dirty="0" smtClean="0">
                <a:solidFill>
                  <a:srgbClr val="F60A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红楼梦</a:t>
            </a:r>
            <a:r>
              <a:rPr lang="en-US" altLang="zh-CN" sz="4400" dirty="0" smtClean="0">
                <a:solidFill>
                  <a:srgbClr val="F60A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4400" dirty="0" smtClean="0">
                <a:solidFill>
                  <a:srgbClr val="F60A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读书批注</a:t>
            </a:r>
            <a:endParaRPr lang="zh-CN" altLang="en-US" sz="4400" dirty="0">
              <a:solidFill>
                <a:srgbClr val="F60A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27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457E-7 C -0.04688 -0.02037 -0.09306 -0.04043 -0.12934 -0.07006 C -0.16511 -0.09907 -0.18889 -0.14784 -0.21702 -0.17716 C -0.24479 -0.20617 -0.25677 -0.23364 -0.29723 -0.24475 C -0.33768 -0.25525 -0.40157 -0.25494 -0.46025 -0.24321 C -0.5191 -0.23148 -0.61077 -0.18827 -0.64983 -0.17377 " pathEditMode="relative" rAng="0" ptsTypes="aaaaaa">
                                      <p:cBhvr>
                                        <p:cTn id="6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8"/>
          <p:cNvSpPr txBox="1">
            <a:spLocks/>
          </p:cNvSpPr>
          <p:nvPr/>
        </p:nvSpPr>
        <p:spPr>
          <a:xfrm>
            <a:off x="4358893" y="7153812"/>
            <a:ext cx="3474217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733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字符延长</a:t>
            </a:r>
            <a:endParaRPr lang="en-US" altLang="zh-CN" sz="3733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80359" y="208485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615192" y="89496"/>
            <a:ext cx="49616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F60A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毛泽东     读书批注</a:t>
            </a:r>
            <a:endParaRPr lang="zh-CN" altLang="en-US" sz="4400" dirty="0">
              <a:solidFill>
                <a:srgbClr val="F60A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59" y="1006843"/>
            <a:ext cx="3707263" cy="57475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89" y="1006843"/>
            <a:ext cx="6941945" cy="58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457E-7 C -0.04688 -0.02037 -0.09306 -0.04043 -0.12934 -0.07006 C -0.16511 -0.09907 -0.18889 -0.14784 -0.21702 -0.17716 C -0.24479 -0.20617 -0.25677 -0.23364 -0.29723 -0.24475 C -0.33768 -0.25525 -0.40157 -0.25494 -0.46025 -0.24321 C -0.5191 -0.23148 -0.61077 -0.18827 -0.64983 -0.17377 " pathEditMode="relative" rAng="0" ptsTypes="aaaaaa">
                                      <p:cBhvr>
                                        <p:cTn id="6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 txBox="1">
            <a:spLocks/>
          </p:cNvSpPr>
          <p:nvPr/>
        </p:nvSpPr>
        <p:spPr>
          <a:xfrm>
            <a:off x="4358893" y="7153812"/>
            <a:ext cx="3474217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733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字符延长</a:t>
            </a:r>
            <a:endParaRPr lang="en-US" altLang="zh-CN" sz="3733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8009" y="875489"/>
            <a:ext cx="92159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7200" b="1" dirty="0" smtClean="0">
                <a:ln/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zh-CN" altLang="en-US" sz="8000" b="1" dirty="0" smtClean="0">
                <a:ln/>
                <a:latin typeface="华文新魏" panose="02010800040101010101" pitchFamily="2" charset="-122"/>
                <a:ea typeface="华文新魏" panose="02010800040101010101" pitchFamily="2" charset="-122"/>
              </a:rPr>
              <a:t>挹</a:t>
            </a:r>
            <a:r>
              <a:rPr lang="en-US" altLang="zh-CN" sz="8000" b="1" dirty="0" smtClean="0">
                <a:ln/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8000" b="1" dirty="0" smtClean="0">
                <a:ln/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绿</a:t>
            </a:r>
            <a:r>
              <a:rPr lang="en-US" altLang="zh-CN" sz="8000" b="1" dirty="0" smtClean="0">
                <a:ln/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8000" b="1" dirty="0" smtClean="0">
                <a:ln/>
                <a:latin typeface="华文新魏" panose="02010800040101010101" pitchFamily="2" charset="-122"/>
                <a:ea typeface="华文新魏" panose="02010800040101010101" pitchFamily="2" charset="-122"/>
              </a:rPr>
              <a:t>为眼</a:t>
            </a:r>
            <a:r>
              <a:rPr lang="zh-CN" altLang="en-US" sz="8000" b="1" dirty="0" smtClean="0">
                <a:ln/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lang="en-US" altLang="zh-CN" sz="8000" b="1" dirty="0" smtClean="0">
                <a:ln/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</a:p>
          <a:p>
            <a:pPr algn="ctr"/>
            <a:r>
              <a:rPr lang="zh-CN" altLang="en-US" sz="8000" b="1" dirty="0" smtClean="0">
                <a:ln/>
                <a:latin typeface="华文新魏" panose="02010800040101010101" pitchFamily="2" charset="-122"/>
                <a:ea typeface="华文新魏" panose="02010800040101010101" pitchFamily="2" charset="-122"/>
              </a:rPr>
              <a:t>掬</a:t>
            </a:r>
            <a:r>
              <a:rPr lang="zh-CN" altLang="en-US" sz="8000" b="1" dirty="0" smtClean="0">
                <a:ln/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“法”</a:t>
            </a:r>
            <a:r>
              <a:rPr lang="zh-CN" altLang="en-US" sz="8000" b="1" dirty="0" smtClean="0">
                <a:ln/>
                <a:latin typeface="华文新魏" panose="02010800040101010101" pitchFamily="2" charset="-122"/>
                <a:ea typeface="华文新魏" panose="02010800040101010101" pitchFamily="2" charset="-122"/>
              </a:rPr>
              <a:t>品文</a:t>
            </a:r>
            <a:endParaRPr lang="zh-CN" altLang="en-US" sz="8000" b="1" cap="none" spc="0" dirty="0">
              <a:ln/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29260" y="4368593"/>
            <a:ext cx="9187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5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圈点批注式</a:t>
            </a:r>
            <a:r>
              <a:rPr lang="zh-CN" altLang="en-US" sz="5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阅读方法指导</a:t>
            </a:r>
            <a:endParaRPr lang="zh-CN" altLang="en-US" sz="5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33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4F0E3"/>
            </a:gs>
            <a:gs pos="74000">
              <a:srgbClr val="A4F0E3"/>
            </a:gs>
            <a:gs pos="83000">
              <a:srgbClr val="A4F0E3"/>
            </a:gs>
            <a:gs pos="100000">
              <a:srgbClr val="A4F0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E3D7"/>
          </a:solidFill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extLst/>
        </p:spPr>
      </p:pic>
      <p:sp>
        <p:nvSpPr>
          <p:cNvPr id="28" name="Text Placeholder 8"/>
          <p:cNvSpPr txBox="1">
            <a:spLocks/>
          </p:cNvSpPr>
          <p:nvPr/>
        </p:nvSpPr>
        <p:spPr>
          <a:xfrm>
            <a:off x="4358893" y="7153812"/>
            <a:ext cx="3474217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733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字符延长</a:t>
            </a:r>
            <a:endParaRPr lang="en-US" altLang="zh-CN" sz="3733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80359" y="208485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81682" y="3196970"/>
            <a:ext cx="1035739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800"/>
              </a:spcBef>
              <a:spcAft>
                <a:spcPts val="1800"/>
              </a:spcAft>
            </a:pPr>
            <a:r>
              <a:rPr lang="en-US" altLang="zh-CN" sz="39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3900" b="1" dirty="0">
                <a:latin typeface="楷体" panose="02010609060101010101" pitchFamily="49" charset="-122"/>
                <a:ea typeface="楷体" panose="02010609060101010101" pitchFamily="49" charset="-122"/>
              </a:rPr>
              <a:t>请在文章的</a:t>
            </a:r>
            <a:r>
              <a:rPr lang="zh-CN" altLang="zh-CN" sz="3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3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3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3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小节</a:t>
            </a:r>
            <a:r>
              <a:rPr lang="zh-CN" altLang="zh-CN" sz="3900" b="1" dirty="0">
                <a:latin typeface="楷体" panose="02010609060101010101" pitchFamily="49" charset="-122"/>
                <a:ea typeface="楷体" panose="02010609060101010101" pitchFamily="49" charset="-122"/>
              </a:rPr>
              <a:t>中划出能体现作者</a:t>
            </a:r>
            <a:r>
              <a:rPr lang="zh-CN" altLang="zh-CN" sz="3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感受</a:t>
            </a:r>
            <a:r>
              <a:rPr lang="zh-CN" altLang="zh-CN" sz="39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zh-CN" sz="3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</a:t>
            </a:r>
            <a:r>
              <a:rPr lang="zh-CN" altLang="zh-CN" sz="39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语句</a:t>
            </a:r>
            <a:r>
              <a:rPr lang="zh-CN" altLang="en-US" sz="39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9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并</a:t>
            </a:r>
            <a:r>
              <a:rPr lang="zh-CN" altLang="zh-CN" sz="3900" b="1" dirty="0">
                <a:latin typeface="楷体" panose="02010609060101010101" pitchFamily="49" charset="-122"/>
                <a:ea typeface="楷体" panose="02010609060101010101" pitchFamily="49" charset="-122"/>
              </a:rPr>
              <a:t>分析文章的</a:t>
            </a:r>
            <a:r>
              <a:rPr lang="zh-CN" altLang="zh-CN" sz="3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</a:t>
            </a:r>
            <a:r>
              <a:rPr lang="zh-CN" altLang="zh-CN" sz="39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特点</a:t>
            </a:r>
            <a:r>
              <a:rPr lang="zh-CN" altLang="en-US" sz="39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9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altLang="zh-CN" sz="39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9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zh-CN" sz="39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《绿》</a:t>
            </a:r>
            <a:r>
              <a:rPr lang="zh-CN" altLang="en-US" sz="3900" b="1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zh-CN" sz="39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zh-CN" sz="3900" b="1" dirty="0">
                <a:latin typeface="楷体" panose="02010609060101010101" pitchFamily="49" charset="-122"/>
                <a:ea typeface="楷体" panose="02010609060101010101" pitchFamily="49" charset="-122"/>
              </a:rPr>
              <a:t>篇游记散文，作者的</a:t>
            </a:r>
            <a:r>
              <a:rPr lang="zh-CN" altLang="zh-CN" sz="3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游踪</a:t>
            </a:r>
            <a:r>
              <a:rPr lang="zh-CN" altLang="zh-CN" sz="3900" b="1" dirty="0">
                <a:latin typeface="楷体" panose="02010609060101010101" pitchFamily="49" charset="-122"/>
                <a:ea typeface="楷体" panose="02010609060101010101" pitchFamily="49" charset="-122"/>
              </a:rPr>
              <a:t>是什么？ </a:t>
            </a:r>
          </a:p>
        </p:txBody>
      </p:sp>
      <p:sp>
        <p:nvSpPr>
          <p:cNvPr id="3" name="矩形 2"/>
          <p:cNvSpPr/>
          <p:nvPr/>
        </p:nvSpPr>
        <p:spPr>
          <a:xfrm>
            <a:off x="1782243" y="0"/>
            <a:ext cx="8879058" cy="769441"/>
          </a:xfrm>
          <a:prstGeom prst="rect">
            <a:avLst/>
          </a:prstGeom>
          <a:gradFill>
            <a:gsLst>
              <a:gs pos="0">
                <a:srgbClr val="B3E3D7"/>
              </a:gs>
              <a:gs pos="74000">
                <a:srgbClr val="B3E3D7"/>
              </a:gs>
              <a:gs pos="83000">
                <a:srgbClr val="B3E3D7"/>
              </a:gs>
              <a:gs pos="100000">
                <a:srgbClr val="B3E3D7"/>
              </a:gs>
            </a:gsLst>
            <a:lin ang="5400000" scaled="1"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挹</a:t>
            </a:r>
            <a:r>
              <a:rPr lang="en-US" altLang="zh-CN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绿</a:t>
            </a:r>
            <a:r>
              <a:rPr lang="en-US" altLang="zh-CN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为眼</a:t>
            </a:r>
            <a:r>
              <a:rPr lang="zh-CN" altLang="en-US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掬</a:t>
            </a:r>
            <a:r>
              <a:rPr lang="zh-CN" altLang="en-US" sz="4400" b="1" dirty="0" smtClean="0">
                <a:ln/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“法”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品文</a:t>
            </a:r>
            <a:endParaRPr lang="zh-CN" altLang="en-US" sz="4400" b="1" dirty="0">
              <a:ln/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2602" y="1423131"/>
            <a:ext cx="10166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初读文章，结合</a:t>
            </a:r>
            <a:r>
              <a:rPr lang="zh-CN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课前预习</a:t>
            </a:r>
            <a:r>
              <a:rPr lang="zh-CN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和</a:t>
            </a:r>
            <a:r>
              <a:rPr lang="zh-CN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课文批注</a:t>
            </a:r>
            <a:r>
              <a:rPr lang="zh-CN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回答以下问题，并在文中用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“____”</a:t>
            </a:r>
            <a:r>
              <a:rPr lang="zh-CN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划出相关语句</a:t>
            </a:r>
            <a:r>
              <a:rPr lang="zh-CN" altLang="zh-CN" sz="3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zh-CN" sz="3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58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457E-7 C -0.04688 -0.02037 -0.09306 -0.04043 -0.12934 -0.07006 C -0.16511 -0.09907 -0.18889 -0.14784 -0.21702 -0.17716 C -0.24479 -0.20617 -0.25677 -0.23364 -0.29723 -0.24475 C -0.33768 -0.25525 -0.40157 -0.25494 -0.46025 -0.24321 C -0.5191 -0.23148 -0.61077 -0.18827 -0.64983 -0.17377 " pathEditMode="relative" rAng="0" ptsTypes="aaaaaa">
                                      <p:cBhvr>
                                        <p:cTn id="6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7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3" name="文本框 72712"/>
          <p:cNvSpPr txBox="1">
            <a:spLocks noChangeArrowheads="1"/>
          </p:cNvSpPr>
          <p:nvPr/>
        </p:nvSpPr>
        <p:spPr bwMode="auto">
          <a:xfrm>
            <a:off x="4796274" y="871767"/>
            <a:ext cx="21605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绿 </a:t>
            </a:r>
            <a:endParaRPr lang="zh-CN" altLang="en-US" sz="4400" b="1" dirty="0">
              <a:solidFill>
                <a:srgbClr val="008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2714" name="文本框 72713"/>
          <p:cNvSpPr txBox="1">
            <a:spLocks noChangeArrowheads="1"/>
          </p:cNvSpPr>
          <p:nvPr/>
        </p:nvSpPr>
        <p:spPr bwMode="auto">
          <a:xfrm>
            <a:off x="6418452" y="1339828"/>
            <a:ext cx="1192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朱自清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83275" y="1646576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游踪：</a:t>
            </a:r>
            <a:r>
              <a:rPr lang="zh-CN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走到山边─坐在亭边─站在</a:t>
            </a:r>
            <a:r>
              <a:rPr lang="zh-CN" alt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水边</a:t>
            </a:r>
            <a:endParaRPr lang="zh-CN" altLang="en-US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871136" y="4596550"/>
            <a:ext cx="4419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三</a:t>
            </a:r>
            <a:r>
              <a:rPr lang="en-US" alt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              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奇异  醉人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51012" y="5659512"/>
            <a:ext cx="262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四</a:t>
            </a:r>
            <a:r>
              <a:rPr lang="en-US" alt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不禁惊诧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233722" y="2502625"/>
            <a:ext cx="1846659" cy="43372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   </a:t>
            </a:r>
            <a:r>
              <a:rPr lang="en-US" altLang="zh-CN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  </a:t>
            </a:r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   </a:t>
            </a:r>
            <a:r>
              <a:rPr lang="en-US" altLang="zh-CN" sz="3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总</a:t>
            </a:r>
            <a:endParaRPr lang="en-US" altLang="zh-CN" sz="36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结构层次</a:t>
            </a:r>
            <a:endParaRPr lang="en-US" altLang="zh-CN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22432" y="570949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（首尾呼应）</a:t>
            </a:r>
            <a:endParaRPr lang="zh-CN" altLang="en-US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36382" y="242007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（抒情线索）</a:t>
            </a:r>
            <a:endParaRPr lang="en-US" altLang="zh-CN" sz="36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19146" y="2349173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r>
              <a:rPr lang="en-US" alt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惊诧</a:t>
            </a:r>
            <a:endParaRPr lang="en-US" altLang="zh-CN" sz="36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48316" y="4607286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（主要内容）</a:t>
            </a:r>
            <a:endParaRPr lang="en-US" altLang="zh-CN" sz="36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11712" y="164657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zh-CN" altLang="zh-CN" sz="3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文章脉络）</a:t>
            </a:r>
            <a:endParaRPr lang="zh-CN" altLang="en-US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40333" y="458637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梅雨潭</a:t>
            </a:r>
            <a:endParaRPr lang="zh-CN" altLang="en-US" sz="3600" dirty="0">
              <a:solidFill>
                <a:srgbClr val="008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47221" y="3493689"/>
            <a:ext cx="216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二</a:t>
            </a:r>
            <a:r>
              <a:rPr lang="en-US" alt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r>
              <a:rPr lang="zh-CN" altLang="en-US" sz="3600" dirty="0" smtClean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梅雨瀑</a:t>
            </a:r>
            <a:endParaRPr lang="zh-CN" altLang="en-US" sz="3600" dirty="0">
              <a:solidFill>
                <a:srgbClr val="008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575420" y="3412135"/>
            <a:ext cx="443726" cy="186810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782243" y="0"/>
            <a:ext cx="8879058" cy="769441"/>
          </a:xfrm>
          <a:prstGeom prst="rect">
            <a:avLst/>
          </a:prstGeom>
          <a:gradFill>
            <a:gsLst>
              <a:gs pos="0">
                <a:srgbClr val="B3E3D7"/>
              </a:gs>
              <a:gs pos="74000">
                <a:srgbClr val="B3E3D7"/>
              </a:gs>
              <a:gs pos="83000">
                <a:srgbClr val="B3E3D7"/>
              </a:gs>
              <a:gs pos="100000">
                <a:srgbClr val="B3E3D7"/>
              </a:gs>
            </a:gsLst>
            <a:lin ang="5400000" scaled="1"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挹</a:t>
            </a:r>
            <a:r>
              <a:rPr lang="en-US" altLang="zh-CN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绿</a:t>
            </a:r>
            <a:r>
              <a:rPr lang="en-US" altLang="zh-CN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为眼</a:t>
            </a:r>
            <a:r>
              <a:rPr lang="zh-CN" altLang="en-US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掬</a:t>
            </a:r>
            <a:r>
              <a:rPr lang="zh-CN" altLang="en-US" sz="4400" b="1" dirty="0" smtClean="0">
                <a:ln/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“法”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品文</a:t>
            </a:r>
            <a:endParaRPr lang="zh-CN" altLang="en-US" sz="4400" b="1" dirty="0">
              <a:ln/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流程图: 终止 2"/>
          <p:cNvSpPr/>
          <p:nvPr/>
        </p:nvSpPr>
        <p:spPr>
          <a:xfrm>
            <a:off x="7342260" y="864068"/>
            <a:ext cx="4747966" cy="875870"/>
          </a:xfrm>
          <a:prstGeom prst="flowChartTerminator">
            <a:avLst/>
          </a:prstGeom>
          <a:solidFill>
            <a:srgbClr val="B3E3D7"/>
          </a:solidFill>
          <a:ln>
            <a:solidFill>
              <a:srgbClr val="A4F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提要式批注</a:t>
            </a:r>
            <a:endParaRPr lang="zh-CN" altLang="en-US" sz="4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07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4" grpId="0"/>
      <p:bldP spid="8" grpId="0"/>
      <p:bldP spid="11" grpId="0"/>
      <p:bldP spid="12" grpId="0"/>
      <p:bldP spid="14" grpId="0"/>
      <p:bldP spid="16" grpId="0"/>
      <p:bldP spid="17" grpId="0"/>
      <p:bldP spid="18" grpId="0"/>
      <p:bldP spid="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8"/>
          <p:cNvSpPr txBox="1">
            <a:spLocks/>
          </p:cNvSpPr>
          <p:nvPr/>
        </p:nvSpPr>
        <p:spPr>
          <a:xfrm>
            <a:off x="4358893" y="7153812"/>
            <a:ext cx="3474217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733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字符延长</a:t>
            </a:r>
            <a:endParaRPr lang="en-US" altLang="zh-CN" sz="3733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80359" y="208485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98352" y="1201518"/>
            <a:ext cx="109300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请模仿示例，</a:t>
            </a:r>
            <a:r>
              <a:rPr lang="zh-CN" altLang="en-US" sz="4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在</a:t>
            </a:r>
            <a:r>
              <a:rPr lang="zh-CN" altLang="zh-CN" sz="4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第三段</a:t>
            </a: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r>
              <a:rPr lang="zh-CN" altLang="zh-CN" sz="4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已</a:t>
            </a:r>
            <a:r>
              <a:rPr lang="zh-CN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有</a:t>
            </a:r>
            <a:r>
              <a:rPr lang="zh-CN" altLang="zh-CN" sz="4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批注</a:t>
            </a:r>
            <a:r>
              <a:rPr lang="zh-CN" altLang="en-US" sz="4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</a:t>
            </a:r>
            <a:r>
              <a:rPr lang="zh-CN" altLang="zh-CN" sz="4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选择</a:t>
            </a:r>
            <a:r>
              <a:rPr lang="en-US" altLang="zh-CN" sz="4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1-2</a:t>
            </a:r>
            <a:r>
              <a:rPr lang="zh-CN" altLang="zh-CN" sz="4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处</a:t>
            </a:r>
            <a:r>
              <a:rPr lang="zh-CN" altLang="en-US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最</a:t>
            </a:r>
            <a:r>
              <a:rPr lang="zh-CN" altLang="zh-CN" sz="4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有</a:t>
            </a:r>
            <a:r>
              <a:rPr lang="zh-CN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感触</a:t>
            </a:r>
            <a:r>
              <a:rPr lang="zh-CN" altLang="zh-CN" sz="4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r>
              <a:rPr lang="zh-CN" altLang="zh-CN" sz="4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进行</a:t>
            </a:r>
            <a:r>
              <a:rPr lang="zh-CN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理解</a:t>
            </a:r>
            <a:r>
              <a:rPr lang="zh-CN" altLang="zh-CN" sz="4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分析：</a:t>
            </a:r>
            <a:endParaRPr lang="zh-CN" altLang="zh-CN" sz="4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zh-CN" sz="3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示例：</a:t>
            </a:r>
            <a:endParaRPr lang="en-US" altLang="zh-CN" sz="3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800"/>
              </a:lnSpc>
            </a:pPr>
            <a:r>
              <a:rPr lang="zh-CN" altLang="zh-CN" sz="3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zh-CN" sz="3800" b="1" dirty="0">
                <a:latin typeface="楷体" panose="02010609060101010101" pitchFamily="49" charset="-122"/>
                <a:ea typeface="楷体" panose="02010609060101010101" pitchFamily="49" charset="-122"/>
              </a:rPr>
              <a:t>找到了这一处</a:t>
            </a:r>
            <a:r>
              <a:rPr lang="zh-CN" altLang="zh-CN" sz="3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3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800"/>
              </a:lnSpc>
            </a:pPr>
            <a:r>
              <a:rPr lang="zh-CN" altLang="zh-CN" sz="38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3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那醉人的绿呀！┄┄满是奇异的绿呀”</a:t>
            </a:r>
            <a:endParaRPr lang="zh-CN" altLang="zh-CN" sz="3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800"/>
              </a:lnSpc>
            </a:pPr>
            <a:r>
              <a:rPr lang="zh-CN" altLang="zh-CN" sz="3800" b="1" dirty="0">
                <a:latin typeface="楷体" panose="02010609060101010101" pitchFamily="49" charset="-122"/>
                <a:ea typeface="楷体" panose="02010609060101010101" pitchFamily="49" charset="-122"/>
              </a:rPr>
              <a:t>这一句</a:t>
            </a:r>
            <a:r>
              <a:rPr lang="zh-CN" altLang="zh-CN" sz="38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zh-CN" sz="4000" u="sng" dirty="0"/>
              <a:t>“</a:t>
            </a:r>
            <a:r>
              <a:rPr lang="zh-CN" altLang="zh-CN" sz="38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醉人和奇异</a:t>
            </a:r>
            <a:r>
              <a:rPr lang="en-US" altLang="zh-CN" sz="38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3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文字下方</a:t>
            </a:r>
            <a:r>
              <a:rPr lang="zh-CN" altLang="zh-CN" sz="3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加圈</a:t>
            </a:r>
            <a:r>
              <a:rPr lang="zh-CN" altLang="zh-CN" sz="38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800" b="1" u="sng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800"/>
              </a:lnSpc>
            </a:pPr>
            <a:r>
              <a:rPr lang="zh-CN" altLang="zh-CN" sz="3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这里</a:t>
            </a:r>
            <a:r>
              <a:rPr lang="zh-CN" altLang="zh-CN" sz="3800" b="1" dirty="0">
                <a:latin typeface="楷体" panose="02010609060101010101" pitchFamily="49" charset="-122"/>
                <a:ea typeface="楷体" panose="02010609060101010101" pitchFamily="49" charset="-122"/>
              </a:rPr>
              <a:t>运用</a:t>
            </a:r>
            <a:r>
              <a:rPr lang="zh-CN" altLang="zh-CN" sz="3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抒情的</a:t>
            </a:r>
            <a:r>
              <a:rPr lang="zh-CN" altLang="zh-CN" sz="3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方式</a:t>
            </a:r>
            <a:r>
              <a:rPr lang="zh-CN" altLang="zh-CN" sz="38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道</a:t>
            </a:r>
            <a:r>
              <a:rPr lang="zh-CN" altLang="zh-CN" sz="3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出了作者对绿的总感受，</a:t>
            </a:r>
            <a:endParaRPr lang="en-US" altLang="zh-CN" sz="38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800"/>
              </a:lnSpc>
            </a:pPr>
            <a:r>
              <a:rPr lang="zh-CN" altLang="zh-CN" sz="38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表达</a:t>
            </a:r>
            <a:r>
              <a:rPr lang="zh-CN" altLang="zh-CN" sz="3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了对绿难以抑制的浓烈的喜悦之情。</a:t>
            </a:r>
            <a:endParaRPr lang="zh-CN" altLang="zh-CN" sz="3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2243" y="0"/>
            <a:ext cx="8879058" cy="769441"/>
          </a:xfrm>
          <a:prstGeom prst="rect">
            <a:avLst/>
          </a:prstGeom>
          <a:gradFill>
            <a:gsLst>
              <a:gs pos="0">
                <a:srgbClr val="B3E3D7"/>
              </a:gs>
              <a:gs pos="74000">
                <a:srgbClr val="B3E3D7"/>
              </a:gs>
              <a:gs pos="83000">
                <a:srgbClr val="B3E3D7"/>
              </a:gs>
              <a:gs pos="100000">
                <a:srgbClr val="B3E3D7"/>
              </a:gs>
            </a:gsLst>
            <a:lin ang="5400000" scaled="1"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挹</a:t>
            </a:r>
            <a:r>
              <a:rPr lang="en-US" altLang="zh-CN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绿</a:t>
            </a:r>
            <a:r>
              <a:rPr lang="en-US" altLang="zh-CN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为眼</a:t>
            </a:r>
            <a:r>
              <a:rPr lang="zh-CN" altLang="en-US" sz="4400" b="1" dirty="0" smtClean="0">
                <a:ln/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掬</a:t>
            </a:r>
            <a:r>
              <a:rPr lang="zh-CN" altLang="en-US" sz="4400" b="1" dirty="0" smtClean="0">
                <a:ln/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“法”</a:t>
            </a:r>
            <a:r>
              <a:rPr lang="zh-CN" altLang="en-US" sz="4400" b="1" dirty="0" smtClean="0">
                <a:ln/>
                <a:latin typeface="隶书" panose="02010509060101010101" pitchFamily="49" charset="-122"/>
                <a:ea typeface="隶书" panose="02010509060101010101" pitchFamily="49" charset="-122"/>
              </a:rPr>
              <a:t>品文</a:t>
            </a:r>
            <a:endParaRPr lang="zh-CN" altLang="en-US" sz="4400" b="1" dirty="0">
              <a:ln/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029767" y="4139921"/>
            <a:ext cx="181749" cy="170822"/>
          </a:xfrm>
          <a:prstGeom prst="ellipse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547856" y="4139921"/>
            <a:ext cx="195344" cy="170822"/>
          </a:xfrm>
          <a:prstGeom prst="ellipse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873491" y="4139921"/>
            <a:ext cx="170543" cy="170822"/>
          </a:xfrm>
          <a:prstGeom prst="ellipse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420707" y="4139921"/>
            <a:ext cx="185895" cy="170822"/>
          </a:xfrm>
          <a:prstGeom prst="ellipse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8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457E-7 C -0.04688 -0.02037 -0.09306 -0.04043 -0.12934 -0.07006 C -0.16511 -0.09907 -0.18889 -0.14784 -0.21702 -0.17716 C -0.24479 -0.20617 -0.25677 -0.23364 -0.29723 -0.24475 C -0.33768 -0.25525 -0.40157 -0.25494 -0.46025 -0.24321 C -0.5191 -0.23148 -0.61077 -0.18827 -0.64983 -0.17377 " pathEditMode="relative" rAng="0" ptsTypes="aaaaaa">
                                      <p:cBhvr>
                                        <p:cTn id="6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4263</TotalTime>
  <Words>745</Words>
  <Application>Microsoft Office PowerPoint</Application>
  <PresentationFormat>宽屏</PresentationFormat>
  <Paragraphs>135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华文琥珀</vt:lpstr>
      <vt:lpstr>华文新魏</vt:lpstr>
      <vt:lpstr>楷体</vt:lpstr>
      <vt:lpstr>隶书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187</cp:revision>
  <dcterms:created xsi:type="dcterms:W3CDTF">2018-11-14T12:18:52Z</dcterms:created>
  <dcterms:modified xsi:type="dcterms:W3CDTF">2018-11-29T03:14:40Z</dcterms:modified>
</cp:coreProperties>
</file>