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504" r:id="rId4"/>
    <p:sldId id="505" r:id="rId5"/>
    <p:sldId id="506" r:id="rId6"/>
    <p:sldId id="507" r:id="rId7"/>
    <p:sldId id="508" r:id="rId8"/>
    <p:sldId id="509" r:id="rId9"/>
    <p:sldId id="510" r:id="rId10"/>
    <p:sldId id="511" r:id="rId11"/>
    <p:sldId id="512" r:id="rId12"/>
    <p:sldId id="513" r:id="rId13"/>
    <p:sldId id="514" r:id="rId14"/>
    <p:sldId id="515" r:id="rId15"/>
    <p:sldId id="516" r:id="rId16"/>
    <p:sldId id="517" r:id="rId17"/>
    <p:sldId id="518" r:id="rId18"/>
    <p:sldId id="519" r:id="rId19"/>
    <p:sldId id="521" r:id="rId20"/>
    <p:sldId id="522" r:id="rId21"/>
    <p:sldId id="523" r:id="rId22"/>
    <p:sldId id="524" r:id="rId23"/>
    <p:sldId id="525" r:id="rId24"/>
    <p:sldId id="526" r:id="rId25"/>
    <p:sldId id="527" r:id="rId26"/>
    <p:sldId id="528" r:id="rId27"/>
    <p:sldId id="529" r:id="rId28"/>
    <p:sldId id="530" r:id="rId29"/>
    <p:sldId id="531" r:id="rId30"/>
    <p:sldId id="532" r:id="rId31"/>
    <p:sldId id="533" r:id="rId32"/>
    <p:sldId id="534" r:id="rId33"/>
    <p:sldId id="535" r:id="rId34"/>
    <p:sldId id="536" r:id="rId35"/>
    <p:sldId id="537" r:id="rId36"/>
    <p:sldId id="540" r:id="rId37"/>
    <p:sldId id="890" r:id="rId38"/>
    <p:sldId id="891" r:id="rId39"/>
    <p:sldId id="892" r:id="rId40"/>
    <p:sldId id="893" r:id="rId41"/>
    <p:sldId id="894" r:id="rId42"/>
    <p:sldId id="895" r:id="rId43"/>
    <p:sldId id="896" r:id="rId44"/>
    <p:sldId id="897" r:id="rId45"/>
    <p:sldId id="542" r:id="rId46"/>
    <p:sldId id="543" r:id="rId47"/>
    <p:sldId id="544" r:id="rId48"/>
    <p:sldId id="545" r:id="rId49"/>
    <p:sldId id="546" r:id="rId50"/>
    <p:sldId id="547" r:id="rId51"/>
    <p:sldId id="548" r:id="rId52"/>
    <p:sldId id="549" r:id="rId53"/>
    <p:sldId id="550" r:id="rId54"/>
    <p:sldId id="551" r:id="rId55"/>
    <p:sldId id="552" r:id="rId56"/>
    <p:sldId id="554" r:id="rId57"/>
    <p:sldId id="560" r:id="rId58"/>
    <p:sldId id="561" r:id="rId59"/>
    <p:sldId id="562" r:id="rId60"/>
    <p:sldId id="563" r:id="rId61"/>
    <p:sldId id="564" r:id="rId62"/>
    <p:sldId id="566" r:id="rId63"/>
    <p:sldId id="567" r:id="rId64"/>
    <p:sldId id="568" r:id="rId65"/>
    <p:sldId id="569" r:id="rId66"/>
    <p:sldId id="672" r:id="rId67"/>
    <p:sldId id="673" r:id="rId68"/>
    <p:sldId id="674" r:id="rId69"/>
    <p:sldId id="572" r:id="rId70"/>
    <p:sldId id="576" r:id="rId71"/>
    <p:sldId id="578" r:id="rId72"/>
    <p:sldId id="579" r:id="rId73"/>
    <p:sldId id="675" r:id="rId74"/>
    <p:sldId id="676" r:id="rId75"/>
    <p:sldId id="582" r:id="rId76"/>
    <p:sldId id="583" r:id="rId77"/>
    <p:sldId id="584" r:id="rId78"/>
    <p:sldId id="793" r:id="rId79"/>
    <p:sldId id="794" r:id="rId80"/>
    <p:sldId id="795" r:id="rId81"/>
    <p:sldId id="796" r:id="rId82"/>
    <p:sldId id="799" r:id="rId83"/>
    <p:sldId id="797" r:id="rId84"/>
    <p:sldId id="798" r:id="rId85"/>
    <p:sldId id="801" r:id="rId86"/>
    <p:sldId id="800" r:id="rId87"/>
    <p:sldId id="802" r:id="rId88"/>
    <p:sldId id="803" r:id="rId89"/>
    <p:sldId id="804" r:id="rId90"/>
    <p:sldId id="593" r:id="rId91"/>
    <p:sldId id="784" r:id="rId92"/>
    <p:sldId id="786" r:id="rId93"/>
    <p:sldId id="788" r:id="rId94"/>
    <p:sldId id="789" r:id="rId95"/>
    <p:sldId id="787" r:id="rId96"/>
    <p:sldId id="785" r:id="rId97"/>
    <p:sldId id="790" r:id="rId98"/>
    <p:sldId id="791" r:id="rId99"/>
    <p:sldId id="792" r:id="rId100"/>
    <p:sldId id="594" r:id="rId101"/>
    <p:sldId id="1029" r:id="rId102"/>
    <p:sldId id="1030" r:id="rId103"/>
    <p:sldId id="1031" r:id="rId104"/>
    <p:sldId id="1032" r:id="rId105"/>
    <p:sldId id="1033" r:id="rId106"/>
    <p:sldId id="1034" r:id="rId107"/>
    <p:sldId id="1035" r:id="rId108"/>
    <p:sldId id="1036" r:id="rId109"/>
    <p:sldId id="1039" r:id="rId110"/>
    <p:sldId id="1038" r:id="rId111"/>
    <p:sldId id="1037" r:id="rId112"/>
    <p:sldId id="1041" r:id="rId113"/>
    <p:sldId id="1040" r:id="rId114"/>
    <p:sldId id="1042" r:id="rId115"/>
    <p:sldId id="1043" r:id="rId116"/>
    <p:sldId id="1044" r:id="rId117"/>
    <p:sldId id="598" r:id="rId118"/>
    <p:sldId id="599" r:id="rId119"/>
    <p:sldId id="600" r:id="rId120"/>
    <p:sldId id="601" r:id="rId121"/>
    <p:sldId id="602" r:id="rId122"/>
    <p:sldId id="603" r:id="rId123"/>
    <p:sldId id="605" r:id="rId124"/>
    <p:sldId id="606" r:id="rId125"/>
    <p:sldId id="607" r:id="rId126"/>
    <p:sldId id="608" r:id="rId127"/>
    <p:sldId id="609" r:id="rId128"/>
    <p:sldId id="610" r:id="rId129"/>
    <p:sldId id="611" r:id="rId130"/>
    <p:sldId id="612" r:id="rId131"/>
    <p:sldId id="613" r:id="rId132"/>
    <p:sldId id="614" r:id="rId133"/>
    <p:sldId id="615" r:id="rId134"/>
    <p:sldId id="616" r:id="rId135"/>
    <p:sldId id="617" r:id="rId136"/>
    <p:sldId id="618" r:id="rId137"/>
    <p:sldId id="619" r:id="rId138"/>
    <p:sldId id="620" r:id="rId139"/>
    <p:sldId id="624" r:id="rId140"/>
    <p:sldId id="625" r:id="rId141"/>
    <p:sldId id="626" r:id="rId142"/>
    <p:sldId id="627" r:id="rId143"/>
    <p:sldId id="628" r:id="rId144"/>
    <p:sldId id="629" r:id="rId145"/>
    <p:sldId id="630" r:id="rId146"/>
    <p:sldId id="632" r:id="rId147"/>
    <p:sldId id="633" r:id="rId148"/>
    <p:sldId id="634" r:id="rId149"/>
    <p:sldId id="635" r:id="rId150"/>
    <p:sldId id="636" r:id="rId151"/>
    <p:sldId id="637" r:id="rId152"/>
    <p:sldId id="638" r:id="rId153"/>
    <p:sldId id="639" r:id="rId154"/>
    <p:sldId id="640" r:id="rId155"/>
    <p:sldId id="765" r:id="rId156"/>
    <p:sldId id="766" r:id="rId157"/>
    <p:sldId id="767" r:id="rId158"/>
    <p:sldId id="768" r:id="rId159"/>
    <p:sldId id="769" r:id="rId160"/>
    <p:sldId id="771" r:id="rId161"/>
    <p:sldId id="772" r:id="rId162"/>
    <p:sldId id="773" r:id="rId163"/>
    <p:sldId id="774" r:id="rId164"/>
    <p:sldId id="775" r:id="rId165"/>
    <p:sldId id="776" r:id="rId166"/>
    <p:sldId id="777" r:id="rId167"/>
    <p:sldId id="778" r:id="rId168"/>
    <p:sldId id="779" r:id="rId169"/>
    <p:sldId id="780" r:id="rId170"/>
    <p:sldId id="645" r:id="rId171"/>
    <p:sldId id="646" r:id="rId172"/>
    <p:sldId id="648" r:id="rId173"/>
    <p:sldId id="649" r:id="rId174"/>
    <p:sldId id="650" r:id="rId175"/>
    <p:sldId id="651" r:id="rId176"/>
    <p:sldId id="652" r:id="rId177"/>
    <p:sldId id="653" r:id="rId178"/>
    <p:sldId id="654" r:id="rId179"/>
    <p:sldId id="666" r:id="rId180"/>
    <p:sldId id="667" r:id="rId181"/>
    <p:sldId id="658" r:id="rId182"/>
    <p:sldId id="659" r:id="rId183"/>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41"/>
    <p:restoredTop sz="94660"/>
  </p:normalViewPr>
  <p:slideViewPr>
    <p:cSldViewPr showGuides="1">
      <p:cViewPr varScale="1">
        <p:scale>
          <a:sx n="93" d="100"/>
          <a:sy n="93" d="100"/>
        </p:scale>
        <p:origin x="-390" y="-96"/>
      </p:cViewPr>
      <p:guideLst>
        <p:guide orient="horz" pos="217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6" Type="http://schemas.openxmlformats.org/officeDocument/2006/relationships/tableStyles" Target="tableStyles.xml"/><Relationship Id="rId185" Type="http://schemas.openxmlformats.org/officeDocument/2006/relationships/viewProps" Target="viewProps.xml"/><Relationship Id="rId184" Type="http://schemas.openxmlformats.org/officeDocument/2006/relationships/presProps" Target="presProps.xml"/><Relationship Id="rId183" Type="http://schemas.openxmlformats.org/officeDocument/2006/relationships/slide" Target="slides/slide181.xml"/><Relationship Id="rId182" Type="http://schemas.openxmlformats.org/officeDocument/2006/relationships/slide" Target="slides/slide180.xml"/><Relationship Id="rId181" Type="http://schemas.openxmlformats.org/officeDocument/2006/relationships/slide" Target="slides/slide179.xml"/><Relationship Id="rId180" Type="http://schemas.openxmlformats.org/officeDocument/2006/relationships/slide" Target="slides/slide178.xml"/><Relationship Id="rId18" Type="http://schemas.openxmlformats.org/officeDocument/2006/relationships/slide" Target="slides/slide16.xml"/><Relationship Id="rId179" Type="http://schemas.openxmlformats.org/officeDocument/2006/relationships/slide" Target="slides/slide177.xml"/><Relationship Id="rId178" Type="http://schemas.openxmlformats.org/officeDocument/2006/relationships/slide" Target="slides/slide176.xml"/><Relationship Id="rId177" Type="http://schemas.openxmlformats.org/officeDocument/2006/relationships/slide" Target="slides/slide175.xml"/><Relationship Id="rId176" Type="http://schemas.openxmlformats.org/officeDocument/2006/relationships/slide" Target="slides/slide174.xml"/><Relationship Id="rId175" Type="http://schemas.openxmlformats.org/officeDocument/2006/relationships/slide" Target="slides/slide173.xml"/><Relationship Id="rId174" Type="http://schemas.openxmlformats.org/officeDocument/2006/relationships/slide" Target="slides/slide172.xml"/><Relationship Id="rId173" Type="http://schemas.openxmlformats.org/officeDocument/2006/relationships/slide" Target="slides/slide171.xml"/><Relationship Id="rId172" Type="http://schemas.openxmlformats.org/officeDocument/2006/relationships/slide" Target="slides/slide170.xml"/><Relationship Id="rId171" Type="http://schemas.openxmlformats.org/officeDocument/2006/relationships/slide" Target="slides/slide169.xml"/><Relationship Id="rId170" Type="http://schemas.openxmlformats.org/officeDocument/2006/relationships/slide" Target="slides/slide168.xml"/><Relationship Id="rId17" Type="http://schemas.openxmlformats.org/officeDocument/2006/relationships/slide" Target="slides/slide15.xml"/><Relationship Id="rId169" Type="http://schemas.openxmlformats.org/officeDocument/2006/relationships/slide" Target="slides/slide167.xml"/><Relationship Id="rId168" Type="http://schemas.openxmlformats.org/officeDocument/2006/relationships/slide" Target="slides/slide166.xml"/><Relationship Id="rId167" Type="http://schemas.openxmlformats.org/officeDocument/2006/relationships/slide" Target="slides/slide165.xml"/><Relationship Id="rId166" Type="http://schemas.openxmlformats.org/officeDocument/2006/relationships/slide" Target="slides/slide164.xml"/><Relationship Id="rId165" Type="http://schemas.openxmlformats.org/officeDocument/2006/relationships/slide" Target="slides/slide163.xml"/><Relationship Id="rId164" Type="http://schemas.openxmlformats.org/officeDocument/2006/relationships/slide" Target="slides/slide162.xml"/><Relationship Id="rId163" Type="http://schemas.openxmlformats.org/officeDocument/2006/relationships/slide" Target="slides/slide161.xml"/><Relationship Id="rId162" Type="http://schemas.openxmlformats.org/officeDocument/2006/relationships/slide" Target="slides/slide160.xml"/><Relationship Id="rId161" Type="http://schemas.openxmlformats.org/officeDocument/2006/relationships/slide" Target="slides/slide159.xml"/><Relationship Id="rId160" Type="http://schemas.openxmlformats.org/officeDocument/2006/relationships/slide" Target="slides/slide158.xml"/><Relationship Id="rId16" Type="http://schemas.openxmlformats.org/officeDocument/2006/relationships/slide" Target="slides/slide14.xml"/><Relationship Id="rId159" Type="http://schemas.openxmlformats.org/officeDocument/2006/relationships/slide" Target="slides/slide157.xml"/><Relationship Id="rId158" Type="http://schemas.openxmlformats.org/officeDocument/2006/relationships/slide" Target="slides/slide156.xml"/><Relationship Id="rId157" Type="http://schemas.openxmlformats.org/officeDocument/2006/relationships/slide" Target="slides/slide155.xml"/><Relationship Id="rId156" Type="http://schemas.openxmlformats.org/officeDocument/2006/relationships/slide" Target="slides/slide154.xml"/><Relationship Id="rId155" Type="http://schemas.openxmlformats.org/officeDocument/2006/relationships/slide" Target="slides/slide153.xml"/><Relationship Id="rId154" Type="http://schemas.openxmlformats.org/officeDocument/2006/relationships/slide" Target="slides/slide152.xml"/><Relationship Id="rId153" Type="http://schemas.openxmlformats.org/officeDocument/2006/relationships/slide" Target="slides/slide151.xml"/><Relationship Id="rId152" Type="http://schemas.openxmlformats.org/officeDocument/2006/relationships/slide" Target="slides/slide150.xml"/><Relationship Id="rId151" Type="http://schemas.openxmlformats.org/officeDocument/2006/relationships/slide" Target="slides/slide149.xml"/><Relationship Id="rId150" Type="http://schemas.openxmlformats.org/officeDocument/2006/relationships/slide" Target="slides/slide148.xml"/><Relationship Id="rId15" Type="http://schemas.openxmlformats.org/officeDocument/2006/relationships/slide" Target="slides/slide13.xml"/><Relationship Id="rId149" Type="http://schemas.openxmlformats.org/officeDocument/2006/relationships/slide" Target="slides/slide147.xml"/><Relationship Id="rId148" Type="http://schemas.openxmlformats.org/officeDocument/2006/relationships/slide" Target="slides/slide146.xml"/><Relationship Id="rId147" Type="http://schemas.openxmlformats.org/officeDocument/2006/relationships/slide" Target="slides/slide145.xml"/><Relationship Id="rId146" Type="http://schemas.openxmlformats.org/officeDocument/2006/relationships/slide" Target="slides/slide144.xml"/><Relationship Id="rId145" Type="http://schemas.openxmlformats.org/officeDocument/2006/relationships/slide" Target="slides/slide143.xml"/><Relationship Id="rId144" Type="http://schemas.openxmlformats.org/officeDocument/2006/relationships/slide" Target="slides/slide142.xml"/><Relationship Id="rId143" Type="http://schemas.openxmlformats.org/officeDocument/2006/relationships/slide" Target="slides/slide141.xml"/><Relationship Id="rId142" Type="http://schemas.openxmlformats.org/officeDocument/2006/relationships/slide" Target="slides/slide140.xml"/><Relationship Id="rId141" Type="http://schemas.openxmlformats.org/officeDocument/2006/relationships/slide" Target="slides/slide139.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p:cSld name="标题幻灯片">
    <p:bg>
      <p:bgPr>
        <a:blipFill rotWithShape="0">
          <a:blip r:embed="rId2"/>
          <a:stretch>
            <a:fillRect/>
          </a:stretch>
        </a:blipFill>
        <a:effectLst/>
      </p:bgPr>
    </p:bg>
    <p:spTree>
      <p:nvGrpSpPr>
        <p:cNvPr id="1" name=""/>
        <p:cNvGrpSpPr/>
        <p:nvPr/>
      </p:nvGrpSpPr>
      <p:grpSpPr/>
      <p:sp>
        <p:nvSpPr>
          <p:cNvPr id="121858" name="标题 121857"/>
          <p:cNvSpPr>
            <a:spLocks noGrp="1" noRot="1"/>
          </p:cNvSpPr>
          <p:nvPr>
            <p:ph type="ctrTitle"/>
          </p:nvPr>
        </p:nvSpPr>
        <p:spPr>
          <a:xfrm>
            <a:off x="685800" y="2286000"/>
            <a:ext cx="7772400" cy="1143000"/>
          </a:xfrm>
          <a:prstGeom prst="rect">
            <a:avLst/>
          </a:prstGeom>
          <a:noFill/>
          <a:ln w="9525">
            <a:noFill/>
          </a:ln>
        </p:spPr>
        <p:txBody>
          <a:bodyPr anchor="ctr"/>
          <a:lstStyle>
            <a:lvl1pPr lvl="0">
              <a:buClrTx/>
              <a:buSzTx/>
              <a:buFontTx/>
              <a:defRPr/>
            </a:lvl1pPr>
          </a:lstStyle>
          <a:p>
            <a:pPr lvl="0" fontAlgn="base"/>
            <a:r>
              <a:rPr lang="zh-CN" altLang="en-US" strike="noStrike" noProof="1" dirty="0"/>
              <a:t>单击此处编辑母版标题样式</a:t>
            </a:r>
            <a:endParaRPr lang="zh-CN" altLang="en-US" strike="noStrike" noProof="1" dirty="0"/>
          </a:p>
        </p:txBody>
      </p:sp>
      <p:sp>
        <p:nvSpPr>
          <p:cNvPr id="121859" name="副标题 121858"/>
          <p:cNvSpPr>
            <a:spLocks noGrp="1" noRot="1"/>
          </p:cNvSpPr>
          <p:nvPr>
            <p:ph type="subTitle" idx="1"/>
          </p:nvPr>
        </p:nvSpPr>
        <p:spPr>
          <a:xfrm>
            <a:off x="1371600" y="3886200"/>
            <a:ext cx="6400800" cy="1752600"/>
          </a:xfrm>
          <a:prstGeom prst="rect">
            <a:avLst/>
          </a:prstGeom>
          <a:noFill/>
          <a:ln w="9525">
            <a:noFill/>
          </a:ln>
        </p:spPr>
        <p:txBody>
          <a:bodyPr anchor="t"/>
          <a:lstStyle>
            <a:lvl1pPr marL="0" lvl="0" indent="0" algn="ctr">
              <a:buClr>
                <a:schemeClr val="hlink"/>
              </a:buClr>
              <a:buSzPct val="75000"/>
              <a:buFont typeface="Wingdings" panose="05000000000000000000" pitchFamily="2" charset="2"/>
              <a:buNone/>
              <a:defRPr/>
            </a:lvl1pPr>
            <a:lvl2pPr marL="457200" lvl="1" indent="0" algn="ctr">
              <a:buClr>
                <a:schemeClr val="accent2"/>
              </a:buClr>
              <a:buSzPct val="85000"/>
              <a:buFont typeface="Wingdings" panose="05000000000000000000" pitchFamily="2" charset="2"/>
              <a:buNone/>
              <a:defRPr/>
            </a:lvl2pPr>
            <a:lvl3pPr marL="914400" lvl="2" indent="0" algn="ctr">
              <a:buClr>
                <a:schemeClr val="hlink"/>
              </a:buClr>
              <a:buSzPct val="85000"/>
              <a:buFont typeface="Wingdings" panose="05000000000000000000" pitchFamily="2" charset="2"/>
              <a:buNone/>
              <a:defRPr/>
            </a:lvl3pPr>
            <a:lvl4pPr marL="1371600" lvl="3" indent="0" algn="ctr">
              <a:buClr>
                <a:schemeClr val="accent2"/>
              </a:buClr>
              <a:buSzPct val="90000"/>
              <a:buFont typeface="Wingdings" panose="05000000000000000000" pitchFamily="2" charset="2"/>
              <a:buNone/>
              <a:defRPr/>
            </a:lvl4pPr>
            <a:lvl5pPr marL="1828800" lvl="4" indent="0" algn="ctr">
              <a:buClr>
                <a:schemeClr val="hlink"/>
              </a:buClr>
              <a:buSzPct val="85000"/>
              <a:buFont typeface="Wingdings" panose="05000000000000000000" pitchFamily="2" charset="2"/>
              <a:buNone/>
              <a:defRPr/>
            </a:lvl5pPr>
          </a:lstStyle>
          <a:p>
            <a:pPr lvl="0" fontAlgn="base"/>
            <a:r>
              <a:rPr lang="zh-CN" altLang="en-US" strike="noStrike" noProof="1" dirty="0"/>
              <a:t>单击此处编辑母版副标题样式</a:t>
            </a:r>
            <a:endParaRPr lang="zh-CN" altLang="en-US" strike="noStrike" noProof="1" dirty="0"/>
          </a:p>
        </p:txBody>
      </p:sp>
      <p:sp>
        <p:nvSpPr>
          <p:cNvPr id="121860" name="日期占位符 121859"/>
          <p:cNvSpPr>
            <a:spLocks noGrp="1"/>
          </p:cNvSpPr>
          <p:nvPr>
            <p:ph type="dt" sz="half" idx="2"/>
          </p:nvPr>
        </p:nvSpPr>
        <p:spPr>
          <a:xfrm>
            <a:off x="301625" y="6245225"/>
            <a:ext cx="2289175" cy="476250"/>
          </a:xfrm>
          <a:prstGeom prst="rect">
            <a:avLst/>
          </a:prstGeom>
          <a:noFill/>
          <a:ln w="9525">
            <a:noFill/>
          </a:ln>
        </p:spPr>
        <p:txBody>
          <a:bodyPr anchor="t"/>
          <a:lstStyle>
            <a:lvl1pPr>
              <a:defRPr sz="1400"/>
            </a:lvl1pPr>
          </a:lstStyle>
          <a:p>
            <a:pPr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
        <p:nvSpPr>
          <p:cNvPr id="121861" name="页脚占位符 121860"/>
          <p:cNvSpPr>
            <a:spLocks noGrp="1"/>
          </p:cNvSpPr>
          <p:nvPr>
            <p:ph type="ftr" sz="quarter" idx="3"/>
          </p:nvPr>
        </p:nvSpPr>
        <p:spPr>
          <a:xfrm>
            <a:off x="3124200" y="6245225"/>
            <a:ext cx="2895600" cy="476250"/>
          </a:xfrm>
          <a:prstGeom prst="rect">
            <a:avLst/>
          </a:prstGeom>
          <a:noFill/>
          <a:ln w="9525">
            <a:noFill/>
          </a:ln>
        </p:spPr>
        <p:txBody>
          <a:bodyPr anchor="t"/>
          <a:lstStyle>
            <a:lvl1pPr algn="ctr">
              <a:defRPr sz="1400"/>
            </a:lvl1pPr>
          </a:lstStyle>
          <a:p>
            <a:pPr fontAlgn="base"/>
            <a:endParaRPr lang="zh-CN" altLang="en-US" strike="noStrike" noProof="1" dirty="0">
              <a:latin typeface="Arial" panose="020B0604020202020204" pitchFamily="34" charset="0"/>
            </a:endParaRPr>
          </a:p>
        </p:txBody>
      </p:sp>
      <p:sp>
        <p:nvSpPr>
          <p:cNvPr id="121862" name="灯片编号占位符 121861"/>
          <p:cNvSpPr>
            <a:spLocks noGrp="1"/>
          </p:cNvSpPr>
          <p:nvPr>
            <p:ph type="sldNum" sz="quarter" idx="4"/>
          </p:nvPr>
        </p:nvSpPr>
        <p:spPr>
          <a:xfrm>
            <a:off x="6553200" y="6245225"/>
            <a:ext cx="2289175" cy="476250"/>
          </a:xfrm>
          <a:prstGeom prst="rect">
            <a:avLst/>
          </a:prstGeom>
          <a:noFill/>
          <a:ln w="9525">
            <a:noFill/>
          </a:ln>
        </p:spPr>
        <p:txBody>
          <a:bodyPr anchor="t"/>
          <a:lstStyle>
            <a:lvl1pPr algn="r">
              <a:defRPr sz="1400"/>
            </a:lvl1pPr>
          </a:lstStyle>
          <a:p>
            <a:pPr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07188" y="609600"/>
            <a:ext cx="2135188" cy="548957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1625" y="609600"/>
            <a:ext cx="6281784" cy="548957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页脚占位符 4"/>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灯片编号占位符 5"/>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1625"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7408" y="1905000"/>
            <a:ext cx="4184968" cy="419417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8" name="页脚占位符 7"/>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9" name="灯片编号占位符 8"/>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4" name="页脚占位符 3"/>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5" name="灯片编号占位符 4"/>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3" name="页脚占位符 2"/>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4" name="灯片编号占位符 3"/>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a:xfrm>
            <a:off x="301625" y="6245225"/>
            <a:ext cx="2289175"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6" name="页脚占位符 5"/>
          <p:cNvSpPr>
            <a:spLocks noGrp="1"/>
          </p:cNvSpPr>
          <p:nvPr>
            <p:ph type="ftr" sz="quarter" idx="11"/>
          </p:nvPr>
        </p:nvSpPr>
        <p:spPr>
          <a:xfrm>
            <a:off x="3124200" y="6245225"/>
            <a:ext cx="2895600" cy="476250"/>
          </a:xfrm>
          <a:prstGeom prst="rect">
            <a:avLst/>
          </a:prstGeom>
          <a:noFill/>
          <a:ln w="9525">
            <a:noFill/>
          </a:ln>
        </p:spPr>
        <p:txBody>
          <a:bodyPr/>
          <a:lstStyle/>
          <a:p>
            <a:pPr lvl="0" fontAlgn="base"/>
            <a:endParaRPr lang="zh-CN" altLang="en-US" strike="noStrike" noProof="1" dirty="0">
              <a:latin typeface="Arial" panose="020B0604020202020204" pitchFamily="34" charset="0"/>
            </a:endParaRPr>
          </a:p>
        </p:txBody>
      </p:sp>
      <p:sp>
        <p:nvSpPr>
          <p:cNvPr id="7" name="灯片编号占位符 6"/>
          <p:cNvSpPr>
            <a:spLocks noGrp="1"/>
          </p:cNvSpPr>
          <p:nvPr>
            <p:ph type="sldNum" sz="quarter" idx="12"/>
          </p:nvPr>
        </p:nvSpPr>
        <p:spPr>
          <a:xfrm>
            <a:off x="6553200" y="6245225"/>
            <a:ext cx="2289175" cy="476250"/>
          </a:xfrm>
          <a:prstGeom prst="rect">
            <a:avLst/>
          </a:prstGeom>
          <a:noFill/>
          <a:ln w="9525">
            <a:noFill/>
          </a:ln>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标题 120833"/>
          <p:cNvSpPr>
            <a:spLocks noGrp="1" noRot="1"/>
          </p:cNvSpPr>
          <p:nvPr>
            <p:ph type="title"/>
          </p:nvPr>
        </p:nvSpPr>
        <p:spPr>
          <a:xfrm>
            <a:off x="301625" y="609600"/>
            <a:ext cx="854075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20834"/>
          <p:cNvSpPr>
            <a:spLocks noGrp="1" noRot="1"/>
          </p:cNvSpPr>
          <p:nvPr>
            <p:ph type="body"/>
          </p:nvPr>
        </p:nvSpPr>
        <p:spPr>
          <a:xfrm>
            <a:off x="301625" y="1905000"/>
            <a:ext cx="8540750" cy="4194175"/>
          </a:xfrm>
          <a:prstGeom prst="rect">
            <a:avLst/>
          </a:prstGeom>
          <a:noFill/>
          <a:ln w="9525">
            <a:noFill/>
          </a:ln>
        </p:spPr>
        <p:txBody>
          <a:bodyPr anchor="t"/>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20836" name="日期占位符 120835"/>
          <p:cNvSpPr>
            <a:spLocks noGrp="1"/>
          </p:cNvSpPr>
          <p:nvPr>
            <p:ph type="dt" sz="half" idx="2"/>
          </p:nvPr>
        </p:nvSpPr>
        <p:spPr>
          <a:xfrm>
            <a:off x="301625" y="6245225"/>
            <a:ext cx="2289175" cy="476250"/>
          </a:xfrm>
          <a:prstGeom prst="rect">
            <a:avLst/>
          </a:prstGeom>
          <a:noFill/>
          <a:ln w="9525">
            <a:noFill/>
          </a:ln>
        </p:spPr>
        <p:txBody>
          <a:bodyPr/>
          <a:lstStyle>
            <a:lvl1pPr>
              <a:defRPr sz="1400"/>
            </a:lvl1pPr>
          </a:lstStyle>
          <a:p>
            <a:pPr lvl="0" fontAlgn="base"/>
            <a:fld id="{BB962C8B-B14F-4D97-AF65-F5344CB8AC3E}" type="datetime1">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
        <p:nvSpPr>
          <p:cNvPr id="120837" name="页脚占位符 120836"/>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dirty="0">
              <a:latin typeface="Arial" panose="020B0604020202020204" pitchFamily="34" charset="0"/>
            </a:endParaRPr>
          </a:p>
        </p:txBody>
      </p:sp>
      <p:sp>
        <p:nvSpPr>
          <p:cNvPr id="120838" name="灯片编号占位符 120837"/>
          <p:cNvSpPr>
            <a:spLocks noGrp="1"/>
          </p:cNvSpPr>
          <p:nvPr>
            <p:ph type="sldNum" sz="quarter" idx="4"/>
          </p:nvPr>
        </p:nvSpPr>
        <p:spPr>
          <a:xfrm>
            <a:off x="6553200" y="6245225"/>
            <a:ext cx="2289175"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v"/>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accent2"/>
        </a:buClr>
        <a:buSzPct val="85000"/>
        <a:buFont typeface="Wingdings" panose="05000000000000000000" pitchFamily="2" charset="2"/>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accent2"/>
        </a:buClr>
        <a:buSzPct val="90000"/>
        <a:buFont typeface="Wingdings" panose="05000000000000000000" pitchFamily="2" charset="2"/>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85000"/>
        <a:buFont typeface="Wingdings" panose="05000000000000000000" pitchFamily="2" charset="2"/>
        <a:buChar char="v"/>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3.emf"/><Relationship Id="rId1"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4.emf"/><Relationship Id="rId1" Type="http://schemas.openxmlformats.org/officeDocument/2006/relationships/oleObject" Target="../embeddings/oleObject2.bin"/></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2049"/>
          <p:cNvSpPr>
            <a:spLocks noGrp="1" noRot="1"/>
          </p:cNvSpPr>
          <p:nvPr>
            <p:ph type="ctrTitle"/>
          </p:nvPr>
        </p:nvSpPr>
        <p:spPr>
          <a:xfrm>
            <a:off x="323850" y="1557020"/>
            <a:ext cx="8337550" cy="1214755"/>
          </a:xfrm>
        </p:spPr>
        <p:txBody>
          <a:bodyPr anchor="ctr"/>
          <a:p>
            <a:pPr defTabSz="914400">
              <a:buSzTx/>
            </a:pPr>
            <a:r>
              <a:rPr lang="zh-CN" altLang="zh-CN" b="1" kern="1200" baseline="0" dirty="0">
                <a:latin typeface="+mj-lt"/>
                <a:ea typeface="+mj-ea"/>
                <a:cs typeface="+mj-cs"/>
              </a:rPr>
              <a:t>《文本细读</a:t>
            </a:r>
            <a:r>
              <a:rPr lang="en-US" altLang="zh-CN" b="1" kern="1200" baseline="0" dirty="0">
                <a:latin typeface="+mj-lt"/>
                <a:ea typeface="+mj-ea"/>
                <a:cs typeface="+mj-cs"/>
              </a:rPr>
              <a:t>:</a:t>
            </a:r>
            <a:r>
              <a:rPr lang="zh-CN" altLang="zh-CN" b="1" kern="1200" baseline="0" dirty="0">
                <a:latin typeface="+mj-lt"/>
                <a:ea typeface="+mj-ea"/>
                <a:cs typeface="+mj-cs"/>
              </a:rPr>
              <a:t>涌起语文教育的春潮</a:t>
            </a:r>
            <a:r>
              <a:rPr lang="zh-CN" altLang="zh-CN" b="1" kern="1200" baseline="0" dirty="0">
                <a:latin typeface="+mj-lt"/>
                <a:ea typeface="+mj-ea"/>
                <a:cs typeface="+mj-cs"/>
              </a:rPr>
              <a:t>》</a:t>
            </a:r>
            <a:endParaRPr lang="en-US" altLang="zh-CN" sz="4000" kern="1200" baseline="0">
              <a:latin typeface="+mj-lt"/>
              <a:ea typeface="黑体" panose="02010609060101010101" pitchFamily="2" charset="-122"/>
              <a:cs typeface="+mj-cs"/>
            </a:endParaRPr>
          </a:p>
        </p:txBody>
      </p:sp>
      <p:sp>
        <p:nvSpPr>
          <p:cNvPr id="13314" name="副标题 2050"/>
          <p:cNvSpPr>
            <a:spLocks noGrp="1" noRot="1"/>
          </p:cNvSpPr>
          <p:nvPr>
            <p:ph type="subTitle" idx="1"/>
          </p:nvPr>
        </p:nvSpPr>
        <p:spPr>
          <a:xfrm>
            <a:off x="539750" y="3213100"/>
            <a:ext cx="7488238" cy="2760663"/>
          </a:xfrm>
        </p:spPr>
        <p:txBody>
          <a:bodyPr anchor="t"/>
          <a:p>
            <a:pPr algn="ctr" defTabSz="914400">
              <a:buSzPct val="75000"/>
            </a:pPr>
            <a:r>
              <a:rPr lang="zh-CN" altLang="en-US" sz="2800" kern="1200" baseline="0" dirty="0">
                <a:latin typeface="黑体" panose="02010609060101010101" pitchFamily="2" charset="-122"/>
                <a:ea typeface="黑体" panose="02010609060101010101" pitchFamily="2" charset="-122"/>
                <a:cs typeface="+mn-cs"/>
              </a:rPr>
              <a:t>   吴伟星</a:t>
            </a:r>
            <a:endParaRPr lang="zh-CN" altLang="en-US" sz="2800" kern="1200" baseline="0" dirty="0">
              <a:latin typeface="黑体" panose="02010609060101010101" pitchFamily="2" charset="-122"/>
              <a:ea typeface="黑体" panose="02010609060101010101" pitchFamily="2" charset="-122"/>
              <a:cs typeface="+mn-cs"/>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文本占位符 588802"/>
          <p:cNvSpPr>
            <a:spLocks noGrp="1" noRot="1"/>
          </p:cNvSpPr>
          <p:nvPr>
            <p:ph idx="1"/>
          </p:nvPr>
        </p:nvSpPr>
        <p:spPr>
          <a:xfrm>
            <a:off x="395288" y="981075"/>
            <a:ext cx="8497887" cy="5111750"/>
          </a:xfrm>
        </p:spPr>
        <p:txBody>
          <a:bodyPr anchor="t"/>
          <a:p>
            <a:pPr>
              <a:lnSpc>
                <a:spcPts val="4060"/>
              </a:lnSpc>
              <a:spcBef>
                <a:spcPts val="0"/>
              </a:spcBef>
            </a:pPr>
            <a:r>
              <a:rPr lang="zh-CN" altLang="en-US" sz="2800" dirty="0"/>
              <a:t>词语标题，是由一个词语构成的标题。如：</a:t>
            </a:r>
            <a:r>
              <a:rPr lang="en-US" altLang="zh-CN" sz="2800" dirty="0"/>
              <a:t>《</a:t>
            </a:r>
            <a:r>
              <a:rPr lang="zh-CN" altLang="en-US" sz="2800" dirty="0"/>
              <a:t>春</a:t>
            </a:r>
            <a:r>
              <a:rPr lang="en-US" altLang="zh-CN" sz="2800" dirty="0"/>
              <a:t>》《</a:t>
            </a:r>
            <a:r>
              <a:rPr lang="zh-CN" altLang="en-US" sz="2800" dirty="0"/>
              <a:t>散步</a:t>
            </a:r>
            <a:r>
              <a:rPr lang="en-US" altLang="zh-CN" sz="2800" dirty="0"/>
              <a:t>》《</a:t>
            </a:r>
            <a:r>
              <a:rPr lang="zh-CN" altLang="en-US" sz="2800" dirty="0"/>
              <a:t>猫</a:t>
            </a:r>
            <a:r>
              <a:rPr lang="en-US" altLang="zh-CN" sz="2800" dirty="0"/>
              <a:t>》《</a:t>
            </a:r>
            <a:r>
              <a:rPr lang="zh-CN" altLang="en-US" sz="2800" dirty="0"/>
              <a:t>鸟</a:t>
            </a:r>
            <a:r>
              <a:rPr lang="en-US" altLang="zh-CN" sz="2800" dirty="0"/>
              <a:t>》《</a:t>
            </a:r>
            <a:r>
              <a:rPr lang="zh-CN" altLang="en-US" sz="2800" dirty="0"/>
              <a:t>狼</a:t>
            </a:r>
            <a:r>
              <a:rPr lang="en-US" altLang="zh-CN" sz="2800" dirty="0"/>
              <a:t>》《</a:t>
            </a:r>
            <a:r>
              <a:rPr lang="zh-CN" altLang="en-US" sz="2800" dirty="0"/>
              <a:t>邓稼先</a:t>
            </a:r>
            <a:r>
              <a:rPr lang="en-US" altLang="zh-CN" sz="2800" dirty="0"/>
              <a:t>》》</a:t>
            </a:r>
            <a:r>
              <a:rPr lang="zh-CN" altLang="en-US" sz="2800" dirty="0"/>
              <a:t>《老王</a:t>
            </a:r>
            <a:r>
              <a:rPr lang="en-US" altLang="zh-CN" sz="2800" dirty="0"/>
              <a:t>》《</a:t>
            </a:r>
            <a:r>
              <a:rPr lang="zh-CN" altLang="en-US" sz="2800" dirty="0"/>
              <a:t>台阶</a:t>
            </a:r>
            <a:r>
              <a:rPr lang="en-US" altLang="zh-CN" sz="2800" dirty="0"/>
              <a:t>》</a:t>
            </a:r>
            <a:r>
              <a:rPr lang="zh-CN" altLang="en-US" sz="2800" dirty="0"/>
              <a:t>。</a:t>
            </a:r>
            <a:endParaRPr lang="zh-CN" altLang="en-US" sz="2800" dirty="0"/>
          </a:p>
          <a:p>
            <a:pPr>
              <a:lnSpc>
                <a:spcPts val="4060"/>
              </a:lnSpc>
              <a:spcBef>
                <a:spcPts val="0"/>
              </a:spcBef>
            </a:pPr>
            <a:r>
              <a:rPr lang="zh-CN" altLang="en-US" sz="2800" dirty="0"/>
              <a:t>短语标题，是由短语构成的标题。如，</a:t>
            </a:r>
            <a:r>
              <a:rPr lang="en-US" altLang="zh-CN" sz="2800" dirty="0"/>
              <a:t>《</a:t>
            </a:r>
            <a:r>
              <a:rPr lang="zh-CN" altLang="en-US" sz="2800" dirty="0"/>
              <a:t>济南的冬天</a:t>
            </a:r>
            <a:r>
              <a:rPr lang="en-US" altLang="zh-CN" sz="2800" dirty="0"/>
              <a:t>》《</a:t>
            </a:r>
            <a:r>
              <a:rPr lang="zh-CN" altLang="en-US" sz="2800" dirty="0"/>
              <a:t>雨的四季</a:t>
            </a:r>
            <a:r>
              <a:rPr lang="en-US" altLang="zh-CN" sz="2800" dirty="0"/>
              <a:t>》《</a:t>
            </a:r>
            <a:r>
              <a:rPr lang="zh-CN" altLang="en-US" sz="2800" dirty="0"/>
              <a:t>次北固山下</a:t>
            </a:r>
            <a:r>
              <a:rPr lang="en-US" altLang="zh-CN" sz="2800" dirty="0"/>
              <a:t>》《</a:t>
            </a:r>
            <a:r>
              <a:rPr lang="zh-CN" altLang="en-US" sz="2800" dirty="0"/>
              <a:t>秋天的怀念</a:t>
            </a:r>
            <a:r>
              <a:rPr lang="en-US" altLang="zh-CN" sz="2800" dirty="0"/>
              <a:t>》《</a:t>
            </a:r>
            <a:r>
              <a:rPr lang="zh-CN" altLang="en-US" sz="2800" dirty="0"/>
              <a:t>从百草园到三味书屋</a:t>
            </a:r>
            <a:r>
              <a:rPr lang="en-US" altLang="zh-CN" sz="2800" dirty="0"/>
              <a:t>》《</a:t>
            </a:r>
            <a:r>
              <a:rPr lang="zh-CN" altLang="en-US" sz="2800" dirty="0"/>
              <a:t>再塑生命的人</a:t>
            </a:r>
            <a:r>
              <a:rPr lang="en-US" altLang="zh-CN" sz="2800" dirty="0"/>
              <a:t>》《</a:t>
            </a:r>
            <a:r>
              <a:rPr lang="zh-CN" altLang="en-US" sz="2800" dirty="0"/>
              <a:t>纪念白求恩</a:t>
            </a:r>
            <a:r>
              <a:rPr lang="en-US" altLang="zh-CN" sz="2800" dirty="0"/>
              <a:t>》《</a:t>
            </a:r>
            <a:r>
              <a:rPr lang="zh-CN" altLang="en-US" sz="2800" dirty="0"/>
              <a:t>植树的牧羊人</a:t>
            </a:r>
            <a:r>
              <a:rPr lang="en-US" altLang="zh-CN" sz="2800" dirty="0"/>
              <a:t>》《</a:t>
            </a:r>
            <a:r>
              <a:rPr lang="zh-CN" altLang="en-US" sz="2800" dirty="0"/>
              <a:t>在山的那边</a:t>
            </a:r>
            <a:r>
              <a:rPr lang="en-US" altLang="zh-CN" sz="2800" dirty="0"/>
              <a:t>》《</a:t>
            </a:r>
            <a:r>
              <a:rPr lang="zh-CN" altLang="en-US" sz="2800" dirty="0"/>
              <a:t>诫子书</a:t>
            </a:r>
            <a:r>
              <a:rPr lang="en-US" altLang="zh-CN" sz="2800" dirty="0"/>
              <a:t>》《</a:t>
            </a:r>
            <a:r>
              <a:rPr lang="zh-CN" altLang="en-US" sz="2800" dirty="0"/>
              <a:t>皇帝的新装</a:t>
            </a:r>
            <a:r>
              <a:rPr lang="en-US" altLang="zh-CN" sz="2800" dirty="0"/>
              <a:t>》《</a:t>
            </a:r>
            <a:r>
              <a:rPr lang="zh-CN" altLang="en-US" sz="2800" dirty="0"/>
              <a:t>天上的街市</a:t>
            </a:r>
            <a:r>
              <a:rPr lang="en-US" altLang="zh-CN" sz="2800" dirty="0"/>
              <a:t>》《</a:t>
            </a:r>
            <a:r>
              <a:rPr lang="zh-CN" altLang="en-US" sz="2800" dirty="0"/>
              <a:t>女娲造人</a:t>
            </a:r>
            <a:r>
              <a:rPr lang="en-US" altLang="zh-CN" sz="2800" dirty="0"/>
              <a:t>》</a:t>
            </a:r>
            <a:r>
              <a:rPr lang="zh-CN" altLang="en-US" sz="2800" dirty="0"/>
              <a:t>。</a:t>
            </a:r>
            <a:endParaRPr lang="zh-CN" altLang="en-US" sz="2800"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98145" y="1098550"/>
            <a:ext cx="8444230" cy="5000625"/>
          </a:xfrm>
        </p:spPr>
        <p:txBody>
          <a:bodyPr/>
          <a:p>
            <a:r>
              <a:rPr lang="zh-CN" altLang="en-US"/>
              <a:t>案例</a:t>
            </a:r>
            <a:r>
              <a:rPr lang="en-US" altLang="zh-CN"/>
              <a:t>14</a:t>
            </a:r>
            <a:r>
              <a:rPr lang="zh-CN" altLang="en-US"/>
              <a:t>：《学会记事》（七年级下册）</a:t>
            </a:r>
            <a:endParaRPr lang="zh-CN" altLang="en-US"/>
          </a:p>
          <a:p>
            <a:r>
              <a:rPr lang="zh-CN" altLang="en-US"/>
              <a:t>执教：吴伟星</a:t>
            </a:r>
            <a:endParaRPr lang="zh-CN" altLang="en-US"/>
          </a:p>
          <a:p>
            <a:r>
              <a:rPr lang="zh-CN" altLang="en-US"/>
              <a:t> 教学目标：</a:t>
            </a:r>
            <a:endParaRPr lang="zh-CN" altLang="en-US"/>
          </a:p>
          <a:p>
            <a:r>
              <a:rPr lang="zh-CN" altLang="en-US"/>
              <a:t>1.学会围绕中心完整清楚地叙事，交代好叙事的要素，处理好叙事的详略；</a:t>
            </a:r>
            <a:endParaRPr lang="zh-CN" altLang="en-US"/>
          </a:p>
          <a:p>
            <a:r>
              <a:rPr lang="zh-CN" altLang="en-US"/>
              <a:t>2.学会在叙事中抓住细节，融入情感。</a:t>
            </a:r>
            <a:endParaRPr lang="zh-CN" alt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85445" y="640080"/>
            <a:ext cx="8456930" cy="5459095"/>
          </a:xfrm>
        </p:spPr>
        <p:txBody>
          <a:bodyPr/>
          <a:p>
            <a:r>
              <a:rPr lang="zh-CN" altLang="en-US" sz="2400"/>
              <a:t>教学过程:</a:t>
            </a:r>
            <a:endParaRPr lang="zh-CN" altLang="en-US" sz="2400"/>
          </a:p>
          <a:p>
            <a:r>
              <a:rPr lang="zh-CN" altLang="en-US" sz="2400"/>
              <a:t>  一.明：向山进发</a:t>
            </a:r>
            <a:endParaRPr lang="zh-CN" altLang="en-US" sz="2400"/>
          </a:p>
          <a:p>
            <a:r>
              <a:rPr lang="zh-CN" altLang="en-US" sz="2400"/>
              <a:t>请同学们看以下作文片段</a:t>
            </a:r>
            <a:endParaRPr lang="zh-CN" altLang="en-US" sz="2400"/>
          </a:p>
          <a:p>
            <a:r>
              <a:rPr lang="zh-CN" altLang="en-US" sz="2400"/>
              <a:t>《那次跑步，我用尽了洪荒之力》</a:t>
            </a:r>
            <a:endParaRPr lang="zh-CN" altLang="en-US" sz="2400"/>
          </a:p>
          <a:p>
            <a:r>
              <a:rPr lang="zh-CN" altLang="en-US" sz="2400"/>
              <a:t>小学六年级的秋季，我报名参加了四百米跑步比赛。比赛开始了，随着“砰”的一声枪响，我和其他选手冲出了起跑线。我一开始跑在最前面，但渐渐体力不支，被其他选手甩在后面。但我想到老师和同学的期待，又鼓起了劲。快到最后时，我用尽了洪荒之力，往前冲，终于得了个小组第一名。</a:t>
            </a:r>
            <a:endParaRPr lang="zh-CN" altLang="en-US" sz="24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59715" y="584835"/>
            <a:ext cx="8582660" cy="5514340"/>
          </a:xfrm>
        </p:spPr>
        <p:txBody>
          <a:bodyPr/>
          <a:p>
            <a:r>
              <a:rPr lang="zh-CN" altLang="en-US" sz="2800"/>
              <a:t>请对这篇作文进行点评。有何成功之处？有何不足之处？</a:t>
            </a:r>
            <a:endParaRPr lang="zh-CN" altLang="en-US" sz="2800"/>
          </a:p>
          <a:p>
            <a:r>
              <a:rPr lang="zh-CN" altLang="en-US" sz="2800"/>
              <a:t>成功之处：交代了记叙的六要素：时间、地点、人物，事情的起因、经过、结果。</a:t>
            </a:r>
            <a:endParaRPr lang="zh-CN" altLang="en-US" sz="2800"/>
          </a:p>
          <a:p>
            <a:r>
              <a:rPr lang="zh-CN" altLang="en-US" sz="2800"/>
              <a:t>不足之处：平铺直叙，空洞虚泛，缺少细致的描写，缺少真情实感。</a:t>
            </a:r>
            <a:endParaRPr lang="zh-CN" altLang="en-US" sz="2800"/>
          </a:p>
          <a:p>
            <a:r>
              <a:rPr lang="zh-CN" altLang="en-US" sz="2800"/>
              <a:t>这篇作文属于记事作文。记事作文是写好记叙文的基本功，是我们攀登作文一座又一座高峰的起点。德国大作家歌德曾经说过：“一个人只要能把一件事说得很清楚，他也就能把许多事情都说得清楚了。”今天让我们尝试以《那次跑步，我用尽了洪荒之力》为题，来写一篇抒发真情实感的记叙文。</a:t>
            </a:r>
            <a:endParaRPr lang="zh-CN" altLang="en-US" sz="28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15595" y="222885"/>
            <a:ext cx="8623935" cy="6099175"/>
          </a:xfrm>
        </p:spPr>
        <p:txBody>
          <a:bodyPr/>
          <a:p>
            <a:r>
              <a:rPr lang="zh-CN" altLang="en-US" sz="2400"/>
              <a:t> 二.学：他山之石</a:t>
            </a:r>
            <a:endParaRPr lang="zh-CN" altLang="en-US" sz="2400"/>
          </a:p>
          <a:p>
            <a:r>
              <a:rPr lang="zh-CN" altLang="en-US" sz="2000"/>
              <a:t>（一）我们来看看作家是如何叙事的。</a:t>
            </a:r>
            <a:endParaRPr lang="zh-CN" altLang="en-US" sz="2000"/>
          </a:p>
          <a:p>
            <a:r>
              <a:rPr lang="zh-CN" altLang="en-US" sz="2000"/>
              <a:t>片段1：那天我又独自坐在屋里，看着窗外的树叶“唰唰啦啦”地飘落。母亲进来了，挡在窗前：“北海的菊花开了，我推着你去看看吧。”她憔悴的脸上现出央求般的神色。“什么时候？”“你要是愿意，就明天?”她说。我的回答已经让她喜出望外了。“好吧，就明天。”我说。她高兴得一会坐下，一会站起：“那就赶紧准备准备。”“唉呀，烦不烦？几步路，有什么好准备的！”她也笑了，坐在我身边，絮絮叨叨地说着：“看完</a:t>
            </a:r>
            <a:r>
              <a:rPr lang="zh-CN" altLang="en-US" sz="2000"/>
              <a:t>菊花，咱们就去‘仿膳’，你小时候最爱吃那儿的豌豆黄儿。还记得那回我带你去北海吗？你偏说那杨树花是毛毛虫，跑着，一脚踩扁一个……”她忽然不说了。对于“跑”和“踩”一类的字眼儿。她比我还敏感。她又悄悄地出去了。</a:t>
            </a:r>
            <a:endParaRPr lang="zh-CN" altLang="en-US" sz="2000"/>
          </a:p>
          <a:p>
            <a:r>
              <a:rPr lang="zh-CN" altLang="en-US" sz="2000"/>
              <a:t>她出去了。就再也没回来。</a:t>
            </a:r>
            <a:endParaRPr lang="zh-CN" altLang="en-US" sz="2000"/>
          </a:p>
          <a:p>
            <a:r>
              <a:rPr lang="zh-CN" altLang="en-US" sz="2000"/>
              <a:t>邻居们把她抬上车时，她还在大口大口地吐着鲜血。我没想到她已经病成那样。看着三轮车远去，也绝没有想到那竟是永远的诀别。</a:t>
            </a:r>
            <a:endParaRPr lang="zh-CN" altLang="en-US" sz="2000"/>
          </a:p>
          <a:p>
            <a:r>
              <a:rPr lang="zh-CN" altLang="en-US" sz="2000"/>
              <a:t>邻居的小伙子背着我去看她的时候，她正艰难地呼吸着，像她那一生艰难的生活。别人告诉我，她昏迷前的最后一句话是：“我那个有病的儿子和我那个还未成年的女儿……”</a:t>
            </a:r>
            <a:endParaRPr lang="zh-CN" altLang="en-US" sz="200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35255" y="527050"/>
            <a:ext cx="8707120" cy="5572125"/>
          </a:xfrm>
        </p:spPr>
        <p:txBody>
          <a:bodyPr/>
          <a:p>
            <a:r>
              <a:rPr lang="zh-CN" altLang="en-US"/>
              <a:t> </a:t>
            </a:r>
            <a:r>
              <a:rPr lang="zh-CN" altLang="en-US" sz="2000"/>
              <a:t>1.这组语段写了什么内容？</a:t>
            </a:r>
            <a:endParaRPr lang="zh-CN" altLang="en-US" sz="2000"/>
          </a:p>
          <a:p>
            <a:r>
              <a:rPr lang="zh-CN" altLang="en-US" sz="2000"/>
              <a:t>写母亲准备带“我”去看菊花，却永远地离开了人世。</a:t>
            </a:r>
            <a:endParaRPr lang="zh-CN" altLang="en-US" sz="2000"/>
          </a:p>
          <a:p>
            <a:r>
              <a:rPr lang="zh-CN" altLang="en-US" sz="2000"/>
              <a:t>   2.这组语段，哪些细节感动了你？这些细节描写有什么表达作用?</a:t>
            </a:r>
            <a:endParaRPr lang="zh-CN" altLang="en-US" sz="2000"/>
          </a:p>
          <a:p>
            <a:r>
              <a:rPr lang="zh-CN" altLang="en-US" sz="2000"/>
              <a:t>   细节疏理</a:t>
            </a:r>
            <a:endParaRPr lang="zh-CN" altLang="en-US" sz="2000"/>
          </a:p>
          <a:p>
            <a:r>
              <a:rPr lang="zh-CN" altLang="en-US" sz="2000"/>
              <a:t>   （1）语言细节：</a:t>
            </a:r>
            <a:endParaRPr lang="zh-CN" altLang="en-US" sz="2000"/>
          </a:p>
          <a:p>
            <a:r>
              <a:rPr lang="zh-CN" altLang="en-US" sz="2000"/>
              <a:t>“看完菊花，咱们就去‘仿膳’，你小时候最爱吃那儿的豌豆黄儿。还记得那回我带你去北海吗？你偏说那杨树花是毛毛虫，跑着，一脚踩扁一个……” </a:t>
            </a:r>
            <a:endParaRPr lang="zh-CN" altLang="en-US" sz="2000"/>
          </a:p>
          <a:p>
            <a:r>
              <a:rPr lang="zh-CN" altLang="en-US" sz="2000"/>
              <a:t>关键词：仿膳  豌豆黄儿  杨树花  毛毛虫</a:t>
            </a:r>
            <a:endParaRPr lang="zh-CN" altLang="en-US" sz="2000"/>
          </a:p>
          <a:p>
            <a:r>
              <a:rPr lang="zh-CN" altLang="en-US" sz="2000"/>
              <a:t>理解什么是仿膳</a:t>
            </a:r>
            <a:endParaRPr lang="zh-CN" altLang="en-US" sz="2000"/>
          </a:p>
          <a:p>
            <a:r>
              <a:rPr lang="zh-CN" altLang="en-US" sz="2000"/>
              <a:t>仿膳：为皇帝提供的饮食，称为御膳。清王朝推翻后，皇宫里的御厨也流落到了民间，这些厨师开了饭馆，因为他们所做的菜式，是仿照原来清宫的御膳，因此称为“仿膳”。</a:t>
            </a:r>
            <a:endParaRPr lang="zh-CN" altLang="en-US"/>
          </a:p>
          <a:p>
            <a:r>
              <a:rPr lang="zh-CN" altLang="en-US" sz="2000"/>
              <a:t> </a:t>
            </a:r>
            <a:endParaRPr lang="zh-CN" altLang="en-US" sz="2000"/>
          </a:p>
          <a:p>
            <a:r>
              <a:rPr lang="zh-CN" altLang="en-US" sz="2000"/>
              <a:t>  </a:t>
            </a:r>
            <a:endParaRPr lang="zh-CN" altLang="en-US" sz="200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57505" y="640080"/>
            <a:ext cx="8484870" cy="5459095"/>
          </a:xfrm>
        </p:spPr>
        <p:txBody>
          <a:bodyPr/>
          <a:p>
            <a:r>
              <a:rPr lang="zh-CN" altLang="en-US" sz="2400">
                <a:sym typeface="+mn-ea"/>
              </a:rPr>
              <a:t>这段语言描写有什么表达作用？</a:t>
            </a:r>
            <a:endParaRPr lang="zh-CN" altLang="en-US" sz="2400"/>
          </a:p>
          <a:p>
            <a:r>
              <a:rPr lang="zh-CN" altLang="en-US" sz="2400">
                <a:sym typeface="+mn-ea"/>
              </a:rPr>
              <a:t>回忆往事，细节之中透露着对母子相伴游北海生活的无限留恋。语言细节让文章更真实、更细致、更催人泪下。</a:t>
            </a:r>
            <a:endParaRPr lang="zh-CN" altLang="en-US" sz="2400"/>
          </a:p>
          <a:p>
            <a:r>
              <a:rPr lang="zh-CN" altLang="en-US" sz="2400">
                <a:sym typeface="+mn-ea"/>
              </a:rPr>
              <a:t>“对于‘跑’和‘踩’一类的字眼儿，她比我还敏感。”突出母亲对我的体贴，突出母亲的细心。</a:t>
            </a:r>
            <a:endParaRPr lang="zh-CN" altLang="en-US" sz="2400"/>
          </a:p>
          <a:p>
            <a:r>
              <a:rPr lang="zh-CN" altLang="en-US" sz="2400">
                <a:sym typeface="+mn-ea"/>
              </a:rPr>
              <a:t>“我那个有病的儿子和我那个还未成年的女儿……” </a:t>
            </a:r>
            <a:endParaRPr lang="zh-CN" altLang="en-US" sz="2400">
              <a:sym typeface="+mn-ea"/>
            </a:endParaRPr>
          </a:p>
          <a:p>
            <a:r>
              <a:rPr lang="zh-CN" altLang="en-US" sz="2400">
                <a:sym typeface="+mn-ea"/>
              </a:rPr>
              <a:t>这句语言描写表现了什么？</a:t>
            </a:r>
            <a:endParaRPr lang="zh-CN" altLang="en-US" sz="2400">
              <a:sym typeface="+mn-ea"/>
            </a:endParaRPr>
          </a:p>
          <a:p>
            <a:r>
              <a:rPr lang="zh-CN" altLang="en-US" sz="2400"/>
              <a:t>表明母亲在临终前，对儿女的无限牵挂。语言描写让人肝肠欲断。   </a:t>
            </a:r>
            <a:endParaRPr lang="zh-CN" altLang="en-US" sz="240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85445" y="709295"/>
            <a:ext cx="8456930" cy="5389880"/>
          </a:xfrm>
        </p:spPr>
        <p:txBody>
          <a:bodyPr/>
          <a:p>
            <a:r>
              <a:rPr lang="zh-CN" altLang="en-US"/>
              <a:t>（2）动作细节：</a:t>
            </a:r>
            <a:endParaRPr lang="zh-CN" altLang="en-US"/>
          </a:p>
          <a:p>
            <a:r>
              <a:rPr lang="zh-CN" altLang="en-US"/>
              <a:t>挡    </a:t>
            </a:r>
            <a:endParaRPr lang="zh-CN" altLang="en-US"/>
          </a:p>
          <a:p>
            <a:r>
              <a:rPr lang="zh-CN" altLang="en-US"/>
              <a:t>怕“我”看到落叶凋零的萧条景象而触发伤感，突出了母亲的慈爱、细心。</a:t>
            </a:r>
            <a:endParaRPr lang="zh-CN" altLang="en-US"/>
          </a:p>
          <a:p>
            <a:r>
              <a:rPr lang="zh-CN" altLang="en-US"/>
              <a:t>   “一会儿坐下”、“一会儿站起”</a:t>
            </a:r>
            <a:endParaRPr lang="zh-CN" altLang="en-US"/>
          </a:p>
          <a:p>
            <a:r>
              <a:rPr lang="zh-CN" altLang="en-US"/>
              <a:t>突出听到我答应去看北海的菊花的高兴之情。</a:t>
            </a:r>
            <a:endParaRPr lang="zh-CN" altLang="en-US"/>
          </a:p>
          <a:p>
            <a:r>
              <a:rPr lang="zh-CN" altLang="en-US"/>
              <a:t>“悄悄地出去”，突出母亲对我体贴入微，也突出了母亲的慈爱、细心。</a:t>
            </a:r>
            <a:endParaRPr lang="zh-CN" alt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73685" y="624840"/>
            <a:ext cx="8568690" cy="5474335"/>
          </a:xfrm>
        </p:spPr>
        <p:txBody>
          <a:bodyPr/>
          <a:p>
            <a:r>
              <a:rPr lang="zh-CN" altLang="en-US" sz="2800"/>
              <a:t>（3）神态细节：</a:t>
            </a:r>
            <a:endParaRPr lang="zh-CN" altLang="en-US" sz="2800"/>
          </a:p>
          <a:p>
            <a:r>
              <a:rPr lang="zh-CN" altLang="en-US" sz="2800"/>
              <a:t>央求</a:t>
            </a:r>
            <a:endParaRPr lang="zh-CN" altLang="en-US" sz="2800"/>
          </a:p>
          <a:p>
            <a:r>
              <a:rPr lang="zh-CN" altLang="en-US" sz="2800"/>
              <a:t>母亲盼望儿子早日摆脱阴影，又怕自己撑不到那一天的复杂心理。</a:t>
            </a:r>
            <a:endParaRPr lang="zh-CN" altLang="en-US" sz="2800"/>
          </a:p>
          <a:p>
            <a:r>
              <a:rPr lang="zh-CN" altLang="en-US" sz="2800"/>
              <a:t>喜出望外</a:t>
            </a:r>
            <a:endParaRPr lang="zh-CN" altLang="en-US" sz="2800"/>
          </a:p>
          <a:p>
            <a:r>
              <a:rPr lang="zh-CN" altLang="en-US" sz="2800"/>
              <a:t>因儿子同意看菊花，说明儿子消沉的情绪有所好转；让儿子重新感受生活的美好，是母亲的愿望，这一愿望终于实现。</a:t>
            </a:r>
            <a:endParaRPr lang="zh-CN" altLang="en-US" sz="2800"/>
          </a:p>
          <a:p>
            <a:r>
              <a:rPr lang="zh-CN" altLang="en-US" sz="2800"/>
              <a:t>（4）就记事作文而言，这段文字给我们什么启示？</a:t>
            </a:r>
            <a:endParaRPr lang="zh-CN" altLang="en-US" sz="2800"/>
          </a:p>
          <a:p>
            <a:r>
              <a:rPr lang="zh-CN" altLang="en-US" sz="2800"/>
              <a:t>记叙一件事，我们要描绘细节，融入情感。</a:t>
            </a:r>
            <a:endParaRPr lang="zh-CN" altLang="en-US" sz="280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31775" y="737235"/>
            <a:ext cx="8610600" cy="5361940"/>
          </a:xfrm>
        </p:spPr>
        <p:txBody>
          <a:bodyPr/>
          <a:p>
            <a:r>
              <a:rPr lang="zh-CN" altLang="en-US"/>
              <a:t>（二）知识点拨</a:t>
            </a:r>
            <a:endParaRPr lang="zh-CN" altLang="en-US"/>
          </a:p>
          <a:p>
            <a:r>
              <a:rPr lang="zh-CN" altLang="en-US"/>
              <a:t>知识储备：</a:t>
            </a:r>
            <a:endParaRPr lang="zh-CN" altLang="en-US"/>
          </a:p>
          <a:p>
            <a:r>
              <a:rPr lang="zh-CN" altLang="en-US"/>
              <a:t>知识卡片1：</a:t>
            </a:r>
            <a:endParaRPr lang="zh-CN" altLang="en-US"/>
          </a:p>
          <a:p>
            <a:r>
              <a:rPr lang="zh-CN" altLang="en-US"/>
              <a:t>细节描写是指抓住生活中的细微而又具体的典型情节，加以生动细致的描绘，它具体渗透在对人物、景物或场面描写之中。正确运用细节描写，对表现人物、记叙事件、再现环境有着极其重要的作用。因此，在文章中，为了使人物形象更加鲜明，使作品更具有感染力，就应该学会对细节进行描写。</a:t>
            </a:r>
            <a:endParaRPr lang="zh-CN" alt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0990" y="598170"/>
            <a:ext cx="8541385" cy="5501005"/>
          </a:xfrm>
        </p:spPr>
        <p:txBody>
          <a:bodyPr/>
          <a:p>
            <a:r>
              <a:rPr lang="zh-CN" altLang="en-US" sz="2800"/>
              <a:t>知识卡片2：</a:t>
            </a:r>
            <a:endParaRPr lang="zh-CN" altLang="en-US" sz="2800"/>
          </a:p>
          <a:p>
            <a:r>
              <a:rPr lang="zh-CN" altLang="en-US" sz="2800"/>
              <a:t>细节描写克服了作文枯燥乏味、空洞虚泛的毛病，显得真实具体，可亲可感，使人物、事件或环境的描写落到精彩处、细致处。一个生动的细节描写，其感染力往往胜过长长大篇的空泛叙述。</a:t>
            </a:r>
            <a:endParaRPr lang="zh-CN" altLang="en-US" sz="2800"/>
          </a:p>
          <a:p>
            <a:r>
              <a:rPr lang="zh-CN" altLang="en-US" sz="2800"/>
              <a:t>知识卡片3：</a:t>
            </a:r>
            <a:endParaRPr lang="zh-CN" altLang="en-US" sz="2800"/>
          </a:p>
          <a:p>
            <a:r>
              <a:rPr lang="zh-CN" altLang="en-US" sz="2800"/>
              <a:t>成功的描写语段都是客观景物与作者主观感情的有机结合。“一切景语皆情语”。在细节描写中，往往融入作者的真情实感。记叙一件事，在描绘细节的同时，要融入自己的真情实感。</a:t>
            </a:r>
            <a:endParaRPr lang="zh-CN" altLang="en-US"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文本占位符 589826"/>
          <p:cNvSpPr>
            <a:spLocks noGrp="1" noRot="1"/>
          </p:cNvSpPr>
          <p:nvPr>
            <p:ph idx="1"/>
          </p:nvPr>
        </p:nvSpPr>
        <p:spPr>
          <a:xfrm>
            <a:off x="250825" y="404813"/>
            <a:ext cx="8569325" cy="5832475"/>
          </a:xfrm>
        </p:spPr>
        <p:txBody>
          <a:bodyPr anchor="t"/>
          <a:p>
            <a:pPr>
              <a:lnSpc>
                <a:spcPct val="80000"/>
              </a:lnSpc>
            </a:pPr>
            <a:r>
              <a:rPr lang="zh-CN" altLang="en-US" sz="2400" dirty="0"/>
              <a:t>短语标题，一般分为并列短语、偏正短语、主谓短语、动宾短语</a:t>
            </a:r>
            <a:endParaRPr lang="zh-CN" altLang="en-US" sz="2400" dirty="0"/>
          </a:p>
          <a:p>
            <a:pPr>
              <a:lnSpc>
                <a:spcPct val="80000"/>
              </a:lnSpc>
            </a:pPr>
            <a:r>
              <a:rPr lang="zh-CN" altLang="en-US" sz="2400" dirty="0"/>
              <a:t>并列短语：《赫耳墨斯和雕像者》</a:t>
            </a:r>
            <a:r>
              <a:rPr lang="en-US" altLang="zh-CN" sz="2400" dirty="0"/>
              <a:t>《</a:t>
            </a:r>
            <a:r>
              <a:rPr lang="zh-CN" altLang="en-US" sz="2400" dirty="0"/>
              <a:t>蚊子和狮子</a:t>
            </a:r>
            <a:r>
              <a:rPr lang="en-US" altLang="zh-CN" sz="2400" dirty="0"/>
              <a:t>》《</a:t>
            </a:r>
            <a:r>
              <a:rPr lang="zh-CN" altLang="en-US" sz="2400" dirty="0"/>
              <a:t>阿长与</a:t>
            </a:r>
            <a:r>
              <a:rPr lang="en-US" altLang="zh-CN" sz="2400" dirty="0"/>
              <a:t>&lt;</a:t>
            </a:r>
            <a:r>
              <a:rPr lang="zh-CN" altLang="en-US" sz="2400" dirty="0"/>
              <a:t>山海经</a:t>
            </a:r>
            <a:r>
              <a:rPr lang="en-US" altLang="zh-CN" sz="2400" dirty="0"/>
              <a:t>&gt;》《</a:t>
            </a:r>
            <a:r>
              <a:rPr lang="zh-CN" altLang="en-US" sz="2400" dirty="0"/>
              <a:t>最苦与最乐</a:t>
            </a:r>
            <a:r>
              <a:rPr lang="en-US" altLang="zh-CN" sz="2400" dirty="0"/>
              <a:t>》《</a:t>
            </a:r>
            <a:r>
              <a:rPr lang="zh-CN" altLang="en-US" sz="2400" dirty="0"/>
              <a:t>敬业与乐业</a:t>
            </a:r>
            <a:r>
              <a:rPr lang="en-US" altLang="zh-CN" sz="2400"/>
              <a:t>》</a:t>
            </a:r>
            <a:endParaRPr lang="en-US" altLang="zh-CN" sz="2400"/>
          </a:p>
          <a:p>
            <a:pPr>
              <a:lnSpc>
                <a:spcPct val="80000"/>
              </a:lnSpc>
            </a:pPr>
            <a:r>
              <a:rPr lang="zh-CN" altLang="en-US" sz="2400" dirty="0"/>
              <a:t>偏正短语：</a:t>
            </a:r>
            <a:r>
              <a:rPr lang="en-US" altLang="zh-CN" sz="2400" dirty="0"/>
              <a:t>《</a:t>
            </a:r>
            <a:r>
              <a:rPr lang="zh-CN" altLang="en-US" sz="2400" dirty="0"/>
              <a:t>济南的冬天</a:t>
            </a:r>
            <a:r>
              <a:rPr lang="en-US" altLang="zh-CN" sz="2400" dirty="0"/>
              <a:t>》《</a:t>
            </a:r>
            <a:r>
              <a:rPr lang="zh-CN" altLang="en-US" sz="2400" dirty="0"/>
              <a:t>雨的四季</a:t>
            </a:r>
            <a:r>
              <a:rPr lang="en-US" altLang="zh-CN" sz="2400" dirty="0"/>
              <a:t>》《</a:t>
            </a:r>
            <a:r>
              <a:rPr lang="zh-CN" altLang="en-US" sz="2400" dirty="0"/>
              <a:t>秋天的怀念</a:t>
            </a:r>
            <a:r>
              <a:rPr lang="en-US" altLang="zh-CN" sz="2400" dirty="0"/>
              <a:t>》《</a:t>
            </a:r>
            <a:r>
              <a:rPr lang="zh-CN" altLang="en-US" sz="2400" dirty="0"/>
              <a:t>再塑生命的人</a:t>
            </a:r>
            <a:r>
              <a:rPr lang="en-US" altLang="zh-CN" sz="2400" dirty="0"/>
              <a:t>》《</a:t>
            </a:r>
            <a:r>
              <a:rPr lang="zh-CN" altLang="en-US" sz="2400" dirty="0"/>
              <a:t>植树的牧羊人</a:t>
            </a:r>
            <a:r>
              <a:rPr lang="en-US" altLang="zh-CN" sz="2400" dirty="0"/>
              <a:t>》《</a:t>
            </a:r>
            <a:r>
              <a:rPr lang="zh-CN" altLang="en-US" sz="2400" dirty="0"/>
              <a:t>皇帝的新装</a:t>
            </a:r>
            <a:r>
              <a:rPr lang="en-US" altLang="zh-CN" sz="2400" dirty="0"/>
              <a:t>》《</a:t>
            </a:r>
            <a:r>
              <a:rPr lang="zh-CN" altLang="en-US" sz="2400" dirty="0"/>
              <a:t>天上的街市</a:t>
            </a:r>
            <a:r>
              <a:rPr lang="en-US" altLang="zh-CN" sz="2400" dirty="0"/>
              <a:t>》《</a:t>
            </a:r>
            <a:r>
              <a:rPr lang="zh-CN" altLang="en-US" sz="2400" dirty="0"/>
              <a:t>土地的誓言</a:t>
            </a:r>
            <a:r>
              <a:rPr lang="en-US" altLang="zh-CN" sz="2400" dirty="0"/>
              <a:t>》《</a:t>
            </a:r>
            <a:r>
              <a:rPr lang="zh-CN" altLang="en-US" sz="2400" dirty="0"/>
              <a:t>一棵小桃树</a:t>
            </a:r>
            <a:r>
              <a:rPr lang="en-US" altLang="zh-CN" sz="2400" dirty="0"/>
              <a:t>》《</a:t>
            </a:r>
            <a:r>
              <a:rPr lang="zh-CN" altLang="en-US" sz="2400" dirty="0"/>
              <a:t>伟大的悲剧</a:t>
            </a:r>
            <a:r>
              <a:rPr lang="en-US" altLang="zh-CN" sz="2400" dirty="0"/>
              <a:t>》</a:t>
            </a:r>
            <a:r>
              <a:rPr lang="zh-CN" altLang="en-US" sz="2400" dirty="0"/>
              <a:t>《河中石兽》</a:t>
            </a:r>
            <a:r>
              <a:rPr lang="zh-CN" altLang="en-US" sz="2400" dirty="0"/>
              <a:t>《中国石拱桥》《苏州园林》等</a:t>
            </a:r>
            <a:endParaRPr lang="zh-CN" altLang="en-US" sz="2400" dirty="0"/>
          </a:p>
          <a:p>
            <a:pPr>
              <a:lnSpc>
                <a:spcPct val="80000"/>
              </a:lnSpc>
            </a:pPr>
            <a:r>
              <a:rPr lang="zh-CN" altLang="en-US" sz="2400" dirty="0"/>
              <a:t>主谓短语：《女娲造人》</a:t>
            </a:r>
            <a:r>
              <a:rPr lang="en-US" altLang="zh-CN" sz="2400" dirty="0"/>
              <a:t>《</a:t>
            </a:r>
            <a:r>
              <a:rPr lang="zh-CN" altLang="en-US" sz="2400" dirty="0"/>
              <a:t>塞翁失马</a:t>
            </a:r>
            <a:r>
              <a:rPr lang="en-US" altLang="zh-CN" sz="2400" dirty="0"/>
              <a:t>》《</a:t>
            </a:r>
            <a:r>
              <a:rPr lang="zh-CN" altLang="en-US" sz="2400" dirty="0"/>
              <a:t>杞人忧天</a:t>
            </a:r>
            <a:r>
              <a:rPr lang="en-US" altLang="zh-CN" sz="2400" dirty="0"/>
              <a:t>》《</a:t>
            </a:r>
            <a:r>
              <a:rPr lang="zh-CN" altLang="en-US" sz="2400" dirty="0"/>
              <a:t>我为何而生活</a:t>
            </a:r>
            <a:r>
              <a:rPr lang="en-US" altLang="zh-CN" sz="2400" dirty="0"/>
              <a:t>》《</a:t>
            </a:r>
            <a:r>
              <a:rPr lang="zh-CN" altLang="en-US" sz="2400" dirty="0"/>
              <a:t>周亚夫军细柳</a:t>
            </a:r>
            <a:r>
              <a:rPr lang="en-US" altLang="zh-CN" sz="2400" dirty="0"/>
              <a:t>》《</a:t>
            </a:r>
            <a:r>
              <a:rPr lang="zh-CN" altLang="en-US" sz="2400" dirty="0"/>
              <a:t>我爱这土地</a:t>
            </a:r>
            <a:r>
              <a:rPr lang="en-US" altLang="zh-CN" sz="2400" dirty="0"/>
              <a:t>》《</a:t>
            </a:r>
            <a:r>
              <a:rPr lang="zh-CN" altLang="en-US" sz="2400" dirty="0"/>
              <a:t>范进中举</a:t>
            </a:r>
            <a:r>
              <a:rPr lang="en-US" altLang="zh-CN" sz="2400" dirty="0"/>
              <a:t>》《</a:t>
            </a:r>
            <a:r>
              <a:rPr lang="zh-CN" altLang="en-US" sz="2400" dirty="0"/>
              <a:t>刘姥姥进大观园</a:t>
            </a:r>
            <a:r>
              <a:rPr lang="en-US" altLang="zh-CN" sz="2400" dirty="0"/>
              <a:t>》《</a:t>
            </a:r>
            <a:r>
              <a:rPr lang="zh-CN" altLang="en-US" sz="2400" dirty="0"/>
              <a:t>曹刿论战</a:t>
            </a:r>
            <a:r>
              <a:rPr lang="en-US" altLang="zh-CN" sz="2400" dirty="0"/>
              <a:t>》《</a:t>
            </a:r>
            <a:r>
              <a:rPr lang="zh-CN" altLang="en-US" sz="2400" dirty="0"/>
              <a:t>生命</a:t>
            </a:r>
            <a:r>
              <a:rPr lang="en-US" altLang="zh-CN" sz="2400" dirty="0"/>
              <a:t>》《</a:t>
            </a:r>
            <a:r>
              <a:rPr lang="zh-CN" altLang="en-US" sz="2400" dirty="0"/>
              <a:t>曹刿论战</a:t>
            </a:r>
            <a:r>
              <a:rPr lang="en-US" altLang="zh-CN" sz="2400" dirty="0"/>
              <a:t>》《</a:t>
            </a:r>
            <a:r>
              <a:rPr lang="zh-CN" altLang="en-US" sz="2400" dirty="0"/>
              <a:t>邹忌讽齐王纳谏</a:t>
            </a:r>
            <a:r>
              <a:rPr lang="en-US" altLang="zh-CN" sz="2400" dirty="0"/>
              <a:t>》</a:t>
            </a:r>
            <a:endParaRPr lang="en-US" altLang="zh-CN" sz="2400"/>
          </a:p>
          <a:p>
            <a:pPr>
              <a:lnSpc>
                <a:spcPct val="80000"/>
              </a:lnSpc>
            </a:pPr>
            <a:r>
              <a:rPr lang="zh-CN" altLang="en-US" sz="2400" dirty="0"/>
              <a:t>动宾短语：</a:t>
            </a:r>
            <a:r>
              <a:rPr lang="en-US" altLang="zh-CN" sz="2400" dirty="0"/>
              <a:t>《</a:t>
            </a:r>
            <a:r>
              <a:rPr lang="zh-CN" altLang="en-US" sz="2400" dirty="0"/>
              <a:t>观沧海》</a:t>
            </a:r>
            <a:r>
              <a:rPr lang="en-US" altLang="zh-CN" sz="2400" dirty="0"/>
              <a:t>《</a:t>
            </a:r>
            <a:r>
              <a:rPr lang="zh-CN" altLang="en-US" sz="2400" dirty="0"/>
              <a:t>次北固山下</a:t>
            </a:r>
            <a:r>
              <a:rPr lang="en-US" altLang="zh-CN" sz="2400" dirty="0"/>
              <a:t>》《</a:t>
            </a:r>
            <a:r>
              <a:rPr lang="zh-CN" altLang="en-US" sz="2400" dirty="0"/>
              <a:t>纪念白求恩</a:t>
            </a:r>
            <a:r>
              <a:rPr lang="en-US" altLang="zh-CN" sz="2400" dirty="0"/>
              <a:t>》《</a:t>
            </a:r>
            <a:r>
              <a:rPr lang="zh-CN" altLang="en-US" sz="2400" dirty="0"/>
              <a:t>带上她的眼睛</a:t>
            </a:r>
            <a:r>
              <a:rPr lang="en-US" altLang="zh-CN" sz="2400" dirty="0"/>
              <a:t>》《</a:t>
            </a:r>
            <a:r>
              <a:rPr lang="zh-CN" altLang="en-US" sz="2400" dirty="0"/>
              <a:t>记承天寺夜游</a:t>
            </a:r>
            <a:r>
              <a:rPr lang="en-US" altLang="zh-CN" sz="2400" dirty="0"/>
              <a:t>》《</a:t>
            </a:r>
            <a:r>
              <a:rPr lang="zh-CN" altLang="en-US" sz="2400" dirty="0"/>
              <a:t>使至塞上</a:t>
            </a:r>
            <a:r>
              <a:rPr lang="en-US" altLang="zh-CN" sz="2400"/>
              <a:t>》</a:t>
            </a:r>
            <a:r>
              <a:rPr lang="zh-CN" altLang="en-US" sz="2400"/>
              <a:t>《谈惬意地生活》</a:t>
            </a:r>
            <a:endParaRPr lang="en-US" altLang="zh-CN" sz="2400"/>
          </a:p>
          <a:p>
            <a:pPr>
              <a:lnSpc>
                <a:spcPct val="80000"/>
              </a:lnSpc>
            </a:pPr>
            <a:endParaRPr lang="zh-CN" altLang="en-US" sz="2400"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57505" y="807085"/>
            <a:ext cx="8484870" cy="5347970"/>
          </a:xfrm>
        </p:spPr>
        <p:txBody>
          <a:bodyPr/>
          <a:p>
            <a:r>
              <a:rPr lang="zh-CN" altLang="en-US" sz="2000"/>
              <a:t>（三）我们再来看名著阅读中的记事手法</a:t>
            </a:r>
            <a:endParaRPr lang="zh-CN" altLang="en-US" sz="2000"/>
          </a:p>
          <a:p>
            <a:r>
              <a:rPr lang="zh-CN" altLang="en-US" sz="2000"/>
              <a:t>片段2：</a:t>
            </a:r>
            <a:endParaRPr lang="zh-CN" altLang="en-US" sz="2000"/>
          </a:p>
          <a:p>
            <a:r>
              <a:rPr lang="zh-CN" altLang="en-US" sz="2000"/>
              <a:t>正嚷间，大圣到了。叫一声“开路！”掣开铁棒，幌一幌，碗来粗细，丈二长短，丢开架子，打将出来。九曜星那个敢抵，一时打退。那九曜星立住阵势道：“你这不知死活的弼马温！你犯了十恶之罪，先偷桃，后偷酒，搅乱了蟠桃大会，又窃了老君仙丹，又将御酒偷来此处享乐。你罪上加罪，岂不知之？”大圣笑道：“这几椿事，实有！实有！但如今你怎么？”九曜星道：“吾奉玉帝金旨，帅众到此收降你，快早皈依！免教这些生灵纳命。不然，就屣平了此山，掀翻了此洞也！”大圣大怒道：“量你这些毛神，有何法力，敢出浪言，不要走，请吃老孙一棒！”这九曜星一齐踊跃。那美猴王不惧分毫，轮起金箍棒，左遮右挡，把那九曜星战得筋疲力软，一个个倒拖器械，败阵而走，急入中军帐下，对托塔天王道：“那猴王果十分骁勇！我等战他不过，败阵来了。”李天王即调四大天王与二十八宿，一路出师来斗。大圣也公然不惧，调出独角鬼王、七十二洞妖王与四个健将，于洞门外列成阵势。</a:t>
            </a:r>
            <a:endParaRPr lang="zh-CN" altLang="en-US" sz="2000"/>
          </a:p>
          <a:p>
            <a:r>
              <a:rPr lang="zh-CN" altLang="en-US" sz="2000"/>
              <a:t>——选自《西游记》第五回  《乱蟠桃大圣偷丹 反天宫诸神捉怪》</a:t>
            </a:r>
            <a:endParaRPr lang="zh-CN" altLang="en-US" sz="200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1630" y="320040"/>
            <a:ext cx="8500745" cy="5779135"/>
          </a:xfrm>
        </p:spPr>
        <p:txBody>
          <a:bodyPr/>
          <a:p>
            <a:r>
              <a:rPr lang="zh-CN" altLang="en-US"/>
              <a:t>1.这一语段中有哪些细节描写?这些细节描写表现了人物怎样的性格特点?</a:t>
            </a:r>
            <a:endParaRPr lang="zh-CN" altLang="en-US"/>
          </a:p>
          <a:p>
            <a:r>
              <a:rPr lang="zh-CN" altLang="en-US"/>
              <a:t>（1）语言细节：</a:t>
            </a:r>
            <a:endParaRPr lang="zh-CN" altLang="en-US"/>
          </a:p>
          <a:p>
            <a:r>
              <a:rPr lang="zh-CN" altLang="en-US"/>
              <a:t>“开路！”  </a:t>
            </a:r>
            <a:endParaRPr lang="zh-CN" altLang="en-US"/>
          </a:p>
          <a:p>
            <a:r>
              <a:rPr lang="zh-CN" altLang="en-US"/>
              <a:t>“这几椿事，实有！实有！但如今你怎么？”   </a:t>
            </a:r>
            <a:endParaRPr lang="zh-CN" altLang="en-US"/>
          </a:p>
          <a:p>
            <a:r>
              <a:rPr lang="zh-CN" altLang="en-US"/>
              <a:t>“量你这些毛神，有何法力，敢出浪言，不要走，请吃老孙一棒！”</a:t>
            </a:r>
            <a:endParaRPr lang="zh-CN" altLang="en-US"/>
          </a:p>
          <a:p>
            <a:r>
              <a:rPr lang="zh-CN" altLang="en-US"/>
              <a:t>（2）动作细节：</a:t>
            </a:r>
            <a:endParaRPr lang="zh-CN" altLang="en-US"/>
          </a:p>
          <a:p>
            <a:r>
              <a:rPr lang="zh-CN" altLang="en-US"/>
              <a:t>掣开铁棒，幌一幌 丢开  打将出来  轮起  左遮右挡</a:t>
            </a:r>
            <a:endParaRPr lang="zh-CN" alt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71475" y="848360"/>
            <a:ext cx="8470900" cy="5250815"/>
          </a:xfrm>
        </p:spPr>
        <p:txBody>
          <a:bodyPr/>
          <a:p>
            <a:r>
              <a:rPr lang="zh-CN" altLang="en-US"/>
              <a:t>（3）神态细节 ：</a:t>
            </a:r>
            <a:endParaRPr lang="zh-CN" altLang="en-US"/>
          </a:p>
          <a:p>
            <a:r>
              <a:rPr lang="zh-CN" altLang="en-US"/>
              <a:t>笑  大怒  不惧分毫  </a:t>
            </a:r>
            <a:endParaRPr lang="zh-CN" altLang="en-US"/>
          </a:p>
          <a:p>
            <a:r>
              <a:rPr lang="zh-CN" altLang="en-US"/>
              <a:t>（4）关于金箍棒的描写：</a:t>
            </a:r>
            <a:endParaRPr lang="zh-CN" altLang="en-US"/>
          </a:p>
          <a:p>
            <a:r>
              <a:rPr lang="zh-CN" altLang="en-US"/>
              <a:t>碗来粗细  丈二长短</a:t>
            </a:r>
            <a:endParaRPr lang="zh-CN" altLang="en-US"/>
          </a:p>
          <a:p>
            <a:r>
              <a:rPr lang="zh-CN" altLang="en-US"/>
              <a:t>2.这些细节描写表现了人物怎样的性格特点？</a:t>
            </a:r>
            <a:endParaRPr lang="zh-CN" altLang="en-US"/>
          </a:p>
          <a:p>
            <a:r>
              <a:rPr lang="zh-CN" altLang="en-US"/>
              <a:t>人物性格：</a:t>
            </a:r>
            <a:endParaRPr lang="zh-CN" altLang="en-US"/>
          </a:p>
          <a:p>
            <a:r>
              <a:rPr lang="zh-CN" altLang="en-US"/>
              <a:t>胆气冲天  武艺高强  敢于斗争  </a:t>
            </a:r>
            <a:endParaRPr lang="zh-CN" altLang="en-US"/>
          </a:p>
          <a:p>
            <a:r>
              <a:rPr lang="zh-CN" altLang="en-US"/>
              <a:t>融入情感：对孙悟空的赞赏之情。</a:t>
            </a:r>
            <a:endParaRPr lang="zh-CN" alt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31775" y="722630"/>
            <a:ext cx="8610600" cy="5376545"/>
          </a:xfrm>
        </p:spPr>
        <p:txBody>
          <a:bodyPr/>
          <a:p>
            <a:r>
              <a:rPr lang="zh-CN" altLang="en-US" sz="2800"/>
              <a:t>3.如何进行细节描写？</a:t>
            </a:r>
            <a:endParaRPr lang="zh-CN" altLang="en-US" sz="2800"/>
          </a:p>
          <a:p>
            <a:r>
              <a:rPr lang="zh-CN" altLang="en-US" sz="2800"/>
              <a:t>角度：语言、动作、心理、神态、肖像</a:t>
            </a:r>
            <a:endParaRPr lang="zh-CN" altLang="en-US" sz="2800"/>
          </a:p>
          <a:p>
            <a:r>
              <a:rPr lang="zh-CN" altLang="en-US" sz="2800"/>
              <a:t>方法：动词、形容词、修辞手法</a:t>
            </a:r>
            <a:endParaRPr lang="zh-CN" altLang="en-US" sz="2800"/>
          </a:p>
          <a:p>
            <a:r>
              <a:rPr lang="zh-CN" altLang="en-US" sz="2800"/>
              <a:t>如何融入情感？</a:t>
            </a:r>
            <a:endParaRPr lang="zh-CN" altLang="en-US" sz="2800"/>
          </a:p>
          <a:p>
            <a:r>
              <a:rPr lang="zh-CN" altLang="en-US" sz="2800"/>
              <a:t>融情于景  直抒胸臆</a:t>
            </a:r>
            <a:endParaRPr lang="zh-CN" altLang="en-US" sz="2800"/>
          </a:p>
          <a:p>
            <a:r>
              <a:rPr lang="zh-CN" altLang="en-US" sz="2800"/>
              <a:t>直抒胸臆例句：</a:t>
            </a:r>
            <a:endParaRPr lang="zh-CN" altLang="en-US" sz="2800"/>
          </a:p>
          <a:p>
            <a:r>
              <a:rPr lang="zh-CN" altLang="en-US" sz="2800"/>
              <a:t>仁厚黑暗的地母呵，愿在你怀里永安她的魂灵！</a:t>
            </a:r>
            <a:endParaRPr lang="zh-CN" altLang="en-US" sz="2800"/>
          </a:p>
          <a:p>
            <a:r>
              <a:rPr lang="zh-CN" altLang="en-US" sz="2800"/>
              <a:t>                                          （《阿长与&lt;山海经&gt;》）</a:t>
            </a:r>
            <a:endParaRPr lang="zh-CN" altLang="en-US" sz="280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05105" y="291465"/>
            <a:ext cx="8637270" cy="5863590"/>
          </a:xfrm>
        </p:spPr>
        <p:txBody>
          <a:bodyPr/>
          <a:p>
            <a:r>
              <a:rPr lang="zh-CN" altLang="en-US" sz="2400"/>
              <a:t>三.习：绘声绘色</a:t>
            </a:r>
            <a:endParaRPr lang="zh-CN" altLang="en-US" sz="2400"/>
          </a:p>
          <a:p>
            <a:r>
              <a:rPr lang="zh-CN" altLang="en-US" sz="2400"/>
              <a:t>    《那次跑步，我用尽了洪荒之力》</a:t>
            </a:r>
            <a:endParaRPr lang="zh-CN" altLang="en-US" sz="2400"/>
          </a:p>
          <a:p>
            <a:r>
              <a:rPr lang="zh-CN" altLang="en-US" sz="2400"/>
              <a:t>（一）这篇作文可写哪些内容?</a:t>
            </a:r>
            <a:endParaRPr lang="zh-CN" altLang="en-US" sz="2400"/>
          </a:p>
          <a:p>
            <a:r>
              <a:rPr lang="zh-CN" altLang="en-US" sz="2400"/>
              <a:t>跑步前老师和同学的鼓励。</a:t>
            </a:r>
            <a:endParaRPr lang="zh-CN" altLang="en-US" sz="2400"/>
          </a:p>
          <a:p>
            <a:r>
              <a:rPr lang="zh-CN" altLang="en-US" sz="2400"/>
              <a:t>跑步前我的心理活动。</a:t>
            </a:r>
            <a:endParaRPr lang="zh-CN" altLang="en-US" sz="2400"/>
          </a:p>
          <a:p>
            <a:r>
              <a:rPr lang="zh-CN" altLang="en-US" sz="2400"/>
              <a:t>跑步时忽前忽后的变化，以及我的动作、行为、心理。</a:t>
            </a:r>
            <a:endParaRPr lang="zh-CN" altLang="en-US" sz="2400"/>
          </a:p>
          <a:p>
            <a:r>
              <a:rPr lang="zh-CN" altLang="en-US" sz="2400"/>
              <a:t>跑步时观众的语言、动作。</a:t>
            </a:r>
            <a:endParaRPr lang="zh-CN" altLang="en-US" sz="2400"/>
          </a:p>
          <a:p>
            <a:r>
              <a:rPr lang="zh-CN" altLang="en-US" sz="2400"/>
              <a:t>跑步时我如何用尽洪荒之力。</a:t>
            </a:r>
            <a:endParaRPr lang="zh-CN" altLang="en-US" sz="2400"/>
          </a:p>
          <a:p>
            <a:r>
              <a:rPr lang="zh-CN" altLang="en-US" sz="2400"/>
              <a:t>跑步后发生了什么。</a:t>
            </a:r>
            <a:endParaRPr lang="zh-CN" altLang="en-US" sz="2400"/>
          </a:p>
          <a:p>
            <a:r>
              <a:rPr lang="zh-CN" altLang="en-US" sz="2400"/>
              <a:t>（二）这篇作文该怎么写才生动感人？</a:t>
            </a:r>
            <a:endParaRPr lang="zh-CN" altLang="en-US" sz="2400"/>
          </a:p>
          <a:p>
            <a:r>
              <a:rPr lang="zh-CN" altLang="en-US" sz="2400"/>
              <a:t>描绘细节；融入情感。</a:t>
            </a:r>
            <a:endParaRPr lang="zh-CN" altLang="en-US" sz="2400"/>
          </a:p>
          <a:p>
            <a:r>
              <a:rPr lang="zh-CN" altLang="en-US" sz="2400"/>
              <a:t>学生练笔</a:t>
            </a:r>
            <a:endParaRPr lang="zh-CN" altLang="en-US" sz="2400"/>
          </a:p>
          <a:p>
            <a:r>
              <a:rPr lang="zh-CN" altLang="en-US" sz="2400"/>
              <a:t>大班交流，点评。</a:t>
            </a:r>
            <a:endParaRPr lang="zh-CN" altLang="en-US" sz="240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4770" y="973455"/>
            <a:ext cx="8777605" cy="5125720"/>
          </a:xfrm>
        </p:spPr>
        <p:txBody>
          <a:bodyPr/>
          <a:p>
            <a:r>
              <a:rPr lang="zh-CN" altLang="en-US"/>
              <a:t>四.练：妙笔生花</a:t>
            </a:r>
            <a:endParaRPr lang="zh-CN" altLang="en-US"/>
          </a:p>
          <a:p>
            <a:r>
              <a:rPr lang="zh-CN" altLang="en-US"/>
              <a:t>在家庭生活、学校生活、社会生活中，会有许多让我们难忘的“那一次”。请以“那一次，我真          ”为题，写一篇中心明确，细节生动，富有真情实感的作文，字数500字左右。</a:t>
            </a:r>
            <a:endParaRPr lang="zh-CN" alt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文本占位符 676866"/>
          <p:cNvSpPr>
            <a:spLocks noGrp="1" noRot="1"/>
          </p:cNvSpPr>
          <p:nvPr>
            <p:ph idx="1"/>
          </p:nvPr>
        </p:nvSpPr>
        <p:spPr>
          <a:xfrm>
            <a:off x="323850" y="1125538"/>
            <a:ext cx="8540750" cy="4194175"/>
          </a:xfrm>
        </p:spPr>
        <p:txBody>
          <a:bodyPr anchor="t"/>
          <a:p>
            <a:r>
              <a:rPr lang="zh-CN" altLang="en-US" dirty="0"/>
              <a:t>案例</a:t>
            </a:r>
            <a:r>
              <a:rPr lang="en-US" altLang="zh-CN" dirty="0"/>
              <a:t>15</a:t>
            </a:r>
            <a:r>
              <a:rPr lang="zh-CN" altLang="en-US" dirty="0"/>
              <a:t>：</a:t>
            </a:r>
            <a:r>
              <a:rPr lang="en-US" altLang="zh-CN" dirty="0"/>
              <a:t>《</a:t>
            </a:r>
            <a:r>
              <a:rPr lang="zh-CN" altLang="en-US" dirty="0"/>
              <a:t>记承天寺夜游</a:t>
            </a:r>
            <a:r>
              <a:rPr lang="en-US" altLang="zh-CN" dirty="0"/>
              <a:t>》</a:t>
            </a:r>
            <a:r>
              <a:rPr lang="zh-CN" altLang="en-US" dirty="0"/>
              <a:t>教学片段</a:t>
            </a:r>
            <a:endParaRPr lang="zh-CN" altLang="en-US" dirty="0"/>
          </a:p>
          <a:p>
            <a:r>
              <a:rPr lang="zh-CN" altLang="en-US" dirty="0"/>
              <a:t>作者：苏轼   执教：浙江湖州五中  马利云</a:t>
            </a:r>
            <a:endParaRPr lang="zh-CN" altLang="en-US" dirty="0"/>
          </a:p>
          <a:p>
            <a:r>
              <a:rPr lang="zh-CN" altLang="en-US" dirty="0"/>
              <a:t>（选自</a:t>
            </a:r>
            <a:r>
              <a:rPr lang="en-US" altLang="zh-CN" dirty="0"/>
              <a:t>《</a:t>
            </a:r>
            <a:r>
              <a:rPr lang="zh-CN" altLang="en-US" dirty="0"/>
              <a:t>语文教学通讯</a:t>
            </a:r>
            <a:r>
              <a:rPr lang="en-US" altLang="zh-CN" dirty="0"/>
              <a:t>》</a:t>
            </a:r>
            <a:r>
              <a:rPr lang="zh-CN" altLang="en-US" dirty="0"/>
              <a:t>第</a:t>
            </a:r>
            <a:r>
              <a:rPr lang="en-US" altLang="zh-CN" dirty="0"/>
              <a:t>11</a:t>
            </a:r>
            <a:r>
              <a:rPr lang="zh-CN" altLang="en-US" dirty="0"/>
              <a:t>期</a:t>
            </a:r>
            <a:r>
              <a:rPr lang="en-US" altLang="zh-CN" dirty="0"/>
              <a:t>《</a:t>
            </a:r>
            <a:r>
              <a:rPr lang="zh-CN" altLang="en-US" dirty="0"/>
              <a:t>教“书”</a:t>
            </a:r>
            <a:r>
              <a:rPr lang="en-US" altLang="zh-CN"/>
              <a:t>·</a:t>
            </a:r>
            <a:r>
              <a:rPr lang="zh-CN" altLang="en-US" dirty="0"/>
              <a:t>教“文”</a:t>
            </a:r>
            <a:r>
              <a:rPr lang="en-US" altLang="zh-CN"/>
              <a:t>·</a:t>
            </a:r>
            <a:r>
              <a:rPr lang="zh-CN" altLang="en-US" dirty="0"/>
              <a:t>教“学”</a:t>
            </a:r>
            <a:r>
              <a:rPr lang="en-US" altLang="zh-CN"/>
              <a:t>——</a:t>
            </a:r>
            <a:r>
              <a:rPr lang="zh-CN" altLang="en-US" dirty="0"/>
              <a:t>记承天寺夜游</a:t>
            </a:r>
            <a:r>
              <a:rPr lang="en-US" altLang="zh-CN" dirty="0"/>
              <a:t>》</a:t>
            </a:r>
            <a:r>
              <a:rPr lang="zh-CN" altLang="en-US" dirty="0"/>
              <a:t>之磨课省思</a:t>
            </a:r>
            <a:r>
              <a:rPr lang="en-US" altLang="zh-CN" dirty="0"/>
              <a:t>》  </a:t>
            </a:r>
            <a:r>
              <a:rPr lang="zh-CN" altLang="en-US" dirty="0"/>
              <a:t>作者：马利云）</a:t>
            </a:r>
            <a:endParaRPr lang="zh-CN" altLang="en-US" dirty="0"/>
          </a:p>
          <a:p>
            <a:r>
              <a:rPr lang="zh-CN" altLang="en-US" dirty="0"/>
              <a:t>第三次授课</a:t>
            </a:r>
            <a:endParaRPr lang="zh-CN" alt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8545" name="文本占位符 677890"/>
          <p:cNvSpPr>
            <a:spLocks noGrp="1" noRot="1"/>
          </p:cNvSpPr>
          <p:nvPr>
            <p:ph idx="1"/>
          </p:nvPr>
        </p:nvSpPr>
        <p:spPr>
          <a:xfrm>
            <a:off x="323850" y="432435"/>
            <a:ext cx="8526780" cy="6460490"/>
          </a:xfrm>
        </p:spPr>
        <p:txBody>
          <a:bodyPr anchor="t"/>
          <a:p>
            <a:pPr>
              <a:lnSpc>
                <a:spcPts val="3700"/>
              </a:lnSpc>
              <a:spcBef>
                <a:spcPts val="0"/>
              </a:spcBef>
            </a:pPr>
            <a:r>
              <a:rPr lang="zh-CN" altLang="en-US" sz="2000" dirty="0"/>
              <a:t>二．研读</a:t>
            </a:r>
            <a:endParaRPr lang="zh-CN" altLang="en-US" sz="2000" dirty="0"/>
          </a:p>
          <a:p>
            <a:pPr>
              <a:lnSpc>
                <a:spcPts val="3700"/>
              </a:lnSpc>
              <a:spcBef>
                <a:spcPts val="0"/>
              </a:spcBef>
            </a:pPr>
            <a:r>
              <a:rPr lang="zh-CN" altLang="en-US" sz="2000" dirty="0"/>
              <a:t>第一步，自由读文。从时间、地点、人物、夜游景致、夜游心情等五方面找出“记游”要素，并师生互动，疏解“户、念、但“等词的含义，初步把握文章的基本内容。</a:t>
            </a:r>
            <a:endParaRPr lang="zh-CN" altLang="en-US" sz="2000" dirty="0"/>
          </a:p>
          <a:p>
            <a:pPr>
              <a:lnSpc>
                <a:spcPts val="3700"/>
              </a:lnSpc>
              <a:spcBef>
                <a:spcPts val="0"/>
              </a:spcBef>
            </a:pPr>
            <a:r>
              <a:rPr lang="zh-CN" altLang="en-US" sz="2000" dirty="0"/>
              <a:t>第二步，细读文本。本环节利用学生预习中的疑惑点导入赏析：“为什么庭中会有水？“荇是一种什么样的植物？”激发学生细读解疑。顺势展开，重点细读写景语句，“庭下如积水空明，水中藻、荇交横，盖竹柏影也”。扣住一个“如”字，引导学生赏析比喻句的妙处。引导学生涵泳文本意境之中，想象月下之美景，让学生微妙地读出“盖竹柏影也”中“盖”字隐含的欣喜之情</a:t>
            </a:r>
            <a:r>
              <a:rPr lang="en-US" altLang="zh-CN" sz="2000"/>
              <a:t>——</a:t>
            </a:r>
            <a:r>
              <a:rPr lang="en-US" altLang="zh-CN" sz="2000" dirty="0"/>
              <a:t>“</a:t>
            </a:r>
            <a:r>
              <a:rPr lang="zh-CN" altLang="en-US" sz="2000" dirty="0"/>
              <a:t>啊，原来是竹柏的影子”，以此感受月光的清澈透明，竹柏月影的清丽淡雅</a:t>
            </a:r>
            <a:r>
              <a:rPr lang="en-US" altLang="zh-CN" sz="2000"/>
              <a:t>……</a:t>
            </a:r>
            <a:r>
              <a:rPr lang="zh-CN" altLang="en-US" sz="2000" dirty="0"/>
              <a:t>而后师生互动小结本环节，让学生欣欣然领悟：夜色美、明月美、友情美、写法美等。</a:t>
            </a:r>
            <a:endParaRPr lang="zh-CN" altLang="en-US" sz="2000"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69" name="文本占位符 678914"/>
          <p:cNvSpPr>
            <a:spLocks noGrp="1" noRot="1"/>
          </p:cNvSpPr>
          <p:nvPr>
            <p:ph idx="1"/>
          </p:nvPr>
        </p:nvSpPr>
        <p:spPr>
          <a:xfrm>
            <a:off x="323850" y="836613"/>
            <a:ext cx="8280400" cy="4968875"/>
          </a:xfrm>
        </p:spPr>
        <p:txBody>
          <a:bodyPr anchor="t"/>
          <a:p>
            <a:r>
              <a:rPr lang="zh-CN" altLang="en-US" sz="2800" dirty="0"/>
              <a:t>第三步，教师用学生对苏轼与张怀明关系的质疑带入教学。这部分学生的疑惑点最多。</a:t>
            </a:r>
            <a:endParaRPr lang="zh-CN" altLang="en-US" sz="2800" dirty="0"/>
          </a:p>
          <a:p>
            <a:r>
              <a:rPr lang="en-US" altLang="zh-CN" sz="2800" dirty="0"/>
              <a:t>1</a:t>
            </a:r>
            <a:r>
              <a:rPr lang="zh-CN" altLang="en-US" sz="2800" dirty="0"/>
              <a:t>．为什么要找张怀民？且知道不（会）打扰他？</a:t>
            </a:r>
            <a:endParaRPr lang="zh-CN" altLang="en-US" sz="2800" dirty="0"/>
          </a:p>
          <a:p>
            <a:r>
              <a:rPr lang="en-US" altLang="zh-CN" sz="2800" dirty="0"/>
              <a:t>2</a:t>
            </a:r>
            <a:r>
              <a:rPr lang="zh-CN" altLang="en-US" sz="2800" dirty="0"/>
              <a:t>．半夜去找别人不是很没礼貌吗？</a:t>
            </a:r>
            <a:endParaRPr lang="zh-CN" altLang="en-US" sz="2800" dirty="0"/>
          </a:p>
          <a:p>
            <a:r>
              <a:rPr lang="en-US" altLang="zh-CN" sz="2800" dirty="0"/>
              <a:t>3</a:t>
            </a:r>
            <a:r>
              <a:rPr lang="zh-CN" altLang="en-US" sz="2800" dirty="0"/>
              <a:t>．为什么张怀民也没有睡？</a:t>
            </a:r>
            <a:endParaRPr lang="zh-CN" altLang="en-US" sz="2800" dirty="0"/>
          </a:p>
          <a:p>
            <a:r>
              <a:rPr lang="en-US" altLang="zh-CN" sz="2800" dirty="0"/>
              <a:t>4</a:t>
            </a:r>
            <a:r>
              <a:rPr lang="zh-CN" altLang="en-US" sz="2800" dirty="0"/>
              <a:t>．为什么只寻张怀民？</a:t>
            </a:r>
            <a:endParaRPr lang="zh-CN" altLang="en-US" sz="2800" dirty="0"/>
          </a:p>
          <a:p>
            <a:r>
              <a:rPr lang="en-US" altLang="zh-CN" sz="2800" dirty="0"/>
              <a:t>5</a:t>
            </a:r>
            <a:r>
              <a:rPr lang="zh-CN" altLang="en-US" sz="2800" dirty="0"/>
              <a:t>．张怀民是个和尚吗？为什么他会住承天寺？</a:t>
            </a:r>
            <a:endParaRPr lang="zh-CN" altLang="en-US" sz="2800" dirty="0"/>
          </a:p>
          <a:p>
            <a:r>
              <a:rPr lang="en-US" altLang="zh-CN" sz="2800" dirty="0"/>
              <a:t>6</a:t>
            </a:r>
            <a:r>
              <a:rPr lang="zh-CN" altLang="en-US" sz="2800" dirty="0"/>
              <a:t>．为什么在深夜，两个人都没有睡？</a:t>
            </a:r>
            <a:endParaRPr lang="zh-CN" altLang="en-US" sz="2800" dirty="0"/>
          </a:p>
          <a:p>
            <a:endParaRPr lang="zh-CN" altLang="en-US" sz="2800" dirty="0"/>
          </a:p>
          <a:p>
            <a:endParaRPr lang="zh-CN" altLang="en-US" sz="2800"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3" name="文本占位符 679938"/>
          <p:cNvSpPr>
            <a:spLocks noGrp="1" noRot="1"/>
          </p:cNvSpPr>
          <p:nvPr>
            <p:ph idx="1"/>
          </p:nvPr>
        </p:nvSpPr>
        <p:spPr>
          <a:xfrm>
            <a:off x="395288" y="908050"/>
            <a:ext cx="8497887" cy="4826000"/>
          </a:xfrm>
        </p:spPr>
        <p:txBody>
          <a:bodyPr anchor="t"/>
          <a:p>
            <a:pPr marL="0" indent="0">
              <a:buNone/>
            </a:pPr>
            <a:r>
              <a:rPr lang="zh-CN" altLang="en-US" dirty="0"/>
              <a:t>启发学生从文中苏轼以地张怀民的称呼上，感受两人的关系。充分利用书下注解，引导学生理解两人类似的身份、处境和心境。</a:t>
            </a:r>
            <a:endParaRPr lang="zh-CN" altLang="en-US" dirty="0"/>
          </a:p>
          <a:p>
            <a:pPr marL="0" indent="0">
              <a:buNone/>
            </a:pPr>
            <a:r>
              <a:rPr lang="zh-CN" altLang="en-US" dirty="0"/>
              <a:t>在充分解疑的基础上，揣摩作者心情。本环节重点抓住“入”“起行”“念”“寻”“步”等动词加以揣摩品析，师生互动，分层逐步地解答学生部分疑点。在此基础上，引导学生理解苏轼“何夜无月，何处无松柏，但少闲人如吾两人者耳”之浩叹，感受作者的复杂心情。</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文本占位符 590850"/>
          <p:cNvSpPr>
            <a:spLocks noGrp="1" noRot="1"/>
          </p:cNvSpPr>
          <p:nvPr>
            <p:ph idx="1"/>
          </p:nvPr>
        </p:nvSpPr>
        <p:spPr>
          <a:xfrm>
            <a:off x="121920" y="501015"/>
            <a:ext cx="8566150" cy="5801995"/>
          </a:xfrm>
        </p:spPr>
        <p:txBody>
          <a:bodyPr anchor="t"/>
          <a:p>
            <a:r>
              <a:rPr lang="zh-CN" altLang="en-US" sz="2400" dirty="0"/>
              <a:t>标题的作用：标志文体、揭示主旨、表明线索、富含深意、标明范围等。</a:t>
            </a:r>
            <a:endParaRPr lang="zh-CN" altLang="en-US" sz="2400" dirty="0"/>
          </a:p>
          <a:p>
            <a:r>
              <a:rPr lang="zh-CN" altLang="en-US" sz="2400" dirty="0"/>
              <a:t>如：</a:t>
            </a:r>
            <a:endParaRPr lang="zh-CN" altLang="en-US" sz="2400" dirty="0"/>
          </a:p>
          <a:p>
            <a:r>
              <a:rPr lang="en-US" altLang="zh-CN" sz="2400" dirty="0"/>
              <a:t>“</a:t>
            </a:r>
            <a:r>
              <a:rPr lang="zh-CN" altLang="en-US" sz="2400" dirty="0"/>
              <a:t>铭</a:t>
            </a:r>
            <a:r>
              <a:rPr lang="en-US" altLang="zh-CN" sz="2400" dirty="0"/>
              <a:t>”    </a:t>
            </a:r>
            <a:r>
              <a:rPr lang="zh-CN" altLang="en-US" sz="2400" dirty="0"/>
              <a:t>最初是古代刻在器物、碑碣上的文字，后来发展为一种文体，用来记述事实、功德的文字，有时也用来警戒自己或称述功德的文字，这种文体有用韵的特点。</a:t>
            </a:r>
            <a:endParaRPr lang="zh-CN" altLang="en-US" sz="2400" dirty="0"/>
          </a:p>
          <a:p>
            <a:r>
              <a:rPr lang="zh-CN" altLang="en-US" sz="2400" dirty="0"/>
              <a:t>如，《陋室铭》</a:t>
            </a:r>
            <a:endParaRPr lang="zh-CN" altLang="en-US" sz="2400" dirty="0"/>
          </a:p>
          <a:p>
            <a:r>
              <a:rPr lang="zh-CN" altLang="en-US" sz="2400" dirty="0"/>
              <a:t>“说”   一种叙事兼议论的文体。</a:t>
            </a:r>
            <a:endParaRPr lang="zh-CN" altLang="en-US" sz="2400" dirty="0"/>
          </a:p>
          <a:p>
            <a:r>
              <a:rPr lang="zh-CN" altLang="en-US" sz="2400" dirty="0"/>
              <a:t>如，</a:t>
            </a:r>
            <a:r>
              <a:rPr lang="en-US" altLang="zh-CN" sz="2400" dirty="0"/>
              <a:t>《</a:t>
            </a:r>
            <a:r>
              <a:rPr lang="zh-CN" altLang="en-US" sz="2400" dirty="0"/>
              <a:t>爱莲说</a:t>
            </a:r>
            <a:r>
              <a:rPr lang="en-US" altLang="zh-CN" sz="2400" dirty="0"/>
              <a:t>》</a:t>
            </a:r>
            <a:r>
              <a:rPr lang="zh-CN" altLang="en-US" sz="2400" dirty="0"/>
              <a:t>《马说》</a:t>
            </a:r>
            <a:endParaRPr lang="en-US" altLang="zh-CN" sz="2400"/>
          </a:p>
          <a:p>
            <a:r>
              <a:rPr lang="zh-CN" altLang="en-US" sz="2400" dirty="0"/>
              <a:t>表：陈述某种意见或事情的文体，“表”的基本特征是“动之以情”。如</a:t>
            </a:r>
            <a:r>
              <a:rPr lang="en-US" altLang="zh-CN" sz="2400" dirty="0"/>
              <a:t>《</a:t>
            </a:r>
            <a:r>
              <a:rPr lang="zh-CN" altLang="en-US" sz="2400" dirty="0"/>
              <a:t>出师表</a:t>
            </a:r>
            <a:r>
              <a:rPr lang="en-US" altLang="zh-CN" sz="2400" dirty="0"/>
              <a:t>》</a:t>
            </a:r>
            <a:r>
              <a:rPr lang="zh-CN" altLang="en-US" sz="2400" dirty="0"/>
              <a:t>（诸葛亮）</a:t>
            </a:r>
            <a:endParaRPr lang="zh-CN" altLang="en-US" sz="2400" dirty="0"/>
          </a:p>
          <a:p>
            <a:r>
              <a:rPr lang="zh-CN" altLang="en-US" sz="2400" dirty="0"/>
              <a:t>记：古代一种散文体裁，可叙事、写景、状物，抒发情怀抱负，阐述某些观点。</a:t>
            </a:r>
            <a:endParaRPr lang="zh-CN" altLang="en-US" sz="2400" dirty="0"/>
          </a:p>
          <a:p>
            <a:r>
              <a:rPr lang="en-US" altLang="zh-CN" sz="2400" dirty="0"/>
              <a:t>《</a:t>
            </a:r>
            <a:r>
              <a:rPr lang="zh-CN" altLang="en-US" sz="2400" dirty="0"/>
              <a:t>桃花源记</a:t>
            </a:r>
            <a:r>
              <a:rPr lang="en-US" altLang="zh-CN" sz="2400" dirty="0"/>
              <a:t>》《</a:t>
            </a:r>
            <a:r>
              <a:rPr lang="zh-CN" altLang="en-US" sz="2400" dirty="0"/>
              <a:t>小石潭记</a:t>
            </a:r>
            <a:r>
              <a:rPr lang="en-US" altLang="zh-CN" sz="2400" dirty="0"/>
              <a:t>》《</a:t>
            </a:r>
            <a:r>
              <a:rPr lang="zh-CN" altLang="en-US" sz="2400" dirty="0"/>
              <a:t>岳阳楼记</a:t>
            </a:r>
            <a:r>
              <a:rPr lang="en-US" altLang="zh-CN" sz="2400" dirty="0"/>
              <a:t>》《</a:t>
            </a:r>
            <a:r>
              <a:rPr lang="zh-CN" altLang="en-US" sz="2400" dirty="0"/>
              <a:t>醉翁亭记</a:t>
            </a:r>
            <a:r>
              <a:rPr lang="en-US" altLang="zh-CN" sz="2400"/>
              <a:t>》</a:t>
            </a:r>
            <a:endParaRPr lang="en-US" altLang="zh-CN" sz="240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7" name="标题 680961"/>
          <p:cNvSpPr>
            <a:spLocks noGrp="1" noRot="1"/>
          </p:cNvSpPr>
          <p:nvPr>
            <p:ph type="title"/>
          </p:nvPr>
        </p:nvSpPr>
        <p:spPr/>
        <p:txBody>
          <a:bodyPr anchor="ctr"/>
          <a:p>
            <a:pPr algn="l"/>
            <a:r>
              <a:rPr lang="en-US" altLang="zh-CN" dirty="0"/>
              <a:t>4</a:t>
            </a:r>
            <a:r>
              <a:rPr lang="zh-CN" altLang="en-US" dirty="0"/>
              <a:t>、从想象的角度设计</a:t>
            </a:r>
            <a:endParaRPr lang="zh-CN" altLang="en-US" dirty="0"/>
          </a:p>
        </p:txBody>
      </p:sp>
      <p:sp>
        <p:nvSpPr>
          <p:cNvPr id="111618" name="文本占位符 680962"/>
          <p:cNvSpPr>
            <a:spLocks noGrp="1" noRot="1"/>
          </p:cNvSpPr>
          <p:nvPr>
            <p:ph idx="1"/>
          </p:nvPr>
        </p:nvSpPr>
        <p:spPr/>
        <p:txBody>
          <a:bodyPr anchor="t"/>
          <a:p>
            <a:r>
              <a:rPr lang="zh-CN" altLang="en-US" sz="2800" dirty="0"/>
              <a:t>庄子说：“可以言论者，物之粗也；可以意致者，物之精也。言之所不能论，意之所不能察致者，不期精粗焉。”（庄子  秋水）。意思是：可以用言语来谈论的东西，是事物粗浅的外在表象</a:t>
            </a:r>
            <a:r>
              <a:rPr lang="en-US" altLang="zh-CN" sz="2800" dirty="0"/>
              <a:t>;</a:t>
            </a:r>
            <a:r>
              <a:rPr lang="zh-CN" altLang="en-US" sz="2800" dirty="0"/>
              <a:t>可以用心意来传告的东西，则是事物精细的内在实质。言语所不能谈论的，心意所不能传告的，也就不限于精细和粗浅的范围了。也就是说，语言的表达，会有“言不达意”处。这“言不达意”处，就是“空白”。</a:t>
            </a:r>
            <a:endParaRPr lang="zh-CN" altLang="en-US" sz="2800"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1" name="文本占位符 681986"/>
          <p:cNvSpPr>
            <a:spLocks noGrp="1" noRot="1"/>
          </p:cNvSpPr>
          <p:nvPr>
            <p:ph idx="1"/>
          </p:nvPr>
        </p:nvSpPr>
        <p:spPr>
          <a:xfrm>
            <a:off x="323850" y="1125538"/>
            <a:ext cx="8540750" cy="4194175"/>
          </a:xfrm>
        </p:spPr>
        <p:txBody>
          <a:bodyPr anchor="t"/>
          <a:p>
            <a:r>
              <a:rPr lang="zh-CN" altLang="en-US" dirty="0"/>
              <a:t>想象是从保存在记忆中的表象出发，把这些表象以不同的方式组合起来，形成新的形象或构想的一种思维过程。 </a:t>
            </a:r>
            <a:endParaRPr lang="zh-CN" alt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89" name="标题 692225"/>
          <p:cNvSpPr>
            <a:spLocks noGrp="1" noRot="1"/>
          </p:cNvSpPr>
          <p:nvPr>
            <p:ph type="title"/>
          </p:nvPr>
        </p:nvSpPr>
        <p:spPr/>
        <p:txBody>
          <a:bodyPr anchor="ctr"/>
          <a:p>
            <a:pPr algn="l"/>
            <a:r>
              <a:rPr lang="en-US" altLang="zh-CN" dirty="0"/>
              <a:t>5</a:t>
            </a:r>
            <a:r>
              <a:rPr lang="zh-CN" altLang="en-US" dirty="0"/>
              <a:t>、从体验的角度设计</a:t>
            </a:r>
            <a:endParaRPr lang="zh-CN" altLang="en-US" dirty="0"/>
          </a:p>
        </p:txBody>
      </p:sp>
      <p:sp>
        <p:nvSpPr>
          <p:cNvPr id="114690" name="文本占位符 692226"/>
          <p:cNvSpPr>
            <a:spLocks noGrp="1" noRot="1"/>
          </p:cNvSpPr>
          <p:nvPr>
            <p:ph idx="1"/>
          </p:nvPr>
        </p:nvSpPr>
        <p:spPr/>
        <p:txBody>
          <a:bodyPr anchor="t"/>
          <a:p>
            <a:r>
              <a:rPr lang="en-US" altLang="zh-CN" sz="2800"/>
              <a:t>体验是人由客体的刺激而生成的切身感受。《语文课程标准》中指出：要珍视学生独特的感受、体验和理解。同一部作品，由于读者的认识水平、生活经历、思想境界的不同，体验也不一样。“一千个观众就有一千个哈姆雷特。” </a:t>
            </a:r>
            <a:endParaRPr lang="en-US" altLang="zh-CN" sz="280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3" name="文本占位符 693250"/>
          <p:cNvSpPr>
            <a:spLocks noGrp="1" noRot="1"/>
          </p:cNvSpPr>
          <p:nvPr>
            <p:ph idx="1"/>
          </p:nvPr>
        </p:nvSpPr>
        <p:spPr>
          <a:xfrm>
            <a:off x="323850" y="981075"/>
            <a:ext cx="8540750" cy="4194175"/>
          </a:xfrm>
        </p:spPr>
        <p:txBody>
          <a:bodyPr anchor="t"/>
          <a:p>
            <a:r>
              <a:rPr lang="zh-CN" altLang="en-US" sz="2800" dirty="0"/>
              <a:t>案例</a:t>
            </a:r>
            <a:r>
              <a:rPr lang="en-US" altLang="zh-CN" sz="2800" dirty="0"/>
              <a:t>16</a:t>
            </a:r>
            <a:r>
              <a:rPr lang="zh-CN" altLang="en-US" sz="2800" dirty="0"/>
              <a:t>：</a:t>
            </a:r>
            <a:r>
              <a:rPr lang="en-US" altLang="zh-CN" sz="2800" dirty="0"/>
              <a:t>《</a:t>
            </a:r>
            <a:r>
              <a:rPr lang="zh-CN" altLang="en-US" sz="2800" dirty="0"/>
              <a:t>转变人物角色分析人物形象</a:t>
            </a:r>
            <a:r>
              <a:rPr lang="en-US" altLang="zh-CN" sz="2800"/>
              <a:t>》</a:t>
            </a:r>
            <a:endParaRPr lang="en-US" altLang="zh-CN" sz="2800"/>
          </a:p>
          <a:p>
            <a:r>
              <a:rPr lang="en-US" altLang="zh-CN" sz="2800" dirty="0"/>
              <a:t>       </a:t>
            </a:r>
            <a:r>
              <a:rPr lang="zh-CN" altLang="en-US" sz="2800" dirty="0"/>
              <a:t>重庆市荣昌许溪中学  杨品利 </a:t>
            </a:r>
            <a:endParaRPr lang="zh-CN" altLang="en-US" sz="2800" dirty="0"/>
          </a:p>
          <a:p>
            <a:r>
              <a:rPr lang="zh-CN" altLang="en-US" sz="2800" dirty="0"/>
              <a:t>    （</a:t>
            </a:r>
            <a:r>
              <a:rPr lang="en-US" altLang="zh-CN" sz="2800" dirty="0"/>
              <a:t>《</a:t>
            </a:r>
            <a:r>
              <a:rPr lang="zh-CN" altLang="en-US" sz="2800" dirty="0"/>
              <a:t>语文教学通讯</a:t>
            </a:r>
            <a:r>
              <a:rPr lang="en-US" altLang="zh-CN" sz="2800" dirty="0"/>
              <a:t>》2015</a:t>
            </a:r>
            <a:r>
              <a:rPr lang="zh-CN" altLang="en-US" sz="2800" dirty="0"/>
              <a:t>年第</a:t>
            </a:r>
            <a:r>
              <a:rPr lang="en-US" altLang="zh-CN" sz="2800" dirty="0"/>
              <a:t>4</a:t>
            </a:r>
            <a:r>
              <a:rPr lang="zh-CN" altLang="en-US" sz="2800" dirty="0"/>
              <a:t>期）</a:t>
            </a:r>
            <a:endParaRPr lang="zh-CN" altLang="en-US" sz="2800" dirty="0"/>
          </a:p>
          <a:p>
            <a:r>
              <a:rPr lang="zh-CN" altLang="en-US" sz="2800" dirty="0"/>
              <a:t> </a:t>
            </a:r>
            <a:r>
              <a:rPr lang="en-US" altLang="zh-CN" sz="2800" dirty="0"/>
              <a:t>《</a:t>
            </a:r>
            <a:r>
              <a:rPr lang="zh-CN" altLang="en-US" sz="2800" dirty="0"/>
              <a:t>木兰诗</a:t>
            </a:r>
            <a:r>
              <a:rPr lang="en-US" altLang="zh-CN" sz="2800" dirty="0"/>
              <a:t>》</a:t>
            </a:r>
            <a:r>
              <a:rPr lang="zh-CN" altLang="en-US" sz="2800" dirty="0"/>
              <a:t>的传统教学，尽管学生都可以说出木兰的可贵精神品质，但是却总是停在表面上，没走进人物的内心深处。此次教学，我设计了几个问题，通过人称角色变化，让学生一步一步走进木兰这个人物内心，去体会她的可爱、美丽。 </a:t>
            </a:r>
            <a:endParaRPr lang="zh-CN" altLang="en-US" sz="2800"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6737" name="文本占位符 694274"/>
          <p:cNvSpPr>
            <a:spLocks noGrp="1" noRot="1"/>
          </p:cNvSpPr>
          <p:nvPr>
            <p:ph idx="1"/>
          </p:nvPr>
        </p:nvSpPr>
        <p:spPr>
          <a:xfrm>
            <a:off x="323850" y="836613"/>
            <a:ext cx="8496300" cy="5616575"/>
          </a:xfrm>
        </p:spPr>
        <p:txBody>
          <a:bodyPr anchor="t"/>
          <a:p>
            <a:pPr>
              <a:lnSpc>
                <a:spcPct val="80000"/>
              </a:lnSpc>
            </a:pPr>
            <a:r>
              <a:rPr lang="zh-CN" altLang="en-US" sz="2400" dirty="0"/>
              <a:t>第一环节：用读者的身份提问</a:t>
            </a:r>
            <a:endParaRPr lang="zh-CN" altLang="en-US" sz="2400" dirty="0"/>
          </a:p>
          <a:p>
            <a:pPr>
              <a:lnSpc>
                <a:spcPct val="80000"/>
              </a:lnSpc>
            </a:pPr>
            <a:r>
              <a:rPr lang="zh-CN" altLang="en-US" sz="2400" dirty="0"/>
              <a:t>（生读“旦辞爷娘去</a:t>
            </a:r>
            <a:r>
              <a:rPr lang="en-US" altLang="zh-CN" sz="2400"/>
              <a:t>……</a:t>
            </a:r>
            <a:r>
              <a:rPr lang="zh-CN" altLang="en-US" sz="2400" dirty="0"/>
              <a:t>壮士十年归”）</a:t>
            </a:r>
            <a:endParaRPr lang="zh-CN" altLang="en-US" sz="2400" dirty="0"/>
          </a:p>
          <a:p>
            <a:pPr>
              <a:lnSpc>
                <a:spcPct val="80000"/>
              </a:lnSpc>
            </a:pPr>
            <a:r>
              <a:rPr lang="zh-CN" altLang="en-US" sz="2400" dirty="0"/>
              <a:t>师：木兰的征程就这样开始了，跨过一道道关，越过一座座山，拼杀在战场上。你看到了什么？听到了什么？你最想问木兰什么问题？</a:t>
            </a:r>
            <a:endParaRPr lang="zh-CN" altLang="en-US" sz="2400" dirty="0"/>
          </a:p>
          <a:p>
            <a:pPr>
              <a:lnSpc>
                <a:spcPct val="80000"/>
              </a:lnSpc>
            </a:pPr>
            <a:r>
              <a:rPr lang="zh-CN" altLang="en-US" sz="2400" dirty="0"/>
              <a:t>生：我仿佛看到了茫茫的风沙，听见了呼呼的寒风声。木兰，你不害怕吗？</a:t>
            </a:r>
            <a:endParaRPr lang="zh-CN" altLang="en-US" sz="2400" dirty="0"/>
          </a:p>
          <a:p>
            <a:pPr>
              <a:lnSpc>
                <a:spcPct val="80000"/>
              </a:lnSpc>
            </a:pPr>
            <a:r>
              <a:rPr lang="zh-CN" altLang="en-US" sz="2400" dirty="0"/>
              <a:t>生：木兰，你是怎么做到不被别人发现是女儿身的？</a:t>
            </a:r>
            <a:endParaRPr lang="zh-CN" altLang="en-US" sz="2400" dirty="0"/>
          </a:p>
          <a:p>
            <a:pPr>
              <a:lnSpc>
                <a:spcPct val="80000"/>
              </a:lnSpc>
            </a:pPr>
            <a:r>
              <a:rPr lang="zh-CN" altLang="en-US" sz="2400" dirty="0"/>
              <a:t>生：木兰，你与敌人交战时害怕吗？</a:t>
            </a:r>
            <a:endParaRPr lang="zh-CN" altLang="en-US" sz="2400" dirty="0"/>
          </a:p>
          <a:p>
            <a:pPr>
              <a:lnSpc>
                <a:spcPct val="80000"/>
              </a:lnSpc>
            </a:pPr>
            <a:r>
              <a:rPr lang="zh-CN" altLang="en-US" sz="2400" dirty="0"/>
              <a:t>生：木兰，你这样受苦觉得值吗？</a:t>
            </a:r>
            <a:endParaRPr lang="zh-CN" altLang="en-US" sz="2400" dirty="0"/>
          </a:p>
          <a:p>
            <a:pPr>
              <a:lnSpc>
                <a:spcPct val="80000"/>
              </a:lnSpc>
            </a:pPr>
            <a:r>
              <a:rPr lang="zh-CN" altLang="en-US" sz="2400" dirty="0"/>
              <a:t>生：木兰，你是怎么面对遇到的各种困难的？</a:t>
            </a:r>
            <a:endParaRPr lang="zh-CN" altLang="en-US" sz="2400" dirty="0"/>
          </a:p>
          <a:p>
            <a:pPr>
              <a:lnSpc>
                <a:spcPct val="80000"/>
              </a:lnSpc>
            </a:pPr>
            <a:r>
              <a:rPr lang="en-US" altLang="zh-CN" sz="2400"/>
              <a:t>……</a:t>
            </a:r>
            <a:endParaRPr lang="en-US" altLang="zh-CN" sz="2400"/>
          </a:p>
          <a:p>
            <a:pPr>
              <a:lnSpc>
                <a:spcPct val="80000"/>
              </a:lnSpc>
            </a:pPr>
            <a:r>
              <a:rPr lang="zh-CN" altLang="en-US" sz="2400" dirty="0"/>
              <a:t>此环节主要是创设情境，用音乐进行渲染，并且引导学生想象木兰在旅程、征战中的各种画面，提出各种问题，为下一个环节作好准备。</a:t>
            </a:r>
            <a:endParaRPr lang="zh-CN" altLang="en-US" sz="2400"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1" name="文本占位符 695298"/>
          <p:cNvSpPr>
            <a:spLocks noGrp="1" noRot="1"/>
          </p:cNvSpPr>
          <p:nvPr>
            <p:ph idx="1"/>
          </p:nvPr>
        </p:nvSpPr>
        <p:spPr>
          <a:xfrm>
            <a:off x="250825" y="404813"/>
            <a:ext cx="8497888" cy="6048375"/>
          </a:xfrm>
        </p:spPr>
        <p:txBody>
          <a:bodyPr anchor="t"/>
          <a:p>
            <a:pPr>
              <a:lnSpc>
                <a:spcPct val="80000"/>
              </a:lnSpc>
            </a:pPr>
            <a:r>
              <a:rPr lang="zh-CN" altLang="en-US" sz="2000" dirty="0"/>
              <a:t>第二环节：用木兰的身份进行想象</a:t>
            </a:r>
            <a:endParaRPr lang="zh-CN" altLang="en-US" sz="2000" dirty="0"/>
          </a:p>
          <a:p>
            <a:pPr>
              <a:lnSpc>
                <a:spcPct val="80000"/>
              </a:lnSpc>
            </a:pPr>
            <a:r>
              <a:rPr lang="zh-CN" altLang="en-US" sz="2000" dirty="0"/>
              <a:t>师：是啊，同学们，你们这些问题，其实木兰自己也在不停地问着自己，一遍，两遍，三遍</a:t>
            </a:r>
            <a:r>
              <a:rPr lang="en-US" altLang="zh-CN" sz="2000"/>
              <a:t>……</a:t>
            </a:r>
            <a:r>
              <a:rPr lang="zh-CN" altLang="en-US" sz="2000" dirty="0"/>
              <a:t>窗外的月光那样皎洁，却让人感到寒意丝丝。这个晚上，木兰望着天空那轮明月，会想些什么呢？请你把木兰的所想所思写下来。</a:t>
            </a:r>
            <a:endParaRPr lang="zh-CN" altLang="en-US" sz="2000" dirty="0"/>
          </a:p>
          <a:p>
            <a:pPr>
              <a:lnSpc>
                <a:spcPct val="80000"/>
              </a:lnSpc>
            </a:pPr>
            <a:r>
              <a:rPr lang="zh-CN" altLang="en-US" sz="2000" dirty="0"/>
              <a:t>（学生安静思考并写作）</a:t>
            </a:r>
            <a:endParaRPr lang="zh-CN" altLang="en-US" sz="2000" dirty="0"/>
          </a:p>
          <a:p>
            <a:pPr>
              <a:lnSpc>
                <a:spcPct val="80000"/>
              </a:lnSpc>
            </a:pPr>
            <a:r>
              <a:rPr lang="zh-CN" altLang="en-US" sz="2000" dirty="0"/>
              <a:t>生：我替父从军的决定是对的吗？万一被他们发现了我又该怎么办？我现在好想回家，陪在父母的身边。也不知道他们过得怎么样了。不过，既然已经选择了这条艰辛漫长的路，就一定要走下去。</a:t>
            </a:r>
            <a:endParaRPr lang="zh-CN" altLang="en-US" sz="2000" dirty="0"/>
          </a:p>
          <a:p>
            <a:pPr>
              <a:lnSpc>
                <a:spcPct val="80000"/>
              </a:lnSpc>
            </a:pPr>
            <a:r>
              <a:rPr lang="zh-CN" altLang="en-US" sz="2000" dirty="0"/>
              <a:t>生：爹，娘，我现在好想你们！我好想吃娘做的饭菜！我好想和爹一起骑马！可是，现在不行了，我身在他乡，还不能回到你们身边，我只有化悲痛为力量，打败敌人，让百姓过上安居乐业的日子才能回去。爹，娘，我想信你们会为我做的这些事情感到骄傲的</a:t>
            </a:r>
            <a:r>
              <a:rPr lang="en-US" altLang="zh-CN" sz="2000"/>
              <a:t>……</a:t>
            </a:r>
            <a:endParaRPr lang="en-US" altLang="zh-CN" sz="2000"/>
          </a:p>
          <a:p>
            <a:pPr>
              <a:lnSpc>
                <a:spcPct val="80000"/>
              </a:lnSpc>
            </a:pPr>
            <a:r>
              <a:rPr lang="zh-CN" altLang="en-US" sz="2000" dirty="0"/>
              <a:t>生：爹，娘，原谅我当初的不辞而别，离开了这么久。我望着这轮明月，仿佛看到了你们。女儿不在的这段日子里，你们的鬓发是否又白了？爹的腿是否好些了？等来日女儿凯旋的时候，我一定骑上千里马回家看望二老，好好孝顺你们。不过，此刻我还要为国效力，驰骋沙场，为国争光。</a:t>
            </a:r>
            <a:endParaRPr lang="zh-CN" altLang="en-US" sz="2000" dirty="0"/>
          </a:p>
          <a:p>
            <a:pPr>
              <a:lnSpc>
                <a:spcPct val="80000"/>
              </a:lnSpc>
            </a:pPr>
            <a:r>
              <a:rPr lang="zh-CN" altLang="en-US" sz="2000" dirty="0"/>
              <a:t>此环节让学生带着第一环节提出的问题，把自己想象成木兰，进行想象写作，让学生通过想象来走进木兰的内心，去体验她的无奈、痛苦、思念</a:t>
            </a:r>
            <a:r>
              <a:rPr lang="en-US" altLang="zh-CN" sz="2000"/>
              <a:t>……</a:t>
            </a:r>
            <a:endParaRPr lang="en-US" altLang="zh-CN" sz="200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85" name="文本占位符 696322"/>
          <p:cNvSpPr>
            <a:spLocks noGrp="1" noRot="1"/>
          </p:cNvSpPr>
          <p:nvPr>
            <p:ph idx="1"/>
          </p:nvPr>
        </p:nvSpPr>
        <p:spPr>
          <a:xfrm>
            <a:off x="323850" y="333375"/>
            <a:ext cx="8569325" cy="6049963"/>
          </a:xfrm>
        </p:spPr>
        <p:txBody>
          <a:bodyPr anchor="t"/>
          <a:p>
            <a:pPr>
              <a:lnSpc>
                <a:spcPct val="80000"/>
              </a:lnSpc>
            </a:pPr>
            <a:r>
              <a:rPr lang="zh-CN" altLang="en-US" sz="2400" dirty="0"/>
              <a:t>第三环节：用朋友的身份进行赞美</a:t>
            </a:r>
            <a:endParaRPr lang="zh-CN" altLang="en-US" sz="2400" dirty="0"/>
          </a:p>
          <a:p>
            <a:pPr>
              <a:lnSpc>
                <a:spcPct val="80000"/>
              </a:lnSpc>
            </a:pPr>
            <a:r>
              <a:rPr lang="zh-CN" altLang="en-US" sz="2400" dirty="0"/>
              <a:t>师：同学们，听了木兰的心声，假如你是木兰的好朋友，你想对她说什么？</a:t>
            </a:r>
            <a:endParaRPr lang="zh-CN" altLang="en-US" sz="2400" dirty="0"/>
          </a:p>
          <a:p>
            <a:pPr>
              <a:lnSpc>
                <a:spcPct val="80000"/>
              </a:lnSpc>
            </a:pPr>
            <a:r>
              <a:rPr lang="zh-CN" altLang="en-US" sz="2400" dirty="0"/>
              <a:t>生：木兰，你是勇敢的，我佩服你。</a:t>
            </a:r>
            <a:endParaRPr lang="zh-CN" altLang="en-US" sz="2400" dirty="0"/>
          </a:p>
          <a:p>
            <a:pPr>
              <a:lnSpc>
                <a:spcPct val="80000"/>
              </a:lnSpc>
            </a:pPr>
            <a:r>
              <a:rPr lang="zh-CN" altLang="en-US" sz="2400" dirty="0"/>
              <a:t>生：木兰，你是我们巾帼的骄傲。</a:t>
            </a:r>
            <a:endParaRPr lang="zh-CN" altLang="en-US" sz="2400" dirty="0"/>
          </a:p>
          <a:p>
            <a:pPr>
              <a:lnSpc>
                <a:spcPct val="80000"/>
              </a:lnSpc>
            </a:pPr>
            <a:r>
              <a:rPr lang="zh-CN" altLang="en-US" sz="2400" dirty="0"/>
              <a:t>生：木兰，你是个孝顺的孩子。</a:t>
            </a:r>
            <a:endParaRPr lang="zh-CN" altLang="en-US" sz="2400" dirty="0"/>
          </a:p>
          <a:p>
            <a:pPr>
              <a:lnSpc>
                <a:spcPct val="80000"/>
              </a:lnSpc>
            </a:pPr>
            <a:r>
              <a:rPr lang="zh-CN" altLang="en-US" sz="2400" dirty="0"/>
              <a:t>生：木兰，你的坚强值得我们学习。</a:t>
            </a:r>
            <a:endParaRPr lang="zh-CN" altLang="en-US" sz="2400" dirty="0"/>
          </a:p>
          <a:p>
            <a:pPr>
              <a:lnSpc>
                <a:spcPct val="80000"/>
              </a:lnSpc>
            </a:pPr>
            <a:r>
              <a:rPr lang="zh-CN" altLang="en-US" sz="2400" dirty="0"/>
              <a:t>生：你是一个好女儿、好士兵，我们等你回来！</a:t>
            </a:r>
            <a:endParaRPr lang="zh-CN" altLang="en-US" sz="2400" dirty="0"/>
          </a:p>
          <a:p>
            <a:pPr>
              <a:lnSpc>
                <a:spcPct val="80000"/>
              </a:lnSpc>
            </a:pPr>
            <a:r>
              <a:rPr lang="en-US" altLang="zh-CN" sz="2400"/>
              <a:t>……</a:t>
            </a:r>
            <a:endParaRPr lang="en-US" altLang="zh-CN" sz="2400"/>
          </a:p>
          <a:p>
            <a:pPr>
              <a:lnSpc>
                <a:spcPct val="80000"/>
              </a:lnSpc>
            </a:pPr>
            <a:r>
              <a:rPr lang="zh-CN" altLang="en-US" sz="2400" dirty="0"/>
              <a:t>这个环节是让学生以木兰的身份与她进行谈话，有了第一环节和第二环节的准备，木兰已经慢慢走进学生的心底。她是立体的，有血有肉的丰满形象。转变角色进行说话，让学生把自己变为木兰的朋友，拉近了学生和文本的距离，显得更加亲的，学生自然就可惟概括出木兰的形象了。</a:t>
            </a:r>
            <a:endParaRPr lang="zh-CN" altLang="en-US" sz="2400" dirty="0"/>
          </a:p>
          <a:p>
            <a:pPr>
              <a:lnSpc>
                <a:spcPct val="80000"/>
              </a:lnSpc>
            </a:pPr>
            <a:r>
              <a:rPr lang="zh-CN" altLang="en-US" sz="2400" dirty="0"/>
              <a:t>感知人物形象是教学</a:t>
            </a:r>
            <a:r>
              <a:rPr lang="en-US" altLang="zh-CN" sz="2400" dirty="0"/>
              <a:t>《</a:t>
            </a:r>
            <a:r>
              <a:rPr lang="zh-CN" altLang="en-US" sz="2400" dirty="0"/>
              <a:t>木兰诗</a:t>
            </a:r>
            <a:r>
              <a:rPr lang="en-US" altLang="zh-CN" sz="2400" dirty="0"/>
              <a:t>》</a:t>
            </a:r>
            <a:r>
              <a:rPr lang="zh-CN" altLang="en-US" sz="2400" dirty="0"/>
              <a:t>的一个重点，我抓住课文的留白，提出的三个问题环环相扣，层次逐步推进，让学生在三种角色中进行谈话写作，立体而多角度地去感知木兰这一人物形象。</a:t>
            </a:r>
            <a:endParaRPr lang="zh-CN" altLang="en-US" sz="2400"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09" name="标题 697345"/>
          <p:cNvSpPr>
            <a:spLocks noGrp="1" noRot="1"/>
          </p:cNvSpPr>
          <p:nvPr>
            <p:ph type="title"/>
          </p:nvPr>
        </p:nvSpPr>
        <p:spPr>
          <a:xfrm>
            <a:off x="323850" y="404813"/>
            <a:ext cx="8540750" cy="1143000"/>
          </a:xfrm>
        </p:spPr>
        <p:txBody>
          <a:bodyPr anchor="ctr"/>
          <a:p>
            <a:pPr algn="l"/>
            <a:r>
              <a:rPr lang="en-US" altLang="zh-CN" sz="3200" dirty="0"/>
              <a:t>6</a:t>
            </a:r>
            <a:r>
              <a:rPr lang="zh-CN" altLang="en-US" sz="3200" dirty="0"/>
              <a:t>．从探究的角度设计</a:t>
            </a:r>
            <a:endParaRPr lang="zh-CN" altLang="en-US" sz="3200" dirty="0"/>
          </a:p>
        </p:txBody>
      </p:sp>
      <p:sp>
        <p:nvSpPr>
          <p:cNvPr id="119810" name="文本占位符 697346"/>
          <p:cNvSpPr>
            <a:spLocks noGrp="1" noRot="1"/>
          </p:cNvSpPr>
          <p:nvPr>
            <p:ph idx="1"/>
          </p:nvPr>
        </p:nvSpPr>
        <p:spPr>
          <a:xfrm>
            <a:off x="323850" y="1557338"/>
            <a:ext cx="8540750" cy="4194175"/>
          </a:xfrm>
        </p:spPr>
        <p:txBody>
          <a:bodyPr anchor="t"/>
          <a:p>
            <a:r>
              <a:rPr lang="zh-CN" altLang="en-US" dirty="0">
                <a:latin typeface="宋体" panose="02010600030101010101" pitchFamily="2" charset="-122"/>
              </a:rPr>
              <a:t>苏霍姆林斯基说：“在人的心灵深处都有一种根深蒂固的需要，这就是希望自己是一个发现者、研究者、探索者。而在儿童的精神世界中，这种需要特别强烈。”强烈的好奇心会增强人们对外界信息的敏感性，还能激活思维，培养学生的有意注意力，培养学生的自主学习意识。 </a:t>
            </a:r>
            <a:endParaRPr lang="zh-CN" altLang="en-US" dirty="0">
              <a:latin typeface="宋体" panose="02010600030101010101" pitchFamily="2" charset="-122"/>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3" name="文本占位符 698370"/>
          <p:cNvSpPr>
            <a:spLocks noGrp="1" noRot="1"/>
          </p:cNvSpPr>
          <p:nvPr>
            <p:ph idx="1"/>
          </p:nvPr>
        </p:nvSpPr>
        <p:spPr>
          <a:xfrm>
            <a:off x="323850" y="836613"/>
            <a:ext cx="8280400" cy="5256212"/>
          </a:xfrm>
        </p:spPr>
        <p:txBody>
          <a:bodyPr anchor="t"/>
          <a:p>
            <a:pPr>
              <a:lnSpc>
                <a:spcPct val="80000"/>
              </a:lnSpc>
            </a:pPr>
            <a:r>
              <a:rPr lang="zh-CN" altLang="en-US" sz="2400" dirty="0"/>
              <a:t>案例</a:t>
            </a:r>
            <a:r>
              <a:rPr lang="en-US" altLang="zh-CN" sz="2400" dirty="0"/>
              <a:t>17</a:t>
            </a:r>
            <a:r>
              <a:rPr lang="zh-CN" altLang="en-US" sz="2400" dirty="0"/>
              <a:t>：    支玉恒老师的教学片段</a:t>
            </a:r>
            <a:endParaRPr lang="zh-CN" altLang="en-US" sz="2400" dirty="0"/>
          </a:p>
          <a:p>
            <a:pPr>
              <a:lnSpc>
                <a:spcPct val="80000"/>
              </a:lnSpc>
            </a:pPr>
            <a:r>
              <a:rPr lang="zh-CN" altLang="en-US" sz="2400" dirty="0"/>
              <a:t>支玉恒老师的课全国闻名。这是因为他的课个性鲜明，令人新奇。他往往引发学生进行探究。</a:t>
            </a:r>
            <a:endParaRPr lang="zh-CN" altLang="en-US" sz="2400" dirty="0"/>
          </a:p>
          <a:p>
            <a:pPr>
              <a:lnSpc>
                <a:spcPct val="80000"/>
              </a:lnSpc>
            </a:pPr>
            <a:r>
              <a:rPr lang="zh-CN" altLang="en-US" sz="2400" dirty="0"/>
              <a:t>片段</a:t>
            </a:r>
            <a:r>
              <a:rPr lang="en-US" altLang="zh-CN" sz="2400" dirty="0"/>
              <a:t>1  </a:t>
            </a:r>
            <a:r>
              <a:rPr lang="zh-CN" altLang="en-US" sz="2400" dirty="0"/>
              <a:t>巧设“陷阱”</a:t>
            </a:r>
            <a:endParaRPr lang="zh-CN" altLang="en-US" sz="2400" dirty="0"/>
          </a:p>
          <a:p>
            <a:pPr>
              <a:lnSpc>
                <a:spcPct val="80000"/>
              </a:lnSpc>
            </a:pPr>
            <a:r>
              <a:rPr lang="zh-CN" altLang="en-US" sz="2400" dirty="0"/>
              <a:t>师：看见大家精神饱满，神采奕奕，非常高兴！大家一起说，我们今天讲什么课文？</a:t>
            </a:r>
            <a:endParaRPr lang="zh-CN" altLang="en-US" sz="2400" dirty="0"/>
          </a:p>
          <a:p>
            <a:pPr>
              <a:lnSpc>
                <a:spcPct val="80000"/>
              </a:lnSpc>
            </a:pPr>
            <a:r>
              <a:rPr lang="zh-CN" altLang="en-US" sz="2400" dirty="0"/>
              <a:t>生：</a:t>
            </a:r>
            <a:r>
              <a:rPr lang="en-US" altLang="zh-CN" sz="2400" dirty="0"/>
              <a:t>《</a:t>
            </a:r>
            <a:r>
              <a:rPr lang="zh-CN" altLang="en-US" sz="2400" dirty="0"/>
              <a:t>西门豹</a:t>
            </a:r>
            <a:r>
              <a:rPr lang="en-US" altLang="zh-CN" sz="2400" dirty="0"/>
              <a:t>》</a:t>
            </a:r>
            <a:r>
              <a:rPr lang="zh-CN" altLang="en-US" sz="2400" dirty="0"/>
              <a:t>。</a:t>
            </a:r>
            <a:endParaRPr lang="zh-CN" altLang="en-US" sz="2400" dirty="0"/>
          </a:p>
          <a:p>
            <a:pPr>
              <a:lnSpc>
                <a:spcPct val="80000"/>
              </a:lnSpc>
            </a:pPr>
            <a:r>
              <a:rPr lang="zh-CN" altLang="en-US" sz="2400" dirty="0"/>
              <a:t>师；对，今天我们讲一个姓西的人的故事。（生似有异议，有一人举手）</a:t>
            </a:r>
            <a:endParaRPr lang="zh-CN" altLang="en-US" sz="2400" dirty="0"/>
          </a:p>
          <a:p>
            <a:pPr>
              <a:lnSpc>
                <a:spcPct val="80000"/>
              </a:lnSpc>
            </a:pPr>
            <a:r>
              <a:rPr lang="zh-CN" altLang="en-US" sz="2400" dirty="0"/>
              <a:t>生：老师，不是姓西，他姓“西门”。</a:t>
            </a:r>
            <a:endParaRPr lang="zh-CN" altLang="en-US" sz="2400" dirty="0"/>
          </a:p>
          <a:p>
            <a:pPr>
              <a:lnSpc>
                <a:spcPct val="80000"/>
              </a:lnSpc>
            </a:pPr>
            <a:r>
              <a:rPr lang="zh-CN" altLang="en-US" sz="2400" dirty="0"/>
              <a:t>师（故作惊讶）：啊？中国人还有姓两个字的？</a:t>
            </a:r>
            <a:endParaRPr lang="zh-CN" altLang="en-US" sz="2400" dirty="0"/>
          </a:p>
          <a:p>
            <a:pPr>
              <a:lnSpc>
                <a:spcPct val="80000"/>
              </a:lnSpc>
            </a:pPr>
            <a:r>
              <a:rPr lang="zh-CN" altLang="en-US" sz="2400" dirty="0"/>
              <a:t>生：有，我就姓两个字。</a:t>
            </a:r>
            <a:endParaRPr lang="zh-CN" altLang="en-US" sz="2400" dirty="0"/>
          </a:p>
          <a:p>
            <a:pPr>
              <a:lnSpc>
                <a:spcPct val="80000"/>
              </a:lnSpc>
            </a:pPr>
            <a:r>
              <a:rPr lang="zh-CN" altLang="en-US" sz="2400" dirty="0"/>
              <a:t>师：请告诉我，你姓什么？</a:t>
            </a:r>
            <a:endParaRPr lang="zh-CN" altLang="en-US" sz="2400" dirty="0"/>
          </a:p>
          <a:p>
            <a:pPr>
              <a:lnSpc>
                <a:spcPct val="80000"/>
              </a:lnSpc>
            </a:pPr>
            <a:r>
              <a:rPr lang="zh-CN" altLang="en-US" sz="2400" dirty="0"/>
              <a:t>生：我姓“欧阳”。</a:t>
            </a:r>
            <a:endParaRPr lang="zh-CN" altLang="en-US" sz="2400"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57" name="文本占位符 699394"/>
          <p:cNvSpPr>
            <a:spLocks noGrp="1" noRot="1"/>
          </p:cNvSpPr>
          <p:nvPr>
            <p:ph idx="1"/>
          </p:nvPr>
        </p:nvSpPr>
        <p:spPr>
          <a:xfrm>
            <a:off x="250825" y="908050"/>
            <a:ext cx="8569325" cy="5400675"/>
          </a:xfrm>
        </p:spPr>
        <p:txBody>
          <a:bodyPr anchor="t"/>
          <a:p>
            <a:pPr>
              <a:lnSpc>
                <a:spcPct val="90000"/>
              </a:lnSpc>
            </a:pPr>
            <a:r>
              <a:rPr lang="zh-CN" altLang="en-US" sz="2400" dirty="0"/>
              <a:t>师：你就姓两个字，那你一定知道两个字的姓叫什么姓了？</a:t>
            </a:r>
            <a:endParaRPr lang="zh-CN" altLang="en-US" sz="2400" dirty="0"/>
          </a:p>
          <a:p>
            <a:pPr>
              <a:lnSpc>
                <a:spcPct val="90000"/>
              </a:lnSpc>
            </a:pPr>
            <a:r>
              <a:rPr lang="zh-CN" altLang="en-US" sz="2400" dirty="0"/>
              <a:t>生：叫复姓。</a:t>
            </a:r>
            <a:endParaRPr lang="zh-CN" altLang="en-US" sz="2400" dirty="0"/>
          </a:p>
          <a:p>
            <a:pPr>
              <a:lnSpc>
                <a:spcPct val="90000"/>
              </a:lnSpc>
            </a:pPr>
            <a:r>
              <a:rPr lang="zh-CN" altLang="en-US" sz="2400" dirty="0"/>
              <a:t>师（恍然大悟）：啊！叫复姓，你还知道有别的复姓吗？</a:t>
            </a:r>
            <a:endParaRPr lang="zh-CN" altLang="en-US" sz="2400" dirty="0"/>
          </a:p>
          <a:p>
            <a:pPr>
              <a:lnSpc>
                <a:spcPct val="90000"/>
              </a:lnSpc>
            </a:pPr>
            <a:r>
              <a:rPr lang="zh-CN" altLang="en-US" sz="2400" dirty="0"/>
              <a:t>生：知道，还有叫上官的。</a:t>
            </a:r>
            <a:endParaRPr lang="zh-CN" altLang="en-US" sz="2400" dirty="0"/>
          </a:p>
          <a:p>
            <a:pPr>
              <a:lnSpc>
                <a:spcPct val="90000"/>
              </a:lnSpc>
            </a:pPr>
            <a:r>
              <a:rPr lang="zh-CN" altLang="en-US" sz="2400" dirty="0"/>
              <a:t>师：你是怎么知道的？</a:t>
            </a:r>
            <a:endParaRPr lang="zh-CN" altLang="en-US" sz="2400" dirty="0"/>
          </a:p>
          <a:p>
            <a:pPr>
              <a:lnSpc>
                <a:spcPct val="90000"/>
              </a:lnSpc>
            </a:pPr>
            <a:r>
              <a:rPr lang="zh-CN" altLang="en-US" sz="2400" dirty="0"/>
              <a:t>生：我看电影</a:t>
            </a:r>
            <a:r>
              <a:rPr lang="en-US" altLang="zh-CN" sz="2400" dirty="0"/>
              <a:t>《</a:t>
            </a:r>
            <a:r>
              <a:rPr lang="zh-CN" altLang="en-US" sz="2400" dirty="0"/>
              <a:t>武则天</a:t>
            </a:r>
            <a:r>
              <a:rPr lang="en-US" altLang="zh-CN" sz="2400" dirty="0"/>
              <a:t>》</a:t>
            </a:r>
            <a:r>
              <a:rPr lang="zh-CN" altLang="en-US" sz="2400" dirty="0"/>
              <a:t>里面有个上官婉儿。</a:t>
            </a:r>
            <a:endParaRPr lang="zh-CN" altLang="en-US" sz="2400" dirty="0"/>
          </a:p>
          <a:p>
            <a:pPr>
              <a:lnSpc>
                <a:spcPct val="90000"/>
              </a:lnSpc>
            </a:pPr>
            <a:r>
              <a:rPr lang="zh-CN" altLang="en-US" sz="2400" dirty="0"/>
              <a:t>师：不错，有这么一个人。还知道别的吗？</a:t>
            </a:r>
            <a:endParaRPr lang="zh-CN" altLang="en-US" sz="2400" dirty="0"/>
          </a:p>
          <a:p>
            <a:pPr>
              <a:lnSpc>
                <a:spcPct val="90000"/>
              </a:lnSpc>
            </a:pPr>
            <a:r>
              <a:rPr lang="zh-CN" altLang="en-US" sz="2400" dirty="0"/>
              <a:t>生：还有叫“司马”的，打破水缸救小朋友的那个司马光。</a:t>
            </a:r>
            <a:endParaRPr lang="zh-CN" altLang="en-US" sz="2400" dirty="0"/>
          </a:p>
          <a:p>
            <a:pPr>
              <a:lnSpc>
                <a:spcPct val="90000"/>
              </a:lnSpc>
            </a:pPr>
            <a:r>
              <a:rPr lang="zh-CN" altLang="en-US" sz="2400" dirty="0"/>
              <a:t>师：对，他还是个文学家</a:t>
            </a:r>
            <a:r>
              <a:rPr lang="en-US" altLang="zh-CN" sz="2400" dirty="0"/>
              <a:t>──</a:t>
            </a:r>
            <a:r>
              <a:rPr lang="zh-CN" altLang="en-US" sz="2400" dirty="0"/>
              <a:t>那是他长大以后的事了。中国还有很多复姓，比如“司徒”、“端木”、“皇甫”等等。姓西门的你们知道还有谁？</a:t>
            </a:r>
            <a:endParaRPr lang="zh-CN" altLang="en-US" sz="2400" dirty="0"/>
          </a:p>
          <a:p>
            <a:pPr>
              <a:lnSpc>
                <a:spcPct val="90000"/>
              </a:lnSpc>
            </a:pPr>
            <a:r>
              <a:rPr lang="zh-CN" altLang="en-US" sz="2400" dirty="0"/>
              <a:t>生：</a:t>
            </a:r>
            <a:r>
              <a:rPr lang="en-US" altLang="zh-CN" sz="2400" dirty="0"/>
              <a:t>《</a:t>
            </a:r>
            <a:r>
              <a:rPr lang="zh-CN" altLang="en-US" sz="2400" dirty="0"/>
              <a:t>武松打虎</a:t>
            </a:r>
            <a:r>
              <a:rPr lang="en-US" altLang="zh-CN" sz="2400" dirty="0"/>
              <a:t>》</a:t>
            </a:r>
            <a:r>
              <a:rPr lang="zh-CN" altLang="en-US" sz="2400" dirty="0"/>
              <a:t>里有个西门庆，他是个坏蛋。</a:t>
            </a:r>
            <a:endParaRPr lang="zh-CN"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文本占位符 591874"/>
          <p:cNvSpPr>
            <a:spLocks noGrp="1" noRot="1"/>
          </p:cNvSpPr>
          <p:nvPr>
            <p:ph idx="1"/>
          </p:nvPr>
        </p:nvSpPr>
        <p:spPr>
          <a:xfrm>
            <a:off x="323850" y="1125538"/>
            <a:ext cx="8640763" cy="5040312"/>
          </a:xfrm>
        </p:spPr>
        <p:txBody>
          <a:bodyPr anchor="t"/>
          <a:p>
            <a:pPr>
              <a:lnSpc>
                <a:spcPct val="90000"/>
              </a:lnSpc>
            </a:pPr>
            <a:r>
              <a:rPr lang="en-US" altLang="zh-CN" dirty="0"/>
              <a:t> </a:t>
            </a:r>
            <a:r>
              <a:rPr lang="zh-CN" altLang="en-US" dirty="0"/>
              <a:t>有些标题，揭示主旨</a:t>
            </a:r>
            <a:endParaRPr lang="zh-CN" altLang="en-US" dirty="0"/>
          </a:p>
          <a:p>
            <a:pPr>
              <a:lnSpc>
                <a:spcPct val="90000"/>
              </a:lnSpc>
            </a:pPr>
            <a:r>
              <a:rPr lang="zh-CN" altLang="en-US" dirty="0"/>
              <a:t>如：</a:t>
            </a:r>
            <a:r>
              <a:rPr lang="en-US" altLang="zh-CN" dirty="0"/>
              <a:t>《</a:t>
            </a:r>
            <a:r>
              <a:rPr lang="zh-CN" altLang="en-US" dirty="0"/>
              <a:t>纪念白求恩</a:t>
            </a:r>
            <a:r>
              <a:rPr lang="en-US" altLang="zh-CN"/>
              <a:t>》</a:t>
            </a:r>
            <a:endParaRPr lang="en-US" altLang="zh-CN"/>
          </a:p>
          <a:p>
            <a:pPr>
              <a:lnSpc>
                <a:spcPct val="90000"/>
              </a:lnSpc>
            </a:pPr>
            <a:r>
              <a:rPr lang="en-US" altLang="zh-CN" dirty="0"/>
              <a:t>《</a:t>
            </a:r>
            <a:r>
              <a:rPr lang="zh-CN" altLang="en-US" dirty="0"/>
              <a:t>应有格物致知精神</a:t>
            </a:r>
            <a:r>
              <a:rPr lang="en-US" altLang="zh-CN"/>
              <a:t>》</a:t>
            </a:r>
            <a:endParaRPr lang="en-US" altLang="zh-CN"/>
          </a:p>
          <a:p>
            <a:pPr>
              <a:lnSpc>
                <a:spcPct val="90000"/>
              </a:lnSpc>
            </a:pPr>
            <a:r>
              <a:rPr lang="en-US" altLang="zh-CN" dirty="0"/>
              <a:t>《</a:t>
            </a:r>
            <a:r>
              <a:rPr lang="zh-CN" altLang="en-US" dirty="0"/>
              <a:t>事物的正确答案不止一个</a:t>
            </a:r>
            <a:r>
              <a:rPr lang="en-US" altLang="zh-CN"/>
              <a:t>》</a:t>
            </a:r>
            <a:endParaRPr lang="en-US" altLang="zh-CN"/>
          </a:p>
          <a:p>
            <a:pPr>
              <a:lnSpc>
                <a:spcPct val="90000"/>
              </a:lnSpc>
            </a:pPr>
            <a:r>
              <a:rPr lang="en-US" altLang="zh-CN" dirty="0"/>
              <a:t>《</a:t>
            </a:r>
            <a:r>
              <a:rPr lang="zh-CN" altLang="en-US" dirty="0"/>
              <a:t>人应当坚持正义</a:t>
            </a:r>
            <a:r>
              <a:rPr lang="en-US" altLang="zh-CN"/>
              <a:t>》</a:t>
            </a:r>
            <a:endParaRPr lang="en-US" altLang="zh-CN"/>
          </a:p>
          <a:p>
            <a:pPr>
              <a:lnSpc>
                <a:spcPct val="90000"/>
              </a:lnSpc>
            </a:pPr>
            <a:endParaRPr lang="en-US" altLang="zh-CN"/>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81" name="文本占位符 700418"/>
          <p:cNvSpPr>
            <a:spLocks noGrp="1" noRot="1"/>
          </p:cNvSpPr>
          <p:nvPr>
            <p:ph idx="1"/>
          </p:nvPr>
        </p:nvSpPr>
        <p:spPr>
          <a:xfrm>
            <a:off x="179388" y="260350"/>
            <a:ext cx="8569325" cy="6048375"/>
          </a:xfrm>
        </p:spPr>
        <p:txBody>
          <a:bodyPr anchor="t"/>
          <a:p>
            <a:r>
              <a:rPr lang="zh-CN" altLang="en-US" sz="2000" dirty="0"/>
              <a:t>片段</a:t>
            </a:r>
            <a:r>
              <a:rPr lang="en-US" altLang="zh-CN" sz="2000" dirty="0"/>
              <a:t>2  </a:t>
            </a:r>
            <a:r>
              <a:rPr lang="zh-CN" altLang="en-US" sz="2000" dirty="0"/>
              <a:t>巧设悬念</a:t>
            </a:r>
            <a:endParaRPr lang="zh-CN" altLang="en-US" sz="2000" dirty="0"/>
          </a:p>
          <a:p>
            <a:r>
              <a:rPr lang="zh-CN" altLang="en-US" sz="2000" dirty="0"/>
              <a:t>师：我们已经知道了课文写了三件事，我还想让大家再好好读一下课文，这次你们读完了，我要提出五个问题请你们回答。（学生惊呼：哇！）你们想不想答好这五个问题呢？</a:t>
            </a:r>
            <a:r>
              <a:rPr lang="en-US" altLang="zh-CN" sz="2000" dirty="0"/>
              <a:t>(</a:t>
            </a:r>
            <a:r>
              <a:rPr lang="zh-CN" altLang="en-US" sz="2000" dirty="0"/>
              <a:t>生：想。</a:t>
            </a:r>
            <a:r>
              <a:rPr lang="en-US" altLang="zh-CN" sz="2000"/>
              <a:t>)</a:t>
            </a:r>
            <a:endParaRPr lang="en-US" altLang="zh-CN" sz="2000"/>
          </a:p>
          <a:p>
            <a:r>
              <a:rPr lang="zh-CN" altLang="en-US" sz="2000" dirty="0"/>
              <a:t>师：那你们就一边读一边根据课文内容，自己先给自己提问题，自己思考解答。听懂了没有？（生：懂了）那就这样一边读，一边提问，一边思考。（学生读课文）</a:t>
            </a:r>
            <a:endParaRPr lang="zh-CN" altLang="en-US" sz="2000" dirty="0"/>
          </a:p>
          <a:p>
            <a:r>
              <a:rPr lang="zh-CN" altLang="en-US" sz="2000" dirty="0"/>
              <a:t>师：读完了，是不是等着我那五个问题呢？（生答：是）但是，我先不问。我先请你们猜一猜，我要提什么问题？（生议论，很感兴趣）</a:t>
            </a:r>
            <a:endParaRPr lang="zh-CN" altLang="en-US" sz="2000" dirty="0"/>
          </a:p>
          <a:p>
            <a:r>
              <a:rPr lang="zh-CN" altLang="en-US" sz="2000" dirty="0"/>
              <a:t>生</a:t>
            </a:r>
            <a:r>
              <a:rPr lang="en-US" altLang="zh-CN" sz="2000" dirty="0"/>
              <a:t>1</a:t>
            </a:r>
            <a:r>
              <a:rPr lang="zh-CN" altLang="en-US" sz="2000" dirty="0"/>
              <a:t>：您要问：西门豹怎样破除迷信？</a:t>
            </a:r>
            <a:endParaRPr lang="zh-CN" altLang="en-US" sz="2000" dirty="0"/>
          </a:p>
          <a:p>
            <a:r>
              <a:rPr lang="zh-CN" altLang="en-US" sz="2000" dirty="0"/>
              <a:t>生</a:t>
            </a:r>
            <a:r>
              <a:rPr lang="en-US" altLang="zh-CN" sz="2000" dirty="0"/>
              <a:t>2</a:t>
            </a:r>
            <a:r>
              <a:rPr lang="zh-CN" altLang="en-US" sz="2000" dirty="0"/>
              <a:t>：您要问：西门豹到了邺这个地方，问了老大爷哪些问题？</a:t>
            </a:r>
            <a:endParaRPr lang="zh-CN" altLang="en-US" sz="2000" dirty="0"/>
          </a:p>
          <a:p>
            <a:r>
              <a:rPr lang="zh-CN" altLang="en-US" sz="2000" dirty="0"/>
              <a:t>生</a:t>
            </a:r>
            <a:r>
              <a:rPr lang="en-US" altLang="zh-CN" sz="2000" dirty="0"/>
              <a:t>3</a:t>
            </a:r>
            <a:r>
              <a:rPr lang="zh-CN" altLang="en-US" sz="2000" dirty="0"/>
              <a:t>：您可能要问：西门豹为什么要惩治巫婆和官绅？</a:t>
            </a:r>
            <a:endParaRPr lang="zh-CN" altLang="en-US" sz="2000" dirty="0"/>
          </a:p>
          <a:p>
            <a:r>
              <a:rPr lang="zh-CN" altLang="en-US" sz="2000" dirty="0"/>
              <a:t>生</a:t>
            </a:r>
            <a:r>
              <a:rPr lang="en-US" altLang="zh-CN" sz="2000" dirty="0"/>
              <a:t>4</a:t>
            </a:r>
            <a:r>
              <a:rPr lang="zh-CN" altLang="en-US" sz="2000" dirty="0"/>
              <a:t>：老师也许要问：老百姓为什么不反抗那些巫婆和官绅？</a:t>
            </a:r>
            <a:endParaRPr lang="zh-CN" altLang="en-US" sz="2000" dirty="0"/>
          </a:p>
          <a:p>
            <a:r>
              <a:rPr lang="zh-CN" altLang="en-US" sz="2000" dirty="0"/>
              <a:t>生</a:t>
            </a:r>
            <a:r>
              <a:rPr lang="en-US" altLang="zh-CN" sz="2000" dirty="0"/>
              <a:t>5</a:t>
            </a:r>
            <a:r>
              <a:rPr lang="zh-CN" altLang="en-US" sz="2000" dirty="0"/>
              <a:t>：您可能要问我们：西门豹是个什么人？</a:t>
            </a:r>
            <a:endParaRPr lang="zh-CN" altLang="en-US" sz="2000" dirty="0"/>
          </a:p>
          <a:p>
            <a:r>
              <a:rPr lang="en-US" altLang="zh-CN" sz="2000"/>
              <a:t>……</a:t>
            </a:r>
            <a:endParaRPr lang="en-US" altLang="zh-CN" sz="200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3905" name="文本占位符 701442"/>
          <p:cNvSpPr>
            <a:spLocks noGrp="1" noRot="1"/>
          </p:cNvSpPr>
          <p:nvPr>
            <p:ph idx="1"/>
          </p:nvPr>
        </p:nvSpPr>
        <p:spPr>
          <a:xfrm>
            <a:off x="250825" y="836613"/>
            <a:ext cx="8569325" cy="5256212"/>
          </a:xfrm>
        </p:spPr>
        <p:txBody>
          <a:bodyPr anchor="t"/>
          <a:p>
            <a:pPr>
              <a:lnSpc>
                <a:spcPct val="90000"/>
              </a:lnSpc>
            </a:pPr>
            <a:r>
              <a:rPr lang="zh-CN" altLang="en-US" sz="2400" dirty="0"/>
              <a:t>师：不</a:t>
            </a:r>
            <a:r>
              <a:rPr lang="en-US" altLang="zh-CN" sz="2400"/>
              <a:t>——</a:t>
            </a:r>
            <a:r>
              <a:rPr lang="zh-CN" altLang="en-US" sz="2400" dirty="0"/>
              <a:t>对。（还有学生要举手）好了，不用猜了，猜到明天你们也猜不着！（学生表现出吃惊状）不过，从你们猜的问题中，我倒是知道了你们的心思。刚才你们提的问题，实际上都是你们想知道的吧？（生笑：是）从你们的提问中，我知道了你们读懂了什么，还有什么不太明白的。是这样吧？（生：是）</a:t>
            </a:r>
            <a:endParaRPr lang="zh-CN" altLang="en-US" sz="2400" dirty="0"/>
          </a:p>
          <a:p>
            <a:pPr>
              <a:lnSpc>
                <a:spcPct val="90000"/>
              </a:lnSpc>
            </a:pPr>
            <a:r>
              <a:rPr lang="zh-CN" altLang="en-US" sz="2400" dirty="0"/>
              <a:t>在学生猜不出</a:t>
            </a:r>
            <a:r>
              <a:rPr lang="en-US" altLang="zh-CN" sz="2400" dirty="0"/>
              <a:t>5</a:t>
            </a:r>
            <a:r>
              <a:rPr lang="zh-CN" altLang="en-US" sz="2400" dirty="0"/>
              <a:t>个问题的“愤悱”状态中，支老师才如数家珍地展现出他那“黑色魔匣”里的经典之作：</a:t>
            </a:r>
            <a:endParaRPr lang="zh-CN" altLang="en-US" sz="2400" dirty="0"/>
          </a:p>
          <a:p>
            <a:pPr>
              <a:lnSpc>
                <a:spcPct val="90000"/>
              </a:lnSpc>
            </a:pPr>
            <a:r>
              <a:rPr lang="zh-CN" altLang="en-US" sz="2400" dirty="0"/>
              <a:t>（</a:t>
            </a:r>
            <a:r>
              <a:rPr lang="en-US" altLang="zh-CN" sz="2400" dirty="0"/>
              <a:t>1</a:t>
            </a:r>
            <a:r>
              <a:rPr lang="zh-CN" altLang="en-US" sz="2400" dirty="0"/>
              <a:t>）读了这篇课文，你心里痛快不痛快？</a:t>
            </a:r>
            <a:endParaRPr lang="zh-CN" altLang="en-US" sz="2400" dirty="0"/>
          </a:p>
          <a:p>
            <a:pPr>
              <a:lnSpc>
                <a:spcPct val="90000"/>
              </a:lnSpc>
            </a:pPr>
            <a:r>
              <a:rPr lang="zh-CN" altLang="en-US" sz="2400" dirty="0"/>
              <a:t>（</a:t>
            </a:r>
            <a:r>
              <a:rPr lang="en-US" altLang="zh-CN" sz="2400" dirty="0"/>
              <a:t>2</a:t>
            </a:r>
            <a:r>
              <a:rPr lang="zh-CN" altLang="en-US" sz="2400" dirty="0"/>
              <a:t>）读了这篇课文，你心里佩服不佩服？</a:t>
            </a:r>
            <a:endParaRPr lang="zh-CN" altLang="en-US" sz="2400" dirty="0"/>
          </a:p>
          <a:p>
            <a:pPr>
              <a:lnSpc>
                <a:spcPct val="90000"/>
              </a:lnSpc>
            </a:pPr>
            <a:r>
              <a:rPr lang="zh-CN" altLang="en-US" sz="2400" dirty="0"/>
              <a:t>（</a:t>
            </a:r>
            <a:r>
              <a:rPr lang="en-US" altLang="zh-CN" sz="2400" dirty="0"/>
              <a:t>3</a:t>
            </a:r>
            <a:r>
              <a:rPr lang="zh-CN" altLang="en-US" sz="2400" dirty="0"/>
              <a:t>）读了这篇课文，你心里有没有愤恨？</a:t>
            </a:r>
            <a:endParaRPr lang="zh-CN" altLang="en-US" sz="2400" dirty="0"/>
          </a:p>
          <a:p>
            <a:pPr>
              <a:lnSpc>
                <a:spcPct val="90000"/>
              </a:lnSpc>
            </a:pPr>
            <a:r>
              <a:rPr lang="zh-CN" altLang="en-US" sz="2400" dirty="0"/>
              <a:t>（</a:t>
            </a:r>
            <a:r>
              <a:rPr lang="en-US" altLang="zh-CN" sz="2400" dirty="0"/>
              <a:t>4</a:t>
            </a:r>
            <a:r>
              <a:rPr lang="zh-CN" altLang="en-US" sz="2400" dirty="0"/>
              <a:t>）读了这篇课文，你心里有没有同情？</a:t>
            </a:r>
            <a:endParaRPr lang="zh-CN" altLang="en-US" sz="2400" dirty="0"/>
          </a:p>
          <a:p>
            <a:pPr>
              <a:lnSpc>
                <a:spcPct val="90000"/>
              </a:lnSpc>
            </a:pPr>
            <a:r>
              <a:rPr lang="zh-CN" altLang="en-US" sz="2400" dirty="0"/>
              <a:t>（</a:t>
            </a:r>
            <a:r>
              <a:rPr lang="en-US" altLang="zh-CN" sz="2400" dirty="0"/>
              <a:t>5</a:t>
            </a:r>
            <a:r>
              <a:rPr lang="zh-CN" altLang="en-US" sz="2400" dirty="0"/>
              <a:t>）课文中有没有什么使你觉得奇怪？</a:t>
            </a:r>
            <a:endParaRPr lang="zh-CN" altLang="en-US" sz="2400"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4929" name="文本占位符 702466"/>
          <p:cNvSpPr>
            <a:spLocks noGrp="1" noRot="1"/>
          </p:cNvSpPr>
          <p:nvPr>
            <p:ph idx="1"/>
          </p:nvPr>
        </p:nvSpPr>
        <p:spPr>
          <a:xfrm>
            <a:off x="323850" y="908050"/>
            <a:ext cx="8569325" cy="5113338"/>
          </a:xfrm>
        </p:spPr>
        <p:txBody>
          <a:bodyPr anchor="t"/>
          <a:p>
            <a:pPr>
              <a:lnSpc>
                <a:spcPct val="80000"/>
              </a:lnSpc>
            </a:pPr>
            <a:r>
              <a:rPr lang="zh-CN" altLang="en-US" sz="2000" dirty="0"/>
              <a:t>支玉恒老师的教学智慧还体现在他的课堂语言幽默，有情有趣。</a:t>
            </a:r>
            <a:endParaRPr lang="zh-CN" altLang="en-US" sz="2000" dirty="0"/>
          </a:p>
          <a:p>
            <a:pPr>
              <a:lnSpc>
                <a:spcPct val="80000"/>
              </a:lnSpc>
            </a:pPr>
            <a:r>
              <a:rPr lang="zh-CN" altLang="en-US" sz="2000" dirty="0"/>
              <a:t>例如：支老师执教</a:t>
            </a:r>
            <a:r>
              <a:rPr lang="en-US" altLang="zh-CN" sz="2000" dirty="0"/>
              <a:t>《</a:t>
            </a:r>
            <a:r>
              <a:rPr lang="zh-CN" altLang="en-US" sz="2000" dirty="0"/>
              <a:t>晏子使楚</a:t>
            </a:r>
            <a:r>
              <a:rPr lang="en-US" altLang="zh-CN" sz="2000" dirty="0"/>
              <a:t>》</a:t>
            </a:r>
            <a:r>
              <a:rPr lang="zh-CN" altLang="en-US" sz="2000" dirty="0"/>
              <a:t>的片段，一直为老师们钦佩。</a:t>
            </a:r>
            <a:endParaRPr lang="zh-CN" altLang="en-US" sz="2000" dirty="0"/>
          </a:p>
          <a:p>
            <a:pPr>
              <a:lnSpc>
                <a:spcPct val="80000"/>
              </a:lnSpc>
            </a:pPr>
            <a:r>
              <a:rPr lang="zh-CN" altLang="en-US" sz="2000" dirty="0"/>
              <a:t>师：今天这么多老师来听课，你们紧张吗？</a:t>
            </a:r>
            <a:endParaRPr lang="zh-CN" altLang="en-US" sz="2000" dirty="0"/>
          </a:p>
          <a:p>
            <a:pPr>
              <a:lnSpc>
                <a:spcPct val="80000"/>
              </a:lnSpc>
            </a:pPr>
            <a:r>
              <a:rPr lang="zh-CN" altLang="en-US" sz="2000" dirty="0"/>
              <a:t>生：不紧张。</a:t>
            </a:r>
            <a:endParaRPr lang="zh-CN" altLang="en-US" sz="2000" dirty="0"/>
          </a:p>
          <a:p>
            <a:pPr>
              <a:lnSpc>
                <a:spcPct val="80000"/>
              </a:lnSpc>
            </a:pPr>
            <a:r>
              <a:rPr lang="zh-CN" altLang="en-US" sz="2000" dirty="0"/>
              <a:t>师：不紧张？好，那谁敢到黑板上写几个字？</a:t>
            </a:r>
            <a:endParaRPr lang="zh-CN" altLang="en-US" sz="2000" dirty="0"/>
          </a:p>
          <a:p>
            <a:pPr>
              <a:lnSpc>
                <a:spcPct val="80000"/>
              </a:lnSpc>
            </a:pPr>
            <a:r>
              <a:rPr lang="zh-CN" altLang="en-US" sz="2000" dirty="0"/>
              <a:t>（学生无人举手）</a:t>
            </a:r>
            <a:endParaRPr lang="zh-CN" altLang="en-US" sz="2000" dirty="0"/>
          </a:p>
          <a:p>
            <a:pPr>
              <a:lnSpc>
                <a:spcPct val="80000"/>
              </a:lnSpc>
            </a:pPr>
            <a:r>
              <a:rPr lang="zh-CN" altLang="en-US" sz="2000" dirty="0"/>
              <a:t>师：你们不是说不紧张吗？</a:t>
            </a:r>
            <a:endParaRPr lang="zh-CN" altLang="en-US" sz="2000" dirty="0"/>
          </a:p>
          <a:p>
            <a:pPr>
              <a:lnSpc>
                <a:spcPct val="80000"/>
              </a:lnSpc>
            </a:pPr>
            <a:r>
              <a:rPr lang="zh-CN" altLang="en-US" sz="2000" dirty="0"/>
              <a:t>（有一个学生举起手）</a:t>
            </a:r>
            <a:endParaRPr lang="zh-CN" altLang="en-US" sz="2000" dirty="0"/>
          </a:p>
          <a:p>
            <a:pPr>
              <a:lnSpc>
                <a:spcPct val="80000"/>
              </a:lnSpc>
            </a:pPr>
            <a:r>
              <a:rPr lang="zh-CN" altLang="en-US" sz="2000" dirty="0"/>
              <a:t>师：好，你过来。我就喜欢勇敢的孩子！（学生走上来）请你把今天要学的课题写在黑板上。（学生写字，但“晏子使楚”四个字写得大小不匀，台下学生哄堂大笑）</a:t>
            </a:r>
            <a:endParaRPr lang="zh-CN" altLang="en-US" sz="2000" dirty="0"/>
          </a:p>
          <a:p>
            <a:pPr>
              <a:lnSpc>
                <a:spcPct val="80000"/>
              </a:lnSpc>
            </a:pPr>
            <a:r>
              <a:rPr lang="zh-CN" altLang="en-US" sz="2000" dirty="0"/>
              <a:t>师：你们别笑，也许他这样写是有所考虑的。我们今天学的这一课里主人公是谁？（生答“晏子”）所以嘛，他把“晏子”两个字写得很大！（众笑）你讨厌不讨厌楚王这个人？（生答：讨厌）所以他把“楚”字写得最小！（众笑）</a:t>
            </a:r>
            <a:endParaRPr lang="zh-CN" altLang="en-US" sz="2000" dirty="0"/>
          </a:p>
          <a:p>
            <a:pPr>
              <a:lnSpc>
                <a:spcPct val="80000"/>
              </a:lnSpc>
            </a:pPr>
            <a:r>
              <a:rPr lang="zh-CN" altLang="en-US" sz="2000" dirty="0"/>
              <a:t>评点：在这里，支老师借助幽默的语言，巧妙地化解了学生的窘迫，同时也</a:t>
            </a:r>
            <a:r>
              <a:rPr lang="zh-CN" altLang="en-US" sz="2000" dirty="0"/>
              <a:t>点明了对课文人物的认识。</a:t>
            </a:r>
            <a:endParaRPr lang="zh-CN" altLang="en-US" sz="2000"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5953" name="文本占位符 703490"/>
          <p:cNvSpPr>
            <a:spLocks noGrp="1" noRot="1"/>
          </p:cNvSpPr>
          <p:nvPr>
            <p:ph idx="1"/>
          </p:nvPr>
        </p:nvSpPr>
        <p:spPr>
          <a:xfrm>
            <a:off x="323850" y="1484313"/>
            <a:ext cx="8540750" cy="4194175"/>
          </a:xfrm>
        </p:spPr>
        <p:txBody>
          <a:bodyPr anchor="t"/>
          <a:p>
            <a:r>
              <a:rPr lang="zh-CN" altLang="en-US" dirty="0"/>
              <a:t>江苏省特级教师仇定荣在</a:t>
            </a:r>
            <a:r>
              <a:rPr lang="en-US" altLang="zh-CN" dirty="0"/>
              <a:t>《</a:t>
            </a:r>
            <a:r>
              <a:rPr lang="zh-CN" altLang="en-US" dirty="0"/>
              <a:t>问题设计，讲究“正、真、准、整”</a:t>
            </a:r>
            <a:r>
              <a:rPr lang="en-US" altLang="zh-CN" dirty="0"/>
              <a:t>》</a:t>
            </a:r>
            <a:r>
              <a:rPr lang="zh-CN" altLang="en-US" dirty="0"/>
              <a:t>中写道：“无问不成课堂，滥问、瞎问、乱问也不成语文课堂。语文教学，应当问真正语文的问题、问有生成价值的问题、问能牵动全局的问题、问准确严密的问题</a:t>
            </a:r>
            <a:r>
              <a:rPr lang="en-US" altLang="zh-CN"/>
              <a:t>……</a:t>
            </a:r>
            <a:r>
              <a:rPr lang="zh-CN" altLang="en-US" dirty="0"/>
              <a:t>唯有如此，语文教学才会高效扎实、充满生机，才会焕发出生命的活力。”</a:t>
            </a:r>
            <a:endParaRPr lang="zh-CN" alt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6977" name="标题 704513"/>
          <p:cNvSpPr>
            <a:spLocks noGrp="1" noRot="1"/>
          </p:cNvSpPr>
          <p:nvPr>
            <p:ph type="title"/>
          </p:nvPr>
        </p:nvSpPr>
        <p:spPr/>
        <p:txBody>
          <a:bodyPr anchor="ctr"/>
          <a:p>
            <a:pPr algn="l"/>
            <a:r>
              <a:rPr lang="zh-CN" altLang="en-US" dirty="0"/>
              <a:t>六．学生提问</a:t>
            </a:r>
            <a:endParaRPr lang="zh-CN" altLang="en-US" dirty="0"/>
          </a:p>
        </p:txBody>
      </p:sp>
      <p:sp>
        <p:nvSpPr>
          <p:cNvPr id="126978" name="文本占位符 704514"/>
          <p:cNvSpPr>
            <a:spLocks noGrp="1" noRot="1"/>
          </p:cNvSpPr>
          <p:nvPr>
            <p:ph idx="1"/>
          </p:nvPr>
        </p:nvSpPr>
        <p:spPr/>
        <p:txBody>
          <a:bodyPr anchor="t"/>
          <a:p>
            <a:pPr>
              <a:lnSpc>
                <a:spcPct val="80000"/>
              </a:lnSpc>
            </a:pPr>
            <a:r>
              <a:rPr lang="zh-CN" altLang="en-US" sz="2400" dirty="0"/>
              <a:t>正如美国著名学者布鲁巴克所说：“最精湛的教学艺术，遵循的最高准则就是让学生自己提出问题。”</a:t>
            </a:r>
            <a:endParaRPr lang="zh-CN" altLang="en-US" sz="2400" dirty="0"/>
          </a:p>
          <a:p>
            <a:pPr>
              <a:lnSpc>
                <a:spcPct val="80000"/>
              </a:lnSpc>
            </a:pPr>
            <a:r>
              <a:rPr lang="zh-CN" altLang="en-US" sz="2400" dirty="0"/>
              <a:t>“发明千千万，起点在一问。”</a:t>
            </a:r>
            <a:endParaRPr lang="zh-CN" altLang="en-US" sz="2400" dirty="0"/>
          </a:p>
          <a:p>
            <a:pPr>
              <a:lnSpc>
                <a:spcPct val="80000"/>
              </a:lnSpc>
            </a:pPr>
            <a:r>
              <a:rPr lang="zh-CN" altLang="en-US" sz="2400" dirty="0"/>
              <a:t>孙双金老师是情智教育的创始人。他认为，课堂要向问题敞开，更要向有价值的问题敞开：</a:t>
            </a:r>
            <a:endParaRPr lang="zh-CN" altLang="en-US" sz="2400" dirty="0"/>
          </a:p>
          <a:p>
            <a:pPr>
              <a:lnSpc>
                <a:spcPct val="80000"/>
              </a:lnSpc>
            </a:pPr>
            <a:r>
              <a:rPr lang="zh-CN" altLang="en-US" sz="2400" dirty="0"/>
              <a:t>在情智课堂的“智慧纵坐标”中，最核心的内容是让学生学会思考。“一个孩子会不会思考，是区别他有没有智慧的一个本质问题。”孙双金说。会思考的表现是质疑精神、问题意识。没有疑问、不会提问的学生，怎么可能生成灵动的智慧呢？没有问题，学生对文本的理解就不可能走向深入，对文本的情感体验也不可能深刻。</a:t>
            </a:r>
            <a:endParaRPr lang="zh-CN" altLang="en-US" sz="2400" dirty="0"/>
          </a:p>
          <a:p>
            <a:pPr>
              <a:lnSpc>
                <a:spcPct val="80000"/>
              </a:lnSpc>
            </a:pPr>
            <a:r>
              <a:rPr lang="zh-CN" altLang="en-US" sz="2400" dirty="0"/>
              <a:t>要创设平等、民主、和谐的氛围，让学生敢于提问、勇于提问。</a:t>
            </a:r>
            <a:endParaRPr lang="zh-CN" altLang="en-US" sz="2400"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8002" name="文本占位符 705538"/>
          <p:cNvSpPr>
            <a:spLocks noGrp="1" noRot="1"/>
          </p:cNvSpPr>
          <p:nvPr>
            <p:ph idx="1"/>
          </p:nvPr>
        </p:nvSpPr>
        <p:spPr>
          <a:xfrm>
            <a:off x="329565" y="1198245"/>
            <a:ext cx="8512810" cy="4900930"/>
          </a:xfrm>
        </p:spPr>
        <p:txBody>
          <a:bodyPr anchor="t"/>
          <a:p>
            <a:r>
              <a:rPr lang="zh-CN" altLang="en-US" dirty="0"/>
              <a:t>鼓励学生提问，我们要“授之以渔”，引导学生掌握提问的一般角度。 </a:t>
            </a:r>
            <a:endParaRPr lang="zh-CN" altLang="en-US" dirty="0"/>
          </a:p>
          <a:p>
            <a:r>
              <a:rPr lang="zh-CN" altLang="en-US" dirty="0"/>
              <a:t>学生提问，可以分为课前提问、课中提问、课后提问。课中学生有疑问，也应该鼓励学生大胆提出；课后提问，可以鼓励学生和同学、教师进行交流。</a:t>
            </a:r>
            <a:endParaRPr lang="zh-CN" alt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9025" name="文本占位符 706562"/>
          <p:cNvSpPr>
            <a:spLocks noGrp="1" noRot="1"/>
          </p:cNvSpPr>
          <p:nvPr>
            <p:ph idx="1"/>
          </p:nvPr>
        </p:nvSpPr>
        <p:spPr>
          <a:xfrm>
            <a:off x="468313" y="1052513"/>
            <a:ext cx="8540750" cy="4194175"/>
          </a:xfrm>
        </p:spPr>
        <p:txBody>
          <a:bodyPr anchor="t"/>
          <a:p>
            <a:r>
              <a:rPr lang="zh-CN" altLang="en-US" dirty="0"/>
              <a:t>陈宪章说：“学贵有疑，小疑则小进，大疑则大进。疑者，觉悟之机也，一番觉悟一番长进。”课前提问是很重要的环节，最能体现“先学后教”的理念，更能体现学生学习的主动性、积极性和创造性。同时，学生课前提头号，也有助于我们了解学生的起点，摸清学生的学情。学生课前提的一些问题，可以作为备课的依据之一，融合进我们的教学设计之中。</a:t>
            </a:r>
            <a:endParaRPr lang="zh-CN" altLang="en-US"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0049" name="文本占位符 707586"/>
          <p:cNvSpPr>
            <a:spLocks noGrp="1" noRot="1"/>
          </p:cNvSpPr>
          <p:nvPr>
            <p:ph idx="1"/>
          </p:nvPr>
        </p:nvSpPr>
        <p:spPr>
          <a:xfrm>
            <a:off x="323850" y="1052513"/>
            <a:ext cx="8540750" cy="4194175"/>
          </a:xfrm>
        </p:spPr>
        <p:txBody>
          <a:bodyPr anchor="t"/>
          <a:p>
            <a:r>
              <a:rPr lang="zh-CN" altLang="en-US" sz="2800" dirty="0"/>
              <a:t>课中提问有助于我们掌握学生的学情。有时，学生的课中提问又往往是生动的、原创的生成性课程资源。</a:t>
            </a:r>
            <a:endParaRPr lang="zh-CN" altLang="en-US" sz="2800" dirty="0"/>
          </a:p>
          <a:p>
            <a:r>
              <a:rPr lang="zh-CN" altLang="en-US" sz="2800" dirty="0"/>
              <a:t>课后提问有助于培养学生良好的思维习惯。课后提问的时间、地点又较为灵活，适宜于学生进行更深入地探究。</a:t>
            </a:r>
            <a:endParaRPr lang="zh-CN" altLang="en-US" sz="2800" dirty="0"/>
          </a:p>
          <a:p>
            <a:r>
              <a:rPr lang="zh-CN" altLang="en-US" sz="2800" dirty="0"/>
              <a:t>有时还可以就学生的问题进行追问，把问题引向文本深处，培养学生思维的深刻性、对文本的感悟力。</a:t>
            </a:r>
            <a:endParaRPr lang="zh-CN" altLang="en-US" sz="2800"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4145" name="标题 711681"/>
          <p:cNvSpPr>
            <a:spLocks noGrp="1" noRot="1"/>
          </p:cNvSpPr>
          <p:nvPr>
            <p:ph type="title"/>
          </p:nvPr>
        </p:nvSpPr>
        <p:spPr>
          <a:xfrm>
            <a:off x="323850" y="260350"/>
            <a:ext cx="8540750" cy="1143000"/>
          </a:xfrm>
        </p:spPr>
        <p:txBody>
          <a:bodyPr anchor="ctr"/>
          <a:p>
            <a:pPr algn="l"/>
            <a:r>
              <a:rPr lang="zh-CN" altLang="en-US" sz="2800" dirty="0"/>
              <a:t>七．品味语言</a:t>
            </a:r>
            <a:endParaRPr lang="zh-CN" altLang="en-US" sz="2800" dirty="0"/>
          </a:p>
        </p:txBody>
      </p:sp>
      <p:sp>
        <p:nvSpPr>
          <p:cNvPr id="134146" name="文本占位符 711682"/>
          <p:cNvSpPr>
            <a:spLocks noGrp="1" noRot="1"/>
          </p:cNvSpPr>
          <p:nvPr>
            <p:ph idx="1"/>
          </p:nvPr>
        </p:nvSpPr>
        <p:spPr>
          <a:xfrm>
            <a:off x="323215" y="821690"/>
            <a:ext cx="8354060" cy="6036310"/>
          </a:xfrm>
        </p:spPr>
        <p:txBody>
          <a:bodyPr anchor="t"/>
          <a:p>
            <a:pPr>
              <a:lnSpc>
                <a:spcPct val="90000"/>
              </a:lnSpc>
            </a:pPr>
            <a:endParaRPr lang="en-US" altLang="zh-CN" sz="2400" dirty="0"/>
          </a:p>
          <a:p>
            <a:pPr>
              <a:lnSpc>
                <a:spcPct val="90000"/>
              </a:lnSpc>
            </a:pPr>
            <a:r>
              <a:rPr lang="zh-CN" altLang="en-US" sz="2400" dirty="0"/>
              <a:t>有关品味语言的论述很多。这里我主要谈谈批注式阅读。</a:t>
            </a:r>
            <a:endParaRPr lang="zh-CN" altLang="en-US" sz="2400" dirty="0"/>
          </a:p>
          <a:p>
            <a:pPr>
              <a:lnSpc>
                <a:spcPct val="90000"/>
              </a:lnSpc>
            </a:pPr>
            <a:r>
              <a:rPr lang="zh-CN" altLang="en-US" sz="2400" dirty="0"/>
              <a:t>我非常认同</a:t>
            </a:r>
            <a:r>
              <a:rPr lang="en-US" altLang="zh-CN" sz="2400" dirty="0"/>
              <a:t>《</a:t>
            </a:r>
            <a:r>
              <a:rPr lang="zh-CN" altLang="en-US" sz="2400" dirty="0"/>
              <a:t>语文课程标准</a:t>
            </a:r>
            <a:r>
              <a:rPr lang="en-US" altLang="zh-CN" sz="2400" dirty="0"/>
              <a:t>》</a:t>
            </a:r>
            <a:r>
              <a:rPr lang="zh-CN" altLang="en-US" sz="2400" dirty="0"/>
              <a:t>中的一段话：“应让学生在主动积极的思维和情感活动中，加深理解和体验，有所感悟和思考，受到情感熏陶，获得思想启迪，享受审美情趣。要珍视学生独特的感受、体验和理解。”阅读教学中如果能这样做，可谓“目中有人”。学生在“主动积极的思维和情感活动中”，自由驰骋于思想的原野，体认文本呈现的语言信息，唤醒人生体验，语文课堂也必然因充满生命的张力而鲜活。但是，在课程与教学的实践中，我们往往又陷入迷惘：课堂时间毕竟是有限的，在这有限的教学时间中，如何体现学生阅读的“个性化”？参与活动的对象如果限于几个优秀学生，如何能够保证其他学生的参与度？学生动口了，课堂热闹了，阅读教学就有效果了吗？</a:t>
            </a:r>
            <a:endParaRPr lang="zh-CN" altLang="en-US" sz="2400"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5169" name="文本占位符 712706"/>
          <p:cNvSpPr>
            <a:spLocks noGrp="1" noRot="1"/>
          </p:cNvSpPr>
          <p:nvPr>
            <p:ph idx="1"/>
          </p:nvPr>
        </p:nvSpPr>
        <p:spPr>
          <a:xfrm>
            <a:off x="323850" y="1196975"/>
            <a:ext cx="8540750" cy="4194175"/>
          </a:xfrm>
        </p:spPr>
        <p:txBody>
          <a:bodyPr anchor="t"/>
          <a:p>
            <a:r>
              <a:rPr lang="zh-CN" altLang="en-US" dirty="0"/>
              <a:t>我想，要体现学生阅读的“个性化”，需要探索一种行之有效的学法，让学生能进行扎扎实实的语言文字训练，并不断内化，形成一种意识，形成一种能力，形成一种语文学习习惯。为此，我在实践中不断尝试、探索，越来越感到批注法确实是一种遵循阅读教学规律、唤醒学生主体意识、个性意识的学习方法。</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文本占位符 592898"/>
          <p:cNvSpPr>
            <a:spLocks noGrp="1" noRot="1"/>
          </p:cNvSpPr>
          <p:nvPr>
            <p:ph idx="1"/>
          </p:nvPr>
        </p:nvSpPr>
        <p:spPr>
          <a:xfrm>
            <a:off x="180340" y="836613"/>
            <a:ext cx="8496300" cy="5329237"/>
          </a:xfrm>
        </p:spPr>
        <p:txBody>
          <a:bodyPr anchor="t"/>
          <a:p>
            <a:r>
              <a:rPr lang="zh-CN" altLang="en-US" dirty="0"/>
              <a:t>有些标题，表明了文章的主要内容。透过这标题，我们就可知道，这篇文章主要写什么。如：《春》</a:t>
            </a:r>
            <a:r>
              <a:rPr lang="en-US" altLang="zh-CN" dirty="0"/>
              <a:t>《</a:t>
            </a:r>
            <a:r>
              <a:rPr lang="zh-CN" altLang="en-US" dirty="0"/>
              <a:t>济南的冬天</a:t>
            </a:r>
            <a:r>
              <a:rPr lang="en-US" altLang="zh-CN" dirty="0"/>
              <a:t>》《</a:t>
            </a:r>
            <a:r>
              <a:rPr lang="zh-CN" altLang="en-US" dirty="0"/>
              <a:t>雨的四季</a:t>
            </a:r>
            <a:r>
              <a:rPr lang="en-US" altLang="zh-CN" dirty="0"/>
              <a:t>》《</a:t>
            </a:r>
            <a:r>
              <a:rPr lang="zh-CN" altLang="en-US" dirty="0"/>
              <a:t>观沧海</a:t>
            </a:r>
            <a:r>
              <a:rPr lang="en-US" altLang="zh-CN" dirty="0"/>
              <a:t>》《</a:t>
            </a:r>
            <a:r>
              <a:rPr lang="zh-CN" altLang="en-US" dirty="0"/>
              <a:t>闻王昌龄左迁龙标遥有此寄</a:t>
            </a:r>
            <a:r>
              <a:rPr lang="en-US" altLang="zh-CN" dirty="0"/>
              <a:t>》《</a:t>
            </a:r>
            <a:r>
              <a:rPr lang="zh-CN" altLang="en-US" dirty="0"/>
              <a:t>次北固山下</a:t>
            </a:r>
            <a:r>
              <a:rPr lang="en-US" altLang="zh-CN" dirty="0"/>
              <a:t>》《</a:t>
            </a:r>
            <a:r>
              <a:rPr lang="zh-CN" altLang="en-US" dirty="0"/>
              <a:t>天净沙</a:t>
            </a:r>
            <a:r>
              <a:rPr lang="zh-CN" altLang="en-US" dirty="0">
                <a:latin typeface="Arial" panose="020B0604020202020204" pitchFamily="34" charset="0"/>
                <a:cs typeface="Arial" panose="020B0604020202020204" pitchFamily="34" charset="0"/>
                <a:sym typeface="+mn-ea"/>
              </a:rPr>
              <a:t>∙</a:t>
            </a:r>
            <a:r>
              <a:rPr lang="zh-CN" altLang="en-US" dirty="0"/>
              <a:t>秋思</a:t>
            </a:r>
            <a:r>
              <a:rPr lang="en-US" altLang="zh-CN" dirty="0"/>
              <a:t>》</a:t>
            </a:r>
            <a:endParaRPr lang="en-US" altLang="zh-CN" dirty="0"/>
          </a:p>
          <a:p>
            <a:endParaRPr lang="zh-CN" altLang="en-US" dirty="0">
              <a:latin typeface="Arial" panose="020B0604020202020204" pitchFamily="34" charset="0"/>
              <a:cs typeface="Arial" panose="020B0604020202020204" pitchFamily="34" charset="0"/>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6193" name="文本占位符 713730"/>
          <p:cNvSpPr>
            <a:spLocks noGrp="1" noRot="1"/>
          </p:cNvSpPr>
          <p:nvPr>
            <p:ph idx="1"/>
          </p:nvPr>
        </p:nvSpPr>
        <p:spPr>
          <a:xfrm>
            <a:off x="323850" y="1268413"/>
            <a:ext cx="8540750" cy="4194175"/>
          </a:xfrm>
        </p:spPr>
        <p:txBody>
          <a:bodyPr anchor="t"/>
          <a:p>
            <a:r>
              <a:rPr lang="zh-CN" altLang="en-US" dirty="0"/>
              <a:t>批注式阅读，直入文本，少有迂回，让师生始终坚持“文本意识”；批注式阅读，给阅读教学留下了“空白”，给学生以读书、思考、体悟、表达的时间；批注式阅读，学生随感而发，纵横驰骋，体现了“在只言片语中立论”的中国思想文化特色。</a:t>
            </a:r>
            <a:endParaRPr lang="zh-CN" altLang="en-US" dirty="0"/>
          </a:p>
          <a:p>
            <a:r>
              <a:rPr lang="zh-CN" altLang="en-US" dirty="0"/>
              <a:t>指导学生运用批注法，关键是寻找到批注的“切入口”。不妨从以下三方面入手。</a:t>
            </a:r>
            <a:endParaRPr lang="zh-CN" alt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7217" name="标题 714753"/>
          <p:cNvSpPr>
            <a:spLocks noGrp="1" noRot="1"/>
          </p:cNvSpPr>
          <p:nvPr>
            <p:ph type="title"/>
          </p:nvPr>
        </p:nvSpPr>
        <p:spPr>
          <a:xfrm>
            <a:off x="323850" y="333375"/>
            <a:ext cx="8540750" cy="1143000"/>
          </a:xfrm>
        </p:spPr>
        <p:txBody>
          <a:bodyPr anchor="ctr"/>
          <a:p>
            <a:pPr algn="l"/>
            <a:r>
              <a:rPr lang="zh-CN" altLang="en-US" sz="2800" dirty="0"/>
              <a:t>一、找准情感的触发点</a:t>
            </a:r>
            <a:endParaRPr lang="zh-CN" altLang="en-US" sz="2800" dirty="0"/>
          </a:p>
        </p:txBody>
      </p:sp>
      <p:sp>
        <p:nvSpPr>
          <p:cNvPr id="137218" name="文本占位符 714754"/>
          <p:cNvSpPr>
            <a:spLocks noGrp="1" noRot="1"/>
          </p:cNvSpPr>
          <p:nvPr>
            <p:ph idx="1"/>
          </p:nvPr>
        </p:nvSpPr>
        <p:spPr>
          <a:xfrm>
            <a:off x="323850" y="1187450"/>
            <a:ext cx="8540750" cy="4546600"/>
          </a:xfrm>
        </p:spPr>
        <p:txBody>
          <a:bodyPr anchor="t"/>
          <a:p>
            <a:pPr>
              <a:lnSpc>
                <a:spcPct val="90000"/>
              </a:lnSpc>
            </a:pPr>
            <a:r>
              <a:rPr lang="zh-CN" altLang="en-US" dirty="0"/>
              <a:t>丰富的情感信息是语文学科人文表征之一，它是文本中蕴含的作者倾向信息，它或显露或隐晦。所谓“夫缀文者情动而辞发，观文者批文以入情”、“情动于中而发于言”、“人禀七情，因物斯感”等，无不论述了情感在阅读中的重要地位。批注要引领学生找准情感的触发点，寻找文本中的最感动处或最震撼人心处。在此基础上，潜心会文，通过默读、静思、体验、感悟，迸发出一串串语言的火花。</a:t>
            </a:r>
            <a:endParaRPr lang="zh-CN" alt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8241" name="文本占位符 715778"/>
          <p:cNvSpPr>
            <a:spLocks noGrp="1" noRot="1"/>
          </p:cNvSpPr>
          <p:nvPr>
            <p:ph idx="1"/>
          </p:nvPr>
        </p:nvSpPr>
        <p:spPr>
          <a:xfrm>
            <a:off x="323850" y="1125538"/>
            <a:ext cx="8569325" cy="4608512"/>
          </a:xfrm>
        </p:spPr>
        <p:txBody>
          <a:bodyPr anchor="t"/>
          <a:p>
            <a:r>
              <a:rPr lang="zh-CN" altLang="en-US" sz="2800" dirty="0"/>
              <a:t>如，</a:t>
            </a:r>
            <a:r>
              <a:rPr lang="en-US" altLang="zh-CN" sz="2800" dirty="0"/>
              <a:t>《</a:t>
            </a:r>
            <a:r>
              <a:rPr lang="zh-CN" altLang="en-US" sz="2800" dirty="0"/>
              <a:t>孔乙己</a:t>
            </a:r>
            <a:r>
              <a:rPr lang="en-US" altLang="zh-CN" sz="2800" dirty="0"/>
              <a:t>》</a:t>
            </a:r>
            <a:r>
              <a:rPr lang="zh-CN" altLang="en-US" sz="2800" dirty="0"/>
              <a:t>一文，一位同学找到的情感的触发点是孔乙己最后一次出场，掌柜仍然取笑的语句。他作了这样的批注：</a:t>
            </a:r>
            <a:endParaRPr lang="zh-CN" altLang="en-US" sz="2800" dirty="0"/>
          </a:p>
          <a:p>
            <a:r>
              <a:rPr lang="zh-CN" altLang="en-US" sz="2800" dirty="0"/>
              <a:t>掌柜见到境遇如此凄凉的孔乙己，竟然“仍然同平常一样”地“笑着”取笑他，可见掌柜已到了毫无人性的地步。众人的嘲笑，表现了国民的愚昧与不觉醒。孔乙己“跌断</a:t>
            </a:r>
            <a:r>
              <a:rPr lang="en-US" altLang="zh-CN" sz="2800"/>
              <a:t>……</a:t>
            </a:r>
            <a:r>
              <a:rPr lang="zh-CN" altLang="en-US" sz="2800" dirty="0"/>
              <a:t>跌</a:t>
            </a:r>
            <a:r>
              <a:rPr lang="en-US" altLang="zh-CN" sz="2800"/>
              <a:t>……</a:t>
            </a:r>
            <a:r>
              <a:rPr lang="zh-CN" altLang="en-US" sz="2800" dirty="0"/>
              <a:t>跌</a:t>
            </a:r>
            <a:r>
              <a:rPr lang="en-US" altLang="zh-CN" sz="2800"/>
              <a:t>……</a:t>
            </a:r>
            <a:r>
              <a:rPr lang="en-US" altLang="zh-CN" sz="2800" dirty="0"/>
              <a:t>”</a:t>
            </a:r>
            <a:r>
              <a:rPr lang="zh-CN" altLang="en-US" sz="2800" dirty="0"/>
              <a:t>的语句、恳求掌柜的不要再提的神色、“从破衣袋里”“摸”出四文钱的动作，都出神入化地表现了孔乙己内心之无奈、境遇之悲惨。作者对孔乙己的深切同情也蕴含其中。</a:t>
            </a:r>
            <a:endParaRPr lang="zh-CN" altLang="en-US" sz="2800"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9265" name="文本占位符 716802"/>
          <p:cNvSpPr>
            <a:spLocks noGrp="1" noRot="1"/>
          </p:cNvSpPr>
          <p:nvPr>
            <p:ph idx="1"/>
          </p:nvPr>
        </p:nvSpPr>
        <p:spPr>
          <a:xfrm>
            <a:off x="323850" y="1268413"/>
            <a:ext cx="8540750" cy="4194175"/>
          </a:xfrm>
        </p:spPr>
        <p:txBody>
          <a:bodyPr anchor="t"/>
          <a:p>
            <a:r>
              <a:rPr lang="zh-CN" altLang="en-US" dirty="0"/>
              <a:t>我则作这样的点拨：孔乙己是旧中国底层知识分子的代表。从这一段描写中，可以看出鲁迅先生的情感是十分复杂的：有对底层知识分子的深切同情，也有对以掌柜为代表的旧中国国民的麻木、愚昧、自私、冷漠的愤慨。</a:t>
            </a:r>
            <a:endParaRPr lang="zh-CN" altLang="en-US" dirty="0"/>
          </a:p>
          <a:p>
            <a:r>
              <a:rPr lang="zh-CN" altLang="en-US" dirty="0"/>
              <a:t>找准情感的触发点，也往往能把握住文本的主旨。</a:t>
            </a:r>
            <a:endParaRPr lang="zh-CN" alt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0289" name="标题 717825"/>
          <p:cNvSpPr>
            <a:spLocks noGrp="1" noRot="1"/>
          </p:cNvSpPr>
          <p:nvPr>
            <p:ph type="title"/>
          </p:nvPr>
        </p:nvSpPr>
        <p:spPr/>
        <p:txBody>
          <a:bodyPr anchor="ctr"/>
          <a:p>
            <a:pPr algn="l"/>
            <a:r>
              <a:rPr lang="zh-CN" altLang="en-US" sz="2800" dirty="0"/>
              <a:t>二、找准文本的质疑点</a:t>
            </a:r>
            <a:endParaRPr lang="zh-CN" altLang="en-US" sz="2800" dirty="0"/>
          </a:p>
        </p:txBody>
      </p:sp>
      <p:sp>
        <p:nvSpPr>
          <p:cNvPr id="140290" name="文本占位符 717826"/>
          <p:cNvSpPr>
            <a:spLocks noGrp="1" noRot="1"/>
          </p:cNvSpPr>
          <p:nvPr>
            <p:ph idx="1"/>
          </p:nvPr>
        </p:nvSpPr>
        <p:spPr>
          <a:xfrm>
            <a:off x="323850" y="1628775"/>
            <a:ext cx="8540750" cy="4194175"/>
          </a:xfrm>
        </p:spPr>
        <p:txBody>
          <a:bodyPr anchor="t"/>
          <a:p>
            <a:pPr>
              <a:lnSpc>
                <a:spcPct val="90000"/>
              </a:lnSpc>
            </a:pPr>
            <a:r>
              <a:rPr lang="zh-CN" altLang="en-US" sz="2800" dirty="0"/>
              <a:t>质疑就是学生在文本解读中，就个体所发现的、所感觉的、所关注的疑难，提出问题。“学起于思，思源于疑”，质疑的过程是潜心会文的过程，是主动探究的过程，是怀疑求进的过程。质疑使语文文本元知识得以进入学生建构的层面。</a:t>
            </a:r>
            <a:endParaRPr lang="zh-CN" altLang="en-US" sz="2800" dirty="0"/>
          </a:p>
          <a:p>
            <a:pPr>
              <a:lnSpc>
                <a:spcPct val="90000"/>
              </a:lnSpc>
            </a:pPr>
            <a:r>
              <a:rPr lang="zh-CN" altLang="en-US" sz="2800" dirty="0"/>
              <a:t>教师应为学生指示质疑的路径，即让学生掌握质疑的内容。如，整体三问质疑：写什么，为什么写，怎样写；语言技巧质疑：基本要求，表达方式，修辞手法，写作技巧，等等。这样，学生感到有规律可循，自然在批注时“胸中有丘壑”。</a:t>
            </a:r>
            <a:endParaRPr lang="zh-CN" altLang="en-US" sz="2800"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2337" name="标题 719873"/>
          <p:cNvSpPr>
            <a:spLocks noGrp="1" noRot="1"/>
          </p:cNvSpPr>
          <p:nvPr>
            <p:ph type="title"/>
          </p:nvPr>
        </p:nvSpPr>
        <p:spPr>
          <a:xfrm>
            <a:off x="323850" y="404813"/>
            <a:ext cx="8540750" cy="1143000"/>
          </a:xfrm>
        </p:spPr>
        <p:txBody>
          <a:bodyPr anchor="ctr"/>
          <a:p>
            <a:pPr algn="l"/>
            <a:r>
              <a:rPr lang="zh-CN" altLang="en-US" sz="2800" dirty="0"/>
              <a:t>三、找准课文的赏析点</a:t>
            </a:r>
            <a:endParaRPr lang="zh-CN" altLang="en-US" sz="2800" dirty="0"/>
          </a:p>
        </p:txBody>
      </p:sp>
      <p:sp>
        <p:nvSpPr>
          <p:cNvPr id="142338" name="文本占位符 719874"/>
          <p:cNvSpPr>
            <a:spLocks noGrp="1" noRot="1"/>
          </p:cNvSpPr>
          <p:nvPr>
            <p:ph idx="1"/>
          </p:nvPr>
        </p:nvSpPr>
        <p:spPr>
          <a:xfrm>
            <a:off x="323850" y="1557338"/>
            <a:ext cx="8640763" cy="4535487"/>
          </a:xfrm>
        </p:spPr>
        <p:txBody>
          <a:bodyPr anchor="t"/>
          <a:p>
            <a:pPr>
              <a:lnSpc>
                <a:spcPct val="80000"/>
              </a:lnSpc>
            </a:pPr>
            <a:r>
              <a:rPr lang="zh-CN" altLang="en-US" sz="2800" dirty="0"/>
              <a:t>潘纪平在</a:t>
            </a:r>
            <a:r>
              <a:rPr lang="en-US" altLang="zh-CN" sz="2800" dirty="0"/>
              <a:t>《</a:t>
            </a:r>
            <a:r>
              <a:rPr lang="zh-CN" altLang="en-US" sz="2800" dirty="0"/>
              <a:t>语文审美教育概论</a:t>
            </a:r>
            <a:r>
              <a:rPr lang="en-US" altLang="zh-CN" sz="2800" dirty="0"/>
              <a:t>》</a:t>
            </a:r>
            <a:r>
              <a:rPr lang="zh-CN" altLang="en-US" sz="2800" dirty="0"/>
              <a:t>中指出“读者对文本的理解需要进行创造性的‘填充’、想像，通过对文本创造性的鉴赏、评价，体现解读过程中读者的主观能动性、主观创造性，从而实现文本的价值意义”。后现代解释学则强调，文本的意义是读者解释而增殖的“新的意义”。学生学会赏析，以自己的经验、情感、生活理念去解读文本，本身就是一个体验的过程、创造的过程、信息增殖的过程。</a:t>
            </a:r>
            <a:endParaRPr lang="zh-CN" altLang="en-US" sz="2800" dirty="0"/>
          </a:p>
          <a:p>
            <a:pPr>
              <a:lnSpc>
                <a:spcPct val="80000"/>
              </a:lnSpc>
            </a:pPr>
            <a:r>
              <a:rPr lang="zh-CN" altLang="en-US" sz="2800" dirty="0"/>
              <a:t>我认为，找准课文的赏析点，若从字、词、句、章入手，更易让学生感到有规律可循。教师可指导学生掌握赏析式批注思考的角度。以下思考的角度可供参考。</a:t>
            </a:r>
            <a:endParaRPr lang="zh-CN" altLang="en-US" sz="2800"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1" name="文本占位符 720898"/>
          <p:cNvSpPr>
            <a:spLocks noGrp="1" noRot="1"/>
          </p:cNvSpPr>
          <p:nvPr>
            <p:ph idx="1"/>
          </p:nvPr>
        </p:nvSpPr>
        <p:spPr>
          <a:xfrm>
            <a:off x="468313" y="836613"/>
            <a:ext cx="8351837" cy="4824412"/>
          </a:xfrm>
        </p:spPr>
        <p:txBody>
          <a:bodyPr anchor="t"/>
          <a:p>
            <a:r>
              <a:rPr lang="zh-CN" altLang="en-US" sz="2800" dirty="0"/>
              <a:t>从字入手。你认为哪些字极富生命力，起一字千钧的作用？</a:t>
            </a:r>
            <a:endParaRPr lang="zh-CN" altLang="en-US" sz="2800" dirty="0"/>
          </a:p>
          <a:p>
            <a:r>
              <a:rPr lang="zh-CN" altLang="en-US" sz="2800" dirty="0"/>
              <a:t>例如，</a:t>
            </a:r>
            <a:r>
              <a:rPr lang="en-US" altLang="zh-CN" sz="2800" dirty="0"/>
              <a:t>《</a:t>
            </a:r>
            <a:r>
              <a:rPr lang="zh-CN" altLang="en-US" sz="2800" dirty="0"/>
              <a:t>范进中举</a:t>
            </a:r>
            <a:r>
              <a:rPr lang="en-US" altLang="zh-CN" sz="2800" dirty="0"/>
              <a:t>》</a:t>
            </a:r>
            <a:r>
              <a:rPr lang="zh-CN" altLang="en-US" sz="2800" dirty="0"/>
              <a:t>中，范进中举之后，有一句关于胡屠户的描写：“胡屠户见女婿衣裳后襟滚皱了许多，一路低着头替他扯了几十回。”一学生对“扯”作这样的批注：“扯”字，表现了范进中举后，胡屠户对他极尽巴结、奉承之能事。这与范进中举之前的有关描写</a:t>
            </a:r>
            <a:r>
              <a:rPr lang="en-US" altLang="zh-CN" sz="2800"/>
              <a:t>——</a:t>
            </a:r>
            <a:r>
              <a:rPr lang="en-US" altLang="zh-CN" sz="2800" dirty="0"/>
              <a:t>“</a:t>
            </a:r>
            <a:r>
              <a:rPr lang="zh-CN" altLang="en-US" sz="2800" dirty="0"/>
              <a:t>腆着肚子”的“腆”、“被胡屠户一口啐在脸上”的“啐”，形成了鲜明的对比，表现了胡屠户的前倨后恭。真是“一旦中举，平步青云。”</a:t>
            </a:r>
            <a:endParaRPr lang="zh-CN" altLang="en-US" sz="2800"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4385" name="文本占位符 721922"/>
          <p:cNvSpPr>
            <a:spLocks noGrp="1" noRot="1"/>
          </p:cNvSpPr>
          <p:nvPr>
            <p:ph idx="1"/>
          </p:nvPr>
        </p:nvSpPr>
        <p:spPr>
          <a:xfrm>
            <a:off x="323850" y="981075"/>
            <a:ext cx="8496300" cy="5111750"/>
          </a:xfrm>
        </p:spPr>
        <p:txBody>
          <a:bodyPr anchor="t"/>
          <a:p>
            <a:pPr>
              <a:lnSpc>
                <a:spcPct val="90000"/>
              </a:lnSpc>
            </a:pPr>
            <a:r>
              <a:rPr lang="zh-CN" altLang="en-US" sz="2400" dirty="0"/>
              <a:t>从词入手。你认为哪些词特别精妙？试联系语境来赏析。</a:t>
            </a:r>
            <a:endParaRPr lang="zh-CN" altLang="en-US" sz="2400" dirty="0"/>
          </a:p>
          <a:p>
            <a:pPr>
              <a:lnSpc>
                <a:spcPct val="90000"/>
              </a:lnSpc>
            </a:pPr>
            <a:r>
              <a:rPr lang="zh-CN" altLang="en-US" sz="2400" dirty="0"/>
              <a:t>例如，</a:t>
            </a:r>
            <a:r>
              <a:rPr lang="en-US" altLang="zh-CN" sz="2400" dirty="0"/>
              <a:t>《</a:t>
            </a:r>
            <a:r>
              <a:rPr lang="zh-CN" altLang="en-US" sz="2400" dirty="0"/>
              <a:t>社戏</a:t>
            </a:r>
            <a:r>
              <a:rPr lang="en-US" altLang="zh-CN" sz="2400" dirty="0"/>
              <a:t>》</a:t>
            </a:r>
            <a:r>
              <a:rPr lang="zh-CN" altLang="en-US" sz="2400" dirty="0"/>
              <a:t>中，“那声音大概是横笛，宛转，悠扬，使我的心也沉静，然而又自失起来，觉得要和他弥散在着豆麦蕴藻之香的夜气里。”</a:t>
            </a:r>
            <a:endParaRPr lang="zh-CN" altLang="en-US" sz="2400" dirty="0"/>
          </a:p>
          <a:p>
            <a:pPr>
              <a:lnSpc>
                <a:spcPct val="90000"/>
              </a:lnSpc>
            </a:pPr>
            <a:r>
              <a:rPr lang="zh-CN" altLang="en-US" sz="2400" dirty="0"/>
              <a:t>一位同学抓住“自失”、“弥散”两个词语作批注：自失，顾名思义，就是失去自己，这里的意思是“完全为笛声所陶醉，仿佛自身都不存在了”。“弥散”，意为“扩散，布满”。“自失”、“弥散”两词，多么有生命力！优美的横笛声、浓浓的豆麦蕴藻之香、秀美的水乡山村，等等，让“我”深深陶醉，让“我”忘却了自我，与周围的事物水乳交融。</a:t>
            </a:r>
            <a:endParaRPr lang="zh-CN" altLang="en-US" sz="2400" dirty="0"/>
          </a:p>
          <a:p>
            <a:pPr>
              <a:lnSpc>
                <a:spcPct val="90000"/>
              </a:lnSpc>
            </a:pPr>
            <a:r>
              <a:rPr lang="zh-CN" altLang="en-US" sz="2400" dirty="0"/>
              <a:t>这段批注抓住了关键词，由词意入手，联系语境，分析其表达作用，基于文本而又不囿于文本。</a:t>
            </a:r>
            <a:endParaRPr lang="zh-CN" altLang="en-US" sz="2400"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5409" name="文本占位符 722946"/>
          <p:cNvSpPr>
            <a:spLocks noGrp="1" noRot="1"/>
          </p:cNvSpPr>
          <p:nvPr>
            <p:ph idx="1"/>
          </p:nvPr>
        </p:nvSpPr>
        <p:spPr>
          <a:xfrm>
            <a:off x="323850" y="981075"/>
            <a:ext cx="8540750" cy="4194175"/>
          </a:xfrm>
        </p:spPr>
        <p:txBody>
          <a:bodyPr anchor="t"/>
          <a:p>
            <a:pPr>
              <a:lnSpc>
                <a:spcPct val="80000"/>
              </a:lnSpc>
            </a:pPr>
            <a:r>
              <a:rPr lang="zh-CN" altLang="en-US" sz="2800" dirty="0"/>
              <a:t>从句入手。你认为哪些句子特别精彩？因何而精彩？</a:t>
            </a:r>
            <a:endParaRPr lang="zh-CN" altLang="en-US" sz="2800" dirty="0"/>
          </a:p>
          <a:p>
            <a:pPr>
              <a:lnSpc>
                <a:spcPct val="80000"/>
              </a:lnSpc>
            </a:pPr>
            <a:endParaRPr lang="zh-CN" altLang="en-US" sz="2800"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6433" name="文本占位符 723970"/>
          <p:cNvSpPr>
            <a:spLocks noGrp="1" noRot="1"/>
          </p:cNvSpPr>
          <p:nvPr>
            <p:ph idx="1"/>
          </p:nvPr>
        </p:nvSpPr>
        <p:spPr>
          <a:xfrm>
            <a:off x="323850" y="1125538"/>
            <a:ext cx="8540750" cy="4194175"/>
          </a:xfrm>
        </p:spPr>
        <p:txBody>
          <a:bodyPr anchor="t"/>
          <a:p>
            <a:pPr>
              <a:lnSpc>
                <a:spcPct val="90000"/>
              </a:lnSpc>
            </a:pPr>
            <a:r>
              <a:rPr lang="zh-CN" altLang="en-US" sz="2800" dirty="0"/>
              <a:t>从章入手。你认为这篇文章最大的写作特色是什么？为什么？</a:t>
            </a:r>
            <a:endParaRPr lang="zh-CN" altLang="en-US" sz="2800" dirty="0"/>
          </a:p>
          <a:p>
            <a:pPr>
              <a:lnSpc>
                <a:spcPct val="90000"/>
              </a:lnSpc>
            </a:pPr>
            <a:endParaRPr lang="zh-CN"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文本占位符 593922"/>
          <p:cNvSpPr>
            <a:spLocks noGrp="1" noRot="1"/>
          </p:cNvSpPr>
          <p:nvPr>
            <p:ph idx="1"/>
          </p:nvPr>
        </p:nvSpPr>
        <p:spPr>
          <a:xfrm>
            <a:off x="250825" y="765175"/>
            <a:ext cx="8540750" cy="4194175"/>
          </a:xfrm>
        </p:spPr>
        <p:txBody>
          <a:bodyPr anchor="t"/>
          <a:p>
            <a:r>
              <a:rPr lang="zh-CN" altLang="en-US" dirty="0"/>
              <a:t>有些标题，起贯穿全文的作用，体现了文章的线索。如，</a:t>
            </a:r>
            <a:r>
              <a:rPr lang="en-US" altLang="zh-CN" dirty="0"/>
              <a:t>《</a:t>
            </a:r>
            <a:r>
              <a:rPr lang="zh-CN" altLang="en-US" dirty="0"/>
              <a:t>散步</a:t>
            </a:r>
            <a:r>
              <a:rPr lang="en-US" altLang="zh-CN" dirty="0"/>
              <a:t>》</a:t>
            </a:r>
            <a:r>
              <a:rPr lang="zh-CN" altLang="en-US" dirty="0"/>
              <a:t>《台阶》</a:t>
            </a:r>
            <a:r>
              <a:rPr lang="en-US" altLang="zh-CN" dirty="0"/>
              <a:t>《</a:t>
            </a:r>
            <a:r>
              <a:rPr lang="zh-CN" altLang="en-US" dirty="0"/>
              <a:t>背影</a:t>
            </a:r>
            <a:r>
              <a:rPr lang="en-US" altLang="zh-CN" dirty="0"/>
              <a:t>》《</a:t>
            </a:r>
            <a:r>
              <a:rPr lang="zh-CN" altLang="en-US" dirty="0"/>
              <a:t>社戏</a:t>
            </a:r>
            <a:r>
              <a:rPr lang="en-US" altLang="zh-CN" dirty="0"/>
              <a:t>》《</a:t>
            </a:r>
            <a:r>
              <a:rPr lang="zh-CN" altLang="en-US" dirty="0"/>
              <a:t>故乡</a:t>
            </a:r>
            <a:r>
              <a:rPr lang="en-US" altLang="zh-CN" dirty="0"/>
              <a:t>》</a:t>
            </a:r>
            <a:r>
              <a:rPr lang="zh-CN" altLang="en-US" dirty="0"/>
              <a:t>。</a:t>
            </a:r>
            <a:endParaRPr lang="zh-CN" altLang="en-US" dirty="0"/>
          </a:p>
          <a:p>
            <a:r>
              <a:rPr lang="zh-CN" altLang="en-US" dirty="0"/>
              <a:t>这些课文中体现线索的词句，有时表现为一个句子，有时表现为一个人物的细节。</a:t>
            </a:r>
            <a:endParaRPr lang="zh-CN" alt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7457" name="文本占位符 724994"/>
          <p:cNvSpPr>
            <a:spLocks noGrp="1" noRot="1"/>
          </p:cNvSpPr>
          <p:nvPr>
            <p:ph idx="1"/>
          </p:nvPr>
        </p:nvSpPr>
        <p:spPr>
          <a:xfrm>
            <a:off x="395288" y="1125538"/>
            <a:ext cx="8540750" cy="4194175"/>
          </a:xfrm>
        </p:spPr>
        <p:txBody>
          <a:bodyPr anchor="t"/>
          <a:p>
            <a:r>
              <a:rPr lang="zh-CN" altLang="en-US" dirty="0"/>
              <a:t>总之，批注式阅读使读、思、写有机结合，长期训练，日积月累，学生就如唐代的韩愈一样“口不绝吟于六艺之文，手不停披于百家之编；记事者必提其要，纂言者必钩其玄”，培养出良好的语文学习习惯。而找准批注阅读的切入口，纲举目张，并作必要的方法指导，促使学生在潜心会文，细细品味语言，则是批注阅读成功的关键。</a:t>
            </a:r>
            <a:endParaRPr lang="zh-CN" alt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8481" name="标题 726017"/>
          <p:cNvSpPr>
            <a:spLocks noGrp="1" noRot="1"/>
          </p:cNvSpPr>
          <p:nvPr>
            <p:ph type="title"/>
          </p:nvPr>
        </p:nvSpPr>
        <p:spPr>
          <a:xfrm>
            <a:off x="323850" y="333375"/>
            <a:ext cx="8540750" cy="1143000"/>
          </a:xfrm>
        </p:spPr>
        <p:txBody>
          <a:bodyPr anchor="ctr"/>
          <a:p>
            <a:pPr algn="l"/>
            <a:r>
              <a:rPr lang="zh-CN" altLang="en-US" sz="2800" dirty="0"/>
              <a:t>八．探究主旨</a:t>
            </a:r>
            <a:endParaRPr lang="zh-CN" altLang="en-US" sz="2800" dirty="0"/>
          </a:p>
        </p:txBody>
      </p:sp>
      <p:sp>
        <p:nvSpPr>
          <p:cNvPr id="148482" name="文本占位符 726018"/>
          <p:cNvSpPr>
            <a:spLocks noGrp="1" noRot="1"/>
          </p:cNvSpPr>
          <p:nvPr>
            <p:ph idx="1"/>
          </p:nvPr>
        </p:nvSpPr>
        <p:spPr>
          <a:xfrm>
            <a:off x="301625" y="1476375"/>
            <a:ext cx="8540750" cy="4622800"/>
          </a:xfrm>
        </p:spPr>
        <p:txBody>
          <a:bodyPr anchor="t"/>
          <a:p>
            <a:r>
              <a:rPr lang="zh-CN" altLang="en-US" dirty="0"/>
              <a:t>所谓“主旨”就是指主要的意义﹑用意或目的。在写作学中指作者在说明问题、发表主张或反映社会生活现象时，通过文章或作品的全部内容表达出的基本观点，是文章的叙写、议论目的。 </a:t>
            </a:r>
            <a:endParaRPr lang="zh-CN" altLang="en-US" dirty="0"/>
          </a:p>
          <a:p>
            <a:r>
              <a:rPr lang="zh-CN" altLang="en-US" dirty="0"/>
              <a:t>主旨是一篇文章的灵魂，起着统率和支配全文的作用。</a:t>
            </a:r>
            <a:endParaRPr lang="zh-CN" alt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9505" name="文本占位符 727042"/>
          <p:cNvSpPr>
            <a:spLocks noGrp="1" noRot="1"/>
          </p:cNvSpPr>
          <p:nvPr>
            <p:ph idx="1"/>
          </p:nvPr>
        </p:nvSpPr>
        <p:spPr>
          <a:xfrm>
            <a:off x="250825" y="1484313"/>
            <a:ext cx="8540750" cy="4194175"/>
          </a:xfrm>
        </p:spPr>
        <p:txBody>
          <a:bodyPr anchor="t"/>
          <a:p>
            <a:r>
              <a:rPr lang="zh-CN" altLang="en-US" dirty="0"/>
              <a:t>一、提炼主旨一般可分为两个步骤：</a:t>
            </a:r>
            <a:endParaRPr lang="zh-CN" altLang="en-US" dirty="0"/>
          </a:p>
          <a:p>
            <a:r>
              <a:rPr lang="zh-CN" altLang="en-US" dirty="0"/>
              <a:t>（一）通读全文，了解文章主要内容</a:t>
            </a:r>
            <a:endParaRPr lang="zh-CN" altLang="en-US" dirty="0"/>
          </a:p>
          <a:p>
            <a:r>
              <a:rPr lang="zh-CN" altLang="en-US" dirty="0"/>
              <a:t>（二）整合语句，概括主旨。</a:t>
            </a:r>
            <a:endParaRPr lang="zh-CN" alt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0529" name="文本占位符 728066"/>
          <p:cNvSpPr>
            <a:spLocks noGrp="1" noRot="1"/>
          </p:cNvSpPr>
          <p:nvPr>
            <p:ph idx="1"/>
          </p:nvPr>
        </p:nvSpPr>
        <p:spPr>
          <a:xfrm>
            <a:off x="323850" y="1196975"/>
            <a:ext cx="8540750" cy="4194175"/>
          </a:xfrm>
        </p:spPr>
        <p:txBody>
          <a:bodyPr anchor="t"/>
          <a:p>
            <a:r>
              <a:rPr lang="zh-CN" altLang="en-US" dirty="0"/>
              <a:t>二、提炼文章主旨可以从以下几个方面入手：</a:t>
            </a:r>
            <a:endParaRPr lang="zh-CN" altLang="en-US" dirty="0"/>
          </a:p>
          <a:p>
            <a:r>
              <a:rPr lang="zh-CN" altLang="en-US" dirty="0"/>
              <a:t>（一）把握文体特点</a:t>
            </a:r>
            <a:endParaRPr lang="zh-CN" altLang="en-US" dirty="0"/>
          </a:p>
          <a:p>
            <a:r>
              <a:rPr lang="zh-CN" altLang="en-US" dirty="0"/>
              <a:t>（二）寻找关键句</a:t>
            </a:r>
            <a:endParaRPr lang="zh-CN" altLang="en-US" dirty="0"/>
          </a:p>
          <a:p>
            <a:r>
              <a:rPr lang="zh-CN" altLang="en-US" dirty="0"/>
              <a:t>（三）知人论世　　</a:t>
            </a:r>
            <a:endParaRPr lang="zh-CN" altLang="en-US" dirty="0"/>
          </a:p>
          <a:p>
            <a:r>
              <a:rPr lang="zh-CN" altLang="en-US" dirty="0"/>
              <a:t>（四）运用比较</a:t>
            </a:r>
            <a:endParaRPr lang="zh-CN" alt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59080" y="504825"/>
            <a:ext cx="8583295" cy="5594350"/>
          </a:xfrm>
        </p:spPr>
        <p:txBody>
          <a:bodyPr/>
          <a:p>
            <a:r>
              <a:rPr lang="zh-CN" altLang="en-US"/>
              <a:t>  案例</a:t>
            </a:r>
            <a:r>
              <a:rPr lang="en-US" altLang="zh-CN"/>
              <a:t>17</a:t>
            </a:r>
            <a:r>
              <a:rPr lang="zh-CN" altLang="en-US"/>
              <a:t>：</a:t>
            </a:r>
            <a:r>
              <a:rPr lang="zh-CN" altLang="en-US"/>
              <a:t>《故乡》结尾缘何“打破常规”</a:t>
            </a:r>
            <a:endParaRPr lang="zh-CN" altLang="en-US"/>
          </a:p>
          <a:p>
            <a:pPr algn="ctr"/>
            <a:r>
              <a:rPr lang="zh-CN" altLang="en-US"/>
              <a:t>  吴伟星</a:t>
            </a:r>
            <a:endParaRPr lang="zh-CN" altLang="en-US"/>
          </a:p>
          <a:p>
            <a:pPr marL="0" indent="0" algn="l">
              <a:buNone/>
            </a:pPr>
            <a:r>
              <a:rPr lang="zh-CN" altLang="en-US"/>
              <a:t>每次执教《故乡》，都会为鲁迅先生丰富深刻的思想、忧愤深广的风格而震撼不已。每次执教《故乡》，我都有一种庄严而神圣的感觉。今年，在执教《故乡》时，我总感到《故乡》的结尾，不同于一般小说，也不同于鲁迅先生的其他小说。</a:t>
            </a:r>
            <a:endParaRPr lang="zh-CN" altLang="en-US"/>
          </a:p>
          <a:p>
            <a:pPr marL="0" indent="0" algn="l">
              <a:buNone/>
            </a:pPr>
            <a:endParaRPr lang="zh-CN" alt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87655" y="981075"/>
            <a:ext cx="8554720" cy="5118100"/>
          </a:xfrm>
        </p:spPr>
        <p:txBody>
          <a:bodyPr/>
          <a:p>
            <a:r>
              <a:rPr lang="zh-CN" altLang="en-US"/>
              <a:t>一般的小说，结尾讲究含蓄，言虽尽而意无穷。启人思考，耐人寻味；留下空白，绵远深长。如莫泊桑的小说《项链》，以“唉。可怜的玛蒂尔德，不过我那一串本是假的，顶多值得五百金法郎！……”结尾，戛然而止，出乎意料，意味深长。又如小说《窗》，以“他看到的只是一堵光秃秃的墙”结尾，余音绕梁，蕴味无穷。</a:t>
            </a:r>
            <a:endParaRPr lang="zh-CN" alt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73050" y="923290"/>
            <a:ext cx="8569325" cy="5175885"/>
          </a:xfrm>
        </p:spPr>
        <p:txBody>
          <a:bodyPr/>
          <a:p>
            <a:r>
              <a:rPr lang="zh-CN" altLang="en-US" sz="2400"/>
              <a:t>鲁迅先生的其他小说，结尾也往往讲究点到为止，给人以回味的余地。如，《社戏》的结尾，“真的，一直到现在，我实在再没有吃到那夜似的好豆，——也不再看到那夜似的好戏了，”启人深思，为什么那些的豆特别好吃，那夜的社戏特别好看？原来是和乡村孩子在一起看社戏的那种野趣，“月夜偷豆”的那种情趣，无法复制，令人回味无穷。《孔乙己》的结尾，“我到现在终于没有见——大约孔乙己的确死了”。乍看似乎让人费解，再联系前文细加咀嚼、回味，则能领略出作者的意旨，让人感到辛酸。读者会思考：孔乙己的命运究竟如何？这里，鲁迅先生巧用了空白艺术。</a:t>
            </a:r>
            <a:endParaRPr lang="zh-CN" altLang="en-US" sz="240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而《故乡》的结尾，从“我躺着”开始抒情议论，至“也便成了路”，计341字，这三段浑然一体，密不可分。这长长大篇的抒情议论，将作者的观点、看法，包括对孩子命运的关怀、对民族前途的担忧等，直接表露出来，打破常规，丝毫不讲究“含蓄蕴籍”，这可不合一般小说结尾之“格”。这是为何？</a:t>
            </a:r>
            <a:endParaRPr lang="zh-CN" alt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带着这个问题，我和学生一起探究。师生探究出其原因主要有三。</a:t>
            </a:r>
            <a:endParaRPr lang="zh-CN" alt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29870" y="534035"/>
            <a:ext cx="8612505" cy="5565140"/>
          </a:xfrm>
        </p:spPr>
        <p:txBody>
          <a:bodyPr/>
          <a:p>
            <a:r>
              <a:rPr lang="zh-CN" altLang="en-US" sz="2400"/>
              <a:t>其一，缘于作者表达的需要。</a:t>
            </a:r>
            <a:endParaRPr lang="zh-CN" altLang="en-US" sz="2400"/>
          </a:p>
          <a:p>
            <a:r>
              <a:rPr lang="zh-CN" altLang="en-US" sz="2400"/>
              <a:t>如果小说写到85节“母亲和宏儿都睡着了”就戛然而止，是无论如何也表达不尽作者的情感的。回故乡后，少年闰土和中年闰土判若云泥的变化，闰土的令人心碎的一声“老爷”，闰土“多子，饥荒，苛税，兵，匪，官，绅，都苦得他像一个木偶人了”的苦难生活状况，在旧社会的压迫、扭曲下变得尖刻、泼悍、势利的杨二嫂，故乡每况愈下的变化，等等，都让“我”悲哀、忧虑、惆怅、失落，并由此而陷入深深的思考。在上文的基础上，自然而然地引发出结尾三段抒情、议论。真可谓“人禀七情，应物斯感，感物吟志，莫非自然。”，“情动于中而形于言”（《毛诗序》）。</a:t>
            </a:r>
            <a:endParaRPr lang="zh-CN"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文本占位符 594946"/>
          <p:cNvSpPr>
            <a:spLocks noGrp="1" noRot="1"/>
          </p:cNvSpPr>
          <p:nvPr>
            <p:ph idx="1"/>
          </p:nvPr>
        </p:nvSpPr>
        <p:spPr>
          <a:xfrm>
            <a:off x="323533" y="981075"/>
            <a:ext cx="8353425" cy="5111750"/>
          </a:xfrm>
        </p:spPr>
        <p:txBody>
          <a:bodyPr anchor="t"/>
          <a:p>
            <a:r>
              <a:rPr lang="zh-CN" altLang="en-US" dirty="0"/>
              <a:t> 有些标题，表明了写作的范围。如，</a:t>
            </a:r>
            <a:r>
              <a:rPr lang="en-US" altLang="zh-CN" dirty="0"/>
              <a:t>《</a:t>
            </a:r>
            <a:r>
              <a:rPr lang="zh-CN" altLang="en-US" dirty="0"/>
              <a:t>诫子书</a:t>
            </a:r>
            <a:r>
              <a:rPr lang="en-US" altLang="zh-CN" dirty="0"/>
              <a:t>》《</a:t>
            </a:r>
            <a:r>
              <a:rPr lang="zh-CN" altLang="en-US" dirty="0"/>
              <a:t>最苦与最乐</a:t>
            </a:r>
            <a:r>
              <a:rPr lang="en-US" altLang="zh-CN" dirty="0"/>
              <a:t>》《</a:t>
            </a:r>
            <a:r>
              <a:rPr lang="zh-CN" altLang="en-US" dirty="0"/>
              <a:t>中国石拱桥》《苏州园林》《大自然的语言》《怀疑与学问》</a:t>
            </a:r>
            <a:endParaRPr lang="en-US" altLang="zh-CN"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29870" y="721360"/>
            <a:ext cx="8612505" cy="5377815"/>
          </a:xfrm>
        </p:spPr>
        <p:txBody>
          <a:bodyPr/>
          <a:p>
            <a:r>
              <a:rPr lang="zh-CN" altLang="en-US"/>
              <a:t>事实上，这三段抒情议论，又大大拓展了文本的思想内涵。作者不知不觉地由“故乡”的视角转向“孩子的命运”、“民族的前途”、“探求新生活”等视角，进入更深邃、更广阔的思想通道。</a:t>
            </a:r>
            <a:endParaRPr lang="zh-CN" alt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00660" y="822960"/>
            <a:ext cx="8641715" cy="5276215"/>
          </a:xfrm>
        </p:spPr>
        <p:txBody>
          <a:bodyPr/>
          <a:p>
            <a:r>
              <a:rPr lang="zh-CN" altLang="en-US" sz="2400"/>
              <a:t>其二，缘于作者对后辈超越时空的大爱。</a:t>
            </a:r>
            <a:endParaRPr lang="zh-CN" altLang="en-US" sz="2400"/>
          </a:p>
          <a:p>
            <a:r>
              <a:rPr lang="zh-CN" altLang="en-US" sz="2400"/>
              <a:t>“我想：我竟与闰土隔绝到这地步了，但我们的后辈还是一气，宏儿不是正在想念水生么。”这里的“一气”，应理解为“关系亲密”（笔者认为，这“一气”两字一定要对学生点拨清楚，否则不少学生连文本的表层意思都搞不清），这与当年的“我”和“少年闰土”亲密无间是何等相似。“我希望他们不再像我，又大家隔膜起来……”，“我”是多么希望，悲剧不要重演。“然而我又不愿意他们因为要一气，都如我的辛苦展转而生活，也不愿意他们都如闰土的辛苦麻木而生活，也不愿意都如别人的辛苦恣睢而生活”。</a:t>
            </a:r>
            <a:endParaRPr lang="zh-CN" altLang="en-US" sz="240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88620" y="952500"/>
            <a:ext cx="8453755" cy="5146675"/>
          </a:xfrm>
        </p:spPr>
        <p:txBody>
          <a:bodyPr/>
          <a:p>
            <a:r>
              <a:rPr lang="zh-CN" altLang="en-US">
                <a:sym typeface="+mn-ea"/>
              </a:rPr>
              <a:t>在这里，“我”否定了三种生活，一种是像我那样四处奔波，四处漂泊，生活不安定；一种是像闰土那样在生活的重压下，对生活毫于热情，精神委靡，麻木迟钝；一种是像杨二嫂那样，因经济陷入破产而自私刻薄，处处贪图小便宜。宏儿、水生，都是后辈的代表，孩子的代表，作者关心的是以他们俩为代表的中国的一代又一代的孩子们的命运。“他们应该有新的生活，为我们所未经生活过的”，那种对孩子父亲式的关爱力透纸背。</a:t>
            </a:r>
            <a:endParaRPr lang="zh-CN" altLang="en-US"/>
          </a:p>
          <a:p>
            <a:endParaRPr lang="zh-CN" alt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每当我和学生解读到这里，我总是发自肺腑地感慨：“鲁迅先生对后辈的爱，真是超越了时空。如今，当我们奔向小康的时候，我们仿佛依然看到了鲁迅先生那对我们晚辈无比关爱的眼神。”</a:t>
            </a:r>
            <a:endParaRPr lang="zh-CN" alt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71450" y="360680"/>
            <a:ext cx="8670925" cy="5738495"/>
          </a:xfrm>
        </p:spPr>
        <p:txBody>
          <a:bodyPr/>
          <a:p>
            <a:r>
              <a:rPr lang="zh-CN" altLang="en-US"/>
              <a:t>其三，缘于作者的民族责任感和使命感。</a:t>
            </a:r>
            <a:endParaRPr lang="zh-CN" altLang="en-US"/>
          </a:p>
          <a:p>
            <a:r>
              <a:rPr lang="zh-CN" altLang="en-US"/>
              <a:t>鲁迅先生对农民问题的思索是深刻的。他笔下的农民的悲剧是从物质到精神的，而精神思想的被奴役状态更是令人触目惊心。闰土就是旧中国农民的代表。“兵，匪，官，绅”，加上“多子”，他的物质生活极其艰苦。但更让“我”痛心的是，封建等级观念让闰土和我“隔了一层厚障壁”，“我”再也听不到温情脉脉的“迅哥儿”的称呼。</a:t>
            </a:r>
            <a:endParaRPr lang="zh-CN" alt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99695" y="952500"/>
            <a:ext cx="8698865" cy="4929505"/>
          </a:xfrm>
        </p:spPr>
        <p:txBody>
          <a:bodyPr/>
          <a:p>
            <a:r>
              <a:rPr lang="zh-CN" altLang="en-US" sz="2800">
                <a:sym typeface="+mn-ea"/>
              </a:rPr>
              <a:t>茅盾在《评四五六月的创作》中写道：“我觉得这篇《故乡》的中心思想是悲哀那人与人之间的不了解，隔膜。”而这种不了解、隔膜的根本原因就在于旧有的观念、旧有的思想对人的奴役和毒害。物质的、精神的双重压迫，让忠厚老实的闰土的悲剧性的命运，是那样刻骨够心地牵挂着作者的心。而透过文本，作者的那对旧中国农民的深深的悲悯情怀，又无时不感染着每一个读者。这种悲悯情怀，体现了他对人民的爱，体现了他“以天下为己任”的社会责任感，体现了他“我以我血荐轩辕”的使命感。</a:t>
            </a:r>
            <a:endParaRPr lang="zh-CN" altLang="en-US"/>
          </a:p>
          <a:p>
            <a:endParaRPr lang="zh-CN" alt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87350" y="793115"/>
            <a:ext cx="8455025" cy="5306060"/>
          </a:xfrm>
        </p:spPr>
        <p:txBody>
          <a:bodyPr/>
          <a:p>
            <a:r>
              <a:rPr lang="zh-CN" altLang="en-US"/>
              <a:t>由此，鲁迅先生渴望民族的新生，渴望下一代命运的改变。虽然限于时代的局限，在当时，先生也知道，这种愿望“茫远”，但他仍对未来充满希望。他痛苦，但不消沉。“我想：希望本是无所谓有，无所谓无的。这正如地上的路；其实地上本没有路，走的人多了，也便成了路。”在漫漫的旧中国，这些语句犹如茫茫大海中的灯光，给人以希望、鼓舞和力量。</a:t>
            </a:r>
            <a:endParaRPr lang="zh-CN" alt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16560" y="1126490"/>
            <a:ext cx="8425815" cy="4972685"/>
          </a:xfrm>
        </p:spPr>
        <p:txBody>
          <a:bodyPr/>
          <a:p>
            <a:r>
              <a:rPr lang="zh-CN" altLang="en-US"/>
              <a:t>俄国文论家别林斯基说过：“伟大的诗人谈着他自己、谈着我的时候，也就是谈着大家，谈着全人类。……人们在他的悲哀里看到了自己的悲哀，在他的心灵里认识到自己的心灵”(《别林斯基论文学》)。而鲁迅先生在《故乡》结尾由农民悲剧性命运而产生的悲哀、痛苦和思索，是那么真切地让我们产生共鸣，使我们在解读文本时，自然而然地由“独感”而迈入“共感”。</a:t>
            </a:r>
            <a:endParaRPr lang="zh-CN" alt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4170" y="664210"/>
            <a:ext cx="8498205" cy="5434965"/>
          </a:xfrm>
        </p:spPr>
        <p:txBody>
          <a:bodyPr/>
          <a:p>
            <a:r>
              <a:rPr lang="zh-CN" altLang="en-US"/>
              <a:t>从《故乡》的结尾中，我们解读出鲁迅先生冷峻背后蕴含的火一般的热情。我们领略了一位有着大爱之心的鲁迅先生。</a:t>
            </a:r>
            <a:endParaRPr lang="zh-CN" altLang="en-US"/>
          </a:p>
          <a:p>
            <a:r>
              <a:rPr lang="zh-CN" altLang="en-US"/>
              <a:t>从《故乡》的结尾中，我们领悟了“文无定法”，“适合自己的，才是最好的”的道理。我们领略了作为一个文学家的鲁迅先生。</a:t>
            </a:r>
            <a:endParaRPr lang="zh-CN" altLang="en-US"/>
          </a:p>
          <a:p>
            <a:r>
              <a:rPr lang="zh-CN" altLang="en-US"/>
              <a:t>从《故乡》的结尾中，我们解读出鲁迅先生对底层人民深深的悲悯情怀，在黑暗中不消沉，在迷惘中看到希望。我们领略了作为一个思想家的鲁迅先生。</a:t>
            </a:r>
            <a:endParaRPr lang="zh-CN" alt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5649" name="标题 733185"/>
          <p:cNvSpPr>
            <a:spLocks noGrp="1" noRot="1"/>
          </p:cNvSpPr>
          <p:nvPr>
            <p:ph type="title"/>
          </p:nvPr>
        </p:nvSpPr>
        <p:spPr>
          <a:xfrm>
            <a:off x="323850" y="404813"/>
            <a:ext cx="8540750" cy="1143000"/>
          </a:xfrm>
        </p:spPr>
        <p:txBody>
          <a:bodyPr anchor="ctr"/>
          <a:p>
            <a:pPr algn="l"/>
            <a:r>
              <a:rPr lang="zh-CN" altLang="en-US" sz="2800" dirty="0"/>
              <a:t>九．片段模写</a:t>
            </a:r>
            <a:endParaRPr lang="zh-CN" altLang="en-US" sz="2800" dirty="0"/>
          </a:p>
        </p:txBody>
      </p:sp>
      <p:sp>
        <p:nvSpPr>
          <p:cNvPr id="155650" name="文本占位符 733186"/>
          <p:cNvSpPr>
            <a:spLocks noGrp="1" noRot="1"/>
          </p:cNvSpPr>
          <p:nvPr>
            <p:ph idx="1"/>
          </p:nvPr>
        </p:nvSpPr>
        <p:spPr>
          <a:xfrm>
            <a:off x="323850" y="1484313"/>
            <a:ext cx="8640763" cy="5184775"/>
          </a:xfrm>
        </p:spPr>
        <p:txBody>
          <a:bodyPr anchor="t"/>
          <a:p>
            <a:r>
              <a:rPr lang="zh-CN" altLang="en-US" sz="2000" dirty="0"/>
              <a:t>全国著名特级教师余映潮老师对“读写结合”的意义、策略有一段精辟的论述：</a:t>
            </a:r>
            <a:endParaRPr lang="zh-CN" altLang="en-US" sz="2000" dirty="0"/>
          </a:p>
          <a:p>
            <a:r>
              <a:rPr lang="zh-CN" altLang="en-US" sz="2000" dirty="0"/>
              <a:t>“阅读中的读与写是一种‘与生俱来’的关系，语文教学的最为明显的最本质的特点就是读写结合。可以说，读读写写、读写结合，不论是从教学内容来看，还是从学生的课堂活动来看，它都是阅读教学中最常规最平实的教学手法，在日常教学中，几乎是没有教师不会运用这种通俗教法的。读写结合式教学模式可以说是最通俗中、最普及的教学模式。”</a:t>
            </a:r>
            <a:endParaRPr lang="zh-CN" altLang="en-US" sz="2000" dirty="0"/>
          </a:p>
          <a:p>
            <a:r>
              <a:rPr lang="zh-CN" altLang="en-US" sz="2000" dirty="0"/>
              <a:t>“所谓读写结合，就是利用课文这个语言载体，从课文本身的内容出发，设计与课文有血肉联系的“写”的内容，从而达到以写促主裁判，以读带写的教学目的，其关键还是惟写促读。”</a:t>
            </a:r>
            <a:endParaRPr lang="zh-CN" altLang="en-US" sz="2000" dirty="0"/>
          </a:p>
          <a:p>
            <a:r>
              <a:rPr lang="zh-CN" altLang="en-US" sz="2000" dirty="0"/>
              <a:t>诸如成语接龙、美句摘抄、提纲罗列、内容概述、人物素描、仿写学用、补说续接、原文改写、想象创编、读后随感、写法实践、自由表达、信息整合、作品评论、活动记录、定向探究、话题作文、事实印证、理由论证等等，都是常用的好方法。”</a:t>
            </a:r>
            <a:endParaRPr lang="zh-CN" alt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文本占位符 595970"/>
          <p:cNvSpPr>
            <a:spLocks noGrp="1" noRot="1"/>
          </p:cNvSpPr>
          <p:nvPr>
            <p:ph idx="1"/>
          </p:nvPr>
        </p:nvSpPr>
        <p:spPr>
          <a:xfrm>
            <a:off x="395288" y="908050"/>
            <a:ext cx="8353425" cy="4826000"/>
          </a:xfrm>
        </p:spPr>
        <p:txBody>
          <a:bodyPr anchor="t"/>
          <a:p>
            <a:pPr>
              <a:lnSpc>
                <a:spcPct val="90000"/>
              </a:lnSpc>
            </a:pPr>
            <a:r>
              <a:rPr lang="zh-CN" altLang="en-US" sz="2800" dirty="0"/>
              <a:t>如何从标题入手细读文本？</a:t>
            </a:r>
            <a:endParaRPr lang="zh-CN" altLang="en-US" sz="2800" dirty="0"/>
          </a:p>
          <a:p>
            <a:pPr>
              <a:lnSpc>
                <a:spcPct val="90000"/>
              </a:lnSpc>
            </a:pPr>
            <a:r>
              <a:rPr lang="en-US" altLang="zh-CN" sz="2800" dirty="0"/>
              <a:t>1</a:t>
            </a:r>
            <a:r>
              <a:rPr lang="zh-CN" altLang="en-US" sz="2800" dirty="0"/>
              <a:t>．设计问题</a:t>
            </a:r>
            <a:endParaRPr lang="zh-CN" altLang="en-US" sz="2800" dirty="0"/>
          </a:p>
          <a:p>
            <a:pPr>
              <a:lnSpc>
                <a:spcPct val="90000"/>
              </a:lnSpc>
            </a:pPr>
            <a:r>
              <a:rPr lang="zh-CN" altLang="en-US" sz="2800" dirty="0"/>
              <a:t>通过问题，把握文章的主要内容。</a:t>
            </a:r>
            <a:endParaRPr lang="zh-CN" altLang="en-US" sz="2800" dirty="0"/>
          </a:p>
          <a:p>
            <a:pPr>
              <a:lnSpc>
                <a:spcPct val="90000"/>
              </a:lnSpc>
            </a:pPr>
            <a:endParaRPr lang="zh-CN" altLang="en-US" sz="2800" dirty="0"/>
          </a:p>
          <a:p>
            <a:pPr>
              <a:lnSpc>
                <a:spcPct val="90000"/>
              </a:lnSpc>
            </a:pPr>
            <a:r>
              <a:rPr lang="zh-CN" altLang="en-US" sz="2800" dirty="0"/>
              <a:t>如，</a:t>
            </a:r>
            <a:r>
              <a:rPr lang="en-US" altLang="zh-CN" sz="2800" dirty="0"/>
              <a:t>《</a:t>
            </a:r>
            <a:r>
              <a:rPr lang="zh-CN" altLang="en-US" sz="2800" dirty="0"/>
              <a:t>散步</a:t>
            </a:r>
            <a:r>
              <a:rPr lang="en-US" altLang="zh-CN" sz="2800"/>
              <a:t>》</a:t>
            </a:r>
            <a:endParaRPr lang="en-US" altLang="zh-CN" sz="2800"/>
          </a:p>
          <a:p>
            <a:pPr>
              <a:lnSpc>
                <a:spcPct val="90000"/>
              </a:lnSpc>
            </a:pPr>
            <a:r>
              <a:rPr lang="en-US" altLang="zh-CN" sz="2800" dirty="0"/>
              <a:t>    </a:t>
            </a:r>
            <a:r>
              <a:rPr lang="zh-CN" altLang="en-US" sz="2800" dirty="0"/>
              <a:t>可以这样</a:t>
            </a:r>
            <a:r>
              <a:rPr lang="zh-CN" altLang="en-US" sz="2800" dirty="0"/>
              <a:t>设计问题：</a:t>
            </a:r>
            <a:endParaRPr lang="zh-CN" altLang="en-US" sz="2800" dirty="0"/>
          </a:p>
          <a:p>
            <a:pPr>
              <a:lnSpc>
                <a:spcPct val="90000"/>
              </a:lnSpc>
            </a:pPr>
            <a:r>
              <a:rPr lang="zh-CN" altLang="en-US" sz="2800" dirty="0"/>
              <a:t>    文中写了哪些人散步？散步的地点在哪里？散步时发生了什么事？表现了什么主题？</a:t>
            </a:r>
            <a:endParaRPr lang="zh-CN" altLang="en-US" sz="2800"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6673" name="文本占位符 734210"/>
          <p:cNvSpPr>
            <a:spLocks noGrp="1" noRot="1"/>
          </p:cNvSpPr>
          <p:nvPr>
            <p:ph idx="1"/>
          </p:nvPr>
        </p:nvSpPr>
        <p:spPr>
          <a:xfrm>
            <a:off x="250825" y="1268413"/>
            <a:ext cx="8540750" cy="4194175"/>
          </a:xfrm>
        </p:spPr>
        <p:txBody>
          <a:bodyPr anchor="t"/>
          <a:p>
            <a:pPr>
              <a:lnSpc>
                <a:spcPct val="90000"/>
              </a:lnSpc>
            </a:pPr>
            <a:r>
              <a:rPr lang="zh-CN" altLang="en-US" dirty="0"/>
              <a:t>新修订的</a:t>
            </a:r>
            <a:r>
              <a:rPr lang="en-US" altLang="zh-CN" dirty="0"/>
              <a:t>《</a:t>
            </a:r>
            <a:r>
              <a:rPr lang="zh-CN" altLang="en-US" dirty="0"/>
              <a:t>语文课程标准</a:t>
            </a:r>
            <a:r>
              <a:rPr lang="en-US" altLang="zh-CN" dirty="0"/>
              <a:t>》</a:t>
            </a:r>
            <a:r>
              <a:rPr lang="zh-CN" altLang="en-US" dirty="0"/>
              <a:t>第二部分“课程的基本理念”中有这样的表述：“语文是实践性很强的课程，应着重培养学生的语文实践能力，而培养这种能力的主要途径也应是语文实践。语文又是母语教育课程，学习资源和实践机会无处不在，无时不有。因而，应该让学生更多地直接接触语文材料，在大量的语文实践中体会、掌握运用语文的规律，而不宜刻意追求语文知识的系统和完整。”</a:t>
            </a:r>
            <a:endParaRPr lang="zh-CN" alt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7697" name="文本占位符 736258"/>
          <p:cNvSpPr>
            <a:spLocks noGrp="1" noRot="1"/>
          </p:cNvSpPr>
          <p:nvPr>
            <p:ph idx="1"/>
          </p:nvPr>
        </p:nvSpPr>
        <p:spPr>
          <a:xfrm>
            <a:off x="250825" y="333375"/>
            <a:ext cx="8424863" cy="6264275"/>
          </a:xfrm>
        </p:spPr>
        <p:txBody>
          <a:bodyPr anchor="t"/>
          <a:p>
            <a:pPr>
              <a:lnSpc>
                <a:spcPct val="90000"/>
              </a:lnSpc>
            </a:pPr>
            <a:r>
              <a:rPr lang="zh-CN" altLang="en-US" sz="2800" dirty="0"/>
              <a:t>学生语文水平的提高，需要读、写、听、说齐头并进。这四个方面缺一不可。</a:t>
            </a:r>
            <a:endParaRPr lang="zh-CN" altLang="en-US" sz="2800" dirty="0"/>
          </a:p>
          <a:p>
            <a:pPr>
              <a:lnSpc>
                <a:spcPct val="90000"/>
              </a:lnSpc>
            </a:pPr>
            <a:r>
              <a:rPr lang="zh-CN" altLang="en-US" sz="2800" dirty="0"/>
              <a:t> 读写结合中有一个很重要的方法</a:t>
            </a:r>
            <a:r>
              <a:rPr lang="en-US" altLang="zh-CN" sz="2800"/>
              <a:t>——</a:t>
            </a:r>
            <a:r>
              <a:rPr lang="zh-CN" altLang="en-US" sz="2800" dirty="0"/>
              <a:t>片段模写。</a:t>
            </a:r>
            <a:endParaRPr lang="zh-CN" altLang="en-US" sz="2800" dirty="0"/>
          </a:p>
          <a:p>
            <a:pPr>
              <a:lnSpc>
                <a:spcPct val="90000"/>
              </a:lnSpc>
            </a:pPr>
            <a:r>
              <a:rPr lang="zh-CN" altLang="en-US" sz="2800" dirty="0"/>
              <a:t>片段模写，是一种模仿。</a:t>
            </a:r>
            <a:endParaRPr lang="zh-CN" altLang="en-US" sz="2800" dirty="0"/>
          </a:p>
          <a:p>
            <a:pPr>
              <a:lnSpc>
                <a:spcPct val="90000"/>
              </a:lnSpc>
            </a:pPr>
            <a:r>
              <a:rPr lang="zh-CN" altLang="en-US" sz="2800" dirty="0"/>
              <a:t>模仿学习理论认为，学习是通过模仿过程而产生的，即一个人通过观察另一个人（榜样）的行为反应而学习了某种特殊的反应方式。观察者仅仅通过看到榜样的奖励就可以学会这个榜样的反应。来自榜样的奖励可能是各种各样的。</a:t>
            </a:r>
            <a:endParaRPr lang="zh-CN" altLang="en-US" sz="2800" dirty="0"/>
          </a:p>
          <a:p>
            <a:pPr>
              <a:lnSpc>
                <a:spcPct val="90000"/>
              </a:lnSpc>
            </a:pPr>
            <a:r>
              <a:rPr lang="zh-CN" altLang="en-US" sz="2800" dirty="0"/>
              <a:t>在模仿学习的有关理论中，心理学家班都拉的贡献最为突出。他认为模仿学习可以在既没有榜样也没有奖励的情况下发生，个体仅仅通过观察其他人的行为反应就可以达到模仿学习的目的。当然，班都拉虽然强调个体可通过简单的观察学会某些行为，但要使个体运用这些行为，就必须运用强化手段。</a:t>
            </a:r>
            <a:endParaRPr lang="zh-CN" altLang="en-US" sz="2800"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8721" name="文本占位符 737282"/>
          <p:cNvSpPr>
            <a:spLocks noGrp="1" noRot="1"/>
          </p:cNvSpPr>
          <p:nvPr>
            <p:ph idx="1"/>
          </p:nvPr>
        </p:nvSpPr>
        <p:spPr>
          <a:xfrm>
            <a:off x="323850" y="620713"/>
            <a:ext cx="8496300" cy="5832475"/>
          </a:xfrm>
        </p:spPr>
        <p:txBody>
          <a:bodyPr anchor="t"/>
          <a:p>
            <a:pPr>
              <a:lnSpc>
                <a:spcPct val="80000"/>
              </a:lnSpc>
            </a:pPr>
            <a:r>
              <a:rPr lang="zh-CN" altLang="en-US" sz="2400" dirty="0"/>
              <a:t>班都拉将社会模仿学习分为以下</a:t>
            </a:r>
            <a:r>
              <a:rPr lang="en-US" altLang="zh-CN" sz="2400" dirty="0"/>
              <a:t>4</a:t>
            </a:r>
            <a:r>
              <a:rPr lang="zh-CN" altLang="en-US" sz="2400" dirty="0"/>
              <a:t>个过程：</a:t>
            </a:r>
            <a:r>
              <a:rPr lang="en-US" altLang="zh-CN" sz="2400" dirty="0"/>
              <a:t>①</a:t>
            </a:r>
            <a:r>
              <a:rPr lang="zh-CN" altLang="en-US" sz="2400" dirty="0"/>
              <a:t>注意过程。人们要向某个模型学习，就必须集中注意力，准确地感知对方的行为。注意过程一方面与要模仿的对象有关，如其行为的有效性、特点及行为的价值等；另一方面与观察者本人的特点有关，如其感知的能力、唤醒水平、感知习惯以及过去所受过的强化的情况等。</a:t>
            </a:r>
            <a:r>
              <a:rPr lang="en-US" altLang="zh-CN" sz="2400" dirty="0"/>
              <a:t>②</a:t>
            </a:r>
            <a:r>
              <a:rPr lang="zh-CN" altLang="en-US" sz="2400" dirty="0"/>
              <a:t>保持过程。人们为了有效地进行模仿学习，必须能记得所要模仿的行为。这包括了对象和信息的双重存储，通常利用言语方式。保持的目的是能够重新提取出来并付诸于行动。</a:t>
            </a:r>
            <a:r>
              <a:rPr lang="en-US" altLang="zh-CN" sz="2400" dirty="0"/>
              <a:t>③</a:t>
            </a:r>
            <a:r>
              <a:rPr lang="zh-CN" altLang="en-US" sz="2400" dirty="0"/>
              <a:t>运动的再现过程。在某些阶段，将所要模仿行为的言语信息翻译为有效的行为。这一过程受到观察者的生理能力，反应是否已包括了必要的反应成分，以及在尝试采用新的行为时，是否具有正确的调适能力等因素的影响。</a:t>
            </a:r>
            <a:r>
              <a:rPr lang="en-US" altLang="zh-CN" sz="2400" dirty="0"/>
              <a:t>④</a:t>
            </a:r>
            <a:r>
              <a:rPr lang="zh-CN" altLang="en-US" sz="2400" dirty="0"/>
              <a:t>动机建立过程。模仿学习时，观察者在下列情况下更愿意通过模仿获得行为：一是可以得到内部的奖励；二是内心认为是值得的；三是已经见到过这种行为给榜样带来了好处。</a:t>
            </a:r>
            <a:endParaRPr lang="zh-CN" altLang="en-US" sz="2400" dirty="0"/>
          </a:p>
          <a:p>
            <a:pPr>
              <a:lnSpc>
                <a:spcPct val="80000"/>
              </a:lnSpc>
            </a:pPr>
            <a:r>
              <a:rPr lang="zh-CN" altLang="en-US" sz="2400" dirty="0"/>
              <a:t>模仿是创造的基础。正像学书法。一般先“摹帖”，再“临帖”，再“创造”。语言学习，也是如此。</a:t>
            </a:r>
            <a:endParaRPr lang="zh-CN" altLang="en-US" sz="2400"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9745" name="文本占位符 738306"/>
          <p:cNvSpPr>
            <a:spLocks noGrp="1" noRot="1"/>
          </p:cNvSpPr>
          <p:nvPr>
            <p:ph idx="1"/>
          </p:nvPr>
        </p:nvSpPr>
        <p:spPr>
          <a:xfrm>
            <a:off x="323850" y="1196975"/>
            <a:ext cx="8540750" cy="4194175"/>
          </a:xfrm>
        </p:spPr>
        <p:txBody>
          <a:bodyPr anchor="t"/>
          <a:p>
            <a:pPr>
              <a:lnSpc>
                <a:spcPct val="90000"/>
              </a:lnSpc>
            </a:pPr>
            <a:r>
              <a:rPr lang="zh-CN" altLang="en-US" sz="2400" dirty="0"/>
              <a:t>运用教材中的写作资源指导学生进行模写写作，在模写中提升，在提升中模写，可以提高学生的写作水平。</a:t>
            </a:r>
            <a:endParaRPr lang="zh-CN" altLang="en-US" sz="2400" dirty="0"/>
          </a:p>
          <a:p>
            <a:pPr>
              <a:lnSpc>
                <a:spcPct val="90000"/>
              </a:lnSpc>
            </a:pPr>
            <a:r>
              <a:rPr lang="zh-CN" altLang="en-US" sz="2400" dirty="0"/>
              <a:t>教材的课文，大多为名家名篇。教师应选择好学生模写的“范本”，以精彩片段为主。就内容而言，有的课文段落感情真挚，催人泪下；有的课文段落描写细致，富有神采；有的课文段落论说严密，无懈可击；有的课文段落富有哲理，启人深思</a:t>
            </a:r>
            <a:r>
              <a:rPr lang="en-US" altLang="zh-CN" sz="2400"/>
              <a:t>……</a:t>
            </a:r>
            <a:r>
              <a:rPr lang="zh-CN" altLang="en-US" sz="2400" dirty="0"/>
              <a:t>就艺术手法来说，有的课文段落托物言志，意味深长；有的课文段落动静结合，虚实相生；有的课文段落点面结合，形神兼备；有的段落巧用修辞，生动传神</a:t>
            </a:r>
            <a:r>
              <a:rPr lang="en-US" altLang="zh-CN" sz="2400"/>
              <a:t>……</a:t>
            </a:r>
            <a:r>
              <a:rPr lang="zh-CN" altLang="en-US" sz="2400" dirty="0"/>
              <a:t>这些，都是学生撒模写的绝佳材料。 </a:t>
            </a:r>
            <a:endParaRPr lang="zh-CN" altLang="en-US" sz="2400"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0769" name="文本占位符 739330"/>
          <p:cNvSpPr>
            <a:spLocks noGrp="1" noRot="1"/>
          </p:cNvSpPr>
          <p:nvPr>
            <p:ph idx="1"/>
          </p:nvPr>
        </p:nvSpPr>
        <p:spPr>
          <a:xfrm>
            <a:off x="323850" y="1052513"/>
            <a:ext cx="8540750" cy="4194175"/>
          </a:xfrm>
        </p:spPr>
        <p:txBody>
          <a:bodyPr anchor="t"/>
          <a:p>
            <a:r>
              <a:rPr lang="zh-CN" altLang="en-US" sz="2800" dirty="0"/>
              <a:t>在开展模仿类片段训练时，应确定每次的模写点。课文的精彩点，往往很多。但不能让每个精彩点都作为仿写点，因为如果这样，学生会感到迷惘而无处入手。每次训练，只需确定一至两个仿写点，“咬定青山不放松”，让学生阅读感悟，反复揣摩，悉心模写。 </a:t>
            </a:r>
            <a:endParaRPr lang="zh-CN" altLang="en-US" sz="2800" dirty="0"/>
          </a:p>
          <a:p>
            <a:r>
              <a:rPr lang="zh-CN" altLang="en-US" sz="2800" dirty="0"/>
              <a:t>例如，学习了</a:t>
            </a:r>
            <a:r>
              <a:rPr lang="en-US" altLang="zh-CN" sz="2800" dirty="0"/>
              <a:t>《</a:t>
            </a:r>
            <a:r>
              <a:rPr lang="zh-CN" altLang="en-US" sz="2800" dirty="0"/>
              <a:t>春</a:t>
            </a:r>
            <a:r>
              <a:rPr lang="en-US" altLang="zh-CN" sz="2800" dirty="0"/>
              <a:t>》</a:t>
            </a:r>
            <a:r>
              <a:rPr lang="zh-CN" altLang="en-US" sz="2800" dirty="0"/>
              <a:t>，我要求学习仿照课文第四段“春花图”，任选一个自己熟悉的景物，写一段话，仿写点为：运用比喻、拟人等修辞手法，写活景物。</a:t>
            </a:r>
            <a:endParaRPr lang="zh-CN" altLang="en-US" sz="2800"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1793" name="文本占位符 740354"/>
          <p:cNvSpPr>
            <a:spLocks noGrp="1" noRot="1"/>
          </p:cNvSpPr>
          <p:nvPr>
            <p:ph idx="1"/>
          </p:nvPr>
        </p:nvSpPr>
        <p:spPr>
          <a:xfrm>
            <a:off x="323850" y="1052513"/>
            <a:ext cx="8540750" cy="4194175"/>
          </a:xfrm>
        </p:spPr>
        <p:txBody>
          <a:bodyPr anchor="t"/>
          <a:p>
            <a:pPr>
              <a:lnSpc>
                <a:spcPct val="90000"/>
              </a:lnSpc>
            </a:pPr>
            <a:r>
              <a:rPr lang="zh-CN" altLang="en-US" dirty="0"/>
              <a:t>一位学生仿写到：走进江南的杨桥，首先看到的是一条绕村而过的小河。岸边的房屋在河面上投下了斑驳的倒影。微风吹过，河面上泛起了阵阵涟漪。房屋的影子，被调皮的风给弄碎了。河水缓缓地流淌着，穿过了树林，绕过了花海。在这趟有趣的旅行中，它得到了丰厚的大礼</a:t>
            </a:r>
            <a:r>
              <a:rPr lang="en-US" altLang="zh-CN"/>
              <a:t>——</a:t>
            </a:r>
            <a:r>
              <a:rPr lang="zh-CN" altLang="en-US" dirty="0"/>
              <a:t>树伯伯送了几片绿叶，花姑娘送了几朵美丽的小花，装饰着它那亮晶晶的衣服上，美丽而又青涩。</a:t>
            </a:r>
            <a:endParaRPr lang="zh-CN" alt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2817" name="文本占位符 741378"/>
          <p:cNvSpPr>
            <a:spLocks noGrp="1" noRot="1"/>
          </p:cNvSpPr>
          <p:nvPr>
            <p:ph idx="1"/>
          </p:nvPr>
        </p:nvSpPr>
        <p:spPr>
          <a:xfrm>
            <a:off x="323850" y="692150"/>
            <a:ext cx="8640763" cy="5257800"/>
          </a:xfrm>
        </p:spPr>
        <p:txBody>
          <a:bodyPr anchor="t"/>
          <a:p>
            <a:pPr>
              <a:lnSpc>
                <a:spcPct val="90000"/>
              </a:lnSpc>
            </a:pPr>
            <a:r>
              <a:rPr lang="zh-CN" altLang="en-US" sz="2400" dirty="0"/>
              <a:t>又如，</a:t>
            </a:r>
            <a:r>
              <a:rPr lang="en-US" altLang="zh-CN" sz="2400" dirty="0"/>
              <a:t>《</a:t>
            </a:r>
            <a:r>
              <a:rPr lang="zh-CN" altLang="en-US" sz="2400" dirty="0"/>
              <a:t>从百草园到三味书屋</a:t>
            </a:r>
            <a:r>
              <a:rPr lang="en-US" altLang="zh-CN" sz="2400" dirty="0"/>
              <a:t>》</a:t>
            </a:r>
            <a:r>
              <a:rPr lang="zh-CN" altLang="en-US" sz="2400" dirty="0"/>
              <a:t>第二段的景物描写，有详有略，有声有色，情景交融，脍炙人口。尤其是作者运用“不必说</a:t>
            </a:r>
            <a:r>
              <a:rPr lang="en-US" altLang="zh-CN" sz="2400"/>
              <a:t>……</a:t>
            </a:r>
            <a:r>
              <a:rPr lang="zh-CN" altLang="en-US" sz="2400" dirty="0"/>
              <a:t>也不必说</a:t>
            </a:r>
            <a:r>
              <a:rPr lang="en-US" altLang="zh-CN" sz="2400"/>
              <a:t>……</a:t>
            </a:r>
            <a:r>
              <a:rPr lang="zh-CN" altLang="en-US" sz="2400" dirty="0"/>
              <a:t>单是</a:t>
            </a:r>
            <a:r>
              <a:rPr lang="en-US" altLang="zh-CN" sz="2400"/>
              <a:t>……</a:t>
            </a:r>
            <a:r>
              <a:rPr lang="en-US" altLang="zh-CN" sz="2400" dirty="0"/>
              <a:t>”</a:t>
            </a:r>
            <a:r>
              <a:rPr lang="zh-CN" altLang="en-US" sz="2400" dirty="0"/>
              <a:t>的句式，运用生动丰富的词汇，表现百草园乐趣无穷。我让学生以自己的童年生活为内容，仿照这一段，运用“不必说</a:t>
            </a:r>
            <a:r>
              <a:rPr lang="en-US" altLang="zh-CN" sz="2400"/>
              <a:t>……</a:t>
            </a:r>
            <a:r>
              <a:rPr lang="zh-CN" altLang="en-US" sz="2400" dirty="0"/>
              <a:t>也不必说</a:t>
            </a:r>
            <a:r>
              <a:rPr lang="en-US" altLang="zh-CN" sz="2400"/>
              <a:t>……</a:t>
            </a:r>
            <a:r>
              <a:rPr lang="zh-CN" altLang="en-US" sz="2400" dirty="0"/>
              <a:t>单是</a:t>
            </a:r>
            <a:r>
              <a:rPr lang="en-US" altLang="zh-CN" sz="2400"/>
              <a:t>……</a:t>
            </a:r>
            <a:r>
              <a:rPr lang="en-US" altLang="zh-CN" sz="2400" dirty="0"/>
              <a:t>”</a:t>
            </a:r>
            <a:r>
              <a:rPr lang="zh-CN" altLang="en-US" sz="2400" dirty="0"/>
              <a:t>的句式及一系列生动的动词、形容词，写一段话。</a:t>
            </a:r>
            <a:endParaRPr lang="zh-CN" altLang="en-US" sz="2400" dirty="0"/>
          </a:p>
          <a:p>
            <a:pPr>
              <a:lnSpc>
                <a:spcPct val="90000"/>
              </a:lnSpc>
            </a:pPr>
            <a:r>
              <a:rPr lang="zh-CN" altLang="en-US" sz="2400" dirty="0"/>
              <a:t>生一：不必说恬静飘逸的竹林，昂首挺立的银杏树，变幻无穷的朝霞；也不必说麻雀在柳树丛中跳来跳去，轻快敏捷的鲫鱼在清澈透明的溪流中追逐嬉戏，温顺的绵羊慢悠悠地在草地上吃草。单是我家后花园一带，就乐趣无穷。在这里，我欣赏出淤泥而不染、亭亭玉立的荷花，沉醉于野百合花那清幽迷人的芬芒，聆听蝴蝶、蜜蜂欢快采蜜时的振翅声。闭上眼，我甚至可以倾听到月季花和小草的窃窃私语声。</a:t>
            </a:r>
            <a:endParaRPr lang="zh-CN" altLang="en-US" sz="2400"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41" name="文本占位符 742402"/>
          <p:cNvSpPr>
            <a:spLocks noGrp="1" noRot="1"/>
          </p:cNvSpPr>
          <p:nvPr>
            <p:ph idx="1"/>
          </p:nvPr>
        </p:nvSpPr>
        <p:spPr>
          <a:xfrm>
            <a:off x="250825" y="1196975"/>
            <a:ext cx="8424863" cy="4968875"/>
          </a:xfrm>
        </p:spPr>
        <p:txBody>
          <a:bodyPr anchor="t"/>
          <a:p>
            <a:pPr>
              <a:lnSpc>
                <a:spcPct val="80000"/>
              </a:lnSpc>
            </a:pPr>
            <a:r>
              <a:rPr lang="zh-CN" altLang="en-US" sz="2800" dirty="0"/>
              <a:t>生二：不必说蓝蓝的天空，洁白的云朵，五彩缤纷的花朵，郁郁葱葱的小草；也不必说知了在树林里声声地叫着夏天，细小的蚂蚁爬在食物上，快乐的青蛙坐在荷叶上“呱呱”地唱着动人的歌谣。单是那门前的一簇簇竞相开放的野花，就让我一次又一欢陶醉。</a:t>
            </a:r>
            <a:endParaRPr lang="zh-CN" altLang="en-US" sz="2800" dirty="0"/>
          </a:p>
          <a:p>
            <a:pPr>
              <a:lnSpc>
                <a:spcPct val="80000"/>
              </a:lnSpc>
            </a:pPr>
            <a:r>
              <a:rPr lang="zh-CN" altLang="en-US" sz="2800" dirty="0"/>
              <a:t>生三：不必说万紫千红、莺舞蝶飞、欣欣向荣的春天；也不心说骄阳似火、蝉鸣蛙歌、荷叶满池的夏天；单是天高云淡、瓜果飘香、五谷丰登的秋天，便给我无穷的乐趣。黄澄澄的柿子，好似练习单杠的体操运动员，不肯下树；红扑扑的苹果，像一张张胖娃娃害羞的脸，绽放着灿烂的笑脸；颗粒肥大的白乌枣，在高高的枣树上星星点点地笑着秋风。</a:t>
            </a:r>
            <a:endParaRPr lang="zh-CN" altLang="en-US" sz="2800"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7937" name="文本占位符 754690"/>
          <p:cNvSpPr>
            <a:spLocks noGrp="1" noRot="1"/>
          </p:cNvSpPr>
          <p:nvPr>
            <p:ph idx="1"/>
          </p:nvPr>
        </p:nvSpPr>
        <p:spPr>
          <a:xfrm>
            <a:off x="323850" y="1196975"/>
            <a:ext cx="8540750" cy="4194175"/>
          </a:xfrm>
        </p:spPr>
        <p:txBody>
          <a:bodyPr anchor="t"/>
          <a:p>
            <a:r>
              <a:rPr lang="zh-CN" altLang="en-US" sz="2800" dirty="0">
                <a:latin typeface="宋体" panose="02010600030101010101" pitchFamily="2" charset="-122"/>
              </a:rPr>
              <a:t>在每堂课，我们也只能精心选择教学内容，精心选择文本细读的一、两个点，开展教学活动。不可能面面俱到。</a:t>
            </a:r>
            <a:endParaRPr lang="zh-CN" altLang="en-US" sz="2800" dirty="0">
              <a:latin typeface="宋体" panose="02010600030101010101" pitchFamily="2" charset="-122"/>
            </a:endParaRPr>
          </a:p>
          <a:p>
            <a:r>
              <a:rPr lang="zh-CN" altLang="en-US" sz="2800" dirty="0">
                <a:latin typeface="宋体" panose="02010600030101010101" pitchFamily="2" charset="-122"/>
              </a:rPr>
              <a:t>孙子说：“故备前则后寡</a:t>
            </a:r>
            <a:r>
              <a:rPr lang="en-US" altLang="zh-CN" sz="2800" dirty="0">
                <a:latin typeface="宋体" panose="02010600030101010101" pitchFamily="2" charset="-122"/>
              </a:rPr>
              <a:t>,</a:t>
            </a:r>
            <a:r>
              <a:rPr lang="zh-CN" altLang="en-US" sz="2800" dirty="0">
                <a:latin typeface="宋体" panose="02010600030101010101" pitchFamily="2" charset="-122"/>
              </a:rPr>
              <a:t>备后则前寡</a:t>
            </a:r>
            <a:r>
              <a:rPr lang="en-US" altLang="zh-CN" sz="2800" dirty="0">
                <a:latin typeface="宋体" panose="02010600030101010101" pitchFamily="2" charset="-122"/>
              </a:rPr>
              <a:t>,</a:t>
            </a:r>
            <a:r>
              <a:rPr lang="zh-CN" altLang="en-US" sz="2800" dirty="0">
                <a:latin typeface="宋体" panose="02010600030101010101" pitchFamily="2" charset="-122"/>
              </a:rPr>
              <a:t>备左则右寡</a:t>
            </a:r>
            <a:r>
              <a:rPr lang="en-US" altLang="zh-CN" sz="2800" dirty="0">
                <a:latin typeface="宋体" panose="02010600030101010101" pitchFamily="2" charset="-122"/>
              </a:rPr>
              <a:t>,</a:t>
            </a:r>
            <a:r>
              <a:rPr lang="zh-CN" altLang="en-US" sz="2800" dirty="0">
                <a:latin typeface="宋体" panose="02010600030101010101" pitchFamily="2" charset="-122"/>
              </a:rPr>
              <a:t>备右则左寡</a:t>
            </a:r>
            <a:r>
              <a:rPr lang="en-US" altLang="zh-CN" sz="2800" dirty="0">
                <a:latin typeface="宋体" panose="02010600030101010101" pitchFamily="2" charset="-122"/>
              </a:rPr>
              <a:t>,</a:t>
            </a:r>
            <a:r>
              <a:rPr lang="zh-CN" altLang="en-US" sz="2800" dirty="0">
                <a:latin typeface="宋体" panose="02010600030101010101" pitchFamily="2" charset="-122"/>
              </a:rPr>
              <a:t>无所不备</a:t>
            </a:r>
            <a:r>
              <a:rPr lang="en-US" altLang="zh-CN" sz="2800" dirty="0">
                <a:latin typeface="宋体" panose="02010600030101010101" pitchFamily="2" charset="-122"/>
              </a:rPr>
              <a:t>,</a:t>
            </a:r>
            <a:r>
              <a:rPr lang="zh-CN" altLang="en-US" sz="2800" dirty="0">
                <a:latin typeface="宋体" panose="02010600030101010101" pitchFamily="2" charset="-122"/>
              </a:rPr>
              <a:t>则无所不寡。”这句话的意思是说：所以</a:t>
            </a:r>
            <a:r>
              <a:rPr lang="en-US" altLang="zh-CN" sz="2800" dirty="0">
                <a:latin typeface="宋体" panose="02010600030101010101" pitchFamily="2" charset="-122"/>
              </a:rPr>
              <a:t>,</a:t>
            </a:r>
            <a:r>
              <a:rPr lang="zh-CN" altLang="en-US" sz="2800" dirty="0">
                <a:latin typeface="宋体" panose="02010600030101010101" pitchFamily="2" charset="-122"/>
              </a:rPr>
              <a:t>防备前面</a:t>
            </a:r>
            <a:r>
              <a:rPr lang="en-US" altLang="zh-CN" sz="2800" dirty="0">
                <a:latin typeface="宋体" panose="02010600030101010101" pitchFamily="2" charset="-122"/>
              </a:rPr>
              <a:t>,</a:t>
            </a:r>
            <a:r>
              <a:rPr lang="zh-CN" altLang="en-US" sz="2800" dirty="0">
                <a:latin typeface="宋体" panose="02010600030101010101" pitchFamily="2" charset="-122"/>
              </a:rPr>
              <a:t>后面就寡弱；防备后面</a:t>
            </a:r>
            <a:r>
              <a:rPr lang="en-US" altLang="zh-CN" sz="2800" dirty="0">
                <a:latin typeface="宋体" panose="02010600030101010101" pitchFamily="2" charset="-122"/>
              </a:rPr>
              <a:t>,</a:t>
            </a:r>
            <a:r>
              <a:rPr lang="zh-CN" altLang="en-US" sz="2800" dirty="0">
                <a:latin typeface="宋体" panose="02010600030101010101" pitchFamily="2" charset="-122"/>
              </a:rPr>
              <a:t>前面就寡弱；防备左边</a:t>
            </a:r>
            <a:r>
              <a:rPr lang="en-US" altLang="zh-CN" sz="2800" dirty="0">
                <a:latin typeface="宋体" panose="02010600030101010101" pitchFamily="2" charset="-122"/>
              </a:rPr>
              <a:t>,</a:t>
            </a:r>
            <a:r>
              <a:rPr lang="zh-CN" altLang="en-US" sz="2800" dirty="0">
                <a:latin typeface="宋体" panose="02010600030101010101" pitchFamily="2" charset="-122"/>
              </a:rPr>
              <a:t>右边就寡弱；防备右边</a:t>
            </a:r>
            <a:r>
              <a:rPr lang="en-US" altLang="zh-CN" sz="2800" dirty="0">
                <a:latin typeface="宋体" panose="02010600030101010101" pitchFamily="2" charset="-122"/>
              </a:rPr>
              <a:t>,</a:t>
            </a:r>
            <a:r>
              <a:rPr lang="zh-CN" altLang="en-US" sz="2800" dirty="0">
                <a:latin typeface="宋体" panose="02010600030101010101" pitchFamily="2" charset="-122"/>
              </a:rPr>
              <a:t>左边就寡弱；处处防备</a:t>
            </a:r>
            <a:r>
              <a:rPr lang="en-US" altLang="zh-CN" sz="2800" dirty="0">
                <a:latin typeface="宋体" panose="02010600030101010101" pitchFamily="2" charset="-122"/>
              </a:rPr>
              <a:t>,</a:t>
            </a:r>
            <a:r>
              <a:rPr lang="zh-CN" altLang="en-US" sz="2800" dirty="0">
                <a:latin typeface="宋体" panose="02010600030101010101" pitchFamily="2" charset="-122"/>
              </a:rPr>
              <a:t>就处处寡弱。这句话说明的道理是：要集中力量解决主要问题。</a:t>
            </a:r>
            <a:endParaRPr lang="zh-CN" altLang="en-US" sz="2800" dirty="0">
              <a:latin typeface="宋体" panose="02010600030101010101" pitchFamily="2" charset="-122"/>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8961" name="文本占位符 755714"/>
          <p:cNvSpPr>
            <a:spLocks noGrp="1" noRot="1"/>
          </p:cNvSpPr>
          <p:nvPr>
            <p:ph idx="1"/>
          </p:nvPr>
        </p:nvSpPr>
        <p:spPr>
          <a:xfrm>
            <a:off x="323850" y="1341438"/>
            <a:ext cx="8540750" cy="4194175"/>
          </a:xfrm>
        </p:spPr>
        <p:txBody>
          <a:bodyPr anchor="t"/>
          <a:p>
            <a:r>
              <a:rPr lang="zh-CN" altLang="en-US" dirty="0"/>
              <a:t>只要我们在语文教学中，周密扎实地开展文本细读，细而有度，细而有法，细而有效，那么，学生一定会获得丰富的语言的经验、情绪和感悟，从而获得语言积累，提升语文素养。</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文本占位符 598018"/>
          <p:cNvSpPr>
            <a:spLocks noGrp="1" noRot="1"/>
          </p:cNvSpPr>
          <p:nvPr>
            <p:ph idx="1"/>
          </p:nvPr>
        </p:nvSpPr>
        <p:spPr>
          <a:xfrm>
            <a:off x="323850" y="981075"/>
            <a:ext cx="8569325" cy="5327650"/>
          </a:xfrm>
        </p:spPr>
        <p:txBody>
          <a:bodyPr anchor="t"/>
          <a:p>
            <a:pPr>
              <a:lnSpc>
                <a:spcPct val="80000"/>
              </a:lnSpc>
            </a:pPr>
            <a:r>
              <a:rPr lang="zh-CN" altLang="en-US" sz="2400" dirty="0"/>
              <a:t>案例</a:t>
            </a:r>
            <a:r>
              <a:rPr lang="en-US" altLang="zh-CN" sz="2400" dirty="0"/>
              <a:t>1</a:t>
            </a:r>
            <a:r>
              <a:rPr lang="zh-CN" altLang="en-US" sz="2400" dirty="0"/>
              <a:t>：陈日亮  </a:t>
            </a:r>
            <a:r>
              <a:rPr lang="en-US" altLang="zh-CN" sz="2400" dirty="0"/>
              <a:t>《</a:t>
            </a:r>
            <a:r>
              <a:rPr lang="zh-CN" altLang="en-US" sz="2400" dirty="0"/>
              <a:t>我的叔叔于勒的教学</a:t>
            </a:r>
            <a:r>
              <a:rPr lang="en-US" altLang="zh-CN" sz="2400" dirty="0"/>
              <a:t>》</a:t>
            </a:r>
            <a:r>
              <a:rPr lang="zh-CN" altLang="en-US" sz="2400" dirty="0"/>
              <a:t>（九上  第十四课）</a:t>
            </a:r>
            <a:r>
              <a:rPr lang="en-US" altLang="zh-CN" sz="2400" dirty="0"/>
              <a:t>《</a:t>
            </a:r>
            <a:r>
              <a:rPr lang="zh-CN" altLang="en-US" sz="2400" dirty="0"/>
              <a:t>一线考察：语文优质课例篇</a:t>
            </a:r>
            <a:r>
              <a:rPr lang="en-US" altLang="zh-CN" sz="2400" dirty="0"/>
              <a:t>》</a:t>
            </a:r>
            <a:r>
              <a:rPr lang="zh-CN" altLang="en-US" sz="2400" dirty="0"/>
              <a:t>第</a:t>
            </a:r>
            <a:r>
              <a:rPr lang="en-US" altLang="zh-CN" sz="2400" dirty="0"/>
              <a:t>24</a:t>
            </a:r>
            <a:r>
              <a:rPr lang="zh-CN" altLang="en-US" sz="2400" dirty="0"/>
              <a:t>页）</a:t>
            </a:r>
            <a:endParaRPr lang="zh-CN" altLang="en-US" sz="2400" dirty="0"/>
          </a:p>
          <a:p>
            <a:pPr>
              <a:lnSpc>
                <a:spcPct val="80000"/>
              </a:lnSpc>
            </a:pPr>
            <a:r>
              <a:rPr lang="zh-CN" altLang="en-US" sz="2400" dirty="0"/>
              <a:t> （陈日亮，福建省福州市第一中学语文特级教师）</a:t>
            </a:r>
            <a:endParaRPr lang="zh-CN" altLang="en-US" sz="2400" dirty="0"/>
          </a:p>
          <a:p>
            <a:pPr>
              <a:lnSpc>
                <a:spcPct val="80000"/>
              </a:lnSpc>
            </a:pPr>
            <a:r>
              <a:rPr lang="zh-CN" altLang="en-US" sz="2400" dirty="0"/>
              <a:t>从解题入手，教师可以提出几个问题引导学生接触主题。</a:t>
            </a:r>
            <a:endParaRPr lang="zh-CN" altLang="en-US" sz="2400" dirty="0"/>
          </a:p>
          <a:p>
            <a:pPr>
              <a:lnSpc>
                <a:spcPct val="80000"/>
              </a:lnSpc>
            </a:pPr>
            <a:r>
              <a:rPr lang="en-US" altLang="zh-CN" sz="2400" dirty="0"/>
              <a:t>1</a:t>
            </a:r>
            <a:r>
              <a:rPr lang="zh-CN" altLang="en-US" sz="2400" dirty="0"/>
              <a:t>．小说的题目叫</a:t>
            </a:r>
            <a:r>
              <a:rPr lang="en-US" altLang="zh-CN" sz="2400" dirty="0"/>
              <a:t>《</a:t>
            </a:r>
            <a:r>
              <a:rPr lang="zh-CN" altLang="en-US" sz="2400" dirty="0"/>
              <a:t>我的叔叔于勒</a:t>
            </a:r>
            <a:r>
              <a:rPr lang="en-US" altLang="zh-CN" sz="2400" dirty="0"/>
              <a:t>》</a:t>
            </a:r>
            <a:r>
              <a:rPr lang="zh-CN" altLang="en-US" sz="2400" dirty="0"/>
              <a:t>，可是对于勒的正面描写的笔墨很少。安上这样的题目，是否恰当呢？（这里选择了从题目联系全篇来审视情节内容的视角）</a:t>
            </a:r>
            <a:endParaRPr lang="zh-CN" altLang="en-US" sz="2400" dirty="0"/>
          </a:p>
          <a:p>
            <a:pPr>
              <a:lnSpc>
                <a:spcPct val="80000"/>
              </a:lnSpc>
            </a:pPr>
            <a:r>
              <a:rPr lang="zh-CN" altLang="en-US" sz="2400" dirty="0"/>
              <a:t>一学生回答：小说通过于勒的遭遇来反映资本主义社会的现实，所以安上这题目是恰当的。（这个回答虽然正确，但嫌简单）</a:t>
            </a:r>
            <a:endParaRPr lang="zh-CN" altLang="en-US" sz="2400" dirty="0"/>
          </a:p>
          <a:p>
            <a:pPr>
              <a:lnSpc>
                <a:spcPct val="80000"/>
              </a:lnSpc>
            </a:pPr>
            <a:r>
              <a:rPr lang="zh-CN" altLang="en-US" sz="2400" dirty="0"/>
              <a:t>教师的参考回答是：小说虽然不着重写于勒，但故事是紧紧围绕他的命运展开的。于勒的暴发与沦落，直接决定了菲利普一家对他的亲疏好恶、喜怒哀乐，从而鲜明地反映出人与人之间、一个家庭的亲兄弟之间关系的变化。同时，小说又是从“我”（于勒的侄儿）的角度来观察、叙述的，所以用</a:t>
            </a:r>
            <a:r>
              <a:rPr lang="en-US" altLang="zh-CN" sz="2400" dirty="0"/>
              <a:t>《</a:t>
            </a:r>
            <a:r>
              <a:rPr lang="zh-CN" altLang="en-US" sz="2400" dirty="0"/>
              <a:t>我的说说于勒</a:t>
            </a:r>
            <a:r>
              <a:rPr lang="en-US" altLang="zh-CN" sz="2400" dirty="0"/>
              <a:t>》</a:t>
            </a:r>
            <a:r>
              <a:rPr lang="zh-CN" altLang="en-US" sz="2400" dirty="0"/>
              <a:t>这一题目是十分恰当的。</a:t>
            </a:r>
            <a:endParaRPr lang="zh-CN" altLang="en-US" sz="2400" dirty="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9985" name="文本占位符 746498"/>
          <p:cNvSpPr>
            <a:spLocks noGrp="1" noRot="1"/>
          </p:cNvSpPr>
          <p:nvPr>
            <p:ph idx="1"/>
          </p:nvPr>
        </p:nvSpPr>
        <p:spPr>
          <a:xfrm>
            <a:off x="250825" y="836613"/>
            <a:ext cx="8540750" cy="4194175"/>
          </a:xfrm>
        </p:spPr>
        <p:txBody>
          <a:bodyPr anchor="t"/>
          <a:p>
            <a:r>
              <a:rPr lang="zh-CN" altLang="en-US" b="1" dirty="0">
                <a:latin typeface="黑体" panose="02010609060101010101" pitchFamily="2" charset="-122"/>
                <a:ea typeface="黑体" panose="02010609060101010101" pitchFamily="2" charset="-122"/>
              </a:rPr>
              <a:t>邮箱：</a:t>
            </a:r>
            <a:endParaRPr lang="zh-CN" altLang="en-US" b="1" dirty="0">
              <a:latin typeface="黑体" panose="02010609060101010101" pitchFamily="2" charset="-122"/>
              <a:ea typeface="黑体" panose="02010609060101010101" pitchFamily="2" charset="-122"/>
            </a:endParaRPr>
          </a:p>
          <a:p>
            <a:r>
              <a:rPr lang="en-US" altLang="zh-CN" b="1">
                <a:latin typeface="黑体" panose="02010609060101010101" pitchFamily="2" charset="-122"/>
                <a:ea typeface="黑体" panose="02010609060101010101" pitchFamily="2" charset="-122"/>
              </a:rPr>
              <a:t>zlczww@163.com</a:t>
            </a:r>
            <a:endParaRPr lang="en-US" altLang="zh-CN" b="1">
              <a:latin typeface="黑体" panose="02010609060101010101" pitchFamily="2" charset="-122"/>
              <a:ea typeface="黑体" panose="02010609060101010101" pitchFamily="2" charset="-122"/>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1009" name="文本占位符 747522"/>
          <p:cNvSpPr>
            <a:spLocks noGrp="1" noRot="1"/>
          </p:cNvSpPr>
          <p:nvPr>
            <p:ph idx="1"/>
          </p:nvPr>
        </p:nvSpPr>
        <p:spPr>
          <a:xfrm>
            <a:off x="323850" y="981075"/>
            <a:ext cx="8540750" cy="4194175"/>
          </a:xfrm>
        </p:spPr>
        <p:txBody>
          <a:bodyPr anchor="t"/>
          <a:p>
            <a:endParaRPr lang="zh-CN" altLang="en-US" b="1" dirty="0">
              <a:latin typeface="黑体" panose="02010609060101010101" pitchFamily="2" charset="-122"/>
              <a:ea typeface="黑体" panose="02010609060101010101" pitchFamily="2" charset="-122"/>
            </a:endParaRPr>
          </a:p>
          <a:p>
            <a:endParaRPr lang="zh-CN" altLang="en-US" b="1" dirty="0">
              <a:latin typeface="黑体" panose="02010609060101010101" pitchFamily="2" charset="-122"/>
              <a:ea typeface="黑体" panose="02010609060101010101" pitchFamily="2" charset="-122"/>
            </a:endParaRPr>
          </a:p>
          <a:p>
            <a:r>
              <a:rPr lang="zh-CN" altLang="en-US" b="1" dirty="0">
                <a:latin typeface="黑体" panose="02010609060101010101" pitchFamily="2" charset="-122"/>
                <a:ea typeface="黑体" panose="02010609060101010101" pitchFamily="2" charset="-122"/>
              </a:rPr>
              <a:t>发自内心地感谢各位领导、各位老师！</a:t>
            </a:r>
            <a:endParaRPr lang="zh-CN" altLang="en-US" b="1" dirty="0">
              <a:latin typeface="黑体" panose="02010609060101010101" pitchFamily="2" charset="-122"/>
              <a:ea typeface="黑体" panose="02010609060101010101" pitchFamily="2" charset="-122"/>
            </a:endParaRPr>
          </a:p>
          <a:p>
            <a:r>
              <a:rPr lang="zh-CN" altLang="en-US" b="1" dirty="0">
                <a:latin typeface="黑体" panose="02010609060101010101" pitchFamily="2" charset="-122"/>
                <a:ea typeface="黑体" panose="02010609060101010101" pitchFamily="2" charset="-122"/>
              </a:rPr>
              <a:t>谢谢大家</a:t>
            </a:r>
            <a:r>
              <a:rPr lang="en-US" altLang="zh-CN" b="1">
                <a:latin typeface="黑体" panose="02010609060101010101" pitchFamily="2" charset="-122"/>
                <a:ea typeface="黑体" panose="02010609060101010101" pitchFamily="2" charset="-122"/>
              </a:rPr>
              <a:t>!</a:t>
            </a:r>
            <a:endParaRPr lang="en-US" altLang="zh-CN" b="1">
              <a:latin typeface="黑体" panose="02010609060101010101" pitchFamily="2" charset="-122"/>
              <a:ea typeface="黑体" panose="02010609060101010101" pitchFamily="2" charset="-122"/>
            </a:endParaRPr>
          </a:p>
          <a:p>
            <a:endParaRPr lang="en-US" altLang="zh-CN" b="1">
              <a:latin typeface="黑体" panose="02010609060101010101" pitchFamily="2" charset="-122"/>
              <a:ea typeface="黑体" panose="02010609060101010101" pitchFamily="2" charset="-122"/>
            </a:endParaRPr>
          </a:p>
          <a:p>
            <a:endParaRPr lang="en-US" altLang="zh-C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文本占位符 599042"/>
          <p:cNvSpPr>
            <a:spLocks noGrp="1" noRot="1"/>
          </p:cNvSpPr>
          <p:nvPr>
            <p:ph idx="1"/>
          </p:nvPr>
        </p:nvSpPr>
        <p:spPr>
          <a:xfrm>
            <a:off x="323850" y="1125538"/>
            <a:ext cx="8496300" cy="5040312"/>
          </a:xfrm>
        </p:spPr>
        <p:txBody>
          <a:bodyPr anchor="t"/>
          <a:p>
            <a:pPr>
              <a:lnSpc>
                <a:spcPct val="80000"/>
              </a:lnSpc>
            </a:pPr>
            <a:r>
              <a:rPr lang="en-US" altLang="zh-CN" sz="2400" dirty="0"/>
              <a:t>2</a:t>
            </a:r>
            <a:r>
              <a:rPr lang="zh-CN" altLang="en-US" sz="2400" dirty="0"/>
              <a:t>．既然是通过描写人与人之间关系的变化来表现主题，那么能不能用一些词语将这一“变化”概括出来，并形成对照呢？</a:t>
            </a:r>
            <a:endParaRPr lang="zh-CN" altLang="en-US" sz="2400" dirty="0"/>
          </a:p>
          <a:p>
            <a:pPr>
              <a:lnSpc>
                <a:spcPct val="80000"/>
              </a:lnSpc>
            </a:pPr>
            <a:r>
              <a:rPr lang="zh-CN" altLang="en-US" sz="2400" dirty="0"/>
              <a:t>经过学生讨论，教师随机指点，最后提供参考答案如下：</a:t>
            </a:r>
            <a:endParaRPr lang="zh-CN" altLang="en-US" sz="2400" dirty="0"/>
          </a:p>
          <a:p>
            <a:pPr>
              <a:lnSpc>
                <a:spcPct val="80000"/>
              </a:lnSpc>
            </a:pPr>
            <a:r>
              <a:rPr lang="zh-CN" altLang="en-US" sz="2400" dirty="0"/>
              <a:t>听到于勒发财的消息时，是朝思暮想，望眼欲穿，赞词满口，计划千般；见到于勒沦为空光蛋时，是骨肉相逢，咫尺不认，惊恐咒骂，如避瘟神。这就是人们常说的“人情冷暖”，“世态炎凉”，莫泊桑只以几千字的一篇小说，通过艺术形象的生动塑造给表现出来了。那么，使得菲利普夫妇对待于勒从盼望之唯恐不至到避之不及，从骨肉变为路人，从财神福星变为瘟神灾星的，究竟是什么呢？</a:t>
            </a:r>
            <a:endParaRPr lang="zh-CN" altLang="en-US" sz="2400" dirty="0"/>
          </a:p>
          <a:p>
            <a:pPr>
              <a:lnSpc>
                <a:spcPct val="80000"/>
              </a:lnSpc>
            </a:pPr>
            <a:r>
              <a:rPr lang="zh-CN" altLang="en-US" sz="2400" dirty="0"/>
              <a:t>显然，就是金钱。</a:t>
            </a:r>
            <a:endParaRPr lang="zh-CN" altLang="en-US" sz="2400" dirty="0"/>
          </a:p>
          <a:p>
            <a:pPr>
              <a:lnSpc>
                <a:spcPct val="80000"/>
              </a:lnSpc>
            </a:pPr>
            <a:r>
              <a:rPr lang="zh-CN" altLang="en-US" sz="2400" dirty="0"/>
              <a:t>（以上“问题连环”是经过周密考虑的，旨在启发学生形成正确的思路，并懂得如何用准确简洁的词语表达出来。这是预读〈预习〉为议读〈讨论〉做准备的必要功夫）</a:t>
            </a:r>
            <a:endParaRPr lang="zh-CN"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文本占位符 580610"/>
          <p:cNvSpPr>
            <a:spLocks noGrp="1" noRot="1"/>
          </p:cNvSpPr>
          <p:nvPr>
            <p:ph idx="1"/>
          </p:nvPr>
        </p:nvSpPr>
        <p:spPr>
          <a:xfrm>
            <a:off x="323850" y="908050"/>
            <a:ext cx="8540750" cy="4194175"/>
          </a:xfrm>
        </p:spPr>
        <p:txBody>
          <a:bodyPr anchor="t"/>
          <a:p>
            <a:r>
              <a:rPr lang="en-US" altLang="zh-CN" sz="2800" dirty="0"/>
              <a:t>《</a:t>
            </a:r>
            <a:r>
              <a:rPr lang="zh-CN" altLang="en-US" sz="2800" dirty="0"/>
              <a:t>义务教育语文课程标准（</a:t>
            </a:r>
            <a:r>
              <a:rPr lang="en-US" altLang="zh-CN" sz="2800" dirty="0"/>
              <a:t>2018</a:t>
            </a:r>
            <a:r>
              <a:rPr lang="zh-CN" altLang="en-US" sz="2800" dirty="0"/>
              <a:t>年版）</a:t>
            </a:r>
            <a:r>
              <a:rPr lang="en-US" altLang="zh-CN" sz="2800" dirty="0"/>
              <a:t>》</a:t>
            </a:r>
            <a:r>
              <a:rPr lang="zh-CN" altLang="en-US" sz="2800" dirty="0"/>
              <a:t>指出</a:t>
            </a:r>
            <a:r>
              <a:rPr lang="en-US" altLang="zh-CN" sz="2800" dirty="0"/>
              <a:t> </a:t>
            </a:r>
            <a:r>
              <a:rPr lang="zh-CN" altLang="en-US" sz="2800" dirty="0"/>
              <a:t>：</a:t>
            </a:r>
            <a:r>
              <a:rPr lang="en-US" altLang="zh-CN" sz="2800" dirty="0"/>
              <a:t>“</a:t>
            </a:r>
            <a:r>
              <a:rPr lang="zh-CN" altLang="en-US" sz="2800" dirty="0"/>
              <a:t>阅读是获取信息、认识世界、发展思维、获得审美体验的重要途径。</a:t>
            </a:r>
            <a:r>
              <a:rPr lang="en-US" altLang="zh-CN" sz="2800" dirty="0"/>
              <a:t>”</a:t>
            </a:r>
            <a:r>
              <a:rPr lang="zh-CN" altLang="en-US" sz="2800" dirty="0"/>
              <a:t>成功的阅读教学，离不开文本细读；学生语言的习得，离不开文本细读；教师要进行充分备课，离不开文本细读。只有文本细读，方能达成语文深度教学。如果不重视文本细读，学生文本细读能力就无法得以提升，阅读主体意识失落不能沉入言语之中，不能主动地挖掘言语的多方面内涵，不能积极主动地建构文本意义。</a:t>
            </a:r>
            <a:endParaRPr lang="zh-CN" alt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标题 600065"/>
          <p:cNvSpPr>
            <a:spLocks noGrp="1" noRot="1"/>
          </p:cNvSpPr>
          <p:nvPr>
            <p:ph type="title"/>
          </p:nvPr>
        </p:nvSpPr>
        <p:spPr/>
        <p:txBody>
          <a:bodyPr anchor="ctr"/>
          <a:p>
            <a:pPr algn="l"/>
            <a:r>
              <a:rPr lang="en-US" altLang="zh-CN" dirty="0"/>
              <a:t>2</a:t>
            </a:r>
            <a:r>
              <a:rPr lang="zh-CN" altLang="en-US" dirty="0"/>
              <a:t>．顺藤摸瓜</a:t>
            </a:r>
            <a:endParaRPr lang="zh-CN" altLang="en-US" dirty="0"/>
          </a:p>
        </p:txBody>
      </p:sp>
      <p:sp>
        <p:nvSpPr>
          <p:cNvPr id="33794" name="文本占位符 600066"/>
          <p:cNvSpPr>
            <a:spLocks noGrp="1" noRot="1"/>
          </p:cNvSpPr>
          <p:nvPr>
            <p:ph idx="1"/>
          </p:nvPr>
        </p:nvSpPr>
        <p:spPr/>
        <p:txBody>
          <a:bodyPr anchor="t"/>
          <a:p>
            <a:pPr>
              <a:lnSpc>
                <a:spcPct val="80000"/>
              </a:lnSpc>
            </a:pPr>
            <a:r>
              <a:rPr lang="zh-CN" altLang="en-US" sz="2800" dirty="0"/>
              <a:t>标题本身就是行文线索的，比如</a:t>
            </a:r>
            <a:r>
              <a:rPr lang="en-US" altLang="zh-CN" sz="2800" dirty="0"/>
              <a:t>《</a:t>
            </a:r>
            <a:r>
              <a:rPr lang="zh-CN" altLang="en-US" sz="2800" dirty="0"/>
              <a:t>背影</a:t>
            </a:r>
            <a:r>
              <a:rPr lang="en-US" altLang="zh-CN" sz="2800" dirty="0"/>
              <a:t>》</a:t>
            </a:r>
            <a:r>
              <a:rPr lang="zh-CN" altLang="en-US" sz="2800" dirty="0"/>
              <a:t>、</a:t>
            </a:r>
            <a:r>
              <a:rPr lang="en-US" altLang="zh-CN" sz="2800" dirty="0"/>
              <a:t>《</a:t>
            </a:r>
            <a:r>
              <a:rPr lang="zh-CN" altLang="en-US" sz="2800" dirty="0"/>
              <a:t>我的叔叔于勒</a:t>
            </a:r>
            <a:r>
              <a:rPr lang="en-US" altLang="zh-CN" sz="2800" dirty="0"/>
              <a:t>》</a:t>
            </a:r>
            <a:r>
              <a:rPr lang="zh-CN" altLang="en-US" sz="2800" dirty="0"/>
              <a:t>等，我们可以抓住线索顺藤摸瓜，理清故事情节。</a:t>
            </a:r>
            <a:endParaRPr lang="zh-CN" altLang="en-US" sz="2800" dirty="0"/>
          </a:p>
          <a:p>
            <a:pPr>
              <a:lnSpc>
                <a:spcPct val="80000"/>
              </a:lnSpc>
            </a:pPr>
            <a:r>
              <a:rPr lang="zh-CN" altLang="en-US" sz="2800" dirty="0"/>
              <a:t>如</a:t>
            </a:r>
            <a:r>
              <a:rPr lang="en-US" altLang="zh-CN" sz="2800" dirty="0"/>
              <a:t>《</a:t>
            </a:r>
            <a:r>
              <a:rPr lang="zh-CN" altLang="en-US" sz="2800" dirty="0"/>
              <a:t>背影</a:t>
            </a:r>
            <a:r>
              <a:rPr lang="en-US" altLang="zh-CN" sz="2800" dirty="0"/>
              <a:t>》</a:t>
            </a:r>
            <a:r>
              <a:rPr lang="zh-CN" altLang="en-US" sz="2800" dirty="0"/>
              <a:t>，“背影”是全文的写作线索。一般这样概括全文的脉络：开头设疑，点出背影</a:t>
            </a:r>
            <a:r>
              <a:rPr lang="en-US" altLang="zh-CN" sz="2800"/>
              <a:t>——</a:t>
            </a:r>
            <a:r>
              <a:rPr lang="zh-CN" altLang="en-US" sz="2800" dirty="0"/>
              <a:t>望父买橘，描写背影</a:t>
            </a:r>
            <a:r>
              <a:rPr lang="en-US" altLang="zh-CN" sz="2800"/>
              <a:t>——</a:t>
            </a:r>
            <a:r>
              <a:rPr lang="zh-CN" altLang="en-US" sz="2800" dirty="0"/>
              <a:t>父子分手，惜别背影</a:t>
            </a:r>
            <a:r>
              <a:rPr lang="en-US" altLang="zh-CN" sz="2800"/>
              <a:t>——</a:t>
            </a:r>
            <a:r>
              <a:rPr lang="zh-CN" altLang="en-US" sz="2800" dirty="0"/>
              <a:t>结尾思念，照应背影</a:t>
            </a:r>
            <a:endParaRPr lang="zh-CN" altLang="en-US" sz="2800" dirty="0"/>
          </a:p>
          <a:p>
            <a:pPr>
              <a:lnSpc>
                <a:spcPct val="80000"/>
              </a:lnSpc>
            </a:pPr>
            <a:r>
              <a:rPr lang="zh-CN" altLang="en-US" sz="2800" dirty="0"/>
              <a:t>如</a:t>
            </a:r>
            <a:r>
              <a:rPr lang="en-US" altLang="zh-CN" sz="2800" dirty="0"/>
              <a:t>《</a:t>
            </a:r>
            <a:r>
              <a:rPr lang="zh-CN" altLang="en-US" sz="2800" dirty="0"/>
              <a:t>我的叔叔于勒</a:t>
            </a:r>
            <a:r>
              <a:rPr lang="en-US" altLang="zh-CN" sz="2800" dirty="0"/>
              <a:t>》</a:t>
            </a:r>
            <a:r>
              <a:rPr lang="zh-CN" altLang="en-US" sz="2800" dirty="0"/>
              <a:t>，以菲利普夫妇因于勒贫富而前后变化的态度，构成一波三折的情节波澜。于勒是全文的线索人物。全文的情节一般可以概括为：盼于勒</a:t>
            </a:r>
            <a:r>
              <a:rPr lang="en-US" altLang="zh-CN" sz="2800"/>
              <a:t>——</a:t>
            </a:r>
            <a:r>
              <a:rPr lang="zh-CN" altLang="en-US" sz="2800" dirty="0"/>
              <a:t>赞于勒</a:t>
            </a:r>
            <a:r>
              <a:rPr lang="en-US" altLang="zh-CN" sz="2800"/>
              <a:t>——</a:t>
            </a:r>
            <a:r>
              <a:rPr lang="zh-CN" altLang="en-US" sz="2800" dirty="0"/>
              <a:t>遇于载</a:t>
            </a:r>
            <a:r>
              <a:rPr lang="en-US" altLang="zh-CN" sz="2800"/>
              <a:t>——</a:t>
            </a:r>
            <a:r>
              <a:rPr lang="zh-CN" altLang="en-US" sz="2800" dirty="0"/>
              <a:t>躲于勒</a:t>
            </a:r>
            <a:endParaRPr lang="zh-CN" alt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标题 601089"/>
          <p:cNvSpPr>
            <a:spLocks noGrp="1" noRot="1"/>
          </p:cNvSpPr>
          <p:nvPr>
            <p:ph type="title"/>
          </p:nvPr>
        </p:nvSpPr>
        <p:spPr/>
        <p:txBody>
          <a:bodyPr anchor="ctr"/>
          <a:p>
            <a:pPr algn="l"/>
            <a:r>
              <a:rPr lang="en-US" altLang="zh-CN" dirty="0"/>
              <a:t> 3</a:t>
            </a:r>
            <a:r>
              <a:rPr lang="zh-CN" altLang="en-US" dirty="0"/>
              <a:t>．探究含义</a:t>
            </a:r>
            <a:endParaRPr lang="zh-CN" altLang="en-US" dirty="0"/>
          </a:p>
        </p:txBody>
      </p:sp>
      <p:sp>
        <p:nvSpPr>
          <p:cNvPr id="34818" name="文本占位符 601090"/>
          <p:cNvSpPr>
            <a:spLocks noGrp="1" noRot="1"/>
          </p:cNvSpPr>
          <p:nvPr>
            <p:ph idx="1"/>
          </p:nvPr>
        </p:nvSpPr>
        <p:spPr>
          <a:xfrm>
            <a:off x="108585" y="1557338"/>
            <a:ext cx="8540750" cy="4194175"/>
          </a:xfrm>
        </p:spPr>
        <p:txBody>
          <a:bodyPr anchor="t"/>
          <a:p>
            <a:r>
              <a:rPr lang="zh-CN" altLang="en-US" sz="2800" dirty="0"/>
              <a:t>如果标题饱含深刻的含义，我们就不仅要弄懂标题的表面含义，而且要弄懂它的内在的深刻含义。</a:t>
            </a:r>
            <a:endParaRPr lang="zh-CN" altLang="en-US" sz="2800" dirty="0"/>
          </a:p>
          <a:p>
            <a:r>
              <a:rPr lang="zh-CN" altLang="en-US" sz="2800" dirty="0"/>
              <a:t>比如</a:t>
            </a:r>
            <a:r>
              <a:rPr lang="en-US" altLang="zh-CN" sz="2800" dirty="0"/>
              <a:t>《</a:t>
            </a:r>
            <a:r>
              <a:rPr lang="zh-CN" altLang="en-US" sz="2800" dirty="0"/>
              <a:t>台阶</a:t>
            </a:r>
            <a:r>
              <a:rPr lang="en-US" altLang="zh-CN" sz="2800" dirty="0"/>
              <a:t>》</a:t>
            </a:r>
            <a:r>
              <a:rPr lang="zh-CN" altLang="en-US" sz="2800" dirty="0"/>
              <a:t>（七下）。台阶的本义是：用砖、石、混凝土的构筑物，多建在大门前或坡道上。本文中的台阶，既指台阶的本义，又隐喻人在社会上的地位，表达父亲对更高理想的追求。</a:t>
            </a:r>
            <a:endParaRPr lang="zh-CN" alt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602113"/>
          <p:cNvSpPr>
            <a:spLocks noGrp="1" noRot="1"/>
          </p:cNvSpPr>
          <p:nvPr>
            <p:ph type="title"/>
          </p:nvPr>
        </p:nvSpPr>
        <p:spPr/>
        <p:txBody>
          <a:bodyPr anchor="ctr"/>
          <a:p>
            <a:pPr algn="l"/>
            <a:r>
              <a:rPr lang="zh-CN" altLang="en-US" dirty="0"/>
              <a:t>案例</a:t>
            </a:r>
            <a:r>
              <a:rPr lang="en-US" altLang="zh-CN" dirty="0"/>
              <a:t>2</a:t>
            </a:r>
            <a:r>
              <a:rPr lang="zh-CN" altLang="en-US" dirty="0"/>
              <a:t>：</a:t>
            </a:r>
            <a:endParaRPr lang="zh-CN" altLang="en-US" dirty="0"/>
          </a:p>
        </p:txBody>
      </p:sp>
      <p:sp>
        <p:nvSpPr>
          <p:cNvPr id="35842" name="文本占位符 602114"/>
          <p:cNvSpPr>
            <a:spLocks noGrp="1" noRot="1"/>
          </p:cNvSpPr>
          <p:nvPr>
            <p:ph idx="1"/>
          </p:nvPr>
        </p:nvSpPr>
        <p:spPr>
          <a:xfrm>
            <a:off x="323850" y="1628775"/>
            <a:ext cx="8540750" cy="4194175"/>
          </a:xfrm>
        </p:spPr>
        <p:txBody>
          <a:bodyPr anchor="t"/>
          <a:p>
            <a:r>
              <a:rPr lang="zh-CN" altLang="en-US" sz="2800" dirty="0"/>
              <a:t>广东广州市第四十七中学汇景实验学校的汪洋老师，就</a:t>
            </a:r>
            <a:r>
              <a:rPr lang="en-US" altLang="zh-CN" sz="2800" dirty="0"/>
              <a:t>《</a:t>
            </a:r>
            <a:r>
              <a:rPr lang="zh-CN" altLang="en-US" sz="2800" dirty="0"/>
              <a:t>变色龙</a:t>
            </a:r>
            <a:r>
              <a:rPr lang="en-US" altLang="zh-CN" sz="2800" dirty="0"/>
              <a:t>》</a:t>
            </a:r>
            <a:r>
              <a:rPr lang="zh-CN" altLang="en-US" sz="2800" dirty="0"/>
              <a:t>进行别具匠心的设计。他在</a:t>
            </a:r>
            <a:r>
              <a:rPr lang="en-US" altLang="zh-CN" sz="2800" dirty="0"/>
              <a:t>《</a:t>
            </a:r>
            <a:r>
              <a:rPr lang="zh-CN" altLang="en-US" sz="2800" dirty="0"/>
              <a:t>小说教学中如何“驱遣想象”</a:t>
            </a:r>
            <a:r>
              <a:rPr lang="en-US" altLang="zh-CN" sz="2800" dirty="0"/>
              <a:t>》 </a:t>
            </a:r>
            <a:r>
              <a:rPr lang="zh-CN" altLang="en-US" sz="2800" dirty="0"/>
              <a:t>中写道：（该文发表于</a:t>
            </a:r>
            <a:r>
              <a:rPr lang="en-US" altLang="zh-CN" sz="2800" dirty="0"/>
              <a:t>《</a:t>
            </a:r>
            <a:r>
              <a:rPr lang="zh-CN" altLang="en-US" sz="2800" dirty="0"/>
              <a:t>语文教学通讯</a:t>
            </a:r>
            <a:r>
              <a:rPr lang="en-US" altLang="zh-CN" sz="2800" dirty="0"/>
              <a:t>》2014</a:t>
            </a:r>
            <a:r>
              <a:rPr lang="zh-CN" altLang="en-US" sz="2800" dirty="0"/>
              <a:t>年第</a:t>
            </a:r>
            <a:r>
              <a:rPr lang="en-US" altLang="zh-CN" sz="2800" dirty="0"/>
              <a:t>11</a:t>
            </a:r>
            <a:r>
              <a:rPr lang="zh-CN" altLang="en-US" sz="2800" dirty="0"/>
              <a:t>期）：</a:t>
            </a:r>
            <a:endParaRPr lang="zh-CN" altLang="en-US" sz="2800" dirty="0"/>
          </a:p>
          <a:p>
            <a:r>
              <a:rPr lang="zh-CN" altLang="en-US" sz="2800" dirty="0"/>
              <a:t>学生在阅读</a:t>
            </a:r>
            <a:r>
              <a:rPr lang="en-US" altLang="zh-CN" sz="2800" dirty="0"/>
              <a:t>《</a:t>
            </a:r>
            <a:r>
              <a:rPr lang="zh-CN" altLang="en-US" sz="2800" dirty="0"/>
              <a:t>变色龙</a:t>
            </a:r>
            <a:r>
              <a:rPr lang="en-US" altLang="zh-CN" sz="2800" dirty="0"/>
              <a:t>》</a:t>
            </a:r>
            <a:r>
              <a:rPr lang="zh-CN" altLang="en-US" sz="2800" dirty="0"/>
              <a:t>时，大多能读出主人公奥楚蔑洛夫是一条见风使舵、溜须拍马、媚上欺下、趋炎附势的变色龙。于是笔者问道：本文只写了一条变色龙吗？一番师生互动和生生互动后，学生大致感悟出以下内容：</a:t>
            </a:r>
            <a:endParaRPr lang="zh-CN" alt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文本占位符 603138"/>
          <p:cNvSpPr>
            <a:spLocks noGrp="1" noRot="1"/>
          </p:cNvSpPr>
          <p:nvPr>
            <p:ph idx="1"/>
          </p:nvPr>
        </p:nvSpPr>
        <p:spPr>
          <a:xfrm>
            <a:off x="179388" y="188913"/>
            <a:ext cx="8713787" cy="6480175"/>
          </a:xfrm>
        </p:spPr>
        <p:txBody>
          <a:bodyPr anchor="t"/>
          <a:p>
            <a:pPr>
              <a:lnSpc>
                <a:spcPct val="80000"/>
              </a:lnSpc>
            </a:pPr>
            <a:r>
              <a:rPr lang="en-US" altLang="zh-CN" sz="2400" dirty="0"/>
              <a:t>1</a:t>
            </a:r>
            <a:r>
              <a:rPr lang="zh-CN" altLang="en-US" sz="2400" dirty="0"/>
              <a:t>．叶尔德林也是变色龙。要是奥楚蔑洛夫根据叶尔德林的话，误把将军哥哥空的狗打死的话，他一定会把责任推给叶尔德林。所以叶尔德林一瞬间就改变了自己的说法：“不过也说不定就是将军家的狗。”变得真快，不愧是奥楚蔑洛夫的部下。好一条变色龙！</a:t>
            </a:r>
            <a:endParaRPr lang="zh-CN" altLang="en-US" sz="2400" dirty="0"/>
          </a:p>
          <a:p>
            <a:pPr>
              <a:lnSpc>
                <a:spcPct val="80000"/>
              </a:lnSpc>
            </a:pPr>
            <a:r>
              <a:rPr lang="en-US" altLang="zh-CN" sz="2400" dirty="0"/>
              <a:t>2</a:t>
            </a:r>
            <a:r>
              <a:rPr lang="zh-CN" altLang="en-US" sz="2400" dirty="0"/>
              <a:t>．赫留金也是变色龙。被狗咬伤了手指的赫留金刚出场不是很受伤，而是很嚣张。可是从第</a:t>
            </a:r>
            <a:r>
              <a:rPr lang="en-US" altLang="zh-CN" sz="2400" dirty="0"/>
              <a:t>13</a:t>
            </a:r>
            <a:r>
              <a:rPr lang="zh-CN" altLang="en-US" sz="2400" dirty="0"/>
              <a:t>段开始，那个很嚣张的赫留金去哪儿了？伶牙俐齿的赫留金从第</a:t>
            </a:r>
            <a:r>
              <a:rPr lang="en-US" altLang="zh-CN" sz="2400" dirty="0"/>
              <a:t>13</a:t>
            </a:r>
            <a:r>
              <a:rPr lang="zh-CN" altLang="en-US" sz="2400" dirty="0"/>
              <a:t>段开始彻底失声了。纵观全文，不难得知，随着情节的发展，赫留金担心捉狗、打狗，想讹钱的行为很可能得罪将军。他恐惧地“失声”了。伶牙俐齿的赫留金最终沉默不语，这说明他在变，他也是变色龙。</a:t>
            </a:r>
            <a:endParaRPr lang="zh-CN" altLang="en-US" sz="2400" dirty="0"/>
          </a:p>
          <a:p>
            <a:pPr>
              <a:lnSpc>
                <a:spcPct val="80000"/>
              </a:lnSpc>
            </a:pPr>
            <a:r>
              <a:rPr lang="en-US" altLang="zh-CN" sz="2400" dirty="0"/>
              <a:t>3</a:t>
            </a:r>
            <a:r>
              <a:rPr lang="zh-CN" altLang="en-US" sz="2400" dirty="0"/>
              <a:t>．围观者也是变色龙。小说开始时，围观者帮赫留金抓狗。课文第</a:t>
            </a:r>
            <a:r>
              <a:rPr lang="en-US" altLang="zh-CN" sz="2400" dirty="0"/>
              <a:t>3</a:t>
            </a:r>
            <a:r>
              <a:rPr lang="zh-CN" altLang="en-US" sz="2400" dirty="0"/>
              <a:t>段写道：“还有人的叫喊：‘别放它！’”可是在小说的结尾，他们却“对着赫留金哈哈大笑”。围观者从帮赫留金到嘲笑赫留金，他们也在变，他们也是变色龙。</a:t>
            </a:r>
            <a:endParaRPr lang="zh-CN" altLang="en-US" sz="2400" dirty="0"/>
          </a:p>
          <a:p>
            <a:pPr>
              <a:lnSpc>
                <a:spcPct val="80000"/>
              </a:lnSpc>
            </a:pPr>
            <a:r>
              <a:rPr lang="en-US" altLang="zh-CN" sz="2400" dirty="0"/>
              <a:t>4</a:t>
            </a:r>
            <a:r>
              <a:rPr lang="zh-CN" altLang="en-US" sz="2400" dirty="0"/>
              <a:t>．无论是奥楚篾洛夫、叶尔德林、赫留金，还是围观者，都在为了维护自己的利益而转变态度。大家都是变色龙，奥楚蔑洛夫不过是其中最典型的一个而已。当一个社会的所有成员都在为了维护自己的利益而成为“变色龙”时，这就是一个病态的社会。</a:t>
            </a:r>
            <a:endParaRPr lang="zh-CN" alt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89" name="文本占位符 604162"/>
          <p:cNvSpPr>
            <a:spLocks noGrp="1" noRot="1"/>
          </p:cNvSpPr>
          <p:nvPr>
            <p:ph idx="1"/>
          </p:nvPr>
        </p:nvSpPr>
        <p:spPr>
          <a:xfrm>
            <a:off x="323850" y="1341438"/>
            <a:ext cx="8540750" cy="4194175"/>
          </a:xfrm>
        </p:spPr>
        <p:txBody>
          <a:bodyPr anchor="t"/>
          <a:p>
            <a:r>
              <a:rPr lang="zh-CN" altLang="en-US" dirty="0"/>
              <a:t>汪老师的“本文只写了一条变色龙吗？”这一问题，富有创造性、启发性，“一石激起千层浪”，通过师生探究，对标题的含义、对主题的认识也就入木三分了。</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标题 605185"/>
          <p:cNvSpPr>
            <a:spLocks noGrp="1" noRot="1"/>
          </p:cNvSpPr>
          <p:nvPr>
            <p:ph type="title"/>
          </p:nvPr>
        </p:nvSpPr>
        <p:spPr/>
        <p:txBody>
          <a:bodyPr anchor="ctr"/>
          <a:p>
            <a:pPr algn="l"/>
            <a:r>
              <a:rPr lang="zh-CN" altLang="en-US" dirty="0"/>
              <a:t>二．诵读体悟</a:t>
            </a:r>
            <a:endParaRPr lang="zh-CN" altLang="en-US" dirty="0"/>
          </a:p>
        </p:txBody>
      </p:sp>
      <p:sp>
        <p:nvSpPr>
          <p:cNvPr id="38914" name="文本占位符 605186"/>
          <p:cNvSpPr>
            <a:spLocks noGrp="1" noRot="1"/>
          </p:cNvSpPr>
          <p:nvPr>
            <p:ph idx="1"/>
          </p:nvPr>
        </p:nvSpPr>
        <p:spPr>
          <a:xfrm>
            <a:off x="323850" y="1773238"/>
            <a:ext cx="8540750" cy="4194175"/>
          </a:xfrm>
        </p:spPr>
        <p:txBody>
          <a:bodyPr anchor="t"/>
          <a:p>
            <a:pPr>
              <a:lnSpc>
                <a:spcPct val="80000"/>
              </a:lnSpc>
            </a:pPr>
            <a:r>
              <a:rPr lang="zh-CN" altLang="en-US" sz="2400" dirty="0"/>
              <a:t>案例</a:t>
            </a:r>
            <a:r>
              <a:rPr lang="en-US" altLang="zh-CN" sz="2400"/>
              <a:t>3  </a:t>
            </a:r>
            <a:endParaRPr lang="en-US" altLang="zh-CN" sz="2400"/>
          </a:p>
          <a:p>
            <a:pPr algn="ctr">
              <a:lnSpc>
                <a:spcPct val="80000"/>
              </a:lnSpc>
            </a:pPr>
            <a:r>
              <a:rPr lang="zh-CN" altLang="en-US" sz="2400" dirty="0"/>
              <a:t>原来，课还可以这么上！</a:t>
            </a:r>
            <a:endParaRPr lang="zh-CN" altLang="en-US" sz="2400" dirty="0"/>
          </a:p>
          <a:p>
            <a:pPr algn="ctr">
              <a:lnSpc>
                <a:spcPct val="80000"/>
              </a:lnSpc>
            </a:pPr>
            <a:r>
              <a:rPr lang="zh-CN" altLang="en-US" sz="2400" dirty="0"/>
              <a:t>常州市郑陆实验学校七</a:t>
            </a:r>
            <a:r>
              <a:rPr lang="en-US" altLang="zh-CN" sz="2400" dirty="0"/>
              <a:t>(2)</a:t>
            </a:r>
            <a:r>
              <a:rPr lang="zh-CN" altLang="en-US" sz="2400" dirty="0"/>
              <a:t>班  钱濛晨</a:t>
            </a:r>
            <a:endParaRPr lang="zh-CN" altLang="en-US" sz="2400" dirty="0"/>
          </a:p>
          <a:p>
            <a:pPr>
              <a:lnSpc>
                <a:spcPct val="80000"/>
              </a:lnSpc>
              <a:buNone/>
            </a:pPr>
            <a:r>
              <a:rPr lang="zh-CN" altLang="en-US" sz="2400" dirty="0"/>
              <a:t>          星期四的语文课上，我们学习了</a:t>
            </a:r>
            <a:r>
              <a:rPr lang="en-US" altLang="zh-CN" sz="2400" dirty="0"/>
              <a:t>《</a:t>
            </a:r>
            <a:r>
              <a:rPr lang="zh-CN" altLang="en-US" sz="2400" dirty="0"/>
              <a:t>木兰诗</a:t>
            </a:r>
            <a:r>
              <a:rPr lang="en-US" altLang="zh-CN" sz="2400" dirty="0"/>
              <a:t>》</a:t>
            </a:r>
            <a:r>
              <a:rPr lang="zh-CN" altLang="en-US" sz="2400" dirty="0"/>
              <a:t>。我们这些现代的先进人，自然都认为，古诗文是最无聊的，一遍看过去，都不一定能懂，而我们又喜欢那些通俗易懂的现代文，又把古诗文降低了一个层次。所以，同学们课前都没有太多的期待。</a:t>
            </a:r>
            <a:endParaRPr lang="zh-CN" altLang="en-US" sz="2400" dirty="0"/>
          </a:p>
          <a:p>
            <a:pPr>
              <a:lnSpc>
                <a:spcPct val="80000"/>
              </a:lnSpc>
            </a:pPr>
            <a:r>
              <a:rPr lang="zh-CN" altLang="en-US" sz="2400" dirty="0"/>
              <a:t>     果然，前半节课都只是解释意思，我们有点马虎地做着笔记，老师的问题，也不认真回答，瞌睡虫似乎在空气中飞舞着，气氛无聊。吴老师在解释的时候，偶尔又会扯到历史之类的事情，讲到其他五花八门的知识，让同学们专注起来，偶尔哈哈大笑。</a:t>
            </a:r>
            <a:endParaRPr lang="zh-CN" alt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文本占位符 606210"/>
          <p:cNvSpPr>
            <a:spLocks noGrp="1" noRot="1"/>
          </p:cNvSpPr>
          <p:nvPr>
            <p:ph idx="1"/>
          </p:nvPr>
        </p:nvSpPr>
        <p:spPr>
          <a:xfrm>
            <a:off x="323850" y="692150"/>
            <a:ext cx="8569325" cy="5832475"/>
          </a:xfrm>
        </p:spPr>
        <p:txBody>
          <a:bodyPr anchor="t"/>
          <a:p>
            <a:pPr>
              <a:lnSpc>
                <a:spcPct val="90000"/>
              </a:lnSpc>
            </a:pPr>
            <a:r>
              <a:rPr lang="en-US" altLang="zh-CN" sz="2400" dirty="0"/>
              <a:t>       </a:t>
            </a:r>
            <a:r>
              <a:rPr lang="zh-CN" altLang="en-US" sz="2400" dirty="0"/>
              <a:t>终于，整篇都解释完了，本以为后面的情节会无聊得很，却没想到老师来了另外的一出，把气氛拉到了高潮。老师开始朗读课文，“唧唧复唧唧，木兰当户织”，抑扬顿挫，情感饱满的样子；“不闻机杼声，惟闻女叹息”，老师做出一副十分伤心的样子，“唉唉”地不停叹气，又无可奈何。这老师一开头，同学们兴趣暴涨，个个捧腹大笑，毫不掩饰，甚至有人还模仿起了老师刚才的动作，有模有样。这一个开头还不够，老师后面的朗读极其真实，不禁让人身临其境。不止是语言上的，老师还表演起动作来：“阿姊闻妹来，当户理红妆”，他用手在头上脸上做了样子，真有些女生的样子；“小弟闻姊来，磨刀霍霍向猪羊”，他真个做出个磨刀的样子，还自带配音“嚯嚯嚯嚯”。同学们都笑开了，女生也都露出了皓齿。读到“雄兔脚扑朔，雌兔眼迷离”时，老师眼神有点飘忽，不断地配合着体态语。读到“双兔傍地走，安能辨我是雄雌”时，老师模拟出木兰的自豪之情。读完了，老师还一个劲地叫绝，“文气流畅，描写细致，风格豪迈！”原来他一直都沉浸在诗的世界里，在形象阅读中细细品味。</a:t>
            </a:r>
            <a:endParaRPr lang="zh-CN" alt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文本占位符 607234"/>
          <p:cNvSpPr>
            <a:spLocks noGrp="1" noRot="1"/>
          </p:cNvSpPr>
          <p:nvPr>
            <p:ph idx="1"/>
          </p:nvPr>
        </p:nvSpPr>
        <p:spPr>
          <a:xfrm>
            <a:off x="323850" y="765175"/>
            <a:ext cx="8569325" cy="5400675"/>
          </a:xfrm>
        </p:spPr>
        <p:txBody>
          <a:bodyPr anchor="t"/>
          <a:p>
            <a:pPr>
              <a:lnSpc>
                <a:spcPct val="80000"/>
              </a:lnSpc>
            </a:pPr>
            <a:r>
              <a:rPr lang="en-US" altLang="zh-CN" sz="2800" dirty="0"/>
              <a:t>       </a:t>
            </a:r>
            <a:r>
              <a:rPr lang="zh-CN" altLang="en-US" sz="2800" dirty="0"/>
              <a:t>这一遍读完了，还没够，老师又用常州话再次朗读。这常州话读来就像平常拉家常一样，特别亲切。才几句，同学们就忍不住了，笑趴在课桌上啦，眼睛眯成了一条线，甚至有人笑出了眼泪。整个教室充满了欢笑声，估计连隔壁班都可以听到了吧。用方言演绎完，正好下课了。同学们仍然意犹未尽，互相讨论着刚才那精彩的朗读，也有人在刻意模仿，在模仿中获得乐趣。</a:t>
            </a:r>
            <a:endParaRPr lang="zh-CN" altLang="en-US" sz="2800" dirty="0"/>
          </a:p>
          <a:p>
            <a:pPr>
              <a:lnSpc>
                <a:spcPct val="80000"/>
              </a:lnSpc>
            </a:pPr>
            <a:r>
              <a:rPr lang="zh-CN" altLang="en-US" sz="2800" dirty="0"/>
              <a:t>        这节课让同学们对古诗文有了一个新的认识，好像不再那么讨厌它了，甚至对这种形式的文学产生了好感，原来讨厌语文的却不再讨厌，甚至产生了喜爱。老师这个方法真是绝，要是再这么下去，一定会让同学们爱上语文的。</a:t>
            </a:r>
            <a:endParaRPr lang="zh-CN" altLang="en-US" sz="2800" dirty="0"/>
          </a:p>
          <a:p>
            <a:pPr>
              <a:lnSpc>
                <a:spcPct val="80000"/>
              </a:lnSpc>
            </a:pPr>
            <a:r>
              <a:rPr lang="zh-CN" altLang="en-US" sz="2800" dirty="0"/>
              <a:t>      原来，课还可以这么上！</a:t>
            </a:r>
            <a:endParaRPr lang="zh-CN" alt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文本占位符 608258"/>
          <p:cNvSpPr>
            <a:spLocks noGrp="1" noRot="1"/>
          </p:cNvSpPr>
          <p:nvPr>
            <p:ph idx="1"/>
          </p:nvPr>
        </p:nvSpPr>
        <p:spPr>
          <a:xfrm>
            <a:off x="395288" y="1125538"/>
            <a:ext cx="8540750" cy="4194175"/>
          </a:xfrm>
        </p:spPr>
        <p:txBody>
          <a:bodyPr anchor="t"/>
          <a:p>
            <a:r>
              <a:rPr lang="zh-CN" altLang="en-US" dirty="0"/>
              <a:t>诵读，是一个将无声的文字化为有声的言语的过程。 </a:t>
            </a:r>
            <a:endParaRPr lang="zh-CN" altLang="en-US" dirty="0"/>
          </a:p>
          <a:p>
            <a:r>
              <a:rPr lang="zh-CN" altLang="en-US" dirty="0"/>
              <a:t>诵读，即反复朗读，自然成诵。</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文本占位符 609282"/>
          <p:cNvSpPr>
            <a:spLocks noGrp="1" noRot="1"/>
          </p:cNvSpPr>
          <p:nvPr>
            <p:ph idx="1"/>
          </p:nvPr>
        </p:nvSpPr>
        <p:spPr>
          <a:xfrm>
            <a:off x="323850" y="1052513"/>
            <a:ext cx="8540750" cy="4194175"/>
          </a:xfrm>
        </p:spPr>
        <p:txBody>
          <a:bodyPr anchor="t"/>
          <a:p>
            <a:r>
              <a:rPr lang="zh-CN" altLang="en-US" dirty="0"/>
              <a:t>旧书不厌百回读，熟读深思子自知。</a:t>
            </a:r>
            <a:endParaRPr lang="zh-CN" altLang="en-US" dirty="0"/>
          </a:p>
          <a:p>
            <a:r>
              <a:rPr lang="zh-CN" altLang="en-US"/>
              <a:t>                                        </a:t>
            </a:r>
            <a:r>
              <a:rPr lang="en-US" altLang="zh-CN"/>
              <a:t>——</a:t>
            </a:r>
            <a:r>
              <a:rPr lang="zh-CN" altLang="en-US" dirty="0"/>
              <a:t>宋      苏轼</a:t>
            </a:r>
            <a:endParaRPr lang="zh-CN" altLang="en-US" dirty="0"/>
          </a:p>
          <a:p>
            <a:r>
              <a:rPr lang="zh-CN" altLang="en-US" dirty="0"/>
              <a:t>“凡读书，须要读得字响亮，不可误一字，不可少一字，不可多一字，不可倒一字，不可牵强暗记，只要多诵数遍，自然上口，久远不忘”。 </a:t>
            </a:r>
            <a:endParaRPr lang="zh-CN" altLang="en-US" dirty="0"/>
          </a:p>
          <a:p>
            <a:r>
              <a:rPr lang="zh-CN" altLang="en-US"/>
              <a:t>                                        </a:t>
            </a:r>
            <a:r>
              <a:rPr lang="en-US" altLang="zh-CN"/>
              <a:t>——</a:t>
            </a:r>
            <a:r>
              <a:rPr lang="zh-CN" altLang="en-US" dirty="0"/>
              <a:t>南宋  朱  熹</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文本占位符 581634"/>
          <p:cNvSpPr>
            <a:spLocks noGrp="1" noRot="1"/>
          </p:cNvSpPr>
          <p:nvPr>
            <p:ph idx="1"/>
          </p:nvPr>
        </p:nvSpPr>
        <p:spPr>
          <a:xfrm>
            <a:off x="323850" y="981075"/>
            <a:ext cx="8540750" cy="4194175"/>
          </a:xfrm>
        </p:spPr>
        <p:txBody>
          <a:bodyPr anchor="t"/>
          <a:p>
            <a:r>
              <a:rPr lang="zh-CN" altLang="en-US" dirty="0"/>
              <a:t>文本细读就是引领学生对文本的词义、句式、篇章结构、整体内容形象、意蕴与意味等诸要素进行细致、充分的阅读。文本细读方能让教师在讲台上更有底气；文本细读更利于彰显语文学科的特点；文本细读更利于让学生细细体味语文之美。</a:t>
            </a:r>
            <a:endParaRPr lang="zh-C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文本占位符 610306"/>
          <p:cNvSpPr>
            <a:spLocks noGrp="1" noRot="1"/>
          </p:cNvSpPr>
          <p:nvPr>
            <p:ph idx="1"/>
          </p:nvPr>
        </p:nvSpPr>
        <p:spPr>
          <a:xfrm>
            <a:off x="323850" y="1125538"/>
            <a:ext cx="8540750" cy="4194175"/>
          </a:xfrm>
        </p:spPr>
        <p:txBody>
          <a:bodyPr anchor="t"/>
          <a:p>
            <a:r>
              <a:rPr lang="zh-CN" altLang="en-US" dirty="0"/>
              <a:t>清代学者曾国藩谈到自己的诵读体会时说：“非高声朗读则不能展其雄伟之概，非密咏恬吟则不能探其深远之韵。”</a:t>
            </a:r>
            <a:endParaRPr lang="zh-CN" altLang="en-US" dirty="0"/>
          </a:p>
          <a:p>
            <a:r>
              <a:rPr lang="zh-CN" altLang="en-US" dirty="0"/>
              <a:t>诵读是我国语文教育优秀传统中一种有益于积累、有效提高语文能力的好方法。</a:t>
            </a: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7" name="文本占位符 611330"/>
          <p:cNvSpPr>
            <a:spLocks noGrp="1" noRot="1"/>
          </p:cNvSpPr>
          <p:nvPr>
            <p:ph idx="1"/>
          </p:nvPr>
        </p:nvSpPr>
        <p:spPr>
          <a:xfrm>
            <a:off x="468313" y="836613"/>
            <a:ext cx="8540750" cy="4194175"/>
          </a:xfrm>
        </p:spPr>
        <p:txBody>
          <a:bodyPr anchor="t"/>
          <a:p>
            <a:r>
              <a:rPr lang="zh-CN" altLang="en-US" dirty="0"/>
              <a:t>徐世英先生曾将朗读与讲解做过精辟的比较，他说：“讲解是分析，朗读是综合；讲解是钻进文中，朗读是跃出纸外；讲解是摊平、摆开，朗读是融贯、显现；讲解是死的，如同进行解剖，朗读是活的，如同赋作品以生命；讲解只能使人知道，朗读更能使人感受。” </a:t>
            </a:r>
            <a:endParaRPr lang="zh-CN" altLang="en-US" dirty="0"/>
          </a:p>
          <a:p>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文本占位符 612354"/>
          <p:cNvSpPr>
            <a:spLocks noGrp="1" noRot="1"/>
          </p:cNvSpPr>
          <p:nvPr>
            <p:ph idx="1"/>
          </p:nvPr>
        </p:nvSpPr>
        <p:spPr>
          <a:xfrm>
            <a:off x="385445" y="889635"/>
            <a:ext cx="8456930" cy="5209540"/>
          </a:xfrm>
        </p:spPr>
        <p:txBody>
          <a:bodyPr anchor="t"/>
          <a:p>
            <a:r>
              <a:rPr lang="zh-CN" altLang="en-US" dirty="0"/>
              <a:t>从教育学角度分析，诵读需要眼到，口到，心到，需要学生接受语言信息，并输出语言信息，能丰富学生的语言积累。</a:t>
            </a:r>
            <a:endParaRPr lang="zh-CN" altLang="en-US" dirty="0"/>
          </a:p>
          <a:p>
            <a:r>
              <a:rPr lang="zh-CN" altLang="en-US" dirty="0"/>
              <a:t>从心理学角度分析，美美地诵读让学生感受到汉语的音韵之美，让学生心情愉悦，从而激发起学习语文的兴趣。</a:t>
            </a:r>
            <a:endParaRPr lang="zh-CN" altLang="en-US" dirty="0"/>
          </a:p>
          <a:p>
            <a:r>
              <a:rPr lang="zh-CN" altLang="en-US" dirty="0"/>
              <a:t>从语言学角度分析，朗读让学生在积累语言中丰富语感，能提高学生的口语表达能力。 </a:t>
            </a:r>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5" name="文本占位符 613378"/>
          <p:cNvSpPr>
            <a:spLocks noGrp="1" noRot="1"/>
          </p:cNvSpPr>
          <p:nvPr>
            <p:ph idx="1"/>
          </p:nvPr>
        </p:nvSpPr>
        <p:spPr>
          <a:xfrm>
            <a:off x="323850" y="1052513"/>
            <a:ext cx="8540750" cy="4194175"/>
          </a:xfrm>
        </p:spPr>
        <p:txBody>
          <a:bodyPr anchor="t"/>
          <a:p>
            <a:r>
              <a:rPr lang="en-US" altLang="zh-CN" dirty="0"/>
              <a:t> 《</a:t>
            </a:r>
            <a:r>
              <a:rPr lang="zh-CN" altLang="en-US" dirty="0"/>
              <a:t>语文课程标准</a:t>
            </a:r>
            <a:r>
              <a:rPr lang="en-US" altLang="zh-CN" dirty="0"/>
              <a:t>》</a:t>
            </a:r>
            <a:r>
              <a:rPr lang="zh-CN" altLang="en-US" dirty="0"/>
              <a:t>在“教学实施建议”中指出“有些诗文应要求学生诵读，以利于积累、体验、培养语感”。在“阶段目标”中再从具体操作层面给予保证：</a:t>
            </a:r>
            <a:r>
              <a:rPr lang="en-US" altLang="zh-CN" dirty="0"/>
              <a:t> </a:t>
            </a:r>
            <a:r>
              <a:rPr lang="zh-CN" altLang="en-US" dirty="0"/>
              <a:t>在前三学段提出具体要求的基础上，第四学段（初中阶段）提出了更高要求，“诵读诗词散文和浅易文言文，有意识地在积累、感悟和运用中，提高自己的欣赏品位和审美情趣”。 </a:t>
            </a: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文本占位符 614402"/>
          <p:cNvSpPr>
            <a:spLocks noGrp="1" noRot="1"/>
          </p:cNvSpPr>
          <p:nvPr>
            <p:ph idx="1"/>
          </p:nvPr>
        </p:nvSpPr>
        <p:spPr>
          <a:xfrm>
            <a:off x="468313" y="1052513"/>
            <a:ext cx="8540750" cy="4194175"/>
          </a:xfrm>
        </p:spPr>
        <p:txBody>
          <a:bodyPr anchor="t"/>
          <a:p>
            <a:r>
              <a:rPr lang="zh-CN" altLang="en-US" dirty="0"/>
              <a:t>诵读体悟，需要让学生浸润在文本中，做到“循文明象”。</a:t>
            </a:r>
            <a:endParaRPr lang="zh-CN" altLang="en-US" dirty="0"/>
          </a:p>
          <a:p>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文本占位符 617474"/>
          <p:cNvSpPr>
            <a:spLocks noGrp="1" noRot="1"/>
          </p:cNvSpPr>
          <p:nvPr>
            <p:ph idx="1"/>
          </p:nvPr>
        </p:nvSpPr>
        <p:spPr>
          <a:xfrm>
            <a:off x="323850" y="981075"/>
            <a:ext cx="8540750" cy="4194175"/>
          </a:xfrm>
        </p:spPr>
        <p:txBody>
          <a:bodyPr anchor="t"/>
          <a:p>
            <a:r>
              <a:rPr lang="zh-CN" altLang="en-US" dirty="0"/>
              <a:t>诵读体悟，需要让学生进入文本的情境之中，做到“循文体情”</a:t>
            </a:r>
            <a:endParaRPr lang="zh-CN" altLang="en-US" dirty="0"/>
          </a:p>
          <a:p>
            <a:r>
              <a:rPr lang="zh-CN" altLang="en-US" dirty="0"/>
              <a:t>叶圣陶说：“作者胸有境，入境始与亲。”</a:t>
            </a:r>
            <a:r>
              <a:rPr lang="en-US" altLang="zh-CN" dirty="0"/>
              <a:t>《</a:t>
            </a:r>
            <a:r>
              <a:rPr lang="zh-CN" altLang="en-US" dirty="0"/>
              <a:t>文心雕龙</a:t>
            </a:r>
            <a:r>
              <a:rPr lang="en-US" altLang="zh-CN" dirty="0"/>
              <a:t>》</a:t>
            </a:r>
            <a:r>
              <a:rPr lang="zh-CN" altLang="en-US" dirty="0"/>
              <a:t>中写道：“夫缀文者情动而辞发，观文者披文以入情。”“披文入情”的最好办法，是“熟读精思，虑心涵泳，切己体察。”（朱熹语）。</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54635" y="640080"/>
            <a:ext cx="8444230" cy="5459095"/>
          </a:xfrm>
        </p:spPr>
        <p:txBody>
          <a:bodyPr/>
          <a:p>
            <a:r>
              <a:rPr lang="zh-CN" altLang="en-US" sz="2800">
                <a:sym typeface="+mn-ea"/>
              </a:rPr>
              <a:t>案例</a:t>
            </a:r>
            <a:r>
              <a:rPr lang="en-US" altLang="zh-CN" sz="2800">
                <a:sym typeface="+mn-ea"/>
              </a:rPr>
              <a:t>4</a:t>
            </a:r>
            <a:r>
              <a:rPr lang="zh-CN" altLang="en-US" sz="2800">
                <a:sym typeface="+mn-ea"/>
              </a:rPr>
              <a:t>：《</a:t>
            </a:r>
            <a:r>
              <a:rPr lang="en-US" altLang="zh-CN" sz="2800">
                <a:sym typeface="+mn-ea"/>
              </a:rPr>
              <a:t>“</a:t>
            </a:r>
            <a:r>
              <a:rPr lang="zh-CN" altLang="en-US" sz="2800">
                <a:sym typeface="+mn-ea"/>
              </a:rPr>
              <a:t>读</a:t>
            </a:r>
            <a:r>
              <a:rPr lang="en-US" altLang="zh-CN" sz="2800">
                <a:sym typeface="+mn-ea"/>
              </a:rPr>
              <a:t>”</a:t>
            </a:r>
            <a:r>
              <a:rPr lang="zh-CN" altLang="en-US" sz="2800">
                <a:sym typeface="+mn-ea"/>
              </a:rPr>
              <a:t>领风骚悟诗情》</a:t>
            </a:r>
            <a:endParaRPr lang="zh-CN" altLang="en-US" sz="2800">
              <a:sym typeface="+mn-ea"/>
            </a:endParaRPr>
          </a:p>
          <a:p>
            <a:r>
              <a:rPr lang="zh-CN" altLang="en-US" sz="2800"/>
              <a:t>作者：朱海瑶</a:t>
            </a:r>
            <a:endParaRPr lang="zh-CN" altLang="en-US" sz="2800"/>
          </a:p>
          <a:p>
            <a:r>
              <a:rPr lang="zh-CN" altLang="en-US" sz="2800"/>
              <a:t>（梧州市第十四中学，广西  梧州  </a:t>
            </a:r>
            <a:r>
              <a:rPr lang="en-US" altLang="zh-CN" sz="2800"/>
              <a:t>543000</a:t>
            </a:r>
            <a:r>
              <a:rPr lang="zh-CN" altLang="en-US" sz="2800"/>
              <a:t>）</a:t>
            </a:r>
            <a:endParaRPr lang="zh-CN" altLang="en-US" sz="2800"/>
          </a:p>
          <a:p>
            <a:r>
              <a:rPr lang="zh-CN" altLang="en-US" sz="2800"/>
              <a:t>（发表于《语文教学通讯》</a:t>
            </a:r>
            <a:r>
              <a:rPr lang="en-US" altLang="zh-CN" sz="2800"/>
              <a:t>2018</a:t>
            </a:r>
            <a:r>
              <a:rPr lang="zh-CN" altLang="en-US" sz="2800"/>
              <a:t>年</a:t>
            </a:r>
            <a:r>
              <a:rPr lang="en-US" altLang="zh-CN" sz="2800"/>
              <a:t>7—8</a:t>
            </a:r>
            <a:r>
              <a:rPr lang="zh-CN" altLang="en-US" sz="2800"/>
              <a:t>期）</a:t>
            </a:r>
            <a:endParaRPr lang="zh-CN" altLang="en-US" sz="2800"/>
          </a:p>
          <a:p>
            <a:r>
              <a:rPr lang="zh-CN" altLang="en-US" sz="2800"/>
              <a:t>获知自己将代表梧州市参加广西全区的优质课比赛，并选定教学《天上的街市》这首诗歌后，我经过反复思考，觉得自己有朗诵特长，如果能在教中带领学生学会朗读，读出诗歌的韵律和味道，课堂教学就已经成功了一半。以往的赛课我都是挖空心思设计新角度、新样式，但这次大赛我决定如肖培东老师所说</a:t>
            </a:r>
            <a:r>
              <a:rPr lang="en-US" altLang="zh-CN" sz="2800"/>
              <a:t>“</a:t>
            </a:r>
            <a:r>
              <a:rPr lang="zh-CN" altLang="en-US" sz="2800"/>
              <a:t>老老实实教语文</a:t>
            </a:r>
            <a:r>
              <a:rPr lang="en-US" altLang="zh-CN" sz="2800"/>
              <a:t>”</a:t>
            </a:r>
            <a:r>
              <a:rPr lang="zh-CN" altLang="en-US" sz="2800"/>
              <a:t>。</a:t>
            </a:r>
            <a:endParaRPr lang="zh-CN" altLang="en-US" sz="28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15595" y="653415"/>
            <a:ext cx="8526780" cy="5445760"/>
          </a:xfrm>
        </p:spPr>
        <p:txBody>
          <a:bodyPr/>
          <a:p>
            <a:r>
              <a:rPr lang="zh-CN" altLang="en-US" sz="2800"/>
              <a:t>朗读是传统而有效的教的学方法。但时下的语文课堂教学</a:t>
            </a:r>
            <a:r>
              <a:rPr lang="en-US" altLang="zh-CN" sz="2800"/>
              <a:t>“</a:t>
            </a:r>
            <a:r>
              <a:rPr lang="zh-CN" altLang="en-US" sz="2800"/>
              <a:t>重分析，重理解，轻诵读，轻吟咏</a:t>
            </a:r>
            <a:r>
              <a:rPr lang="en-US" altLang="zh-CN" sz="2800"/>
              <a:t>”</a:t>
            </a:r>
            <a:r>
              <a:rPr lang="zh-CN" altLang="en-US" sz="2800"/>
              <a:t>的现象却普遍存在，结果很多语文课被上成了全无语文味的课。</a:t>
            </a:r>
            <a:r>
              <a:rPr lang="en-US" altLang="zh-CN" sz="2800"/>
              <a:t>“</a:t>
            </a:r>
            <a:r>
              <a:rPr lang="zh-CN" altLang="en-US" sz="2800"/>
              <a:t>诵读</a:t>
            </a:r>
            <a:r>
              <a:rPr lang="en-US" altLang="zh-CN" sz="2800"/>
              <a:t>”</a:t>
            </a:r>
            <a:r>
              <a:rPr lang="zh-CN" altLang="en-US" sz="2800"/>
              <a:t>的要义，在于把</a:t>
            </a:r>
            <a:r>
              <a:rPr lang="en-US" altLang="zh-CN" sz="2800"/>
              <a:t>“</a:t>
            </a:r>
            <a:r>
              <a:rPr lang="zh-CN" altLang="en-US" sz="2800"/>
              <a:t>写在纸上的语言变成活的语气</a:t>
            </a:r>
            <a:r>
              <a:rPr lang="en-US" altLang="zh-CN" sz="2800"/>
              <a:t>”</a:t>
            </a:r>
            <a:r>
              <a:rPr lang="zh-CN" altLang="en-US" sz="2800"/>
              <a:t>（朱自清语），在于把</a:t>
            </a:r>
            <a:r>
              <a:rPr lang="en-US" altLang="zh-CN" sz="2800"/>
              <a:t>“</a:t>
            </a:r>
            <a:r>
              <a:rPr lang="zh-CN" altLang="en-US" sz="2800"/>
              <a:t>原汁原味</a:t>
            </a:r>
            <a:r>
              <a:rPr lang="en-US" altLang="zh-CN" sz="2800"/>
              <a:t>”</a:t>
            </a:r>
            <a:r>
              <a:rPr lang="zh-CN" altLang="en-US" sz="2800"/>
              <a:t>的和思想感情传达出来，在于</a:t>
            </a:r>
            <a:r>
              <a:rPr lang="en-US" altLang="zh-CN" sz="2800"/>
              <a:t>“</a:t>
            </a:r>
            <a:r>
              <a:rPr lang="zh-CN" altLang="en-US" sz="2800"/>
              <a:t>得他滋味</a:t>
            </a:r>
            <a:r>
              <a:rPr lang="en-US" altLang="zh-CN" sz="2800"/>
              <a:t>”</a:t>
            </a:r>
            <a:r>
              <a:rPr lang="zh-CN" altLang="en-US" sz="2800"/>
              <a:t>（朱熹语）。文学作品的教学贵在多读，要让学生沉浸在作品中忘情地读，读出语感和情趣，读出自己独特的感受和理解，才能回归语文的本位，体现语文阅读教学的有效性。读是贯穿语文课堂的音符，诗歌教学更应该</a:t>
            </a:r>
            <a:r>
              <a:rPr lang="en-US" altLang="zh-CN" sz="2800"/>
              <a:t>“</a:t>
            </a:r>
            <a:r>
              <a:rPr lang="zh-CN" altLang="en-US" sz="2800"/>
              <a:t>读</a:t>
            </a:r>
            <a:r>
              <a:rPr lang="en-US" altLang="zh-CN" sz="2800"/>
              <a:t>”</a:t>
            </a:r>
            <a:r>
              <a:rPr lang="zh-CN" altLang="en-US" sz="2800"/>
              <a:t>领风骚。</a:t>
            </a:r>
            <a:endParaRPr lang="zh-CN" altLang="en-US" sz="28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29565" y="514985"/>
            <a:ext cx="8512810" cy="5584190"/>
          </a:xfrm>
        </p:spPr>
        <p:txBody>
          <a:bodyPr/>
          <a:p>
            <a:pPr>
              <a:lnSpc>
                <a:spcPts val="3960"/>
              </a:lnSpc>
              <a:spcBef>
                <a:spcPts val="0"/>
              </a:spcBef>
            </a:pPr>
            <a:r>
              <a:rPr lang="zh-CN" altLang="en-US" sz="2800"/>
              <a:t>《天上的街市》写于</a:t>
            </a:r>
            <a:r>
              <a:rPr lang="en-US" altLang="zh-CN" sz="2800"/>
              <a:t>1921</a:t>
            </a:r>
            <a:r>
              <a:rPr lang="zh-CN" altLang="en-US" sz="2800"/>
              <a:t>年</a:t>
            </a:r>
            <a:r>
              <a:rPr lang="en-US" altLang="zh-CN" sz="2800"/>
              <a:t>10</a:t>
            </a:r>
            <a:r>
              <a:rPr lang="zh-CN" altLang="en-US" sz="2800"/>
              <a:t>月</a:t>
            </a:r>
            <a:r>
              <a:rPr lang="en-US" altLang="zh-CN" sz="2800"/>
              <a:t>24</a:t>
            </a:r>
            <a:r>
              <a:rPr lang="zh-CN" altLang="en-US" sz="2800"/>
              <a:t>日。当时，五四运动的高潮已渐趋退却，大革命时代还未到来。这首诗表现了诗人郭沫若激情四射的《女神》时代后的苦闷和彷徨，同时也表达了作者对美好未来的憧憬和向往。这首诗语言清新，句式整齐，韵律优美，是部编教材七年级上册第六单元的一篇课文。备课时，依据这些特点，我确定了教学重点</a:t>
            </a:r>
            <a:r>
              <a:rPr lang="en-US" altLang="zh-CN" sz="2800"/>
              <a:t>“</a:t>
            </a:r>
            <a:r>
              <a:rPr lang="zh-CN" altLang="en-US" sz="2800"/>
              <a:t>通过反复诵读与品味，感受诗歌营造的意境，体会诗人表达的情感</a:t>
            </a:r>
            <a:r>
              <a:rPr lang="en-US" altLang="zh-CN" sz="2800"/>
              <a:t>”</a:t>
            </a:r>
            <a:r>
              <a:rPr lang="zh-CN" altLang="en-US" sz="2800"/>
              <a:t>，并根据</a:t>
            </a:r>
            <a:r>
              <a:rPr lang="en-US" altLang="zh-CN" sz="2800"/>
              <a:t>“</a:t>
            </a:r>
            <a:r>
              <a:rPr lang="zh-CN" altLang="en-US" sz="2800"/>
              <a:t>单元导读</a:t>
            </a:r>
            <a:r>
              <a:rPr lang="en-US" altLang="zh-CN" sz="2800"/>
              <a:t>”</a:t>
            </a:r>
            <a:r>
              <a:rPr lang="zh-CN" altLang="en-US" sz="2800"/>
              <a:t>所示的教学重点</a:t>
            </a:r>
            <a:r>
              <a:rPr lang="en-US" altLang="zh-CN" sz="2800"/>
              <a:t>“</a:t>
            </a:r>
            <a:r>
              <a:rPr lang="zh-CN" altLang="en-US" sz="2800"/>
              <a:t>联想和想象</a:t>
            </a:r>
            <a:r>
              <a:rPr lang="en-US" altLang="zh-CN" sz="2800"/>
              <a:t>”</a:t>
            </a:r>
            <a:r>
              <a:rPr lang="zh-CN" altLang="en-US" sz="2800"/>
              <a:t>，确定了教学难点</a:t>
            </a:r>
            <a:r>
              <a:rPr lang="en-US" altLang="zh-CN" sz="2800"/>
              <a:t>“</a:t>
            </a:r>
            <a:r>
              <a:rPr lang="zh-CN" altLang="en-US" sz="2800"/>
              <a:t>学习联想和想象的手法，体会诗人追求理想生活的思想感情</a:t>
            </a:r>
            <a:r>
              <a:rPr lang="en-US" altLang="zh-CN" sz="2800"/>
              <a:t>”</a:t>
            </a:r>
            <a:r>
              <a:rPr lang="zh-CN" altLang="en-US" sz="2800"/>
              <a:t>。</a:t>
            </a:r>
            <a:endParaRPr lang="zh-CN" altLang="en-US" sz="2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3535" y="584200"/>
            <a:ext cx="8498840" cy="5514975"/>
          </a:xfrm>
        </p:spPr>
        <p:txBody>
          <a:bodyPr/>
          <a:p>
            <a:r>
              <a:rPr lang="zh-CN" altLang="en-US"/>
              <a:t>切入课题后，我设计了三个层次的</a:t>
            </a:r>
            <a:r>
              <a:rPr lang="en-US" altLang="zh-CN"/>
              <a:t>“</a:t>
            </a:r>
            <a:r>
              <a:rPr lang="zh-CN" altLang="en-US"/>
              <a:t>读</a:t>
            </a:r>
            <a:r>
              <a:rPr lang="en-US" altLang="zh-CN"/>
              <a:t>”</a:t>
            </a:r>
            <a:r>
              <a:rPr lang="zh-CN" altLang="en-US"/>
              <a:t>来实现教学目标。</a:t>
            </a:r>
            <a:endParaRPr lang="zh-CN" altLang="en-US"/>
          </a:p>
          <a:p>
            <a:r>
              <a:rPr lang="zh-CN" altLang="en-US"/>
              <a:t>第一个层次是</a:t>
            </a:r>
            <a:r>
              <a:rPr lang="en-US" altLang="zh-CN"/>
              <a:t>“</a:t>
            </a:r>
            <a:r>
              <a:rPr lang="zh-CN" altLang="en-US"/>
              <a:t>初读，读出诗歌的韵律美</a:t>
            </a:r>
            <a:r>
              <a:rPr lang="en-US" altLang="zh-CN"/>
              <a:t>”</a:t>
            </a:r>
            <a:r>
              <a:rPr lang="zh-CN" altLang="en-US"/>
              <a:t>。这一环节，第一次读我让学生自由朗读，读准字音，读得流利；第二次读我请学生个人读，并通过引导其他同学点评确定朗读这首诗的情感基调；第三次读是我配乐范读，学生一边听一边用笔标示出诗歌的节奏；第四次读是学生配乐齐读，至此学生已经基本上能读出这首诗的韵律和味道。</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文本占位符 582658"/>
          <p:cNvSpPr>
            <a:spLocks noGrp="1" noRot="1"/>
          </p:cNvSpPr>
          <p:nvPr>
            <p:ph idx="1"/>
          </p:nvPr>
        </p:nvSpPr>
        <p:spPr>
          <a:xfrm>
            <a:off x="395288" y="1052513"/>
            <a:ext cx="8540750" cy="4194175"/>
          </a:xfrm>
        </p:spPr>
        <p:txBody>
          <a:bodyPr anchor="t"/>
          <a:p>
            <a:r>
              <a:rPr lang="zh-CN" altLang="en-US" dirty="0"/>
              <a:t>语文教育专家张志公指出，语文教学“不能喧宾夺主，热热闹闹搞了许多名堂，却没有把语言文字训练本身搞好”。</a:t>
            </a:r>
            <a:endParaRPr lang="zh-CN" altLang="en-US" dirty="0"/>
          </a:p>
          <a:p>
            <a:r>
              <a:rPr lang="zh-CN" altLang="en-US" dirty="0"/>
              <a:t>语文课，是教师引导学生学习语文的课，是学生积累、理解、运用母语的课，是学生开展“读、写、听、说”的综合实践课，是学生在文本研读中提高语文综合素养的课。</a:t>
            </a:r>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32410" y="612140"/>
            <a:ext cx="8609965" cy="5487035"/>
          </a:xfrm>
        </p:spPr>
        <p:txBody>
          <a:bodyPr/>
          <a:p>
            <a:r>
              <a:rPr lang="zh-CN" altLang="en-US"/>
              <a:t>第二个层次是</a:t>
            </a:r>
            <a:r>
              <a:rPr lang="en-US" altLang="zh-CN"/>
              <a:t>“</a:t>
            </a:r>
            <a:r>
              <a:rPr lang="zh-CN" altLang="en-US"/>
              <a:t>品读，读出诗歌的意境美</a:t>
            </a:r>
            <a:r>
              <a:rPr lang="en-US" altLang="zh-CN"/>
              <a:t>”</a:t>
            </a:r>
            <a:r>
              <a:rPr lang="zh-CN" altLang="en-US"/>
              <a:t>。《天上的街市》中的美好，在于诗人用了许多形象生动，甚至是新奇的词语进行修饰和点缀。这一环节，我主要引导学生学会从文本出发，由字词到语境再到篇章对诗歌进行品读，感知天上的街市独有的</a:t>
            </a:r>
            <a:r>
              <a:rPr lang="en-US" altLang="zh-CN"/>
              <a:t>“</a:t>
            </a:r>
            <a:r>
              <a:rPr lang="zh-CN" altLang="en-US"/>
              <a:t>光明自由</a:t>
            </a:r>
            <a:r>
              <a:rPr lang="en-US" altLang="zh-CN"/>
              <a:t>”“</a:t>
            </a:r>
            <a:r>
              <a:rPr lang="zh-CN" altLang="en-US"/>
              <a:t>繁华富庶</a:t>
            </a:r>
            <a:r>
              <a:rPr lang="en-US" altLang="zh-CN"/>
              <a:t>”“</a:t>
            </a:r>
            <a:r>
              <a:rPr lang="zh-CN" altLang="en-US"/>
              <a:t>幸福美好</a:t>
            </a:r>
            <a:r>
              <a:rPr lang="en-US" altLang="zh-CN"/>
              <a:t>”</a:t>
            </a:r>
            <a:r>
              <a:rPr lang="zh-CN" altLang="en-US"/>
              <a:t>等特征，感受诗歌营造的意境。</a:t>
            </a:r>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85445" y="278130"/>
            <a:ext cx="8456930" cy="5821045"/>
          </a:xfrm>
        </p:spPr>
        <p:txBody>
          <a:bodyPr/>
          <a:p>
            <a:pPr>
              <a:lnSpc>
                <a:spcPts val="3700"/>
              </a:lnSpc>
              <a:spcBef>
                <a:spcPts val="0"/>
              </a:spcBef>
            </a:pPr>
            <a:r>
              <a:rPr lang="zh-CN" altLang="en-US" sz="2000"/>
              <a:t>第三个层次是</a:t>
            </a:r>
            <a:r>
              <a:rPr lang="en-US" altLang="zh-CN" sz="2000"/>
              <a:t>“</a:t>
            </a:r>
            <a:r>
              <a:rPr lang="zh-CN" altLang="en-US" sz="2000"/>
              <a:t>研读，读出诗歌的情感美</a:t>
            </a:r>
            <a:r>
              <a:rPr lang="en-US" altLang="zh-CN" sz="2000"/>
              <a:t>”</a:t>
            </a:r>
            <a:r>
              <a:rPr lang="zh-CN" altLang="en-US" sz="2000"/>
              <a:t>。这一环节，我巧妙借助</a:t>
            </a:r>
            <a:r>
              <a:rPr lang="en-US" altLang="zh-CN" sz="2000"/>
              <a:t>“</a:t>
            </a:r>
            <a:r>
              <a:rPr lang="zh-CN" altLang="en-US" sz="2000"/>
              <a:t>天上的街市存在吗？诗人是运用什么写作手法把我们由现实带入到这样一个美妙的世界的</a:t>
            </a:r>
            <a:r>
              <a:rPr lang="en-US" altLang="zh-CN" sz="2000"/>
              <a:t>”</a:t>
            </a:r>
            <a:r>
              <a:rPr lang="zh-CN" altLang="en-US" sz="2000"/>
              <a:t>这一主问题，引导学生明确和理解诗歌联想和想象的写作手法。教学《天上的街市》的很多优秀课例，在</a:t>
            </a:r>
            <a:r>
              <a:rPr lang="en-US" altLang="zh-CN" sz="2000"/>
              <a:t>“</a:t>
            </a:r>
            <a:r>
              <a:rPr lang="zh-CN" altLang="en-US" sz="2000"/>
              <a:t>悟情感</a:t>
            </a:r>
            <a:r>
              <a:rPr lang="en-US" altLang="zh-CN" sz="2000"/>
              <a:t>”</a:t>
            </a:r>
            <a:r>
              <a:rPr lang="zh-CN" altLang="en-US" sz="2000"/>
              <a:t>环节，大多是直接出示写作背景分析诗歌的主旨。这节课我尝试了运用类似王崧舟老师教学《长相思》时设计的</a:t>
            </a:r>
            <a:r>
              <a:rPr lang="en-US" altLang="zh-CN" sz="2000"/>
              <a:t>“</a:t>
            </a:r>
            <a:r>
              <a:rPr lang="zh-CN" altLang="en-US" sz="2000"/>
              <a:t>身</a:t>
            </a:r>
            <a:r>
              <a:rPr lang="en-US" altLang="zh-CN" sz="2000"/>
              <a:t>”</a:t>
            </a:r>
            <a:r>
              <a:rPr lang="zh-CN" altLang="en-US" sz="2000"/>
              <a:t>和</a:t>
            </a:r>
            <a:r>
              <a:rPr lang="en-US" altLang="zh-CN" sz="2000"/>
              <a:t>“</a:t>
            </a:r>
            <a:r>
              <a:rPr lang="zh-CN" altLang="en-US" sz="2000"/>
              <a:t>心</a:t>
            </a:r>
            <a:r>
              <a:rPr lang="en-US" altLang="zh-CN" sz="2000"/>
              <a:t>”</a:t>
            </a:r>
            <a:r>
              <a:rPr lang="zh-CN" altLang="en-US" sz="2000"/>
              <a:t>分离的矛盾对立的方法，来引导学生理解诗人的情感。先通过出示写作背景让学生感受诗人所处的人间现实，然后通过问</a:t>
            </a:r>
            <a:r>
              <a:rPr lang="en-US" altLang="zh-CN" sz="2000"/>
              <a:t>“</a:t>
            </a:r>
            <a:r>
              <a:rPr lang="zh-CN" altLang="en-US" sz="2000"/>
              <a:t>诗人的心又在哪里呢</a:t>
            </a:r>
            <a:r>
              <a:rPr lang="en-US" altLang="zh-CN" sz="2000"/>
              <a:t>”</a:t>
            </a:r>
            <a:r>
              <a:rPr lang="zh-CN" altLang="en-US" sz="2000"/>
              <a:t>引导学生明确诗歌主旨</a:t>
            </a:r>
            <a:r>
              <a:rPr lang="en-US" altLang="zh-CN" sz="2000"/>
              <a:t>——</a:t>
            </a:r>
            <a:r>
              <a:rPr lang="zh-CN" altLang="en-US" sz="2000"/>
              <a:t>反衬人间生活的黑暗和痛苦，表达向往光明自由，追求美好生活的思想感情，最后通过圈画情感色彩浓厚的词语，进一步水到渠成地把握全诗的情感。这样教学，学生的情感也得到了更学层次的熏陶，再诗诗歌便不仅仅是从形式上去读，而是有情感地诵读了。</a:t>
            </a:r>
            <a:endParaRPr lang="zh-CN" altLang="en-US" sz="2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1625" y="1515745"/>
            <a:ext cx="8540750" cy="4194175"/>
          </a:xfrm>
        </p:spPr>
        <p:txBody>
          <a:bodyPr/>
          <a:p>
            <a:r>
              <a:rPr lang="zh-CN" altLang="en-US"/>
              <a:t>有了前面三个层次的读作为基础，课堂教学的最后，学生在我总结提升式的提示语引导下，几乎都能把这首诗流畅地背诵下来，达到了余音绕梁的教学效果。</a:t>
            </a:r>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71475" y="1557655"/>
            <a:ext cx="8470900" cy="4541520"/>
          </a:xfrm>
        </p:spPr>
        <p:txBody>
          <a:bodyPr/>
          <a:p>
            <a:r>
              <a:rPr lang="zh-CN" altLang="en-US"/>
              <a:t>总之，这节课我始终践行着叶圣陶先生对语文老师的诫语</a:t>
            </a:r>
            <a:r>
              <a:rPr lang="en-US" altLang="zh-CN"/>
              <a:t>——“</a:t>
            </a:r>
            <a:r>
              <a:rPr lang="zh-CN" altLang="en-US"/>
              <a:t>语文课以读书为目的，老师若引导学生善于读，则功莫大焉</a:t>
            </a:r>
            <a:r>
              <a:rPr lang="en-US" altLang="zh-CN"/>
              <a:t>”</a:t>
            </a:r>
            <a:r>
              <a:rPr lang="zh-CN" altLang="en-US"/>
              <a:t>。诗歌教学，</a:t>
            </a:r>
            <a:r>
              <a:rPr lang="en-US" altLang="zh-CN"/>
              <a:t>“</a:t>
            </a:r>
            <a:r>
              <a:rPr lang="zh-CN" altLang="en-US"/>
              <a:t>独</a:t>
            </a:r>
            <a:r>
              <a:rPr lang="en-US" altLang="zh-CN"/>
              <a:t>”</a:t>
            </a:r>
            <a:r>
              <a:rPr lang="zh-CN" altLang="en-US"/>
              <a:t>领风骚。</a:t>
            </a:r>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文本占位符 619522"/>
          <p:cNvSpPr>
            <a:spLocks noGrp="1" noRot="1"/>
          </p:cNvSpPr>
          <p:nvPr>
            <p:ph idx="1"/>
          </p:nvPr>
        </p:nvSpPr>
        <p:spPr>
          <a:xfrm>
            <a:off x="323850" y="765175"/>
            <a:ext cx="8424863" cy="5472113"/>
          </a:xfrm>
        </p:spPr>
        <p:txBody>
          <a:bodyPr anchor="t"/>
          <a:p>
            <a:r>
              <a:rPr lang="zh-CN" altLang="en-US" dirty="0"/>
              <a:t>诵读体悟，需要让学生悉心揣摩语言，做到“循路明法”</a:t>
            </a:r>
            <a:endParaRPr lang="zh-CN" altLang="en-US" dirty="0"/>
          </a:p>
          <a:p>
            <a:r>
              <a:rPr lang="zh-CN" altLang="en-US" dirty="0"/>
              <a:t>“法”，就是写作之法。</a:t>
            </a:r>
            <a:endParaRPr lang="zh-CN" altLang="en-US" dirty="0"/>
          </a:p>
          <a:p>
            <a:r>
              <a:rPr lang="zh-CN" altLang="en-US" dirty="0"/>
              <a:t>如，</a:t>
            </a:r>
            <a:r>
              <a:rPr lang="en-US" altLang="zh-CN" dirty="0"/>
              <a:t>《</a:t>
            </a:r>
            <a:r>
              <a:rPr lang="zh-CN" altLang="en-US" dirty="0"/>
              <a:t>天上的街市</a:t>
            </a:r>
            <a:r>
              <a:rPr lang="en-US" altLang="zh-CN" dirty="0"/>
              <a:t>》</a:t>
            </a:r>
            <a:r>
              <a:rPr lang="zh-CN" altLang="en-US" dirty="0"/>
              <a:t>一文，想象和联想就是写作之法。</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文本占位符 620546"/>
          <p:cNvSpPr>
            <a:spLocks noGrp="1" noRot="1"/>
          </p:cNvSpPr>
          <p:nvPr>
            <p:ph idx="1"/>
          </p:nvPr>
        </p:nvSpPr>
        <p:spPr>
          <a:xfrm>
            <a:off x="395288" y="765175"/>
            <a:ext cx="8353425" cy="5472113"/>
          </a:xfrm>
        </p:spPr>
        <p:txBody>
          <a:bodyPr anchor="t"/>
          <a:p>
            <a:pPr>
              <a:lnSpc>
                <a:spcPct val="80000"/>
              </a:lnSpc>
            </a:pPr>
            <a:r>
              <a:rPr lang="zh-CN" altLang="en-US" sz="2000" dirty="0"/>
              <a:t>诵读体悟，还可以达到“层层蓄势”的目的。</a:t>
            </a:r>
            <a:endParaRPr lang="zh-CN" altLang="en-US" sz="2000" dirty="0"/>
          </a:p>
          <a:p>
            <a:pPr>
              <a:lnSpc>
                <a:spcPct val="80000"/>
              </a:lnSpc>
            </a:pPr>
            <a:r>
              <a:rPr lang="zh-CN" altLang="en-US" sz="2000" dirty="0"/>
              <a:t>案例</a:t>
            </a:r>
            <a:r>
              <a:rPr lang="en-US" altLang="zh-CN" sz="2000" dirty="0"/>
              <a:t>5</a:t>
            </a:r>
            <a:r>
              <a:rPr lang="zh-CN" altLang="en-US" sz="2000" dirty="0"/>
              <a:t>：全国著名小学特级教师薛法根老师执教</a:t>
            </a:r>
            <a:r>
              <a:rPr lang="en-US" altLang="zh-CN" sz="2000" dirty="0"/>
              <a:t>《</a:t>
            </a:r>
            <a:r>
              <a:rPr lang="zh-CN" altLang="en-US" sz="2000" dirty="0"/>
              <a:t>天鹅的故事</a:t>
            </a:r>
            <a:r>
              <a:rPr lang="en-US" altLang="zh-CN" sz="2000" dirty="0"/>
              <a:t>》</a:t>
            </a:r>
            <a:r>
              <a:rPr lang="zh-CN" altLang="en-US" sz="2000" dirty="0"/>
              <a:t>教学片段</a:t>
            </a:r>
            <a:endParaRPr lang="zh-CN" altLang="en-US" sz="2000" dirty="0"/>
          </a:p>
          <a:p>
            <a:pPr>
              <a:lnSpc>
                <a:spcPct val="80000"/>
              </a:lnSpc>
            </a:pPr>
            <a:r>
              <a:rPr lang="zh-CN" altLang="en-US" sz="2000" dirty="0"/>
              <a:t>师：请你们朗读老天鹅破冰的片段。（学生朗读后评议。）</a:t>
            </a:r>
            <a:endParaRPr lang="zh-CN" altLang="en-US" sz="2000" dirty="0"/>
          </a:p>
          <a:p>
            <a:pPr>
              <a:lnSpc>
                <a:spcPct val="80000"/>
              </a:lnSpc>
            </a:pPr>
            <a:r>
              <a:rPr lang="zh-CN" altLang="en-US" sz="2000" dirty="0"/>
              <a:t>　　师：这里还有一个比喻</a:t>
            </a:r>
            <a:r>
              <a:rPr lang="en-US" altLang="zh-CN" sz="2000"/>
              <a:t>——</a:t>
            </a:r>
            <a:r>
              <a:rPr lang="zh-CN" altLang="en-US" sz="2000" dirty="0"/>
              <a:t>镜子般的冰面。把冰面比做“镜子”，有什么特别？</a:t>
            </a:r>
            <a:endParaRPr lang="zh-CN" altLang="en-US" sz="2000" dirty="0"/>
          </a:p>
          <a:p>
            <a:pPr>
              <a:lnSpc>
                <a:spcPct val="80000"/>
              </a:lnSpc>
            </a:pPr>
            <a:r>
              <a:rPr lang="zh-CN" altLang="en-US" sz="2000" dirty="0"/>
              <a:t>　　生：因为镜子也是硬的、光滑的。</a:t>
            </a:r>
            <a:endParaRPr lang="zh-CN" altLang="en-US" sz="2000" dirty="0"/>
          </a:p>
          <a:p>
            <a:pPr>
              <a:lnSpc>
                <a:spcPct val="80000"/>
              </a:lnSpc>
            </a:pPr>
            <a:r>
              <a:rPr lang="zh-CN" altLang="en-US" sz="2000" dirty="0"/>
              <a:t>　　师：一般的东西扔在冰面上要滑走，那什么样的东西不但不滑走，还可以把冰砸碎？</a:t>
            </a:r>
            <a:endParaRPr lang="zh-CN" altLang="en-US" sz="2000" dirty="0"/>
          </a:p>
          <a:p>
            <a:pPr>
              <a:lnSpc>
                <a:spcPct val="80000"/>
              </a:lnSpc>
            </a:pPr>
            <a:r>
              <a:rPr lang="zh-CN" altLang="en-US" sz="2000" dirty="0"/>
              <a:t>　　生：硬的重的东西可以把冰砸碎。</a:t>
            </a:r>
            <a:endParaRPr lang="zh-CN" altLang="en-US" sz="2000" dirty="0"/>
          </a:p>
          <a:p>
            <a:pPr>
              <a:lnSpc>
                <a:spcPct val="80000"/>
              </a:lnSpc>
            </a:pPr>
            <a:r>
              <a:rPr lang="zh-CN" altLang="en-US" sz="2000" dirty="0"/>
              <a:t>　　师：硬的、重的东西，笔直落下的东西都可以把冰砸碎。那老天鹅硬不硬？生（齐）：硬！</a:t>
            </a:r>
            <a:endParaRPr lang="zh-CN" altLang="en-US" sz="2000" dirty="0"/>
          </a:p>
          <a:p>
            <a:pPr>
              <a:lnSpc>
                <a:spcPct val="80000"/>
              </a:lnSpc>
            </a:pPr>
            <a:r>
              <a:rPr lang="zh-CN" altLang="en-US" sz="2000" dirty="0"/>
              <a:t>　　师：冰面硬不硬？</a:t>
            </a:r>
            <a:endParaRPr lang="zh-CN" altLang="en-US" sz="2000" dirty="0"/>
          </a:p>
          <a:p>
            <a:pPr>
              <a:lnSpc>
                <a:spcPct val="80000"/>
              </a:lnSpc>
            </a:pPr>
            <a:r>
              <a:rPr lang="zh-CN" altLang="en-US" sz="2000" dirty="0"/>
              <a:t>　　生：（齐）硬！</a:t>
            </a:r>
            <a:endParaRPr lang="zh-CN" altLang="en-US" sz="2000" dirty="0"/>
          </a:p>
          <a:p>
            <a:pPr>
              <a:lnSpc>
                <a:spcPct val="80000"/>
              </a:lnSpc>
            </a:pPr>
            <a:r>
              <a:rPr lang="zh-CN" altLang="en-US" sz="2000" dirty="0"/>
              <a:t>　　师：这就是硬碰硬，看谁硬！让我们一起朗读老天鹅破冰的场面描写。</a:t>
            </a:r>
            <a:endParaRPr lang="zh-CN" altLang="en-US" sz="2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文本占位符 621570"/>
          <p:cNvSpPr>
            <a:spLocks noGrp="1" noRot="1"/>
          </p:cNvSpPr>
          <p:nvPr>
            <p:ph idx="1"/>
          </p:nvPr>
        </p:nvSpPr>
        <p:spPr>
          <a:xfrm>
            <a:off x="323850" y="476250"/>
            <a:ext cx="8496300" cy="5616575"/>
          </a:xfrm>
        </p:spPr>
        <p:txBody>
          <a:bodyPr anchor="t"/>
          <a:p>
            <a:pPr>
              <a:lnSpc>
                <a:spcPct val="80000"/>
              </a:lnSpc>
            </a:pPr>
            <a:r>
              <a:rPr lang="zh-CN" altLang="en-US" sz="2400" dirty="0"/>
              <a:t>　    师：老天鹅是血肉之躯，它的身体痛不痛？（生：痛）受伤不受伤？（生：受伤）但镜子般的冰面依然如故。接下来该怎么办？</a:t>
            </a:r>
            <a:endParaRPr lang="zh-CN" altLang="en-US" sz="2400" dirty="0"/>
          </a:p>
          <a:p>
            <a:pPr>
              <a:lnSpc>
                <a:spcPct val="80000"/>
              </a:lnSpc>
            </a:pPr>
            <a:r>
              <a:rPr lang="zh-CN" altLang="en-US" sz="2400" dirty="0"/>
              <a:t>　　生：老天鹅再从上面落下来破冰。</a:t>
            </a:r>
            <a:endParaRPr lang="zh-CN" altLang="en-US" sz="2400" dirty="0"/>
          </a:p>
          <a:p>
            <a:pPr>
              <a:lnSpc>
                <a:spcPct val="80000"/>
              </a:lnSpc>
            </a:pPr>
            <a:r>
              <a:rPr lang="zh-CN" altLang="en-US" sz="2400" dirty="0"/>
              <a:t>　　师：让我们再读这一段。</a:t>
            </a:r>
            <a:endParaRPr lang="zh-CN" altLang="en-US" sz="2400" dirty="0"/>
          </a:p>
          <a:p>
            <a:pPr>
              <a:lnSpc>
                <a:spcPct val="80000"/>
              </a:lnSpc>
            </a:pPr>
            <a:r>
              <a:rPr lang="zh-CN" altLang="en-US" sz="2400" dirty="0"/>
              <a:t>　　（生再次朗读。）</a:t>
            </a:r>
            <a:endParaRPr lang="zh-CN" altLang="en-US" sz="2400" dirty="0"/>
          </a:p>
          <a:p>
            <a:pPr>
              <a:lnSpc>
                <a:spcPct val="80000"/>
              </a:lnSpc>
            </a:pPr>
            <a:r>
              <a:rPr lang="zh-CN" altLang="en-US" sz="2400" dirty="0"/>
              <a:t>　　师：可是，冰面仍然没有破裂。怎么办？</a:t>
            </a:r>
            <a:endParaRPr lang="zh-CN" altLang="en-US" sz="2400" dirty="0"/>
          </a:p>
          <a:p>
            <a:pPr>
              <a:lnSpc>
                <a:spcPct val="80000"/>
              </a:lnSpc>
            </a:pPr>
            <a:r>
              <a:rPr lang="zh-CN" altLang="en-US" sz="2400" dirty="0"/>
              <a:t>　　生：老天鹅再用身体撞击冰面。</a:t>
            </a:r>
            <a:endParaRPr lang="zh-CN" altLang="en-US" sz="2400" dirty="0"/>
          </a:p>
          <a:p>
            <a:pPr>
              <a:lnSpc>
                <a:spcPct val="80000"/>
              </a:lnSpc>
            </a:pPr>
            <a:r>
              <a:rPr lang="zh-CN" altLang="en-US" sz="2400" dirty="0"/>
              <a:t>　　师：再读（生再朗读）。</a:t>
            </a:r>
            <a:endParaRPr lang="zh-CN" altLang="en-US" sz="2400" dirty="0"/>
          </a:p>
          <a:p>
            <a:pPr>
              <a:lnSpc>
                <a:spcPct val="80000"/>
              </a:lnSpc>
            </a:pPr>
            <a:r>
              <a:rPr lang="zh-CN" altLang="en-US" sz="2400" dirty="0"/>
              <a:t>　　师：如果冰面还没有破裂怎么办？生：再来。</a:t>
            </a:r>
            <a:endParaRPr lang="zh-CN" altLang="en-US" sz="2400" dirty="0"/>
          </a:p>
          <a:p>
            <a:pPr>
              <a:lnSpc>
                <a:spcPct val="80000"/>
              </a:lnSpc>
            </a:pPr>
            <a:r>
              <a:rPr lang="zh-CN" altLang="en-US" sz="2400" dirty="0"/>
              <a:t>　　师：再读（生又感情地朗读）。</a:t>
            </a:r>
            <a:endParaRPr lang="zh-CN" altLang="en-US" sz="2400" dirty="0"/>
          </a:p>
          <a:p>
            <a:pPr>
              <a:lnSpc>
                <a:spcPct val="80000"/>
              </a:lnSpc>
            </a:pPr>
            <a:r>
              <a:rPr lang="zh-CN" altLang="en-US" sz="2400" dirty="0"/>
              <a:t>　　师：（意味深长）同学们，这就叫“顽强”。老天鹅一次又一次地用身体撞击冰面，这才叫“顽强的破冰勇士”。</a:t>
            </a:r>
            <a:endParaRPr lang="zh-CN" altLang="en-US" sz="2400" dirty="0"/>
          </a:p>
          <a:p>
            <a:pPr>
              <a:lnSpc>
                <a:spcPct val="80000"/>
              </a:lnSpc>
            </a:pPr>
            <a:r>
              <a:rPr lang="zh-CN" altLang="en-US" sz="2400" dirty="0"/>
              <a:t>       诵读体悟，以读带问，以问促读，层层造势，给学生以情感的熏陶，心灵的震撼。</a:t>
            </a:r>
            <a:endParaRPr lang="zh-CN" altLang="en-US" sz="24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标题 622593"/>
          <p:cNvSpPr>
            <a:spLocks noGrp="1" noRot="1"/>
          </p:cNvSpPr>
          <p:nvPr>
            <p:ph type="title"/>
          </p:nvPr>
        </p:nvSpPr>
        <p:spPr>
          <a:xfrm>
            <a:off x="323850" y="0"/>
            <a:ext cx="8540750" cy="1143000"/>
          </a:xfrm>
        </p:spPr>
        <p:txBody>
          <a:bodyPr anchor="ctr"/>
          <a:p>
            <a:pPr algn="l"/>
            <a:r>
              <a:rPr lang="zh-CN" altLang="en-US" sz="3200" dirty="0"/>
              <a:t>三．整体感知</a:t>
            </a:r>
            <a:endParaRPr lang="zh-CN" altLang="en-US" sz="3200" dirty="0"/>
          </a:p>
        </p:txBody>
      </p:sp>
      <p:sp>
        <p:nvSpPr>
          <p:cNvPr id="56322" name="文本占位符 622594"/>
          <p:cNvSpPr>
            <a:spLocks noGrp="1" noRot="1"/>
          </p:cNvSpPr>
          <p:nvPr>
            <p:ph idx="1"/>
          </p:nvPr>
        </p:nvSpPr>
        <p:spPr>
          <a:xfrm>
            <a:off x="323850" y="908050"/>
            <a:ext cx="8569325" cy="5040313"/>
          </a:xfrm>
        </p:spPr>
        <p:txBody>
          <a:bodyPr anchor="t"/>
          <a:p>
            <a:pPr>
              <a:lnSpc>
                <a:spcPct val="90000"/>
              </a:lnSpc>
            </a:pPr>
            <a:r>
              <a:rPr lang="zh-CN" altLang="en-US" sz="2400" dirty="0"/>
              <a:t>文本细读需要从微观角度操作，也需要从宏观角度把握。</a:t>
            </a:r>
            <a:endParaRPr lang="zh-CN" altLang="en-US" sz="2400" dirty="0"/>
          </a:p>
          <a:p>
            <a:pPr>
              <a:lnSpc>
                <a:spcPct val="90000"/>
              </a:lnSpc>
            </a:pPr>
            <a:r>
              <a:rPr lang="zh-CN" altLang="en-US" sz="2400" dirty="0"/>
              <a:t>在中国文论的研究中，我国传统的文学批评（注：内含阅读，下同）的思维与方法，概括为“整体直觉”。“整体、直觉、取象比类”等，是汉民族主民思维方式，以“比类”与“体味”：为主要特征的“整体直觉”阅读方式，是汉民族主导思维方式在文学鉴赏领域的贯通与体现：“这样的思维方式体现于文学批评便是将文学作品所有的各部分作为一个整体进行观赏，泯去读者与作者的界限，充分地摊贩入，体会其精髓，同时发挥自己的想象，加以理解，作出判断。”</a:t>
            </a:r>
            <a:endParaRPr lang="zh-CN" altLang="en-US" sz="2400" dirty="0"/>
          </a:p>
          <a:p>
            <a:pPr>
              <a:lnSpc>
                <a:spcPct val="90000"/>
              </a:lnSpc>
            </a:pPr>
            <a:r>
              <a:rPr lang="zh-CN" altLang="en-US" sz="2400" dirty="0"/>
              <a:t>毫无疑问，中华民族思维方式的优点、中国源远流长的文学阅读方式，我们必须珍惜和光大，在去伪存真的前提下，语文课程有必要也有义务自觉地做保存和传承的努力。</a:t>
            </a:r>
            <a:endParaRPr lang="zh-CN" altLang="en-US" sz="2400" dirty="0"/>
          </a:p>
          <a:p>
            <a:pPr>
              <a:lnSpc>
                <a:spcPct val="90000"/>
              </a:lnSpc>
            </a:pPr>
            <a:r>
              <a:rPr lang="zh-CN" altLang="en-US" sz="2400" dirty="0"/>
              <a:t>           </a:t>
            </a:r>
            <a:r>
              <a:rPr lang="en-US" altLang="zh-CN" sz="2400"/>
              <a:t>——</a:t>
            </a:r>
            <a:r>
              <a:rPr lang="zh-CN" altLang="en-US" sz="2400" dirty="0"/>
              <a:t>王荣生</a:t>
            </a:r>
            <a:r>
              <a:rPr lang="en-US" altLang="zh-CN" sz="2400" dirty="0"/>
              <a:t>《</a:t>
            </a:r>
            <a:r>
              <a:rPr lang="zh-CN" altLang="en-US" sz="2400" dirty="0"/>
              <a:t>语文科课程论基础</a:t>
            </a:r>
            <a:r>
              <a:rPr lang="en-US" altLang="zh-CN" sz="2400" dirty="0"/>
              <a:t>》</a:t>
            </a:r>
            <a:r>
              <a:rPr lang="zh-CN" altLang="en-US" sz="2400" dirty="0"/>
              <a:t>第</a:t>
            </a:r>
            <a:r>
              <a:rPr lang="en-US" altLang="zh-CN" sz="2400"/>
              <a:t>145—</a:t>
            </a:r>
            <a:r>
              <a:rPr lang="zh-CN" altLang="en-US" sz="2400" dirty="0"/>
              <a:t>第</a:t>
            </a:r>
            <a:r>
              <a:rPr lang="en-US" altLang="zh-CN" sz="2400" dirty="0"/>
              <a:t>146</a:t>
            </a:r>
            <a:r>
              <a:rPr lang="zh-CN" altLang="en-US" sz="2400" dirty="0"/>
              <a:t>页</a:t>
            </a:r>
            <a:endParaRPr lang="zh-CN" altLang="en-US"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文本占位符 623618"/>
          <p:cNvSpPr>
            <a:spLocks noGrp="1" noRot="1"/>
          </p:cNvSpPr>
          <p:nvPr>
            <p:ph idx="1"/>
          </p:nvPr>
        </p:nvSpPr>
        <p:spPr>
          <a:xfrm>
            <a:off x="323850" y="1412875"/>
            <a:ext cx="8540750" cy="4194175"/>
          </a:xfrm>
        </p:spPr>
        <p:txBody>
          <a:bodyPr anchor="t"/>
          <a:p>
            <a:r>
              <a:rPr lang="zh-CN" altLang="en-US" dirty="0"/>
              <a:t>一篇课文，不论篇幅长短，能否从整体上理解课文的思想内容，是衡量学生能否读懂文章的重要标志。从整体上感知课文，就能对课文形成“全豹”的概念。</a:t>
            </a:r>
            <a:endParaRPr lang="zh-CN" altLang="en-US" dirty="0"/>
          </a:p>
          <a:p>
            <a:r>
              <a:rPr lang="zh-CN" altLang="en-US" dirty="0"/>
              <a:t>根据课文的不同特点，教师应向学生提出各不相同的整体感知要求。</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文本占位符 624642"/>
          <p:cNvSpPr>
            <a:spLocks noGrp="1" noRot="1"/>
          </p:cNvSpPr>
          <p:nvPr>
            <p:ph idx="1"/>
          </p:nvPr>
        </p:nvSpPr>
        <p:spPr>
          <a:xfrm>
            <a:off x="323850" y="692150"/>
            <a:ext cx="8496300" cy="4968875"/>
          </a:xfrm>
        </p:spPr>
        <p:txBody>
          <a:bodyPr anchor="t"/>
          <a:p>
            <a:r>
              <a:rPr lang="zh-CN" altLang="en-US" dirty="0"/>
              <a:t>整体感知课文常用的方法有：</a:t>
            </a:r>
            <a:endParaRPr lang="zh-CN" altLang="en-US" dirty="0"/>
          </a:p>
          <a:p>
            <a:r>
              <a:rPr lang="en-US" altLang="zh-CN" dirty="0"/>
              <a:t>(1)</a:t>
            </a:r>
            <a:r>
              <a:rPr lang="zh-CN" altLang="en-US" dirty="0"/>
              <a:t>朗读或浏览。</a:t>
            </a:r>
            <a:endParaRPr lang="zh-CN" altLang="en-US" dirty="0"/>
          </a:p>
          <a:p>
            <a:r>
              <a:rPr lang="zh-CN" altLang="en-US" dirty="0"/>
              <a:t> </a:t>
            </a:r>
            <a:r>
              <a:rPr lang="en-US" altLang="zh-CN" dirty="0"/>
              <a:t>(2)</a:t>
            </a:r>
            <a:r>
              <a:rPr lang="zh-CN" altLang="en-US" dirty="0"/>
              <a:t>理清作者思路，列出结构提纲。 </a:t>
            </a:r>
            <a:endParaRPr lang="zh-CN" altLang="en-US" dirty="0"/>
          </a:p>
          <a:p>
            <a:r>
              <a:rPr lang="en-US" altLang="zh-CN" dirty="0"/>
              <a:t>(3)</a:t>
            </a:r>
            <a:r>
              <a:rPr lang="zh-CN" altLang="en-US" dirty="0"/>
              <a:t>概括主旨。</a:t>
            </a:r>
            <a:endParaRPr lang="zh-CN" altLang="en-US" dirty="0"/>
          </a:p>
          <a:p>
            <a:r>
              <a:rPr lang="en-US" altLang="zh-CN" dirty="0"/>
              <a:t>(4)</a:t>
            </a:r>
            <a:r>
              <a:rPr lang="zh-CN" altLang="en-US" dirty="0"/>
              <a:t>复述课文。 </a:t>
            </a:r>
            <a:endParaRPr lang="zh-CN" altLang="en-US" dirty="0"/>
          </a:p>
          <a:p>
            <a:r>
              <a:rPr lang="en-US" altLang="zh-CN" dirty="0"/>
              <a:t>(5)</a:t>
            </a:r>
            <a:r>
              <a:rPr lang="zh-CN" altLang="en-US" dirty="0"/>
              <a:t>寻找每一段的中心句。</a:t>
            </a:r>
            <a:endParaRPr lang="zh-CN" altLang="en-US" dirty="0"/>
          </a:p>
          <a:p>
            <a:r>
              <a:rPr lang="en-US" altLang="zh-CN" dirty="0"/>
              <a:t>(6)</a:t>
            </a:r>
            <a:r>
              <a:rPr lang="zh-CN" altLang="en-US" dirty="0"/>
              <a:t>寻找文章中起画龙点晴作用的句子。</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文本占位符 583682"/>
          <p:cNvSpPr>
            <a:spLocks noGrp="1" noRot="1"/>
          </p:cNvSpPr>
          <p:nvPr>
            <p:ph idx="1"/>
          </p:nvPr>
        </p:nvSpPr>
        <p:spPr>
          <a:xfrm>
            <a:off x="323850" y="1052513"/>
            <a:ext cx="8540750" cy="4194175"/>
          </a:xfrm>
        </p:spPr>
        <p:txBody>
          <a:bodyPr anchor="t"/>
          <a:p>
            <a:r>
              <a:rPr lang="zh-CN" altLang="en-US" dirty="0"/>
              <a:t>阅读教学为什么要文本细读？这是由语文学科的特点决定的。任何一篇课文，都是以语言文字为材料来构筑形象、表现客观社会和人的思想感情的。在具体的语言文字中，作者表达对形象的塑造、对情感的体验、对人生的思索。因此，离开了对语言文字本身的细读，学生的语言习得就失去了凭借。</a:t>
            </a:r>
            <a:endParaRPr lang="zh-CN"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文本占位符 625666"/>
          <p:cNvSpPr>
            <a:spLocks noGrp="1" noRot="1"/>
          </p:cNvSpPr>
          <p:nvPr>
            <p:ph idx="1"/>
          </p:nvPr>
        </p:nvSpPr>
        <p:spPr>
          <a:xfrm>
            <a:off x="395288" y="836613"/>
            <a:ext cx="8353425" cy="5184775"/>
          </a:xfrm>
        </p:spPr>
        <p:txBody>
          <a:bodyPr anchor="t"/>
          <a:p>
            <a:pPr>
              <a:lnSpc>
                <a:spcPct val="80000"/>
              </a:lnSpc>
            </a:pPr>
            <a:r>
              <a:rPr lang="zh-CN" altLang="en-US" sz="2400" dirty="0"/>
              <a:t>这里我主要谈谈近年来我实践的一种方法</a:t>
            </a:r>
            <a:r>
              <a:rPr lang="en-US" altLang="zh-CN" sz="2400"/>
              <a:t>——</a:t>
            </a:r>
            <a:r>
              <a:rPr lang="zh-CN" altLang="en-US" sz="2400" dirty="0"/>
              <a:t>让学生谈初读印象。</a:t>
            </a:r>
            <a:endParaRPr lang="zh-CN" altLang="en-US" sz="2400" dirty="0"/>
          </a:p>
          <a:p>
            <a:pPr>
              <a:lnSpc>
                <a:spcPct val="80000"/>
              </a:lnSpc>
            </a:pPr>
            <a:r>
              <a:rPr lang="zh-CN" altLang="en-US" sz="2400" dirty="0"/>
              <a:t>全国著名特级教师支玉恒老师说：“在读文、设计方案之前，我决不翻阅任何参考资料，就是自己认真阅读教材。我先是认认真真地读一次课文（只读一遍，不读第二遍），然后合上书，回想文章的整体内容和哪些内容给我留下了印象。因为阅读一次，容易抓住文章的整体内容、情感和思想，读多了，读细了，反而不很清晰了。再则，只读一遍就能在头脑中留下印象的，一定是作者写作中的浓墨重彩之处，其实就是文章的重点和亮点。同样道理，读细了，嚼碎了，反而千头万绪，不易把握文章的精要之处。这样一番思考，既把握了整体，又抓住了重点，就有了对文章居高临下的认识。有了这种认识，再打开书细读，看一下作者用了什么样的语言，铺设了什么样的细节，用了什么手法描述，怎样构段成篇，有什么问题需要查找资料，等等。这样已经把文章装在了心中，然后根据文章的特点，设计最合适该文的教学方法。”</a:t>
            </a:r>
            <a:endParaRPr lang="zh-CN" altLang="en-US"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文本占位符 626690"/>
          <p:cNvSpPr>
            <a:spLocks noGrp="1" noRot="1"/>
          </p:cNvSpPr>
          <p:nvPr>
            <p:ph idx="1"/>
          </p:nvPr>
        </p:nvSpPr>
        <p:spPr>
          <a:xfrm>
            <a:off x="323850" y="1196975"/>
            <a:ext cx="8540750" cy="4194175"/>
          </a:xfrm>
        </p:spPr>
        <p:txBody>
          <a:bodyPr anchor="t"/>
          <a:p>
            <a:r>
              <a:rPr lang="zh-CN" altLang="en-US" dirty="0"/>
              <a:t>如果老师备课时，习惯先看教参，上网查询。长期如此，自己对文本的感悟能力、解读能力将会减弱。</a:t>
            </a:r>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文本占位符 627714"/>
          <p:cNvSpPr>
            <a:spLocks noGrp="1" noRot="1"/>
          </p:cNvSpPr>
          <p:nvPr>
            <p:ph idx="1"/>
          </p:nvPr>
        </p:nvSpPr>
        <p:spPr>
          <a:xfrm>
            <a:off x="323850" y="1052513"/>
            <a:ext cx="8540750" cy="4194175"/>
          </a:xfrm>
        </p:spPr>
        <p:txBody>
          <a:bodyPr anchor="t"/>
          <a:p>
            <a:r>
              <a:rPr lang="zh-CN" altLang="en-US" dirty="0"/>
              <a:t>整体感知，是指读完一篇文章后产生的心理感触，是对课文的整体领悟，是阅读者通过直觉在较短的时间内对课文要点进行大体上的领会和把握。 </a:t>
            </a:r>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5" name="文本占位符 628738"/>
          <p:cNvSpPr>
            <a:spLocks noGrp="1" noRot="1"/>
          </p:cNvSpPr>
          <p:nvPr>
            <p:ph idx="1"/>
          </p:nvPr>
        </p:nvSpPr>
        <p:spPr>
          <a:xfrm>
            <a:off x="395288" y="1196975"/>
            <a:ext cx="8540750" cy="4194175"/>
          </a:xfrm>
        </p:spPr>
        <p:txBody>
          <a:bodyPr anchor="t"/>
          <a:p>
            <a:r>
              <a:rPr lang="zh-CN" altLang="en-US" dirty="0"/>
              <a:t>什么是直觉？</a:t>
            </a:r>
            <a:r>
              <a:rPr lang="en-US" altLang="zh-CN" dirty="0"/>
              <a:t>《</a:t>
            </a:r>
            <a:r>
              <a:rPr lang="zh-CN" altLang="en-US" dirty="0"/>
              <a:t>现代汉语词典</a:t>
            </a:r>
            <a:r>
              <a:rPr lang="en-US" altLang="zh-CN" dirty="0"/>
              <a:t>》</a:t>
            </a:r>
            <a:r>
              <a:rPr lang="zh-CN" altLang="en-US" dirty="0"/>
              <a:t>上这样解释：“直接得到的感觉，即在经验和已有知识的基础上，不经过逻辑推理而直接迅速地认知事物的思维活动。” </a:t>
            </a:r>
            <a:endParaRPr lang="zh-CN" altLang="en-US" dirty="0"/>
          </a:p>
          <a:p>
            <a:r>
              <a:rPr lang="zh-CN" altLang="en-US" dirty="0"/>
              <a:t>直觉思维是由感块导出的思维。直觉思维是一种整体感知，它是思维的大手笔。 </a:t>
            </a:r>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3489" name="文本占位符 629762"/>
          <p:cNvSpPr>
            <a:spLocks noGrp="1" noRot="1"/>
          </p:cNvSpPr>
          <p:nvPr>
            <p:ph idx="1"/>
          </p:nvPr>
        </p:nvSpPr>
        <p:spPr>
          <a:xfrm>
            <a:off x="395288" y="1341438"/>
            <a:ext cx="8540750" cy="4194175"/>
          </a:xfrm>
        </p:spPr>
        <p:txBody>
          <a:bodyPr anchor="t"/>
          <a:p>
            <a:r>
              <a:rPr lang="zh-CN" altLang="en-US" dirty="0"/>
              <a:t>学习文本之前，让学生畅所欲言自己的发现，是培养学生直觉思维的最佳时机。</a:t>
            </a:r>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7" name="文本占位符 631810"/>
          <p:cNvSpPr>
            <a:spLocks noGrp="1" noRot="1"/>
          </p:cNvSpPr>
          <p:nvPr>
            <p:ph idx="1"/>
          </p:nvPr>
        </p:nvSpPr>
        <p:spPr>
          <a:xfrm>
            <a:off x="250825" y="476250"/>
            <a:ext cx="8497888" cy="5976938"/>
          </a:xfrm>
        </p:spPr>
        <p:txBody>
          <a:bodyPr anchor="t"/>
          <a:p>
            <a:pPr>
              <a:lnSpc>
                <a:spcPct val="80000"/>
              </a:lnSpc>
            </a:pPr>
            <a:r>
              <a:rPr lang="zh-CN" altLang="en-US" sz="2000" dirty="0"/>
              <a:t>案例</a:t>
            </a:r>
            <a:r>
              <a:rPr lang="en-US" altLang="zh-CN" sz="2000" dirty="0"/>
              <a:t>6</a:t>
            </a:r>
            <a:r>
              <a:rPr lang="zh-CN" altLang="en-US" sz="2000" dirty="0"/>
              <a:t>：</a:t>
            </a:r>
            <a:r>
              <a:rPr lang="en-US" altLang="zh-CN" sz="2000" dirty="0"/>
              <a:t>《</a:t>
            </a:r>
            <a:r>
              <a:rPr lang="zh-CN" altLang="en-US" sz="2000" dirty="0"/>
              <a:t>社戏</a:t>
            </a:r>
            <a:r>
              <a:rPr lang="en-US" altLang="zh-CN" sz="2000" dirty="0"/>
              <a:t>》</a:t>
            </a:r>
            <a:r>
              <a:rPr lang="zh-CN" altLang="en-US" sz="2000" dirty="0"/>
              <a:t>的整体感知</a:t>
            </a:r>
            <a:endParaRPr lang="zh-CN" altLang="en-US" sz="2000" dirty="0"/>
          </a:p>
          <a:p>
            <a:pPr>
              <a:lnSpc>
                <a:spcPct val="80000"/>
              </a:lnSpc>
            </a:pPr>
            <a:r>
              <a:rPr lang="zh-CN" altLang="en-US" sz="2000" dirty="0"/>
              <a:t>常州市郑陆实验学校七（</a:t>
            </a:r>
            <a:r>
              <a:rPr lang="en-US" altLang="zh-CN" sz="2000" dirty="0"/>
              <a:t>2</a:t>
            </a:r>
            <a:r>
              <a:rPr lang="zh-CN" altLang="en-US" sz="2000" dirty="0"/>
              <a:t>）班学生</a:t>
            </a:r>
            <a:endParaRPr lang="zh-CN" altLang="en-US" sz="2000" dirty="0"/>
          </a:p>
          <a:p>
            <a:pPr>
              <a:lnSpc>
                <a:spcPct val="80000"/>
              </a:lnSpc>
            </a:pPr>
            <a:r>
              <a:rPr lang="zh-CN" altLang="en-US" sz="2000" dirty="0"/>
              <a:t>生：初读</a:t>
            </a:r>
            <a:r>
              <a:rPr lang="en-US" altLang="zh-CN" sz="2000" dirty="0"/>
              <a:t>《</a:t>
            </a:r>
            <a:r>
              <a:rPr lang="zh-CN" altLang="en-US" sz="2000" dirty="0"/>
              <a:t>社戏</a:t>
            </a:r>
            <a:r>
              <a:rPr lang="en-US" altLang="zh-CN" sz="2000" dirty="0"/>
              <a:t>》</a:t>
            </a:r>
            <a:r>
              <a:rPr lang="zh-CN" altLang="en-US" sz="2000" dirty="0"/>
              <a:t>，一种亲切感油然而生。不愧是鲁迅先生的作品，富有童趣。文章题目叫</a:t>
            </a:r>
            <a:r>
              <a:rPr lang="en-US" altLang="zh-CN" sz="2000" dirty="0"/>
              <a:t>《</a:t>
            </a:r>
            <a:r>
              <a:rPr lang="zh-CN" altLang="en-US" sz="2000" dirty="0"/>
              <a:t>社戏</a:t>
            </a:r>
            <a:r>
              <a:rPr lang="en-US" altLang="zh-CN" sz="2000" dirty="0"/>
              <a:t>》</a:t>
            </a:r>
            <a:r>
              <a:rPr lang="zh-CN" altLang="en-US" sz="2000" dirty="0"/>
              <a:t>，可文章花了很多笔墨写看戏前的波折，月夜偷豆的情景。这篇文章生动地表现了儿童的心理活动。全文最后一段是点晴之笔，回味无穷，让人意犹未尽，百感交集。</a:t>
            </a:r>
            <a:endParaRPr lang="zh-CN" altLang="en-US" sz="2000" dirty="0"/>
          </a:p>
          <a:p>
            <a:pPr>
              <a:lnSpc>
                <a:spcPct val="80000"/>
              </a:lnSpc>
            </a:pPr>
            <a:r>
              <a:rPr lang="zh-CN" altLang="en-US" sz="2000" dirty="0"/>
              <a:t>生：这是我接触到的第一篇鲁迅先生的小说。题目让人一目了然，我以为肯定是写</a:t>
            </a:r>
            <a:r>
              <a:rPr lang="en-US" altLang="zh-CN" sz="2000" dirty="0"/>
              <a:t>《</a:t>
            </a:r>
            <a:r>
              <a:rPr lang="zh-CN" altLang="en-US" sz="2000" dirty="0"/>
              <a:t>社戏</a:t>
            </a:r>
            <a:r>
              <a:rPr lang="en-US" altLang="zh-CN" sz="2000" dirty="0"/>
              <a:t>》</a:t>
            </a:r>
            <a:r>
              <a:rPr lang="zh-CN" altLang="en-US" sz="2000" dirty="0"/>
              <a:t>。等我看了文章，发现很有趣。只是由一个看戏，就引出了一连串的相关情节。这些情节，仿佛一个个珍珠，由看社戏这一条主线串联起来。在看社戏后的月夜下偷罗汉豆的情节，很富有生活情趣，阿发说“偷我们的吧，我们的大得大呢”，让人忍俊不禁。</a:t>
            </a:r>
            <a:endParaRPr lang="zh-CN" altLang="en-US" sz="2000" dirty="0"/>
          </a:p>
          <a:p>
            <a:pPr>
              <a:lnSpc>
                <a:spcPct val="80000"/>
              </a:lnSpc>
            </a:pPr>
            <a:r>
              <a:rPr lang="zh-CN" altLang="en-US" sz="2000" dirty="0"/>
              <a:t>生：我感到这篇课文的景物描写十分细致、逼真。如，“淡黑的起伏的连山，仿佛是踊跃的铁的兽脊似的，都远远地向船尾跑去了，但我却还以为船慢。”将连山比作铁的兽脊，既写出了连山起伏的特点，又写出了连山的一种质感。</a:t>
            </a:r>
            <a:endParaRPr lang="zh-CN" altLang="en-US" sz="2000" dirty="0"/>
          </a:p>
          <a:p>
            <a:pPr>
              <a:lnSpc>
                <a:spcPct val="80000"/>
              </a:lnSpc>
            </a:pPr>
            <a:r>
              <a:rPr lang="zh-CN" altLang="en-US" sz="2000" dirty="0"/>
              <a:t>生：我觉得写看社戏的过程，一波三折，富有曲线美。边写社戏的一个个情节，边融合进孩子们的心理活动。我小时候看戏，也有类似的感觉。</a:t>
            </a:r>
            <a:endParaRPr lang="zh-CN" altLang="en-US" sz="2000" dirty="0"/>
          </a:p>
          <a:p>
            <a:pPr>
              <a:lnSpc>
                <a:spcPct val="80000"/>
              </a:lnSpc>
            </a:pPr>
            <a:r>
              <a:rPr lang="zh-CN" altLang="en-US" sz="2000" dirty="0"/>
              <a:t>生：鲁迅先生的</a:t>
            </a:r>
            <a:r>
              <a:rPr lang="en-US" altLang="zh-CN" sz="2000" dirty="0"/>
              <a:t>《</a:t>
            </a:r>
            <a:r>
              <a:rPr lang="zh-CN" altLang="en-US" sz="2000" dirty="0"/>
              <a:t>社戏</a:t>
            </a:r>
            <a:r>
              <a:rPr lang="en-US" altLang="zh-CN" sz="2000" dirty="0"/>
              <a:t>》</a:t>
            </a:r>
            <a:r>
              <a:rPr lang="zh-CN" altLang="en-US" sz="2000" dirty="0"/>
              <a:t>，第一遍读完，一幅幅美丽的农村景象便映入我的眼帘。我的眼前仿佛就有一群活泼可爱的小孩子，在月夜下飞快地划着船。这篇课文从色彩、气味和声音等角度，描绘了月夜航船、赵庄看戏、月夜归航、月夜偷豆等画面。情景交融。月夜偷豆的情节让我印象深刻，小朋友的语言描写、动作描写富有生活味儿。</a:t>
            </a:r>
            <a:endParaRPr lang="zh-CN" altLang="en-US" sz="2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1" name="文本占位符 637954"/>
          <p:cNvSpPr>
            <a:spLocks noGrp="1" noRot="1"/>
          </p:cNvSpPr>
          <p:nvPr>
            <p:ph idx="1"/>
          </p:nvPr>
        </p:nvSpPr>
        <p:spPr>
          <a:xfrm>
            <a:off x="323850" y="1196975"/>
            <a:ext cx="8540750" cy="4194175"/>
          </a:xfrm>
        </p:spPr>
        <p:txBody>
          <a:bodyPr anchor="t"/>
          <a:p>
            <a:r>
              <a:rPr lang="zh-CN" altLang="en-US" dirty="0"/>
              <a:t>岳亚军校长在</a:t>
            </a:r>
            <a:r>
              <a:rPr lang="en-US" altLang="zh-CN" dirty="0"/>
              <a:t>《“</a:t>
            </a:r>
            <a:r>
              <a:rPr lang="zh-CN" altLang="en-US" dirty="0"/>
              <a:t>整体感知”在阅读教学中的运用</a:t>
            </a:r>
            <a:r>
              <a:rPr lang="en-US" altLang="zh-CN" dirty="0"/>
              <a:t>》</a:t>
            </a:r>
            <a:r>
              <a:rPr lang="zh-CN" altLang="en-US" dirty="0"/>
              <a:t>中写到：“中学生的认知，已不再从零开始，他们已经有了不少的认知经验，这些认知经验以不同的图式储存大脑中，是为认知的‘前结构’。当新的事物作为某种图式出现时，就可能激活原有的图式，于是新旧知识便建立联系，在同化和顺应中形成新的图式。” </a:t>
            </a:r>
            <a:endParaRPr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5" name="标题 638977"/>
          <p:cNvSpPr>
            <a:spLocks noGrp="1" noRot="1"/>
          </p:cNvSpPr>
          <p:nvPr>
            <p:ph type="title"/>
          </p:nvPr>
        </p:nvSpPr>
        <p:spPr/>
        <p:txBody>
          <a:bodyPr anchor="ctr"/>
          <a:p>
            <a:pPr algn="l"/>
            <a:r>
              <a:rPr lang="zh-CN" altLang="en-US" dirty="0"/>
              <a:t>四．疏理文脉</a:t>
            </a:r>
            <a:endParaRPr lang="zh-CN" altLang="en-US" dirty="0"/>
          </a:p>
        </p:txBody>
      </p:sp>
      <p:sp>
        <p:nvSpPr>
          <p:cNvPr id="72706" name="文本占位符 638978"/>
          <p:cNvSpPr>
            <a:spLocks noGrp="1" noRot="1"/>
          </p:cNvSpPr>
          <p:nvPr>
            <p:ph idx="1"/>
          </p:nvPr>
        </p:nvSpPr>
        <p:spPr/>
        <p:txBody>
          <a:bodyPr anchor="t"/>
          <a:p>
            <a:r>
              <a:rPr lang="zh-CN" altLang="en-US" dirty="0"/>
              <a:t>理文脉很重要。</a:t>
            </a:r>
            <a:endParaRPr lang="zh-CN" altLang="en-US" dirty="0"/>
          </a:p>
          <a:p>
            <a:r>
              <a:rPr lang="zh-CN" altLang="en-US" dirty="0"/>
              <a:t>从学习论的角度来看，文脉让学生完成“知觉重组”。</a:t>
            </a:r>
            <a:endParaRPr lang="zh-C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29" name="文本占位符 640002"/>
          <p:cNvSpPr>
            <a:spLocks noGrp="1" noRot="1"/>
          </p:cNvSpPr>
          <p:nvPr>
            <p:ph idx="1"/>
          </p:nvPr>
        </p:nvSpPr>
        <p:spPr>
          <a:xfrm>
            <a:off x="250825" y="520700"/>
            <a:ext cx="8642350" cy="6337300"/>
          </a:xfrm>
        </p:spPr>
        <p:txBody>
          <a:bodyPr anchor="t"/>
          <a:p>
            <a:r>
              <a:rPr lang="zh-CN" altLang="en-US" sz="1800" dirty="0"/>
              <a:t>格式塔心理学家对学习的解释，往往倾向于使用知觉方面的术语。学习</a:t>
            </a:r>
            <a:r>
              <a:rPr lang="zh-CN" altLang="en-US" sz="2000" dirty="0"/>
              <a:t>意味着要觉察特定情境中的关键性要素，了解这些要素是如何联系的，识别其中内在的结构。所以，学习与知觉、认知几乎是同义词。</a:t>
            </a:r>
            <a:endParaRPr lang="zh-CN" altLang="en-US" sz="2000" dirty="0"/>
          </a:p>
          <a:p>
            <a:r>
              <a:rPr lang="zh-CN" altLang="en-US" sz="2000" dirty="0"/>
              <a:t>与其他学派的心理学家一样，格式塔心理学家也认为，通过学习，会在头脑中留下记忆痕迹，记忆痕迹是因经验而留在神经系统中的。但格式塔心理学认为。这些痕迹不是孤立的要素，而是一个有组织的整体，即完形。因此，学习主要不是加进新痕迹或减去旧痕迹的问题，而是要使一种改变成另一种完形。这种完形的改变可以因新的经验而产生，也可以通过思维而产生。格式塔学习理论所关注的，正是发生这种知觉重组的方式。</a:t>
            </a:r>
            <a:endParaRPr lang="zh-CN" altLang="en-US" sz="2000" dirty="0"/>
          </a:p>
          <a:p>
            <a:r>
              <a:rPr lang="zh-CN" altLang="en-US" sz="2000" dirty="0"/>
              <a:t>因此，在格式塔心理学家看来，一个人学到什么，直接取决于他是如何知觉问题情境的。如果一个人看不出呈现在他面前的问题，看不出各种事物之间的联系，那么他对事物的知觉就还处在无组织的、未分化的状态，因而也就无所谓学习了。一个人学习的方式，通常是从一种混沌的模糊状态，转变成一种有意义的、有结构的状态，这就是知觉重组的过程。知觉重组是学习的核心，许多真正的学习都具有类似的特性。</a:t>
            </a:r>
            <a:endParaRPr lang="zh-CN" altLang="en-US" sz="2000" dirty="0"/>
          </a:p>
          <a:p>
            <a:r>
              <a:rPr lang="zh-CN" altLang="en-US" sz="2000" dirty="0"/>
              <a:t>                                                       </a:t>
            </a:r>
            <a:r>
              <a:rPr lang="en-US" altLang="zh-CN" sz="2000"/>
              <a:t>——</a:t>
            </a:r>
            <a:r>
              <a:rPr lang="en-US" altLang="zh-CN" sz="2000" dirty="0"/>
              <a:t>《</a:t>
            </a:r>
            <a:r>
              <a:rPr lang="zh-CN" altLang="en-US" sz="2000" dirty="0"/>
              <a:t>学习论</a:t>
            </a:r>
            <a:r>
              <a:rPr lang="en-US" altLang="zh-CN" sz="2000" dirty="0"/>
              <a:t>》  </a:t>
            </a:r>
            <a:r>
              <a:rPr lang="zh-CN" altLang="en-US" sz="2000" dirty="0"/>
              <a:t>第</a:t>
            </a:r>
            <a:r>
              <a:rPr lang="en-US" altLang="zh-CN" sz="2000" dirty="0"/>
              <a:t>143</a:t>
            </a:r>
            <a:r>
              <a:rPr lang="zh-CN" altLang="en-US" sz="2000" dirty="0"/>
              <a:t>页至第</a:t>
            </a:r>
            <a:r>
              <a:rPr lang="en-US" altLang="zh-CN" sz="2000" dirty="0"/>
              <a:t>144</a:t>
            </a:r>
            <a:r>
              <a:rPr lang="zh-CN" altLang="en-US" sz="2000" dirty="0"/>
              <a:t>页。</a:t>
            </a:r>
            <a:endParaRPr lang="zh-CN" altLang="en-US" sz="2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3" name="文本占位符 641026"/>
          <p:cNvSpPr>
            <a:spLocks noGrp="1" noRot="1"/>
          </p:cNvSpPr>
          <p:nvPr>
            <p:ph idx="1"/>
          </p:nvPr>
        </p:nvSpPr>
        <p:spPr>
          <a:xfrm>
            <a:off x="603250" y="1052513"/>
            <a:ext cx="8540750" cy="4194175"/>
          </a:xfrm>
        </p:spPr>
        <p:txBody>
          <a:bodyPr anchor="t"/>
          <a:p>
            <a:r>
              <a:rPr lang="zh-CN" altLang="en-US" dirty="0"/>
              <a:t>文脉，体现着段与段之间的联系，体现着作者谋篇布局的思路。</a:t>
            </a:r>
            <a:endParaRPr lang="zh-CN" altLang="en-US" dirty="0"/>
          </a:p>
          <a:p>
            <a:r>
              <a:rPr lang="zh-CN" altLang="en-US" dirty="0"/>
              <a:t>我们解读一篇文章，主要从四个方面入手：</a:t>
            </a:r>
            <a:r>
              <a:rPr lang="en-US" altLang="zh-CN" dirty="0"/>
              <a:t>1.</a:t>
            </a:r>
            <a:r>
              <a:rPr lang="zh-CN" altLang="en-US" dirty="0"/>
              <a:t>这篇文章写了什么。</a:t>
            </a:r>
            <a:r>
              <a:rPr lang="en-US" altLang="zh-CN" dirty="0"/>
              <a:t>2.</a:t>
            </a:r>
            <a:r>
              <a:rPr lang="zh-CN" altLang="en-US" dirty="0"/>
              <a:t>这篇文章是怎么写的。</a:t>
            </a:r>
            <a:r>
              <a:rPr lang="en-US" altLang="zh-CN" dirty="0"/>
              <a:t>3.</a:t>
            </a:r>
            <a:r>
              <a:rPr lang="zh-CN" altLang="en-US" dirty="0"/>
              <a:t>这篇文章为什么这样写，而不那样写</a:t>
            </a:r>
            <a:r>
              <a:rPr lang="en-US" altLang="zh-CN" dirty="0"/>
              <a:t>?4.</a:t>
            </a:r>
            <a:r>
              <a:rPr lang="zh-CN" altLang="en-US" dirty="0"/>
              <a:t>这篇文章对我有什么启发。</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文本占位符 584706"/>
          <p:cNvSpPr>
            <a:spLocks noGrp="1" noRot="1"/>
          </p:cNvSpPr>
          <p:nvPr>
            <p:ph idx="1"/>
          </p:nvPr>
        </p:nvSpPr>
        <p:spPr>
          <a:xfrm>
            <a:off x="251460" y="403860"/>
            <a:ext cx="8641080" cy="5862955"/>
          </a:xfrm>
        </p:spPr>
        <p:txBody>
          <a:bodyPr anchor="t"/>
          <a:p>
            <a:pPr>
              <a:lnSpc>
                <a:spcPts val="3180"/>
              </a:lnSpc>
              <a:spcBef>
                <a:spcPts val="0"/>
              </a:spcBef>
            </a:pPr>
            <a:r>
              <a:rPr lang="zh-CN" altLang="en-US" sz="2400" dirty="0"/>
              <a:t>阅读教学为什么要文本细读？这是由语文学科的性质决定的。《义务教育语文课程标准（</a:t>
            </a:r>
            <a:r>
              <a:rPr lang="en-US" altLang="zh-CN" sz="2400" dirty="0"/>
              <a:t>2018</a:t>
            </a:r>
            <a:r>
              <a:rPr lang="zh-CN" altLang="en-US" sz="2400" dirty="0"/>
              <a:t>年版）》指出：语文是最重要的交际工具，是人类文化的重要组成部分。义务教育阶段的语文课程应使学生初步学会运用祖国语言文字进行交流沟通，提高思想文化修养。工具性和人文性的统一，是语文课程的基本特点。要体现语文学科的工具性，就必须以文本为基础，从语感、语用角度，朗读、感悟、品味字、词、句、章，学习作者布局谋篇、语法修辞等方面所体现出来的规范、法则，提高理解、运用祖国语言文字的能力；语文学科要体现人文性，让学生接受人文熏陶、感染，就必须以文本为基础，从节奏、轻重、停顿、感情等角度加强朗读品味，从审美情趣、意境意蕴、主题思想、价值观念等方面入手进行品读、研读。离开了文本细读，语文的工具性和人文性就成了“无源之水，无本之木。”</a:t>
            </a:r>
            <a:endParaRPr lang="zh-CN" altLang="en-US" sz="24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7" name="文本占位符 642050"/>
          <p:cNvSpPr>
            <a:spLocks noGrp="1" noRot="1"/>
          </p:cNvSpPr>
          <p:nvPr>
            <p:ph idx="1"/>
          </p:nvPr>
        </p:nvSpPr>
        <p:spPr>
          <a:xfrm>
            <a:off x="323850" y="1125538"/>
            <a:ext cx="8540750" cy="4194175"/>
          </a:xfrm>
        </p:spPr>
        <p:txBody>
          <a:bodyPr anchor="t"/>
          <a:p>
            <a:r>
              <a:rPr lang="zh-CN" altLang="en-US" dirty="0"/>
              <a:t>这篇文章是怎么写的？有一个很重要的要素，就是这篇文章是如何谋篇布局的。 </a:t>
            </a:r>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5" name="文本占位符 644098"/>
          <p:cNvSpPr>
            <a:spLocks noGrp="1" noRot="1"/>
          </p:cNvSpPr>
          <p:nvPr>
            <p:ph idx="1"/>
          </p:nvPr>
        </p:nvSpPr>
        <p:spPr>
          <a:xfrm>
            <a:off x="468313" y="908050"/>
            <a:ext cx="8424862" cy="4826000"/>
          </a:xfrm>
        </p:spPr>
        <p:txBody>
          <a:bodyPr anchor="t"/>
          <a:p>
            <a:r>
              <a:rPr lang="zh-CN" altLang="en-US" dirty="0"/>
              <a:t>一般来说，段落与段落之间，句子与句子之间，往往有一定的逻辑关系，如，并列、承接、递进、选择、条件、假设、转折、总分等关系。</a:t>
            </a:r>
            <a:endParaRPr lang="zh-CN" altLang="en-US" dirty="0"/>
          </a:p>
          <a:p>
            <a:r>
              <a:rPr lang="zh-CN" altLang="en-US" dirty="0"/>
              <a:t>找到一些表示逻辑关系的词语，能很好地分析段落与段落之间、句子与句子之间的关系。 </a:t>
            </a:r>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49" name="文本占位符 645122"/>
          <p:cNvSpPr>
            <a:spLocks noGrp="1" noRot="1"/>
          </p:cNvSpPr>
          <p:nvPr>
            <p:ph idx="1"/>
          </p:nvPr>
        </p:nvSpPr>
        <p:spPr>
          <a:xfrm>
            <a:off x="323850" y="981075"/>
            <a:ext cx="8496300" cy="5184775"/>
          </a:xfrm>
        </p:spPr>
        <p:txBody>
          <a:bodyPr anchor="t"/>
          <a:p>
            <a:pPr>
              <a:lnSpc>
                <a:spcPct val="80000"/>
              </a:lnSpc>
            </a:pPr>
            <a:r>
              <a:rPr lang="zh-CN" altLang="en-US" sz="2800" dirty="0"/>
              <a:t>如何理文脉？</a:t>
            </a:r>
            <a:endParaRPr lang="zh-CN" altLang="en-US" sz="2800" dirty="0"/>
          </a:p>
          <a:p>
            <a:pPr>
              <a:lnSpc>
                <a:spcPct val="80000"/>
              </a:lnSpc>
            </a:pPr>
            <a:r>
              <a:rPr lang="zh-CN" altLang="en-US" sz="2800" dirty="0"/>
              <a:t>一．找首句，理文脉</a:t>
            </a:r>
            <a:endParaRPr lang="zh-CN" altLang="en-US" sz="2800" dirty="0"/>
          </a:p>
          <a:p>
            <a:pPr>
              <a:lnSpc>
                <a:spcPct val="80000"/>
              </a:lnSpc>
            </a:pPr>
            <a:r>
              <a:rPr lang="zh-CN" altLang="en-US" sz="2800" dirty="0"/>
              <a:t>说明性的文章，一般可以找首句，理文脉。</a:t>
            </a:r>
            <a:endParaRPr lang="zh-CN" altLang="en-US" sz="2800" dirty="0"/>
          </a:p>
          <a:p>
            <a:pPr>
              <a:lnSpc>
                <a:spcPct val="80000"/>
              </a:lnSpc>
            </a:pPr>
            <a:r>
              <a:rPr lang="zh-CN" altLang="en-US" sz="2800" dirty="0"/>
              <a:t>如，例如：</a:t>
            </a:r>
            <a:r>
              <a:rPr lang="en-US" altLang="zh-CN" sz="2800" dirty="0"/>
              <a:t>《</a:t>
            </a:r>
            <a:r>
              <a:rPr lang="zh-CN" altLang="en-US" sz="2800" dirty="0"/>
              <a:t>苏州园林</a:t>
            </a:r>
            <a:r>
              <a:rPr lang="en-US" altLang="zh-CN" sz="2800" dirty="0"/>
              <a:t>》</a:t>
            </a:r>
            <a:r>
              <a:rPr lang="zh-CN" altLang="en-US" sz="2800" dirty="0"/>
              <a:t>（八上）</a:t>
            </a:r>
            <a:endParaRPr lang="zh-CN" altLang="en-US" sz="2800" dirty="0"/>
          </a:p>
          <a:p>
            <a:pPr>
              <a:lnSpc>
                <a:spcPct val="80000"/>
              </a:lnSpc>
            </a:pPr>
            <a:endParaRPr lang="zh-CN" altLang="en-US" sz="2800" dirty="0"/>
          </a:p>
          <a:p>
            <a:pPr>
              <a:lnSpc>
                <a:spcPct val="80000"/>
              </a:lnSpc>
            </a:pPr>
            <a:endParaRPr lang="zh-CN" altLang="en-US" sz="28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3" name="文本占位符 646146"/>
          <p:cNvSpPr>
            <a:spLocks noGrp="1" noRot="1"/>
          </p:cNvSpPr>
          <p:nvPr>
            <p:ph idx="1"/>
          </p:nvPr>
        </p:nvSpPr>
        <p:spPr>
          <a:xfrm>
            <a:off x="323850" y="620713"/>
            <a:ext cx="8496300" cy="4895850"/>
          </a:xfrm>
        </p:spPr>
        <p:txBody>
          <a:bodyPr anchor="t"/>
          <a:p>
            <a:pPr>
              <a:lnSpc>
                <a:spcPct val="80000"/>
              </a:lnSpc>
            </a:pPr>
            <a:r>
              <a:rPr lang="zh-CN" altLang="en-US" sz="2000" dirty="0"/>
              <a:t>二．概括大意，理文脉</a:t>
            </a:r>
            <a:endParaRPr lang="zh-CN" altLang="en-US" sz="2000" dirty="0"/>
          </a:p>
          <a:p>
            <a:pPr>
              <a:lnSpc>
                <a:spcPct val="80000"/>
              </a:lnSpc>
            </a:pPr>
            <a:r>
              <a:rPr lang="zh-CN" altLang="en-US" sz="2000" dirty="0"/>
              <a:t>一些文章没有典型段落，也很难找到关键语句。我们可以让学生寻找关键词，归纳各段段落大意，然合能合并的合并，化繁为简理文脉。</a:t>
            </a:r>
            <a:endParaRPr lang="zh-CN" altLang="en-US" sz="2000" dirty="0"/>
          </a:p>
          <a:p>
            <a:pPr>
              <a:lnSpc>
                <a:spcPct val="80000"/>
              </a:lnSpc>
            </a:pPr>
            <a:r>
              <a:rPr lang="zh-CN" altLang="en-US" sz="2000" dirty="0"/>
              <a:t>如：</a:t>
            </a:r>
            <a:endParaRPr lang="zh-CN" altLang="en-US" sz="2000" dirty="0"/>
          </a:p>
          <a:p>
            <a:pPr>
              <a:lnSpc>
                <a:spcPct val="80000"/>
              </a:lnSpc>
            </a:pPr>
            <a:r>
              <a:rPr lang="en-US" altLang="zh-CN" sz="2000" dirty="0"/>
              <a:t>《</a:t>
            </a:r>
            <a:r>
              <a:rPr lang="zh-CN" altLang="en-US" sz="2000" dirty="0"/>
              <a:t>社戏</a:t>
            </a:r>
            <a:r>
              <a:rPr lang="en-US" altLang="zh-CN" sz="2000" dirty="0"/>
              <a:t>》</a:t>
            </a:r>
            <a:r>
              <a:rPr lang="zh-CN" altLang="en-US" sz="2000" dirty="0"/>
              <a:t>的文脉</a:t>
            </a:r>
            <a:endParaRPr lang="zh-CN" altLang="en-US" sz="2000" dirty="0"/>
          </a:p>
          <a:p>
            <a:pPr>
              <a:lnSpc>
                <a:spcPct val="80000"/>
              </a:lnSpc>
            </a:pPr>
            <a:r>
              <a:rPr lang="zh-CN" altLang="en-US" sz="2000" dirty="0"/>
              <a:t>通过学生概括大意，大致是：</a:t>
            </a:r>
            <a:endParaRPr lang="zh-CN" altLang="en-US" sz="2000" dirty="0"/>
          </a:p>
          <a:p>
            <a:pPr>
              <a:lnSpc>
                <a:spcPct val="80000"/>
              </a:lnSpc>
            </a:pPr>
            <a:r>
              <a:rPr lang="zh-CN" altLang="en-US" sz="2000" dirty="0"/>
              <a:t>一．平桥村是“我”的乐土</a:t>
            </a:r>
            <a:endParaRPr lang="zh-CN" altLang="en-US" sz="2000" dirty="0"/>
          </a:p>
          <a:p>
            <a:pPr>
              <a:lnSpc>
                <a:spcPct val="80000"/>
              </a:lnSpc>
            </a:pPr>
            <a:r>
              <a:rPr lang="zh-CN" altLang="en-US" sz="2000" dirty="0"/>
              <a:t>二．看社戏的过程</a:t>
            </a:r>
            <a:endParaRPr lang="zh-CN" altLang="en-US" sz="2000" dirty="0"/>
          </a:p>
          <a:p>
            <a:pPr>
              <a:lnSpc>
                <a:spcPct val="80000"/>
              </a:lnSpc>
            </a:pPr>
            <a:r>
              <a:rPr lang="en-US" altLang="zh-CN" sz="2000" dirty="0"/>
              <a:t>1</a:t>
            </a:r>
            <a:r>
              <a:rPr lang="zh-CN" altLang="en-US" sz="2000" dirty="0"/>
              <a:t>．戏前波折</a:t>
            </a:r>
            <a:endParaRPr lang="zh-CN" altLang="en-US" sz="2000" dirty="0"/>
          </a:p>
          <a:p>
            <a:pPr>
              <a:lnSpc>
                <a:spcPct val="80000"/>
              </a:lnSpc>
            </a:pPr>
            <a:r>
              <a:rPr lang="en-US" altLang="zh-CN" sz="2000" dirty="0"/>
              <a:t>2</a:t>
            </a:r>
            <a:r>
              <a:rPr lang="zh-CN" altLang="en-US" sz="2000" dirty="0"/>
              <a:t>．月下出航</a:t>
            </a:r>
            <a:endParaRPr lang="zh-CN" altLang="en-US" sz="2000" dirty="0"/>
          </a:p>
          <a:p>
            <a:pPr>
              <a:lnSpc>
                <a:spcPct val="80000"/>
              </a:lnSpc>
            </a:pPr>
            <a:r>
              <a:rPr lang="en-US" altLang="zh-CN" sz="2000" dirty="0"/>
              <a:t>3</a:t>
            </a:r>
            <a:r>
              <a:rPr lang="zh-CN" altLang="en-US" sz="2000" dirty="0"/>
              <a:t>．船头看戏</a:t>
            </a:r>
            <a:endParaRPr lang="zh-CN" altLang="en-US" sz="2000" dirty="0"/>
          </a:p>
          <a:p>
            <a:pPr>
              <a:lnSpc>
                <a:spcPct val="80000"/>
              </a:lnSpc>
            </a:pPr>
            <a:r>
              <a:rPr lang="en-US" altLang="zh-CN" sz="2000" dirty="0"/>
              <a:t>4</a:t>
            </a:r>
            <a:r>
              <a:rPr lang="zh-CN" altLang="en-US" sz="2000" dirty="0"/>
              <a:t>．月夜归航</a:t>
            </a:r>
            <a:endParaRPr lang="zh-CN" altLang="en-US" sz="2000" dirty="0"/>
          </a:p>
          <a:p>
            <a:pPr>
              <a:lnSpc>
                <a:spcPct val="80000"/>
              </a:lnSpc>
            </a:pPr>
            <a:r>
              <a:rPr lang="en-US" altLang="zh-CN" sz="2000" dirty="0"/>
              <a:t>5</a:t>
            </a:r>
            <a:r>
              <a:rPr lang="zh-CN" altLang="en-US" sz="2000" dirty="0"/>
              <a:t>．月夜偷豆</a:t>
            </a:r>
            <a:endParaRPr lang="zh-CN" altLang="en-US" sz="2000" dirty="0"/>
          </a:p>
          <a:p>
            <a:pPr>
              <a:lnSpc>
                <a:spcPct val="80000"/>
              </a:lnSpc>
            </a:pPr>
            <a:r>
              <a:rPr lang="zh-CN" altLang="en-US" sz="2000" dirty="0"/>
              <a:t>三．戏后余波；深情怀 </a:t>
            </a:r>
            <a:endParaRPr lang="zh-CN" altLang="en-US" sz="20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7" name="文本占位符 647170"/>
          <p:cNvSpPr>
            <a:spLocks noGrp="1" noRot="1"/>
          </p:cNvSpPr>
          <p:nvPr>
            <p:ph idx="1"/>
          </p:nvPr>
        </p:nvSpPr>
        <p:spPr>
          <a:xfrm>
            <a:off x="250825" y="476250"/>
            <a:ext cx="8424863" cy="5257800"/>
          </a:xfrm>
        </p:spPr>
        <p:txBody>
          <a:bodyPr anchor="t"/>
          <a:p>
            <a:pPr>
              <a:lnSpc>
                <a:spcPct val="80000"/>
              </a:lnSpc>
            </a:pPr>
            <a:r>
              <a:rPr lang="zh-CN" altLang="en-US" sz="2000" dirty="0"/>
              <a:t>三．设计问题，理文脉</a:t>
            </a:r>
            <a:endParaRPr lang="zh-CN" altLang="en-US" sz="2000" dirty="0"/>
          </a:p>
          <a:p>
            <a:pPr>
              <a:lnSpc>
                <a:spcPct val="80000"/>
              </a:lnSpc>
            </a:pPr>
            <a:endParaRPr lang="zh-CN" altLang="en-US" sz="20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87350" y="909320"/>
            <a:ext cx="8455025" cy="5189855"/>
          </a:xfrm>
        </p:spPr>
        <p:txBody>
          <a:bodyPr/>
          <a:p>
            <a:r>
              <a:rPr lang="zh-CN" altLang="en-US" sz="2000">
                <a:sym typeface="+mn-ea"/>
              </a:rPr>
              <a:t>案例</a:t>
            </a:r>
            <a:r>
              <a:rPr lang="en-US" altLang="zh-CN" sz="2000">
                <a:sym typeface="+mn-ea"/>
              </a:rPr>
              <a:t>7</a:t>
            </a:r>
            <a:r>
              <a:rPr lang="zh-CN" altLang="en-US" sz="2000">
                <a:sym typeface="+mn-ea"/>
              </a:rPr>
              <a:t>：《动物笑谈》（执教：常州市焦溪初级中学  张明晓）</a:t>
            </a:r>
            <a:endParaRPr lang="zh-CN" altLang="en-US" sz="2000"/>
          </a:p>
          <a:p>
            <a:r>
              <a:rPr lang="zh-CN" altLang="en-US" sz="2000">
                <a:sym typeface="+mn-ea"/>
              </a:rPr>
              <a:t>二．感知笑谈</a:t>
            </a:r>
            <a:endParaRPr lang="zh-CN" altLang="en-US" sz="2000"/>
          </a:p>
          <a:p>
            <a:r>
              <a:rPr lang="zh-CN" altLang="en-US" sz="2000">
                <a:sym typeface="+mn-ea"/>
              </a:rPr>
              <a:t>1．说说你对题目“动物笑谈”的理解。</a:t>
            </a:r>
            <a:endParaRPr lang="zh-CN" altLang="en-US" sz="2000"/>
          </a:p>
          <a:p>
            <a:r>
              <a:rPr lang="zh-CN" altLang="en-US" sz="2000">
                <a:sym typeface="+mn-ea"/>
              </a:rPr>
              <a:t>2．学生默读课文，勾画重点语句把握文章思路，梳理文章的内容。</a:t>
            </a:r>
            <a:endParaRPr lang="zh-CN" altLang="en-US" sz="2000"/>
          </a:p>
          <a:p>
            <a:r>
              <a:rPr lang="zh-CN" altLang="en-US" sz="2000">
                <a:sym typeface="+mn-ea"/>
              </a:rPr>
              <a:t>PPT出示阅读提示：</a:t>
            </a:r>
            <a:endParaRPr lang="zh-CN" altLang="en-US" sz="2000"/>
          </a:p>
          <a:p>
            <a:r>
              <a:rPr lang="zh-CN" altLang="en-US" sz="2000">
                <a:sym typeface="+mn-ea"/>
              </a:rPr>
              <a:t>（1）用横线找出本文的中心句</a:t>
            </a:r>
            <a:endParaRPr lang="zh-CN" altLang="en-US" sz="2000"/>
          </a:p>
          <a:p>
            <a:r>
              <a:rPr lang="zh-CN" altLang="en-US" sz="2000">
                <a:sym typeface="+mn-ea"/>
              </a:rPr>
              <a:t>（2）默读课文时请在课本上勾画出有助于理解文章内容和描写心理活动的关键词、句。（切忌不加选择，大笔勾划）</a:t>
            </a:r>
            <a:endParaRPr lang="zh-CN" altLang="en-US" sz="2000"/>
          </a:p>
          <a:p>
            <a:r>
              <a:rPr lang="zh-CN" altLang="en-US" sz="2000">
                <a:sym typeface="+mn-ea"/>
              </a:rPr>
              <a:t>本文讲述了有关动物的趣事。第一件：为了           （缘由），我         （做法），          （他人反应）。第二件：为了唤回           （谁），我            （做法），         （他人反应）。这只鸟很喜欢搞恶作剧，一次它         （事件），还有一次它         （事件）。</a:t>
            </a:r>
            <a:endParaRPr lang="zh-CN" altLang="en-US"/>
          </a:p>
          <a:p>
            <a:endParaRPr lang="zh-CN"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3710" y="980440"/>
            <a:ext cx="8368665" cy="5118735"/>
          </a:xfrm>
        </p:spPr>
        <p:txBody>
          <a:bodyPr/>
          <a:p>
            <a:r>
              <a:rPr lang="zh-CN" altLang="en-US"/>
              <a:t>案例</a:t>
            </a:r>
            <a:r>
              <a:rPr lang="en-US" altLang="zh-CN"/>
              <a:t>8</a:t>
            </a:r>
            <a:r>
              <a:rPr lang="zh-CN" altLang="en-US"/>
              <a:t>：《狼》教学设计（山东省淄博市临淄区第二中学  褚美娟）（《语文教学通讯》</a:t>
            </a:r>
            <a:r>
              <a:rPr lang="en-US" altLang="zh-CN"/>
              <a:t>2018</a:t>
            </a:r>
            <a:r>
              <a:rPr lang="zh-CN" altLang="en-US"/>
              <a:t>年第</a:t>
            </a:r>
            <a:r>
              <a:rPr lang="en-US" altLang="zh-CN"/>
              <a:t>6</a:t>
            </a:r>
            <a:r>
              <a:rPr lang="zh-CN" altLang="en-US"/>
              <a:t>期）</a:t>
            </a:r>
            <a:endParaRPr lang="zh-CN" altLang="en-US"/>
          </a:p>
          <a:p>
            <a:r>
              <a:rPr lang="zh-CN" altLang="en-US"/>
              <a:t>一</a:t>
            </a:r>
            <a:r>
              <a:rPr lang="en-US" altLang="zh-CN"/>
              <a:t>.</a:t>
            </a:r>
            <a:r>
              <a:rPr lang="zh-CN" altLang="en-US"/>
              <a:t>创设情境，导入新课</a:t>
            </a:r>
            <a:endParaRPr lang="zh-CN" altLang="en-US"/>
          </a:p>
          <a:p>
            <a:r>
              <a:rPr lang="zh-CN" altLang="en-US"/>
              <a:t>二</a:t>
            </a:r>
            <a:r>
              <a:rPr lang="en-US" altLang="zh-CN"/>
              <a:t>.</a:t>
            </a:r>
            <a:r>
              <a:rPr lang="zh-CN" altLang="en-US"/>
              <a:t>读</a:t>
            </a:r>
            <a:r>
              <a:rPr lang="en-US" altLang="zh-CN"/>
              <a:t>“</a:t>
            </a:r>
            <a:r>
              <a:rPr lang="zh-CN" altLang="en-US"/>
              <a:t>狼</a:t>
            </a:r>
            <a:r>
              <a:rPr lang="en-US" altLang="zh-CN"/>
              <a:t>”</a:t>
            </a:r>
            <a:endParaRPr lang="en-US" altLang="zh-CN"/>
          </a:p>
          <a:p>
            <a:r>
              <a:rPr lang="zh-CN" altLang="en-US"/>
              <a:t>三</a:t>
            </a:r>
            <a:r>
              <a:rPr lang="en-US" altLang="zh-CN"/>
              <a:t>.</a:t>
            </a:r>
            <a:r>
              <a:rPr lang="zh-CN" altLang="en-US"/>
              <a:t>析</a:t>
            </a:r>
            <a:r>
              <a:rPr lang="en-US" altLang="zh-CN"/>
              <a:t>“</a:t>
            </a:r>
            <a:r>
              <a:rPr lang="zh-CN" altLang="en-US"/>
              <a:t>狼</a:t>
            </a:r>
            <a:r>
              <a:rPr lang="en-US" altLang="zh-CN"/>
              <a:t>”</a:t>
            </a:r>
            <a:endParaRPr lang="en-US" altLang="zh-CN"/>
          </a:p>
          <a:p>
            <a:r>
              <a:rPr lang="zh-CN" altLang="en-US"/>
              <a:t>四</a:t>
            </a:r>
            <a:r>
              <a:rPr lang="en-US" altLang="zh-CN"/>
              <a:t>.</a:t>
            </a:r>
            <a:r>
              <a:rPr lang="zh-CN" altLang="en-US"/>
              <a:t>评</a:t>
            </a:r>
            <a:r>
              <a:rPr lang="en-US" altLang="zh-CN"/>
              <a:t>“</a:t>
            </a:r>
            <a:r>
              <a:rPr lang="zh-CN" altLang="en-US"/>
              <a:t>狼</a:t>
            </a:r>
            <a:r>
              <a:rPr lang="en-US" altLang="zh-CN"/>
              <a:t>”</a:t>
            </a:r>
            <a:endParaRPr lang="en-US" altLang="zh-CN"/>
          </a:p>
          <a:p>
            <a:r>
              <a:rPr lang="zh-CN" altLang="en-US"/>
              <a:t>五</a:t>
            </a:r>
            <a:r>
              <a:rPr lang="en-US" altLang="zh-CN"/>
              <a:t>.</a:t>
            </a:r>
            <a:r>
              <a:rPr lang="zh-CN" altLang="en-US"/>
              <a:t>议</a:t>
            </a:r>
            <a:r>
              <a:rPr lang="en-US" altLang="zh-CN"/>
              <a:t>“</a:t>
            </a:r>
            <a:r>
              <a:rPr lang="zh-CN" altLang="en-US"/>
              <a:t>狼</a:t>
            </a:r>
            <a:r>
              <a:rPr lang="en-US" altLang="zh-CN"/>
              <a:t>”</a:t>
            </a:r>
            <a:endParaRPr lang="en-US" altLang="zh-CN"/>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59080" y="563245"/>
            <a:ext cx="8583295" cy="5535930"/>
          </a:xfrm>
        </p:spPr>
        <p:txBody>
          <a:bodyPr/>
          <a:p>
            <a:r>
              <a:rPr lang="zh-CN" altLang="en-US" sz="2000"/>
              <a:t>三</a:t>
            </a:r>
            <a:r>
              <a:rPr lang="en-US" altLang="zh-CN" sz="2000"/>
              <a:t>.</a:t>
            </a:r>
            <a:r>
              <a:rPr lang="zh-CN" altLang="en-US" sz="2000"/>
              <a:t>析</a:t>
            </a:r>
            <a:r>
              <a:rPr lang="en-US" altLang="zh-CN" sz="2000"/>
              <a:t>“</a:t>
            </a:r>
            <a:r>
              <a:rPr lang="zh-CN" altLang="en-US" sz="2000"/>
              <a:t>狼</a:t>
            </a:r>
            <a:r>
              <a:rPr lang="en-US" altLang="zh-CN" sz="2000"/>
              <a:t>”</a:t>
            </a:r>
            <a:endParaRPr lang="en-US" altLang="zh-CN" sz="2000"/>
          </a:p>
          <a:p>
            <a:r>
              <a:rPr lang="en-US" altLang="zh-CN" sz="2000"/>
              <a:t>1.</a:t>
            </a:r>
            <a:r>
              <a:rPr lang="zh-CN" altLang="en-US" sz="2000"/>
              <a:t>理清故事情节</a:t>
            </a:r>
            <a:endParaRPr lang="zh-CN" altLang="en-US" sz="2000"/>
          </a:p>
          <a:p>
            <a:r>
              <a:rPr lang="zh-CN" altLang="en-US" sz="2000"/>
              <a:t>在下面的括号里填上一个动词，概括故事情节。</a:t>
            </a:r>
            <a:endParaRPr lang="zh-CN" altLang="en-US" sz="2000"/>
          </a:p>
          <a:p>
            <a:r>
              <a:rPr lang="zh-CN" altLang="en-US" sz="2000"/>
              <a:t>屠户（    ）狼</a:t>
            </a:r>
            <a:r>
              <a:rPr lang="en-US" altLang="zh-CN" sz="2000"/>
              <a:t>——</a:t>
            </a:r>
            <a:r>
              <a:rPr lang="zh-CN" altLang="en-US" sz="2000"/>
              <a:t>屠户（    ）狼</a:t>
            </a:r>
            <a:r>
              <a:rPr lang="en-US" altLang="zh-CN" sz="2000"/>
              <a:t>——</a:t>
            </a:r>
            <a:r>
              <a:rPr lang="zh-CN" altLang="en-US" sz="2000"/>
              <a:t>屠户（    ）狼</a:t>
            </a:r>
            <a:r>
              <a:rPr lang="en-US" altLang="zh-CN" sz="2000"/>
              <a:t>——</a:t>
            </a:r>
            <a:r>
              <a:rPr lang="zh-CN" altLang="en-US" sz="2000"/>
              <a:t>屠户（    ）狼</a:t>
            </a:r>
            <a:endParaRPr lang="zh-CN" altLang="en-US" sz="2000"/>
          </a:p>
          <a:p>
            <a:r>
              <a:rPr lang="zh-CN" altLang="en-US" sz="2000"/>
              <a:t>明确：遇狼</a:t>
            </a:r>
            <a:r>
              <a:rPr lang="en-US" altLang="zh-CN" sz="2000"/>
              <a:t>——</a:t>
            </a:r>
            <a:r>
              <a:rPr lang="zh-CN" altLang="en-US" sz="2000"/>
              <a:t>惧狼</a:t>
            </a:r>
            <a:r>
              <a:rPr lang="en-US" altLang="zh-CN" sz="2000"/>
              <a:t>——</a:t>
            </a:r>
            <a:r>
              <a:rPr lang="zh-CN" altLang="en-US" sz="2000"/>
              <a:t>御狼</a:t>
            </a:r>
            <a:r>
              <a:rPr lang="en-US" altLang="zh-CN" sz="2000"/>
              <a:t>——</a:t>
            </a:r>
            <a:r>
              <a:rPr lang="zh-CN" altLang="en-US" sz="2000"/>
              <a:t>杀狼</a:t>
            </a:r>
            <a:endParaRPr lang="zh-CN" altLang="en-US" sz="2000"/>
          </a:p>
          <a:p>
            <a:r>
              <a:rPr lang="zh-CN" altLang="en-US" sz="2000"/>
              <a:t>（设计意图：课文是读与写的例子，要用好这个资源，创设</a:t>
            </a:r>
            <a:r>
              <a:rPr lang="en-US" altLang="zh-CN" sz="2000"/>
              <a:t>“</a:t>
            </a:r>
            <a:r>
              <a:rPr lang="zh-CN" altLang="en-US" sz="2000"/>
              <a:t>内化</a:t>
            </a:r>
            <a:r>
              <a:rPr lang="en-US" altLang="zh-CN" sz="2000"/>
              <a:t>——</a:t>
            </a:r>
            <a:r>
              <a:rPr lang="zh-CN" altLang="en-US" sz="2000"/>
              <a:t>外化</a:t>
            </a:r>
            <a:r>
              <a:rPr lang="en-US" altLang="zh-CN" sz="2000"/>
              <a:t>”</a:t>
            </a:r>
            <a:r>
              <a:rPr lang="zh-CN" altLang="en-US" sz="2000"/>
              <a:t>的迁移、变通的实践活动，让学生切实学好语言和表达方法，这是提高语文能力的有效途径。让学生从不同的角度对文章进行梳理，这样便于学生加深对文章的理解。）</a:t>
            </a:r>
            <a:endParaRPr lang="zh-CN" altLang="en-US" sz="2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69" name="文本占位符 650242"/>
          <p:cNvSpPr>
            <a:spLocks noGrp="1" noRot="1"/>
          </p:cNvSpPr>
          <p:nvPr>
            <p:ph idx="1"/>
          </p:nvPr>
        </p:nvSpPr>
        <p:spPr>
          <a:xfrm>
            <a:off x="250825" y="908050"/>
            <a:ext cx="8540750" cy="4194175"/>
          </a:xfrm>
        </p:spPr>
        <p:txBody>
          <a:bodyPr anchor="t"/>
          <a:p>
            <a:pPr>
              <a:lnSpc>
                <a:spcPct val="90000"/>
              </a:lnSpc>
            </a:pPr>
            <a:r>
              <a:rPr lang="zh-CN" altLang="en-US" dirty="0"/>
              <a:t>四．设计图表，理文脉</a:t>
            </a:r>
            <a:endParaRPr lang="zh-CN" altLang="en-US" dirty="0"/>
          </a:p>
          <a:p>
            <a:pPr>
              <a:lnSpc>
                <a:spcPct val="90000"/>
              </a:lnSpc>
            </a:pPr>
            <a:r>
              <a:rPr lang="zh-CN" altLang="en-US" dirty="0"/>
              <a:t>图表的定义：图表泛指在屏幕中显示的，可直观展示统计信息属性（时间性、数量性等），对知识挖掘和信息直观生动感受起关键作用的图形结构，是一种很好的将对象属性数据直观、形象地“可视化”的手段。图表设计隶属于视觉传达设计范畴。图表设计是通过图示、表格来表示某种事物的现象或某种思维的抽象观念。</a:t>
            </a:r>
            <a:endParaRPr lang="zh-CN"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86017" name="内容占位符 654339"/>
          <p:cNvGraphicFramePr>
            <a:graphicFrameLocks noGrp="1"/>
          </p:cNvGraphicFramePr>
          <p:nvPr>
            <p:ph idx="1"/>
          </p:nvPr>
        </p:nvGraphicFramePr>
        <p:xfrm>
          <a:off x="931228" y="1964055"/>
          <a:ext cx="7113270" cy="3119755"/>
        </p:xfrm>
        <a:graphic>
          <a:graphicData uri="http://schemas.openxmlformats.org/presentationml/2006/ole">
            <mc:AlternateContent xmlns:mc="http://schemas.openxmlformats.org/markup-compatibility/2006">
              <mc:Choice xmlns:v="urn:schemas-microsoft-com:vml" Requires="v">
                <p:oleObj spid="_x0000_s3077" name="" r:id="rId1" imgW="7237730" imgH="3178810" progId="Word.Document.8">
                  <p:embed/>
                </p:oleObj>
              </mc:Choice>
              <mc:Fallback>
                <p:oleObj name="" r:id="rId1" imgW="7237730" imgH="3178810" progId="Word.Document.8">
                  <p:embed/>
                  <p:pic>
                    <p:nvPicPr>
                      <p:cNvPr id="0" name="图片 3076"/>
                      <p:cNvPicPr/>
                      <p:nvPr/>
                    </p:nvPicPr>
                    <p:blipFill>
                      <a:blip r:embed="rId2"/>
                      <a:stretch>
                        <a:fillRect/>
                      </a:stretch>
                    </p:blipFill>
                    <p:spPr>
                      <a:xfrm>
                        <a:off x="931228" y="1964055"/>
                        <a:ext cx="7113270" cy="3119755"/>
                      </a:xfrm>
                      <a:prstGeom prst="rect">
                        <a:avLst/>
                      </a:prstGeom>
                      <a:noFill/>
                      <a:ln w="38100">
                        <a:miter/>
                      </a:ln>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文本占位符 585730"/>
          <p:cNvSpPr>
            <a:spLocks noGrp="1" noRot="1"/>
          </p:cNvSpPr>
          <p:nvPr>
            <p:ph idx="1"/>
          </p:nvPr>
        </p:nvSpPr>
        <p:spPr>
          <a:xfrm>
            <a:off x="323850" y="620713"/>
            <a:ext cx="8569325" cy="5256212"/>
          </a:xfrm>
        </p:spPr>
        <p:txBody>
          <a:bodyPr anchor="t"/>
          <a:p>
            <a:pPr>
              <a:lnSpc>
                <a:spcPct val="90000"/>
              </a:lnSpc>
            </a:pPr>
            <a:r>
              <a:rPr lang="zh-CN" altLang="en-US" sz="2800" dirty="0"/>
              <a:t>阅读教学为什么要文本细读？文本细读更能让学生学习语言。</a:t>
            </a:r>
            <a:endParaRPr lang="zh-CN" altLang="en-US" sz="2800" dirty="0"/>
          </a:p>
          <a:p>
            <a:pPr>
              <a:lnSpc>
                <a:spcPct val="90000"/>
              </a:lnSpc>
            </a:pPr>
            <a:r>
              <a:rPr lang="zh-CN" altLang="en-US" sz="2800" dirty="0"/>
              <a:t>叶圣陶说：“教材无非是个例子。”选入教材的课文，大多是经典之作，是语文学习的良好范本。要让学生通过学习课文，进行语言积累、语言模仿、语言学得，就需要文本细读。粗枝大叶地学课文，学生就会看不出句与句之间的联系，段与段之间的联系，材料与主题之间的联系，表达方式与表达效果之间的联系，等等。字、词、句、章，在他们的脑中是一片模糊，他们也就无法知觉具体的问题情境，无法进行知觉重组，也就无法进行有意义的语言学习。</a:t>
            </a:r>
            <a:endParaRPr lang="zh-CN" altLang="en-US" sz="28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87041" name="内容占位符 656387"/>
          <p:cNvGraphicFramePr>
            <a:graphicFrameLocks noGrp="1"/>
          </p:cNvGraphicFramePr>
          <p:nvPr>
            <p:ph idx="1"/>
          </p:nvPr>
        </p:nvGraphicFramePr>
        <p:xfrm>
          <a:off x="1422242" y="1547972"/>
          <a:ext cx="6183630" cy="3998595"/>
        </p:xfrm>
        <a:graphic>
          <a:graphicData uri="http://schemas.openxmlformats.org/presentationml/2006/ole">
            <mc:AlternateContent xmlns:mc="http://schemas.openxmlformats.org/markup-compatibility/2006">
              <mc:Choice xmlns:v="urn:schemas-microsoft-com:vml" Requires="v">
                <p:oleObj spid="_x0000_s3078" name="" r:id="rId1" imgW="6240780" imgH="4035425" progId="Word.Document.8">
                  <p:embed/>
                </p:oleObj>
              </mc:Choice>
              <mc:Fallback>
                <p:oleObj name="" r:id="rId1" imgW="6240780" imgH="4035425" progId="Word.Document.8">
                  <p:embed/>
                  <p:pic>
                    <p:nvPicPr>
                      <p:cNvPr id="0" name="图片 3077"/>
                      <p:cNvPicPr/>
                      <p:nvPr/>
                    </p:nvPicPr>
                    <p:blipFill>
                      <a:blip r:embed="rId2"/>
                      <a:stretch>
                        <a:fillRect/>
                      </a:stretch>
                    </p:blipFill>
                    <p:spPr>
                      <a:xfrm>
                        <a:off x="1422242" y="1547972"/>
                        <a:ext cx="6183630" cy="3998595"/>
                      </a:xfrm>
                      <a:prstGeom prst="rect">
                        <a:avLst/>
                      </a:prstGeom>
                      <a:noFill/>
                      <a:ln w="38100">
                        <a:miter/>
                      </a:ln>
                    </p:spPr>
                  </p:pic>
                </p:oleObj>
              </mc:Fallback>
            </mc:AlternateContent>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5" name="文本占位符 657410"/>
          <p:cNvSpPr>
            <a:spLocks noGrp="1" noRot="1"/>
          </p:cNvSpPr>
          <p:nvPr>
            <p:ph idx="1"/>
          </p:nvPr>
        </p:nvSpPr>
        <p:spPr>
          <a:xfrm>
            <a:off x="323850" y="1196975"/>
            <a:ext cx="8540750" cy="4194175"/>
          </a:xfrm>
        </p:spPr>
        <p:txBody>
          <a:bodyPr anchor="t"/>
          <a:p>
            <a:pPr>
              <a:lnSpc>
                <a:spcPct val="90000"/>
              </a:lnSpc>
            </a:pPr>
            <a:r>
              <a:rPr lang="zh-CN" altLang="en-US" sz="2400" dirty="0"/>
              <a:t>四．精心板书，理文脉</a:t>
            </a:r>
            <a:endParaRPr lang="zh-CN" altLang="en-US" sz="2400" dirty="0"/>
          </a:p>
          <a:p>
            <a:pPr>
              <a:lnSpc>
                <a:spcPct val="90000"/>
              </a:lnSpc>
            </a:pPr>
            <a:r>
              <a:rPr lang="zh-CN" altLang="en-US" sz="2400" dirty="0"/>
              <a:t>板书的优点：</a:t>
            </a:r>
            <a:endParaRPr lang="zh-CN" altLang="en-US" sz="2400" dirty="0"/>
          </a:p>
          <a:p>
            <a:pPr>
              <a:lnSpc>
                <a:spcPct val="90000"/>
              </a:lnSpc>
            </a:pPr>
            <a:r>
              <a:rPr lang="zh-CN" altLang="en-US" sz="2400" dirty="0"/>
              <a:t>板书保留时间长，能长时间地让学生观察，获得信息。</a:t>
            </a:r>
            <a:endParaRPr lang="zh-CN" altLang="en-US" sz="2400" dirty="0"/>
          </a:p>
          <a:p>
            <a:pPr>
              <a:lnSpc>
                <a:spcPct val="90000"/>
              </a:lnSpc>
            </a:pPr>
            <a:r>
              <a:rPr lang="zh-CN" altLang="en-US" sz="2400" dirty="0"/>
              <a:t>板书较为直观</a:t>
            </a:r>
            <a:endParaRPr lang="zh-CN" altLang="en-US" sz="2400" dirty="0"/>
          </a:p>
          <a:p>
            <a:pPr>
              <a:lnSpc>
                <a:spcPct val="90000"/>
              </a:lnSpc>
            </a:pPr>
            <a:r>
              <a:rPr lang="zh-CN" altLang="en-US" sz="2400" dirty="0"/>
              <a:t>板书较为灵活。可以和教学过程同步进行。可以修改、补充。可以展示教师和学生思维的轨迹。</a:t>
            </a:r>
            <a:endParaRPr lang="zh-CN" altLang="en-US" sz="2400" dirty="0"/>
          </a:p>
          <a:p>
            <a:pPr>
              <a:lnSpc>
                <a:spcPct val="90000"/>
              </a:lnSpc>
            </a:pPr>
            <a:r>
              <a:rPr lang="zh-CN" altLang="en-US" sz="2400" dirty="0"/>
              <a:t>板书又具有示范性，富有美感，给学生以审美的愉悦。</a:t>
            </a:r>
            <a:endParaRPr lang="zh-CN" altLang="en-US" sz="2400" dirty="0"/>
          </a:p>
          <a:p>
            <a:pPr>
              <a:lnSpc>
                <a:spcPct val="90000"/>
              </a:lnSpc>
            </a:pPr>
            <a:r>
              <a:rPr lang="zh-CN" altLang="en-US" sz="2400" dirty="0"/>
              <a:t>一份板书，往往将文脉清晰地展示出来，给人以整体的印象，在学生脑中</a:t>
            </a:r>
            <a:r>
              <a:rPr lang="en-US" altLang="zh-CN" sz="2400" dirty="0">
                <a:latin typeface="+mn-ea"/>
                <a:cs typeface="+mn-ea"/>
              </a:rPr>
              <a:t>“</a:t>
            </a:r>
            <a:r>
              <a:rPr lang="zh-CN" altLang="en-US" sz="2400" dirty="0">
                <a:latin typeface="+mn-ea"/>
                <a:cs typeface="+mn-ea"/>
              </a:rPr>
              <a:t>建模</a:t>
            </a:r>
            <a:r>
              <a:rPr lang="en-US" altLang="zh-CN" sz="2400" dirty="0">
                <a:latin typeface="+mn-ea"/>
                <a:cs typeface="+mn-ea"/>
              </a:rPr>
              <a:t>”</a:t>
            </a:r>
            <a:r>
              <a:rPr lang="zh-CN" altLang="en-US" sz="2400" dirty="0">
                <a:latin typeface="+mn-ea"/>
                <a:cs typeface="+mn-ea"/>
              </a:rPr>
              <a:t>。</a:t>
            </a:r>
            <a:endParaRPr lang="zh-CN" altLang="en-US" sz="2400" dirty="0">
              <a:latin typeface="+mn-ea"/>
              <a:cs typeface="+mn-ea"/>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29565" y="259080"/>
            <a:ext cx="8512810" cy="5840095"/>
          </a:xfrm>
        </p:spPr>
        <p:txBody>
          <a:bodyPr/>
          <a:p>
            <a:r>
              <a:rPr lang="zh-CN" altLang="en-US"/>
              <a:t>  </a:t>
            </a:r>
            <a:r>
              <a:rPr lang="zh-CN" altLang="en-US" sz="2800"/>
              <a:t>案例</a:t>
            </a:r>
            <a:r>
              <a:rPr lang="en-US" altLang="zh-CN" sz="2800"/>
              <a:t>11</a:t>
            </a:r>
            <a:r>
              <a:rPr lang="zh-CN" altLang="en-US" sz="2800"/>
              <a:t>《社戏》  （作者：鲁迅  执教：吴伟星）</a:t>
            </a:r>
            <a:endParaRPr lang="zh-CN" altLang="en-US" sz="2800"/>
          </a:p>
          <a:p>
            <a:r>
              <a:rPr lang="zh-CN" altLang="en-US"/>
              <a:t>                  </a:t>
            </a:r>
            <a:r>
              <a:rPr lang="zh-CN" altLang="en-US" sz="2400"/>
              <a:t>感官：视、触、嗅、听、想  修辞：比喻</a:t>
            </a:r>
            <a:endParaRPr lang="zh-CN" altLang="en-US" sz="2400"/>
          </a:p>
          <a:p>
            <a:r>
              <a:rPr lang="zh-CN" altLang="en-US" sz="2400"/>
              <a:t>景物美             手法：情景交融            </a:t>
            </a:r>
            <a:endParaRPr lang="zh-CN" altLang="en-US" sz="2400"/>
          </a:p>
          <a:p>
            <a:r>
              <a:rPr lang="zh-CN" altLang="en-US" sz="2400"/>
              <a:t>                        词汇：朦胧  自失  </a:t>
            </a:r>
            <a:endParaRPr lang="zh-CN" altLang="en-US" sz="2400"/>
          </a:p>
          <a:p>
            <a:endParaRPr lang="zh-CN" altLang="en-US" sz="2400"/>
          </a:p>
          <a:p>
            <a:endParaRPr lang="zh-CN" altLang="en-US" sz="2400"/>
          </a:p>
          <a:p>
            <a:endParaRPr lang="zh-CN" altLang="en-US" sz="2400"/>
          </a:p>
          <a:p>
            <a:r>
              <a:rPr lang="zh-CN" altLang="en-US" sz="2400"/>
              <a:t>                    双喜：聪明能干    阿发：   憨厚无私</a:t>
            </a:r>
            <a:endParaRPr lang="zh-CN" altLang="en-US" sz="2400"/>
          </a:p>
          <a:p>
            <a:r>
              <a:rPr lang="zh-CN" altLang="en-US" sz="2400"/>
              <a:t>  人性美       桂生：机灵勤快    六一公公：淳朴好客</a:t>
            </a:r>
            <a:endParaRPr lang="zh-CN" altLang="en-US" sz="2400"/>
          </a:p>
          <a:p>
            <a:r>
              <a:rPr lang="zh-CN" altLang="en-US" sz="2400"/>
              <a:t>                    写法：个性化的语、动、神</a:t>
            </a:r>
            <a:endParaRPr lang="zh-CN" altLang="en-US" sz="24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5615" y="768350"/>
            <a:ext cx="8496935" cy="5407025"/>
          </a:xfrm>
        </p:spPr>
        <p:txBody>
          <a:bodyPr/>
          <a:p>
            <a:endParaRPr lang="zh-CN" altLang="en-US" sz="2000"/>
          </a:p>
          <a:p>
            <a:r>
              <a:rPr lang="zh-CN" altLang="en-US" sz="2000"/>
              <a:t>情节美                 小丑被打                             将手一抬</a:t>
            </a:r>
            <a:endParaRPr lang="zh-CN" altLang="en-US" sz="2000"/>
          </a:p>
          <a:p>
            <a:r>
              <a:rPr lang="zh-CN" altLang="en-US" sz="2000"/>
              <a:t>                       （兴奋）                                   （一振）</a:t>
            </a:r>
            <a:endParaRPr lang="zh-CN" altLang="en-US" sz="2000"/>
          </a:p>
          <a:p>
            <a:r>
              <a:rPr lang="zh-CN" altLang="en-US" sz="2000"/>
              <a:t>                      </a:t>
            </a:r>
            <a:endParaRPr lang="zh-CN" altLang="en-US" sz="2000"/>
          </a:p>
          <a:p>
            <a:endParaRPr lang="zh-CN" altLang="en-US" sz="2000"/>
          </a:p>
          <a:p>
            <a:r>
              <a:rPr lang="zh-CN" altLang="en-US" sz="2000"/>
              <a:t>不知什么                               老旦唱戏                               仍旧唱戏</a:t>
            </a:r>
            <a:endParaRPr lang="zh-CN" altLang="en-US" sz="2000"/>
          </a:p>
          <a:p>
            <a:r>
              <a:rPr lang="zh-CN" altLang="en-US" sz="2000"/>
              <a:t>（瞌睡）                           （  无聊 ）                               （  离开  ）</a:t>
            </a:r>
            <a:endParaRPr lang="zh-CN" altLang="en-US" sz="2000"/>
          </a:p>
        </p:txBody>
      </p:sp>
      <p:cxnSp>
        <p:nvCxnSpPr>
          <p:cNvPr id="4" name="直接箭头连接符 3"/>
          <p:cNvCxnSpPr/>
          <p:nvPr/>
        </p:nvCxnSpPr>
        <p:spPr>
          <a:xfrm>
            <a:off x="3924300" y="1578610"/>
            <a:ext cx="1296035" cy="10083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5" name="直接箭头连接符 4"/>
          <p:cNvCxnSpPr/>
          <p:nvPr/>
        </p:nvCxnSpPr>
        <p:spPr>
          <a:xfrm flipV="1">
            <a:off x="5464175" y="1781175"/>
            <a:ext cx="869315" cy="9277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6" name="直接箭头连接符 5"/>
          <p:cNvCxnSpPr/>
          <p:nvPr/>
        </p:nvCxnSpPr>
        <p:spPr>
          <a:xfrm flipV="1">
            <a:off x="1677670" y="1651000"/>
            <a:ext cx="936625" cy="93599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7" name="直接箭头连接符 6"/>
          <p:cNvCxnSpPr/>
          <p:nvPr/>
        </p:nvCxnSpPr>
        <p:spPr>
          <a:xfrm>
            <a:off x="6767195" y="1852930"/>
            <a:ext cx="756920" cy="78359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7" name="标题 660481"/>
          <p:cNvSpPr>
            <a:spLocks noGrp="1" noRot="1"/>
          </p:cNvSpPr>
          <p:nvPr>
            <p:ph type="title"/>
          </p:nvPr>
        </p:nvSpPr>
        <p:spPr/>
        <p:txBody>
          <a:bodyPr anchor="ctr"/>
          <a:p>
            <a:pPr algn="l"/>
            <a:r>
              <a:rPr lang="zh-CN" altLang="en-US" dirty="0"/>
              <a:t>五．问题设计</a:t>
            </a:r>
            <a:endParaRPr lang="zh-CN" altLang="en-US" dirty="0"/>
          </a:p>
        </p:txBody>
      </p:sp>
      <p:sp>
        <p:nvSpPr>
          <p:cNvPr id="91138" name="文本占位符 660482"/>
          <p:cNvSpPr>
            <a:spLocks noGrp="1" noRot="1"/>
          </p:cNvSpPr>
          <p:nvPr>
            <p:ph idx="1"/>
          </p:nvPr>
        </p:nvSpPr>
        <p:spPr/>
        <p:txBody>
          <a:bodyPr anchor="t"/>
          <a:p>
            <a:r>
              <a:rPr lang="zh-CN" altLang="en-US" dirty="0"/>
              <a:t>问题在教学过程中起着诱导的作用。诱导即为教师的引领，引领过程体现在课堂教学中问题设计与提出、解决过程；诱导的成功与否的表现是是否抓住了学生的思维，使学生积极参与到课堂活动中的各个环节中去。 </a:t>
            </a:r>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1" name="文本占位符 661506"/>
          <p:cNvSpPr>
            <a:spLocks noGrp="1" noRot="1"/>
          </p:cNvSpPr>
          <p:nvPr>
            <p:ph idx="1"/>
          </p:nvPr>
        </p:nvSpPr>
        <p:spPr>
          <a:xfrm>
            <a:off x="323850" y="836613"/>
            <a:ext cx="8569325" cy="4897437"/>
          </a:xfrm>
        </p:spPr>
        <p:txBody>
          <a:bodyPr anchor="t"/>
          <a:p>
            <a:r>
              <a:rPr lang="zh-CN" altLang="en-US" sz="2800" dirty="0"/>
              <a:t>教师和学生要把握好问题设计的角度，创造性地设计问题。可以从以下几方面入手。</a:t>
            </a:r>
            <a:endParaRPr lang="zh-CN" altLang="en-US" sz="2800" dirty="0"/>
          </a:p>
          <a:p>
            <a:r>
              <a:rPr lang="zh-CN" altLang="en-US" sz="2800" dirty="0"/>
              <a:t>１．从文章的主题思想的角度设计“主问题” </a:t>
            </a:r>
            <a:endParaRPr lang="zh-CN" altLang="en-US" sz="2800" dirty="0"/>
          </a:p>
          <a:p>
            <a:r>
              <a:rPr lang="zh-CN" altLang="en-US" sz="2800" dirty="0"/>
              <a:t>因为每一篇文章的写作，都蕴含着作者一定的写作意图：或抒发作者的爱国情怀，或高扬人性的美好品格，或表达对人情冷暖的关注，或表达作者对人生的感悟，或蕴含对世人的警示，或揭示某种社会现实，等等。这些蕴含在文章深层的主旨，有待于教师设计出各种阅读问题加以引导点拨，帮助学生进行理解，以此培养学生把握文章中心思想的能力。 </a:t>
            </a:r>
            <a:endParaRPr lang="zh-CN" altLang="en-US" sz="2800"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5" name="文本占位符 662530"/>
          <p:cNvSpPr>
            <a:spLocks noGrp="1" noRot="1"/>
          </p:cNvSpPr>
          <p:nvPr>
            <p:ph idx="1"/>
          </p:nvPr>
        </p:nvSpPr>
        <p:spPr>
          <a:xfrm>
            <a:off x="323850" y="981075"/>
            <a:ext cx="8540750" cy="4194175"/>
          </a:xfrm>
        </p:spPr>
        <p:txBody>
          <a:bodyPr anchor="t"/>
          <a:p>
            <a:r>
              <a:rPr lang="en-US" altLang="zh-CN" dirty="0"/>
              <a:t>2</a:t>
            </a:r>
            <a:r>
              <a:rPr lang="zh-CN" altLang="en-US" dirty="0"/>
              <a:t>．从文章主要内容的角度设计“主问题”</a:t>
            </a:r>
            <a:endParaRPr lang="zh-CN" altLang="en-US" dirty="0"/>
          </a:p>
          <a:p>
            <a:r>
              <a:rPr lang="zh-CN" altLang="en-US" dirty="0"/>
              <a:t>读文章，要了解文章的主要内容。在此基础上，理解主题就迎刃而解了。</a:t>
            </a:r>
            <a:endParaRPr lang="zh-CN" altLang="en-US" dirty="0"/>
          </a:p>
          <a:p>
            <a:endParaRPr lang="zh-CN"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5440" y="852170"/>
            <a:ext cx="8496935" cy="5247005"/>
          </a:xfrm>
        </p:spPr>
        <p:txBody>
          <a:bodyPr/>
          <a:p>
            <a:r>
              <a:rPr lang="zh-CN" altLang="en-US"/>
              <a:t>案例</a:t>
            </a:r>
            <a:r>
              <a:rPr lang="en-US" altLang="zh-CN"/>
              <a:t>12</a:t>
            </a:r>
            <a:r>
              <a:rPr lang="zh-CN" altLang="en-US"/>
              <a:t>：</a:t>
            </a:r>
            <a:r>
              <a:rPr lang="zh-CN" altLang="en-US"/>
              <a:t>《春》教学设计</a:t>
            </a:r>
            <a:endParaRPr lang="zh-CN" altLang="en-US"/>
          </a:p>
          <a:p>
            <a:r>
              <a:rPr lang="zh-CN" altLang="en-US"/>
              <a:t>作者：朱自清</a:t>
            </a:r>
            <a:endParaRPr lang="zh-CN" altLang="en-US"/>
          </a:p>
          <a:p>
            <a:r>
              <a:rPr lang="zh-CN" altLang="en-US"/>
              <a:t>执教：吴伟星</a:t>
            </a:r>
            <a:endParaRPr lang="zh-CN" altLang="en-US"/>
          </a:p>
          <a:p>
            <a:r>
              <a:rPr lang="zh-CN" altLang="en-US"/>
              <a:t>学习目标：</a:t>
            </a:r>
            <a:endParaRPr lang="zh-CN" altLang="en-US"/>
          </a:p>
          <a:p>
            <a:r>
              <a:rPr lang="zh-CN" altLang="en-US"/>
              <a:t>1、领会作者赞美春天，积极进取的思想感情。</a:t>
            </a:r>
            <a:endParaRPr lang="zh-CN" altLang="en-US"/>
          </a:p>
          <a:p>
            <a:r>
              <a:rPr lang="zh-CN" altLang="en-US"/>
              <a:t>2、学习作者细致观察，抓住特征多角度地描写景物的方法</a:t>
            </a:r>
            <a:endParaRPr lang="zh-CN" altLang="en-US"/>
          </a:p>
          <a:p>
            <a:r>
              <a:rPr lang="zh-CN" altLang="en-US"/>
              <a:t> 3、学习作者的写作手法，有感情地描绘景物。</a:t>
            </a:r>
            <a:endParaRPr lang="zh-CN" alt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30200" y="591185"/>
            <a:ext cx="8512175" cy="5507990"/>
          </a:xfrm>
        </p:spPr>
        <p:txBody>
          <a:bodyPr/>
          <a:p>
            <a:r>
              <a:rPr lang="zh-CN" altLang="en-US" sz="2000"/>
              <a:t>教学过程：</a:t>
            </a:r>
            <a:endParaRPr lang="zh-CN" altLang="en-US" sz="2000"/>
          </a:p>
          <a:p>
            <a:r>
              <a:rPr lang="zh-CN" altLang="en-US" sz="2000"/>
              <a:t>一、春草图</a:t>
            </a:r>
            <a:endParaRPr lang="zh-CN" altLang="en-US" sz="2000"/>
          </a:p>
          <a:p>
            <a:r>
              <a:rPr lang="zh-CN" altLang="en-US" sz="2000"/>
              <a:t>（一）朗读。</a:t>
            </a:r>
            <a:endParaRPr lang="zh-CN" altLang="en-US" sz="2000"/>
          </a:p>
          <a:p>
            <a:r>
              <a:rPr lang="zh-CN" altLang="en-US" sz="2000"/>
              <a:t>（二）探究“写什么”</a:t>
            </a:r>
            <a:endParaRPr lang="zh-CN" altLang="en-US" sz="2000"/>
          </a:p>
          <a:p>
            <a:r>
              <a:rPr lang="zh-CN" altLang="en-US" sz="2000"/>
              <a:t>这一段写出了春草的什么特点？</a:t>
            </a:r>
            <a:endParaRPr lang="zh-CN" altLang="en-US" sz="2000"/>
          </a:p>
          <a:p>
            <a:r>
              <a:rPr lang="zh-CN" altLang="en-US" sz="2000"/>
              <a:t>（三）探究“怎么写”</a:t>
            </a:r>
            <a:endParaRPr lang="zh-CN" altLang="en-US" sz="2000"/>
          </a:p>
          <a:p>
            <a:r>
              <a:rPr lang="zh-CN" altLang="en-US" sz="2000"/>
              <a:t>1、从点、面角度分析，由第一句到第二句，是什么顺序？</a:t>
            </a:r>
            <a:endParaRPr lang="zh-CN" altLang="en-US" sz="2000"/>
          </a:p>
          <a:p>
            <a:r>
              <a:rPr lang="zh-CN" altLang="en-US" sz="2000"/>
              <a:t>2、从远、近角度分析，由第一句到第二句，是什么顺序？</a:t>
            </a:r>
            <a:endParaRPr lang="zh-CN" altLang="en-US" sz="2000"/>
          </a:p>
          <a:p>
            <a:r>
              <a:rPr lang="zh-CN" altLang="en-US" sz="2000"/>
              <a:t>3、从正面侧面角度分析，第三句是什么描写？第四句是什么描写？</a:t>
            </a:r>
            <a:endParaRPr lang="zh-CN" altLang="en-US" sz="2000"/>
          </a:p>
          <a:p>
            <a:r>
              <a:rPr lang="zh-CN" altLang="en-US" sz="2000"/>
              <a:t>4、从词语角度分析，这一段的用词有什么特点？</a:t>
            </a:r>
            <a:endParaRPr lang="zh-CN" altLang="en-US" sz="2000"/>
          </a:p>
          <a:p>
            <a:r>
              <a:rPr lang="zh-CN" altLang="en-US" sz="2000"/>
              <a:t>形容词</a:t>
            </a:r>
            <a:endParaRPr lang="zh-CN" altLang="en-US" sz="2000"/>
          </a:p>
          <a:p>
            <a:r>
              <a:rPr lang="zh-CN" altLang="en-US" sz="2000"/>
              <a:t>动词</a:t>
            </a:r>
            <a:endParaRPr lang="zh-CN" altLang="en-US" sz="2000"/>
          </a:p>
          <a:p>
            <a:r>
              <a:rPr lang="zh-CN" altLang="en-US" sz="2000"/>
              <a:t>叠词</a:t>
            </a:r>
            <a:endParaRPr lang="zh-CN" altLang="en-US" sz="2000"/>
          </a:p>
          <a:p>
            <a:r>
              <a:rPr lang="zh-CN" altLang="en-US" sz="2000"/>
              <a:t>独特的语序</a:t>
            </a:r>
            <a:endParaRPr lang="zh-CN" altLang="en-US" sz="2000"/>
          </a:p>
          <a:p>
            <a:r>
              <a:rPr lang="zh-CN" altLang="en-US" sz="2000"/>
              <a:t>修辞手法</a:t>
            </a:r>
            <a:endParaRPr lang="zh-CN" altLang="en-US" sz="20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二、春花图</a:t>
            </a:r>
            <a:endParaRPr lang="zh-CN" altLang="en-US"/>
          </a:p>
          <a:p>
            <a:r>
              <a:rPr lang="zh-CN" altLang="en-US"/>
              <a:t>（一）朗读</a:t>
            </a:r>
            <a:endParaRPr lang="zh-CN" altLang="en-US"/>
          </a:p>
          <a:p>
            <a:r>
              <a:rPr lang="zh-CN" altLang="en-US"/>
              <a:t>（二）探究“写什么”</a:t>
            </a:r>
            <a:endParaRPr lang="zh-CN" altLang="en-US"/>
          </a:p>
          <a:p>
            <a:r>
              <a:rPr lang="zh-CN" altLang="en-US"/>
              <a:t>这一段写了春花的什么特点？</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文本占位符 586754"/>
          <p:cNvSpPr>
            <a:spLocks noGrp="1" noRot="1"/>
          </p:cNvSpPr>
          <p:nvPr>
            <p:ph idx="1"/>
          </p:nvPr>
        </p:nvSpPr>
        <p:spPr>
          <a:xfrm>
            <a:off x="323850" y="1268413"/>
            <a:ext cx="8540750" cy="4194175"/>
          </a:xfrm>
        </p:spPr>
        <p:txBody>
          <a:bodyPr anchor="t"/>
          <a:p>
            <a:r>
              <a:rPr lang="zh-CN" altLang="en-US" dirty="0"/>
              <a:t>下面，我从细读题目、诵读体悟、整体感知、疏理文脉、问题设计、学生提问、品味语言、探究主旨、片段模写等方面，来谈谈初中语文文本细读的实践方略。</a:t>
            </a:r>
            <a:endParaRPr lang="zh-CN" alt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58775" y="260350"/>
            <a:ext cx="8483600" cy="5838825"/>
          </a:xfrm>
        </p:spPr>
        <p:txBody>
          <a:bodyPr/>
          <a:p>
            <a:r>
              <a:rPr lang="zh-CN" altLang="en-US" sz="2400"/>
              <a:t>（三）探究“怎么写”</a:t>
            </a:r>
            <a:endParaRPr lang="zh-CN" altLang="en-US" sz="2400"/>
          </a:p>
          <a:p>
            <a:r>
              <a:rPr lang="zh-CN" altLang="en-US" sz="2400"/>
              <a:t>1、从观察时立足点角度分析，这一段是按怎样的顺序来写的？</a:t>
            </a:r>
            <a:endParaRPr lang="zh-CN" altLang="en-US" sz="2400"/>
          </a:p>
          <a:p>
            <a:r>
              <a:rPr lang="zh-CN" altLang="en-US" sz="2400"/>
              <a:t>2、“花里带着甜味儿；闭了眼，树上仿佛满是桃儿、杏儿、梨儿”，用了什么写作手法？有什么表达作用？</a:t>
            </a:r>
            <a:endParaRPr lang="zh-CN" altLang="en-US" sz="2400"/>
          </a:p>
          <a:p>
            <a:r>
              <a:rPr lang="zh-CN" altLang="en-US" sz="2400"/>
              <a:t>3、从虚实角度分析，这一段是按怎么样的顺序写的？ </a:t>
            </a:r>
            <a:endParaRPr lang="zh-CN" altLang="en-US" sz="2400"/>
          </a:p>
          <a:p>
            <a:r>
              <a:rPr lang="zh-CN" altLang="en-US" sz="2400"/>
              <a:t>4、从修辞角度分析，找出这一段中运用修辞手法的句子，并作具体的赏析。 </a:t>
            </a:r>
            <a:endParaRPr lang="zh-CN" altLang="en-US" sz="2400"/>
          </a:p>
          <a:p>
            <a:r>
              <a:rPr lang="zh-CN" altLang="en-US" sz="2400"/>
              <a:t>5、从词语角度分析，你认为这一段哪个词用得特别精妙，为什么？</a:t>
            </a:r>
            <a:endParaRPr lang="zh-CN" altLang="en-US" sz="2400"/>
          </a:p>
          <a:p>
            <a:r>
              <a:rPr lang="zh-CN" altLang="en-US" sz="2400"/>
              <a:t>6、从句子顺序角度分析：“红的像火，粉的像霞，白的像雪”这三个句子的顺序能否调换？为什么？</a:t>
            </a:r>
            <a:endParaRPr lang="zh-CN" altLang="en-US" sz="2400"/>
          </a:p>
          <a:p>
            <a:r>
              <a:rPr lang="zh-CN" altLang="en-US" sz="2400"/>
              <a:t>……</a:t>
            </a:r>
            <a:endParaRPr lang="zh-CN" altLang="en-US" sz="2400"/>
          </a:p>
          <a:p>
            <a:r>
              <a:rPr lang="zh-CN" altLang="en-US" sz="2400"/>
              <a:t> “你不让我，我不让你”能否删去？为什么？</a:t>
            </a:r>
            <a:endParaRPr lang="zh-CN" altLang="en-US" sz="24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4170" y="1139825"/>
            <a:ext cx="8498205" cy="4959350"/>
          </a:xfrm>
        </p:spPr>
        <p:txBody>
          <a:bodyPr/>
          <a:p>
            <a:r>
              <a:rPr lang="zh-CN" altLang="en-US"/>
              <a:t>比较下列两句话的表达效果。</a:t>
            </a:r>
            <a:endParaRPr lang="zh-CN" altLang="en-US"/>
          </a:p>
          <a:p>
            <a:r>
              <a:rPr lang="zh-CN" altLang="en-US"/>
              <a:t>句子1：杂样儿，有名字的，没名字的，散在草从里像眼睛，像星星，还眨呀眨的。</a:t>
            </a:r>
            <a:endParaRPr lang="zh-CN" altLang="en-US"/>
          </a:p>
          <a:p>
            <a:r>
              <a:rPr lang="zh-CN" altLang="en-US"/>
              <a:t>句子2：杂样儿，有名字的，没名字的，散在草丛里，像眨呀眨的眼睛和星星。</a:t>
            </a:r>
            <a:endParaRPr lang="zh-CN" alt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三、春风图</a:t>
            </a:r>
            <a:endParaRPr lang="zh-CN" altLang="en-US"/>
          </a:p>
          <a:p>
            <a:r>
              <a:rPr lang="zh-CN" altLang="en-US"/>
              <a:t>你能用同样的方法分析春风图吗？</a:t>
            </a:r>
            <a:endParaRPr lang="zh-CN" altLang="en-US"/>
          </a:p>
          <a:p>
            <a:r>
              <a:rPr lang="zh-CN" altLang="en-US"/>
              <a:t>请设计问题。</a:t>
            </a:r>
            <a:endParaRPr lang="zh-CN" altLang="en-US"/>
          </a:p>
          <a:p>
            <a:r>
              <a:rPr lang="zh-CN" altLang="en-US"/>
              <a:t>从“写什么”角度设计问题。</a:t>
            </a:r>
            <a:endParaRPr lang="zh-CN" altLang="en-US"/>
          </a:p>
          <a:p>
            <a:r>
              <a:rPr lang="zh-CN" altLang="en-US"/>
              <a:t>这一段写出了春风的什么特点？</a:t>
            </a:r>
            <a:endParaRPr lang="zh-CN" altLang="en-US"/>
          </a:p>
          <a:p>
            <a:r>
              <a:rPr lang="zh-CN" altLang="en-US"/>
              <a:t>从“怎么写”的角度设计问题。</a:t>
            </a:r>
            <a:endParaRPr lang="zh-CN" alt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3535" y="1000760"/>
            <a:ext cx="8498840" cy="5098415"/>
          </a:xfrm>
        </p:spPr>
        <p:txBody>
          <a:bodyPr/>
          <a:p>
            <a:r>
              <a:rPr lang="zh-CN" altLang="en-US"/>
              <a:t>四、春雨图</a:t>
            </a:r>
            <a:endParaRPr lang="zh-CN" altLang="en-US"/>
          </a:p>
          <a:p>
            <a:r>
              <a:rPr lang="zh-CN" altLang="en-US"/>
              <a:t>出示春雨图和高晓声《充满活力的春天》</a:t>
            </a:r>
            <a:endParaRPr lang="zh-CN" altLang="en-US"/>
          </a:p>
          <a:p>
            <a:r>
              <a:rPr lang="zh-CN" altLang="en-US"/>
              <a:t>阅读片段1和片段2，探究春雨图和《充满活力的春天》在写作手法上，有哪些相同之处？有哪些不同之处？（写作手法指写作中使作品更好的艺术表现手法，包括表达方式、修辞手法、表现手法等方面。）</a:t>
            </a:r>
            <a:endParaRPr lang="zh-CN" alt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88620" y="351155"/>
            <a:ext cx="8684260" cy="6156325"/>
          </a:xfrm>
        </p:spPr>
        <p:txBody>
          <a:bodyPr/>
          <a:p>
            <a:pPr>
              <a:lnSpc>
                <a:spcPct val="100000"/>
              </a:lnSpc>
              <a:spcBef>
                <a:spcPts val="0"/>
              </a:spcBef>
            </a:pPr>
            <a:r>
              <a:rPr lang="zh-CN" altLang="en-US" sz="2000"/>
              <a:t>片段1：雨是最寻常的，一下就是三两天。可别恼。看，像牛毛，像花针，像细丝，密密地斜织着，人家屋顶上全笼着一层薄烟，树叶儿却绿得发亮，小草也青得逼你的眼。傍晚时候，上灯了，一点点黄晕的光，烘托出一片安静而和平的夜。在乡下，小路上，石桥边，有撑起伞慢慢走着的人；地里还有工作的农民，披着蓑戴着笠。他们的房屋，稀稀疏疏的在雨里静默着。</a:t>
            </a:r>
            <a:endParaRPr lang="zh-CN" altLang="en-US" sz="2000"/>
          </a:p>
          <a:p>
            <a:pPr>
              <a:lnSpc>
                <a:spcPct val="100000"/>
              </a:lnSpc>
              <a:spcBef>
                <a:spcPts val="0"/>
              </a:spcBef>
            </a:pPr>
            <a:r>
              <a:rPr lang="zh-CN" altLang="en-US" sz="2000"/>
              <a:t>片段2：春天的江南是美丽的，风很柔和，空气很清新，太阳很温暖；大田里的麦苗像一片海，星罗棋布的村庄是不沉的舟；纵横交错的弯弯曲曲的河道，河边的柳枝吐了嫩芽，芦笋也钻出来放叶透清了，河道里平静的水，从冬天的素净中苏醒过来，被大自然的色彩打扮得青青翠翠；真是山山水水都爱娇，好不动人。在阳光明丽的中午，还可以看到水底一群群的游鱼，一动不动地正儿八经停在那里，好像待风出发的潜艇队伍。这时候整个昆虫界，正在掀起一个极其庞大的解放运动，在每一秒钟里都有无数亿个生命在冬眠的壳壳里冲出来，于是春天才有了活力，春天才如此繁富呀！ </a:t>
            </a:r>
            <a:endParaRPr lang="zh-CN" altLang="en-US" sz="2000"/>
          </a:p>
          <a:p>
            <a:pPr>
              <a:lnSpc>
                <a:spcPct val="100000"/>
              </a:lnSpc>
              <a:spcBef>
                <a:spcPts val="0"/>
              </a:spcBef>
            </a:pPr>
            <a:r>
              <a:rPr lang="zh-CN" altLang="en-US" sz="2000"/>
              <a:t>                                          ——江苏常州郑陆籍作家高晓声《钱包》</a:t>
            </a:r>
            <a:endParaRPr lang="zh-CN" altLang="en-US" sz="200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4170" y="750570"/>
            <a:ext cx="8498205" cy="5348605"/>
          </a:xfrm>
        </p:spPr>
        <p:txBody>
          <a:bodyPr/>
          <a:p>
            <a:r>
              <a:rPr lang="zh-CN" altLang="en-US"/>
              <a:t>预设</a:t>
            </a:r>
            <a:endParaRPr lang="zh-CN" altLang="en-US"/>
          </a:p>
          <a:p>
            <a:r>
              <a:rPr lang="zh-CN" altLang="en-US"/>
              <a:t>同：都融情于景。</a:t>
            </a:r>
            <a:endParaRPr lang="zh-CN" altLang="en-US"/>
          </a:p>
          <a:p>
            <a:r>
              <a:rPr lang="zh-CN" altLang="en-US"/>
              <a:t>都动静结合</a:t>
            </a:r>
            <a:endParaRPr lang="zh-CN" altLang="en-US"/>
          </a:p>
          <a:p>
            <a:r>
              <a:rPr lang="zh-CN" altLang="en-US"/>
              <a:t>都工笔细描</a:t>
            </a:r>
            <a:endParaRPr lang="zh-CN" altLang="en-US"/>
          </a:p>
          <a:p>
            <a:r>
              <a:rPr lang="zh-CN" altLang="en-US"/>
              <a:t>都运用拟人的修辞手法</a:t>
            </a:r>
            <a:endParaRPr lang="zh-CN" altLang="en-US"/>
          </a:p>
          <a:p>
            <a:r>
              <a:rPr lang="zh-CN" altLang="en-US"/>
              <a:t>动词都用得很贴切（《春花图》中的“笼”；《充满活力的春天》中的“钻”，“冲”，都“一字尽显神韵”。）</a:t>
            </a:r>
            <a:endParaRPr lang="zh-CN" alt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73050" y="591820"/>
            <a:ext cx="8569325" cy="5507355"/>
          </a:xfrm>
        </p:spPr>
        <p:txBody>
          <a:bodyPr/>
          <a:p>
            <a:r>
              <a:rPr lang="zh-CN" altLang="en-US"/>
              <a:t>不同：</a:t>
            </a:r>
            <a:endParaRPr lang="zh-CN" altLang="en-US"/>
          </a:p>
          <a:p>
            <a:r>
              <a:rPr lang="zh-CN" altLang="en-US"/>
              <a:t>《春花图》将作者的感情含蓄地融合进文字之中；《充满活力的春天》更多的是直接抒情。</a:t>
            </a:r>
            <a:endParaRPr lang="zh-CN" altLang="en-US"/>
          </a:p>
          <a:p>
            <a:r>
              <a:rPr lang="zh-CN" altLang="en-US"/>
              <a:t>     《春花图》侧重于描写一个“点”（春花）；《充满活力的春天》则侧重于描写一个“面”，展现江南春天的全景图。</a:t>
            </a:r>
            <a:endParaRPr lang="zh-CN" altLang="en-US"/>
          </a:p>
          <a:p>
            <a:r>
              <a:rPr lang="zh-CN" altLang="en-US"/>
              <a:t>    《充满活力的春天》的拟人化笔墨更多，以突出春天的“活力”。</a:t>
            </a:r>
            <a:endParaRPr lang="zh-CN" alt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3535" y="1210310"/>
            <a:ext cx="8498840" cy="4888865"/>
          </a:xfrm>
        </p:spPr>
        <p:txBody>
          <a:bodyPr/>
          <a:p>
            <a:r>
              <a:rPr lang="zh-CN" altLang="en-US"/>
              <a:t>五、春草人勤图（机动环节）</a:t>
            </a:r>
            <a:endParaRPr lang="zh-CN" altLang="en-US"/>
          </a:p>
          <a:p>
            <a:r>
              <a:rPr lang="zh-CN" altLang="en-US"/>
              <a:t>“春草人勤图”和前四幅图画有什么关系？</a:t>
            </a:r>
            <a:endParaRPr lang="zh-CN" altLang="en-US"/>
          </a:p>
          <a:p>
            <a:r>
              <a:rPr lang="zh-CN" altLang="en-US"/>
              <a:t>由景及人，激励人们把握时机、奋发向上。</a:t>
            </a:r>
            <a:endParaRPr lang="zh-CN" altLang="en-US"/>
          </a:p>
          <a:p>
            <a:r>
              <a:rPr lang="zh-CN" altLang="en-US"/>
              <a:t>“舒活舒活筋骨，抖擞抖搂精神”能否改成“舒活筋骨，抖擞精神”？</a:t>
            </a:r>
            <a:endParaRPr lang="zh-CN" altLang="en-US"/>
          </a:p>
          <a:p>
            <a:r>
              <a:rPr lang="zh-CN" altLang="en-US"/>
              <a:t>预设：前一种写法给人一种动感，让人感到生机勃勃；后一种写法较为呆板。</a:t>
            </a:r>
            <a:endParaRPr lang="zh-CN" alt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87655" y="750570"/>
            <a:ext cx="8554720" cy="5348605"/>
          </a:xfrm>
        </p:spPr>
        <p:txBody>
          <a:bodyPr/>
          <a:p>
            <a:r>
              <a:rPr lang="zh-CN" altLang="en-US" sz="2000"/>
              <a:t>六、颂春（机动环节）</a:t>
            </a:r>
            <a:endParaRPr lang="zh-CN" altLang="en-US" sz="2000"/>
          </a:p>
          <a:p>
            <a:r>
              <a:rPr lang="zh-CN" altLang="en-US" sz="2000"/>
              <a:t>朗读</a:t>
            </a:r>
            <a:endParaRPr lang="zh-CN" altLang="en-US" sz="2000"/>
          </a:p>
          <a:p>
            <a:r>
              <a:rPr lang="zh-CN" altLang="en-US" sz="2000"/>
              <a:t>这三个比喻各赞美了春天的什么特点？</a:t>
            </a:r>
            <a:endParaRPr lang="zh-CN" altLang="en-US" sz="2000"/>
          </a:p>
          <a:p>
            <a:r>
              <a:rPr lang="zh-CN" altLang="en-US" sz="2000"/>
              <a:t>七、片段模写</a:t>
            </a:r>
            <a:endParaRPr lang="zh-CN" altLang="en-US" sz="2000"/>
          </a:p>
          <a:p>
            <a:r>
              <a:rPr lang="zh-CN" altLang="en-US" sz="2000"/>
              <a:t>作者最后连用三个比喻句，赞美春天新、美、力。春去秋来，慷慨的大自然将秋天的美丽展现在我们面前。让我们仿照“春雨图”，也来写一幅家乡秋雨图吧。</a:t>
            </a:r>
            <a:endParaRPr lang="zh-CN" altLang="en-US" sz="2000"/>
          </a:p>
          <a:p>
            <a:r>
              <a:rPr lang="zh-CN" altLang="en-US" sz="2000"/>
              <a:t>朗读第6段。</a:t>
            </a:r>
            <a:endParaRPr lang="zh-CN" altLang="en-US" sz="2000"/>
          </a:p>
          <a:p>
            <a:r>
              <a:rPr lang="zh-CN" altLang="en-US" sz="2000"/>
              <a:t>寻仿写规律。</a:t>
            </a:r>
            <a:endParaRPr lang="zh-CN" altLang="en-US" sz="2000"/>
          </a:p>
          <a:p>
            <a:r>
              <a:rPr lang="zh-CN" altLang="en-US" sz="2000"/>
              <a:t>参考：融情于景；工笔细描；比喻拟人；动静结合。</a:t>
            </a:r>
            <a:endParaRPr lang="zh-CN" altLang="en-US" sz="2000"/>
          </a:p>
          <a:p>
            <a:r>
              <a:rPr lang="zh-CN" altLang="en-US" sz="2000"/>
              <a:t>大班交流。</a:t>
            </a:r>
            <a:endParaRPr lang="zh-CN" altLang="en-US" sz="2000"/>
          </a:p>
          <a:p>
            <a:r>
              <a:rPr lang="zh-CN" altLang="en-US" sz="2000"/>
              <a:t>同学们，只要我们热爱生活，热爱生命，珍惜青春年华，就一定能够创造一个属于自己的春天！</a:t>
            </a:r>
            <a:endParaRPr lang="zh-CN" altLang="en-US" sz="20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1" name="文本占位符 671746"/>
          <p:cNvSpPr>
            <a:spLocks noGrp="1" noRot="1"/>
          </p:cNvSpPr>
          <p:nvPr>
            <p:ph idx="1"/>
          </p:nvPr>
        </p:nvSpPr>
        <p:spPr>
          <a:xfrm>
            <a:off x="323850" y="1341438"/>
            <a:ext cx="8540750" cy="4194175"/>
          </a:xfrm>
        </p:spPr>
        <p:txBody>
          <a:bodyPr anchor="t"/>
          <a:p>
            <a:r>
              <a:rPr lang="en-US" altLang="zh-CN" dirty="0"/>
              <a:t>2</a:t>
            </a:r>
            <a:r>
              <a:rPr lang="zh-CN" altLang="en-US" dirty="0"/>
              <a:t>．可从文章的结构角度设计“主问题”。</a:t>
            </a:r>
            <a:endParaRPr lang="zh-CN" altLang="en-US" dirty="0"/>
          </a:p>
          <a:p>
            <a:r>
              <a:rPr lang="zh-CN" altLang="en-US" dirty="0"/>
              <a:t>从文章结构入手，有助于学生整体感知课文的内容，把握文章的结构特点和写作思路，从而提高学生分析理解文章的能力。</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标题 587777"/>
          <p:cNvSpPr>
            <a:spLocks noGrp="1" noRot="1"/>
          </p:cNvSpPr>
          <p:nvPr>
            <p:ph type="title"/>
          </p:nvPr>
        </p:nvSpPr>
        <p:spPr/>
        <p:txBody>
          <a:bodyPr anchor="ctr"/>
          <a:p>
            <a:pPr algn="l"/>
            <a:r>
              <a:rPr lang="zh-CN" altLang="en-US" dirty="0"/>
              <a:t>一．细读题目</a:t>
            </a:r>
            <a:endParaRPr lang="zh-CN" altLang="en-US" dirty="0"/>
          </a:p>
        </p:txBody>
      </p:sp>
      <p:sp>
        <p:nvSpPr>
          <p:cNvPr id="21506" name="文本占位符 587778"/>
          <p:cNvSpPr>
            <a:spLocks noGrp="1" noRot="1"/>
          </p:cNvSpPr>
          <p:nvPr>
            <p:ph idx="1"/>
          </p:nvPr>
        </p:nvSpPr>
        <p:spPr>
          <a:xfrm>
            <a:off x="323850" y="1773238"/>
            <a:ext cx="8540750" cy="4194175"/>
          </a:xfrm>
        </p:spPr>
        <p:txBody>
          <a:bodyPr anchor="t"/>
          <a:p>
            <a:r>
              <a:rPr lang="zh-CN" altLang="en-US" dirty="0"/>
              <a:t>什么是标题？</a:t>
            </a:r>
            <a:r>
              <a:rPr lang="en-US" altLang="zh-CN" dirty="0"/>
              <a:t>《</a:t>
            </a:r>
            <a:r>
              <a:rPr lang="zh-CN" altLang="en-US" dirty="0"/>
              <a:t>现代汉语辞典</a:t>
            </a:r>
            <a:r>
              <a:rPr lang="en-US" altLang="zh-CN" dirty="0"/>
              <a:t>》</a:t>
            </a:r>
            <a:r>
              <a:rPr lang="zh-CN" altLang="en-US" dirty="0"/>
              <a:t>解释标题的意思为“标明文章、作品等内容的简短语句。”</a:t>
            </a:r>
            <a:endParaRPr lang="zh-CN" altLang="en-US" dirty="0"/>
          </a:p>
          <a:p>
            <a:r>
              <a:rPr lang="zh-CN" altLang="en-US" dirty="0"/>
              <a:t>文章的标题，是文章内容的概括与浓缩。好的标题，能让人“窥一斑而见全貌”。</a:t>
            </a:r>
            <a:endParaRPr lang="zh-CN" altLang="en-US" dirty="0"/>
          </a:p>
          <a:p>
            <a:r>
              <a:rPr lang="zh-CN" altLang="en-US" dirty="0"/>
              <a:t>标题的构成。</a:t>
            </a:r>
            <a:endParaRPr lang="zh-CN" altLang="en-US" dirty="0"/>
          </a:p>
          <a:p>
            <a:r>
              <a:rPr lang="zh-CN" altLang="en-US" dirty="0"/>
              <a:t>一般可分为两种。一种是词语标题，一种是短语标题。</a:t>
            </a:r>
            <a:endParaRPr lang="zh-CN" alt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29565" y="621030"/>
            <a:ext cx="8512810" cy="5478145"/>
          </a:xfrm>
        </p:spPr>
        <p:txBody>
          <a:bodyPr/>
          <a:p>
            <a:pPr algn="ctr"/>
            <a:r>
              <a:rPr lang="zh-CN" altLang="en-US" sz="2400"/>
              <a:t>案例</a:t>
            </a:r>
            <a:r>
              <a:rPr lang="en-US" altLang="zh-CN" sz="2400"/>
              <a:t>13  </a:t>
            </a:r>
            <a:r>
              <a:rPr lang="zh-CN" altLang="en-US" sz="2400"/>
              <a:t>《苏州园林》</a:t>
            </a:r>
            <a:endParaRPr lang="zh-CN" altLang="en-US" sz="2400"/>
          </a:p>
          <a:p>
            <a:pPr algn="ctr"/>
            <a:r>
              <a:rPr lang="zh-CN" altLang="en-US" sz="2400"/>
              <a:t>作者：叶圣陶</a:t>
            </a:r>
            <a:endParaRPr lang="zh-CN" altLang="en-US" sz="2400"/>
          </a:p>
          <a:p>
            <a:pPr algn="ctr"/>
            <a:r>
              <a:rPr lang="zh-CN" altLang="en-US" sz="2400"/>
              <a:t>执教：吴伟星</a:t>
            </a:r>
            <a:endParaRPr lang="zh-CN" altLang="en-US" sz="2400"/>
          </a:p>
          <a:p>
            <a:pPr algn="l"/>
            <a:r>
              <a:rPr lang="zh-CN" altLang="en-US" sz="2400"/>
              <a:t>一、教学过程</a:t>
            </a:r>
            <a:endParaRPr lang="zh-CN" altLang="en-US" sz="2400"/>
          </a:p>
          <a:p>
            <a:pPr algn="l"/>
            <a:r>
              <a:rPr lang="zh-CN" altLang="en-US" sz="2400"/>
              <a:t>（一）创设情境，导入课文</a:t>
            </a:r>
            <a:endParaRPr lang="zh-CN" altLang="en-US" sz="2400"/>
          </a:p>
          <a:p>
            <a:pPr algn="l"/>
            <a:r>
              <a:rPr lang="zh-CN" altLang="en-US" sz="2400"/>
              <a:t>观赏苏州长园林图片。你能用一个成语概括你观赏这些图片后的感受吗？</a:t>
            </a:r>
            <a:endParaRPr lang="zh-CN" altLang="en-US" sz="2400"/>
          </a:p>
          <a:p>
            <a:pPr algn="l"/>
            <a:r>
              <a:rPr lang="zh-CN" altLang="en-US" sz="2400"/>
              <a:t>（二）朗读课文，整体感知</a:t>
            </a:r>
            <a:endParaRPr lang="zh-CN" altLang="en-US" sz="2400"/>
          </a:p>
          <a:p>
            <a:pPr algn="l"/>
            <a:r>
              <a:rPr lang="zh-CN" altLang="en-US" sz="2400"/>
              <a:t>请一位学生朗读课文。其他同学思考：</a:t>
            </a:r>
            <a:endParaRPr lang="zh-CN" altLang="en-US" sz="2400"/>
          </a:p>
          <a:p>
            <a:pPr algn="l"/>
            <a:r>
              <a:rPr lang="zh-CN" altLang="en-US" sz="2400"/>
              <a:t>1、苏州园林给“我”留下的总的印象是什么？</a:t>
            </a:r>
            <a:endParaRPr lang="zh-CN" altLang="en-US" sz="2400"/>
          </a:p>
          <a:p>
            <a:pPr algn="l"/>
            <a:r>
              <a:rPr lang="zh-CN" altLang="en-US" sz="2400"/>
              <a:t>2、州园林的共同特征是什么？设计者和匠师们在操作过程中又是如何体现这一特征的？</a:t>
            </a:r>
            <a:endParaRPr lang="zh-CN" altLang="en-US" sz="24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1625" y="721995"/>
            <a:ext cx="8540750" cy="5377180"/>
          </a:xfrm>
        </p:spPr>
        <p:txBody>
          <a:bodyPr/>
          <a:p>
            <a:r>
              <a:rPr lang="zh-CN" altLang="en-US" sz="2800"/>
              <a:t>（三）局部研读，理清顺序</a:t>
            </a:r>
            <a:endParaRPr lang="zh-CN" altLang="en-US" sz="2800"/>
          </a:p>
          <a:p>
            <a:r>
              <a:rPr lang="zh-CN" altLang="en-US" sz="2800"/>
              <a:t>1、理读课文，看作者围绕“图画”描绘了哪些画面？</a:t>
            </a:r>
            <a:endParaRPr lang="zh-CN" altLang="en-US" sz="2800"/>
          </a:p>
          <a:p>
            <a:r>
              <a:rPr lang="zh-CN" altLang="en-US" sz="2800"/>
              <a:t>亭台轩榭，假山池沼，花草树木，花墙廊子，角落，门窗，色彩</a:t>
            </a:r>
            <a:endParaRPr lang="zh-CN" altLang="en-US" sz="2800"/>
          </a:p>
          <a:p>
            <a:r>
              <a:rPr lang="zh-CN" altLang="en-US" sz="2800"/>
              <a:t> 2、结合文章第10段，理清写作思路：</a:t>
            </a:r>
            <a:endParaRPr lang="zh-CN" altLang="en-US" sz="2800"/>
          </a:p>
          <a:p>
            <a:r>
              <a:rPr lang="zh-CN" altLang="en-US" sz="2800"/>
              <a:t>艺术特征→具体表现→不再多写</a:t>
            </a:r>
            <a:endParaRPr lang="zh-CN" altLang="en-US" sz="2800"/>
          </a:p>
          <a:p>
            <a:r>
              <a:rPr lang="zh-CN" altLang="en-US" sz="2800"/>
              <a:t>         ↓            ↓              ↓</a:t>
            </a:r>
            <a:endParaRPr lang="zh-CN" altLang="en-US" sz="2800"/>
          </a:p>
          <a:p>
            <a:r>
              <a:rPr lang="zh-CN" altLang="en-US" sz="2800"/>
              <a:t>   图画      七个角度     余味</a:t>
            </a:r>
            <a:endParaRPr lang="zh-CN" altLang="en-US" sz="2800"/>
          </a:p>
          <a:p>
            <a:r>
              <a:rPr lang="zh-CN" altLang="en-US" sz="2800"/>
              <a:t>3、由此可见，本文的说明顺序是什么？</a:t>
            </a:r>
            <a:endParaRPr lang="zh-CN" altLang="en-US" sz="280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44475" y="706755"/>
            <a:ext cx="8597900" cy="5392420"/>
          </a:xfrm>
        </p:spPr>
        <p:txBody>
          <a:bodyPr/>
          <a:p>
            <a:r>
              <a:rPr lang="zh-CN" altLang="en-US"/>
              <a:t>（四）细读课文，赏析美点</a:t>
            </a:r>
            <a:endParaRPr lang="zh-CN" altLang="en-US"/>
          </a:p>
          <a:p>
            <a:r>
              <a:rPr lang="zh-CN" altLang="en-US"/>
              <a:t>1、第四段运用了什么说明方法？</a:t>
            </a:r>
            <a:endParaRPr lang="zh-CN" altLang="en-US"/>
          </a:p>
          <a:p>
            <a:r>
              <a:rPr lang="zh-CN" altLang="en-US"/>
              <a:t>2、说明文的语言的准确性，除了说明方法之外，还讲究用词，请从文中找找能体现说明文语言准确性的词，并作批注赏析。</a:t>
            </a:r>
            <a:endParaRPr lang="zh-CN" altLang="en-US"/>
          </a:p>
          <a:p>
            <a:r>
              <a:rPr lang="zh-CN" altLang="en-US"/>
              <a:t>3、第五段运用了什么说明方法？哪些词体现其准确性？又有哪些词语体现说明文语言的生动性？</a:t>
            </a:r>
            <a:endParaRPr lang="zh-CN" altLang="en-US"/>
          </a:p>
          <a:p>
            <a:r>
              <a:rPr lang="zh-CN" altLang="en-US"/>
              <a:t>4、假如用一个成语来概括这种意境，你会用什么？</a:t>
            </a:r>
            <a:endParaRPr lang="zh-CN" alt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4170" y="1139825"/>
            <a:ext cx="8498205" cy="4959350"/>
          </a:xfrm>
        </p:spPr>
        <p:txBody>
          <a:bodyPr/>
          <a:p>
            <a:r>
              <a:rPr lang="zh-CN" altLang="en-US"/>
              <a:t>（五）读写链结，仿写课文</a:t>
            </a:r>
            <a:endParaRPr lang="zh-CN" altLang="en-US"/>
          </a:p>
          <a:p>
            <a:r>
              <a:rPr lang="zh-CN" altLang="en-US"/>
              <a:t>写好说明文，要学会运用说明方法，更要注意用词的准确、生动。请仿照课文第四段的写法，向远方的客人介绍我们学校门口以水池为中心的景物。</a:t>
            </a:r>
            <a:endParaRPr lang="zh-CN" altLang="en-US"/>
          </a:p>
          <a:p>
            <a:r>
              <a:rPr lang="zh-CN" altLang="en-US"/>
              <a:t>学生仿写。</a:t>
            </a:r>
            <a:endParaRPr lang="zh-CN" altLang="en-US"/>
          </a:p>
          <a:p>
            <a:r>
              <a:rPr lang="zh-CN" altLang="en-US"/>
              <a:t>大班交流，点评。</a:t>
            </a:r>
            <a:endParaRPr lang="zh-CN" alt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15595" y="1016000"/>
            <a:ext cx="8526780" cy="5153025"/>
          </a:xfrm>
        </p:spPr>
        <p:txBody>
          <a:bodyPr/>
          <a:p>
            <a:r>
              <a:rPr lang="zh-CN" altLang="en-US"/>
              <a:t>（六）课后加油，意味深长</a:t>
            </a:r>
            <a:endParaRPr lang="zh-CN" altLang="en-US"/>
          </a:p>
          <a:p>
            <a:r>
              <a:rPr lang="zh-CN" altLang="en-US"/>
              <a:t>本文围绕着苏州园林的图画美的共同特征，按照由主到次、由局部到细部的顺序来有序地说明，表达对苏州园林的赞美之情。读完本文，你一定为苏州园林的图画美而赞叹不已。请抓住本文图画美的两三个方面，写一段导游词，400字左右。</a:t>
            </a:r>
            <a:endParaRPr lang="zh-CN" alt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59080" y="520065"/>
            <a:ext cx="8583295" cy="5579110"/>
          </a:xfrm>
        </p:spPr>
        <p:txBody>
          <a:bodyPr/>
          <a:p>
            <a:r>
              <a:rPr lang="zh-CN" altLang="en-US" sz="2800"/>
              <a:t>二、反思与评价</a:t>
            </a:r>
            <a:endParaRPr lang="zh-CN" altLang="en-US" sz="2800"/>
          </a:p>
          <a:p>
            <a:r>
              <a:rPr lang="zh-CN" altLang="en-US" sz="2800"/>
              <a:t>整体感知环节，主要设计的问题是“苏州园林的共同特征是什么？设计者和匠师们在操作过程中又是如何体现这一特征的？”</a:t>
            </a:r>
            <a:endParaRPr lang="zh-CN" altLang="en-US" sz="2800"/>
          </a:p>
          <a:p>
            <a:r>
              <a:rPr lang="zh-CN" altLang="en-US" sz="2800"/>
              <a:t>这两个问题，引导学生理解苏州园林的整体特征：务必使务必使游览者无论站在哪个点上，眼前总是一副完美的图画。高屋建瓴。执教时，我又通过“如何体现这一特征呢”、“分别照应文中哪些小节啊”、“这几节能不能调换位置”等问题的追问，引领学生从文本中探究，体悟文本的文法之美。</a:t>
            </a:r>
            <a:endParaRPr lang="zh-CN" altLang="en-US" sz="280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68630" y="1265555"/>
            <a:ext cx="8373745" cy="4833620"/>
          </a:xfrm>
        </p:spPr>
        <p:txBody>
          <a:bodyPr/>
          <a:p>
            <a:r>
              <a:rPr lang="zh-CN" altLang="en-US"/>
              <a:t>“局部研读，理清顺序”环节，从结构入手，设计的主要问题是：</a:t>
            </a:r>
            <a:endParaRPr lang="zh-CN" altLang="en-US"/>
          </a:p>
          <a:p>
            <a:r>
              <a:rPr lang="zh-CN" altLang="en-US"/>
              <a:t>1、理读课文，看作者围绕“图画”描绘了哪些画面？</a:t>
            </a:r>
            <a:endParaRPr lang="zh-CN" altLang="en-US"/>
          </a:p>
          <a:p>
            <a:r>
              <a:rPr lang="zh-CN" altLang="en-US"/>
              <a:t> 2、结合文章第10段，理清写作思路。</a:t>
            </a:r>
            <a:endParaRPr lang="zh-CN" altLang="en-US"/>
          </a:p>
          <a:p>
            <a:r>
              <a:rPr lang="zh-CN" altLang="en-US"/>
              <a:t>  3、由此可见，本文的说明顺序是什么？</a:t>
            </a:r>
            <a:endParaRPr lang="zh-CN" alt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73380" y="807720"/>
            <a:ext cx="8468995" cy="5291455"/>
          </a:xfrm>
        </p:spPr>
        <p:txBody>
          <a:bodyPr/>
          <a:p>
            <a:r>
              <a:rPr lang="zh-CN" altLang="en-US" sz="2800"/>
              <a:t>细读课文，赏析美点，设计的主要问题是：</a:t>
            </a:r>
            <a:endParaRPr lang="zh-CN" altLang="en-US" sz="2800"/>
          </a:p>
          <a:p>
            <a:r>
              <a:rPr lang="zh-CN" altLang="en-US" sz="2800"/>
              <a:t>1、第四段运用了什么说明方法？</a:t>
            </a:r>
            <a:endParaRPr lang="zh-CN" altLang="en-US" sz="2800"/>
          </a:p>
          <a:p>
            <a:r>
              <a:rPr lang="zh-CN" altLang="en-US" sz="2800"/>
              <a:t>2、说明文的语言的准确性，除了说明方法之外，还讲究用词，请从文中找找能体现说明文语言准确性的词。</a:t>
            </a:r>
            <a:endParaRPr lang="zh-CN" altLang="en-US" sz="2800"/>
          </a:p>
          <a:p>
            <a:r>
              <a:rPr lang="zh-CN" altLang="en-US" sz="2800"/>
              <a:t>3、第五段运用了什么说明方法？哪些词体现其准确性？又有哪些词语体现说明文语言的生动性？</a:t>
            </a:r>
            <a:endParaRPr lang="zh-CN" altLang="en-US" sz="2800"/>
          </a:p>
          <a:p>
            <a:r>
              <a:rPr lang="zh-CN" altLang="en-US" sz="2800"/>
              <a:t>4、假如用一个成语来概括这种意境，你会用什么？</a:t>
            </a:r>
            <a:endParaRPr lang="zh-CN" altLang="en-US" sz="28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30200" y="447040"/>
            <a:ext cx="8512175" cy="5652135"/>
          </a:xfrm>
        </p:spPr>
        <p:txBody>
          <a:bodyPr/>
          <a:p>
            <a:r>
              <a:rPr lang="zh-CN" altLang="en-US" sz="2800"/>
              <a:t>问题1侧重引导学生从说明方法的角度细读课文，体悟分类别的说明方法的作用；问题2侧重引导学生从词语的角度，体悟说明文语言的准确性的特点；问题3侧重让学生从摹状貌的说明方法入手，分析第五段，并从“也”等词语中体悟说明文语言的准确性的特点，从“俯仰生姿”、“盘曲嶙峋”、“珠光宝气”等词语的赏析中体悟说明文语言的准确性的特点。问题4侧重让学生用恰当的词语概括第五段的意境。</a:t>
            </a:r>
            <a:endParaRPr lang="zh-CN" altLang="en-US" sz="2800"/>
          </a:p>
          <a:p>
            <a:r>
              <a:rPr lang="zh-CN" altLang="en-US" sz="2800"/>
              <a:t>“课后加油，意味深长”环节，一开始寥寥几语，对课文进行简要总结，回归文本。</a:t>
            </a:r>
            <a:endParaRPr lang="zh-CN" altLang="en-US" sz="280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文本占位符 672770"/>
          <p:cNvSpPr>
            <a:spLocks noGrp="1" noRot="1"/>
          </p:cNvSpPr>
          <p:nvPr>
            <p:ph idx="1"/>
          </p:nvPr>
        </p:nvSpPr>
        <p:spPr>
          <a:xfrm>
            <a:off x="323850" y="1125538"/>
            <a:ext cx="8540750" cy="4194175"/>
          </a:xfrm>
        </p:spPr>
        <p:txBody>
          <a:bodyPr anchor="t"/>
          <a:p>
            <a:r>
              <a:rPr lang="en-US" altLang="zh-CN" dirty="0"/>
              <a:t>3</a:t>
            </a:r>
            <a:r>
              <a:rPr lang="zh-CN" altLang="en-US" dirty="0"/>
              <a:t>．从语言品析的角度设计“主问题”。</a:t>
            </a:r>
            <a:endParaRPr lang="zh-CN" altLang="en-US" dirty="0"/>
          </a:p>
          <a:p>
            <a:r>
              <a:rPr lang="zh-CN" altLang="en-US" dirty="0"/>
              <a:t>例如，对关键语句“主问题”设计。 </a:t>
            </a:r>
            <a:r>
              <a:rPr lang="en-US" altLang="zh-CN" dirty="0"/>
              <a:t>①</a:t>
            </a:r>
            <a:r>
              <a:rPr lang="zh-CN" altLang="en-US" dirty="0"/>
              <a:t>本文中最重要的是哪一句话？为什么？</a:t>
            </a:r>
            <a:r>
              <a:rPr lang="en-US" altLang="zh-CN" dirty="0"/>
              <a:t>②</a:t>
            </a:r>
            <a:r>
              <a:rPr lang="zh-CN" altLang="en-US" dirty="0"/>
              <a:t>本文的哪一句话最能触发你的思考？你为什么会这么思考？</a:t>
            </a:r>
            <a:r>
              <a:rPr lang="en-US" altLang="zh-CN" dirty="0"/>
              <a:t>③</a:t>
            </a:r>
            <a:r>
              <a:rPr lang="zh-CN" altLang="en-US" dirty="0"/>
              <a:t>你能从某句话中看出作者表达什么样的思想吗？</a:t>
            </a:r>
            <a:r>
              <a:rPr lang="en-US" altLang="zh-CN" dirty="0"/>
              <a:t>④</a:t>
            </a:r>
            <a:r>
              <a:rPr lang="zh-CN" altLang="en-US" dirty="0"/>
              <a:t>对这句话你还有不理解的地方吗？</a:t>
            </a:r>
            <a:endParaRPr lang="zh-CN" altLang="en-US" dirty="0"/>
          </a:p>
          <a:p>
            <a:endParaRPr lang="zh-CN" altLang="en-US" dirty="0"/>
          </a:p>
        </p:txBody>
      </p:sp>
    </p:spTree>
  </p:cSld>
  <p:clrMapOvr>
    <a:masterClrMapping/>
  </p:clrMapOvr>
</p:sld>
</file>

<file path=ppt/tags/tag1.xml><?xml version="1.0" encoding="utf-8"?>
<p:tagLst xmlns:p="http://schemas.openxmlformats.org/presentationml/2006/main">
  <p:tag name="KSO_WM_SLIDE_MODEL_TYPE" val="cover"/>
</p:tagLst>
</file>

<file path=ppt/theme/theme1.xml><?xml version="1.0" encoding="utf-8"?>
<a:theme xmlns:a="http://schemas.openxmlformats.org/drawingml/2006/main" name="诗情画意">
  <a:themeElements>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7A77"/>
        </a:dk1>
        <a:lt1>
          <a:srgbClr val="FFFFFF"/>
        </a:lt1>
        <a:dk2>
          <a:srgbClr val="003399"/>
        </a:dk2>
        <a:lt2>
          <a:srgbClr val="C0C0C0"/>
        </a:lt2>
        <a:accent1>
          <a:srgbClr val="EBF7FF"/>
        </a:accent1>
        <a:accent2>
          <a:srgbClr val="3366FF"/>
        </a:accent2>
        <a:accent3>
          <a:srgbClr val="FFFFFF"/>
        </a:accent3>
        <a:accent4>
          <a:srgbClr val="006866"/>
        </a:accent4>
        <a:accent5>
          <a:srgbClr val="F3FAFF"/>
        </a:accent5>
        <a:accent6>
          <a:srgbClr val="2D5BE5"/>
        </a:accent6>
        <a:hlink>
          <a:srgbClr val="DC5900"/>
        </a:hlink>
        <a:folHlink>
          <a:srgbClr val="7979A5"/>
        </a:folHlink>
      </a:clrScheme>
      <a:clrMap bg1="lt1" tx1="dk1" bg2="lt2" tx2="dk2" accent1="accent1" accent2="accent2" accent3="accent3" accent4="accent4" accent5="accent5" accent6="accent6" hlink="hlink" folHlink="folHlink"/>
    </a:extraClrScheme>
    <a:extraClrScheme>
      <a:clrScheme name="">
        <a:dk1>
          <a:srgbClr val="005FBE"/>
        </a:dk1>
        <a:lt1>
          <a:srgbClr val="FFFFDD"/>
        </a:lt1>
        <a:dk2>
          <a:srgbClr val="2C5884"/>
        </a:dk2>
        <a:lt2>
          <a:srgbClr val="C0C0C0"/>
        </a:lt2>
        <a:accent1>
          <a:srgbClr val="E9F7FF"/>
        </a:accent1>
        <a:accent2>
          <a:srgbClr val="F89400"/>
        </a:accent2>
        <a:accent3>
          <a:srgbClr val="FFFFEB"/>
        </a:accent3>
        <a:accent4>
          <a:srgbClr val="0051A3"/>
        </a:accent4>
        <a:accent5>
          <a:srgbClr val="F2FAFF"/>
        </a:accent5>
        <a:accent6>
          <a:srgbClr val="DE8400"/>
        </a:accent6>
        <a:hlink>
          <a:srgbClr val="B20048"/>
        </a:hlink>
        <a:folHlink>
          <a:srgbClr val="008080"/>
        </a:folHlink>
      </a:clrScheme>
      <a:clrMap bg1="lt1" tx1="dk1" bg2="lt2" tx2="dk2" accent1="accent1" accent2="accent2" accent3="accent3" accent4="accent4" accent5="accent5" accent6="accent6" hlink="hlink" folHlink="folHlink"/>
    </a:extraClrScheme>
    <a:extraClrScheme>
      <a:clrScheme name="">
        <a:dk1>
          <a:srgbClr val="5D5D8B"/>
        </a:dk1>
        <a:lt1>
          <a:srgbClr val="DAEADE"/>
        </a:lt1>
        <a:dk2>
          <a:srgbClr val="A25269"/>
        </a:dk2>
        <a:lt2>
          <a:srgbClr val="C0C0C0"/>
        </a:lt2>
        <a:accent1>
          <a:srgbClr val="FFFFDD"/>
        </a:accent1>
        <a:accent2>
          <a:srgbClr val="3399FF"/>
        </a:accent2>
        <a:accent3>
          <a:srgbClr val="E9F2EB"/>
        </a:accent3>
        <a:accent4>
          <a:srgbClr val="4F4F77"/>
        </a:accent4>
        <a:accent5>
          <a:srgbClr val="FFFFEB"/>
        </a:accent5>
        <a:accent6>
          <a:srgbClr val="2D89E5"/>
        </a:accent6>
        <a:hlink>
          <a:srgbClr val="336699"/>
        </a:hlink>
        <a:folHlink>
          <a:srgbClr val="F08F00"/>
        </a:folHlink>
      </a:clrScheme>
      <a:clrMap bg1="lt1" tx1="dk1" bg2="lt2" tx2="dk2" accent1="accent1" accent2="accent2" accent3="accent3" accent4="accent4" accent5="accent5" accent6="accent6" hlink="hlink" folHlink="folHlink"/>
    </a:extraClrScheme>
    <a:extraClrScheme>
      <a:clrScheme name="">
        <a:dk1>
          <a:srgbClr val="006666"/>
        </a:dk1>
        <a:lt1>
          <a:srgbClr val="CCECFF"/>
        </a:lt1>
        <a:dk2>
          <a:srgbClr val="336699"/>
        </a:dk2>
        <a:lt2>
          <a:srgbClr val="C0C0C0"/>
        </a:lt2>
        <a:accent1>
          <a:srgbClr val="FFFFCC"/>
        </a:accent1>
        <a:accent2>
          <a:srgbClr val="FF6600"/>
        </a:accent2>
        <a:accent3>
          <a:srgbClr val="E2F4FF"/>
        </a:accent3>
        <a:accent4>
          <a:srgbClr val="005757"/>
        </a:accent4>
        <a:accent5>
          <a:srgbClr val="FFFFE2"/>
        </a:accent5>
        <a:accent6>
          <a:srgbClr val="E55B00"/>
        </a:accent6>
        <a:hlink>
          <a:srgbClr val="0066FF"/>
        </a:hlink>
        <a:folHlink>
          <a:srgbClr val="BE547F"/>
        </a:folHlink>
      </a:clrScheme>
      <a:clrMap bg1="lt1" tx1="dk1" bg2="lt2" tx2="dk2" accent1="accent1" accent2="accent2" accent3="accent3" accent4="accent4" accent5="accent5" accent6="accent6" hlink="hlink" folHlink="folHlink"/>
    </a:extraClrScheme>
    <a:extraClrScheme>
      <a:clrScheme name="">
        <a:dk1>
          <a:srgbClr val="0033CC"/>
        </a:dk1>
        <a:lt1>
          <a:srgbClr val="FFE9E9"/>
        </a:lt1>
        <a:dk2>
          <a:srgbClr val="000000"/>
        </a:dk2>
        <a:lt2>
          <a:srgbClr val="C0C0C0"/>
        </a:lt2>
        <a:accent1>
          <a:srgbClr val="D5E5DB"/>
        </a:accent1>
        <a:accent2>
          <a:srgbClr val="3366FF"/>
        </a:accent2>
        <a:accent3>
          <a:srgbClr val="FFF2F2"/>
        </a:accent3>
        <a:accent4>
          <a:srgbClr val="002AAF"/>
        </a:accent4>
        <a:accent5>
          <a:srgbClr val="E6EFEA"/>
        </a:accent5>
        <a:accent6>
          <a:srgbClr val="2D5BE5"/>
        </a:accent6>
        <a:hlink>
          <a:srgbClr val="FF9900"/>
        </a:hlink>
        <a:folHlink>
          <a:srgbClr val="008080"/>
        </a:folHlink>
      </a:clrScheme>
      <a:clrMap bg1="lt1" tx1="dk1" bg2="lt2" tx2="dk2" accent1="accent1" accent2="accent2" accent3="accent3" accent4="accent4" accent5="accent5" accent6="accent6" hlink="hlink" folHlink="folHlink"/>
    </a:extraClrScheme>
    <a:extraClrScheme>
      <a:clrScheme name="">
        <a:dk1>
          <a:srgbClr val="336699"/>
        </a:dk1>
        <a:lt1>
          <a:srgbClr val="F4E9E0"/>
        </a:lt1>
        <a:dk2>
          <a:srgbClr val="DC5900"/>
        </a:dk2>
        <a:lt2>
          <a:srgbClr val="C0C0C0"/>
        </a:lt2>
        <a:accent1>
          <a:srgbClr val="E4E4E4"/>
        </a:accent1>
        <a:accent2>
          <a:srgbClr val="3399FF"/>
        </a:accent2>
        <a:accent3>
          <a:srgbClr val="F8F2ED"/>
        </a:accent3>
        <a:accent4>
          <a:srgbClr val="2A5783"/>
        </a:accent4>
        <a:accent5>
          <a:srgbClr val="EFEFEF"/>
        </a:accent5>
        <a:accent6>
          <a:srgbClr val="2D89E5"/>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
        <a:dk1>
          <a:srgbClr val="CC3300"/>
        </a:dk1>
        <a:lt1>
          <a:srgbClr val="E5E5FF"/>
        </a:lt1>
        <a:dk2>
          <a:srgbClr val="565680"/>
        </a:dk2>
        <a:lt2>
          <a:srgbClr val="C0C0C0"/>
        </a:lt2>
        <a:accent1>
          <a:srgbClr val="E6E4EC"/>
        </a:accent1>
        <a:accent2>
          <a:srgbClr val="0066CC"/>
        </a:accent2>
        <a:accent3>
          <a:srgbClr val="EFEFFF"/>
        </a:accent3>
        <a:accent4>
          <a:srgbClr val="AF2A00"/>
        </a:accent4>
        <a:accent5>
          <a:srgbClr val="F0EFF4"/>
        </a:accent5>
        <a:accent6>
          <a:srgbClr val="005BB7"/>
        </a:accent6>
        <a:hlink>
          <a:srgbClr val="008080"/>
        </a:hlink>
        <a:folHlink>
          <a:srgbClr val="7B7BA7"/>
        </a:folHlink>
      </a:clrScheme>
      <a:clrMap bg1="lt1" tx1="dk1" bg2="lt2" tx2="dk2" accent1="accent1" accent2="accent2" accent3="accent3" accent4="accent4" accent5="accent5" accent6="accent6" hlink="hlink" folHlink="folHlink"/>
    </a:extraClrScheme>
    <a:extraClrScheme>
      <a:clrScheme name="">
        <a:dk1>
          <a:srgbClr val="000099"/>
        </a:dk1>
        <a:lt1>
          <a:srgbClr val="FFE2C5"/>
        </a:lt1>
        <a:dk2>
          <a:srgbClr val="007D7A"/>
        </a:dk2>
        <a:lt2>
          <a:srgbClr val="C0C0C0"/>
        </a:lt2>
        <a:accent1>
          <a:srgbClr val="EAEAEA"/>
        </a:accent1>
        <a:accent2>
          <a:srgbClr val="B26EB4"/>
        </a:accent2>
        <a:accent3>
          <a:srgbClr val="FFEEDE"/>
        </a:accent3>
        <a:accent4>
          <a:srgbClr val="000083"/>
        </a:accent4>
        <a:accent5>
          <a:srgbClr val="F2F2F2"/>
        </a:accent5>
        <a:accent6>
          <a:srgbClr val="9F62A1"/>
        </a:accent6>
        <a:hlink>
          <a:srgbClr val="CC3300"/>
        </a:hlink>
        <a:folHlink>
          <a:srgbClr val="00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CDESIGNL</Template>
  <TotalTime>0</TotalTime>
  <Words>31942</Words>
  <Application>WPS 演示</Application>
  <PresentationFormat>在屏幕上显示</PresentationFormat>
  <Paragraphs>895</Paragraphs>
  <Slides>181</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2</vt:i4>
      </vt:variant>
      <vt:variant>
        <vt:lpstr>幻灯片标题</vt:lpstr>
      </vt:variant>
      <vt:variant>
        <vt:i4>181</vt:i4>
      </vt:variant>
    </vt:vector>
  </HeadingPairs>
  <TitlesOfParts>
    <vt:vector size="191" baseType="lpstr">
      <vt:lpstr>Arial</vt:lpstr>
      <vt:lpstr>宋体</vt:lpstr>
      <vt:lpstr>Wingdings</vt:lpstr>
      <vt:lpstr>黑体</vt:lpstr>
      <vt:lpstr>微软雅黑</vt:lpstr>
      <vt:lpstr>Arial Unicode MS</vt:lpstr>
      <vt:lpstr>Calibri</vt:lpstr>
      <vt:lpstr>诗情画意</vt:lpstr>
      <vt:lpstr>Word.Document.8</vt:lpstr>
      <vt:lpstr>Word.Document.8</vt:lpstr>
      <vt:lpstr>《文本细读:涌起语文教育的春潮》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一．细读题目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2．顺藤摸瓜</vt:lpstr>
      <vt:lpstr> 3．探究含义</vt:lpstr>
      <vt:lpstr>案例2：</vt:lpstr>
      <vt:lpstr>PowerPoint 演示文稿</vt:lpstr>
      <vt:lpstr>PowerPoint 演示文稿</vt:lpstr>
      <vt:lpstr>二．诵读体悟</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三．整体感知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四．疏理文脉</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五．问题设计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4、从想象的角度设计</vt:lpstr>
      <vt:lpstr>PowerPoint 演示文稿</vt:lpstr>
      <vt:lpstr>5、从体验的角度设计</vt:lpstr>
      <vt:lpstr>PowerPoint 演示文稿</vt:lpstr>
      <vt:lpstr>PowerPoint 演示文稿</vt:lpstr>
      <vt:lpstr>PowerPoint 演示文稿</vt:lpstr>
      <vt:lpstr>PowerPoint 演示文稿</vt:lpstr>
      <vt:lpstr>6．从探究的角度设计</vt:lpstr>
      <vt:lpstr>PowerPoint 演示文稿</vt:lpstr>
      <vt:lpstr>PowerPoint 演示文稿</vt:lpstr>
      <vt:lpstr>PowerPoint 演示文稿</vt:lpstr>
      <vt:lpstr>PowerPoint 演示文稿</vt:lpstr>
      <vt:lpstr>PowerPoint 演示文稿</vt:lpstr>
      <vt:lpstr>PowerPoint 演示文稿</vt:lpstr>
      <vt:lpstr>六．学生提问</vt:lpstr>
      <vt:lpstr>PowerPoint 演示文稿</vt:lpstr>
      <vt:lpstr>PowerPoint 演示文稿</vt:lpstr>
      <vt:lpstr>PowerPoint 演示文稿</vt:lpstr>
      <vt:lpstr>七．品味语言</vt:lpstr>
      <vt:lpstr>PowerPoint 演示文稿</vt:lpstr>
      <vt:lpstr>PowerPoint 演示文稿</vt:lpstr>
      <vt:lpstr>一、找准情感的触发点</vt:lpstr>
      <vt:lpstr>PowerPoint 演示文稿</vt:lpstr>
      <vt:lpstr>PowerPoint 演示文稿</vt:lpstr>
      <vt:lpstr>二、找准文本的质疑点</vt:lpstr>
      <vt:lpstr>三、找准课文的赏析点</vt:lpstr>
      <vt:lpstr>PowerPoint 演示文稿</vt:lpstr>
      <vt:lpstr>PowerPoint 演示文稿</vt:lpstr>
      <vt:lpstr>PowerPoint 演示文稿</vt:lpstr>
      <vt:lpstr>PowerPoint 演示文稿</vt:lpstr>
      <vt:lpstr>PowerPoint 演示文稿</vt:lpstr>
      <vt:lpstr>八．探究主旨</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九．片段模写</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微软公司</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青春无悔</dc:title>
  <dc:creator>微软用户</dc:creator>
  <cp:lastModifiedBy>Administrator</cp:lastModifiedBy>
  <cp:revision>75</cp:revision>
  <dcterms:created xsi:type="dcterms:W3CDTF">2011-07-09T05:31:00Z</dcterms:created>
  <dcterms:modified xsi:type="dcterms:W3CDTF">2019-08-31T05:53:59Z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2052-11.1.0.8976</vt:lpwstr>
  </property>
</Properties>
</file>