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4"/>
  </p:handoutMasterIdLst>
  <p:sldIdLst>
    <p:sldId id="256" r:id="rId3"/>
    <p:sldId id="257" r:id="rId5"/>
    <p:sldId id="270" r:id="rId6"/>
    <p:sldId id="288" r:id="rId7"/>
    <p:sldId id="296" r:id="rId8"/>
    <p:sldId id="298" r:id="rId9"/>
    <p:sldId id="264" r:id="rId10"/>
    <p:sldId id="280" r:id="rId11"/>
    <p:sldId id="281" r:id="rId12"/>
    <p:sldId id="287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981C"/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225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502412" y="2588281"/>
            <a:ext cx="8139178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502412" y="3566160"/>
            <a:ext cx="8139178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ipe/>
      </p:transition>
    </mc:Choice>
    <mc:Fallback>
      <p:transition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502448" y="952508"/>
            <a:ext cx="8139178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ipe/>
      </p:transition>
    </mc:Choice>
    <mc:Fallback>
      <p:transition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502412" y="2588281"/>
            <a:ext cx="8139178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ipe/>
      </p:transition>
    </mc:Choice>
    <mc:Fallback>
      <p:transition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02412" y="432000"/>
            <a:ext cx="8139178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502412" y="1296000"/>
            <a:ext cx="8139178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ipe/>
      </p:transition>
    </mc:Choice>
    <mc:Fallback>
      <p:transition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02448" y="3808730"/>
            <a:ext cx="8139178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02444" y="4511675"/>
            <a:ext cx="8139178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ipe/>
      </p:transition>
    </mc:Choice>
    <mc:Fallback>
      <p:transition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02412" y="432000"/>
            <a:ext cx="8139178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502448" y="1296000"/>
            <a:ext cx="396243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679158" y="1296000"/>
            <a:ext cx="396243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ipe/>
      </p:transition>
    </mc:Choice>
    <mc:Fallback>
      <p:transition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02412" y="432000"/>
            <a:ext cx="8139178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502448" y="1296000"/>
            <a:ext cx="396243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502444" y="1789043"/>
            <a:ext cx="39624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4676813" y="1296000"/>
            <a:ext cx="396243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4676813" y="1789043"/>
            <a:ext cx="396243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ipe/>
      </p:transition>
    </mc:Choice>
    <mc:Fallback>
      <p:transition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ipe/>
      </p:transition>
    </mc:Choice>
    <mc:Fallback>
      <p:transition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ipe/>
      </p:transition>
    </mc:Choice>
    <mc:Fallback>
      <p:transition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502448" y="1296000"/>
            <a:ext cx="396243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679194" y="1296000"/>
            <a:ext cx="396243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ipe/>
      </p:transition>
    </mc:Choice>
    <mc:Fallback>
      <p:transition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7928351" y="952508"/>
            <a:ext cx="713238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502444" y="952500"/>
            <a:ext cx="7371076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ipe/>
      </p:transition>
    </mc:Choice>
    <mc:Fallback>
      <p:transition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1.xml"/><Relationship Id="rId17" Type="http://schemas.openxmlformats.org/officeDocument/2006/relationships/tags" Target="../tags/tag60.xml"/><Relationship Id="rId16" Type="http://schemas.openxmlformats.org/officeDocument/2006/relationships/tags" Target="../tags/tag59.xml"/><Relationship Id="rId15" Type="http://schemas.openxmlformats.org/officeDocument/2006/relationships/tags" Target="../tags/tag58.xml"/><Relationship Id="rId14" Type="http://schemas.openxmlformats.org/officeDocument/2006/relationships/tags" Target="../tags/tag57.xml"/><Relationship Id="rId13" Type="http://schemas.openxmlformats.org/officeDocument/2006/relationships/tags" Target="../tags/tag56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502412" y="432000"/>
            <a:ext cx="8139178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502412" y="1296000"/>
            <a:ext cx="8139178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59807" y="6349833"/>
            <a:ext cx="2025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087000" y="6349833"/>
            <a:ext cx="297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6457950" y="6349833"/>
            <a:ext cx="2025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500">
        <p:wipe/>
      </p:transition>
    </mc:Choice>
    <mc:Fallback>
      <p:transition>
        <p:wipe/>
      </p:transition>
    </mc:Fallback>
  </mc:AlternateConten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64.xml"/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502412" y="1826281"/>
            <a:ext cx="8139178" cy="899167"/>
          </a:xfrm>
        </p:spPr>
        <p:txBody>
          <a:bodyPr/>
          <a:lstStyle/>
          <a:p>
            <a:r>
              <a:rPr lang="zh-CN" altLang="en-US" sz="7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走一步，再走一步</a:t>
            </a:r>
            <a:endParaRPr lang="zh-CN" altLang="en-US" sz="72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502412" y="3018790"/>
            <a:ext cx="8139178" cy="950984"/>
          </a:xfrm>
        </p:spPr>
        <p:txBody>
          <a:bodyPr/>
          <a:lstStyle/>
          <a:p>
            <a:r>
              <a:rPr lang="zh-CN" alt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莫顿</a:t>
            </a:r>
            <a:r>
              <a:rPr lang="en-US" altLang="zh-CN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·</a:t>
            </a:r>
            <a:r>
              <a:rPr lang="zh-CN" alt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亨特</a:t>
            </a:r>
            <a:endParaRPr lang="zh-CN" altLang="en-US" sz="5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ipe/>
      </p:transition>
    </mc:Choice>
    <mc:Fallback>
      <p:transition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2285" y="941070"/>
            <a:ext cx="8139430" cy="2591435"/>
          </a:xfrm>
        </p:spPr>
        <p:txBody>
          <a:bodyPr/>
          <a:p>
            <a:pPr marL="0" indent="0">
              <a:buNone/>
            </a:pPr>
            <a:r>
              <a:rPr lang="en-US" altLang="zh-CN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</a:t>
            </a:r>
            <a:r>
              <a:rPr lang="zh-CN" altLang="en-US" sz="36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请以莫顿的口吻，给文中的小伙伴、妈妈或爸爸（任选一位）写一封信，表达对他们的感谢。 </a:t>
            </a:r>
            <a:r>
              <a:rPr lang="zh-CN" alt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endParaRPr lang="zh-CN" altLang="en-US"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64845" y="3123565"/>
            <a:ext cx="6593840" cy="3046095"/>
          </a:xfrm>
          <a:prstGeom prst="rect">
            <a:avLst/>
          </a:prstGeom>
          <a:noFill/>
          <a:ln w="38100">
            <a:solidFill>
              <a:srgbClr val="1C981C"/>
            </a:solidFill>
          </a:ln>
        </p:spPr>
        <p:txBody>
          <a:bodyPr wrap="square" rtlCol="0">
            <a:spAutoFit/>
          </a:bodyPr>
          <a:p>
            <a:r>
              <a: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亲爱的</a:t>
            </a:r>
            <a:r>
              <a:rPr lang="en-US" altLang="zh-CN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</a:t>
            </a:r>
            <a:r>
              <a: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endParaRPr lang="zh-CN" alt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你好！</a:t>
            </a:r>
            <a:r>
              <a:rPr lang="en-US" altLang="zh-CN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</a:t>
            </a:r>
            <a:r>
              <a: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。</a:t>
            </a:r>
            <a:r>
              <a: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</a:t>
            </a:r>
            <a:r>
              <a:rPr lang="zh-CN" altLang="en-US" sz="2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问候语</a:t>
            </a:r>
            <a:r>
              <a: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endParaRPr lang="zh-CN" alt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en-US" altLang="zh-CN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</a:t>
            </a:r>
            <a:r>
              <a:rPr lang="en-US" altLang="zh-CN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__________________</a:t>
            </a:r>
            <a:endParaRPr lang="en-US" altLang="zh-CN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 </a:t>
            </a:r>
            <a:r>
              <a:rPr lang="en-US" altLang="zh-CN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____________</a:t>
            </a:r>
            <a:r>
              <a:rPr lang="en-US" altLang="zh-CN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________________</a:t>
            </a:r>
            <a:r>
              <a: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（</a:t>
            </a:r>
            <a:r>
              <a:rPr lang="zh-CN" altLang="en-US" sz="2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正文</a:t>
            </a:r>
            <a:r>
              <a: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）</a:t>
            </a:r>
            <a:endParaRPr lang="en-US" altLang="zh-CN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         祝，</a:t>
            </a:r>
            <a:endParaRPr lang="zh-CN" alt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+mn-ea"/>
            </a:endParaRPr>
          </a:p>
          <a:p>
            <a:r>
              <a:rPr lang="en-US" altLang="zh-CN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</a:t>
            </a:r>
            <a:r>
              <a: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！</a:t>
            </a:r>
            <a:r>
              <a: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</a:t>
            </a:r>
            <a:r>
              <a:rPr lang="zh-CN" altLang="en-US" sz="2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祝颂语</a:t>
            </a:r>
            <a:r>
              <a: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endParaRPr lang="zh-CN" alt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你的</a:t>
            </a:r>
            <a:r>
              <a:rPr lang="en-US" altLang="zh-CN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____(</a:t>
            </a:r>
            <a:r>
              <a:rPr lang="zh-CN" altLang="en-US" sz="2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署名</a:t>
            </a:r>
            <a:r>
              <a: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endParaRPr lang="zh-CN" alt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日期</a:t>
            </a:r>
            <a:endParaRPr lang="zh-CN" alt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ipe/>
      </p:transition>
    </mc:Choice>
    <mc:Fallback>
      <p:transition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2420" y="1079500"/>
            <a:ext cx="8519795" cy="5041265"/>
          </a:xfrm>
        </p:spPr>
        <p:txBody>
          <a:bodyPr/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altLang="zh-CN" sz="32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</a:t>
            </a:r>
            <a:r>
              <a:rPr lang="zh-CN" altLang="en-US" sz="32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在二战期间，有一位美国的上尉飞行员，他奉命执行一项特殊的任务：驾驶一架没有任何武器装备、没有任何防护设施的飞机，独自深入布满德国纳粹高射炮群和战斗机的欧洲大陆，完成侦察任务。这意味着：一旦被发现，他将被炮弹击中，无力还击，必死无疑。这看起来就是一个绝对不能完成的危险航程。可是这位上尉最终完成了任务，受到了盟军的嘉奖。</a:t>
            </a:r>
            <a:endParaRPr lang="zh-CN" altLang="en-US" sz="32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ipe/>
      </p:transition>
    </mc:Choice>
    <mc:Fallback>
      <p:transition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2420" y="2199640"/>
            <a:ext cx="8519795" cy="5041265"/>
          </a:xfrm>
        </p:spPr>
        <p:txBody>
          <a:bodyPr/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altLang="zh-CN" sz="4400" b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</a:t>
            </a:r>
            <a:r>
              <a:rPr lang="zh-CN" altLang="en-US" sz="4400" b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我之所以成为孤胆英雄，完全是因为我小时候一段经历的启示。</a:t>
            </a:r>
            <a:endParaRPr lang="zh-CN" altLang="en-US" sz="4400" b="1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ipe/>
      </p:transition>
    </mc:Choice>
    <mc:Fallback>
      <p:transition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zh-CN" alt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预习检查</a:t>
            </a:r>
            <a:endParaRPr lang="zh-CN" altLang="en-US"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CN" alt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zh-CN" altLang="en-US" sz="36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请用简要的一段话概括本文内容，要求时间、地点、人物、事件的起因、经过、结果要清晰，概括时可用到至少一个成语。</a:t>
            </a:r>
            <a:endParaRPr lang="zh-CN" altLang="en-US" sz="36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ipe/>
      </p:transition>
    </mc:Choice>
    <mc:Fallback>
      <p:transition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zh-CN" alt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自读任务一</a:t>
            </a:r>
            <a:endParaRPr lang="zh-CN" altLang="en-US" sz="36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</a:t>
            </a:r>
            <a:r>
              <a:rPr lang="zh-CN" altLang="en-US" sz="36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跳读全文，在文旁梳理“我”的心理状态变化过程（可用文中的词语或自己的话概括），并且对照梳理，在方框内用自己喜欢的形式画出小莫顿的心路历程图。</a:t>
            </a:r>
            <a:endParaRPr lang="zh-CN" altLang="en-US" sz="36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ipe/>
      </p:transition>
    </mc:Choice>
    <mc:Fallback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2412" y="1287110"/>
            <a:ext cx="8139178" cy="5041355"/>
          </a:xfrm>
        </p:spPr>
        <p:txBody>
          <a:bodyPr/>
          <a:p>
            <a:pPr marL="0" indent="0">
              <a:buNone/>
            </a:pPr>
            <a:r>
              <a:rPr lang="zh-CN" alt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自读活动二</a:t>
            </a:r>
            <a:endParaRPr lang="zh-CN" altLang="en-US" sz="36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0">
              <a:buNone/>
            </a:pPr>
            <a:r>
              <a:rPr lang="zh-CN" alt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</a:t>
            </a:r>
            <a:r>
              <a:rPr lang="zh-CN" altLang="en-US" sz="36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请结合文章中人物的具体言行，分析文中人分别对小莫顿产生了怎样的正面或负面影响，并在文旁批注。</a:t>
            </a:r>
            <a:endParaRPr lang="zh-CN" altLang="en-US" sz="36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ipe/>
      </p:transition>
    </mc:Choice>
    <mc:Fallback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2715" y="91440"/>
            <a:ext cx="8850630" cy="6515735"/>
          </a:xfrm>
          <a:solidFill>
            <a:schemeClr val="bg1">
              <a:lumMod val="95000"/>
            </a:schemeClr>
          </a:solidFill>
        </p:spPr>
        <p:txBody>
          <a:bodyPr/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en-US" sz="28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爸爸（焦急地喊）：</a:t>
            </a:r>
            <a:r>
              <a:rPr lang="zh-CN" alt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莫顿！莫顿！</a:t>
            </a:r>
            <a:endParaRPr lang="zh-CN" altLang="en-US" sz="2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en-US" sz="28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我：（惊喜）</a:t>
            </a:r>
            <a:r>
              <a:rPr lang="zh-CN" alt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好像爸爸的声音？是爸爸！</a:t>
            </a:r>
            <a:endParaRPr lang="zh-CN" altLang="en-US" sz="28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  <a:cs typeface="宋体" panose="02010600030101010101" pitchFamily="2" charset="-122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    </a:t>
            </a:r>
            <a:r>
              <a:rPr lang="zh-CN" altLang="en-US" sz="28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（怀疑失落）</a:t>
            </a:r>
            <a:r>
              <a:rPr lang="zh-CN" alt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但是他能做什么？他是个粗壮的中年人，他爬不上来。即使他爬上来了，又能怎样？</a:t>
            </a:r>
            <a:endParaRPr lang="zh-CN" altLang="en-US" sz="2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sz="28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爸</a:t>
            </a:r>
            <a:r>
              <a:rPr lang="zh-CN" altLang="en-US" sz="28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爸</a:t>
            </a:r>
            <a:r>
              <a:rPr sz="28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（正常、安慰）</a:t>
            </a:r>
            <a:r>
              <a:rPr lang="zh-CN" altLang="en-US" sz="28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：</a:t>
            </a:r>
            <a:r>
              <a:rPr lang="zh-CN" alt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现在，下来。要吃晚饭了。</a:t>
            </a:r>
            <a:r>
              <a:rPr lang="zh-CN" altLang="en-US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lang="zh-CN" altLang="en-US" sz="2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en-US" sz="28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我（大哭）</a:t>
            </a:r>
            <a:r>
              <a:rPr lang="zh-CN" altLang="en-US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：</a:t>
            </a:r>
            <a:r>
              <a:rPr lang="zh-CN" alt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我不行！我会掉下去的！我会摔死的！</a:t>
            </a:r>
            <a:r>
              <a:rPr lang="zh-CN" altLang="en-US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endParaRPr lang="zh-CN" altLang="en-US" sz="2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en-US" sz="28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爸爸（坚定）：</a:t>
            </a:r>
            <a:r>
              <a:rPr lang="zh-CN" alt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你能爬上去，你就能下来，我会给你照亮。 </a:t>
            </a:r>
            <a:endParaRPr lang="zh-CN" altLang="en-US" sz="28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  <a:cs typeface="宋体" panose="02010600030101010101" pitchFamily="2" charset="-122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en-US" sz="28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我（怒吼）：</a:t>
            </a:r>
            <a:r>
              <a:rPr lang="zh-CN" alt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不，我不行！太远了，太困难了！我做不到！ </a:t>
            </a:r>
            <a:endParaRPr lang="zh-CN" altLang="en-US" sz="28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  <a:cs typeface="宋体" panose="02010600030101010101" pitchFamily="2" charset="-122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en-US" sz="28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爸爸（冷静，更耐心）：</a:t>
            </a:r>
            <a:r>
              <a:rPr lang="zh-CN" alt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听我说，儿子。不要想有多远，有多困难，你需要想的是迈一小步，这个你能做到。看着我手电光指的地方，看到那块石头没有？</a:t>
            </a:r>
            <a:endParaRPr lang="zh-CN" altLang="en-US" sz="2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en-US" sz="28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我（恢复平静）：</a:t>
            </a:r>
            <a:r>
              <a:rPr lang="zh-CN" alt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看到了。</a:t>
            </a:r>
            <a:endParaRPr lang="zh-CN" altLang="en-US" sz="2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ipe/>
      </p:transition>
    </mc:Choice>
    <mc:Fallback>
      <p:transition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1930" y="140335"/>
            <a:ext cx="8739505" cy="6407150"/>
          </a:xfrm>
          <a:solidFill>
            <a:schemeClr val="bg1">
              <a:lumMod val="95000"/>
            </a:schemeClr>
          </a:solidFill>
        </p:spPr>
        <p:txBody>
          <a:bodyPr/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sz="3000" b="1">
                <a:solidFill>
                  <a:srgbClr val="1C98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青年莫顿</a:t>
            </a:r>
            <a:r>
              <a:rPr lang="en-US" altLang="zh-CN" sz="3000" b="1">
                <a:solidFill>
                  <a:srgbClr val="1C98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lang="en-US" altLang="zh-CN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</a:t>
            </a:r>
            <a:endParaRPr lang="en-US" altLang="zh-CN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</a:t>
            </a:r>
            <a:r>
              <a:rPr lang="zh-CN" altLang="en-US" sz="3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1945年，莫顿接受了侦察任务，可他觉得几乎无法完成，他想象着飞机被击中，鲜血飞溅。</a:t>
            </a:r>
            <a:endParaRPr lang="zh-CN" altLang="en-US" sz="30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en-US" sz="3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第二天，莫顿驾机滑行在跑道上，他告诫自己，现在只是起飞，飞起来就行。</a:t>
            </a:r>
            <a:endParaRPr lang="zh-CN" altLang="en-US" sz="30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en-US" sz="3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第三天，升到8000米高空时，他又告诫自己，所要做的，就是在无线电的指导下，保持这个航向20分钟，就可以到达荷兰，并不难做到。</a:t>
            </a:r>
            <a:endParaRPr lang="zh-CN" altLang="en-US" sz="30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en-US" sz="3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就这样，莫顿·亨特不断告诫自己，下面，只是飞越荷兰，这并不难，然后，是飞临德国，根本不须想更多的事。而且，还有后方的无线电支持。就这样，一程又一程，这位上尉终于完成了任务。</a:t>
            </a:r>
            <a:endParaRPr lang="zh-CN" altLang="en-US" sz="30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ipe/>
      </p:transition>
    </mc:Choice>
    <mc:Fallback>
      <p:transition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5730" y="158115"/>
            <a:ext cx="8902700" cy="6296660"/>
          </a:xfrm>
          <a:solidFill>
            <a:schemeClr val="bg1">
              <a:lumMod val="95000"/>
            </a:schemeClr>
          </a:solidFill>
        </p:spPr>
        <p:txBody>
          <a:bodyPr/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en-US" sz="3000" b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中年莫顿</a:t>
            </a:r>
            <a:endParaRPr lang="zh-CN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</a:t>
            </a:r>
            <a:r>
              <a:rPr lang="zh-CN" altLang="en-US" sz="3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1957年，著名出版商愿意帮我出书，我要写一部跨越现代到古希腊的大作！但是到那天晚上为止，我还没任何构思，而且我实在不了解古希腊人。然而签了合同，覆水难收！我辗转反侧，不久，我明白我该怎么做了。</a:t>
            </a:r>
            <a:endParaRPr lang="zh-CN" altLang="en-US" sz="30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en-US" sz="3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首先，我大量研究有关希腊人的资料，这并不太难。接着，我要归纳我的笔记。然后是将第一章分成若干节，再动手写头一节的内容。两年后的一个下午，六百多页的书稿完成了！</a:t>
            </a:r>
            <a:endParaRPr lang="zh-CN" altLang="en-US" sz="30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en-US" sz="32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自读活动三</a:t>
            </a:r>
            <a:endParaRPr lang="zh-CN" altLang="en-US" sz="3200" b="1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en-US" sz="32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童年时悬崖上的那一次经历，究竟给遭遇困境的青年莫顿、中年莫顿带来了哪些好处？</a:t>
            </a:r>
            <a:endParaRPr lang="zh-CN" altLang="en-US" sz="3200" b="1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ipe/>
      </p:transition>
    </mc:Choice>
    <mc:Fallback>
      <p:transition>
        <p:wipe/>
      </p:transition>
    </mc:Fallback>
  </mc:AlternateContent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UNIT_ISCONTENTSTITLE" val="0"/>
  <p:tag name="KSO_WM_UNIT_PRESET_TEXT" val="空白演示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87308_1*a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ISCONTENTSTITLE" val="0"/>
  <p:tag name="KSO_WM_UNIT_PRESET_TEXT" val="在此输入您的封面副标题"/>
  <p:tag name="KSO_WM_UNIT_NOCLEAR" val="0"/>
  <p:tag name="KSO_WM_UNIT_VALUE" val="156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187308_1*b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1386</Words>
  <Application>WPS 演示</Application>
  <PresentationFormat>宽屏</PresentationFormat>
  <Paragraphs>50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黑体</vt:lpstr>
      <vt:lpstr>楷体</vt:lpstr>
      <vt:lpstr>Arial Unicode MS</vt:lpstr>
      <vt:lpstr>仿宋</vt:lpstr>
      <vt:lpstr>Office 主题​​</vt:lpstr>
      <vt:lpstr>走一步，再走一步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53582</cp:lastModifiedBy>
  <cp:revision>175</cp:revision>
  <dcterms:created xsi:type="dcterms:W3CDTF">2019-06-19T02:08:00Z</dcterms:created>
  <dcterms:modified xsi:type="dcterms:W3CDTF">2019-11-27T09:53:03Z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2052-11.1.0.9175</vt:lpwstr>
  </property>
</Properties>
</file>