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58" r:id="rId5"/>
    <p:sldId id="262" r:id="rId6"/>
    <p:sldId id="263" r:id="rId7"/>
    <p:sldId id="264" r:id="rId8"/>
    <p:sldId id="267" r:id="rId9"/>
    <p:sldId id="265" r:id="rId10"/>
    <p:sldId id="266" r:id="rId11"/>
  </p:sldIdLst>
  <p:sldSz cx="12192000" cy="6858000" type="screen16x9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66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866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3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3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3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0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0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2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89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9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9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59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35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40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41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46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4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49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5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5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5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1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2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54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55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5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5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5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60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61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6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6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6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048628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29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25" name=""/>
        <p:cNvGrpSpPr/>
        <p:nvPr/>
      </p:nvGrpSpPr>
      <p:grpSpPr/>
      <p:sp>
        <p:nvSpPr>
          <p:cNvPr id="1048586" name="标题 1"/>
          <p:cNvSpPr>
            <a:spLocks noGrp="1"/>
          </p:cNvSpPr>
          <p:nvPr>
            <p:ph type="ctrTitle"/>
          </p:nvPr>
        </p:nvSpPr>
        <p:spPr>
          <a:xfrm>
            <a:off x="734695" y="412115"/>
            <a:ext cx="10515600" cy="2387600"/>
          </a:xfrm>
        </p:spPr>
        <p:txBody>
          <a:bodyPr/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走一步，再走一步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1356360" y="3246755"/>
            <a:ext cx="10515600" cy="1655445"/>
          </a:xfrm>
        </p:spPr>
        <p:txBody>
          <a:bodyPr/>
          <a:p>
            <a:r>
              <a:rPr lang="zh-CN" altLang="en-US" sz="32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莫顿</a:t>
            </a:r>
            <a:r>
              <a:rPr lang="en-US" altLang="zh-CN" sz="32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·</a:t>
            </a:r>
            <a:r>
              <a:rPr lang="zh-CN" altLang="en-US" sz="32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亨特</a:t>
            </a:r>
            <a:endParaRPr lang="zh-CN" altLang="en-US" sz="32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28" name=""/>
        <p:cNvGrpSpPr/>
        <p:nvPr/>
      </p:nvGrpSpPr>
      <p:grpSpPr/>
      <p:sp>
        <p:nvSpPr>
          <p:cNvPr id="104859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400" b="1">
                <a:latin typeface="黑体" panose="02010609060101010101" charset="-122"/>
                <a:ea typeface="黑体" panose="02010609060101010101" charset="-122"/>
              </a:rPr>
              <a:t>文章讲了什么故事？</a:t>
            </a:r>
            <a:endParaRPr lang="zh-CN" altLang="en-US" sz="44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4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</p:txBody>
      </p:sp>
      <p:sp>
        <p:nvSpPr>
          <p:cNvPr id="1048595" name="文本框 3"/>
          <p:cNvSpPr txBox="1"/>
          <p:nvPr/>
        </p:nvSpPr>
        <p:spPr>
          <a:xfrm>
            <a:off x="929640" y="1927860"/>
            <a:ext cx="5669280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起因：别出心裁，去爬悬崖</a:t>
            </a:r>
            <a:endParaRPr lang="zh-CN" altLang="en-US" sz="36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经过：中途被弃，进退两难</a:t>
            </a:r>
            <a:endParaRPr lang="zh-CN" altLang="en-US" sz="3600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结果：父亲指点，摆脱困境</a:t>
            </a:r>
            <a:endParaRPr lang="zh-CN" altLang="en-US" sz="36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63000"/>
          </a:blip>
          <a:stretch>
            <a:fillRect/>
          </a:stretch>
        </a:blipFill>
        <a:effectLst/>
      </p:bgPr>
    </p:bg>
    <p:spTree>
      <p:nvGrpSpPr>
        <p:cNvPr id="29" name=""/>
        <p:cNvGrpSpPr/>
        <p:nvPr/>
      </p:nvGrpSpPr>
      <p:grpSpPr/>
      <p:sp>
        <p:nvSpPr>
          <p:cNvPr id="1048596" name="标题 1"/>
          <p:cNvSpPr>
            <a:spLocks noGrp="1"/>
          </p:cNvSpPr>
          <p:nvPr>
            <p:ph type="title"/>
          </p:nvPr>
        </p:nvSpPr>
        <p:spPr>
          <a:xfrm>
            <a:off x="636905" y="1702435"/>
            <a:ext cx="10515600" cy="1325563"/>
          </a:xfrm>
        </p:spPr>
        <p:txBody>
          <a:bodyPr>
            <a:noAutofit/>
          </a:bodyPr>
          <a:p>
            <a:br>
              <a:rPr lang="zh-CN" altLang="en-US" sz="4400">
                <a:latin typeface="叶根友毛笔行书2.0版" panose="02010601030101010101" charset="-122"/>
                <a:ea typeface="叶根友毛笔行书2.0版" panose="02010601030101010101" charset="-122"/>
              </a:rPr>
            </a:br>
            <a:br>
              <a:rPr lang="zh-CN" altLang="en-US" sz="4400">
                <a:latin typeface="叶根友毛笔行书2.0版" panose="02010601030101010101" charset="-122"/>
                <a:ea typeface="叶根友毛笔行书2.0版" panose="02010601030101010101" charset="-122"/>
              </a:rPr>
            </a:br>
            <a:r>
              <a:rPr lang="zh-CN" altLang="en-US" sz="4400">
                <a:latin typeface="黑体" panose="02010609060101010101" charset="-122"/>
                <a:ea typeface="黑体" panose="02010609060101010101" charset="-122"/>
              </a:rPr>
              <a:t>请快速浏览课文，在课文中</a:t>
            </a:r>
            <a:r>
              <a:rPr lang="zh-CN" altLang="en-US" sz="4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划出</a:t>
            </a:r>
            <a:r>
              <a:rPr lang="zh-CN" altLang="en-US" sz="4400">
                <a:latin typeface="黑体" panose="02010609060101010101" charset="-122"/>
                <a:ea typeface="黑体" panose="02010609060101010101" charset="-122"/>
              </a:rPr>
              <a:t>被删除的部分，思考能否删去，为什么？随文批注。（友情提示：关注本文的</a:t>
            </a:r>
            <a:r>
              <a:rPr lang="zh-CN" altLang="en-US" sz="4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旁批，</a:t>
            </a:r>
            <a:r>
              <a:rPr lang="zh-CN" altLang="en-US" sz="4400">
                <a:latin typeface="黑体" panose="02010609060101010101" charset="-122"/>
                <a:ea typeface="黑体" panose="02010609060101010101" charset="-122"/>
              </a:rPr>
              <a:t>每人至少</a:t>
            </a:r>
            <a:r>
              <a:rPr lang="zh-CN" altLang="en-US" sz="4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批注三处。</a:t>
            </a:r>
            <a:r>
              <a:rPr lang="zh-CN" altLang="en-US" sz="4400">
                <a:latin typeface="黑体" panose="02010609060101010101" charset="-122"/>
                <a:ea typeface="黑体" panose="02010609060101010101" charset="-122"/>
              </a:rPr>
              <a:t>）</a:t>
            </a:r>
            <a:endParaRPr lang="zh-CN" altLang="en-US" sz="4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597" name="内容占位符 2"/>
          <p:cNvSpPr>
            <a:spLocks noGrp="1"/>
          </p:cNvSpPr>
          <p:nvPr>
            <p:ph idx="1"/>
          </p:nvPr>
        </p:nvSpPr>
        <p:spPr>
          <a:xfrm>
            <a:off x="377190" y="3028315"/>
            <a:ext cx="10333355" cy="3529965"/>
          </a:xfrm>
        </p:spPr>
        <p:txBody>
          <a:bodyPr/>
          <a:p>
            <a:pPr marL="0" indent="0">
              <a:buNone/>
            </a:pPr>
            <a:r>
              <a:rPr lang="en-US" altLang="zh-CN"/>
              <a:t>   </a:t>
            </a:r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独立思考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组内分享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组长汇报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35000"/>
          </a:blip>
          <a:stretch>
            <a:fillRect/>
          </a:stretch>
        </a:blipFill>
        <a:effectLst/>
      </p:bgPr>
    </p:bg>
    <p:spTree>
      <p:nvGrpSpPr>
        <p:cNvPr id="34" name=""/>
        <p:cNvGrpSpPr/>
        <p:nvPr/>
      </p:nvGrpSpPr>
      <p:grpSpPr/>
      <p:sp>
        <p:nvSpPr>
          <p:cNvPr id="104860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08" name="内容占位符 2"/>
          <p:cNvSpPr>
            <a:spLocks noGrp="1"/>
          </p:cNvSpPr>
          <p:nvPr>
            <p:ph idx="1"/>
          </p:nvPr>
        </p:nvSpPr>
        <p:spPr>
          <a:xfrm>
            <a:off x="838200" y="64770"/>
            <a:ext cx="11054080" cy="6780530"/>
          </a:xfrm>
        </p:spPr>
        <p:txBody>
          <a:bodyPr>
            <a:normAutofit fontScale="90000"/>
          </a:bodyPr>
          <a:p>
            <a:pPr marL="0" indent="0">
              <a:buNone/>
            </a:pPr>
            <a:r>
              <a:rPr lang="en-US" altLang="zh-CN"/>
              <a:t>                 </a:t>
            </a:r>
            <a:r>
              <a:rPr lang="en-US" altLang="zh-CN" sz="2400"/>
              <a:t>                              </a:t>
            </a:r>
            <a:r>
              <a:rPr lang="en-US" altLang="zh-CN" sz="2400">
                <a:cs typeface="微软雅黑" panose="020B0503020204020204" charset="-122"/>
              </a:rPr>
              <a:t>  </a:t>
            </a:r>
            <a:r>
              <a:rPr lang="zh-CN" altLang="en-US" sz="2400">
                <a:cs typeface="微软雅黑" panose="020B0503020204020204" charset="-122"/>
              </a:rPr>
              <a:t>那一次，我很开心</a:t>
            </a:r>
            <a:endParaRPr lang="zh-CN" altLang="en-US" sz="2400"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>
                <a:cs typeface="微软雅黑" panose="020B0503020204020204" charset="-122"/>
              </a:rPr>
              <a:t>       人的一生中，总有一些事让我们能够铭记于心。</a:t>
            </a:r>
            <a:endParaRPr lang="zh-CN" altLang="en-US" sz="2400"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>
                <a:cs typeface="微软雅黑" panose="020B0503020204020204" charset="-122"/>
              </a:rPr>
              <a:t>       记得四年前的一个寒假，我们一家回老家去和奶奶一起共度新年。一天早上，我自己出去玩，过了一会儿，又觉得无聊，就想要找些事情做。</a:t>
            </a:r>
            <a:endParaRPr lang="zh-CN" altLang="en-US" sz="2400"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>
                <a:cs typeface="微软雅黑" panose="020B0503020204020204" charset="-122"/>
              </a:rPr>
              <a:t>       没过多久，就集结到了一群人。我们挨家挨户地串门，一路上大家都是欢声笑语，其乐融融，不知不觉，就渐渐越走越远，不仅远离了家，还走到了大马路上。我们仍乐此不彼地走着。</a:t>
            </a:r>
            <a:endParaRPr lang="zh-CN" altLang="en-US" sz="2400"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>
                <a:cs typeface="微软雅黑" panose="020B0503020204020204" charset="-122"/>
              </a:rPr>
              <a:t>       在朋友的一个亲戚家，我们玩了很久，她家的那只大金毛十分有趣，活泼好动，看起来十分讨人喜欢。</a:t>
            </a:r>
            <a:endParaRPr lang="zh-CN" altLang="en-US" sz="2400"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>
                <a:cs typeface="微软雅黑" panose="020B0503020204020204" charset="-122"/>
              </a:rPr>
              <a:t>       一转眼半天过去了，我的袋子里的糖也越来越多。我们的心情也十分愉快，之后就各自拎着糖回家去了。下午，我们一起准备着去外婆家。我们十分激动，很早就出发了。</a:t>
            </a:r>
            <a:endParaRPr lang="zh-CN" altLang="en-US" sz="2400"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>
                <a:cs typeface="微软雅黑" panose="020B0503020204020204" charset="-122"/>
              </a:rPr>
              <a:t>       到了目地的，我们东跑西跑的，不停地看这看那儿，玩得不亦乐乎。晚上，我和弟弟还能放鞭炮，就是有些危险，大人们不允许朝一个地方放。</a:t>
            </a:r>
            <a:endParaRPr lang="zh-CN" altLang="en-US" sz="2400"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>
                <a:cs typeface="微软雅黑" panose="020B0503020204020204" charset="-122"/>
              </a:rPr>
              <a:t>       这一天，我过得很充实，也很开心。</a:t>
            </a:r>
            <a:endParaRPr lang="zh-CN" altLang="en-US" sz="2400">
              <a:cs typeface="微软雅黑" panose="020B0503020204020204" charset="-122"/>
            </a:endParaRPr>
          </a:p>
        </p:txBody>
      </p:sp>
      <p:sp>
        <p:nvSpPr>
          <p:cNvPr id="1048609" name="文本框 3"/>
          <p:cNvSpPr txBox="1"/>
          <p:nvPr/>
        </p:nvSpPr>
        <p:spPr>
          <a:xfrm>
            <a:off x="-63500" y="64770"/>
            <a:ext cx="798195" cy="4155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 sz="4000">
                <a:latin typeface="华文隶书" panose="02010800040101010101" charset="-122"/>
                <a:ea typeface="华文隶书" panose="02010800040101010101" charset="-122"/>
              </a:rPr>
              <a:t>自选角度进行改写</a:t>
            </a:r>
            <a:endParaRPr lang="zh-CN" altLang="en-US" sz="4000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35" name=""/>
        <p:cNvGrpSpPr/>
        <p:nvPr/>
      </p:nvGrpSpPr>
      <p:grpSpPr/>
      <p:sp>
        <p:nvSpPr>
          <p:cNvPr id="104861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400" b="1">
                <a:latin typeface="华文隶书" panose="02010800040101010101" charset="-122"/>
                <a:ea typeface="华文隶书" panose="02010800040101010101" charset="-122"/>
                <a:cs typeface="楷体" panose="02010609060101010101" charset="-122"/>
                <a:sym typeface="+mn-ea"/>
              </a:rPr>
              <a:t>作品展示</a:t>
            </a:r>
            <a:r>
              <a:rPr lang="zh-CN" altLang="en-US" b="1">
                <a:latin typeface="叶根友毛笔行书2.0版" panose="02010601030101010101" charset="-122"/>
                <a:ea typeface="叶根友毛笔行书2.0版" panose="02010601030101010101" charset="-122"/>
                <a:cs typeface="楷体" panose="02010609060101010101" charset="-122"/>
                <a:sym typeface="+mn-ea"/>
              </a:rPr>
              <a:t>：</a:t>
            </a:r>
            <a:endParaRPr lang="zh-CN" altLang="en-US"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  <p:sp>
        <p:nvSpPr>
          <p:cNvPr id="1048611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 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组内展示评比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班级展示评比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30000"/>
          </a:blip>
          <a:stretch>
            <a:fillRect/>
          </a:stretch>
        </a:blipFill>
        <a:effectLst/>
      </p:bgPr>
    </p:bg>
    <p:spTree>
      <p:nvGrpSpPr>
        <p:cNvPr id="36" name=""/>
        <p:cNvGrpSpPr/>
        <p:nvPr/>
      </p:nvGrpSpPr>
      <p:grpSpPr/>
      <p:sp>
        <p:nvSpPr>
          <p:cNvPr id="1048612" name="标题 1"/>
          <p:cNvSpPr>
            <a:spLocks noGrp="1"/>
          </p:cNvSpPr>
          <p:nvPr>
            <p:ph type="title"/>
          </p:nvPr>
        </p:nvSpPr>
        <p:spPr>
          <a:xfrm flipV="1">
            <a:off x="838200" y="72390"/>
            <a:ext cx="10119360" cy="304165"/>
          </a:xfrm>
        </p:spPr>
        <p:txBody>
          <a:bodyPr>
            <a:normAutofit fontScale="90000"/>
          </a:bodyPr>
          <a:p>
            <a:endParaRPr lang="zh-CN" altLang="en-US" sz="4400"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  <p:sp>
        <p:nvSpPr>
          <p:cNvPr id="1048613" name="内容占位符 2"/>
          <p:cNvSpPr>
            <a:spLocks noGrp="1"/>
          </p:cNvSpPr>
          <p:nvPr>
            <p:ph idx="1"/>
          </p:nvPr>
        </p:nvSpPr>
        <p:spPr>
          <a:xfrm>
            <a:off x="528955" y="72390"/>
            <a:ext cx="11795760" cy="6921500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 sz="2400"/>
              <a:t>那一次，我很开心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       </a:t>
            </a:r>
            <a:r>
              <a:rPr lang="zh-CN" altLang="en-US" sz="2200"/>
              <a:t>人的一生中，总有一些事让我们能够铭记于心。</a:t>
            </a:r>
            <a:endParaRPr lang="zh-CN" altLang="en-US" sz="2200"/>
          </a:p>
          <a:p>
            <a:pPr marL="0" indent="0">
              <a:buNone/>
            </a:pPr>
            <a:r>
              <a:rPr lang="zh-CN" altLang="en-US" sz="2200"/>
              <a:t>       记得四年前的一个寒假，我们一家回老家去和奶奶一起共度新年。</a:t>
            </a:r>
            <a:r>
              <a:rPr lang="zh-CN" altLang="en-US" sz="2200">
                <a:solidFill>
                  <a:srgbClr val="FF0000"/>
                </a:solidFill>
              </a:rPr>
              <a:t>（到了奶奶家，才发现竟没有网络，我带来的平板、手机等只能闲置一旁，束之高阁。习惯了电子游戏的我，在奶奶家呆得浑身没劲。）</a:t>
            </a:r>
            <a:r>
              <a:rPr lang="zh-CN" altLang="en-US" sz="2200"/>
              <a:t>一天早上，</a:t>
            </a:r>
            <a:r>
              <a:rPr lang="zh-CN" altLang="en-US" sz="2200">
                <a:solidFill>
                  <a:srgbClr val="FF0000"/>
                </a:solidFill>
              </a:rPr>
              <a:t>（打开家门一看，院子里的场地上铺满了皑皑白雪。）</a:t>
            </a:r>
            <a:r>
              <a:rPr lang="zh-CN" altLang="en-US" sz="2200"/>
              <a:t>我自己出去玩，过了一会儿，又觉得无聊，就想要找些事情做。</a:t>
            </a:r>
            <a:r>
              <a:rPr lang="zh-CN" altLang="en-US" sz="2200">
                <a:solidFill>
                  <a:srgbClr val="FF0000"/>
                </a:solidFill>
              </a:rPr>
              <a:t>（听着村庄上喧天的锣鼓鞭炮声，我灵光一闪，去找小伙伴们！）</a:t>
            </a:r>
            <a:endParaRPr lang="zh-CN" altLang="en-US" sz="2200"/>
          </a:p>
          <a:p>
            <a:pPr marL="0" indent="0">
              <a:buNone/>
            </a:pPr>
            <a:r>
              <a:rPr lang="zh-CN" altLang="en-US" sz="2200"/>
              <a:t>       没过多久，就集结到了一群人。我们</a:t>
            </a:r>
            <a:r>
              <a:rPr lang="zh-CN" altLang="en-US" sz="2200">
                <a:solidFill>
                  <a:srgbClr val="FF0000"/>
                </a:solidFill>
              </a:rPr>
              <a:t>（边）</a:t>
            </a:r>
            <a:r>
              <a:rPr lang="zh-CN" altLang="en-US" sz="2200"/>
              <a:t>挨家挨户地串门</a:t>
            </a:r>
            <a:r>
              <a:rPr lang="zh-CN" altLang="en-US" sz="2200">
                <a:solidFill>
                  <a:srgbClr val="FF0000"/>
                </a:solidFill>
              </a:rPr>
              <a:t>（拜年）</a:t>
            </a:r>
            <a:r>
              <a:rPr lang="zh-CN" altLang="en-US" sz="2200"/>
              <a:t>，</a:t>
            </a:r>
            <a:r>
              <a:rPr lang="zh-CN" altLang="en-US" sz="2200">
                <a:solidFill>
                  <a:srgbClr val="FF0000"/>
                </a:solidFill>
              </a:rPr>
              <a:t>（边一路打着雪仗。只见瘦小的小琴轻手轻脚，偷偷跟在高大壮实的小陆后面，手里捏着刚刚抓的一团雪，我和另外三人在后面相视一笑，也随手从路边草丛上抓了把雪，捏紧实藏在背后。天上的雪花纷纷扬扬，肆意飞舞。小琴蹑手蹑脚轻悄悄地贴近小陆，突然，他纵身一跃，手一探一收，转身就跑。小陆瞬间尖叫起来，原来小琴将雪团塞他后脖领里了，惊得他直打寒颤。正当小琴哈哈大笑着跑向我们时，我们四人却迅速将雪团砸向小琴，小琴被砸得一脸茫然，措手不及，转身又想逃跑，却见小陆已近身欺上。小琴慌得赶忙戴上衣帽，</a:t>
            </a:r>
            <a:r>
              <a:rPr lang="zh-CN" altLang="en-US" sz="2200">
                <a:solidFill>
                  <a:srgbClr val="FF0000"/>
                </a:solidFill>
                <a:sym typeface="+mn-ea"/>
              </a:rPr>
              <a:t>紧紧攥着衣领，</a:t>
            </a:r>
            <a:r>
              <a:rPr lang="zh-CN" altLang="en-US" sz="2200">
                <a:solidFill>
                  <a:srgbClr val="FF0000"/>
                </a:solidFill>
              </a:rPr>
              <a:t>蜷成一团，</a:t>
            </a:r>
            <a:r>
              <a:rPr lang="zh-CN" altLang="en-US" sz="2200">
                <a:solidFill>
                  <a:srgbClr val="FF0000"/>
                </a:solidFill>
                <a:sym typeface="+mn-ea"/>
              </a:rPr>
              <a:t>蹲在地上，</a:t>
            </a:r>
            <a:r>
              <a:rPr lang="zh-CN" altLang="en-US" sz="2200">
                <a:solidFill>
                  <a:srgbClr val="FF0000"/>
                </a:solidFill>
              </a:rPr>
              <a:t>变身成一只缩头小乌龟！我们这才嬉笑着放过了他。）</a:t>
            </a:r>
            <a:r>
              <a:rPr lang="zh-CN" altLang="en-US" sz="2200"/>
              <a:t>一路上大家欢声笑语，其乐融融</a:t>
            </a:r>
            <a:r>
              <a:rPr lang="zh-CN" altLang="en-US" sz="2400"/>
              <a:t>。</a:t>
            </a:r>
            <a:r>
              <a:rPr lang="zh-CN" altLang="en-US" sz="1600">
                <a:sym typeface="+mn-ea"/>
              </a:rPr>
              <a:t>      </a:t>
            </a:r>
            <a:endParaRPr lang="zh-CN" altLang="en-US" sz="1600"/>
          </a:p>
          <a:p>
            <a:pPr marL="0" indent="0">
              <a:buNone/>
            </a:pPr>
            <a:r>
              <a:rPr lang="zh-CN" altLang="en-US" sz="1600"/>
              <a:t>     </a:t>
            </a:r>
            <a:endParaRPr lang="zh-CN" altLang="en-US" sz="1600"/>
          </a:p>
        </p:txBody>
      </p:sp>
      <p:sp>
        <p:nvSpPr>
          <p:cNvPr id="1" name="文本框 0"/>
          <p:cNvSpPr txBox="1"/>
          <p:nvPr/>
        </p:nvSpPr>
        <p:spPr>
          <a:xfrm>
            <a:off x="250190" y="28194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19075" y="21907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715" y="72390"/>
            <a:ext cx="736600" cy="1920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 sz="3600">
                <a:latin typeface="华文隶书" panose="02010800040101010101" charset="-122"/>
                <a:ea typeface="华文隶书" panose="02010800040101010101" charset="-122"/>
              </a:rPr>
              <a:t>教师批改</a:t>
            </a:r>
            <a:endParaRPr lang="zh-CN" altLang="en-US" sz="3600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5000"/>
          </a:blip>
          <a:stretch>
            <a:fillRect/>
          </a:stretch>
        </a:blipFill>
        <a:effectLst/>
      </p:bgPr>
    </p:bg>
    <p:spTree>
      <p:nvGrpSpPr>
        <p:cNvPr id="36" name=""/>
        <p:cNvGrpSpPr/>
        <p:nvPr/>
      </p:nvGrpSpPr>
      <p:grpSpPr/>
      <p:sp>
        <p:nvSpPr>
          <p:cNvPr id="1048612" name="标题 1"/>
          <p:cNvSpPr>
            <a:spLocks noGrp="1"/>
          </p:cNvSpPr>
          <p:nvPr>
            <p:ph type="title"/>
          </p:nvPr>
        </p:nvSpPr>
        <p:spPr>
          <a:xfrm flipV="1">
            <a:off x="838200" y="72390"/>
            <a:ext cx="10119360" cy="304165"/>
          </a:xfrm>
        </p:spPr>
        <p:txBody>
          <a:bodyPr>
            <a:normAutofit fontScale="90000"/>
          </a:bodyPr>
          <a:p>
            <a:endParaRPr lang="zh-CN" altLang="en-US" sz="4400"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  <p:sp>
        <p:nvSpPr>
          <p:cNvPr id="1048613" name="内容占位符 2"/>
          <p:cNvSpPr>
            <a:spLocks noGrp="1"/>
          </p:cNvSpPr>
          <p:nvPr>
            <p:ph idx="1"/>
          </p:nvPr>
        </p:nvSpPr>
        <p:spPr>
          <a:xfrm>
            <a:off x="335280" y="163830"/>
            <a:ext cx="11795125" cy="6775450"/>
          </a:xfrm>
        </p:spPr>
        <p:txBody>
          <a:bodyPr>
            <a:noAutofit/>
          </a:bodyPr>
          <a:p>
            <a:pPr marL="0" indent="0" algn="ctr">
              <a:buNone/>
            </a:pPr>
            <a:endParaRPr lang="zh-CN" altLang="en-US" sz="1600"/>
          </a:p>
          <a:p>
            <a:pPr marL="0" indent="0">
              <a:buNone/>
            </a:pPr>
            <a:r>
              <a:rPr lang="zh-CN" altLang="en-US" sz="1600"/>
              <a:t> </a:t>
            </a:r>
            <a:r>
              <a:rPr lang="zh-CN" altLang="en-US" sz="1600">
                <a:solidFill>
                  <a:srgbClr val="FF0000"/>
                </a:solidFill>
              </a:rPr>
              <a:t>         </a:t>
            </a:r>
            <a:r>
              <a:rPr lang="zh-CN" altLang="en-US" sz="2200">
                <a:solidFill>
                  <a:srgbClr val="FF0000"/>
                </a:solidFill>
                <a:sym typeface="+mn-ea"/>
              </a:rPr>
              <a:t>（后来，我们又）</a:t>
            </a:r>
            <a:r>
              <a:rPr lang="zh-CN" altLang="en-US" sz="2200">
                <a:sym typeface="+mn-ea"/>
              </a:rPr>
              <a:t>在朋友的一个亲戚家玩了很久。她家的那只大金毛十分有趣，活泼好动，</a:t>
            </a:r>
            <a:r>
              <a:rPr lang="zh-CN" altLang="en-US" sz="2200">
                <a:solidFill>
                  <a:srgbClr val="FF0000"/>
                </a:solidFill>
                <a:sym typeface="+mn-ea"/>
              </a:rPr>
              <a:t>（见我们来了，在雪地里撒娇打滚，踩下一朵朵黑色的小梅花，我们拿着树枝，和大金毛一起在白雪地上完成了一幅清雅水墨梅画，大家笑哈哈地抱着大金毛在画旁滚成一团。）</a:t>
            </a:r>
            <a:endParaRPr lang="zh-CN" altLang="en-US" sz="2200"/>
          </a:p>
          <a:p>
            <a:pPr marL="0" indent="0">
              <a:buNone/>
            </a:pPr>
            <a:r>
              <a:rPr lang="zh-CN" altLang="en-US" sz="2200">
                <a:sym typeface="+mn-ea"/>
              </a:rPr>
              <a:t>       一转眼半天过去了，我的袋子里的糖也越来越多，我们的心情也十分愉快，之后就各自拎着糖回家去了。下午，我和家人一起准备着去外婆家。我们十分激动，很早就出发了。</a:t>
            </a:r>
            <a:endParaRPr lang="zh-CN" altLang="en-US" sz="2200"/>
          </a:p>
          <a:p>
            <a:pPr marL="0" indent="0">
              <a:buNone/>
            </a:pPr>
            <a:r>
              <a:rPr lang="zh-CN" altLang="en-US" sz="2200">
                <a:sym typeface="+mn-ea"/>
              </a:rPr>
              <a:t>      到了目地的，我们东跑西跑的，不停地看这看那儿，玩得不亦乐乎。晚上，我和弟弟还能放鞭炮，就是有些危险，大人们不允许朝一个地方放。</a:t>
            </a:r>
            <a:endParaRPr lang="zh-CN" altLang="en-US" sz="2200"/>
          </a:p>
          <a:p>
            <a:pPr marL="0" indent="0">
              <a:buNone/>
            </a:pPr>
            <a:r>
              <a:rPr lang="zh-CN" altLang="en-US" sz="2200">
                <a:sym typeface="+mn-ea"/>
              </a:rPr>
              <a:t>       这一天，我过得很充实，也很开心，</a:t>
            </a:r>
            <a:r>
              <a:rPr lang="zh-CN" altLang="en-US" sz="2200">
                <a:solidFill>
                  <a:srgbClr val="FF0000"/>
                </a:solidFill>
                <a:sym typeface="+mn-ea"/>
              </a:rPr>
              <a:t>（而这样的充实开心远远是电子游戏给不了我的。这一天，也让我认识到，相比手机，我们应该更重视身边亲朋好友。请放下手机，让陪伴成为最长情的告白吧。）</a:t>
            </a:r>
            <a:endParaRPr lang="zh-CN" altLang="en-US" sz="2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16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1600"/>
              <a:t>     </a:t>
            </a:r>
            <a:endParaRPr lang="zh-CN" altLang="en-US" sz="160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2000"/>
          </a:blip>
          <a:stretch>
            <a:fillRect/>
          </a:stretch>
        </a:blipFill>
        <a:effectLst/>
      </p:bgPr>
    </p:bg>
    <p:spTree>
      <p:nvGrpSpPr>
        <p:cNvPr id="37" name=""/>
        <p:cNvGrpSpPr/>
        <p:nvPr/>
      </p:nvGrpSpPr>
      <p:grpSpPr/>
      <p:sp>
        <p:nvSpPr>
          <p:cNvPr id="1048614" name="标题 1"/>
          <p:cNvSpPr>
            <a:spLocks noGrp="1"/>
          </p:cNvSpPr>
          <p:nvPr>
            <p:ph type="title"/>
          </p:nvPr>
        </p:nvSpPr>
        <p:spPr>
          <a:xfrm>
            <a:off x="275590" y="5080"/>
            <a:ext cx="10515600" cy="1325563"/>
          </a:xfrm>
        </p:spPr>
        <p:txBody>
          <a:bodyPr/>
          <a:p>
            <a:r>
              <a:rPr lang="zh-CN" altLang="en-US" sz="4400" b="1">
                <a:latin typeface="华文隶书" panose="02010800040101010101" charset="-122"/>
                <a:ea typeface="华文隶书" panose="02010800040101010101" charset="-122"/>
              </a:rPr>
              <a:t>寄语写作</a:t>
            </a:r>
            <a:r>
              <a:rPr lang="zh-CN" altLang="en-US" sz="4400" b="1">
                <a:latin typeface="叶根友毛笔行书2.0版" panose="02010601030101010101" charset="-122"/>
                <a:ea typeface="叶根友毛笔行书2.0版" panose="02010601030101010101" charset="-122"/>
              </a:rPr>
              <a:t>：</a:t>
            </a:r>
            <a:endParaRPr lang="zh-CN" altLang="en-US" sz="4400" b="1">
              <a:latin typeface="叶根友毛笔行书2.0版" panose="02010601030101010101" charset="-122"/>
              <a:ea typeface="叶根友毛笔行书2.0版" panose="02010601030101010101" charset="-122"/>
            </a:endParaRPr>
          </a:p>
        </p:txBody>
      </p:sp>
      <p:sp>
        <p:nvSpPr>
          <p:cNvPr id="1048615" name="内容占位符 2"/>
          <p:cNvSpPr>
            <a:spLocks noGrp="1"/>
          </p:cNvSpPr>
          <p:nvPr>
            <p:ph idx="1"/>
          </p:nvPr>
        </p:nvSpPr>
        <p:spPr>
          <a:xfrm>
            <a:off x="719455" y="1450340"/>
            <a:ext cx="10515600" cy="4474845"/>
          </a:xfrm>
        </p:spPr>
        <p:txBody>
          <a:bodyPr/>
          <a:p>
            <a:pPr marL="0" indent="0">
              <a:buNone/>
            </a:pPr>
            <a:r>
              <a:rPr lang="en-US" altLang="zh-CN" sz="3200" b="1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 “我”的一小步，让“我”战胜自己，获得巨大成就，“我们”的一大步，让“我”走向写作，循方法表心意。让我们一起，在写作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之</a:t>
            </a:r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路上，走一步，再走一步吧。</a:t>
            </a:r>
            <a:endParaRPr lang="en-US" altLang="zh-CN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81000"/>
          </a:blip>
          <a:stretch>
            <a:fillRect/>
          </a:stretch>
        </a:blipFill>
        <a:effectLst/>
      </p:bgPr>
    </p:bg>
    <p:spTree>
      <p:nvGrpSpPr>
        <p:cNvPr id="38" name=""/>
        <p:cNvGrpSpPr/>
        <p:nvPr/>
      </p:nvGrpSpPr>
      <p:grpSpPr/>
      <p:sp>
        <p:nvSpPr>
          <p:cNvPr id="104861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400" b="1">
                <a:latin typeface="黑体" panose="02010609060101010101" charset="-122"/>
                <a:ea typeface="黑体" panose="02010609060101010101" charset="-122"/>
              </a:rPr>
              <a:t>小小作家</a:t>
            </a:r>
            <a:endParaRPr lang="zh-CN" altLang="en-US" sz="44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17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运用本课所学修改自己的作文《那一次，我</a:t>
            </a:r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……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》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1726</Words>
  <Application>WPS 演示</Application>
  <PresentationFormat/>
  <Paragraphs>55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微软雅黑 Light</vt:lpstr>
      <vt:lpstr>微软雅黑</vt:lpstr>
      <vt:lpstr>楷体</vt:lpstr>
      <vt:lpstr>黑体</vt:lpstr>
      <vt:lpstr>叶根友毛笔行书2.0版</vt:lpstr>
      <vt:lpstr>华文隶书</vt:lpstr>
      <vt:lpstr>Arial Unicode MS</vt:lpstr>
      <vt:lpstr>Calibri</vt:lpstr>
      <vt:lpstr>Office 主题</vt:lpstr>
      <vt:lpstr>走一步，再走一步</vt:lpstr>
      <vt:lpstr>文章讲了什么故事？</vt:lpstr>
      <vt:lpstr>  请快速浏览课文，在课文中划出被删除的部分，思考能否删去，为什么？随文批注。（友情提示：关注本文的旁批，每人至少批注三处。）</vt:lpstr>
      <vt:lpstr>PowerPoint 演示文稿</vt:lpstr>
      <vt:lpstr>作品展示：</vt:lpstr>
      <vt:lpstr>PowerPoint 演示文稿</vt:lpstr>
      <vt:lpstr>PowerPoint 演示文稿</vt:lpstr>
      <vt:lpstr>寄语写作：</vt:lpstr>
      <vt:lpstr>小小作家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走一步，再走一步</dc:title>
  <dc:creator>Administrator</dc:creator>
  <cp:lastModifiedBy>Administrator</cp:lastModifiedBy>
  <cp:revision>51</cp:revision>
  <dcterms:created xsi:type="dcterms:W3CDTF">2018-11-08T22:53:00Z</dcterms:created>
  <dcterms:modified xsi:type="dcterms:W3CDTF">2018-12-04T06:28:26Z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2052-11.1.0.7967</vt:lpwstr>
  </property>
  <property fmtid="{D5CDD505-2E9C-101B-9397-08002B2CF9AE}" pid="3" name="KSORubyTemplateID">
    <vt:lpwstr>13</vt:lpwstr>
  </property>
</Properties>
</file>