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61" r:id="rId4"/>
    <p:sldId id="264" r:id="rId5"/>
    <p:sldId id="265" r:id="rId6"/>
    <p:sldId id="257" r:id="rId7"/>
    <p:sldId id="269" r:id="rId8"/>
    <p:sldId id="267" r:id="rId9"/>
    <p:sldId id="270" r:id="rId10"/>
    <p:sldId id="273" r:id="rId11"/>
    <p:sldId id="263" r:id="rId12"/>
    <p:sldId id="27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17"/>
  </p:normalViewPr>
  <p:slideViewPr>
    <p:cSldViewPr snapToGrid="0" snapToObjects="1">
      <p:cViewPr>
        <p:scale>
          <a:sx n="66" d="100"/>
          <a:sy n="66" d="100"/>
        </p:scale>
        <p:origin x="208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7C9F1-B661-4846-B920-654680BB4ED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4E231-869E-0C4C-B430-FAAF915050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487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E231-869E-0C4C-B430-FAAF9150507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95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E231-869E-0C4C-B430-FAAF9150507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80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E231-869E-0C4C-B430-FAAF9150507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858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346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337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54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715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24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0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3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0261-C697-8142-BD2A-22EF5F79A585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E71D-B9CC-4E4F-AF77-D79DA17469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3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3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slide" Target="slide8.xml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0" t="20328" r="7660" b="20437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文本框 1"/>
          <p:cNvSpPr txBox="1"/>
          <p:nvPr/>
        </p:nvSpPr>
        <p:spPr>
          <a:xfrm>
            <a:off x="6867728" y="480546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/>
              <a:t>常州外国语学校    刘薇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6091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0196" y="218873"/>
            <a:ext cx="10544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溯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洄从之，道阻且长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36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6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溯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游从之，宛在水中央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3600" dirty="0" smtClean="0">
              <a:latin typeface="KaiTi" charset="-122"/>
              <a:ea typeface="KaiTi" charset="-122"/>
              <a:cs typeface="KaiTi" charset="-122"/>
            </a:endParaRPr>
          </a:p>
          <a:p>
            <a:endParaRPr lang="zh-CN" altLang="zh-CN" sz="3600" dirty="0"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3600" dirty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          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溯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洄从之，道阻且跻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36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              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溯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游从之，宛在水中坻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3600" dirty="0" smtClean="0">
              <a:latin typeface="KaiTi" charset="-122"/>
              <a:ea typeface="KaiTi" charset="-122"/>
              <a:cs typeface="KaiTi" charset="-122"/>
            </a:endParaRPr>
          </a:p>
          <a:p>
            <a:endParaRPr lang="zh-CN" altLang="zh-CN" sz="3600" dirty="0"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3600" dirty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                    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溯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洄从之，道阻且右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36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                        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溯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游从之，宛在水中沚。</a:t>
            </a:r>
          </a:p>
          <a:p>
            <a:endParaRPr kumimoji="1" lang="zh-CN" altLang="en-US" sz="3600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8" b="39769"/>
          <a:stretch/>
        </p:blipFill>
        <p:spPr>
          <a:xfrm>
            <a:off x="0" y="4805464"/>
            <a:ext cx="12192000" cy="20525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图片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t="14008" r="7917" b="5566"/>
          <a:stretch/>
        </p:blipFill>
        <p:spPr>
          <a:xfrm>
            <a:off x="9808606" y="60797"/>
            <a:ext cx="2363940" cy="24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79"/>
            <a:ext cx="4396288" cy="674162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文本框 4"/>
          <p:cNvSpPr txBox="1"/>
          <p:nvPr/>
        </p:nvSpPr>
        <p:spPr>
          <a:xfrm>
            <a:off x="4937945" y="1552503"/>
            <a:ext cx="6752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   结合课堂学习和资料链接，说说为什么课文选择了</a:t>
            </a:r>
            <a:r>
              <a:rPr kumimoji="1" lang="en-US" altLang="zh-CN" sz="3600" b="1" dirty="0" smtClean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关雎</a:t>
            </a:r>
            <a:r>
              <a:rPr kumimoji="1" lang="en-US" altLang="zh-CN" sz="3600" b="1" dirty="0" smtClean="0">
                <a:latin typeface="KaiTi" charset="-122"/>
                <a:ea typeface="KaiTi" charset="-122"/>
                <a:cs typeface="KaiTi" charset="-122"/>
              </a:rPr>
              <a:t>》</a:t>
            </a: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和</a:t>
            </a:r>
            <a:r>
              <a:rPr kumimoji="1" lang="en-US" altLang="zh-CN" sz="3600" b="1" dirty="0" smtClean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蒹葭</a:t>
            </a:r>
            <a:r>
              <a:rPr kumimoji="1" lang="en-US" altLang="zh-CN" sz="3600" b="1" dirty="0" smtClean="0">
                <a:latin typeface="KaiTi" charset="-122"/>
                <a:ea typeface="KaiTi" charset="-122"/>
                <a:cs typeface="KaiTi" charset="-122"/>
              </a:rPr>
              <a:t>》</a:t>
            </a: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作为我们认识</a:t>
            </a:r>
            <a:r>
              <a:rPr kumimoji="1" lang="en-US" altLang="zh-CN" sz="3600" b="1" dirty="0" smtClean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诗经</a:t>
            </a:r>
            <a:r>
              <a:rPr kumimoji="1" lang="en-US" altLang="zh-CN" sz="3600" b="1" dirty="0" smtClean="0">
                <a:latin typeface="KaiTi" charset="-122"/>
                <a:ea typeface="KaiTi" charset="-122"/>
                <a:cs typeface="KaiTi" charset="-122"/>
              </a:rPr>
              <a:t>》</a:t>
            </a: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的媒介？</a:t>
            </a:r>
            <a:endParaRPr kumimoji="1" lang="zh-CN" altLang="en-US" sz="3600" b="1" dirty="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283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87165" y="282893"/>
            <a:ext cx="9747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诗经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》</a:t>
            </a:r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是我们诗歌生命的起点。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诗经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》</a:t>
            </a:r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分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风》、《雅》、《颂》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三类。《</a:t>
            </a:r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国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风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》大多为周代各地的民间歌谣，是三百篇中最富思想意义和艺术价值的篇章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zh-CN" altLang="zh-CN" sz="2800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79"/>
            <a:ext cx="1809345" cy="674162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2059021" y="3146322"/>
            <a:ext cx="9322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除了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“赋”、“比”、“兴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”</a:t>
            </a:r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、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重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章叠句的手法外，双声、叠韵、叠字的手法，也增加了诗歌的美感和</a:t>
            </a:r>
            <a:r>
              <a:rPr lang="zh-CN" altLang="zh-CN" sz="2800">
                <a:latin typeface="KaiTi" charset="-122"/>
                <a:ea typeface="KaiTi" charset="-122"/>
                <a:cs typeface="KaiTi" charset="-122"/>
              </a:rPr>
              <a:t>感染力</a:t>
            </a:r>
            <a:r>
              <a:rPr lang="zh-CN" altLang="zh-CN" sz="280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zh-CN" altLang="zh-CN" sz="28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9021" y="5156754"/>
            <a:ext cx="9322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    对于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诗的作用，孔子有很高的评价</a:t>
            </a:r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。“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兴于诗，立于礼。”（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论语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·</a:t>
            </a:r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泰伯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》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）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【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孔子说：“（人的修养）开始于学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诗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》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，自立于学礼。”</a:t>
            </a:r>
            <a:r>
              <a:rPr lang="en-US" altLang="zh-CN" sz="2800" dirty="0" smtClean="0">
                <a:latin typeface="KaiTi" charset="-122"/>
                <a:ea typeface="KaiTi" charset="-122"/>
                <a:cs typeface="KaiTi" charset="-122"/>
              </a:rPr>
              <a:t>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17906" y="1683507"/>
            <a:ext cx="9701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周南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·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关雎》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和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秦风</a:t>
            </a:r>
            <a:r>
              <a:rPr lang="en-US" altLang="zh-CN" sz="2800" dirty="0">
                <a:latin typeface="KaiTi" charset="-122"/>
                <a:ea typeface="KaiTi" charset="-122"/>
                <a:cs typeface="KaiTi" charset="-122"/>
              </a:rPr>
              <a:t>·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蒹葭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》</a:t>
            </a:r>
            <a:r>
              <a:rPr lang="zh-CN" altLang="en-US" sz="2800" dirty="0">
                <a:latin typeface="KaiTi" charset="-122"/>
                <a:ea typeface="KaiTi" charset="-122"/>
                <a:cs typeface="KaiTi" charset="-122"/>
              </a:rPr>
              <a:t>中，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秦原是周的附庸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zh-CN" altLang="zh-CN" sz="28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9021" y="2237965"/>
            <a:ext cx="9322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朱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熹《诗集传》曰：“国者，诸侯所封之域；而风者，民俗歌谣之诗也。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”</a:t>
            </a:r>
            <a:endParaRPr lang="zh-CN" altLang="zh-CN" sz="28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9022" y="4173606"/>
            <a:ext cx="9575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《</a:t>
            </a:r>
            <a:r>
              <a:rPr lang="zh-CN" altLang="zh-CN" sz="2800" dirty="0">
                <a:latin typeface="KaiTi" charset="-122"/>
                <a:ea typeface="KaiTi" charset="-122"/>
                <a:cs typeface="KaiTi" charset="-122"/>
              </a:rPr>
              <a:t>诗经》的基本句式是四言，创造出很多千古流传的名句，如“杨柳依依”、“雨雪霏霏”、“风雨凄凄”等</a:t>
            </a:r>
            <a:r>
              <a:rPr lang="zh-CN" altLang="zh-CN" sz="28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8430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3713"/>
          <a:stretch/>
        </p:blipFill>
        <p:spPr>
          <a:xfrm>
            <a:off x="7570033" y="-104931"/>
            <a:ext cx="4621967" cy="69629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文本框 4"/>
          <p:cNvSpPr txBox="1"/>
          <p:nvPr/>
        </p:nvSpPr>
        <p:spPr>
          <a:xfrm>
            <a:off x="806344" y="604025"/>
            <a:ext cx="8354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 smtClean="0">
                <a:latin typeface="SimHei" charset="-122"/>
                <a:ea typeface="SimHei" charset="-122"/>
                <a:cs typeface="SimHei" charset="-122"/>
              </a:rPr>
              <a:t>齐读</a:t>
            </a:r>
            <a:r>
              <a:rPr kumimoji="1" lang="en-US" altLang="zh-CN" sz="3600" b="1" dirty="0" smtClean="0">
                <a:latin typeface="SimHei" charset="-122"/>
                <a:ea typeface="SimHei" charset="-122"/>
                <a:cs typeface="SimHei" charset="-122"/>
              </a:rPr>
              <a:t>《</a:t>
            </a:r>
            <a:r>
              <a:rPr kumimoji="1" lang="zh-CN" altLang="en-US" sz="3600" b="1" dirty="0" smtClean="0">
                <a:latin typeface="SimHei" charset="-122"/>
                <a:ea typeface="SimHei" charset="-122"/>
                <a:cs typeface="SimHei" charset="-122"/>
              </a:rPr>
              <a:t>关雎</a:t>
            </a:r>
            <a:r>
              <a:rPr kumimoji="1" lang="en-US" altLang="zh-CN" sz="3600" b="1" dirty="0" smtClean="0">
                <a:latin typeface="SimHei" charset="-122"/>
                <a:ea typeface="SimHei" charset="-122"/>
                <a:cs typeface="SimHei" charset="-122"/>
              </a:rPr>
              <a:t>》</a:t>
            </a:r>
            <a:r>
              <a:rPr kumimoji="1" lang="zh-CN" altLang="en-US" sz="3600" b="1" dirty="0" smtClean="0">
                <a:latin typeface="SimHei" charset="-122"/>
                <a:ea typeface="SimHei" charset="-122"/>
                <a:cs typeface="SimHei" charset="-122"/>
              </a:rPr>
              <a:t>和</a:t>
            </a:r>
            <a:r>
              <a:rPr kumimoji="1" lang="en-US" altLang="zh-CN" sz="3600" b="1" dirty="0" smtClean="0">
                <a:latin typeface="SimHei" charset="-122"/>
                <a:ea typeface="SimHei" charset="-122"/>
                <a:cs typeface="SimHei" charset="-122"/>
              </a:rPr>
              <a:t>《</a:t>
            </a:r>
            <a:r>
              <a:rPr kumimoji="1" lang="zh-CN" altLang="en-US" sz="3600" b="1" dirty="0" smtClean="0">
                <a:latin typeface="SimHei" charset="-122"/>
                <a:ea typeface="SimHei" charset="-122"/>
                <a:cs typeface="SimHei" charset="-122"/>
              </a:rPr>
              <a:t>蒹葭</a:t>
            </a:r>
            <a:r>
              <a:rPr kumimoji="1" lang="en-US" altLang="zh-CN" sz="3600" b="1" dirty="0" smtClean="0">
                <a:latin typeface="SimHei" charset="-122"/>
                <a:ea typeface="SimHei" charset="-122"/>
                <a:cs typeface="SimHei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要求：声音响亮，读准字音和句读</a:t>
            </a:r>
            <a:endParaRPr kumimoji="1" lang="en-US" altLang="zh-CN" sz="3600" b="1" dirty="0" smtClean="0"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思考：分别用</a:t>
            </a:r>
            <a:r>
              <a:rPr kumimoji="1" lang="zh-CN" altLang="en-US" sz="3600" b="1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诗歌中的一句诗句</a:t>
            </a:r>
            <a:endParaRPr kumimoji="1" lang="en-US" altLang="zh-CN" sz="3600" b="1" dirty="0" smtClean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      概括诗歌的主题</a:t>
            </a:r>
            <a:endParaRPr kumimoji="1" lang="zh-CN" altLang="en-US" sz="3600" b="1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57182" y="4418016"/>
            <a:ext cx="3112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追  求</a:t>
            </a:r>
            <a:endParaRPr kumimoji="1" lang="zh-CN" altLang="en-US" sz="7200" dirty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95655" y="4232280"/>
            <a:ext cx="352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>
                <a:solidFill>
                  <a:srgbClr val="FF0000"/>
                </a:solidFill>
              </a:rPr>
              <a:t>寤寐求之</a:t>
            </a:r>
            <a:endParaRPr kumimoji="1"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775" y="5154725"/>
            <a:ext cx="352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FF0000"/>
                </a:solidFill>
              </a:rPr>
              <a:t>溯洄（游）从之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08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50"/>
          <a:stretch/>
        </p:blipFill>
        <p:spPr>
          <a:xfrm>
            <a:off x="0" y="2776452"/>
            <a:ext cx="12192000" cy="4081548"/>
          </a:xfrm>
          <a:effectLst>
            <a:softEdge rad="127000"/>
          </a:effectLst>
        </p:spPr>
      </p:pic>
      <p:sp>
        <p:nvSpPr>
          <p:cNvPr id="7" name="文本框 6"/>
          <p:cNvSpPr txBox="1"/>
          <p:nvPr/>
        </p:nvSpPr>
        <p:spPr>
          <a:xfrm>
            <a:off x="847898" y="507012"/>
            <a:ext cx="10823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4000" b="1" dirty="0">
                <a:latin typeface="KaiTi" charset="-122"/>
                <a:ea typeface="KaiTi" charset="-122"/>
                <a:cs typeface="KaiTi" charset="-122"/>
              </a:rPr>
              <a:t>结合诗歌内容，</a:t>
            </a:r>
            <a:endParaRPr kumimoji="1" lang="en-US" altLang="zh-CN" sz="4000" b="1" dirty="0"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4000" b="1" dirty="0">
                <a:latin typeface="KaiTi" charset="-122"/>
                <a:ea typeface="KaiTi" charset="-122"/>
                <a:cs typeface="KaiTi" charset="-122"/>
              </a:rPr>
              <a:t>说说两首诗歌所描绘的</a:t>
            </a:r>
            <a:r>
              <a:rPr kumimoji="1" lang="zh-CN" altLang="en-US" sz="4000" b="1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追求对象</a:t>
            </a:r>
            <a:r>
              <a:rPr kumimoji="1" lang="zh-CN" altLang="en-US" sz="4000" b="1" dirty="0">
                <a:latin typeface="KaiTi" charset="-122"/>
                <a:ea typeface="KaiTi" charset="-122"/>
                <a:cs typeface="KaiTi" charset="-122"/>
              </a:rPr>
              <a:t>分别是怎样的？</a:t>
            </a:r>
          </a:p>
        </p:txBody>
      </p:sp>
    </p:spTree>
    <p:extLst>
      <p:ext uri="{BB962C8B-B14F-4D97-AF65-F5344CB8AC3E}">
        <p14:creationId xmlns:p14="http://schemas.microsoft.com/office/powerpoint/2010/main" val="1257726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0918" y="623956"/>
            <a:ext cx="478813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关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关雎鸠，在河之洲。</a:t>
            </a:r>
          </a:p>
          <a:p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窈窕淑女，君子好逑。</a:t>
            </a:r>
            <a:endParaRPr lang="en-US" altLang="zh-CN" sz="3600" dirty="0" smtClean="0">
              <a:latin typeface="KaiTi" charset="-122"/>
              <a:ea typeface="KaiTi" charset="-122"/>
              <a:cs typeface="KaiTi" charset="-122"/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参差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荇菜，左右流之。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参差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荇菜，左右采之。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参差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荇菜，左右芼之。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kumimoji="1"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6528845" y="2426017"/>
            <a:ext cx="518714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所谓伊人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，在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水一方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。</a:t>
            </a:r>
          </a:p>
          <a:p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溯游从之，宛在水中央。</a:t>
            </a:r>
          </a:p>
          <a:p>
            <a:pPr>
              <a:spcBef>
                <a:spcPts val="1800"/>
              </a:spcBef>
            </a:pP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所谓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伊人，在水之湄。</a:t>
            </a:r>
          </a:p>
          <a:p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溯游从之，宛在水中坻。</a:t>
            </a:r>
          </a:p>
          <a:p>
            <a:pPr>
              <a:spcBef>
                <a:spcPts val="1800"/>
              </a:spcBef>
            </a:pP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所谓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伊人，在水之涘。</a:t>
            </a:r>
          </a:p>
          <a:p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溯游从之，宛在水中沚。</a:t>
            </a:r>
          </a:p>
          <a:p>
            <a:endParaRPr kumimoji="1" lang="zh-CN" altLang="en-US" sz="3600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9" y="86221"/>
            <a:ext cx="4394660" cy="1831463"/>
          </a:xfrm>
          <a:effectLst>
            <a:softEdge rad="1270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8"/>
          <a:stretch/>
        </p:blipFill>
        <p:spPr>
          <a:xfrm>
            <a:off x="0" y="4921135"/>
            <a:ext cx="5935287" cy="19368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476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50"/>
          <a:stretch/>
        </p:blipFill>
        <p:spPr>
          <a:xfrm>
            <a:off x="0" y="2776452"/>
            <a:ext cx="12192000" cy="4081548"/>
          </a:xfrm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1911927" y="743649"/>
            <a:ext cx="9138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两首诗歌的主人公分别是</a:t>
            </a:r>
            <a:endParaRPr kumimoji="1" lang="en-US" altLang="zh-CN" sz="3600" b="1" dirty="0" smtClean="0">
              <a:latin typeface="KaiTi" charset="-122"/>
              <a:ea typeface="KaiTi" charset="-122"/>
              <a:cs typeface="KaiT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b="1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如何追求</a:t>
            </a:r>
            <a:r>
              <a:rPr kumimoji="1"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“窈窕淑女”和“秋水伊人”的？</a:t>
            </a:r>
            <a:endParaRPr kumimoji="1" lang="zh-CN" altLang="en-US" sz="3600" b="1" dirty="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2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589449" y="2841516"/>
            <a:ext cx="515943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>
                <a:latin typeface="KaiTi" charset="-122"/>
                <a:ea typeface="KaiTi" charset="-122"/>
                <a:cs typeface="KaiTi" charset="-122"/>
              </a:rPr>
              <a:t>参差荇菜，左右采之。</a:t>
            </a:r>
          </a:p>
          <a:p>
            <a:r>
              <a:rPr lang="zh-CN" altLang="zh-CN" sz="4000" dirty="0">
                <a:latin typeface="KaiTi" charset="-122"/>
                <a:ea typeface="KaiTi" charset="-122"/>
                <a:cs typeface="KaiTi" charset="-122"/>
              </a:rPr>
              <a:t>窈窕淑女，琴瑟友之。</a:t>
            </a:r>
          </a:p>
          <a:p>
            <a:endParaRPr lang="en-US" altLang="zh-CN" sz="40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zh-CN" sz="4000" dirty="0" smtClean="0">
                <a:latin typeface="KaiTi" charset="-122"/>
                <a:ea typeface="KaiTi" charset="-122"/>
                <a:cs typeface="KaiTi" charset="-122"/>
              </a:rPr>
              <a:t>参差</a:t>
            </a:r>
            <a:r>
              <a:rPr lang="zh-CN" altLang="zh-CN" sz="4000" dirty="0">
                <a:latin typeface="KaiTi" charset="-122"/>
                <a:ea typeface="KaiTi" charset="-122"/>
                <a:cs typeface="KaiTi" charset="-122"/>
              </a:rPr>
              <a:t>荇菜，左右芼之。</a:t>
            </a:r>
          </a:p>
          <a:p>
            <a:r>
              <a:rPr lang="zh-CN" altLang="zh-CN" sz="4000" dirty="0">
                <a:latin typeface="KaiTi" charset="-122"/>
                <a:ea typeface="KaiTi" charset="-122"/>
                <a:cs typeface="KaiTi" charset="-122"/>
              </a:rPr>
              <a:t>窈窕淑女，钟鼓乐之。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kumimoji="1" lang="zh-CN" altLang="en-US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4589449" y="902454"/>
            <a:ext cx="58189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>
                <a:solidFill>
                  <a:srgbClr val="00B050"/>
                </a:solidFill>
                <a:latin typeface="SimHei" charset="-122"/>
                <a:ea typeface="SimHei" charset="-122"/>
                <a:cs typeface="SimHei" charset="-122"/>
              </a:rPr>
              <a:t>求之不得，寤寐思服。</a:t>
            </a:r>
          </a:p>
          <a:p>
            <a:r>
              <a:rPr lang="zh-CN" altLang="zh-CN" sz="4000" dirty="0">
                <a:solidFill>
                  <a:srgbClr val="00B050"/>
                </a:solidFill>
                <a:latin typeface="SimHei" charset="-122"/>
                <a:ea typeface="SimHei" charset="-122"/>
                <a:cs typeface="SimHei" charset="-122"/>
              </a:rPr>
              <a:t>悠哉悠哉，辗转反侧。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 </a:t>
            </a:r>
            <a:endParaRPr lang="zh-CN" altLang="zh-CN" dirty="0">
              <a:solidFill>
                <a:srgbClr val="00B05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6121" r="34013" b="3169"/>
          <a:stretch/>
        </p:blipFill>
        <p:spPr>
          <a:xfrm>
            <a:off x="0" y="1"/>
            <a:ext cx="4007796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图片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t="14008" r="7917" b="5566"/>
          <a:stretch/>
        </p:blipFill>
        <p:spPr>
          <a:xfrm>
            <a:off x="9748882" y="4406630"/>
            <a:ext cx="2363940" cy="24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54485" y="1673156"/>
            <a:ext cx="9058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latin typeface="SimHei" charset="-122"/>
                <a:ea typeface="SimHei" charset="-122"/>
                <a:cs typeface="SimHei" charset="-122"/>
              </a:rPr>
              <a:t>起</a:t>
            </a:r>
            <a:r>
              <a:rPr lang="zh-CN" altLang="zh-CN" sz="4400" dirty="0" smtClean="0">
                <a:latin typeface="SimHei" charset="-122"/>
                <a:ea typeface="SimHei" charset="-122"/>
                <a:cs typeface="SimHei" charset="-122"/>
              </a:rPr>
              <a:t>兴</a:t>
            </a:r>
            <a:endParaRPr lang="en-US" altLang="zh-CN" sz="4400" dirty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000" dirty="0" smtClean="0">
                <a:latin typeface="KaiTi" charset="-122"/>
                <a:ea typeface="KaiTi" charset="-122"/>
                <a:cs typeface="KaiTi" charset="-122"/>
              </a:rPr>
              <a:t>“</a:t>
            </a:r>
            <a:r>
              <a:rPr lang="zh-CN" altLang="zh-CN" sz="4000" dirty="0">
                <a:latin typeface="KaiTi" charset="-122"/>
                <a:ea typeface="KaiTi" charset="-122"/>
                <a:cs typeface="KaiTi" charset="-122"/>
              </a:rPr>
              <a:t>兴者，先言他物以引起所咏之词也。” </a:t>
            </a:r>
            <a:endParaRPr lang="en-US" altLang="zh-CN" sz="4000" dirty="0" smtClean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r="50882"/>
          <a:stretch/>
        </p:blipFill>
        <p:spPr>
          <a:xfrm>
            <a:off x="0" y="0"/>
            <a:ext cx="3054485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图片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t="14008" r="7917" b="5566"/>
          <a:stretch/>
        </p:blipFill>
        <p:spPr>
          <a:xfrm>
            <a:off x="9748882" y="4406630"/>
            <a:ext cx="2363940" cy="24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70042" y="410952"/>
            <a:ext cx="8871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朗读内容一：</a:t>
            </a:r>
          </a:p>
          <a:p>
            <a:r>
              <a:rPr lang="en-US" altLang="zh-CN" sz="3600" dirty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溯洄从之，道阻、道长、道跻、道右。</a:t>
            </a:r>
          </a:p>
          <a:p>
            <a:r>
              <a:rPr lang="en-US" altLang="zh-CN" sz="3600" dirty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溯游从之，宛在水中央。</a:t>
            </a:r>
          </a:p>
          <a:p>
            <a:r>
              <a:rPr lang="en-US" altLang="zh-CN" sz="3600" dirty="0">
                <a:latin typeface="KaiTi" charset="-122"/>
                <a:ea typeface="KaiTi" charset="-122"/>
                <a:cs typeface="KaiTi" charset="-122"/>
              </a:rPr>
              <a:t> </a:t>
            </a:r>
            <a:endParaRPr lang="zh-CN" altLang="zh-CN" sz="36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0042" y="2203315"/>
            <a:ext cx="10544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朗读内容二：</a:t>
            </a:r>
          </a:p>
          <a:p>
            <a:r>
              <a:rPr lang="en-US" altLang="zh-CN" sz="3600" dirty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溯洄从之，道阻且长。溯游从之，宛在水中央。</a:t>
            </a:r>
          </a:p>
          <a:p>
            <a:r>
              <a:rPr lang="en-US" altLang="zh-CN" sz="3600" dirty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溯洄从之，道阻且跻。溯游从之，宛在水中坻。</a:t>
            </a:r>
          </a:p>
          <a:p>
            <a:r>
              <a:rPr lang="en-US" altLang="zh-CN" sz="3600" dirty="0"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溯洄从之，道阻且右。溯游从之，宛在水中沚。</a:t>
            </a:r>
          </a:p>
          <a:p>
            <a:endParaRPr kumimoji="1" lang="zh-CN" altLang="en-US" sz="3600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8" b="39769"/>
          <a:stretch/>
        </p:blipFill>
        <p:spPr>
          <a:xfrm>
            <a:off x="0" y="4805464"/>
            <a:ext cx="12192000" cy="20525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030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24528" y="2762256"/>
            <a:ext cx="756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上下</a:t>
            </a:r>
            <a:r>
              <a:rPr lang="zh-CN" altLang="zh-CN" sz="3600" dirty="0">
                <a:latin typeface="KaiTi" charset="-122"/>
                <a:ea typeface="KaiTi" charset="-122"/>
                <a:cs typeface="KaiTi" charset="-122"/>
              </a:rPr>
              <a:t>句或者上下段用相同的结构形式反复咏唱的一种表情达意的方法</a:t>
            </a:r>
            <a:r>
              <a:rPr lang="zh-CN" altLang="zh-CN" sz="3600" dirty="0" smtClean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3600" dirty="0" smtClean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61889" y="1256460"/>
            <a:ext cx="4163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smtClean="0"/>
              <a:t>重章叠句</a:t>
            </a:r>
            <a:endParaRPr kumimoji="1" lang="zh-CN" altLang="en-US" sz="6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3" r="35549" b="3005"/>
          <a:stretch/>
        </p:blipFill>
        <p:spPr>
          <a:xfrm>
            <a:off x="19456" y="-32842"/>
            <a:ext cx="4066162" cy="689084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31761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700</Words>
  <Application>Microsoft Macintosh PowerPoint</Application>
  <PresentationFormat>宽屏</PresentationFormat>
  <Paragraphs>61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DengXian</vt:lpstr>
      <vt:lpstr>DengXian Light</vt:lpstr>
      <vt:lpstr>KaiTi</vt:lpstr>
      <vt:lpstr>SimHei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lemon</dc:creator>
  <cp:lastModifiedBy>lemon</cp:lastModifiedBy>
  <cp:revision>98</cp:revision>
  <dcterms:created xsi:type="dcterms:W3CDTF">2018-09-19T23:49:42Z</dcterms:created>
  <dcterms:modified xsi:type="dcterms:W3CDTF">2018-09-27T07:36:24Z</dcterms:modified>
</cp:coreProperties>
</file>