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71" r:id="rId6"/>
    <p:sldId id="259" r:id="rId7"/>
    <p:sldId id="260" r:id="rId8"/>
    <p:sldId id="263" r:id="rId9"/>
    <p:sldId id="272" r:id="rId10"/>
    <p:sldId id="265" r:id="rId11"/>
    <p:sldId id="264" r:id="rId12"/>
    <p:sldId id="273" r:id="rId13"/>
    <p:sldId id="267" r:id="rId14"/>
    <p:sldId id="268" r:id="rId15"/>
    <p:sldId id="266" r:id="rId16"/>
    <p:sldId id="269" r:id="rId17"/>
    <p:sldId id="270" r:id="rId18"/>
    <p:sldId id="274" r:id="rId19"/>
    <p:sldId id="275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2016-10-26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2016-10-26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2016-10-26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2016-10-26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2016-10-26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2016-10-26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2016-10-26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2016-10-26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2016-10-26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2016-10-26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2016-10-26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2016-10-26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view/105602.htm" TargetMode="External"/><Relationship Id="rId2" Type="http://schemas.openxmlformats.org/officeDocument/2006/relationships/hyperlink" Target="http://baike.baidu.com/view/43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aike.baidu.com/subview/369/6149695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baike.baidu.com/view/989420.htm" TargetMode="External"/><Relationship Id="rId3" Type="http://schemas.openxmlformats.org/officeDocument/2006/relationships/hyperlink" Target="http://baike.baidu.com/view/117922.htm" TargetMode="External"/><Relationship Id="rId7" Type="http://schemas.openxmlformats.org/officeDocument/2006/relationships/hyperlink" Target="http://baike.baidu.com/view/46944.htm" TargetMode="External"/><Relationship Id="rId2" Type="http://schemas.openxmlformats.org/officeDocument/2006/relationships/hyperlink" Target="http://baike.baidu.com/subview/53607/5078350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ike.baidu.com/view/1527.htm" TargetMode="External"/><Relationship Id="rId5" Type="http://schemas.openxmlformats.org/officeDocument/2006/relationships/hyperlink" Target="http://baike.baidu.com/view/6825.htm" TargetMode="External"/><Relationship Id="rId10" Type="http://schemas.openxmlformats.org/officeDocument/2006/relationships/hyperlink" Target="http://baike.baidu.com/view/25302.htm" TargetMode="External"/><Relationship Id="rId4" Type="http://schemas.openxmlformats.org/officeDocument/2006/relationships/hyperlink" Target="http://baike.baidu.com/view/178184.htm" TargetMode="External"/><Relationship Id="rId9" Type="http://schemas.openxmlformats.org/officeDocument/2006/relationships/hyperlink" Target="http://baike.baidu.com/view/677662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view/743.htm" TargetMode="External"/><Relationship Id="rId2" Type="http://schemas.openxmlformats.org/officeDocument/2006/relationships/hyperlink" Target="http://baike.baidu.com/view/369251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ike.baidu.com/view/1496.htm" TargetMode="External"/><Relationship Id="rId5" Type="http://schemas.openxmlformats.org/officeDocument/2006/relationships/hyperlink" Target="http://baike.baidu.com/view/4339246.htm" TargetMode="External"/><Relationship Id="rId4" Type="http://schemas.openxmlformats.org/officeDocument/2006/relationships/hyperlink" Target="http://baike.baidu.com/view/522994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6600" b="1" dirty="0" smtClean="0"/>
              <a:t>搜索引擎的使用技巧</a:t>
            </a:r>
            <a:endParaRPr lang="zh-CN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xmlns="" val="22962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7"/>
            <a:ext cx="5832647" cy="643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0703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site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s</a:t>
            </a:r>
            <a:r>
              <a:rPr lang="en-US" altLang="zh-CN" b="1" dirty="0" smtClean="0"/>
              <a:t>ite:</a:t>
            </a:r>
            <a:r>
              <a:rPr lang="zh-CN" altLang="en-US" b="1" dirty="0" smtClean="0"/>
              <a:t>搜索范围</a:t>
            </a:r>
            <a:r>
              <a:rPr lang="zh-CN" altLang="en-US" b="1" dirty="0"/>
              <a:t>限定在特定站点</a:t>
            </a:r>
            <a:r>
              <a:rPr lang="zh-CN" altLang="en-US" b="1" dirty="0" smtClean="0"/>
              <a:t>中</a:t>
            </a:r>
            <a:endParaRPr lang="en-US" altLang="zh-CN" b="1" dirty="0" smtClean="0"/>
          </a:p>
          <a:p>
            <a:r>
              <a:rPr lang="zh-CN" altLang="en-US" dirty="0" smtClean="0"/>
              <a:t>搜索格式：</a:t>
            </a:r>
            <a:r>
              <a:rPr lang="zh-CN" altLang="en-US" dirty="0"/>
              <a:t>关键字</a:t>
            </a:r>
            <a:r>
              <a:rPr lang="en-US" altLang="zh-CN" dirty="0"/>
              <a:t>+</a:t>
            </a:r>
            <a:r>
              <a:rPr lang="zh-CN" altLang="en-US" dirty="0">
                <a:solidFill>
                  <a:srgbClr val="FF0000"/>
                </a:solidFill>
              </a:rPr>
              <a:t>空格</a:t>
            </a:r>
            <a:r>
              <a:rPr lang="en-US" altLang="zh-CN" dirty="0" smtClean="0"/>
              <a:t>+</a:t>
            </a:r>
            <a:r>
              <a:rPr lang="en-US" altLang="zh-CN" dirty="0" smtClean="0">
                <a:solidFill>
                  <a:srgbClr val="FF0000"/>
                </a:solidFill>
              </a:rPr>
              <a:t>site:</a:t>
            </a:r>
            <a:r>
              <a:rPr lang="en-US" altLang="zh-CN" dirty="0" smtClean="0"/>
              <a:t>+</a:t>
            </a:r>
            <a:r>
              <a:rPr lang="zh-CN" altLang="en-US" dirty="0" smtClean="0"/>
              <a:t>域名</a:t>
            </a:r>
            <a:endParaRPr lang="en-US" altLang="zh-CN" dirty="0" smtClean="0"/>
          </a:p>
          <a:p>
            <a:r>
              <a:rPr lang="zh-CN" altLang="en-US" dirty="0" smtClean="0"/>
              <a:t>举例：活动 </a:t>
            </a:r>
            <a:r>
              <a:rPr lang="en-US" altLang="zh-CN" dirty="0" err="1" smtClean="0"/>
              <a:t>site:jky.czedu.cn</a:t>
            </a:r>
            <a:endParaRPr lang="en-US" altLang="zh-CN" dirty="0" smtClean="0"/>
          </a:p>
          <a:p>
            <a:pPr marL="0" lvl="3" indent="0">
              <a:buNone/>
            </a:pPr>
            <a:r>
              <a:rPr lang="zh-CN" altLang="en-US" sz="3200" dirty="0" smtClean="0"/>
              <a:t>                 核心</a:t>
            </a:r>
            <a:r>
              <a:rPr lang="zh-CN" altLang="en-US" sz="3200" dirty="0"/>
              <a:t>素养 </a:t>
            </a:r>
            <a:r>
              <a:rPr lang="en-US" altLang="zh-CN" sz="3200" dirty="0" err="1" smtClean="0"/>
              <a:t>site:www.cnki.net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452929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域名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hlinkClick r:id="rId2"/>
              </a:rPr>
              <a:t>域名</a:t>
            </a:r>
            <a:r>
              <a:rPr lang="zh-CN" altLang="en-US" dirty="0" smtClean="0"/>
              <a:t>（</a:t>
            </a:r>
            <a:r>
              <a:rPr lang="en-US" altLang="zh-CN" dirty="0" smtClean="0">
                <a:hlinkClick r:id="rId3"/>
              </a:rPr>
              <a:t>Domain Name</a:t>
            </a:r>
            <a:r>
              <a:rPr lang="zh-CN" altLang="en-US" dirty="0" smtClean="0"/>
              <a:t>），是由一串用点分隔的名字组成的</a:t>
            </a:r>
            <a:r>
              <a:rPr lang="en-US" altLang="zh-CN" dirty="0" smtClean="0"/>
              <a:t>Internet</a:t>
            </a:r>
            <a:r>
              <a:rPr lang="zh-CN" altLang="en-US" dirty="0" smtClean="0"/>
              <a:t>上某一台计算机或计算机组的名称，用于在数据传输时标识计算机的电子方位（有时也指地理位置，地理上的域名，指代有行政自主权的一个地方区域）。域名是一个</a:t>
            </a:r>
            <a:r>
              <a:rPr lang="en-US" altLang="zh-CN" dirty="0" smtClean="0"/>
              <a:t>IP</a:t>
            </a:r>
            <a:r>
              <a:rPr lang="zh-CN" altLang="en-US" dirty="0" smtClean="0"/>
              <a:t>地址上有“面具” 。一个域名的目的是便于记忆和沟通的一组服务器的地址（网站，电子邮件，</a:t>
            </a:r>
            <a:r>
              <a:rPr lang="en-US" altLang="zh-CN" dirty="0" smtClean="0">
                <a:hlinkClick r:id="rId4"/>
              </a:rPr>
              <a:t>FTP</a:t>
            </a:r>
            <a:r>
              <a:rPr lang="zh-CN" altLang="en-US" dirty="0" smtClean="0"/>
              <a:t>等）。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1543" y="548681"/>
            <a:ext cx="45711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40" y="568822"/>
            <a:ext cx="4633390" cy="494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4008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“”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双引号</a:t>
            </a:r>
            <a:r>
              <a:rPr lang="en-US" altLang="zh-CN" b="1" dirty="0"/>
              <a:t>:</a:t>
            </a:r>
            <a:r>
              <a:rPr lang="zh-CN" altLang="en-US" b="1" dirty="0" smtClean="0"/>
              <a:t> 精确匹配</a:t>
            </a:r>
            <a:endParaRPr lang="en-US" altLang="zh-CN" b="1" dirty="0" smtClean="0"/>
          </a:p>
          <a:p>
            <a:r>
              <a:rPr lang="zh-CN" altLang="en-US" b="1" dirty="0" smtClean="0"/>
              <a:t>格式：“关键字”</a:t>
            </a:r>
            <a:endParaRPr lang="en-US" altLang="zh-CN" b="1" dirty="0" smtClean="0"/>
          </a:p>
          <a:p>
            <a:r>
              <a:rPr lang="zh-CN" altLang="en-US" b="1" dirty="0" smtClean="0"/>
              <a:t>举例：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16607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/>
              <a:t>intitle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err="1"/>
              <a:t>i</a:t>
            </a:r>
            <a:r>
              <a:rPr lang="en-US" altLang="zh-CN" b="1" dirty="0" err="1" smtClean="0"/>
              <a:t>ntitle</a:t>
            </a:r>
            <a:r>
              <a:rPr lang="en-US" altLang="zh-CN" b="1" dirty="0" smtClean="0"/>
              <a:t>:</a:t>
            </a:r>
            <a:r>
              <a:rPr lang="zh-CN" altLang="en-US" b="1" dirty="0" smtClean="0"/>
              <a:t>搜索范围</a:t>
            </a:r>
            <a:r>
              <a:rPr lang="zh-CN" altLang="en-US" b="1" dirty="0"/>
              <a:t>限定在网页标题</a:t>
            </a:r>
            <a:endParaRPr lang="en-US" altLang="zh-CN" b="1" dirty="0"/>
          </a:p>
          <a:p>
            <a:r>
              <a:rPr lang="zh-CN" altLang="en-US" dirty="0"/>
              <a:t>搜索格式：关键字</a:t>
            </a:r>
            <a:r>
              <a:rPr lang="en-US" altLang="zh-CN" dirty="0"/>
              <a:t>+</a:t>
            </a:r>
            <a:r>
              <a:rPr lang="zh-CN" altLang="en-US" dirty="0">
                <a:solidFill>
                  <a:srgbClr val="FF0000"/>
                </a:solidFill>
              </a:rPr>
              <a:t>空格</a:t>
            </a:r>
            <a:r>
              <a:rPr lang="en-US" altLang="zh-CN" dirty="0" smtClean="0"/>
              <a:t>+</a:t>
            </a:r>
            <a:r>
              <a:rPr lang="en-US" altLang="zh-CN" dirty="0" err="1" smtClean="0">
                <a:solidFill>
                  <a:srgbClr val="FF0000"/>
                </a:solidFill>
              </a:rPr>
              <a:t>intitle</a:t>
            </a:r>
            <a:r>
              <a:rPr lang="en-US" altLang="zh-CN" dirty="0" smtClean="0">
                <a:solidFill>
                  <a:srgbClr val="FF0000"/>
                </a:solidFill>
              </a:rPr>
              <a:t>:</a:t>
            </a:r>
            <a:r>
              <a:rPr lang="en-US" altLang="zh-CN" dirty="0" smtClean="0"/>
              <a:t>+</a:t>
            </a:r>
            <a:r>
              <a:rPr lang="zh-CN" altLang="en-US" dirty="0" smtClean="0"/>
              <a:t>关键字</a:t>
            </a:r>
            <a:endParaRPr lang="en-US" altLang="zh-CN" dirty="0" smtClean="0"/>
          </a:p>
          <a:p>
            <a:r>
              <a:rPr lang="zh-CN" altLang="en-US" dirty="0" smtClean="0"/>
              <a:t>举例：</a:t>
            </a:r>
            <a:r>
              <a:rPr lang="en-US" altLang="zh-CN" dirty="0" err="1" smtClean="0"/>
              <a:t>intitle</a:t>
            </a:r>
            <a:r>
              <a:rPr lang="en-US" altLang="zh-CN" dirty="0" smtClean="0"/>
              <a:t>:</a:t>
            </a:r>
            <a:r>
              <a:rPr lang="zh-CN" altLang="en-US" dirty="0" smtClean="0"/>
              <a:t>语文七年级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            </a:t>
            </a:r>
            <a:r>
              <a:rPr lang="en-US" altLang="zh-CN" dirty="0" err="1" smtClean="0"/>
              <a:t>intitle</a:t>
            </a:r>
            <a:r>
              <a:rPr lang="en-US" altLang="zh-CN" dirty="0" smtClean="0"/>
              <a:t>:”</a:t>
            </a:r>
            <a:r>
              <a:rPr lang="zh-CN" altLang="en-US" dirty="0" smtClean="0"/>
              <a:t>语文七年级</a:t>
            </a:r>
            <a:r>
              <a:rPr lang="en-US" altLang="zh-CN" dirty="0" smtClean="0"/>
              <a:t>”</a:t>
            </a:r>
          </a:p>
          <a:p>
            <a:pPr marL="0" indent="0">
              <a:buNone/>
            </a:pPr>
            <a:r>
              <a:rPr lang="zh-CN" altLang="en-US" dirty="0" smtClean="0"/>
              <a:t>                 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640114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4242623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8840" y="664293"/>
            <a:ext cx="4317128" cy="514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8885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-</a:t>
            </a:r>
            <a:r>
              <a:rPr lang="zh-CN" altLang="en-US" b="1" dirty="0" smtClean="0"/>
              <a:t>与</a:t>
            </a:r>
            <a:r>
              <a:rPr lang="en-US" altLang="zh-CN" b="1" dirty="0" smtClean="0"/>
              <a:t>+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-</a:t>
            </a:r>
            <a:r>
              <a:rPr lang="zh-CN" altLang="en-US" b="1" dirty="0"/>
              <a:t>不含特定查询</a:t>
            </a:r>
            <a:r>
              <a:rPr lang="zh-CN" altLang="en-US" b="1" dirty="0" smtClean="0"/>
              <a:t>词</a:t>
            </a:r>
            <a:endParaRPr lang="en-US" altLang="zh-CN" b="1" dirty="0" smtClean="0"/>
          </a:p>
          <a:p>
            <a:r>
              <a:rPr lang="en-US" altLang="zh-CN" b="1" dirty="0"/>
              <a:t>+</a:t>
            </a:r>
            <a:r>
              <a:rPr lang="zh-CN" altLang="en-US" b="1" dirty="0"/>
              <a:t>包含特定查询词</a:t>
            </a:r>
            <a:endParaRPr lang="zh-CN" altLang="en-US" dirty="0"/>
          </a:p>
          <a:p>
            <a:r>
              <a:rPr lang="zh-CN" altLang="en-US" b="1" dirty="0" smtClean="0"/>
              <a:t>格式：关键字</a:t>
            </a:r>
            <a:r>
              <a:rPr lang="en-US" altLang="zh-CN" b="1" dirty="0" smtClean="0"/>
              <a:t>+</a:t>
            </a:r>
            <a:r>
              <a:rPr lang="zh-CN" altLang="en-US" b="1" dirty="0" smtClean="0">
                <a:solidFill>
                  <a:srgbClr val="FF0000"/>
                </a:solidFill>
              </a:rPr>
              <a:t>空格</a:t>
            </a:r>
            <a:r>
              <a:rPr lang="en-US" altLang="zh-CN" b="1" dirty="0" smtClean="0"/>
              <a:t>+</a:t>
            </a:r>
            <a:r>
              <a:rPr lang="en-US" altLang="zh-CN" b="1" dirty="0" smtClean="0">
                <a:solidFill>
                  <a:srgbClr val="FF0000"/>
                </a:solidFill>
              </a:rPr>
              <a:t>-</a:t>
            </a:r>
            <a:r>
              <a:rPr lang="zh-CN" altLang="en-US" b="1" dirty="0" smtClean="0">
                <a:solidFill>
                  <a:srgbClr val="FF0000"/>
                </a:solidFill>
              </a:rPr>
              <a:t>或</a:t>
            </a:r>
            <a:r>
              <a:rPr lang="en-US" altLang="zh-CN" b="1" dirty="0" smtClean="0">
                <a:solidFill>
                  <a:srgbClr val="FF0000"/>
                </a:solidFill>
              </a:rPr>
              <a:t>+</a:t>
            </a:r>
            <a:r>
              <a:rPr lang="zh-CN" altLang="en-US" b="1" dirty="0" smtClean="0"/>
              <a:t>关键字</a:t>
            </a:r>
            <a:endParaRPr lang="en-US" altLang="zh-CN" b="1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10863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Filetype</a:t>
            </a:r>
            <a:endParaRPr lang="en-US" altLang="zh-CN" dirty="0" smtClean="0"/>
          </a:p>
          <a:p>
            <a:r>
              <a:rPr lang="en-US" altLang="zh-CN" dirty="0" smtClean="0"/>
              <a:t>Site</a:t>
            </a:r>
          </a:p>
          <a:p>
            <a:r>
              <a:rPr lang="zh-CN" altLang="en-US" dirty="0" smtClean="0"/>
              <a:t>“”</a:t>
            </a:r>
            <a:endParaRPr lang="en-US" altLang="zh-CN" dirty="0" smtClean="0"/>
          </a:p>
          <a:p>
            <a:r>
              <a:rPr lang="en-US" altLang="zh-CN" dirty="0" err="1" smtClean="0"/>
              <a:t>Intitle</a:t>
            </a:r>
            <a:endParaRPr lang="en-US" altLang="zh-CN" dirty="0" smtClean="0"/>
          </a:p>
          <a:p>
            <a:r>
              <a:rPr lang="en-US" altLang="zh-CN" dirty="0" smtClean="0"/>
              <a:t>-</a:t>
            </a:r>
          </a:p>
          <a:p>
            <a:r>
              <a:rPr lang="en-US" altLang="zh-CN" dirty="0" smtClean="0"/>
              <a:t>+</a:t>
            </a:r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使用搜索引擎：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技术只是其次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重要的是耐心和自我判断的能力</a:t>
            </a:r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个</a:t>
            </a:r>
            <a:r>
              <a:rPr lang="zh-CN" altLang="en-US" dirty="0" smtClean="0"/>
              <a:t>人心得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搜索引擎的定义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搜索</a:t>
            </a:r>
            <a:r>
              <a:rPr lang="zh-CN" altLang="en-US" dirty="0">
                <a:hlinkClick r:id="rId2"/>
              </a:rPr>
              <a:t>引擎</a:t>
            </a:r>
            <a:r>
              <a:rPr lang="zh-CN" altLang="en-US" dirty="0"/>
              <a:t>（</a:t>
            </a:r>
            <a:r>
              <a:rPr lang="en-US" altLang="zh-CN" dirty="0"/>
              <a:t>Search Engine</a:t>
            </a:r>
            <a:r>
              <a:rPr lang="zh-CN" altLang="en-US" dirty="0"/>
              <a:t>）是指根据一定的</a:t>
            </a:r>
            <a:r>
              <a:rPr lang="zh-CN" altLang="en-US" dirty="0">
                <a:hlinkClick r:id="rId3"/>
              </a:rPr>
              <a:t>策略</a:t>
            </a:r>
            <a:r>
              <a:rPr lang="zh-CN" altLang="en-US" dirty="0"/>
              <a:t>、运用特定的</a:t>
            </a:r>
            <a:r>
              <a:rPr lang="zh-CN" altLang="en-US" dirty="0">
                <a:hlinkClick r:id="rId4"/>
              </a:rPr>
              <a:t>计算机程序</a:t>
            </a:r>
            <a:r>
              <a:rPr lang="zh-CN" altLang="en-US" dirty="0"/>
              <a:t>从</a:t>
            </a:r>
            <a:r>
              <a:rPr lang="zh-CN" altLang="en-US" dirty="0">
                <a:hlinkClick r:id="rId5"/>
              </a:rPr>
              <a:t>互联网</a:t>
            </a:r>
            <a:r>
              <a:rPr lang="zh-CN" altLang="en-US" dirty="0"/>
              <a:t>上搜集</a:t>
            </a:r>
            <a:r>
              <a:rPr lang="zh-CN" altLang="en-US" dirty="0">
                <a:hlinkClick r:id="rId6"/>
              </a:rPr>
              <a:t>信息</a:t>
            </a:r>
            <a:r>
              <a:rPr lang="zh-CN" altLang="en-US" dirty="0"/>
              <a:t>，在对信息进行</a:t>
            </a:r>
            <a:r>
              <a:rPr lang="zh-CN" altLang="en-US" dirty="0">
                <a:hlinkClick r:id="rId7"/>
              </a:rPr>
              <a:t>组织</a:t>
            </a:r>
            <a:r>
              <a:rPr lang="zh-CN" altLang="en-US" dirty="0"/>
              <a:t>和</a:t>
            </a:r>
            <a:r>
              <a:rPr lang="zh-CN" altLang="en-US" dirty="0">
                <a:hlinkClick r:id="rId8"/>
              </a:rPr>
              <a:t>处理</a:t>
            </a:r>
            <a:r>
              <a:rPr lang="zh-CN" altLang="en-US" dirty="0"/>
              <a:t>后，为用户提供</a:t>
            </a:r>
            <a:r>
              <a:rPr lang="zh-CN" altLang="en-US" dirty="0">
                <a:hlinkClick r:id="rId9"/>
              </a:rPr>
              <a:t>检索</a:t>
            </a:r>
            <a:r>
              <a:rPr lang="zh-CN" altLang="en-US" dirty="0"/>
              <a:t>服务，将用户检索相关的信息展示给用户的</a:t>
            </a:r>
            <a:r>
              <a:rPr lang="zh-CN" altLang="en-US" dirty="0">
                <a:hlinkClick r:id="rId10"/>
              </a:rPr>
              <a:t>系统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589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搜索引擎的工作原理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FF0000"/>
                </a:solidFill>
              </a:rPr>
              <a:t>抓取网页</a:t>
            </a:r>
            <a:r>
              <a:rPr lang="zh-CN" altLang="en-US" dirty="0"/>
              <a:t>。每个独立的搜索引擎都有自己的</a:t>
            </a:r>
            <a:r>
              <a:rPr lang="zh-CN" altLang="en-US" dirty="0">
                <a:hlinkClick r:id="rId2"/>
              </a:rPr>
              <a:t>网页抓取</a:t>
            </a:r>
            <a:r>
              <a:rPr lang="zh-CN" altLang="en-US" dirty="0"/>
              <a:t>程序爬虫（</a:t>
            </a:r>
            <a:r>
              <a:rPr lang="en-US" altLang="zh-CN" dirty="0"/>
              <a:t>spider</a:t>
            </a:r>
            <a:r>
              <a:rPr lang="zh-CN" altLang="en-US" dirty="0"/>
              <a:t>）。爬虫</a:t>
            </a:r>
            <a:r>
              <a:rPr lang="en-US" altLang="zh-CN" dirty="0"/>
              <a:t>Spider</a:t>
            </a:r>
            <a:r>
              <a:rPr lang="zh-CN" altLang="en-US" dirty="0"/>
              <a:t>顺着网页中的</a:t>
            </a:r>
            <a:r>
              <a:rPr lang="zh-CN" altLang="en-US" dirty="0">
                <a:hlinkClick r:id="rId3"/>
              </a:rPr>
              <a:t>超链接</a:t>
            </a:r>
            <a:r>
              <a:rPr lang="zh-CN" altLang="en-US" dirty="0"/>
              <a:t>，从这个网站爬到另一个网站，通过超链接分析连续访问抓取更多网页。被抓取的网页被称之为</a:t>
            </a:r>
            <a:r>
              <a:rPr lang="zh-CN" altLang="en-US" dirty="0">
                <a:hlinkClick r:id="rId4"/>
              </a:rPr>
              <a:t>网页快照</a:t>
            </a:r>
            <a:r>
              <a:rPr lang="zh-CN" altLang="en-US" dirty="0"/>
              <a:t>。由于互联网中超链接的应用很普遍，理论上，从一定范围的网页出发，就能搜集到绝大多数的网页。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FF0000"/>
                </a:solidFill>
              </a:rPr>
              <a:t>处理网页</a:t>
            </a:r>
            <a:r>
              <a:rPr lang="zh-CN" altLang="en-US" dirty="0"/>
              <a:t>。搜索引擎抓到网页后，还要做大量的预处理工作，才能提供检索服务。其中，最重要的就是提取关键词，建立索引库和索引。其他还包括去除重复网页、分词（中文）、判断网页类型、分析超链接、计算网页的重要度</a:t>
            </a:r>
            <a:r>
              <a:rPr lang="en-US" altLang="zh-CN" dirty="0"/>
              <a:t>/</a:t>
            </a:r>
            <a:r>
              <a:rPr lang="zh-CN" altLang="en-US" dirty="0"/>
              <a:t>丰富度等。</a:t>
            </a:r>
          </a:p>
          <a:p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FF0000"/>
                </a:solidFill>
              </a:rPr>
              <a:t>提供</a:t>
            </a:r>
            <a:r>
              <a:rPr lang="zh-CN" altLang="en-US" dirty="0">
                <a:solidFill>
                  <a:srgbClr val="FF0000"/>
                </a:solidFill>
                <a:hlinkClick r:id="rId5"/>
              </a:rPr>
              <a:t>检索服务</a:t>
            </a:r>
            <a:r>
              <a:rPr lang="zh-CN" altLang="en-US" dirty="0"/>
              <a:t>。用户输入关键词进行检索，搜索引擎从索引数据库中找到匹配该关键词的网页；为了用户便于判断，除了网页标题和</a:t>
            </a:r>
            <a:r>
              <a:rPr lang="en-US" altLang="zh-CN" dirty="0">
                <a:hlinkClick r:id="rId6"/>
              </a:rPr>
              <a:t>URL</a:t>
            </a:r>
            <a:r>
              <a:rPr lang="zh-CN" altLang="en-US" dirty="0"/>
              <a:t>外，还会提供一段来自网页的摘要以及其他信息。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104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常见的搜索引擎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www.google.com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</a:rPr>
              <a:t>（谷歌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）</a:t>
            </a:r>
            <a:r>
              <a:rPr lang="zh-CN" altLang="en-US" dirty="0"/>
              <a:t>  </a:t>
            </a:r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www.baidu.com</a:t>
            </a:r>
            <a:r>
              <a:rPr lang="en-US" altLang="zh-CN" dirty="0">
                <a:solidFill>
                  <a:srgbClr val="FF0000"/>
                </a:solidFill>
              </a:rPr>
              <a:t> </a:t>
            </a:r>
            <a:r>
              <a:rPr lang="zh-CN" altLang="en-US" dirty="0">
                <a:solidFill>
                  <a:srgbClr val="FF0000"/>
                </a:solidFill>
              </a:rPr>
              <a:t>（百度）</a:t>
            </a:r>
            <a:r>
              <a:rPr lang="zh-CN" altLang="en-US" dirty="0"/>
              <a:t>  </a:t>
            </a:r>
            <a:endParaRPr lang="en-US" altLang="zh-CN" dirty="0" smtClean="0"/>
          </a:p>
          <a:p>
            <a:r>
              <a:rPr lang="en-US" altLang="zh-CN" dirty="0" smtClean="0"/>
              <a:t>www.yahoo.cn</a:t>
            </a:r>
            <a:r>
              <a:rPr lang="zh-CN" altLang="en-US" dirty="0" smtClean="0"/>
              <a:t>（</a:t>
            </a:r>
            <a:r>
              <a:rPr lang="zh-CN" altLang="en-US" dirty="0"/>
              <a:t>雅虎）</a:t>
            </a:r>
          </a:p>
        </p:txBody>
      </p:sp>
    </p:spTree>
    <p:extLst>
      <p:ext uri="{BB962C8B-B14F-4D97-AF65-F5344CB8AC3E}">
        <p14:creationId xmlns:p14="http://schemas.microsoft.com/office/powerpoint/2010/main" xmlns="" val="41612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608512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3158" y="169830"/>
            <a:ext cx="4050841" cy="642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916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百</a:t>
            </a:r>
            <a:r>
              <a:rPr lang="zh-CN" altLang="en-US" dirty="0" smtClean="0"/>
              <a:t>度的一般搜索方法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zh-CN" altLang="en-US" dirty="0" smtClean="0"/>
              <a:t>打开浏览器</a:t>
            </a:r>
            <a:endParaRPr lang="en-US" altLang="zh-CN" dirty="0" smtClean="0"/>
          </a:p>
          <a:p>
            <a:r>
              <a:rPr lang="zh-CN" altLang="en-US" dirty="0" smtClean="0"/>
              <a:t>输入搜索引擎的域名：</a:t>
            </a:r>
            <a:r>
              <a:rPr lang="en-US" altLang="zh-CN" dirty="0"/>
              <a:t> </a:t>
            </a:r>
            <a:r>
              <a:rPr lang="en-US" altLang="zh-CN" dirty="0" err="1" smtClean="0"/>
              <a:t>www.baidu.com</a:t>
            </a:r>
            <a:endParaRPr lang="en-US" altLang="zh-CN" dirty="0" smtClean="0"/>
          </a:p>
          <a:p>
            <a:r>
              <a:rPr lang="zh-CN" altLang="en-US" dirty="0" smtClean="0"/>
              <a:t>输入关键词</a:t>
            </a:r>
            <a:endParaRPr lang="en-US" altLang="zh-CN" dirty="0" smtClean="0"/>
          </a:p>
          <a:p>
            <a:r>
              <a:rPr lang="zh-CN" altLang="en-US" dirty="0" smtClean="0"/>
              <a:t>进行搜索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513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百度的使用技巧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err="1" smtClean="0"/>
              <a:t>filetype</a:t>
            </a:r>
            <a:r>
              <a:rPr lang="en-US" altLang="zh-CN" b="1" dirty="0" smtClean="0"/>
              <a:t> </a:t>
            </a:r>
            <a:r>
              <a:rPr lang="zh-CN" altLang="en-US" b="1" dirty="0" smtClean="0"/>
              <a:t>搜</a:t>
            </a:r>
            <a:r>
              <a:rPr lang="zh-CN" altLang="en-US" b="1" dirty="0"/>
              <a:t>索范围限定在指定文档格式中</a:t>
            </a:r>
            <a:endParaRPr lang="en-US" altLang="zh-CN" b="1" dirty="0" smtClean="0"/>
          </a:p>
          <a:p>
            <a:r>
              <a:rPr lang="en-US" altLang="zh-CN" b="1" dirty="0" smtClean="0"/>
              <a:t>s</a:t>
            </a:r>
            <a:r>
              <a:rPr lang="en-US" altLang="zh-CN" b="1" dirty="0" smtClean="0"/>
              <a:t>ite </a:t>
            </a:r>
            <a:r>
              <a:rPr lang="zh-CN" altLang="en-US" b="1" dirty="0" smtClean="0"/>
              <a:t>搜</a:t>
            </a:r>
            <a:r>
              <a:rPr lang="zh-CN" altLang="en-US" b="1" dirty="0" smtClean="0"/>
              <a:t>索范围</a:t>
            </a:r>
            <a:r>
              <a:rPr lang="zh-CN" altLang="en-US" b="1" dirty="0"/>
              <a:t>限定在特定站点</a:t>
            </a:r>
            <a:r>
              <a:rPr lang="zh-CN" altLang="en-US" b="1" dirty="0" smtClean="0"/>
              <a:t>中</a:t>
            </a:r>
            <a:endParaRPr lang="en-US" altLang="zh-CN" b="1" dirty="0" smtClean="0"/>
          </a:p>
          <a:p>
            <a:r>
              <a:rPr lang="zh-CN" altLang="en-US" b="1" dirty="0"/>
              <a:t>双引号“” 精确</a:t>
            </a:r>
            <a:r>
              <a:rPr lang="zh-CN" altLang="en-US" b="1" dirty="0" smtClean="0"/>
              <a:t>匹配</a:t>
            </a:r>
            <a:endParaRPr lang="en-US" altLang="zh-CN" b="1" dirty="0" smtClean="0"/>
          </a:p>
          <a:p>
            <a:r>
              <a:rPr lang="en-US" altLang="zh-CN" b="1" dirty="0" err="1" smtClean="0"/>
              <a:t>intitle</a:t>
            </a:r>
            <a:r>
              <a:rPr lang="zh-CN" altLang="en-US" b="1" dirty="0"/>
              <a:t>搜索范围限定在网页</a:t>
            </a:r>
            <a:r>
              <a:rPr lang="zh-CN" altLang="en-US" b="1" dirty="0" smtClean="0"/>
              <a:t>标题</a:t>
            </a:r>
            <a:endParaRPr lang="en-US" altLang="zh-CN" b="1" dirty="0" smtClean="0"/>
          </a:p>
          <a:p>
            <a:r>
              <a:rPr lang="en-US" altLang="zh-CN" b="1" dirty="0" smtClean="0"/>
              <a:t>-</a:t>
            </a:r>
            <a:r>
              <a:rPr lang="zh-CN" altLang="en-US" b="1" dirty="0"/>
              <a:t>不含特定查询</a:t>
            </a:r>
            <a:r>
              <a:rPr lang="zh-CN" altLang="en-US" b="1" dirty="0" smtClean="0"/>
              <a:t>词</a:t>
            </a:r>
            <a:endParaRPr lang="en-US" altLang="zh-CN" b="1" dirty="0" smtClean="0"/>
          </a:p>
          <a:p>
            <a:r>
              <a:rPr lang="en-US" altLang="zh-CN" b="1" dirty="0"/>
              <a:t>+</a:t>
            </a:r>
            <a:r>
              <a:rPr lang="zh-CN" altLang="en-US" b="1" dirty="0"/>
              <a:t>包含特定查询词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6437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err="1"/>
              <a:t>f</a:t>
            </a:r>
            <a:r>
              <a:rPr lang="en-US" altLang="zh-CN" b="1" dirty="0" err="1" smtClean="0"/>
              <a:t>iletype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f</a:t>
            </a:r>
            <a:r>
              <a:rPr lang="en-US" altLang="zh-CN" dirty="0" err="1" smtClean="0"/>
              <a:t>iletype</a:t>
            </a:r>
            <a:r>
              <a:rPr lang="zh-CN" altLang="en-US" dirty="0" smtClean="0"/>
              <a:t>：</a:t>
            </a:r>
            <a:r>
              <a:rPr lang="zh-CN" altLang="en-US" b="1" dirty="0"/>
              <a:t>搜索范围限定在指定文档格式</a:t>
            </a:r>
            <a:r>
              <a:rPr lang="zh-CN" altLang="en-US" b="1" dirty="0" smtClean="0"/>
              <a:t>中</a:t>
            </a:r>
            <a:endParaRPr lang="en-US" altLang="zh-CN" dirty="0" smtClean="0"/>
          </a:p>
          <a:p>
            <a:r>
              <a:rPr lang="zh-CN" altLang="en-US" dirty="0" smtClean="0"/>
              <a:t>搜索格式：关键字</a:t>
            </a:r>
            <a:r>
              <a:rPr lang="en-US" altLang="zh-CN" dirty="0" smtClean="0"/>
              <a:t>+</a:t>
            </a:r>
            <a:r>
              <a:rPr lang="zh-CN" altLang="en-US" dirty="0" smtClean="0">
                <a:solidFill>
                  <a:srgbClr val="FF0000"/>
                </a:solidFill>
              </a:rPr>
              <a:t>空格</a:t>
            </a:r>
            <a:r>
              <a:rPr lang="en-US" altLang="zh-CN" dirty="0" smtClean="0"/>
              <a:t>+</a:t>
            </a:r>
            <a:r>
              <a:rPr lang="en-US" altLang="zh-CN" dirty="0" err="1" smtClean="0">
                <a:solidFill>
                  <a:srgbClr val="FF0000"/>
                </a:solidFill>
              </a:rPr>
              <a:t>filetype</a:t>
            </a:r>
            <a:r>
              <a:rPr lang="en-US" altLang="zh-CN" dirty="0" smtClean="0">
                <a:solidFill>
                  <a:srgbClr val="FF0000"/>
                </a:solidFill>
              </a:rPr>
              <a:t>:</a:t>
            </a:r>
            <a:r>
              <a:rPr lang="en-US" altLang="zh-CN" dirty="0" smtClean="0"/>
              <a:t>+</a:t>
            </a:r>
            <a:r>
              <a:rPr lang="zh-CN" altLang="en-US" dirty="0" smtClean="0"/>
              <a:t>文件格式</a:t>
            </a:r>
            <a:endParaRPr lang="en-US" altLang="zh-CN" dirty="0" smtClean="0"/>
          </a:p>
          <a:p>
            <a:r>
              <a:rPr lang="zh-CN" altLang="en-US" dirty="0" smtClean="0"/>
              <a:t>举例：核心素养 </a:t>
            </a:r>
            <a:r>
              <a:rPr lang="en-US" altLang="zh-CN" dirty="0" err="1" smtClean="0"/>
              <a:t>filetype</a:t>
            </a:r>
            <a:r>
              <a:rPr lang="en-US" altLang="zh-CN" dirty="0" err="1"/>
              <a:t>:</a:t>
            </a:r>
            <a:r>
              <a:rPr lang="en-US" altLang="zh-CN" dirty="0" err="1" smtClean="0"/>
              <a:t>pdf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1371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文件格</a:t>
            </a:r>
            <a:r>
              <a:rPr lang="zh-CN" altLang="en-US" dirty="0" smtClean="0"/>
              <a:t>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.doc   .</a:t>
            </a:r>
            <a:r>
              <a:rPr lang="en-US" altLang="zh-CN" dirty="0" err="1" smtClean="0"/>
              <a:t>xls</a:t>
            </a:r>
            <a:r>
              <a:rPr lang="en-US" altLang="zh-CN" dirty="0" smtClean="0"/>
              <a:t>   .</a:t>
            </a:r>
            <a:r>
              <a:rPr lang="en-US" altLang="zh-CN" dirty="0" err="1" smtClean="0"/>
              <a:t>ppt</a:t>
            </a:r>
            <a:r>
              <a:rPr lang="en-US" altLang="zh-CN" dirty="0" smtClean="0"/>
              <a:t> </a:t>
            </a:r>
            <a:r>
              <a:rPr lang="en-US" altLang="zh-CN" dirty="0" smtClean="0"/>
              <a:t>  .txt</a:t>
            </a:r>
            <a:r>
              <a:rPr lang="en-US" altLang="zh-CN" dirty="0" smtClean="0"/>
              <a:t> </a:t>
            </a:r>
            <a:r>
              <a:rPr lang="en-US" altLang="zh-CN" dirty="0" smtClean="0"/>
              <a:t>  .</a:t>
            </a:r>
            <a:r>
              <a:rPr lang="en-US" altLang="zh-CN" dirty="0" err="1" smtClean="0"/>
              <a:t>pdf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.</a:t>
            </a:r>
            <a:r>
              <a:rPr lang="en-US" altLang="zh-CN" dirty="0" err="1" smtClean="0"/>
              <a:t>docx</a:t>
            </a:r>
            <a:r>
              <a:rPr lang="en-US" altLang="zh-CN" dirty="0" smtClean="0"/>
              <a:t>	</a:t>
            </a:r>
            <a:r>
              <a:rPr lang="en-US" altLang="zh-CN" dirty="0" smtClean="0"/>
              <a:t> </a:t>
            </a:r>
            <a:r>
              <a:rPr lang="en-US" altLang="zh-CN" dirty="0" smtClean="0"/>
              <a:t>  .</a:t>
            </a:r>
            <a:r>
              <a:rPr lang="en-US" altLang="zh-CN" dirty="0" err="1" smtClean="0"/>
              <a:t>xlsx</a:t>
            </a:r>
            <a:r>
              <a:rPr lang="en-US" altLang="zh-CN" dirty="0" smtClean="0"/>
              <a:t> </a:t>
            </a:r>
            <a:r>
              <a:rPr lang="en-US" altLang="zh-CN" dirty="0" smtClean="0"/>
              <a:t>  .</a:t>
            </a:r>
            <a:r>
              <a:rPr lang="en-US" altLang="zh-CN" dirty="0" err="1" smtClean="0"/>
              <a:t>pptx</a:t>
            </a:r>
            <a:r>
              <a:rPr lang="en-US" altLang="zh-CN" dirty="0" smtClean="0"/>
              <a:t>(office 2007</a:t>
            </a:r>
            <a:r>
              <a:rPr lang="zh-CN" altLang="en-US" dirty="0" smtClean="0"/>
              <a:t>或以上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909</Words>
  <Application>Microsoft Office PowerPoint</Application>
  <PresentationFormat>全屏显示(4:3)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搜索引擎的使用技巧</vt:lpstr>
      <vt:lpstr>搜索引擎的定义</vt:lpstr>
      <vt:lpstr>搜索引擎的工作原理</vt:lpstr>
      <vt:lpstr>常见的搜索引擎</vt:lpstr>
      <vt:lpstr>幻灯片 5</vt:lpstr>
      <vt:lpstr>百度的一般搜索方法</vt:lpstr>
      <vt:lpstr>百度的使用技巧</vt:lpstr>
      <vt:lpstr>filetype</vt:lpstr>
      <vt:lpstr>文件格式</vt:lpstr>
      <vt:lpstr>幻灯片 10</vt:lpstr>
      <vt:lpstr>site</vt:lpstr>
      <vt:lpstr>域名</vt:lpstr>
      <vt:lpstr>幻灯片 13</vt:lpstr>
      <vt:lpstr>“”</vt:lpstr>
      <vt:lpstr>intitle</vt:lpstr>
      <vt:lpstr>幻灯片 16</vt:lpstr>
      <vt:lpstr>-与+</vt:lpstr>
      <vt:lpstr>总结</vt:lpstr>
      <vt:lpstr>个人心得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搜索引擎的使用技巧</dc:title>
  <dc:creator>Administrator</dc:creator>
  <cp:lastModifiedBy>Administrator</cp:lastModifiedBy>
  <cp:revision>16</cp:revision>
  <dcterms:created xsi:type="dcterms:W3CDTF">2016-10-24T00:42:52Z</dcterms:created>
  <dcterms:modified xsi:type="dcterms:W3CDTF">2016-10-26T01:50:48Z</dcterms:modified>
</cp:coreProperties>
</file>