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1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圆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圆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圆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圆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14282" y="3886200"/>
            <a:ext cx="8643998" cy="1752600"/>
          </a:xfrm>
        </p:spPr>
        <p:txBody>
          <a:bodyPr>
            <a:noAutofit/>
          </a:bodyPr>
          <a:lstStyle/>
          <a:p>
            <a:r>
              <a:rPr lang="zh-CN" altLang="en-US" sz="36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常州市第二十四中学    梁增红</a:t>
            </a:r>
            <a:endParaRPr lang="en-US" altLang="zh-CN" sz="3600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r>
              <a:rPr lang="en-US" altLang="zh-CN" sz="36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2019.11.29</a:t>
            </a:r>
            <a:endParaRPr lang="zh-CN" altLang="en-US" sz="360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2130425"/>
            <a:ext cx="8929718" cy="1470025"/>
          </a:xfrm>
        </p:spPr>
        <p:txBody>
          <a:bodyPr>
            <a:normAutofit fontScale="90000"/>
          </a:bodyPr>
          <a:lstStyle/>
          <a:p>
            <a:r>
              <a:rPr lang="zh-CN" altLang="en-US" sz="6000" b="1" dirty="0" smtClean="0"/>
              <a:t>做一个思考的教师</a:t>
            </a:r>
            <a:br>
              <a:rPr lang="zh-CN" altLang="en-US" dirty="0" smtClean="0"/>
            </a:b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85800" y="238760"/>
            <a:ext cx="7772400" cy="4572000"/>
          </a:xfrm>
        </p:spPr>
        <p:txBody>
          <a:bodyPr/>
          <a:p>
            <a:pPr algn="ctr"/>
            <a:endParaRPr lang="zh-CN" altLang="en-US"/>
          </a:p>
          <a:p>
            <a:pPr algn="ctr"/>
            <a:endParaRPr lang="zh-CN" altLang="en-US"/>
          </a:p>
          <a:p>
            <a:pPr algn="ctr"/>
            <a:endParaRPr lang="zh-CN" altLang="en-US"/>
          </a:p>
          <a:p>
            <a:pPr algn="ctr"/>
            <a:endParaRPr lang="zh-CN" altLang="en-US"/>
          </a:p>
          <a:p>
            <a:pPr marL="0" indent="0" algn="ctr">
              <a:buNone/>
            </a:pPr>
            <a:r>
              <a:rPr lang="zh-CN" altLang="en-US" sz="6000" b="1"/>
              <a:t>我们都是普通教师，需要思考吗？</a:t>
            </a:r>
            <a:endParaRPr lang="zh-CN" altLang="en-US" sz="60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0" y="285728"/>
            <a:ext cx="9144000" cy="6215106"/>
          </a:xfrm>
        </p:spPr>
        <p:txBody>
          <a:bodyPr>
            <a:normAutofit/>
          </a:bodyPr>
          <a:lstStyle/>
          <a:p>
            <a:r>
              <a:rPr lang="zh-CN" altLang="en-US" sz="32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一、读而思：从碎片到整本书</a:t>
            </a:r>
            <a:endParaRPr lang="zh-CN" altLang="en-US" sz="3200" b="1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CN" sz="3200" b="1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2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阅读，是一种精神上的享受，是一种个人修行，是一种自我救赎，是一种确认自己存在价值的事情。</a:t>
            </a:r>
            <a:endParaRPr lang="en-US" altLang="zh-CN" sz="3200" b="1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2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一个教师需要通过读书、读人、读课，才能品尝职业的志趣，呵护专业自尊，见天地，见众生，见自我。</a:t>
            </a:r>
            <a:endParaRPr lang="zh-CN" altLang="en-US" sz="3200" b="1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2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一个人，生命中必须要有几本滚瓜烂熟的书。这样的书，是生命之书，知音之书，伯乐之书！</a:t>
            </a:r>
            <a:endParaRPr lang="zh-CN" altLang="en-US" sz="3200" b="1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0" y="285728"/>
            <a:ext cx="9144000" cy="6286544"/>
          </a:xfrm>
        </p:spPr>
        <p:txBody>
          <a:bodyPr>
            <a:noAutofit/>
          </a:bodyPr>
          <a:lstStyle/>
          <a:p>
            <a:r>
              <a:rPr lang="zh-CN" altLang="en-US" sz="3200" b="1" dirty="0" smtClean="0">
                <a:latin typeface="+mn-ea"/>
              </a:rPr>
              <a:t>二、教而思：在反思中蜕变</a:t>
            </a:r>
            <a:endParaRPr lang="zh-CN" altLang="en-US" sz="3200" b="1" dirty="0" smtClean="0">
              <a:latin typeface="+mn-ea"/>
            </a:endParaRPr>
          </a:p>
          <a:p>
            <a:endParaRPr lang="en-US" altLang="zh-CN" sz="3200" b="1" dirty="0" smtClean="0">
              <a:latin typeface="+mn-ea"/>
            </a:endParaRPr>
          </a:p>
          <a:p>
            <a:r>
              <a:rPr lang="zh-CN" altLang="en-US" sz="3200" b="1" dirty="0" smtClean="0">
                <a:latin typeface="+mn-ea"/>
              </a:rPr>
              <a:t>“要判断但丁，我们就须把自己提升到但丁的水平。”</a:t>
            </a:r>
            <a:r>
              <a:rPr lang="zh-CN" altLang="en-US" sz="2400" b="1" dirty="0" smtClean="0">
                <a:latin typeface="+mn-ea"/>
              </a:rPr>
              <a:t>（转引自曾繁仁</a:t>
            </a:r>
            <a:r>
              <a:rPr lang="en-US" altLang="zh-CN" sz="2400" b="1" dirty="0" smtClean="0">
                <a:latin typeface="+mn-ea"/>
              </a:rPr>
              <a:t>《</a:t>
            </a:r>
            <a:r>
              <a:rPr lang="zh-CN" altLang="en-US" sz="2400" b="1" dirty="0" smtClean="0">
                <a:latin typeface="+mn-ea"/>
              </a:rPr>
              <a:t>重评克罗齐的表现论美学思想</a:t>
            </a:r>
            <a:r>
              <a:rPr lang="en-US" altLang="zh-CN" sz="2400" b="1" dirty="0" smtClean="0">
                <a:latin typeface="+mn-ea"/>
              </a:rPr>
              <a:t>》</a:t>
            </a:r>
            <a:r>
              <a:rPr lang="zh-CN" altLang="en-US" sz="2400" b="1" dirty="0" smtClean="0">
                <a:latin typeface="+mn-ea"/>
              </a:rPr>
              <a:t>，山东大学学报哲学社会科学版，</a:t>
            </a:r>
            <a:r>
              <a:rPr lang="en-US" altLang="zh-CN" sz="2400" b="1" dirty="0" smtClean="0">
                <a:latin typeface="+mn-ea"/>
              </a:rPr>
              <a:t>1988</a:t>
            </a:r>
            <a:r>
              <a:rPr lang="zh-CN" altLang="en-US" sz="2400" b="1" dirty="0" smtClean="0">
                <a:latin typeface="+mn-ea"/>
              </a:rPr>
              <a:t>年第</a:t>
            </a:r>
            <a:r>
              <a:rPr lang="en-US" altLang="zh-CN" sz="2400" b="1" dirty="0" smtClean="0">
                <a:latin typeface="+mn-ea"/>
              </a:rPr>
              <a:t>4</a:t>
            </a:r>
            <a:r>
              <a:rPr lang="zh-CN" altLang="en-US" sz="2400" b="1" dirty="0" smtClean="0">
                <a:latin typeface="+mn-ea"/>
              </a:rPr>
              <a:t>期，第</a:t>
            </a:r>
            <a:r>
              <a:rPr lang="en-US" altLang="zh-CN" sz="2400" b="1" dirty="0" smtClean="0">
                <a:latin typeface="+mn-ea"/>
              </a:rPr>
              <a:t>71</a:t>
            </a:r>
            <a:r>
              <a:rPr lang="zh-CN" altLang="en-US" sz="2400" b="1" dirty="0" smtClean="0">
                <a:latin typeface="+mn-ea"/>
              </a:rPr>
              <a:t>页）</a:t>
            </a:r>
            <a:endParaRPr lang="en-US" altLang="zh-CN" sz="2400" b="1" dirty="0" smtClean="0">
              <a:latin typeface="+mn-ea"/>
            </a:endParaRPr>
          </a:p>
          <a:p>
            <a:endParaRPr lang="en-US" altLang="zh-CN" sz="2400" b="1" dirty="0" smtClean="0">
              <a:latin typeface="+mn-ea"/>
            </a:endParaRPr>
          </a:p>
          <a:p>
            <a:r>
              <a:rPr lang="zh-CN" altLang="en-US" sz="3200" b="1" dirty="0" smtClean="0">
                <a:latin typeface="+mn-ea"/>
              </a:rPr>
              <a:t>被专家批评是一种成长的契机。</a:t>
            </a:r>
            <a:endParaRPr lang="en-US" altLang="zh-CN" sz="3200" b="1" dirty="0" smtClean="0">
              <a:latin typeface="+mn-ea"/>
            </a:endParaRPr>
          </a:p>
          <a:p>
            <a:endParaRPr lang="en-US" altLang="zh-CN" sz="3200" b="1" dirty="0" smtClean="0">
              <a:latin typeface="+mn-ea"/>
            </a:endParaRPr>
          </a:p>
          <a:p>
            <a:r>
              <a:rPr lang="zh-CN" altLang="en-US" sz="3200" b="1" dirty="0" smtClean="0">
                <a:latin typeface="+mn-ea"/>
              </a:rPr>
              <a:t>与其浮光掠影地看一百节课，不如以看一百节课的时间，细细地看少数课。</a:t>
            </a:r>
            <a:endParaRPr lang="zh-CN" altLang="en-US" sz="3200" b="1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0" y="1000108"/>
            <a:ext cx="9144000" cy="5126055"/>
          </a:xfrm>
        </p:spPr>
        <p:txBody>
          <a:bodyPr>
            <a:normAutofit/>
          </a:bodyPr>
          <a:lstStyle/>
          <a:p>
            <a:pPr>
              <a:lnSpc>
                <a:spcPts val="4500"/>
              </a:lnSpc>
            </a:pPr>
            <a:r>
              <a:rPr lang="zh-CN" altLang="en-US" sz="3200" b="1" dirty="0" smtClean="0">
                <a:latin typeface="+mn-ea"/>
              </a:rPr>
              <a:t>三、我思故我在：寻找属于自己的句子</a:t>
            </a:r>
            <a:endParaRPr lang="zh-CN" altLang="en-US" sz="3200" b="1" dirty="0" smtClean="0">
              <a:latin typeface="+mn-ea"/>
            </a:endParaRPr>
          </a:p>
          <a:p>
            <a:pPr>
              <a:lnSpc>
                <a:spcPts val="4500"/>
              </a:lnSpc>
            </a:pPr>
            <a:endParaRPr lang="en-US" altLang="zh-CN" sz="3200" b="1" dirty="0" smtClean="0">
              <a:latin typeface="+mn-ea"/>
            </a:endParaRPr>
          </a:p>
          <a:p>
            <a:pPr>
              <a:lnSpc>
                <a:spcPts val="4500"/>
              </a:lnSpc>
            </a:pPr>
            <a:r>
              <a:rPr lang="zh-CN" altLang="en-US" sz="3200" b="1" dirty="0" smtClean="0">
                <a:latin typeface="+mn-ea"/>
              </a:rPr>
              <a:t>从“写手”到“提炼主张”。</a:t>
            </a:r>
            <a:endParaRPr lang="en-US" altLang="zh-CN" sz="3200" b="1" dirty="0" smtClean="0">
              <a:latin typeface="+mn-ea"/>
            </a:endParaRPr>
          </a:p>
          <a:p>
            <a:pPr>
              <a:lnSpc>
                <a:spcPts val="4500"/>
              </a:lnSpc>
            </a:pPr>
            <a:r>
              <a:rPr lang="zh-CN" altLang="en-US" sz="3200" b="1" dirty="0" smtClean="0">
                <a:latin typeface="+mn-ea"/>
              </a:rPr>
              <a:t>“提出一个教学主张，至少要有‘十’个教学案例作为支撑。”</a:t>
            </a:r>
            <a:endParaRPr lang="en-US" altLang="zh-CN" sz="3200" b="1" dirty="0" smtClean="0">
              <a:latin typeface="+mn-ea"/>
            </a:endParaRPr>
          </a:p>
          <a:p>
            <a:pPr>
              <a:lnSpc>
                <a:spcPts val="4500"/>
              </a:lnSpc>
            </a:pPr>
            <a:r>
              <a:rPr lang="zh-CN" altLang="en-US" sz="3200" b="1" dirty="0" smtClean="0">
                <a:latin typeface="+mn-ea"/>
              </a:rPr>
              <a:t>从</a:t>
            </a:r>
            <a:r>
              <a:rPr lang="en-US" altLang="zh-CN" sz="3200" b="1" dirty="0" smtClean="0">
                <a:latin typeface="+mn-ea"/>
              </a:rPr>
              <a:t>1.0</a:t>
            </a:r>
            <a:r>
              <a:rPr lang="zh-CN" altLang="en-US" sz="3200" b="1" dirty="0" smtClean="0">
                <a:latin typeface="+mn-ea"/>
              </a:rPr>
              <a:t>版到</a:t>
            </a:r>
            <a:r>
              <a:rPr lang="en-US" altLang="zh-CN" sz="3200" b="1" dirty="0" smtClean="0">
                <a:latin typeface="+mn-ea"/>
              </a:rPr>
              <a:t>2.0</a:t>
            </a:r>
            <a:r>
              <a:rPr lang="zh-CN" altLang="en-US" sz="3200" b="1" dirty="0" smtClean="0">
                <a:latin typeface="+mn-ea"/>
              </a:rPr>
              <a:t>版到</a:t>
            </a:r>
            <a:r>
              <a:rPr lang="en-US" altLang="zh-CN" sz="3200" b="1" dirty="0" smtClean="0">
                <a:latin typeface="+mn-ea"/>
              </a:rPr>
              <a:t>……</a:t>
            </a:r>
            <a:endParaRPr lang="zh-CN" altLang="en-US" sz="3200" b="1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0" y="428604"/>
            <a:ext cx="9144000" cy="642939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ts val="5000"/>
              </a:lnSpc>
            </a:pPr>
            <a:r>
              <a:rPr lang="zh-CN" altLang="en-US" sz="4000" b="1" dirty="0" smtClean="0"/>
              <a:t>“有些东西，我们要视而不见，听而不闻；有些世界或中国之名人，我不必求认识；有些群居终日言不及义的聚会，我不必去参加；有些哗众取宠的讲演，我不必听；有些浮游无据的文字，我不必看。人必有所不为，而后可以有所为。人之有所不为，即人之精神向自己凝聚的开始，而求内在的心灵开发的开始。”</a:t>
            </a:r>
            <a:endParaRPr lang="en-US" altLang="zh-CN" sz="4000" b="1" dirty="0" smtClean="0"/>
          </a:p>
          <a:p>
            <a:pPr algn="r">
              <a:lnSpc>
                <a:spcPts val="5000"/>
              </a:lnSpc>
            </a:pPr>
            <a:r>
              <a:rPr lang="en-US" altLang="zh-CN" sz="2600" b="1" dirty="0" smtClean="0"/>
              <a:t>——</a:t>
            </a:r>
            <a:r>
              <a:rPr lang="zh-CN" altLang="en-US" sz="2600" b="1" dirty="0" smtClean="0"/>
              <a:t>唐君毅</a:t>
            </a:r>
            <a:r>
              <a:rPr lang="en-US" altLang="zh-CN" sz="2600" b="1" dirty="0" smtClean="0"/>
              <a:t>《</a:t>
            </a:r>
            <a:r>
              <a:rPr lang="zh-CN" altLang="en-US" sz="2600" b="1" dirty="0" smtClean="0"/>
              <a:t>人生之体验续编</a:t>
            </a:r>
            <a:r>
              <a:rPr lang="en-US" altLang="zh-CN" sz="2600" b="1" dirty="0" smtClean="0"/>
              <a:t>》</a:t>
            </a:r>
            <a:r>
              <a:rPr lang="zh-CN" altLang="en-US" sz="2600" b="1" dirty="0" smtClean="0"/>
              <a:t>，广西师范大学出版社，</a:t>
            </a:r>
            <a:r>
              <a:rPr lang="en-US" altLang="zh-CN" sz="2600" b="1" dirty="0" smtClean="0"/>
              <a:t>2005</a:t>
            </a:r>
            <a:r>
              <a:rPr lang="zh-CN" altLang="en-US" sz="2600" b="1" dirty="0" smtClean="0"/>
              <a:t>年版</a:t>
            </a:r>
            <a:endParaRPr lang="zh-CN" altLang="en-US" sz="2600" b="1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平衡">
  <a:themeElements>
    <a:clrScheme name="平衡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平衡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平衡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569</Words>
  <Application>WPS 演示</Application>
  <PresentationFormat>全屏显示(4:3)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8" baseType="lpstr">
      <vt:lpstr>Arial</vt:lpstr>
      <vt:lpstr>宋体</vt:lpstr>
      <vt:lpstr>Wingdings</vt:lpstr>
      <vt:lpstr>Wingdings 2</vt:lpstr>
      <vt:lpstr>Perpetua</vt:lpstr>
      <vt:lpstr>幼圆</vt:lpstr>
      <vt:lpstr>Franklin Gothic Book</vt:lpstr>
      <vt:lpstr>微软雅黑</vt:lpstr>
      <vt:lpstr>Arial Unicode MS</vt:lpstr>
      <vt:lpstr>Calibri</vt:lpstr>
      <vt:lpstr>Wingdings</vt:lpstr>
      <vt:lpstr>平衡</vt:lpstr>
      <vt:lpstr>做一个思考的教师 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做一个思考的实践者 </dc:title>
  <dc:creator>lenovo</dc:creator>
  <cp:lastModifiedBy>ASUS-CHINA</cp:lastModifiedBy>
  <cp:revision>30</cp:revision>
  <dcterms:created xsi:type="dcterms:W3CDTF">2019-11-09T02:58:00Z</dcterms:created>
  <dcterms:modified xsi:type="dcterms:W3CDTF">2019-11-29T01:32:31Z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2052-11.1.0.9208</vt:lpwstr>
  </property>
</Properties>
</file>