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3"/>
    <p:sldId id="258" r:id="rId4"/>
    <p:sldId id="286" r:id="rId5"/>
    <p:sldId id="369" r:id="rId6"/>
    <p:sldId id="288" r:id="rId7"/>
    <p:sldId id="290" r:id="rId8"/>
    <p:sldId id="370" r:id="rId9"/>
    <p:sldId id="293" r:id="rId10"/>
    <p:sldId id="295" r:id="rId11"/>
    <p:sldId id="297" r:id="rId12"/>
    <p:sldId id="367" r:id="rId13"/>
    <p:sldId id="368" r:id="rId14"/>
    <p:sldId id="298" r:id="rId15"/>
    <p:sldId id="299" r:id="rId16"/>
    <p:sldId id="302" r:id="rId17"/>
    <p:sldId id="28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68BAAA"/>
    <a:srgbClr val="D88A9E"/>
    <a:srgbClr val="EDAC5D"/>
    <a:srgbClr val="D1758E"/>
    <a:srgbClr val="A1739D"/>
    <a:srgbClr val="F4A74A"/>
    <a:srgbClr val="5F3158"/>
    <a:srgbClr val="774F71"/>
    <a:srgbClr val="F7C17F"/>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90" autoAdjust="0"/>
    <p:restoredTop sz="93837" autoAdjust="0"/>
  </p:normalViewPr>
  <p:slideViewPr>
    <p:cSldViewPr snapToGrid="0" showGuides="1">
      <p:cViewPr varScale="1">
        <p:scale>
          <a:sx n="68" d="100"/>
          <a:sy n="68" d="100"/>
        </p:scale>
        <p:origin x="-114" y="-114"/>
      </p:cViewPr>
      <p:guideLst>
        <p:guide orient="horz" pos="1684"/>
        <p:guide orient="horz" pos="3906"/>
        <p:guide pos="6422"/>
        <p:guide pos="1277"/>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notesMaster" Target="notesMasters/notesMaster1.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27387C-0F71-47AA-8625-78B4CEAC1B41}"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3449A1-6881-4E18-9118-9CA8B6351369}"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200" y="1825625"/>
            <a:ext cx="5181600" cy="435133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788" y="2505075"/>
            <a:ext cx="5157787"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200" y="2505075"/>
            <a:ext cx="5183188" cy="368458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E1E637E6-C72E-4811-A999-7E3B3249467C}"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3D39BEF3-C642-43F7-A951-ECBD4B38100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E637E6-C72E-4811-A999-7E3B3249467C}" type="datetimeFigureOut">
              <a:rPr lang="zh-CN" altLang="en-US" smtClean="0"/>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9BEF3-C642-43F7-A951-ECBD4B381009}" type="slidenum">
              <a:rPr lang="zh-CN" altLang="en-US" smtClean="0"/>
            </a:fld>
            <a:endParaRPr lang="zh-CN" alt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12.jpeg"/><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4.png"/><Relationship Id="rId1"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6.png"/><Relationship Id="rId1" Type="http://schemas.openxmlformats.org/officeDocument/2006/relationships/image" Target="../media/image15.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7.png"/><Relationship Id="rId1" Type="http://schemas.openxmlformats.org/officeDocument/2006/relationships/image" Target="../media/image1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1" name="组合 40"/>
          <p:cNvGrpSpPr/>
          <p:nvPr/>
        </p:nvGrpSpPr>
        <p:grpSpPr>
          <a:xfrm>
            <a:off x="0" y="4669047"/>
            <a:ext cx="6039098" cy="449483"/>
            <a:chOff x="-23530" y="2881356"/>
            <a:chExt cx="3348000" cy="931705"/>
          </a:xfrm>
        </p:grpSpPr>
        <p:sp>
          <p:nvSpPr>
            <p:cNvPr id="36" name="矩形 35"/>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矩形 36"/>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37"/>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矩形 38"/>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4" name="文本框 43"/>
          <p:cNvSpPr txBox="1"/>
          <p:nvPr/>
        </p:nvSpPr>
        <p:spPr>
          <a:xfrm>
            <a:off x="5403758" y="5737234"/>
            <a:ext cx="4416521" cy="518160"/>
          </a:xfrm>
          <a:prstGeom prst="rect">
            <a:avLst/>
          </a:prstGeom>
          <a:noFill/>
        </p:spPr>
        <p:txBody>
          <a:bodyPr wrap="square" rtlCol="0">
            <a:spAutoFit/>
          </a:bodyPr>
          <a:lstStyle/>
          <a:p>
            <a:pPr algn="ctr"/>
            <a:r>
              <a:rPr lang="zh-CN" altLang="en-US" sz="2800" b="1" dirty="0">
                <a:solidFill>
                  <a:schemeClr val="bg2"/>
                </a:solidFill>
                <a:latin typeface="华文行楷" pitchFamily="2" charset="-122"/>
                <a:ea typeface="华文行楷" pitchFamily="2" charset="-122"/>
              </a:rPr>
              <a:t>常州</a:t>
            </a:r>
            <a:r>
              <a:rPr lang="zh-CN" altLang="en-US" sz="2800" b="1" dirty="0" smtClean="0">
                <a:solidFill>
                  <a:schemeClr val="bg2"/>
                </a:solidFill>
                <a:latin typeface="华文行楷" pitchFamily="2" charset="-122"/>
                <a:ea typeface="华文行楷" pitchFamily="2" charset="-122"/>
              </a:rPr>
              <a:t>市教科院    刘霁华</a:t>
            </a:r>
            <a:r>
              <a:rPr lang="en-US" altLang="zh-CN" sz="2800" b="1" dirty="0" smtClean="0">
                <a:solidFill>
                  <a:schemeClr val="bg2"/>
                </a:solidFill>
                <a:latin typeface="华文行楷" pitchFamily="2" charset="-122"/>
                <a:ea typeface="华文行楷" pitchFamily="2" charset="-122"/>
              </a:rPr>
              <a:t>.</a:t>
            </a:r>
            <a:endParaRPr lang="zh-CN" altLang="en-US" sz="2800" b="1" dirty="0">
              <a:solidFill>
                <a:schemeClr val="bg2"/>
              </a:solidFill>
              <a:latin typeface="华文行楷" pitchFamily="2" charset="-122"/>
              <a:ea typeface="华文行楷" pitchFamily="2" charset="-122"/>
            </a:endParaRPr>
          </a:p>
        </p:txBody>
      </p:sp>
      <p:grpSp>
        <p:nvGrpSpPr>
          <p:cNvPr id="45" name="组合 44"/>
          <p:cNvGrpSpPr/>
          <p:nvPr/>
        </p:nvGrpSpPr>
        <p:grpSpPr>
          <a:xfrm rot="16200000">
            <a:off x="6898280" y="2921997"/>
            <a:ext cx="6775703" cy="931705"/>
            <a:chOff x="-23530" y="2881356"/>
            <a:chExt cx="3348000" cy="931705"/>
          </a:xfrm>
        </p:grpSpPr>
        <p:sp>
          <p:nvSpPr>
            <p:cNvPr id="46" name="矩形 45"/>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矩形 46"/>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矩形 47"/>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矩形 48"/>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矩形 5"/>
          <p:cNvSpPr/>
          <p:nvPr/>
        </p:nvSpPr>
        <p:spPr>
          <a:xfrm>
            <a:off x="669832" y="1125088"/>
            <a:ext cx="8810344" cy="2862322"/>
          </a:xfrm>
          <a:prstGeom prst="rect">
            <a:avLst/>
          </a:prstGeom>
        </p:spPr>
        <p:txBody>
          <a:bodyPr wrap="square">
            <a:spAutoFit/>
          </a:bodyPr>
          <a:lstStyle/>
          <a:p>
            <a:pPr algn="ctr">
              <a:lnSpc>
                <a:spcPct val="150000"/>
              </a:lnSpc>
            </a:pPr>
            <a:r>
              <a:rPr lang="zh-CN" altLang="zh-CN" sz="6000" b="1" dirty="0">
                <a:solidFill>
                  <a:schemeClr val="bg2"/>
                </a:solidFill>
                <a:latin typeface="微软雅黑" pitchFamily="34" charset="-122"/>
                <a:ea typeface="微软雅黑" pitchFamily="34" charset="-122"/>
              </a:rPr>
              <a:t>复习教学的</a:t>
            </a:r>
            <a:endParaRPr lang="en-US" altLang="zh-CN" sz="6000" b="1" dirty="0">
              <a:solidFill>
                <a:schemeClr val="bg2"/>
              </a:solidFill>
              <a:latin typeface="微软雅黑" pitchFamily="34" charset="-122"/>
              <a:ea typeface="微软雅黑" pitchFamily="34" charset="-122"/>
            </a:endParaRPr>
          </a:p>
          <a:p>
            <a:pPr>
              <a:lnSpc>
                <a:spcPct val="150000"/>
              </a:lnSpc>
            </a:pPr>
            <a:r>
              <a:rPr lang="en-US" altLang="zh-CN" sz="6000" b="1" dirty="0">
                <a:solidFill>
                  <a:schemeClr val="accent2">
                    <a:lumMod val="75000"/>
                  </a:schemeClr>
                </a:solidFill>
                <a:latin typeface="微软雅黑" pitchFamily="34" charset="-122"/>
                <a:ea typeface="微软雅黑" pitchFamily="34" charset="-122"/>
              </a:rPr>
              <a:t>“</a:t>
            </a:r>
            <a:r>
              <a:rPr lang="en-US" altLang="zh-CN" sz="6000" b="1" i="1" dirty="0">
                <a:solidFill>
                  <a:schemeClr val="accent2">
                    <a:lumMod val="75000"/>
                  </a:schemeClr>
                </a:solidFill>
                <a:latin typeface="微软雅黑" pitchFamily="34" charset="-122"/>
                <a:ea typeface="微软雅黑" pitchFamily="34" charset="-122"/>
              </a:rPr>
              <a:t>P-G-R”</a:t>
            </a:r>
            <a:r>
              <a:rPr lang="zh-CN" altLang="zh-CN" sz="6000" b="1" dirty="0">
                <a:solidFill>
                  <a:schemeClr val="bg2"/>
                </a:solidFill>
                <a:latin typeface="微软雅黑" pitchFamily="34" charset="-122"/>
                <a:ea typeface="微软雅黑" pitchFamily="34" charset="-122"/>
              </a:rPr>
              <a:t>深度学习范式</a:t>
            </a:r>
            <a:endParaRPr lang="en-US" altLang="zh-CN" sz="6000" b="1" dirty="0">
              <a:solidFill>
                <a:schemeClr val="bg2"/>
              </a:solidFill>
              <a:latin typeface="微软雅黑" pitchFamily="34" charset="-122"/>
              <a:ea typeface="微软雅黑" pitchFamily="34" charset="-122"/>
              <a:cs typeface="Open Sans" panose="020B0606030504020204" pitchFamily="34" charset="0"/>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188473"/>
            <a:ext cx="7812000" cy="9180"/>
          </a:xfrm>
          <a:prstGeom prst="line">
            <a:avLst/>
          </a:prstGeom>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1181628" y="292493"/>
            <a:ext cx="806582" cy="807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sp>
        <p:nvSpPr>
          <p:cNvPr id="2" name="矩形 1"/>
          <p:cNvSpPr/>
          <p:nvPr/>
        </p:nvSpPr>
        <p:spPr>
          <a:xfrm>
            <a:off x="674718" y="1324156"/>
            <a:ext cx="10862861" cy="3785652"/>
          </a:xfrm>
          <a:prstGeom prst="rect">
            <a:avLst/>
          </a:prstGeom>
        </p:spPr>
        <p:txBody>
          <a:bodyPr wrap="square">
            <a:spAutoFit/>
          </a:bodyPr>
          <a:lstStyle/>
          <a:p>
            <a:pPr>
              <a:lnSpc>
                <a:spcPct val="150000"/>
              </a:lnSpc>
            </a:pPr>
            <a:r>
              <a:rPr lang="zh-CN" altLang="zh-CN" sz="2000" b="1" dirty="0">
                <a:solidFill>
                  <a:srgbClr val="000000"/>
                </a:solidFill>
                <a:latin typeface="微软雅黑" pitchFamily="34" charset="-122"/>
                <a:ea typeface="微软雅黑" pitchFamily="34" charset="-122"/>
                <a:cs typeface="Courier New" pitchFamily="49" charset="0"/>
              </a:rPr>
              <a:t>【案例</a:t>
            </a:r>
            <a:r>
              <a:rPr lang="en-US" altLang="zh-CN" sz="2000" b="1" dirty="0">
                <a:solidFill>
                  <a:srgbClr val="000000"/>
                </a:solidFill>
                <a:latin typeface="微软雅黑" pitchFamily="34" charset="-122"/>
                <a:ea typeface="微软雅黑" pitchFamily="34" charset="-122"/>
                <a:cs typeface="Courier New" pitchFamily="49" charset="0"/>
              </a:rPr>
              <a:t>5】</a:t>
            </a:r>
            <a:r>
              <a:rPr lang="zh-CN" altLang="zh-CN" sz="2000" b="1" dirty="0">
                <a:solidFill>
                  <a:schemeClr val="bg2"/>
                </a:solidFill>
                <a:latin typeface="微软雅黑" pitchFamily="34" charset="-122"/>
                <a:ea typeface="微软雅黑" pitchFamily="34" charset="-122"/>
              </a:rPr>
              <a:t>四种电磁仪器，学生学习后会感觉比较混乱，这时教师可以提炼出的思想化的问题：问题</a:t>
            </a:r>
            <a:r>
              <a:rPr lang="en-US" altLang="zh-CN" sz="2000" b="1" dirty="0">
                <a:solidFill>
                  <a:schemeClr val="bg2"/>
                </a:solidFill>
                <a:latin typeface="微软雅黑" pitchFamily="34" charset="-122"/>
                <a:ea typeface="微软雅黑" pitchFamily="34" charset="-122"/>
              </a:rPr>
              <a:t>1</a:t>
            </a:r>
            <a:r>
              <a:rPr lang="zh-CN" altLang="zh-CN" sz="2000" b="1" dirty="0">
                <a:solidFill>
                  <a:schemeClr val="bg2"/>
                </a:solidFill>
                <a:latin typeface="微软雅黑" pitchFamily="34" charset="-122"/>
                <a:ea typeface="微软雅黑" pitchFamily="34" charset="-122"/>
              </a:rPr>
              <a:t>：这四种仪器的共同点是什么？师生共同分析，得出二力平衡的思想。</a:t>
            </a:r>
            <a:endParaRPr lang="en-US" altLang="zh-CN" sz="2000" b="1" dirty="0">
              <a:solidFill>
                <a:schemeClr val="bg2"/>
              </a:solidFill>
              <a:latin typeface="微软雅黑" pitchFamily="34" charset="-122"/>
              <a:ea typeface="微软雅黑" pitchFamily="34" charset="-122"/>
            </a:endParaRPr>
          </a:p>
          <a:p>
            <a:pPr>
              <a:lnSpc>
                <a:spcPct val="150000"/>
              </a:lnSpc>
            </a:pPr>
            <a:r>
              <a:rPr lang="zh-CN" altLang="zh-CN" sz="2000" b="1" dirty="0">
                <a:solidFill>
                  <a:schemeClr val="bg2"/>
                </a:solidFill>
                <a:latin typeface="微软雅黑" pitchFamily="34" charset="-122"/>
                <a:ea typeface="微软雅黑" pitchFamily="34" charset="-122"/>
              </a:rPr>
              <a:t>问题</a:t>
            </a:r>
            <a:r>
              <a:rPr lang="en-US" altLang="zh-CN" sz="2000" b="1" dirty="0">
                <a:solidFill>
                  <a:schemeClr val="bg2"/>
                </a:solidFill>
                <a:latin typeface="微软雅黑" pitchFamily="34" charset="-122"/>
                <a:ea typeface="微软雅黑" pitchFamily="34" charset="-122"/>
              </a:rPr>
              <a:t>2</a:t>
            </a:r>
            <a:r>
              <a:rPr lang="zh-CN" altLang="zh-CN" sz="2000" b="1" dirty="0">
                <a:solidFill>
                  <a:schemeClr val="bg2"/>
                </a:solidFill>
                <a:latin typeface="微软雅黑" pitchFamily="34" charset="-122"/>
                <a:ea typeface="微软雅黑" pitchFamily="34" charset="-122"/>
              </a:rPr>
              <a:t>：它们的不同点是什么？得出“速度选择器”的电场是“原有的电场”，而其他的几个仪器的电场 “后生的电场”。</a:t>
            </a:r>
            <a:endParaRPr lang="en-US" altLang="zh-CN" sz="2000" b="1" dirty="0">
              <a:solidFill>
                <a:schemeClr val="bg2"/>
              </a:solidFill>
              <a:latin typeface="微软雅黑" pitchFamily="34" charset="-122"/>
              <a:ea typeface="微软雅黑" pitchFamily="34" charset="-122"/>
            </a:endParaRPr>
          </a:p>
          <a:p>
            <a:pPr>
              <a:lnSpc>
                <a:spcPct val="150000"/>
              </a:lnSpc>
            </a:pPr>
            <a:r>
              <a:rPr lang="zh-CN" altLang="zh-CN" sz="2000" b="1" dirty="0">
                <a:solidFill>
                  <a:schemeClr val="bg2"/>
                </a:solidFill>
                <a:latin typeface="微软雅黑" pitchFamily="34" charset="-122"/>
                <a:ea typeface="微软雅黑" pitchFamily="34" charset="-122"/>
              </a:rPr>
              <a:t>问题</a:t>
            </a:r>
            <a:r>
              <a:rPr lang="en-US" altLang="zh-CN" sz="2000" b="1" dirty="0">
                <a:solidFill>
                  <a:schemeClr val="bg2"/>
                </a:solidFill>
                <a:latin typeface="微软雅黑" pitchFamily="34" charset="-122"/>
                <a:ea typeface="微软雅黑" pitchFamily="34" charset="-122"/>
              </a:rPr>
              <a:t>3</a:t>
            </a:r>
            <a:r>
              <a:rPr lang="zh-CN" altLang="zh-CN" sz="2000" b="1" dirty="0">
                <a:solidFill>
                  <a:schemeClr val="bg2"/>
                </a:solidFill>
                <a:latin typeface="微软雅黑" pitchFamily="34" charset="-122"/>
                <a:ea typeface="微软雅黑" pitchFamily="34" charset="-122"/>
              </a:rPr>
              <a:t>：速度选择器、磁流体发电机、电磁流量计及霍尔元件内部带电粒子的运动有什么特点？得出前三者都是正负离子的同方向定向宏观运动，而霍尔元件是单一电荷的定向微观运动。师生共同比较了这些“异同性”，学生思维的深刻性和思维的品质得到了提升，学习成果才得到真正的内化。 </a:t>
            </a:r>
            <a:endParaRPr lang="zh-CN" altLang="zh-CN" sz="2000" b="1" dirty="0">
              <a:solidFill>
                <a:schemeClr val="bg2"/>
              </a:solidFill>
              <a:latin typeface="微软雅黑" pitchFamily="34" charset="-122"/>
              <a:ea typeface="微软雅黑" pitchFamily="34" charset="-122"/>
            </a:endParaRPr>
          </a:p>
        </p:txBody>
      </p:sp>
      <p:grpSp>
        <p:nvGrpSpPr>
          <p:cNvPr id="15" name="组合 14"/>
          <p:cNvGrpSpPr/>
          <p:nvPr/>
        </p:nvGrpSpPr>
        <p:grpSpPr>
          <a:xfrm>
            <a:off x="1386432" y="401983"/>
            <a:ext cx="4207886" cy="697640"/>
            <a:chOff x="6445022" y="2304000"/>
            <a:chExt cx="1205959" cy="697640"/>
          </a:xfrm>
        </p:grpSpPr>
        <p:sp>
          <p:nvSpPr>
            <p:cNvPr id="16" name="矩形: 圆角 12"/>
            <p:cNvSpPr/>
            <p:nvPr/>
          </p:nvSpPr>
          <p:spPr>
            <a:xfrm>
              <a:off x="6445022" y="2304000"/>
              <a:ext cx="1205959" cy="697640"/>
            </a:xfrm>
            <a:prstGeom prst="roundRect">
              <a:avLst>
                <a:gd name="adj" fmla="val 9524"/>
              </a:avLst>
            </a:prstGeom>
            <a:solidFill>
              <a:srgbClr val="D175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17" name="文本框 18"/>
            <p:cNvSpPr txBox="1"/>
            <p:nvPr/>
          </p:nvSpPr>
          <p:spPr>
            <a:xfrm>
              <a:off x="6553285" y="2438481"/>
              <a:ext cx="1055888" cy="523220"/>
            </a:xfrm>
            <a:prstGeom prst="rect">
              <a:avLst/>
            </a:prstGeom>
            <a:noFill/>
          </p:spPr>
          <p:txBody>
            <a:bodyPr wrap="square" rtlCol="0">
              <a:spAutoFit/>
            </a:bodyPr>
            <a:lstStyle/>
            <a:p>
              <a:r>
                <a:rPr lang="en-US" altLang="zh-CN" sz="2800" b="1" dirty="0">
                  <a:solidFill>
                    <a:schemeClr val="bg1"/>
                  </a:solidFill>
                  <a:latin typeface="微软雅黑" pitchFamily="34" charset="-122"/>
                  <a:ea typeface="微软雅黑" pitchFamily="34" charset="-122"/>
                </a:rPr>
                <a:t>3.</a:t>
              </a:r>
              <a:r>
                <a:rPr lang="zh-CN" altLang="en-US" sz="2800" b="1" dirty="0">
                  <a:solidFill>
                    <a:schemeClr val="bg1"/>
                  </a:solidFill>
                  <a:latin typeface="微软雅黑" pitchFamily="34" charset="-122"/>
                  <a:ea typeface="微软雅黑" pitchFamily="34" charset="-122"/>
                </a:rPr>
                <a:t>思想化的凝练策略</a:t>
              </a:r>
              <a:endParaRPr lang="zh-CN" altLang="en-US" sz="2800" b="1" dirty="0">
                <a:solidFill>
                  <a:schemeClr val="bg1"/>
                </a:solidFill>
                <a:latin typeface="微软雅黑" pitchFamily="34" charset="-122"/>
                <a:ea typeface="微软雅黑" pitchFamily="34" charset="-122"/>
              </a:endParaRPr>
            </a:p>
          </p:txBody>
        </p:sp>
      </p:grpSp>
      <p:grpSp>
        <p:nvGrpSpPr>
          <p:cNvPr id="3" name="组合 2"/>
          <p:cNvGrpSpPr/>
          <p:nvPr/>
        </p:nvGrpSpPr>
        <p:grpSpPr>
          <a:xfrm>
            <a:off x="1988210" y="4972406"/>
            <a:ext cx="8841245" cy="1181934"/>
            <a:chOff x="1319402" y="2386773"/>
            <a:chExt cx="8841245" cy="1181934"/>
          </a:xfrm>
        </p:grpSpPr>
        <p:grpSp>
          <p:nvGrpSpPr>
            <p:cNvPr id="13" name="组合 12"/>
            <p:cNvGrpSpPr/>
            <p:nvPr/>
          </p:nvGrpSpPr>
          <p:grpSpPr>
            <a:xfrm>
              <a:off x="1319402" y="2386773"/>
              <a:ext cx="6404205" cy="1181934"/>
              <a:chOff x="1223681" y="3352195"/>
              <a:chExt cx="6404205" cy="1181934"/>
            </a:xfrm>
          </p:grpSpPr>
          <p:pic>
            <p:nvPicPr>
              <p:cNvPr id="14" name="图片 13" descr="textimage8.jpeg"/>
              <p:cNvPicPr/>
              <p:nvPr/>
            </p:nvPicPr>
            <p:blipFill>
              <a:blip r:embed="rId1" cstate="print"/>
              <a:stretch>
                <a:fillRect/>
              </a:stretch>
            </p:blipFill>
            <p:spPr>
              <a:xfrm>
                <a:off x="5505884" y="3354667"/>
                <a:ext cx="2122002" cy="1176992"/>
              </a:xfrm>
              <a:prstGeom prst="rect">
                <a:avLst/>
              </a:prstGeom>
              <a:ln>
                <a:solidFill>
                  <a:schemeClr val="tx1"/>
                </a:solidFill>
              </a:ln>
            </p:spPr>
          </p:pic>
          <p:pic>
            <p:nvPicPr>
              <p:cNvPr id="19" name="图片 18" descr="textimage7.jpeg"/>
              <p:cNvPicPr/>
              <p:nvPr/>
            </p:nvPicPr>
            <p:blipFill>
              <a:blip r:embed="rId2" cstate="print"/>
              <a:stretch>
                <a:fillRect/>
              </a:stretch>
            </p:blipFill>
            <p:spPr>
              <a:xfrm>
                <a:off x="3406928" y="3354666"/>
                <a:ext cx="1924145" cy="1179463"/>
              </a:xfrm>
              <a:prstGeom prst="rect">
                <a:avLst/>
              </a:prstGeom>
              <a:ln>
                <a:solidFill>
                  <a:schemeClr val="tx1"/>
                </a:solidFill>
              </a:ln>
            </p:spPr>
          </p:pic>
          <p:pic>
            <p:nvPicPr>
              <p:cNvPr id="20" name="图片 19" descr="textimage6.jpeg"/>
              <p:cNvPicPr/>
              <p:nvPr/>
            </p:nvPicPr>
            <p:blipFill>
              <a:blip r:embed="rId3" cstate="print"/>
              <a:stretch>
                <a:fillRect/>
              </a:stretch>
            </p:blipFill>
            <p:spPr>
              <a:xfrm>
                <a:off x="1223681" y="3352195"/>
                <a:ext cx="1981541" cy="1179463"/>
              </a:xfrm>
              <a:prstGeom prst="rect">
                <a:avLst/>
              </a:prstGeom>
              <a:ln>
                <a:solidFill>
                  <a:schemeClr val="tx1"/>
                </a:solidFill>
              </a:ln>
            </p:spPr>
          </p:pic>
        </p:grpSp>
        <p:pic>
          <p:nvPicPr>
            <p:cNvPr id="21" name="图片 20"/>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75218" y="2420181"/>
              <a:ext cx="2185429" cy="1117587"/>
            </a:xfrm>
            <a:prstGeom prst="rect">
              <a:avLst/>
            </a:prstGeom>
            <a:noFill/>
            <a:ln>
              <a:solidFill>
                <a:schemeClr val="tx1"/>
              </a:solidFill>
            </a:ln>
          </p:spPr>
        </p:pic>
      </p:gr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188473"/>
            <a:ext cx="7812000" cy="9180"/>
          </a:xfrm>
          <a:prstGeom prst="line">
            <a:avLst/>
          </a:prstGeom>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1181628" y="292493"/>
            <a:ext cx="806582" cy="807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grpSp>
        <p:nvGrpSpPr>
          <p:cNvPr id="15" name="组合 14"/>
          <p:cNvGrpSpPr/>
          <p:nvPr/>
        </p:nvGrpSpPr>
        <p:grpSpPr>
          <a:xfrm>
            <a:off x="1386432" y="401983"/>
            <a:ext cx="4207886" cy="697640"/>
            <a:chOff x="6445022" y="2304000"/>
            <a:chExt cx="1205959" cy="697640"/>
          </a:xfrm>
        </p:grpSpPr>
        <p:sp>
          <p:nvSpPr>
            <p:cNvPr id="16" name="矩形: 圆角 12"/>
            <p:cNvSpPr/>
            <p:nvPr/>
          </p:nvSpPr>
          <p:spPr>
            <a:xfrm>
              <a:off x="6445022" y="2304000"/>
              <a:ext cx="1205959" cy="697640"/>
            </a:xfrm>
            <a:prstGeom prst="roundRect">
              <a:avLst>
                <a:gd name="adj" fmla="val 9524"/>
              </a:avLst>
            </a:prstGeom>
            <a:solidFill>
              <a:srgbClr val="D175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17" name="文本框 18"/>
            <p:cNvSpPr txBox="1"/>
            <p:nvPr/>
          </p:nvSpPr>
          <p:spPr>
            <a:xfrm>
              <a:off x="6553285" y="2438481"/>
              <a:ext cx="1055888" cy="523220"/>
            </a:xfrm>
            <a:prstGeom prst="rect">
              <a:avLst/>
            </a:prstGeom>
            <a:noFill/>
          </p:spPr>
          <p:txBody>
            <a:bodyPr wrap="square" rtlCol="0">
              <a:spAutoFit/>
            </a:bodyPr>
            <a:lstStyle/>
            <a:p>
              <a:r>
                <a:rPr lang="en-US" altLang="zh-CN" sz="2800" b="1" dirty="0">
                  <a:solidFill>
                    <a:schemeClr val="bg1"/>
                  </a:solidFill>
                  <a:latin typeface="微软雅黑" pitchFamily="34" charset="-122"/>
                  <a:ea typeface="微软雅黑" pitchFamily="34" charset="-122"/>
                </a:rPr>
                <a:t>3.</a:t>
              </a:r>
              <a:r>
                <a:rPr lang="zh-CN" altLang="en-US" sz="2800" b="1" dirty="0">
                  <a:solidFill>
                    <a:schemeClr val="bg1"/>
                  </a:solidFill>
                  <a:latin typeface="微软雅黑" pitchFamily="34" charset="-122"/>
                  <a:ea typeface="微软雅黑" pitchFamily="34" charset="-122"/>
                </a:rPr>
                <a:t>思想化的凝练策略</a:t>
              </a:r>
              <a:endParaRPr lang="zh-CN" altLang="en-US" sz="2800" b="1" dirty="0">
                <a:solidFill>
                  <a:schemeClr val="bg1"/>
                </a:solidFill>
                <a:latin typeface="微软雅黑" pitchFamily="34" charset="-122"/>
                <a:ea typeface="微软雅黑" pitchFamily="34" charset="-122"/>
              </a:endParaRPr>
            </a:p>
          </p:txBody>
        </p:sp>
      </p:grpSp>
      <p:pic>
        <p:nvPicPr>
          <p:cNvPr id="22" name="内容占位符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79987" y="1200542"/>
            <a:ext cx="9306527" cy="2189771"/>
          </a:xfrm>
          <a:prstGeom prst="rect">
            <a:avLst/>
          </a:prstGeom>
        </p:spPr>
      </p:pic>
      <p:pic>
        <p:nvPicPr>
          <p:cNvPr id="23" name="图片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3717" y="3352125"/>
            <a:ext cx="9951477" cy="2728633"/>
          </a:xfrm>
          <a:prstGeom prst="rect">
            <a:avLst/>
          </a:prstGeom>
        </p:spPr>
      </p:pic>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188473"/>
            <a:ext cx="7812000" cy="9180"/>
          </a:xfrm>
          <a:prstGeom prst="line">
            <a:avLst/>
          </a:prstGeom>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1181628" y="292493"/>
            <a:ext cx="806582" cy="807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grpSp>
        <p:nvGrpSpPr>
          <p:cNvPr id="15" name="组合 14"/>
          <p:cNvGrpSpPr/>
          <p:nvPr/>
        </p:nvGrpSpPr>
        <p:grpSpPr>
          <a:xfrm>
            <a:off x="1386432" y="401983"/>
            <a:ext cx="4207886" cy="697640"/>
            <a:chOff x="6445022" y="2304000"/>
            <a:chExt cx="1205959" cy="697640"/>
          </a:xfrm>
        </p:grpSpPr>
        <p:sp>
          <p:nvSpPr>
            <p:cNvPr id="16" name="矩形: 圆角 12"/>
            <p:cNvSpPr/>
            <p:nvPr/>
          </p:nvSpPr>
          <p:spPr>
            <a:xfrm>
              <a:off x="6445022" y="2304000"/>
              <a:ext cx="1205959" cy="697640"/>
            </a:xfrm>
            <a:prstGeom prst="roundRect">
              <a:avLst>
                <a:gd name="adj" fmla="val 9524"/>
              </a:avLst>
            </a:prstGeom>
            <a:solidFill>
              <a:srgbClr val="D175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17" name="文本框 18"/>
            <p:cNvSpPr txBox="1"/>
            <p:nvPr/>
          </p:nvSpPr>
          <p:spPr>
            <a:xfrm>
              <a:off x="6553285" y="2438481"/>
              <a:ext cx="1055888" cy="523220"/>
            </a:xfrm>
            <a:prstGeom prst="rect">
              <a:avLst/>
            </a:prstGeom>
            <a:noFill/>
          </p:spPr>
          <p:txBody>
            <a:bodyPr wrap="square" rtlCol="0">
              <a:spAutoFit/>
            </a:bodyPr>
            <a:lstStyle/>
            <a:p>
              <a:r>
                <a:rPr lang="en-US" altLang="zh-CN" sz="2800" b="1" dirty="0">
                  <a:solidFill>
                    <a:schemeClr val="bg1"/>
                  </a:solidFill>
                  <a:latin typeface="微软雅黑" pitchFamily="34" charset="-122"/>
                  <a:ea typeface="微软雅黑" pitchFamily="34" charset="-122"/>
                </a:rPr>
                <a:t>3.</a:t>
              </a:r>
              <a:r>
                <a:rPr lang="zh-CN" altLang="en-US" sz="2800" b="1" dirty="0">
                  <a:solidFill>
                    <a:schemeClr val="bg1"/>
                  </a:solidFill>
                  <a:latin typeface="微软雅黑" pitchFamily="34" charset="-122"/>
                  <a:ea typeface="微软雅黑" pitchFamily="34" charset="-122"/>
                </a:rPr>
                <a:t>思想化的凝练策略</a:t>
              </a:r>
              <a:endParaRPr lang="zh-CN" altLang="en-US" sz="2800" b="1" dirty="0">
                <a:solidFill>
                  <a:schemeClr val="bg1"/>
                </a:solidFill>
                <a:latin typeface="微软雅黑" pitchFamily="34" charset="-122"/>
                <a:ea typeface="微软雅黑" pitchFamily="34" charset="-122"/>
              </a:endParaRPr>
            </a:p>
          </p:txBody>
        </p:sp>
      </p:grpSp>
      <p:pic>
        <p:nvPicPr>
          <p:cNvPr id="22" name="内容占位符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2582" y="1340035"/>
            <a:ext cx="7416824" cy="2448272"/>
          </a:xfrm>
          <a:prstGeom prst="rect">
            <a:avLst/>
          </a:prstGeom>
        </p:spPr>
      </p:pic>
      <p:sp>
        <p:nvSpPr>
          <p:cNvPr id="24" name="文本框 9"/>
          <p:cNvSpPr txBox="1"/>
          <p:nvPr/>
        </p:nvSpPr>
        <p:spPr>
          <a:xfrm>
            <a:off x="984868" y="6050949"/>
            <a:ext cx="8443337" cy="523220"/>
          </a:xfrm>
          <a:prstGeom prst="rect">
            <a:avLst/>
          </a:prstGeom>
          <a:noFill/>
        </p:spPr>
        <p:txBody>
          <a:bodyPr wrap="none" rtlCol="0">
            <a:spAutoFit/>
          </a:bodyPr>
          <a:lstStyle/>
          <a:p>
            <a:r>
              <a:rPr lang="zh-CN" altLang="en-US" sz="2800" b="1" dirty="0">
                <a:solidFill>
                  <a:srgbClr val="C00000"/>
                </a:solidFill>
                <a:latin typeface="微软雅黑" pitchFamily="34" charset="-122"/>
                <a:ea typeface="微软雅黑" pitchFamily="34" charset="-122"/>
              </a:rPr>
              <a:t>提炼：分段分析法</a:t>
            </a:r>
            <a:r>
              <a:rPr lang="zh-CN" altLang="en-US" sz="2800" b="1" dirty="0" smtClean="0">
                <a:solidFill>
                  <a:srgbClr val="C00000"/>
                </a:solidFill>
                <a:latin typeface="微软雅黑" pitchFamily="34" charset="-122"/>
                <a:ea typeface="微软雅黑" pitchFamily="34" charset="-122"/>
              </a:rPr>
              <a:t>，</a:t>
            </a:r>
            <a:r>
              <a:rPr lang="zh-CN" altLang="en-US" sz="2800" b="1" dirty="0">
                <a:solidFill>
                  <a:srgbClr val="C00000"/>
                </a:solidFill>
                <a:latin typeface="微软雅黑" pitchFamily="34" charset="-122"/>
                <a:ea typeface="微软雅黑" pitchFamily="34" charset="-122"/>
              </a:rPr>
              <a:t>全</a:t>
            </a:r>
            <a:r>
              <a:rPr lang="zh-CN" altLang="en-US" sz="2800" b="1" dirty="0" smtClean="0">
                <a:solidFill>
                  <a:srgbClr val="C00000"/>
                </a:solidFill>
                <a:latin typeface="微软雅黑" pitchFamily="34" charset="-122"/>
                <a:ea typeface="微软雅黑" pitchFamily="34" charset="-122"/>
              </a:rPr>
              <a:t>过程整体分析</a:t>
            </a:r>
            <a:r>
              <a:rPr lang="zh-CN" altLang="en-US" sz="2800" b="1" dirty="0">
                <a:solidFill>
                  <a:srgbClr val="C00000"/>
                </a:solidFill>
                <a:latin typeface="微软雅黑" pitchFamily="34" charset="-122"/>
                <a:ea typeface="微软雅黑" pitchFamily="34" charset="-122"/>
              </a:rPr>
              <a:t>法、转换分析法</a:t>
            </a:r>
            <a:endParaRPr lang="zh-CN" altLang="en-US" sz="2800" b="1" dirty="0">
              <a:solidFill>
                <a:srgbClr val="C00000"/>
              </a:solidFill>
              <a:latin typeface="微软雅黑" pitchFamily="34" charset="-122"/>
              <a:ea typeface="微软雅黑" pitchFamily="34" charset="-122"/>
            </a:endParaRPr>
          </a:p>
        </p:txBody>
      </p:sp>
      <p:grpSp>
        <p:nvGrpSpPr>
          <p:cNvPr id="3" name="组合 2"/>
          <p:cNvGrpSpPr/>
          <p:nvPr/>
        </p:nvGrpSpPr>
        <p:grpSpPr>
          <a:xfrm>
            <a:off x="1082582" y="3429000"/>
            <a:ext cx="8343900" cy="2609850"/>
            <a:chOff x="1082582" y="3429000"/>
            <a:chExt cx="8343900" cy="260985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2582" y="3429000"/>
              <a:ext cx="8343900" cy="2609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8084410" y="4733925"/>
              <a:ext cx="970671" cy="369332"/>
            </a:xfrm>
            <a:prstGeom prst="rect">
              <a:avLst/>
            </a:prstGeom>
            <a:noFill/>
          </p:spPr>
          <p:txBody>
            <a:bodyPr wrap="square" rtlCol="0">
              <a:spAutoFit/>
            </a:bodyPr>
            <a:lstStyle/>
            <a:p>
              <a:r>
                <a:rPr lang="zh-CN" altLang="en-US" dirty="0" smtClean="0">
                  <a:solidFill>
                    <a:schemeClr val="bg2"/>
                  </a:solidFill>
                </a:rPr>
                <a:t>绝热</a:t>
              </a:r>
              <a:endParaRPr lang="zh-CN" altLang="en-US" dirty="0">
                <a:solidFill>
                  <a:schemeClr val="bg2"/>
                </a:solidFill>
              </a:endParaRPr>
            </a:p>
          </p:txBody>
        </p:sp>
        <p:sp>
          <p:nvSpPr>
            <p:cNvPr id="19" name="TextBox 18"/>
            <p:cNvSpPr txBox="1"/>
            <p:nvPr/>
          </p:nvSpPr>
          <p:spPr>
            <a:xfrm>
              <a:off x="7818875" y="5336489"/>
              <a:ext cx="970671" cy="369332"/>
            </a:xfrm>
            <a:prstGeom prst="rect">
              <a:avLst/>
            </a:prstGeom>
            <a:noFill/>
          </p:spPr>
          <p:txBody>
            <a:bodyPr wrap="square" rtlCol="0">
              <a:spAutoFit/>
            </a:bodyPr>
            <a:lstStyle/>
            <a:p>
              <a:r>
                <a:rPr lang="zh-CN" altLang="en-US" dirty="0" smtClean="0">
                  <a:solidFill>
                    <a:schemeClr val="bg2"/>
                  </a:solidFill>
                </a:rPr>
                <a:t>等温</a:t>
              </a:r>
              <a:endParaRPr lang="zh-CN" altLang="en-US" dirty="0">
                <a:solidFill>
                  <a:schemeClr val="bg2"/>
                </a:solidFill>
              </a:endParaRPr>
            </a:p>
          </p:txBody>
        </p:sp>
      </p:gr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188473"/>
            <a:ext cx="7812000" cy="9180"/>
          </a:xfrm>
          <a:prstGeom prst="line">
            <a:avLst/>
          </a:prstGeom>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1181628" y="292493"/>
            <a:ext cx="806582" cy="807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sp>
        <p:nvSpPr>
          <p:cNvPr id="2" name="矩形 1"/>
          <p:cNvSpPr/>
          <p:nvPr/>
        </p:nvSpPr>
        <p:spPr>
          <a:xfrm>
            <a:off x="674718" y="1445181"/>
            <a:ext cx="10647706" cy="1015663"/>
          </a:xfrm>
          <a:prstGeom prst="rect">
            <a:avLst/>
          </a:prstGeom>
        </p:spPr>
        <p:txBody>
          <a:bodyPr wrap="square">
            <a:spAutoFit/>
          </a:bodyPr>
          <a:lstStyle/>
          <a:p>
            <a:pPr>
              <a:lnSpc>
                <a:spcPct val="150000"/>
              </a:lnSpc>
            </a:pPr>
            <a:r>
              <a:rPr lang="en-US" altLang="zh-CN" sz="2000" b="1" dirty="0">
                <a:solidFill>
                  <a:schemeClr val="bg2"/>
                </a:solidFill>
                <a:latin typeface="微软雅黑" pitchFamily="34" charset="-122"/>
                <a:ea typeface="微软雅黑" pitchFamily="34" charset="-122"/>
              </a:rPr>
              <a:t>      </a:t>
            </a:r>
            <a:r>
              <a:rPr lang="zh-CN" altLang="zh-CN" sz="2000" b="1" dirty="0">
                <a:solidFill>
                  <a:schemeClr val="bg2"/>
                </a:solidFill>
                <a:latin typeface="微软雅黑" pitchFamily="34" charset="-122"/>
                <a:ea typeface="微软雅黑" pitchFamily="34" charset="-122"/>
              </a:rPr>
              <a:t>变式问题，是克服学生思维定势、促成深度理解的重要手段</a:t>
            </a:r>
            <a:r>
              <a:rPr lang="zh-CN" altLang="zh-CN" sz="2000" b="1" dirty="0" smtClean="0">
                <a:solidFill>
                  <a:schemeClr val="bg2"/>
                </a:solidFill>
                <a:latin typeface="微软雅黑" pitchFamily="34" charset="-122"/>
                <a:ea typeface="微软雅黑" pitchFamily="34" charset="-122"/>
              </a:rPr>
              <a:t>， 变</a:t>
            </a:r>
            <a:r>
              <a:rPr lang="zh-CN" altLang="zh-CN" sz="2000" b="1" dirty="0">
                <a:solidFill>
                  <a:schemeClr val="bg2"/>
                </a:solidFill>
                <a:latin typeface="微软雅黑" pitchFamily="34" charset="-122"/>
                <a:ea typeface="微软雅黑" pitchFamily="34" charset="-122"/>
              </a:rPr>
              <a:t>式一般有显性和隐性两种方式</a:t>
            </a:r>
            <a:r>
              <a:rPr lang="en-US" altLang="zh-CN" sz="2000" b="1" dirty="0">
                <a:solidFill>
                  <a:schemeClr val="bg2"/>
                </a:solidFill>
                <a:latin typeface="微软雅黑" pitchFamily="34" charset="-122"/>
                <a:ea typeface="微软雅黑" pitchFamily="34" charset="-122"/>
              </a:rPr>
              <a:t>.</a:t>
            </a:r>
            <a:endParaRPr lang="zh-CN" altLang="zh-CN" sz="2000" b="1" dirty="0">
              <a:solidFill>
                <a:schemeClr val="bg2"/>
              </a:solidFill>
              <a:latin typeface="微软雅黑" pitchFamily="34" charset="-122"/>
              <a:ea typeface="微软雅黑" pitchFamily="34" charset="-122"/>
            </a:endParaRPr>
          </a:p>
        </p:txBody>
      </p:sp>
      <p:grpSp>
        <p:nvGrpSpPr>
          <p:cNvPr id="22" name="组合 21"/>
          <p:cNvGrpSpPr/>
          <p:nvPr/>
        </p:nvGrpSpPr>
        <p:grpSpPr>
          <a:xfrm>
            <a:off x="1315858" y="383918"/>
            <a:ext cx="4207886" cy="697640"/>
            <a:chOff x="6445022" y="2304000"/>
            <a:chExt cx="1205959" cy="697640"/>
          </a:xfrm>
        </p:grpSpPr>
        <p:sp>
          <p:nvSpPr>
            <p:cNvPr id="23" name="矩形: 圆角 12"/>
            <p:cNvSpPr/>
            <p:nvPr/>
          </p:nvSpPr>
          <p:spPr>
            <a:xfrm>
              <a:off x="6445022" y="2304000"/>
              <a:ext cx="1205959" cy="697640"/>
            </a:xfrm>
            <a:prstGeom prst="roundRect">
              <a:avLst>
                <a:gd name="adj" fmla="val 9524"/>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24" name="文本框 18"/>
            <p:cNvSpPr txBox="1"/>
            <p:nvPr/>
          </p:nvSpPr>
          <p:spPr>
            <a:xfrm>
              <a:off x="6554481" y="2383302"/>
              <a:ext cx="1055888" cy="523220"/>
            </a:xfrm>
            <a:prstGeom prst="rect">
              <a:avLst/>
            </a:prstGeom>
            <a:noFill/>
          </p:spPr>
          <p:txBody>
            <a:bodyPr wrap="square" rtlCol="0">
              <a:spAutoFit/>
            </a:bodyPr>
            <a:lstStyle/>
            <a:p>
              <a:r>
                <a:rPr lang="en-US" altLang="zh-CN" sz="2800" b="1" dirty="0">
                  <a:solidFill>
                    <a:schemeClr val="bg1"/>
                  </a:solidFill>
                  <a:latin typeface="微软雅黑" pitchFamily="34" charset="-122"/>
                  <a:ea typeface="微软雅黑" pitchFamily="34" charset="-122"/>
                </a:rPr>
                <a:t>4.</a:t>
              </a:r>
              <a:r>
                <a:rPr lang="zh-CN" altLang="en-US" sz="2800" b="1" dirty="0">
                  <a:solidFill>
                    <a:schemeClr val="bg1"/>
                  </a:solidFill>
                  <a:latin typeface="微软雅黑" pitchFamily="34" charset="-122"/>
                  <a:ea typeface="微软雅黑" pitchFamily="34" charset="-122"/>
                </a:rPr>
                <a:t>变式化的提升策略</a:t>
              </a:r>
              <a:endParaRPr lang="zh-CN" altLang="en-US" sz="2800" b="1" dirty="0">
                <a:solidFill>
                  <a:schemeClr val="bg1"/>
                </a:solidFill>
                <a:latin typeface="微软雅黑" pitchFamily="34" charset="-122"/>
                <a:ea typeface="微软雅黑" pitchFamily="34" charset="-122"/>
              </a:endParaRPr>
            </a:p>
          </p:txBody>
        </p:sp>
      </p:grpSp>
      <p:sp>
        <p:nvSpPr>
          <p:cNvPr id="4" name="矩形 3"/>
          <p:cNvSpPr/>
          <p:nvPr/>
        </p:nvSpPr>
        <p:spPr>
          <a:xfrm>
            <a:off x="934330" y="2475216"/>
            <a:ext cx="10388094" cy="1938992"/>
          </a:xfrm>
          <a:prstGeom prst="rect">
            <a:avLst/>
          </a:prstGeom>
        </p:spPr>
        <p:txBody>
          <a:bodyPr wrap="square">
            <a:spAutoFit/>
          </a:bodyPr>
          <a:lstStyle/>
          <a:p>
            <a:pPr>
              <a:lnSpc>
                <a:spcPct val="150000"/>
              </a:lnSpc>
            </a:pPr>
            <a:r>
              <a:rPr lang="en-US" altLang="zh-CN" sz="2000" b="1" dirty="0">
                <a:solidFill>
                  <a:schemeClr val="bg2"/>
                </a:solidFill>
                <a:latin typeface="微软雅黑" pitchFamily="34" charset="-122"/>
                <a:ea typeface="微软雅黑" pitchFamily="34" charset="-122"/>
              </a:rPr>
              <a:t>     </a:t>
            </a:r>
            <a:r>
              <a:rPr lang="zh-CN" altLang="zh-CN" sz="2000" b="1" dirty="0">
                <a:solidFill>
                  <a:schemeClr val="bg2"/>
                </a:solidFill>
                <a:latin typeface="微软雅黑" pitchFamily="34" charset="-122"/>
                <a:ea typeface="微软雅黑" pitchFamily="34" charset="-122"/>
              </a:rPr>
              <a:t>显性变式，一般指情境类似，提出的新问题和原问题没有实质性改变，比如在用钩码拉小车研究力和加速度关系的实验中，老师提出改用力传感器测量小车受到的拉力，提问是否还要求小车的质量远大于钩码的质量？就是一个显性的变式，显性变式一般用来加深对现存问题的理解。</a:t>
            </a:r>
            <a:endParaRPr lang="zh-CN" altLang="en-US" sz="2000" b="1" dirty="0">
              <a:solidFill>
                <a:schemeClr val="bg2"/>
              </a:solidFill>
              <a:latin typeface="微软雅黑" pitchFamily="34" charset="-122"/>
              <a:ea typeface="微软雅黑" pitchFamily="34" charset="-122"/>
            </a:endParaRPr>
          </a:p>
        </p:txBody>
      </p:sp>
      <p:pic>
        <p:nvPicPr>
          <p:cNvPr id="4098" name="Picture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801970" y="4584887"/>
            <a:ext cx="3429000" cy="1238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58" name="Picture 114"/>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753807" y="3605797"/>
            <a:ext cx="7256463" cy="181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188473"/>
            <a:ext cx="7812000" cy="9180"/>
          </a:xfrm>
          <a:prstGeom prst="line">
            <a:avLst/>
          </a:prstGeom>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1181628" y="292493"/>
            <a:ext cx="806582" cy="807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grpSp>
        <p:nvGrpSpPr>
          <p:cNvPr id="22" name="组合 21"/>
          <p:cNvGrpSpPr/>
          <p:nvPr/>
        </p:nvGrpSpPr>
        <p:grpSpPr>
          <a:xfrm>
            <a:off x="1315858" y="383918"/>
            <a:ext cx="4207886" cy="697640"/>
            <a:chOff x="6445022" y="2304000"/>
            <a:chExt cx="1205959" cy="697640"/>
          </a:xfrm>
        </p:grpSpPr>
        <p:sp>
          <p:nvSpPr>
            <p:cNvPr id="23" name="矩形: 圆角 12"/>
            <p:cNvSpPr/>
            <p:nvPr/>
          </p:nvSpPr>
          <p:spPr>
            <a:xfrm>
              <a:off x="6445022" y="2304000"/>
              <a:ext cx="1205959" cy="697640"/>
            </a:xfrm>
            <a:prstGeom prst="roundRect">
              <a:avLst>
                <a:gd name="adj" fmla="val 9524"/>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24" name="文本框 18"/>
            <p:cNvSpPr txBox="1"/>
            <p:nvPr/>
          </p:nvSpPr>
          <p:spPr>
            <a:xfrm>
              <a:off x="6554481" y="2383302"/>
              <a:ext cx="1055888" cy="523220"/>
            </a:xfrm>
            <a:prstGeom prst="rect">
              <a:avLst/>
            </a:prstGeom>
            <a:noFill/>
          </p:spPr>
          <p:txBody>
            <a:bodyPr wrap="square" rtlCol="0">
              <a:spAutoFit/>
            </a:bodyPr>
            <a:lstStyle/>
            <a:p>
              <a:r>
                <a:rPr lang="en-US" altLang="zh-CN" sz="2800" b="1" dirty="0">
                  <a:solidFill>
                    <a:schemeClr val="bg1"/>
                  </a:solidFill>
                  <a:latin typeface="微软雅黑" pitchFamily="34" charset="-122"/>
                  <a:ea typeface="微软雅黑" pitchFamily="34" charset="-122"/>
                </a:rPr>
                <a:t>4.</a:t>
              </a:r>
              <a:r>
                <a:rPr lang="zh-CN" altLang="en-US" sz="2800" b="1" dirty="0">
                  <a:solidFill>
                    <a:schemeClr val="bg1"/>
                  </a:solidFill>
                  <a:latin typeface="微软雅黑" pitchFamily="34" charset="-122"/>
                  <a:ea typeface="微软雅黑" pitchFamily="34" charset="-122"/>
                </a:rPr>
                <a:t>变式化的提升策略</a:t>
              </a:r>
              <a:endParaRPr lang="zh-CN" altLang="en-US" sz="2800" b="1" dirty="0">
                <a:solidFill>
                  <a:schemeClr val="bg1"/>
                </a:solidFill>
                <a:latin typeface="微软雅黑" pitchFamily="34" charset="-122"/>
                <a:ea typeface="微软雅黑" pitchFamily="34" charset="-122"/>
              </a:endParaRPr>
            </a:p>
          </p:txBody>
        </p:sp>
      </p:gr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63000" y="113613"/>
            <a:ext cx="3429000" cy="1238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81"/>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sp>
        <p:nvSpPr>
          <p:cNvPr id="5" name="Rectangle 87"/>
          <p:cNvSpPr>
            <a:spLocks noChangeArrowheads="1"/>
          </p:cNvSpPr>
          <p:nvPr/>
        </p:nvSpPr>
        <p:spPr bwMode="auto">
          <a:xfrm>
            <a:off x="537880" y="781777"/>
            <a:ext cx="11161059"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50000"/>
              </a:lnSpc>
              <a:spcBef>
                <a:spcPct val="0"/>
              </a:spcBef>
              <a:spcAft>
                <a:spcPct val="0"/>
              </a:spcAft>
              <a:buClrTx/>
              <a:buSzTx/>
              <a:buFontTx/>
              <a:buNone/>
            </a:pPr>
            <a:endParaRPr kumimoji="0" lang="zh-CN"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endParaRPr>
          </a:p>
          <a:p>
            <a:pPr marL="0" marR="0" lvl="0" indent="254000" algn="l" defTabSz="914400" rtl="0" eaLnBrk="0" fontAlgn="base" latinLnBrk="0" hangingPunct="0">
              <a:lnSpc>
                <a:spcPct val="150000"/>
              </a:lnSpc>
              <a:spcBef>
                <a:spcPct val="0"/>
              </a:spcBef>
              <a:spcAft>
                <a:spcPct val="0"/>
              </a:spcAft>
              <a:buClrTx/>
              <a:buSzTx/>
              <a:buFontTx/>
              <a:buNone/>
            </a:pPr>
            <a:r>
              <a:rPr kumimoji="0" lang="zh-CN"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【案例</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6】</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同学用图</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8</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所示的实验装置探究恒力做功与小车动能变化的关系．</a:t>
            </a:r>
            <a:endPar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宋体" pitchFamily="2" charset="-122"/>
            </a:endParaRPr>
          </a:p>
          <a:p>
            <a:pPr marL="0" marR="0" lvl="0" indent="254000" algn="l" defTabSz="914400" rtl="0" eaLnBrk="0" fontAlgn="base" latinLnBrk="0" hangingPunct="0">
              <a:lnSpc>
                <a:spcPct val="150000"/>
              </a:lnSpc>
              <a:spcBef>
                <a:spcPct val="0"/>
              </a:spcBef>
              <a:spcAft>
                <a:spcPct val="0"/>
              </a:spcAft>
              <a:buClrTx/>
              <a:buSzTx/>
              <a:buFontTx/>
              <a:buNone/>
            </a:pP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1</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）为了能用砂和砂桶的总重力所做的功表示小车所受拉力做的功，本实验中小车质量</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M</a:t>
            </a:r>
            <a:r>
              <a:rPr kumimoji="0" lang="en-US" altLang="zh-CN" sz="2000" b="1" i="0" u="sng"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      </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（填“需要”、“不需要”）远大于砂和砂桶的总质量</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m</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a:t>
            </a:r>
            <a:endPar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宋体" pitchFamily="2" charset="-122"/>
            </a:endParaRPr>
          </a:p>
          <a:p>
            <a:pPr marL="0" marR="0" lvl="0" indent="254000" algn="l" defTabSz="914400" rtl="0" eaLnBrk="0" fontAlgn="base" latinLnBrk="0" hangingPunct="0">
              <a:lnSpc>
                <a:spcPct val="150000"/>
              </a:lnSpc>
              <a:spcBef>
                <a:spcPct val="0"/>
              </a:spcBef>
              <a:spcAft>
                <a:spcPct val="0"/>
              </a:spcAft>
              <a:buClrTx/>
              <a:buSzTx/>
              <a:buFontTx/>
              <a:buNone/>
            </a:pP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Calibri" pitchFamily="34" charset="0"/>
              </a:rPr>
              <a:t>（</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2</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Calibri" pitchFamily="34" charset="0"/>
              </a:rPr>
              <a:t>）该同学画出小车动能变化与拉力对小车所做的功的</a:t>
            </a:r>
            <a:r>
              <a:rPr kumimoji="0" lang="en-US" altLang="zh-CN" sz="2000" b="1" i="0" u="none" strike="noStrike" cap="none" normalizeH="0" baseline="0" dirty="0" err="1">
                <a:ln>
                  <a:noFill/>
                </a:ln>
                <a:solidFill>
                  <a:schemeClr val="bg2"/>
                </a:solidFill>
                <a:effectLst/>
                <a:latin typeface="微软雅黑" pitchFamily="34" charset="-122"/>
                <a:ea typeface="微软雅黑" pitchFamily="34" charset="-122"/>
                <a:cs typeface="Calibri" pitchFamily="34" charset="0"/>
              </a:rPr>
              <a:t>Δ</a:t>
            </a:r>
            <a:r>
              <a:rPr kumimoji="0" lang="en-US" altLang="zh-CN" sz="2000" b="1" i="1" u="none" strike="noStrike" cap="none" normalizeH="0" baseline="0" dirty="0" err="1">
                <a:ln>
                  <a:noFill/>
                </a:ln>
                <a:solidFill>
                  <a:schemeClr val="bg2"/>
                </a:solidFill>
                <a:effectLst/>
                <a:latin typeface="微软雅黑" pitchFamily="34" charset="-122"/>
                <a:ea typeface="微软雅黑" pitchFamily="34" charset="-122"/>
                <a:cs typeface="Times New Roman" pitchFamily="18" charset="0"/>
              </a:rPr>
              <a:t>E</a:t>
            </a:r>
            <a:r>
              <a:rPr kumimoji="0" lang="en-US" altLang="zh-CN" sz="2000" b="1" i="0" u="none" strike="noStrike" cap="none" normalizeH="0" baseline="-30000" dirty="0" err="1">
                <a:ln>
                  <a:noFill/>
                </a:ln>
                <a:solidFill>
                  <a:schemeClr val="bg2"/>
                </a:solidFill>
                <a:effectLst/>
                <a:latin typeface="微软雅黑" pitchFamily="34" charset="-122"/>
                <a:ea typeface="微软雅黑" pitchFamily="34" charset="-122"/>
                <a:cs typeface="Times New Roman" pitchFamily="18" charset="0"/>
              </a:rPr>
              <a:t>k</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W</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Calibri" pitchFamily="34" charset="0"/>
              </a:rPr>
              <a:t>关系图像，由于实验前遗漏了平衡摩擦力这一关键步骤，他得到的实验图线（实线）应该是</a:t>
            </a:r>
            <a:r>
              <a:rPr kumimoji="0" lang="zh-CN" altLang="en-US" sz="2000" b="1" i="0" u="sng"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     </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Calibri" pitchFamily="34" charset="0"/>
              </a:rPr>
              <a:t>．</a:t>
            </a:r>
            <a:endPar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宋体" pitchFamily="2" charset="-122"/>
            </a:endParaRPr>
          </a:p>
          <a:p>
            <a:pPr marL="0" marR="0" lvl="0" indent="254000" algn="l" defTabSz="914400" rtl="0" eaLnBrk="0" fontAlgn="base" latinLnBrk="0" hangingPunct="0">
              <a:lnSpc>
                <a:spcPct val="150000"/>
              </a:lnSpc>
              <a:spcBef>
                <a:spcPct val="0"/>
              </a:spcBef>
              <a:spcAft>
                <a:spcPct val="0"/>
              </a:spcAft>
              <a:buClrTx/>
              <a:buSzTx/>
              <a:buFontTx/>
              <a:buNone/>
            </a:pPr>
            <a:endPar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宋体" pitchFamily="2" charset="-122"/>
            </a:endParaRPr>
          </a:p>
        </p:txBody>
      </p:sp>
      <p:sp>
        <p:nvSpPr>
          <p:cNvPr id="6" name="Rectangle 113"/>
          <p:cNvSpPr>
            <a:spLocks noChangeArrowheads="1"/>
          </p:cNvSpPr>
          <p:nvPr/>
        </p:nvSpPr>
        <p:spPr bwMode="auto">
          <a:xfrm>
            <a:off x="342394" y="5321528"/>
            <a:ext cx="11522211" cy="1422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400050" fontAlgn="base">
              <a:spcBef>
                <a:spcPct val="0"/>
              </a:spcBef>
              <a:spcAft>
                <a:spcPct val="0"/>
              </a:spcAft>
              <a:defRPr>
                <a:solidFill>
                  <a:schemeClr val="tx1"/>
                </a:solidFill>
                <a:latin typeface="Arial" pitchFamily="34" charset="0"/>
                <a:ea typeface="宋体" pitchFamily="2" charset="-122"/>
                <a:cs typeface="宋体" pitchFamily="2" charset="-122"/>
              </a:defRPr>
            </a:lvl1pPr>
            <a:lvl2pPr fontAlgn="base">
              <a:spcBef>
                <a:spcPct val="0"/>
              </a:spcBef>
              <a:spcAft>
                <a:spcPct val="0"/>
              </a:spcAft>
              <a:defRPr>
                <a:solidFill>
                  <a:schemeClr val="tx1"/>
                </a:solidFill>
                <a:latin typeface="Arial" pitchFamily="34" charset="0"/>
                <a:ea typeface="宋体" pitchFamily="2" charset="-122"/>
                <a:cs typeface="宋体" pitchFamily="2" charset="-122"/>
              </a:defRPr>
            </a:lvl2pPr>
            <a:lvl3pPr fontAlgn="base">
              <a:spcBef>
                <a:spcPct val="0"/>
              </a:spcBef>
              <a:spcAft>
                <a:spcPct val="0"/>
              </a:spcAft>
              <a:defRPr>
                <a:solidFill>
                  <a:schemeClr val="tx1"/>
                </a:solidFill>
                <a:latin typeface="Arial" pitchFamily="34" charset="0"/>
                <a:ea typeface="宋体" pitchFamily="2" charset="-122"/>
                <a:cs typeface="宋体" pitchFamily="2" charset="-122"/>
              </a:defRPr>
            </a:lvl3pPr>
            <a:lvl4pPr fontAlgn="base">
              <a:spcBef>
                <a:spcPct val="0"/>
              </a:spcBef>
              <a:spcAft>
                <a:spcPct val="0"/>
              </a:spcAft>
              <a:defRPr>
                <a:solidFill>
                  <a:schemeClr val="tx1"/>
                </a:solidFill>
                <a:latin typeface="Arial" pitchFamily="34" charset="0"/>
                <a:ea typeface="宋体" pitchFamily="2" charset="-122"/>
                <a:cs typeface="宋体" pitchFamily="2" charset="-122"/>
              </a:defRPr>
            </a:lvl4pPr>
            <a:lvl5pPr fontAlgn="base">
              <a:spcBef>
                <a:spcPct val="0"/>
              </a:spcBef>
              <a:spcAft>
                <a:spcPct val="0"/>
              </a:spcAft>
              <a:defRPr>
                <a:solidFill>
                  <a:schemeClr val="tx1"/>
                </a:solidFill>
                <a:latin typeface="Arial" pitchFamily="34" charset="0"/>
                <a:ea typeface="宋体" pitchFamily="2" charset="-122"/>
                <a:cs typeface="宋体" pitchFamily="2" charset="-122"/>
              </a:defRPr>
            </a:lvl5pPr>
            <a:lvl6pPr fontAlgn="base">
              <a:spcBef>
                <a:spcPct val="0"/>
              </a:spcBef>
              <a:spcAft>
                <a:spcPct val="0"/>
              </a:spcAft>
              <a:defRPr>
                <a:solidFill>
                  <a:schemeClr val="tx1"/>
                </a:solidFill>
                <a:latin typeface="Arial" pitchFamily="34" charset="0"/>
                <a:ea typeface="宋体" pitchFamily="2" charset="-122"/>
                <a:cs typeface="宋体" pitchFamily="2" charset="-122"/>
              </a:defRPr>
            </a:lvl6pPr>
            <a:lvl7pPr fontAlgn="base">
              <a:spcBef>
                <a:spcPct val="0"/>
              </a:spcBef>
              <a:spcAft>
                <a:spcPct val="0"/>
              </a:spcAft>
              <a:defRPr>
                <a:solidFill>
                  <a:schemeClr val="tx1"/>
                </a:solidFill>
                <a:latin typeface="Arial" pitchFamily="34" charset="0"/>
                <a:ea typeface="宋体" pitchFamily="2" charset="-122"/>
                <a:cs typeface="宋体" pitchFamily="2" charset="-122"/>
              </a:defRPr>
            </a:lvl7pPr>
            <a:lvl8pPr fontAlgn="base">
              <a:spcBef>
                <a:spcPct val="0"/>
              </a:spcBef>
              <a:spcAft>
                <a:spcPct val="0"/>
              </a:spcAft>
              <a:defRPr>
                <a:solidFill>
                  <a:schemeClr val="tx1"/>
                </a:solidFill>
                <a:latin typeface="Arial" pitchFamily="34" charset="0"/>
                <a:ea typeface="宋体" pitchFamily="2" charset="-122"/>
                <a:cs typeface="宋体" pitchFamily="2" charset="-122"/>
              </a:defRPr>
            </a:lvl8pPr>
            <a:lvl9pPr fontAlgn="base">
              <a:spcBef>
                <a:spcPct val="0"/>
              </a:spcBef>
              <a:spcAft>
                <a:spcPct val="0"/>
              </a:spcAft>
              <a:defRPr>
                <a:solidFill>
                  <a:schemeClr val="tx1"/>
                </a:solidFill>
                <a:latin typeface="Arial" pitchFamily="34" charset="0"/>
                <a:ea typeface="宋体" pitchFamily="2" charset="-122"/>
                <a:cs typeface="宋体" pitchFamily="2" charset="-122"/>
              </a:defRPr>
            </a:lvl9pPr>
          </a:lstStyle>
          <a:p>
            <a:pPr marL="0" marR="0" lvl="0" indent="400050" algn="l" defTabSz="914400" rtl="0" eaLnBrk="0" fontAlgn="base" latinLnBrk="0" hangingPunct="0">
              <a:lnSpc>
                <a:spcPct val="150000"/>
              </a:lnSpc>
              <a:spcBef>
                <a:spcPct val="0"/>
              </a:spcBef>
              <a:spcAft>
                <a:spcPct val="0"/>
              </a:spcAft>
              <a:buClrTx/>
              <a:buSzTx/>
              <a:buFontTx/>
              <a:buNone/>
            </a:pPr>
            <a:r>
              <a:rPr kumimoji="0" lang="zh-CN"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第（</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1</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）问就是一个显性的变式，考查学生是否理解新问题是否需要</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M</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远大于</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m</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的条件</a:t>
            </a:r>
            <a:endPar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endParaRPr>
          </a:p>
          <a:p>
            <a:pPr marL="0" marR="0" lvl="0" indent="400050" algn="l" defTabSz="914400" rtl="0" eaLnBrk="0" fontAlgn="base" latinLnBrk="0" hangingPunct="0">
              <a:lnSpc>
                <a:spcPct val="150000"/>
              </a:lnSpc>
              <a:spcBef>
                <a:spcPct val="0"/>
              </a:spcBef>
              <a:spcAft>
                <a:spcPct val="0"/>
              </a:spcAft>
              <a:buClrTx/>
              <a:buSzTx/>
              <a:buFontTx/>
              <a:buNone/>
            </a:pP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第（</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2</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）问就一个隐性的变式，考查学生面对新情境的推理能力，考查情况看学生错选</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A</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的最多，就是由于思维定势，对新情境变式隐含在摩擦力的功要考虑位移因素，所以正确答案为</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D.</a:t>
            </a:r>
            <a:endParaRPr kumimoji="0" lang="en-US" altLang="zh-CN" sz="2000" b="1" i="0" u="none" strike="noStrike" cap="none" normalizeH="0" baseline="0" dirty="0">
              <a:ln>
                <a:noFill/>
              </a:ln>
              <a:solidFill>
                <a:schemeClr val="bg2"/>
              </a:solidFill>
              <a:effectLst/>
              <a:latin typeface="微软雅黑" pitchFamily="34" charset="-122"/>
              <a:ea typeface="微软雅黑" pitchFamily="34" charset="-122"/>
            </a:endParaRPr>
          </a:p>
        </p:txBody>
      </p:sp>
    </p:spTree>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575866" y="1000215"/>
            <a:ext cx="7812000" cy="9180"/>
          </a:xfrm>
          <a:prstGeom prst="line">
            <a:avLst/>
          </a:prstGeom>
        </p:spPr>
        <p:style>
          <a:lnRef idx="1">
            <a:schemeClr val="accent1"/>
          </a:lnRef>
          <a:fillRef idx="0">
            <a:schemeClr val="accent1"/>
          </a:fillRef>
          <a:effectRef idx="0">
            <a:schemeClr val="accent1"/>
          </a:effectRef>
          <a:fontRef idx="minor">
            <a:schemeClr val="tx1"/>
          </a:fontRef>
        </p:style>
      </p:cxnSp>
      <p:grpSp>
        <p:nvGrpSpPr>
          <p:cNvPr id="31" name="组合 30"/>
          <p:cNvGrpSpPr/>
          <p:nvPr/>
        </p:nvGrpSpPr>
        <p:grpSpPr>
          <a:xfrm>
            <a:off x="1181631" y="292493"/>
            <a:ext cx="906434" cy="807130"/>
            <a:chOff x="4893861" y="1194187"/>
            <a:chExt cx="448407" cy="399011"/>
          </a:xfrm>
          <a:effectLst>
            <a:outerShdw blurRad="50800" dist="38100" dir="5400000" algn="t" rotWithShape="0">
              <a:prstClr val="black">
                <a:alpha val="40000"/>
              </a:prstClr>
            </a:outerShdw>
          </a:effectLst>
        </p:grpSpPr>
        <p:sp>
          <p:nvSpPr>
            <p:cNvPr id="32" name="椭圆 31"/>
            <p:cNvSpPr/>
            <p:nvPr/>
          </p:nvSpPr>
          <p:spPr>
            <a:xfrm>
              <a:off x="4893861" y="1194187"/>
              <a:ext cx="399011" cy="39901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sp>
          <p:nvSpPr>
            <p:cNvPr id="33" name="文本框 13"/>
            <p:cNvSpPr txBox="1"/>
            <p:nvPr/>
          </p:nvSpPr>
          <p:spPr>
            <a:xfrm>
              <a:off x="4932608" y="1261050"/>
              <a:ext cx="409660" cy="289088"/>
            </a:xfrm>
            <a:prstGeom prst="rect">
              <a:avLst/>
            </a:prstGeom>
            <a:noFill/>
          </p:spPr>
          <p:txBody>
            <a:bodyPr wrap="squar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3200" b="1" dirty="0">
                  <a:solidFill>
                    <a:schemeClr val="bg2"/>
                  </a:solidFill>
                  <a:latin typeface="微软雅黑" pitchFamily="34" charset="-122"/>
                  <a:ea typeface="微软雅黑" pitchFamily="34" charset="-122"/>
                </a:rPr>
                <a:t>四</a:t>
              </a:r>
              <a:endParaRPr kumimoji="0" lang="zh-CN" altLang="en-US" sz="3200" b="1" i="0" u="none" strike="noStrike" kern="1200" cap="none" spc="0" normalizeH="0" baseline="0" noProof="0" dirty="0">
                <a:ln>
                  <a:noFill/>
                </a:ln>
                <a:solidFill>
                  <a:schemeClr val="bg2"/>
                </a:solidFill>
                <a:effectLst/>
                <a:uLnTx/>
                <a:uFillTx/>
                <a:latin typeface="微软雅黑" pitchFamily="34" charset="-122"/>
                <a:ea typeface="微软雅黑" pitchFamily="34" charset="-122"/>
              </a:endParaRPr>
            </a:p>
          </p:txBody>
        </p:sp>
      </p:grpSp>
      <p:sp>
        <p:nvSpPr>
          <p:cNvPr id="34" name="文本框 8"/>
          <p:cNvSpPr txBox="1"/>
          <p:nvPr/>
        </p:nvSpPr>
        <p:spPr>
          <a:xfrm>
            <a:off x="2128393" y="417242"/>
            <a:ext cx="5928226" cy="584775"/>
          </a:xfrm>
          <a:prstGeom prst="rect">
            <a:avLst/>
          </a:prstGeom>
          <a:noFill/>
          <a:ln w="9525">
            <a:noFill/>
          </a:ln>
        </p:spPr>
        <p:txBody>
          <a:bodyPr wrap="non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zh-CN" altLang="zh-CN" sz="3200" b="1" dirty="0">
                <a:solidFill>
                  <a:schemeClr val="bg2"/>
                </a:solidFill>
                <a:latin typeface="微软雅黑" pitchFamily="34" charset="-122"/>
                <a:ea typeface="微软雅黑" pitchFamily="34" charset="-122"/>
              </a:rPr>
              <a:t>“</a:t>
            </a:r>
            <a:r>
              <a:rPr lang="en-US" altLang="zh-CN" sz="3200" b="1" dirty="0">
                <a:solidFill>
                  <a:schemeClr val="bg2"/>
                </a:solidFill>
                <a:latin typeface="微软雅黑" pitchFamily="34" charset="-122"/>
                <a:ea typeface="微软雅黑" pitchFamily="34" charset="-122"/>
              </a:rPr>
              <a:t>P-G-R</a:t>
            </a:r>
            <a:r>
              <a:rPr lang="zh-CN" altLang="zh-CN" sz="3200" b="1" dirty="0">
                <a:solidFill>
                  <a:schemeClr val="bg2"/>
                </a:solidFill>
                <a:latin typeface="微软雅黑" pitchFamily="34" charset="-122"/>
                <a:ea typeface="微软雅黑" pitchFamily="34" charset="-122"/>
              </a:rPr>
              <a:t>”范式的深度学习价值</a:t>
            </a:r>
            <a:endParaRPr lang="zh-CN" altLang="zh-CN" sz="3200" dirty="0">
              <a:solidFill>
                <a:schemeClr val="bg2"/>
              </a:solidFill>
              <a:latin typeface="微软雅黑" pitchFamily="34" charset="-122"/>
              <a:ea typeface="微软雅黑" pitchFamily="34" charset="-122"/>
            </a:endParaRPr>
          </a:p>
        </p:txBody>
      </p:sp>
      <p:grpSp>
        <p:nvGrpSpPr>
          <p:cNvPr id="41" name="组合 40"/>
          <p:cNvGrpSpPr/>
          <p:nvPr/>
        </p:nvGrpSpPr>
        <p:grpSpPr>
          <a:xfrm>
            <a:off x="1423677" y="5111631"/>
            <a:ext cx="404935" cy="457123"/>
            <a:chOff x="470353" y="5502821"/>
            <a:chExt cx="822364" cy="822364"/>
          </a:xfrm>
        </p:grpSpPr>
        <p:sp>
          <p:nvSpPr>
            <p:cNvPr id="42" name="矩形: 圆角 6"/>
            <p:cNvSpPr/>
            <p:nvPr/>
          </p:nvSpPr>
          <p:spPr>
            <a:xfrm rot="2700000">
              <a:off x="470353" y="5502821"/>
              <a:ext cx="822364" cy="822364"/>
            </a:xfrm>
            <a:prstGeom prst="roundRect">
              <a:avLst>
                <a:gd name="adj" fmla="val 1338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Freeform 27"/>
            <p:cNvSpPr>
              <a:spLocks noEditPoints="1"/>
            </p:cNvSpPr>
            <p:nvPr/>
          </p:nvSpPr>
          <p:spPr bwMode="auto">
            <a:xfrm>
              <a:off x="705763" y="5762765"/>
              <a:ext cx="351544" cy="348196"/>
            </a:xfrm>
            <a:custGeom>
              <a:avLst/>
              <a:gdLst>
                <a:gd name="T0" fmla="*/ 0 w 128"/>
                <a:gd name="T1" fmla="*/ 60 h 128"/>
                <a:gd name="T2" fmla="*/ 37 w 128"/>
                <a:gd name="T3" fmla="*/ 82 h 128"/>
                <a:gd name="T4" fmla="*/ 124 w 128"/>
                <a:gd name="T5" fmla="*/ 0 h 128"/>
                <a:gd name="T6" fmla="*/ 0 w 128"/>
                <a:gd name="T7" fmla="*/ 60 h 128"/>
                <a:gd name="T8" fmla="*/ 42 w 128"/>
                <a:gd name="T9" fmla="*/ 87 h 128"/>
                <a:gd name="T10" fmla="*/ 64 w 128"/>
                <a:gd name="T11" fmla="*/ 128 h 128"/>
                <a:gd name="T12" fmla="*/ 128 w 128"/>
                <a:gd name="T13" fmla="*/ 4 h 128"/>
                <a:gd name="T14" fmla="*/ 128 w 128"/>
                <a:gd name="T15" fmla="*/ 4 h 128"/>
                <a:gd name="T16" fmla="*/ 42 w 128"/>
                <a:gd name="T17" fmla="*/ 87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8" h="128">
                  <a:moveTo>
                    <a:pt x="0" y="60"/>
                  </a:moveTo>
                  <a:cubicBezTo>
                    <a:pt x="0" y="60"/>
                    <a:pt x="29" y="78"/>
                    <a:pt x="37" y="82"/>
                  </a:cubicBezTo>
                  <a:cubicBezTo>
                    <a:pt x="124" y="0"/>
                    <a:pt x="124" y="0"/>
                    <a:pt x="124" y="0"/>
                  </a:cubicBezTo>
                  <a:cubicBezTo>
                    <a:pt x="114" y="5"/>
                    <a:pt x="0" y="60"/>
                    <a:pt x="0" y="60"/>
                  </a:cubicBezTo>
                  <a:close/>
                  <a:moveTo>
                    <a:pt x="42" y="87"/>
                  </a:moveTo>
                  <a:cubicBezTo>
                    <a:pt x="47" y="97"/>
                    <a:pt x="64" y="128"/>
                    <a:pt x="64" y="128"/>
                  </a:cubicBezTo>
                  <a:cubicBezTo>
                    <a:pt x="64" y="128"/>
                    <a:pt x="127" y="6"/>
                    <a:pt x="128" y="4"/>
                  </a:cubicBezTo>
                  <a:cubicBezTo>
                    <a:pt x="128" y="4"/>
                    <a:pt x="128" y="4"/>
                    <a:pt x="128" y="4"/>
                  </a:cubicBezTo>
                  <a:lnTo>
                    <a:pt x="42" y="87"/>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53" name="组合 52"/>
          <p:cNvGrpSpPr/>
          <p:nvPr/>
        </p:nvGrpSpPr>
        <p:grpSpPr>
          <a:xfrm>
            <a:off x="1422119" y="3059411"/>
            <a:ext cx="404935" cy="457123"/>
            <a:chOff x="470355" y="2711997"/>
            <a:chExt cx="822364" cy="822364"/>
          </a:xfrm>
        </p:grpSpPr>
        <p:sp>
          <p:nvSpPr>
            <p:cNvPr id="54" name="矩形: 圆角 4"/>
            <p:cNvSpPr/>
            <p:nvPr/>
          </p:nvSpPr>
          <p:spPr>
            <a:xfrm rot="2700000">
              <a:off x="470355" y="2711997"/>
              <a:ext cx="822364" cy="822364"/>
            </a:xfrm>
            <a:prstGeom prst="roundRect">
              <a:avLst>
                <a:gd name="adj" fmla="val 133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Freeform 48"/>
            <p:cNvSpPr>
              <a:spLocks noEditPoints="1"/>
            </p:cNvSpPr>
            <p:nvPr/>
          </p:nvSpPr>
          <p:spPr bwMode="auto">
            <a:xfrm>
              <a:off x="699513" y="2942890"/>
              <a:ext cx="364044" cy="360578"/>
            </a:xfrm>
            <a:custGeom>
              <a:avLst/>
              <a:gdLst>
                <a:gd name="T0" fmla="*/ 52 w 128"/>
                <a:gd name="T1" fmla="*/ 12 h 128"/>
                <a:gd name="T2" fmla="*/ 0 w 128"/>
                <a:gd name="T3" fmla="*/ 70 h 128"/>
                <a:gd name="T4" fmla="*/ 58 w 128"/>
                <a:gd name="T5" fmla="*/ 128 h 128"/>
                <a:gd name="T6" fmla="*/ 111 w 128"/>
                <a:gd name="T7" fmla="*/ 94 h 128"/>
                <a:gd name="T8" fmla="*/ 52 w 128"/>
                <a:gd name="T9" fmla="*/ 76 h 128"/>
                <a:gd name="T10" fmla="*/ 52 w 128"/>
                <a:gd name="T11" fmla="*/ 12 h 128"/>
                <a:gd name="T12" fmla="*/ 60 w 128"/>
                <a:gd name="T13" fmla="*/ 0 h 128"/>
                <a:gd name="T14" fmla="*/ 60 w 128"/>
                <a:gd name="T15" fmla="*/ 69 h 128"/>
                <a:gd name="T16" fmla="*/ 124 w 128"/>
                <a:gd name="T17" fmla="*/ 88 h 128"/>
                <a:gd name="T18" fmla="*/ 128 w 128"/>
                <a:gd name="T19" fmla="*/ 66 h 128"/>
                <a:gd name="T20" fmla="*/ 60 w 128"/>
                <a:gd name="T2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8" h="128">
                  <a:moveTo>
                    <a:pt x="52" y="12"/>
                  </a:moveTo>
                  <a:cubicBezTo>
                    <a:pt x="24" y="15"/>
                    <a:pt x="0" y="40"/>
                    <a:pt x="0" y="70"/>
                  </a:cubicBezTo>
                  <a:cubicBezTo>
                    <a:pt x="0" y="102"/>
                    <a:pt x="26" y="128"/>
                    <a:pt x="58" y="128"/>
                  </a:cubicBezTo>
                  <a:cubicBezTo>
                    <a:pt x="82" y="128"/>
                    <a:pt x="102" y="114"/>
                    <a:pt x="111" y="94"/>
                  </a:cubicBezTo>
                  <a:cubicBezTo>
                    <a:pt x="52" y="76"/>
                    <a:pt x="52" y="76"/>
                    <a:pt x="52" y="76"/>
                  </a:cubicBezTo>
                  <a:lnTo>
                    <a:pt x="52" y="12"/>
                  </a:lnTo>
                  <a:close/>
                  <a:moveTo>
                    <a:pt x="60" y="0"/>
                  </a:moveTo>
                  <a:cubicBezTo>
                    <a:pt x="60" y="69"/>
                    <a:pt x="60" y="69"/>
                    <a:pt x="60" y="69"/>
                  </a:cubicBezTo>
                  <a:cubicBezTo>
                    <a:pt x="124" y="88"/>
                    <a:pt x="124" y="88"/>
                    <a:pt x="124" y="88"/>
                  </a:cubicBezTo>
                  <a:cubicBezTo>
                    <a:pt x="126" y="82"/>
                    <a:pt x="128" y="75"/>
                    <a:pt x="128" y="66"/>
                  </a:cubicBezTo>
                  <a:cubicBezTo>
                    <a:pt x="128" y="30"/>
                    <a:pt x="94" y="0"/>
                    <a:pt x="60" y="0"/>
                  </a:cubicBez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56" name="组合 55"/>
          <p:cNvGrpSpPr/>
          <p:nvPr/>
        </p:nvGrpSpPr>
        <p:grpSpPr>
          <a:xfrm>
            <a:off x="1491134" y="1312590"/>
            <a:ext cx="404935" cy="457123"/>
            <a:chOff x="470356" y="1316585"/>
            <a:chExt cx="822364" cy="822364"/>
          </a:xfrm>
        </p:grpSpPr>
        <p:sp>
          <p:nvSpPr>
            <p:cNvPr id="57" name="矩形: 圆角 3"/>
            <p:cNvSpPr/>
            <p:nvPr/>
          </p:nvSpPr>
          <p:spPr>
            <a:xfrm rot="2700000">
              <a:off x="470356" y="1316585"/>
              <a:ext cx="822364" cy="822364"/>
            </a:xfrm>
            <a:prstGeom prst="roundRect">
              <a:avLst>
                <a:gd name="adj" fmla="val 13381"/>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8" name="Freeform 58"/>
            <p:cNvSpPr>
              <a:spLocks noEditPoints="1"/>
            </p:cNvSpPr>
            <p:nvPr/>
          </p:nvSpPr>
          <p:spPr bwMode="auto">
            <a:xfrm>
              <a:off x="716277" y="1539649"/>
              <a:ext cx="376236" cy="376236"/>
            </a:xfrm>
            <a:custGeom>
              <a:avLst/>
              <a:gdLst>
                <a:gd name="T0" fmla="*/ 109 w 129"/>
                <a:gd name="T1" fmla="*/ 34 h 129"/>
                <a:gd name="T2" fmla="*/ 112 w 129"/>
                <a:gd name="T3" fmla="*/ 31 h 129"/>
                <a:gd name="T4" fmla="*/ 112 w 129"/>
                <a:gd name="T5" fmla="*/ 28 h 129"/>
                <a:gd name="T6" fmla="*/ 101 w 129"/>
                <a:gd name="T7" fmla="*/ 17 h 129"/>
                <a:gd name="T8" fmla="*/ 98 w 129"/>
                <a:gd name="T9" fmla="*/ 17 h 129"/>
                <a:gd name="T10" fmla="*/ 95 w 129"/>
                <a:gd name="T11" fmla="*/ 20 h 129"/>
                <a:gd name="T12" fmla="*/ 109 w 129"/>
                <a:gd name="T13" fmla="*/ 34 h 129"/>
                <a:gd name="T14" fmla="*/ 60 w 129"/>
                <a:gd name="T15" fmla="*/ 92 h 129"/>
                <a:gd name="T16" fmla="*/ 25 w 129"/>
                <a:gd name="T17" fmla="*/ 110 h 129"/>
                <a:gd name="T18" fmla="*/ 19 w 129"/>
                <a:gd name="T19" fmla="*/ 104 h 129"/>
                <a:gd name="T20" fmla="*/ 36 w 129"/>
                <a:gd name="T21" fmla="*/ 69 h 129"/>
                <a:gd name="T22" fmla="*/ 38 w 129"/>
                <a:gd name="T23" fmla="*/ 65 h 129"/>
                <a:gd name="T24" fmla="*/ 87 w 129"/>
                <a:gd name="T25" fmla="*/ 17 h 129"/>
                <a:gd name="T26" fmla="*/ 11 w 129"/>
                <a:gd name="T27" fmla="*/ 17 h 129"/>
                <a:gd name="T28" fmla="*/ 0 w 129"/>
                <a:gd name="T29" fmla="*/ 28 h 129"/>
                <a:gd name="T30" fmla="*/ 0 w 129"/>
                <a:gd name="T31" fmla="*/ 118 h 129"/>
                <a:gd name="T32" fmla="*/ 11 w 129"/>
                <a:gd name="T33" fmla="*/ 129 h 129"/>
                <a:gd name="T34" fmla="*/ 101 w 129"/>
                <a:gd name="T35" fmla="*/ 129 h 129"/>
                <a:gd name="T36" fmla="*/ 112 w 129"/>
                <a:gd name="T37" fmla="*/ 118 h 129"/>
                <a:gd name="T38" fmla="*/ 112 w 129"/>
                <a:gd name="T39" fmla="*/ 42 h 129"/>
                <a:gd name="T40" fmla="*/ 64 w 129"/>
                <a:gd name="T41" fmla="*/ 90 h 129"/>
                <a:gd name="T42" fmla="*/ 60 w 129"/>
                <a:gd name="T43" fmla="*/ 92 h 129"/>
                <a:gd name="T44" fmla="*/ 27 w 129"/>
                <a:gd name="T45" fmla="*/ 99 h 129"/>
                <a:gd name="T46" fmla="*/ 30 w 129"/>
                <a:gd name="T47" fmla="*/ 102 h 129"/>
                <a:gd name="T48" fmla="*/ 51 w 129"/>
                <a:gd name="T49" fmla="*/ 89 h 129"/>
                <a:gd name="T50" fmla="*/ 40 w 129"/>
                <a:gd name="T51" fmla="*/ 78 h 129"/>
                <a:gd name="T52" fmla="*/ 27 w 129"/>
                <a:gd name="T53" fmla="*/ 99 h 129"/>
                <a:gd name="T54" fmla="*/ 44 w 129"/>
                <a:gd name="T55" fmla="*/ 71 h 129"/>
                <a:gd name="T56" fmla="*/ 58 w 129"/>
                <a:gd name="T57" fmla="*/ 85 h 129"/>
                <a:gd name="T58" fmla="*/ 103 w 129"/>
                <a:gd name="T59" fmla="*/ 40 h 129"/>
                <a:gd name="T60" fmla="*/ 89 w 129"/>
                <a:gd name="T61" fmla="*/ 26 h 129"/>
                <a:gd name="T62" fmla="*/ 44 w 129"/>
                <a:gd name="T63" fmla="*/ 71 h 129"/>
                <a:gd name="T64" fmla="*/ 126 w 129"/>
                <a:gd name="T65" fmla="*/ 17 h 129"/>
                <a:gd name="T66" fmla="*/ 112 w 129"/>
                <a:gd name="T67" fmla="*/ 3 h 129"/>
                <a:gd name="T68" fmla="*/ 100 w 129"/>
                <a:gd name="T69" fmla="*/ 3 h 129"/>
                <a:gd name="T70" fmla="*/ 87 w 129"/>
                <a:gd name="T71" fmla="*/ 17 h 129"/>
                <a:gd name="T72" fmla="*/ 98 w 129"/>
                <a:gd name="T73" fmla="*/ 17 h 129"/>
                <a:gd name="T74" fmla="*/ 103 w 129"/>
                <a:gd name="T75" fmla="*/ 12 h 129"/>
                <a:gd name="T76" fmla="*/ 109 w 129"/>
                <a:gd name="T77" fmla="*/ 12 h 129"/>
                <a:gd name="T78" fmla="*/ 117 w 129"/>
                <a:gd name="T79" fmla="*/ 20 h 129"/>
                <a:gd name="T80" fmla="*/ 117 w 129"/>
                <a:gd name="T81" fmla="*/ 26 h 129"/>
                <a:gd name="T82" fmla="*/ 112 w 129"/>
                <a:gd name="T83" fmla="*/ 31 h 129"/>
                <a:gd name="T84" fmla="*/ 112 w 129"/>
                <a:gd name="T85" fmla="*/ 42 h 129"/>
                <a:gd name="T86" fmla="*/ 126 w 129"/>
                <a:gd name="T87" fmla="*/ 29 h 129"/>
                <a:gd name="T88" fmla="*/ 126 w 129"/>
                <a:gd name="T89" fmla="*/ 17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9" h="129">
                  <a:moveTo>
                    <a:pt x="109" y="34"/>
                  </a:moveTo>
                  <a:cubicBezTo>
                    <a:pt x="112" y="31"/>
                    <a:pt x="112" y="31"/>
                    <a:pt x="112" y="31"/>
                  </a:cubicBezTo>
                  <a:cubicBezTo>
                    <a:pt x="112" y="28"/>
                    <a:pt x="112" y="28"/>
                    <a:pt x="112" y="28"/>
                  </a:cubicBezTo>
                  <a:cubicBezTo>
                    <a:pt x="112" y="22"/>
                    <a:pt x="107" y="17"/>
                    <a:pt x="101" y="17"/>
                  </a:cubicBezTo>
                  <a:cubicBezTo>
                    <a:pt x="98" y="17"/>
                    <a:pt x="98" y="17"/>
                    <a:pt x="98" y="17"/>
                  </a:cubicBezTo>
                  <a:cubicBezTo>
                    <a:pt x="95" y="20"/>
                    <a:pt x="95" y="20"/>
                    <a:pt x="95" y="20"/>
                  </a:cubicBezTo>
                  <a:lnTo>
                    <a:pt x="109" y="34"/>
                  </a:lnTo>
                  <a:close/>
                  <a:moveTo>
                    <a:pt x="60" y="92"/>
                  </a:moveTo>
                  <a:cubicBezTo>
                    <a:pt x="25" y="110"/>
                    <a:pt x="25" y="110"/>
                    <a:pt x="25" y="110"/>
                  </a:cubicBezTo>
                  <a:cubicBezTo>
                    <a:pt x="21" y="112"/>
                    <a:pt x="18" y="108"/>
                    <a:pt x="19" y="104"/>
                  </a:cubicBezTo>
                  <a:cubicBezTo>
                    <a:pt x="36" y="69"/>
                    <a:pt x="36" y="69"/>
                    <a:pt x="36" y="69"/>
                  </a:cubicBezTo>
                  <a:cubicBezTo>
                    <a:pt x="37" y="68"/>
                    <a:pt x="37" y="66"/>
                    <a:pt x="38" y="65"/>
                  </a:cubicBezTo>
                  <a:cubicBezTo>
                    <a:pt x="87" y="17"/>
                    <a:pt x="87" y="17"/>
                    <a:pt x="87" y="17"/>
                  </a:cubicBezTo>
                  <a:cubicBezTo>
                    <a:pt x="11" y="17"/>
                    <a:pt x="11" y="17"/>
                    <a:pt x="11" y="17"/>
                  </a:cubicBezTo>
                  <a:cubicBezTo>
                    <a:pt x="5" y="17"/>
                    <a:pt x="0" y="22"/>
                    <a:pt x="0" y="28"/>
                  </a:cubicBezTo>
                  <a:cubicBezTo>
                    <a:pt x="0" y="118"/>
                    <a:pt x="0" y="118"/>
                    <a:pt x="0" y="118"/>
                  </a:cubicBezTo>
                  <a:cubicBezTo>
                    <a:pt x="0" y="124"/>
                    <a:pt x="5" y="129"/>
                    <a:pt x="11" y="129"/>
                  </a:cubicBezTo>
                  <a:cubicBezTo>
                    <a:pt x="101" y="129"/>
                    <a:pt x="101" y="129"/>
                    <a:pt x="101" y="129"/>
                  </a:cubicBezTo>
                  <a:cubicBezTo>
                    <a:pt x="107" y="129"/>
                    <a:pt x="112" y="124"/>
                    <a:pt x="112" y="118"/>
                  </a:cubicBezTo>
                  <a:cubicBezTo>
                    <a:pt x="112" y="42"/>
                    <a:pt x="112" y="42"/>
                    <a:pt x="112" y="42"/>
                  </a:cubicBezTo>
                  <a:cubicBezTo>
                    <a:pt x="64" y="90"/>
                    <a:pt x="64" y="90"/>
                    <a:pt x="64" y="90"/>
                  </a:cubicBezTo>
                  <a:cubicBezTo>
                    <a:pt x="63" y="92"/>
                    <a:pt x="61" y="92"/>
                    <a:pt x="60" y="92"/>
                  </a:cubicBezTo>
                  <a:close/>
                  <a:moveTo>
                    <a:pt x="27" y="99"/>
                  </a:moveTo>
                  <a:cubicBezTo>
                    <a:pt x="26" y="101"/>
                    <a:pt x="28" y="103"/>
                    <a:pt x="30" y="102"/>
                  </a:cubicBezTo>
                  <a:cubicBezTo>
                    <a:pt x="51" y="89"/>
                    <a:pt x="51" y="89"/>
                    <a:pt x="51" y="89"/>
                  </a:cubicBezTo>
                  <a:cubicBezTo>
                    <a:pt x="40" y="78"/>
                    <a:pt x="40" y="78"/>
                    <a:pt x="40" y="78"/>
                  </a:cubicBezTo>
                  <a:lnTo>
                    <a:pt x="27" y="99"/>
                  </a:lnTo>
                  <a:close/>
                  <a:moveTo>
                    <a:pt x="44" y="71"/>
                  </a:moveTo>
                  <a:cubicBezTo>
                    <a:pt x="46" y="72"/>
                    <a:pt x="53" y="80"/>
                    <a:pt x="58" y="85"/>
                  </a:cubicBezTo>
                  <a:cubicBezTo>
                    <a:pt x="103" y="40"/>
                    <a:pt x="103" y="40"/>
                    <a:pt x="103" y="40"/>
                  </a:cubicBezTo>
                  <a:cubicBezTo>
                    <a:pt x="89" y="26"/>
                    <a:pt x="89" y="26"/>
                    <a:pt x="89" y="26"/>
                  </a:cubicBezTo>
                  <a:lnTo>
                    <a:pt x="44" y="71"/>
                  </a:lnTo>
                  <a:close/>
                  <a:moveTo>
                    <a:pt x="126" y="17"/>
                  </a:moveTo>
                  <a:cubicBezTo>
                    <a:pt x="112" y="3"/>
                    <a:pt x="112" y="3"/>
                    <a:pt x="112" y="3"/>
                  </a:cubicBezTo>
                  <a:cubicBezTo>
                    <a:pt x="108" y="0"/>
                    <a:pt x="103" y="0"/>
                    <a:pt x="100" y="3"/>
                  </a:cubicBezTo>
                  <a:cubicBezTo>
                    <a:pt x="87" y="17"/>
                    <a:pt x="87" y="17"/>
                    <a:pt x="87" y="17"/>
                  </a:cubicBezTo>
                  <a:cubicBezTo>
                    <a:pt x="98" y="17"/>
                    <a:pt x="98" y="17"/>
                    <a:pt x="98" y="17"/>
                  </a:cubicBezTo>
                  <a:cubicBezTo>
                    <a:pt x="103" y="12"/>
                    <a:pt x="103" y="12"/>
                    <a:pt x="103" y="12"/>
                  </a:cubicBezTo>
                  <a:cubicBezTo>
                    <a:pt x="105" y="10"/>
                    <a:pt x="107" y="10"/>
                    <a:pt x="109" y="12"/>
                  </a:cubicBezTo>
                  <a:cubicBezTo>
                    <a:pt x="117" y="20"/>
                    <a:pt x="117" y="20"/>
                    <a:pt x="117" y="20"/>
                  </a:cubicBezTo>
                  <a:cubicBezTo>
                    <a:pt x="119" y="22"/>
                    <a:pt x="119" y="24"/>
                    <a:pt x="117" y="26"/>
                  </a:cubicBezTo>
                  <a:cubicBezTo>
                    <a:pt x="112" y="31"/>
                    <a:pt x="112" y="31"/>
                    <a:pt x="112" y="31"/>
                  </a:cubicBezTo>
                  <a:cubicBezTo>
                    <a:pt x="112" y="42"/>
                    <a:pt x="112" y="42"/>
                    <a:pt x="112" y="42"/>
                  </a:cubicBezTo>
                  <a:cubicBezTo>
                    <a:pt x="126" y="29"/>
                    <a:pt x="126" y="29"/>
                    <a:pt x="126" y="29"/>
                  </a:cubicBezTo>
                  <a:cubicBezTo>
                    <a:pt x="129" y="25"/>
                    <a:pt x="129" y="20"/>
                    <a:pt x="126" y="17"/>
                  </a:cubicBez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21" name="组合 20"/>
          <p:cNvGrpSpPr/>
          <p:nvPr/>
        </p:nvGrpSpPr>
        <p:grpSpPr>
          <a:xfrm>
            <a:off x="2106046" y="1240278"/>
            <a:ext cx="3716530" cy="631815"/>
            <a:chOff x="2469116" y="1585021"/>
            <a:chExt cx="3287209" cy="631815"/>
          </a:xfrm>
        </p:grpSpPr>
        <p:sp>
          <p:nvSpPr>
            <p:cNvPr id="6" name="圆角矩形 5"/>
            <p:cNvSpPr/>
            <p:nvPr/>
          </p:nvSpPr>
          <p:spPr>
            <a:xfrm>
              <a:off x="2469116" y="1585021"/>
              <a:ext cx="3287209" cy="631815"/>
            </a:xfrm>
            <a:prstGeom prst="round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zh-CN" altLang="en-US"/>
            </a:p>
          </p:txBody>
        </p:sp>
        <p:sp>
          <p:nvSpPr>
            <p:cNvPr id="2" name="矩形 1"/>
            <p:cNvSpPr/>
            <p:nvPr/>
          </p:nvSpPr>
          <p:spPr>
            <a:xfrm>
              <a:off x="2661012" y="1665703"/>
              <a:ext cx="2663129" cy="461665"/>
            </a:xfrm>
            <a:prstGeom prst="rect">
              <a:avLst/>
            </a:prstGeom>
          </p:spPr>
          <p:txBody>
            <a:bodyPr wrap="square">
              <a:spAutoFit/>
            </a:bodyPr>
            <a:lstStyle/>
            <a:p>
              <a:r>
                <a:rPr lang="en-US" altLang="zh-CN" sz="2400" b="1" dirty="0">
                  <a:solidFill>
                    <a:schemeClr val="bg1"/>
                  </a:solidFill>
                  <a:latin typeface="微软雅黑" pitchFamily="34" charset="-122"/>
                  <a:ea typeface="微软雅黑" pitchFamily="34" charset="-122"/>
                </a:rPr>
                <a:t>4.1 </a:t>
              </a:r>
              <a:r>
                <a:rPr lang="zh-CN" altLang="zh-CN" sz="2400" b="1" dirty="0">
                  <a:solidFill>
                    <a:schemeClr val="bg1"/>
                  </a:solidFill>
                  <a:latin typeface="微软雅黑" pitchFamily="34" charset="-122"/>
                  <a:ea typeface="微软雅黑" pitchFamily="34" charset="-122"/>
                </a:rPr>
                <a:t>落实了学习主体 </a:t>
              </a:r>
              <a:endParaRPr lang="zh-CN" altLang="en-US" sz="2400" dirty="0">
                <a:solidFill>
                  <a:schemeClr val="bg1"/>
                </a:solidFill>
                <a:latin typeface="微软雅黑" pitchFamily="34" charset="-122"/>
                <a:ea typeface="微软雅黑" pitchFamily="34" charset="-122"/>
              </a:endParaRPr>
            </a:p>
          </p:txBody>
        </p:sp>
      </p:grpSp>
      <p:sp>
        <p:nvSpPr>
          <p:cNvPr id="5" name="矩形 4"/>
          <p:cNvSpPr/>
          <p:nvPr/>
        </p:nvSpPr>
        <p:spPr>
          <a:xfrm>
            <a:off x="1124415" y="1979669"/>
            <a:ext cx="10097349" cy="757130"/>
          </a:xfrm>
          <a:prstGeom prst="rect">
            <a:avLst/>
          </a:prstGeom>
        </p:spPr>
        <p:txBody>
          <a:bodyPr wrap="square">
            <a:spAutoFit/>
          </a:bodyPr>
          <a:lstStyle/>
          <a:p>
            <a:pPr>
              <a:lnSpc>
                <a:spcPct val="120000"/>
              </a:lnSpc>
            </a:pPr>
            <a:r>
              <a:rPr lang="zh-CN" altLang="zh-CN" b="1" dirty="0" smtClean="0">
                <a:solidFill>
                  <a:schemeClr val="bg2"/>
                </a:solidFill>
                <a:latin typeface="微软雅黑" pitchFamily="34" charset="-122"/>
                <a:ea typeface="微软雅黑" pitchFamily="34" charset="-122"/>
              </a:rPr>
              <a:t>“</a:t>
            </a:r>
            <a:r>
              <a:rPr lang="en-US" altLang="zh-CN" b="1" dirty="0">
                <a:solidFill>
                  <a:schemeClr val="bg2"/>
                </a:solidFill>
                <a:latin typeface="微软雅黑" pitchFamily="34" charset="-122"/>
                <a:ea typeface="微软雅黑" pitchFamily="34" charset="-122"/>
              </a:rPr>
              <a:t>P-G-R</a:t>
            </a:r>
            <a:r>
              <a:rPr lang="zh-CN" altLang="zh-CN" b="1" dirty="0">
                <a:solidFill>
                  <a:schemeClr val="bg2"/>
                </a:solidFill>
                <a:latin typeface="微软雅黑" pitchFamily="34" charset="-122"/>
                <a:ea typeface="微软雅黑" pitchFamily="34" charset="-122"/>
              </a:rPr>
              <a:t>”范式不仅要求学生实践在前，而且教师讲评前，都预留小组交流的时间</a:t>
            </a:r>
            <a:r>
              <a:rPr lang="zh-CN" altLang="zh-CN" b="1" dirty="0" smtClean="0">
                <a:solidFill>
                  <a:schemeClr val="bg2"/>
                </a:solidFill>
                <a:latin typeface="微软雅黑" pitchFamily="34" charset="-122"/>
                <a:ea typeface="微软雅黑" pitchFamily="34" charset="-122"/>
              </a:rPr>
              <a:t>。</a:t>
            </a:r>
            <a:r>
              <a:rPr lang="zh-CN" altLang="en-US" b="1" dirty="0" smtClean="0">
                <a:solidFill>
                  <a:schemeClr val="bg2"/>
                </a:solidFill>
                <a:latin typeface="微软雅黑" pitchFamily="34" charset="-122"/>
                <a:ea typeface="微软雅黑" pitchFamily="34" charset="-122"/>
              </a:rPr>
              <a:t>大部分</a:t>
            </a:r>
            <a:r>
              <a:rPr lang="zh-CN" altLang="zh-CN" b="1" dirty="0" smtClean="0">
                <a:solidFill>
                  <a:schemeClr val="bg2"/>
                </a:solidFill>
                <a:latin typeface="微软雅黑" pitchFamily="34" charset="-122"/>
                <a:ea typeface="微软雅黑" pitchFamily="34" charset="-122"/>
              </a:rPr>
              <a:t>同学</a:t>
            </a:r>
            <a:r>
              <a:rPr lang="zh-CN" altLang="zh-CN" b="1" dirty="0">
                <a:solidFill>
                  <a:schemeClr val="bg2"/>
                </a:solidFill>
                <a:latin typeface="微软雅黑" pitchFamily="34" charset="-122"/>
                <a:ea typeface="微软雅黑" pitchFamily="34" charset="-122"/>
              </a:rPr>
              <a:t>认为自己先独立思考，尝试解决问题比老师直接讲解效果要好。</a:t>
            </a:r>
            <a:endParaRPr lang="zh-CN" altLang="zh-CN" b="1" dirty="0">
              <a:solidFill>
                <a:schemeClr val="bg2"/>
              </a:solidFill>
              <a:latin typeface="微软雅黑" pitchFamily="34" charset="-122"/>
              <a:ea typeface="微软雅黑" pitchFamily="34" charset="-122"/>
            </a:endParaRPr>
          </a:p>
        </p:txBody>
      </p:sp>
      <p:grpSp>
        <p:nvGrpSpPr>
          <p:cNvPr id="12" name="组合 11"/>
          <p:cNvGrpSpPr/>
          <p:nvPr/>
        </p:nvGrpSpPr>
        <p:grpSpPr>
          <a:xfrm>
            <a:off x="1988213" y="2941734"/>
            <a:ext cx="3834363" cy="631815"/>
            <a:chOff x="5070763" y="3302656"/>
            <a:chExt cx="2985856" cy="631815"/>
          </a:xfrm>
        </p:grpSpPr>
        <p:sp>
          <p:nvSpPr>
            <p:cNvPr id="60" name="圆角矩形 59"/>
            <p:cNvSpPr/>
            <p:nvPr/>
          </p:nvSpPr>
          <p:spPr>
            <a:xfrm>
              <a:off x="5070763" y="3302656"/>
              <a:ext cx="2985856" cy="631815"/>
            </a:xfrm>
            <a:prstGeom prst="roundRect">
              <a:avLst/>
            </a:prstGeom>
            <a:solidFill>
              <a:srgbClr val="D88A9E"/>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zh-CN" altLang="en-US"/>
            </a:p>
          </p:txBody>
        </p:sp>
        <p:sp>
          <p:nvSpPr>
            <p:cNvPr id="3" name="矩形 2"/>
            <p:cNvSpPr/>
            <p:nvPr/>
          </p:nvSpPr>
          <p:spPr>
            <a:xfrm>
              <a:off x="5309206" y="3387730"/>
              <a:ext cx="2432666" cy="461665"/>
            </a:xfrm>
            <a:prstGeom prst="rect">
              <a:avLst/>
            </a:prstGeom>
          </p:spPr>
          <p:txBody>
            <a:bodyPr wrap="none">
              <a:spAutoFit/>
            </a:bodyPr>
            <a:lstStyle/>
            <a:p>
              <a:r>
                <a:rPr lang="en-US" altLang="zh-CN" sz="2400" b="1" dirty="0">
                  <a:solidFill>
                    <a:schemeClr val="bg1"/>
                  </a:solidFill>
                  <a:latin typeface="微软雅黑" pitchFamily="34" charset="-122"/>
                  <a:ea typeface="微软雅黑" pitchFamily="34" charset="-122"/>
                </a:rPr>
                <a:t>4.2 </a:t>
              </a:r>
              <a:r>
                <a:rPr lang="zh-CN" altLang="zh-CN" sz="2400" b="1" dirty="0">
                  <a:solidFill>
                    <a:schemeClr val="bg1"/>
                  </a:solidFill>
                  <a:latin typeface="微软雅黑" pitchFamily="34" charset="-122"/>
                  <a:ea typeface="微软雅黑" pitchFamily="34" charset="-122"/>
                </a:rPr>
                <a:t>深化了学科理解</a:t>
              </a:r>
              <a:endParaRPr lang="zh-CN" altLang="en-US" sz="2400" dirty="0">
                <a:solidFill>
                  <a:schemeClr val="bg1"/>
                </a:solidFill>
                <a:latin typeface="微软雅黑" pitchFamily="34" charset="-122"/>
                <a:ea typeface="微软雅黑" pitchFamily="34" charset="-122"/>
              </a:endParaRPr>
            </a:p>
          </p:txBody>
        </p:sp>
      </p:grpSp>
      <p:grpSp>
        <p:nvGrpSpPr>
          <p:cNvPr id="20" name="组合 19"/>
          <p:cNvGrpSpPr/>
          <p:nvPr/>
        </p:nvGrpSpPr>
        <p:grpSpPr>
          <a:xfrm>
            <a:off x="1998388" y="4994784"/>
            <a:ext cx="3859440" cy="631815"/>
            <a:chOff x="5725571" y="4437737"/>
            <a:chExt cx="3013378" cy="631815"/>
          </a:xfrm>
        </p:grpSpPr>
        <p:sp>
          <p:nvSpPr>
            <p:cNvPr id="61" name="圆角矩形 60"/>
            <p:cNvSpPr/>
            <p:nvPr/>
          </p:nvSpPr>
          <p:spPr>
            <a:xfrm>
              <a:off x="5725571" y="4437737"/>
              <a:ext cx="2985856" cy="631815"/>
            </a:xfrm>
            <a:prstGeom prst="roundRect">
              <a:avLst/>
            </a:prstGeom>
            <a:solidFill>
              <a:srgbClr val="68BAAA"/>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zh-CN" altLang="en-US"/>
            </a:p>
          </p:txBody>
        </p:sp>
        <p:sp>
          <p:nvSpPr>
            <p:cNvPr id="4" name="矩形 3"/>
            <p:cNvSpPr/>
            <p:nvPr/>
          </p:nvSpPr>
          <p:spPr>
            <a:xfrm>
              <a:off x="5933373" y="4522811"/>
              <a:ext cx="2805576" cy="461665"/>
            </a:xfrm>
            <a:prstGeom prst="rect">
              <a:avLst/>
            </a:prstGeom>
          </p:spPr>
          <p:txBody>
            <a:bodyPr wrap="none">
              <a:spAutoFit/>
            </a:bodyPr>
            <a:lstStyle/>
            <a:p>
              <a:r>
                <a:rPr lang="en-US" altLang="zh-CN" sz="2400" b="1" dirty="0">
                  <a:solidFill>
                    <a:schemeClr val="bg1"/>
                  </a:solidFill>
                  <a:latin typeface="微软雅黑" pitchFamily="34" charset="-122"/>
                  <a:ea typeface="微软雅黑" pitchFamily="34" charset="-122"/>
                </a:rPr>
                <a:t>4.3</a:t>
              </a:r>
              <a:r>
                <a:rPr lang="zh-CN" altLang="zh-CN" sz="2400" b="1" dirty="0">
                  <a:solidFill>
                    <a:schemeClr val="bg1"/>
                  </a:solidFill>
                  <a:latin typeface="微软雅黑" pitchFamily="34" charset="-122"/>
                  <a:ea typeface="微软雅黑" pitchFamily="34" charset="-122"/>
                </a:rPr>
                <a:t>重建了师生关系</a:t>
              </a:r>
              <a:endParaRPr lang="zh-CN" altLang="zh-CN" sz="2400" dirty="0">
                <a:solidFill>
                  <a:schemeClr val="bg1"/>
                </a:solidFill>
                <a:latin typeface="微软雅黑" pitchFamily="34" charset="-122"/>
                <a:ea typeface="微软雅黑" pitchFamily="34" charset="-122"/>
              </a:endParaRPr>
            </a:p>
          </p:txBody>
        </p:sp>
      </p:grpSp>
      <p:sp>
        <p:nvSpPr>
          <p:cNvPr id="22" name="矩形 21"/>
          <p:cNvSpPr/>
          <p:nvPr/>
        </p:nvSpPr>
        <p:spPr>
          <a:xfrm>
            <a:off x="1017669" y="3692143"/>
            <a:ext cx="10370356" cy="1089529"/>
          </a:xfrm>
          <a:prstGeom prst="rect">
            <a:avLst/>
          </a:prstGeom>
        </p:spPr>
        <p:txBody>
          <a:bodyPr wrap="square">
            <a:spAutoFit/>
          </a:bodyPr>
          <a:lstStyle/>
          <a:p>
            <a:pPr>
              <a:lnSpc>
                <a:spcPct val="120000"/>
              </a:lnSpc>
            </a:pPr>
            <a:r>
              <a:rPr lang="zh-CN" altLang="zh-CN" b="1" dirty="0" smtClean="0">
                <a:solidFill>
                  <a:schemeClr val="bg2"/>
                </a:solidFill>
                <a:latin typeface="微软雅黑" pitchFamily="34" charset="-122"/>
                <a:ea typeface="微软雅黑" pitchFamily="34" charset="-122"/>
              </a:rPr>
              <a:t>“</a:t>
            </a:r>
            <a:r>
              <a:rPr lang="en-US" altLang="zh-CN" b="1" dirty="0">
                <a:solidFill>
                  <a:schemeClr val="bg2"/>
                </a:solidFill>
                <a:latin typeface="微软雅黑" pitchFamily="34" charset="-122"/>
                <a:ea typeface="微软雅黑" pitchFamily="34" charset="-122"/>
              </a:rPr>
              <a:t>P-G-R</a:t>
            </a:r>
            <a:r>
              <a:rPr lang="zh-CN" altLang="zh-CN" b="1" dirty="0">
                <a:solidFill>
                  <a:schemeClr val="bg2"/>
                </a:solidFill>
                <a:latin typeface="微软雅黑" pitchFamily="34" charset="-122"/>
                <a:ea typeface="微软雅黑" pitchFamily="34" charset="-122"/>
              </a:rPr>
              <a:t>”范式通过重构复习过程、重组复习内容使学习在具体的问题解决中推进。通过渐进式问题的设置，让学生实现独立实践的可能；通过结构性问题的设计，引发思维、建构模型；通过变式性问题的设置，实现知识迁移、 能力提升</a:t>
            </a:r>
            <a:r>
              <a:rPr lang="zh-CN" altLang="en-US" b="1" dirty="0">
                <a:solidFill>
                  <a:schemeClr val="bg2"/>
                </a:solidFill>
                <a:latin typeface="微软雅黑" pitchFamily="34" charset="-122"/>
                <a:ea typeface="微软雅黑" pitchFamily="34" charset="-122"/>
              </a:rPr>
              <a:t>。</a:t>
            </a:r>
            <a:endParaRPr lang="zh-CN" altLang="zh-CN" b="1" dirty="0">
              <a:solidFill>
                <a:schemeClr val="bg2"/>
              </a:solidFill>
              <a:latin typeface="微软雅黑" pitchFamily="34" charset="-122"/>
              <a:ea typeface="微软雅黑" pitchFamily="34" charset="-122"/>
            </a:endParaRPr>
          </a:p>
        </p:txBody>
      </p:sp>
      <p:sp>
        <p:nvSpPr>
          <p:cNvPr id="23" name="矩形 22"/>
          <p:cNvSpPr/>
          <p:nvPr/>
        </p:nvSpPr>
        <p:spPr>
          <a:xfrm>
            <a:off x="884565" y="5751094"/>
            <a:ext cx="10337200" cy="757130"/>
          </a:xfrm>
          <a:prstGeom prst="rect">
            <a:avLst/>
          </a:prstGeom>
        </p:spPr>
        <p:txBody>
          <a:bodyPr wrap="square">
            <a:spAutoFit/>
          </a:bodyPr>
          <a:lstStyle/>
          <a:p>
            <a:pPr>
              <a:lnSpc>
                <a:spcPct val="120000"/>
              </a:lnSpc>
            </a:pPr>
            <a:r>
              <a:rPr lang="en-US" altLang="zh-CN" b="1" dirty="0">
                <a:solidFill>
                  <a:schemeClr val="bg2"/>
                </a:solidFill>
                <a:latin typeface="微软雅黑" pitchFamily="34" charset="-122"/>
                <a:ea typeface="微软雅黑" pitchFamily="34" charset="-122"/>
              </a:rPr>
              <a:t> </a:t>
            </a:r>
            <a:r>
              <a:rPr lang="zh-CN" altLang="zh-CN" b="1" dirty="0" smtClean="0">
                <a:solidFill>
                  <a:schemeClr val="bg2"/>
                </a:solidFill>
                <a:latin typeface="微软雅黑" pitchFamily="34" charset="-122"/>
                <a:ea typeface="微软雅黑" pitchFamily="34" charset="-122"/>
              </a:rPr>
              <a:t>“</a:t>
            </a:r>
            <a:r>
              <a:rPr lang="en-US" altLang="zh-CN" b="1" dirty="0">
                <a:solidFill>
                  <a:schemeClr val="bg2"/>
                </a:solidFill>
                <a:latin typeface="微软雅黑" pitchFamily="34" charset="-122"/>
                <a:ea typeface="微软雅黑" pitchFamily="34" charset="-122"/>
              </a:rPr>
              <a:t>P-G-R</a:t>
            </a:r>
            <a:r>
              <a:rPr lang="zh-CN" altLang="zh-CN" b="1" dirty="0">
                <a:solidFill>
                  <a:schemeClr val="bg2"/>
                </a:solidFill>
                <a:latin typeface="微软雅黑" pitchFamily="34" charset="-122"/>
                <a:ea typeface="微软雅黑" pitchFamily="34" charset="-122"/>
              </a:rPr>
              <a:t>”范式把教师的“引导”建立在学生尝试实践基础上，师生间思维火花的碰撞为总结提炼提供了基础，共同提炼的方法和策略最终内化为物理的能力。</a:t>
            </a:r>
            <a:endParaRPr lang="zh-CN" altLang="zh-CN" b="1" dirty="0">
              <a:solidFill>
                <a:schemeClr val="bg2"/>
              </a:solidFill>
              <a:latin typeface="微软雅黑" pitchFamily="34" charset="-122"/>
              <a:ea typeface="微软雅黑" pitchFamily="34"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fade">
                                      <p:cBhvr>
                                        <p:cTn id="7" dur="500"/>
                                        <p:tgtEl>
                                          <p:spTgt spid="56"/>
                                        </p:tgtEl>
                                      </p:cBhvr>
                                    </p:animEffect>
                                  </p:childTnLst>
                                </p:cTn>
                              </p:par>
                              <p:par>
                                <p:cTn id="8" presetID="10" presetClass="entr" presetSubtype="0"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3"/>
                                        </p:tgtEl>
                                        <p:attrNameLst>
                                          <p:attrName>style.visibility</p:attrName>
                                        </p:attrNameLst>
                                      </p:cBhvr>
                                      <p:to>
                                        <p:strVal val="visible"/>
                                      </p:to>
                                    </p:set>
                                    <p:animEffect transition="in" filter="fade">
                                      <p:cBhvr>
                                        <p:cTn id="18" dur="500"/>
                                        <p:tgtEl>
                                          <p:spTgt spid="53"/>
                                        </p:tgtEl>
                                      </p:cBhvr>
                                    </p:animEffect>
                                  </p:childTnLst>
                                </p:cTn>
                              </p:par>
                              <p:par>
                                <p:cTn id="19" presetID="10"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500"/>
                                        <p:tgtEl>
                                          <p:spTgt spid="2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41"/>
                                        </p:tgtEl>
                                        <p:attrNameLst>
                                          <p:attrName>style.visibility</p:attrName>
                                        </p:attrNameLst>
                                      </p:cBhvr>
                                      <p:to>
                                        <p:strVal val="visible"/>
                                      </p:to>
                                    </p:set>
                                    <p:animEffect transition="in" filter="fade">
                                      <p:cBhvr>
                                        <p:cTn id="29" dur="500"/>
                                        <p:tgtEl>
                                          <p:spTgt spid="41"/>
                                        </p:tgtEl>
                                      </p:cBhvr>
                                    </p:animEffect>
                                  </p:childTnLst>
                                </p:cTn>
                              </p:par>
                              <p:par>
                                <p:cTn id="30" presetID="10" presetClass="entr" presetSubtype="0" fill="hold"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fade">
                                      <p:cBhvr>
                                        <p:cTn id="32" dur="500"/>
                                        <p:tgtEl>
                                          <p:spTgt spid="2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文本框 4"/>
          <p:cNvSpPr txBox="1"/>
          <p:nvPr/>
        </p:nvSpPr>
        <p:spPr>
          <a:xfrm>
            <a:off x="3859309" y="2517391"/>
            <a:ext cx="6613770" cy="1569660"/>
          </a:xfrm>
          <a:prstGeom prst="rect">
            <a:avLst/>
          </a:prstGeom>
          <a:noFill/>
        </p:spPr>
        <p:txBody>
          <a:bodyPr wrap="square" rtlCol="0">
            <a:spAutoFit/>
          </a:bodyPr>
          <a:lstStyle/>
          <a:p>
            <a:pPr algn="ctr"/>
            <a:r>
              <a:rPr lang="zh-CN" altLang="en-US" sz="9600" b="1" dirty="0">
                <a:solidFill>
                  <a:schemeClr val="tx1">
                    <a:lumMod val="50000"/>
                  </a:schemeClr>
                </a:solidFill>
                <a:latin typeface="+mn-ea"/>
              </a:rPr>
              <a:t>感谢聆听！</a:t>
            </a:r>
            <a:endParaRPr lang="zh-CN" altLang="en-US" sz="9600" b="1" dirty="0">
              <a:solidFill>
                <a:schemeClr val="tx1">
                  <a:lumMod val="50000"/>
                </a:schemeClr>
              </a:solidFill>
              <a:latin typeface="+mn-ea"/>
            </a:endParaRPr>
          </a:p>
        </p:txBody>
      </p:sp>
      <p:grpSp>
        <p:nvGrpSpPr>
          <p:cNvPr id="41" name="组合 40"/>
          <p:cNvGrpSpPr/>
          <p:nvPr/>
        </p:nvGrpSpPr>
        <p:grpSpPr>
          <a:xfrm>
            <a:off x="0" y="2963148"/>
            <a:ext cx="3765176" cy="931705"/>
            <a:chOff x="-23530" y="2881356"/>
            <a:chExt cx="3348000" cy="931705"/>
          </a:xfrm>
        </p:grpSpPr>
        <p:sp>
          <p:nvSpPr>
            <p:cNvPr id="36" name="矩形 35"/>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矩形 36"/>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矩形 37"/>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矩形 38"/>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45" name="组合 44"/>
          <p:cNvGrpSpPr/>
          <p:nvPr/>
        </p:nvGrpSpPr>
        <p:grpSpPr>
          <a:xfrm rot="16200000">
            <a:off x="6898280" y="2921997"/>
            <a:ext cx="6775703" cy="931705"/>
            <a:chOff x="-23530" y="2881356"/>
            <a:chExt cx="3348000" cy="931705"/>
          </a:xfrm>
        </p:grpSpPr>
        <p:sp>
          <p:nvSpPr>
            <p:cNvPr id="46" name="矩形 45"/>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7" name="矩形 46"/>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8" name="矩形 47"/>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矩形 48"/>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mc:AlternateContent xmlns:mc="http://schemas.openxmlformats.org/markup-compatibility/2006">
    <mc:Choice xmlns:p14="http://schemas.microsoft.com/office/powerpoint/2010/main" Requires="p14">
      <p:transition spd="slow" p14:dur="900">
        <p14:warp/>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000215"/>
            <a:ext cx="7812000" cy="9180"/>
          </a:xfrm>
          <a:prstGeom prst="line">
            <a:avLst/>
          </a:prstGeom>
        </p:spPr>
        <p:style>
          <a:lnRef idx="1">
            <a:schemeClr val="accent1"/>
          </a:lnRef>
          <a:fillRef idx="0">
            <a:schemeClr val="accent1"/>
          </a:fillRef>
          <a:effectRef idx="0">
            <a:schemeClr val="accent1"/>
          </a:effectRef>
          <a:fontRef idx="minor">
            <a:schemeClr val="tx1"/>
          </a:fontRef>
        </p:style>
      </p:cxnSp>
      <p:grpSp>
        <p:nvGrpSpPr>
          <p:cNvPr id="5" name="组合 4"/>
          <p:cNvGrpSpPr/>
          <p:nvPr/>
        </p:nvGrpSpPr>
        <p:grpSpPr>
          <a:xfrm>
            <a:off x="745729" y="3233421"/>
            <a:ext cx="773643" cy="773645"/>
            <a:chOff x="9757400" y="2810523"/>
            <a:chExt cx="773643" cy="773645"/>
          </a:xfrm>
        </p:grpSpPr>
        <p:sp>
          <p:nvSpPr>
            <p:cNvPr id="60" name="泪滴形 59"/>
            <p:cNvSpPr/>
            <p:nvPr/>
          </p:nvSpPr>
          <p:spPr>
            <a:xfrm>
              <a:off x="9757400" y="2810523"/>
              <a:ext cx="773643" cy="773643"/>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9" name="图片 58"/>
            <p:cNvPicPr>
              <a:picLocks noChangeAspect="1"/>
            </p:cNvPicPr>
            <p:nvPr/>
          </p:nvPicPr>
          <p:blipFill>
            <a:blip r:embed="rId1" cstate="screen"/>
            <a:srcRect/>
            <a:stretch>
              <a:fillRect/>
            </a:stretch>
          </p:blipFill>
          <p:spPr>
            <a:xfrm>
              <a:off x="9827047" y="2834919"/>
              <a:ext cx="703996" cy="749249"/>
            </a:xfrm>
            <a:custGeom>
              <a:avLst/>
              <a:gdLst>
                <a:gd name="connsiteX0" fmla="*/ 185946 w 703996"/>
                <a:gd name="connsiteY0" fmla="*/ 0 h 749249"/>
                <a:gd name="connsiteX1" fmla="*/ 703996 w 703996"/>
                <a:gd name="connsiteY1" fmla="*/ 0 h 749249"/>
                <a:gd name="connsiteX2" fmla="*/ 703996 w 703996"/>
                <a:gd name="connsiteY2" fmla="*/ 362427 h 749249"/>
                <a:gd name="connsiteX3" fmla="*/ 317174 w 703996"/>
                <a:gd name="connsiteY3" fmla="*/ 749249 h 749249"/>
                <a:gd name="connsiteX4" fmla="*/ 43650 w 703996"/>
                <a:gd name="connsiteY4" fmla="*/ 635952 h 749249"/>
                <a:gd name="connsiteX5" fmla="*/ 0 w 703996"/>
                <a:gd name="connsiteY5" fmla="*/ 583048 h 749249"/>
                <a:gd name="connsiteX6" fmla="*/ 0 w 703996"/>
                <a:gd name="connsiteY6" fmla="*/ 141808 h 749249"/>
                <a:gd name="connsiteX7" fmla="*/ 43651 w 703996"/>
                <a:gd name="connsiteY7" fmla="*/ 88903 h 749249"/>
                <a:gd name="connsiteX8" fmla="*/ 166606 w 703996"/>
                <a:gd name="connsiteY8" fmla="*/ 6004 h 749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03996" h="749249">
                  <a:moveTo>
                    <a:pt x="185946" y="0"/>
                  </a:moveTo>
                  <a:lnTo>
                    <a:pt x="703996" y="0"/>
                  </a:lnTo>
                  <a:lnTo>
                    <a:pt x="703996" y="362427"/>
                  </a:lnTo>
                  <a:cubicBezTo>
                    <a:pt x="703996" y="576063"/>
                    <a:pt x="530810" y="749249"/>
                    <a:pt x="317174" y="749249"/>
                  </a:cubicBezTo>
                  <a:cubicBezTo>
                    <a:pt x="210356" y="749249"/>
                    <a:pt x="113651" y="705953"/>
                    <a:pt x="43650" y="635952"/>
                  </a:cubicBezTo>
                  <a:lnTo>
                    <a:pt x="0" y="583048"/>
                  </a:lnTo>
                  <a:lnTo>
                    <a:pt x="0" y="141808"/>
                  </a:lnTo>
                  <a:lnTo>
                    <a:pt x="43651" y="88903"/>
                  </a:lnTo>
                  <a:cubicBezTo>
                    <a:pt x="78651" y="53902"/>
                    <a:pt x="120328" y="25578"/>
                    <a:pt x="166606" y="6004"/>
                  </a:cubicBezTo>
                  <a:close/>
                </a:path>
              </a:pathLst>
            </a:custGeom>
          </p:spPr>
        </p:pic>
      </p:grpSp>
      <p:grpSp>
        <p:nvGrpSpPr>
          <p:cNvPr id="12" name="组合 11"/>
          <p:cNvGrpSpPr/>
          <p:nvPr/>
        </p:nvGrpSpPr>
        <p:grpSpPr>
          <a:xfrm>
            <a:off x="780552" y="4847706"/>
            <a:ext cx="773643" cy="773645"/>
            <a:chOff x="9763318" y="4107986"/>
            <a:chExt cx="773643" cy="773645"/>
          </a:xfrm>
        </p:grpSpPr>
        <p:sp>
          <p:nvSpPr>
            <p:cNvPr id="63" name="泪滴形 62"/>
            <p:cNvSpPr/>
            <p:nvPr/>
          </p:nvSpPr>
          <p:spPr>
            <a:xfrm>
              <a:off x="9763318" y="4107986"/>
              <a:ext cx="773643" cy="773643"/>
            </a:xfrm>
            <a:prstGeom prst="teardrop">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62" name="图片 61"/>
            <p:cNvPicPr>
              <a:picLocks noChangeAspect="1"/>
            </p:cNvPicPr>
            <p:nvPr/>
          </p:nvPicPr>
          <p:blipFill>
            <a:blip r:embed="rId2" cstate="screen"/>
            <a:srcRect r="14746" b="21894"/>
            <a:stretch>
              <a:fillRect/>
            </a:stretch>
          </p:blipFill>
          <p:spPr>
            <a:xfrm>
              <a:off x="9830095" y="4176890"/>
              <a:ext cx="706866" cy="704741"/>
            </a:xfrm>
            <a:custGeom>
              <a:avLst/>
              <a:gdLst>
                <a:gd name="connsiteX0" fmla="*/ 100327 w 706866"/>
                <a:gd name="connsiteY0" fmla="*/ 0 h 704741"/>
                <a:gd name="connsiteX1" fmla="*/ 706866 w 706866"/>
                <a:gd name="connsiteY1" fmla="*/ 0 h 704741"/>
                <a:gd name="connsiteX2" fmla="*/ 706866 w 706866"/>
                <a:gd name="connsiteY2" fmla="*/ 317919 h 704741"/>
                <a:gd name="connsiteX3" fmla="*/ 320044 w 706866"/>
                <a:gd name="connsiteY3" fmla="*/ 704741 h 704741"/>
                <a:gd name="connsiteX4" fmla="*/ 46520 w 706866"/>
                <a:gd name="connsiteY4" fmla="*/ 591444 h 704741"/>
                <a:gd name="connsiteX5" fmla="*/ 0 w 706866"/>
                <a:gd name="connsiteY5" fmla="*/ 535062 h 704741"/>
                <a:gd name="connsiteX6" fmla="*/ 0 w 706866"/>
                <a:gd name="connsiteY6" fmla="*/ 100778 h 704741"/>
                <a:gd name="connsiteX7" fmla="*/ 46521 w 706866"/>
                <a:gd name="connsiteY7" fmla="*/ 44395 h 704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6866" h="704741">
                  <a:moveTo>
                    <a:pt x="100327" y="0"/>
                  </a:moveTo>
                  <a:lnTo>
                    <a:pt x="706866" y="0"/>
                  </a:lnTo>
                  <a:lnTo>
                    <a:pt x="706866" y="317919"/>
                  </a:lnTo>
                  <a:cubicBezTo>
                    <a:pt x="706866" y="531555"/>
                    <a:pt x="533680" y="704741"/>
                    <a:pt x="320044" y="704741"/>
                  </a:cubicBezTo>
                  <a:cubicBezTo>
                    <a:pt x="213226" y="704741"/>
                    <a:pt x="116521" y="661445"/>
                    <a:pt x="46520" y="591444"/>
                  </a:cubicBezTo>
                  <a:lnTo>
                    <a:pt x="0" y="535062"/>
                  </a:lnTo>
                  <a:lnTo>
                    <a:pt x="0" y="100778"/>
                  </a:lnTo>
                  <a:lnTo>
                    <a:pt x="46521" y="44395"/>
                  </a:lnTo>
                  <a:close/>
                </a:path>
              </a:pathLst>
            </a:custGeom>
          </p:spPr>
        </p:pic>
      </p:grpSp>
      <p:grpSp>
        <p:nvGrpSpPr>
          <p:cNvPr id="3" name="组合 2"/>
          <p:cNvGrpSpPr/>
          <p:nvPr/>
        </p:nvGrpSpPr>
        <p:grpSpPr>
          <a:xfrm>
            <a:off x="744539" y="1637074"/>
            <a:ext cx="773643" cy="773644"/>
            <a:chOff x="9751482" y="1513060"/>
            <a:chExt cx="773643" cy="773644"/>
          </a:xfrm>
        </p:grpSpPr>
        <p:sp>
          <p:nvSpPr>
            <p:cNvPr id="69" name="泪滴形 68"/>
            <p:cNvSpPr/>
            <p:nvPr/>
          </p:nvSpPr>
          <p:spPr>
            <a:xfrm>
              <a:off x="9751482" y="1513060"/>
              <a:ext cx="773643" cy="773643"/>
            </a:xfrm>
            <a:prstGeom prst="teardrop">
              <a:avLst/>
            </a:prstGeom>
            <a:solidFill>
              <a:srgbClr val="F7C1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68" name="图片 67"/>
            <p:cNvPicPr>
              <a:picLocks noChangeAspect="1"/>
            </p:cNvPicPr>
            <p:nvPr/>
          </p:nvPicPr>
          <p:blipFill>
            <a:blip r:embed="rId3" cstate="screen"/>
            <a:srcRect/>
            <a:stretch>
              <a:fillRect/>
            </a:stretch>
          </p:blipFill>
          <p:spPr>
            <a:xfrm>
              <a:off x="9926789" y="1513060"/>
              <a:ext cx="598336" cy="773644"/>
            </a:xfrm>
            <a:custGeom>
              <a:avLst/>
              <a:gdLst>
                <a:gd name="connsiteX0" fmla="*/ 211515 w 598336"/>
                <a:gd name="connsiteY0" fmla="*/ 0 h 773644"/>
                <a:gd name="connsiteX1" fmla="*/ 598336 w 598336"/>
                <a:gd name="connsiteY1" fmla="*/ 0 h 773644"/>
                <a:gd name="connsiteX2" fmla="*/ 598336 w 598336"/>
                <a:gd name="connsiteY2" fmla="*/ 386822 h 773644"/>
                <a:gd name="connsiteX3" fmla="*/ 211514 w 598336"/>
                <a:gd name="connsiteY3" fmla="*/ 773644 h 773644"/>
                <a:gd name="connsiteX4" fmla="*/ 60945 w 598336"/>
                <a:gd name="connsiteY4" fmla="*/ 743246 h 773644"/>
                <a:gd name="connsiteX5" fmla="*/ 0 w 598336"/>
                <a:gd name="connsiteY5" fmla="*/ 710166 h 773644"/>
                <a:gd name="connsiteX6" fmla="*/ 0 w 598336"/>
                <a:gd name="connsiteY6" fmla="*/ 63479 h 773644"/>
                <a:gd name="connsiteX7" fmla="*/ 60946 w 598336"/>
                <a:gd name="connsiteY7" fmla="*/ 30398 h 773644"/>
                <a:gd name="connsiteX8" fmla="*/ 211515 w 598336"/>
                <a:gd name="connsiteY8" fmla="*/ 0 h 773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8336" h="773644">
                  <a:moveTo>
                    <a:pt x="211515" y="0"/>
                  </a:moveTo>
                  <a:lnTo>
                    <a:pt x="598336" y="0"/>
                  </a:lnTo>
                  <a:lnTo>
                    <a:pt x="598336" y="386822"/>
                  </a:lnTo>
                  <a:cubicBezTo>
                    <a:pt x="598336" y="600458"/>
                    <a:pt x="425150" y="773644"/>
                    <a:pt x="211514" y="773644"/>
                  </a:cubicBezTo>
                  <a:cubicBezTo>
                    <a:pt x="158105" y="773644"/>
                    <a:pt x="107224" y="762820"/>
                    <a:pt x="60945" y="743246"/>
                  </a:cubicBezTo>
                  <a:lnTo>
                    <a:pt x="0" y="710166"/>
                  </a:lnTo>
                  <a:lnTo>
                    <a:pt x="0" y="63479"/>
                  </a:lnTo>
                  <a:lnTo>
                    <a:pt x="60946" y="30398"/>
                  </a:lnTo>
                  <a:cubicBezTo>
                    <a:pt x="107225" y="10824"/>
                    <a:pt x="158106" y="0"/>
                    <a:pt x="211515" y="0"/>
                  </a:cubicBezTo>
                  <a:close/>
                </a:path>
              </a:pathLst>
            </a:custGeom>
          </p:spPr>
        </p:pic>
      </p:grpSp>
      <p:grpSp>
        <p:nvGrpSpPr>
          <p:cNvPr id="31" name="组合 30"/>
          <p:cNvGrpSpPr/>
          <p:nvPr/>
        </p:nvGrpSpPr>
        <p:grpSpPr>
          <a:xfrm>
            <a:off x="1181631" y="292493"/>
            <a:ext cx="906434" cy="807130"/>
            <a:chOff x="4893861" y="1194187"/>
            <a:chExt cx="448407" cy="399011"/>
          </a:xfrm>
          <a:effectLst>
            <a:outerShdw blurRad="50800" dist="38100" dir="5400000" algn="t" rotWithShape="0">
              <a:prstClr val="black">
                <a:alpha val="40000"/>
              </a:prstClr>
            </a:outerShdw>
          </a:effectLst>
        </p:grpSpPr>
        <p:sp>
          <p:nvSpPr>
            <p:cNvPr id="32" name="椭圆 31"/>
            <p:cNvSpPr/>
            <p:nvPr/>
          </p:nvSpPr>
          <p:spPr>
            <a:xfrm>
              <a:off x="4893861" y="1194187"/>
              <a:ext cx="399011" cy="39901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sp>
          <p:nvSpPr>
            <p:cNvPr id="33" name="文本框 13"/>
            <p:cNvSpPr txBox="1"/>
            <p:nvPr/>
          </p:nvSpPr>
          <p:spPr>
            <a:xfrm>
              <a:off x="4932608" y="1261050"/>
              <a:ext cx="409660" cy="296530"/>
            </a:xfrm>
            <a:prstGeom prst="rect">
              <a:avLst/>
            </a:prstGeom>
            <a:noFill/>
          </p:spPr>
          <p:txBody>
            <a:bodyPr wrap="squar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3200" b="1" dirty="0">
                  <a:solidFill>
                    <a:schemeClr val="bg2"/>
                  </a:solidFill>
                  <a:latin typeface="微软雅黑" pitchFamily="34" charset="-122"/>
                  <a:ea typeface="微软雅黑" pitchFamily="34" charset="-122"/>
                </a:rPr>
                <a:t>一</a:t>
              </a:r>
              <a:endParaRPr kumimoji="0" lang="zh-CN" altLang="en-US" sz="3200" b="1" i="0" u="none" strike="noStrike" kern="1200" cap="none" spc="0" normalizeH="0" baseline="0" noProof="0" dirty="0">
                <a:ln>
                  <a:noFill/>
                </a:ln>
                <a:solidFill>
                  <a:schemeClr val="bg2"/>
                </a:solidFill>
                <a:effectLst/>
                <a:uLnTx/>
                <a:uFillTx/>
                <a:latin typeface="微软雅黑" pitchFamily="34" charset="-122"/>
                <a:ea typeface="微软雅黑" pitchFamily="34" charset="-122"/>
              </a:endParaRPr>
            </a:p>
          </p:txBody>
        </p:sp>
      </p:grpSp>
      <p:sp>
        <p:nvSpPr>
          <p:cNvPr id="34" name="文本框 8"/>
          <p:cNvSpPr txBox="1"/>
          <p:nvPr/>
        </p:nvSpPr>
        <p:spPr>
          <a:xfrm>
            <a:off x="2128393" y="417242"/>
            <a:ext cx="5929828" cy="584775"/>
          </a:xfrm>
          <a:prstGeom prst="rect">
            <a:avLst/>
          </a:prstGeom>
          <a:noFill/>
          <a:ln w="9525">
            <a:noFill/>
          </a:ln>
        </p:spPr>
        <p:txBody>
          <a:bodyPr wrap="non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zh-CN" altLang="zh-CN" sz="3200" b="1" dirty="0" smtClean="0">
                <a:solidFill>
                  <a:schemeClr val="bg2"/>
                </a:solidFill>
                <a:latin typeface="微软雅黑" pitchFamily="34" charset="-122"/>
                <a:ea typeface="微软雅黑" pitchFamily="34" charset="-122"/>
              </a:rPr>
              <a:t>表现为浅层学习的传统</a:t>
            </a:r>
            <a:r>
              <a:rPr lang="zh-CN" altLang="zh-CN" sz="3200" b="1" dirty="0">
                <a:solidFill>
                  <a:schemeClr val="bg2"/>
                </a:solidFill>
                <a:latin typeface="微软雅黑" pitchFamily="34" charset="-122"/>
                <a:ea typeface="微软雅黑" pitchFamily="34" charset="-122"/>
              </a:rPr>
              <a:t>复习方式</a:t>
            </a:r>
            <a:endParaRPr lang="zh-CN" altLang="zh-CN" sz="3200" b="1" dirty="0">
              <a:solidFill>
                <a:schemeClr val="bg2"/>
              </a:solidFill>
              <a:latin typeface="微软雅黑" pitchFamily="34" charset="-122"/>
              <a:ea typeface="微软雅黑" pitchFamily="34" charset="-122"/>
            </a:endParaRPr>
          </a:p>
        </p:txBody>
      </p:sp>
      <p:sp>
        <p:nvSpPr>
          <p:cNvPr id="15" name="矩形 14"/>
          <p:cNvSpPr/>
          <p:nvPr/>
        </p:nvSpPr>
        <p:spPr>
          <a:xfrm>
            <a:off x="1886347" y="1435381"/>
            <a:ext cx="9516760" cy="1477328"/>
          </a:xfrm>
          <a:prstGeom prst="rect">
            <a:avLst/>
          </a:prstGeom>
        </p:spPr>
        <p:txBody>
          <a:bodyPr wrap="square">
            <a:spAutoFit/>
          </a:bodyPr>
          <a:lstStyle/>
          <a:p>
            <a:pPr>
              <a:lnSpc>
                <a:spcPct val="150000"/>
              </a:lnSpc>
            </a:pPr>
            <a:r>
              <a:rPr lang="zh-CN" altLang="zh-CN" sz="2000" b="1" dirty="0">
                <a:solidFill>
                  <a:schemeClr val="bg2"/>
                </a:solidFill>
                <a:latin typeface="微软雅黑" pitchFamily="34" charset="-122"/>
                <a:ea typeface="微软雅黑" pitchFamily="34" charset="-122"/>
              </a:rPr>
              <a:t>在学习方式方面，传统的复习教学通常是知识梳理加习题</a:t>
            </a:r>
            <a:r>
              <a:rPr lang="zh-CN" altLang="zh-CN" sz="2000" b="1" dirty="0" smtClean="0">
                <a:solidFill>
                  <a:schemeClr val="bg2"/>
                </a:solidFill>
                <a:latin typeface="微软雅黑" pitchFamily="34" charset="-122"/>
                <a:ea typeface="微软雅黑" pitchFamily="34" charset="-122"/>
              </a:rPr>
              <a:t>讲评</a:t>
            </a:r>
            <a:r>
              <a:rPr lang="zh-CN" altLang="en-US" sz="2000" b="1" dirty="0" smtClean="0">
                <a:solidFill>
                  <a:schemeClr val="bg2"/>
                </a:solidFill>
                <a:latin typeface="微软雅黑" pitchFamily="34" charset="-122"/>
                <a:ea typeface="微软雅黑" pitchFamily="34" charset="-122"/>
              </a:rPr>
              <a:t>，</a:t>
            </a:r>
            <a:r>
              <a:rPr lang="zh-CN" altLang="zh-CN" sz="2000" b="1" dirty="0">
                <a:solidFill>
                  <a:schemeClr val="bg2"/>
                </a:solidFill>
                <a:latin typeface="微软雅黑" pitchFamily="34" charset="-122"/>
                <a:ea typeface="微软雅黑" pitchFamily="34" charset="-122"/>
              </a:rPr>
              <a:t>教师的教学过程为单向灌输</a:t>
            </a:r>
            <a:r>
              <a:rPr lang="zh-CN" altLang="zh-CN" sz="2000" b="1" dirty="0" smtClean="0">
                <a:solidFill>
                  <a:schemeClr val="bg2"/>
                </a:solidFill>
                <a:latin typeface="微软雅黑" pitchFamily="34" charset="-122"/>
                <a:ea typeface="微软雅黑" pitchFamily="34" charset="-122"/>
              </a:rPr>
              <a:t>，</a:t>
            </a:r>
            <a:r>
              <a:rPr lang="zh-CN" altLang="en-US" sz="2000" b="1" dirty="0" smtClean="0">
                <a:solidFill>
                  <a:schemeClr val="bg2"/>
                </a:solidFill>
                <a:latin typeface="微软雅黑" pitchFamily="34" charset="-122"/>
                <a:ea typeface="微软雅黑" pitchFamily="34" charset="-122"/>
              </a:rPr>
              <a:t>学生往往处在</a:t>
            </a:r>
            <a:r>
              <a:rPr lang="zh-CN" altLang="zh-CN" sz="2000" b="1" dirty="0" smtClean="0">
                <a:solidFill>
                  <a:schemeClr val="bg2"/>
                </a:solidFill>
                <a:latin typeface="微软雅黑" pitchFamily="34" charset="-122"/>
                <a:ea typeface="微软雅黑" pitchFamily="34" charset="-122"/>
              </a:rPr>
              <a:t>“</a:t>
            </a:r>
            <a:r>
              <a:rPr lang="zh-CN" altLang="zh-CN" sz="2000" b="1" dirty="0">
                <a:solidFill>
                  <a:schemeClr val="bg2"/>
                </a:solidFill>
                <a:latin typeface="微软雅黑" pitchFamily="34" charset="-122"/>
                <a:ea typeface="微软雅黑" pitchFamily="34" charset="-122"/>
              </a:rPr>
              <a:t>知识由老师讲，思路等老师引，方法仿老师做”的主体思维缺失状态。 </a:t>
            </a:r>
            <a:endParaRPr lang="zh-CN" altLang="zh-CN" sz="2000" b="1" dirty="0">
              <a:solidFill>
                <a:schemeClr val="bg2"/>
              </a:solidFill>
              <a:latin typeface="微软雅黑" pitchFamily="34" charset="-122"/>
              <a:ea typeface="微软雅黑" pitchFamily="34" charset="-122"/>
            </a:endParaRPr>
          </a:p>
        </p:txBody>
      </p:sp>
      <p:sp>
        <p:nvSpPr>
          <p:cNvPr id="16" name="矩形 15"/>
          <p:cNvSpPr/>
          <p:nvPr/>
        </p:nvSpPr>
        <p:spPr>
          <a:xfrm>
            <a:off x="1893375" y="3058636"/>
            <a:ext cx="9415604" cy="1477328"/>
          </a:xfrm>
          <a:prstGeom prst="rect">
            <a:avLst/>
          </a:prstGeom>
        </p:spPr>
        <p:txBody>
          <a:bodyPr wrap="square">
            <a:spAutoFit/>
          </a:bodyPr>
          <a:lstStyle/>
          <a:p>
            <a:pPr>
              <a:lnSpc>
                <a:spcPct val="150000"/>
              </a:lnSpc>
            </a:pPr>
            <a:r>
              <a:rPr lang="zh-CN" altLang="zh-CN" sz="2000" b="1" dirty="0">
                <a:solidFill>
                  <a:schemeClr val="bg2"/>
                </a:solidFill>
                <a:latin typeface="微软雅黑" pitchFamily="34" charset="-122"/>
                <a:ea typeface="微软雅黑" pitchFamily="34" charset="-122"/>
              </a:rPr>
              <a:t>在教学内容方面，教师往往依赖教辅资料</a:t>
            </a:r>
            <a:r>
              <a:rPr lang="zh-CN" altLang="zh-CN" sz="2000" b="1" dirty="0" smtClean="0">
                <a:solidFill>
                  <a:schemeClr val="bg2"/>
                </a:solidFill>
                <a:latin typeface="微软雅黑" pitchFamily="34" charset="-122"/>
                <a:ea typeface="微软雅黑" pitchFamily="34" charset="-122"/>
              </a:rPr>
              <a:t>，</a:t>
            </a:r>
            <a:r>
              <a:rPr lang="zh-CN" altLang="en-US" sz="2000" b="1" dirty="0" smtClean="0">
                <a:solidFill>
                  <a:schemeClr val="bg2"/>
                </a:solidFill>
                <a:latin typeface="微软雅黑" pitchFamily="34" charset="-122"/>
                <a:ea typeface="微软雅黑" pitchFamily="34" charset="-122"/>
              </a:rPr>
              <a:t>一轮复习时</a:t>
            </a:r>
            <a:r>
              <a:rPr lang="zh-CN" altLang="zh-CN" sz="2000" b="1" dirty="0" smtClean="0">
                <a:solidFill>
                  <a:schemeClr val="bg2"/>
                </a:solidFill>
                <a:latin typeface="微软雅黑" pitchFamily="34" charset="-122"/>
                <a:ea typeface="微软雅黑" pitchFamily="34" charset="-122"/>
              </a:rPr>
              <a:t>概念</a:t>
            </a:r>
            <a:r>
              <a:rPr lang="zh-CN" altLang="zh-CN" sz="2000" b="1" dirty="0">
                <a:solidFill>
                  <a:schemeClr val="bg2"/>
                </a:solidFill>
                <a:latin typeface="微软雅黑" pitchFamily="34" charset="-122"/>
                <a:ea typeface="微软雅黑" pitchFamily="34" charset="-122"/>
              </a:rPr>
              <a:t>复习追求细而全、面面俱到，课堂习题</a:t>
            </a:r>
            <a:r>
              <a:rPr lang="zh-CN" altLang="zh-CN" sz="2000" b="1" dirty="0" smtClean="0">
                <a:solidFill>
                  <a:schemeClr val="bg2"/>
                </a:solidFill>
                <a:latin typeface="微软雅黑" pitchFamily="34" charset="-122"/>
                <a:ea typeface="微软雅黑" pitchFamily="34" charset="-122"/>
              </a:rPr>
              <a:t>缺乏针对性</a:t>
            </a:r>
            <a:r>
              <a:rPr lang="zh-CN" altLang="zh-CN" sz="2000" b="1" dirty="0">
                <a:solidFill>
                  <a:schemeClr val="bg2"/>
                </a:solidFill>
                <a:latin typeface="微软雅黑" pitchFamily="34" charset="-122"/>
                <a:ea typeface="微软雅黑" pitchFamily="34" charset="-122"/>
              </a:rPr>
              <a:t>和层次性。带来的问题是学生做不完、缺思考，教师讲不完也讲不透。</a:t>
            </a:r>
            <a:endParaRPr lang="zh-CN" altLang="zh-CN" sz="2000" b="1" dirty="0">
              <a:solidFill>
                <a:schemeClr val="bg2"/>
              </a:solidFill>
              <a:latin typeface="微软雅黑" pitchFamily="34" charset="-122"/>
              <a:ea typeface="微软雅黑" pitchFamily="34" charset="-122"/>
            </a:endParaRPr>
          </a:p>
        </p:txBody>
      </p:sp>
      <p:sp>
        <p:nvSpPr>
          <p:cNvPr id="17" name="矩形 16"/>
          <p:cNvSpPr/>
          <p:nvPr/>
        </p:nvSpPr>
        <p:spPr>
          <a:xfrm>
            <a:off x="1893375" y="4863397"/>
            <a:ext cx="9415604" cy="1015663"/>
          </a:xfrm>
          <a:prstGeom prst="rect">
            <a:avLst/>
          </a:prstGeom>
        </p:spPr>
        <p:txBody>
          <a:bodyPr wrap="square">
            <a:spAutoFit/>
          </a:bodyPr>
          <a:lstStyle/>
          <a:p>
            <a:pPr>
              <a:lnSpc>
                <a:spcPct val="150000"/>
              </a:lnSpc>
            </a:pPr>
            <a:r>
              <a:rPr lang="zh-CN" altLang="zh-CN" sz="2000" b="1" dirty="0">
                <a:solidFill>
                  <a:schemeClr val="bg2"/>
                </a:solidFill>
                <a:latin typeface="微软雅黑" pitchFamily="34" charset="-122"/>
                <a:ea typeface="微软雅黑" pitchFamily="34" charset="-122"/>
              </a:rPr>
              <a:t>在素养发展方面，由于缺少思维建构过程、缺少归纳整合</a:t>
            </a:r>
            <a:r>
              <a:rPr lang="zh-CN" altLang="zh-CN" sz="2000" b="1" dirty="0" smtClean="0">
                <a:solidFill>
                  <a:schemeClr val="bg2"/>
                </a:solidFill>
                <a:latin typeface="微软雅黑" pitchFamily="34" charset="-122"/>
                <a:ea typeface="微软雅黑" pitchFamily="34" charset="-122"/>
              </a:rPr>
              <a:t>，因而</a:t>
            </a:r>
            <a:r>
              <a:rPr lang="zh-CN" altLang="zh-CN" sz="2000" b="1" dirty="0">
                <a:solidFill>
                  <a:schemeClr val="bg2"/>
                </a:solidFill>
                <a:latin typeface="微软雅黑" pitchFamily="34" charset="-122"/>
                <a:ea typeface="微软雅黑" pitchFamily="34" charset="-122"/>
              </a:rPr>
              <a:t>对知识的理解难以深化与迁移应用，在应对新情境问题、变式思维问题时，常常无从下手、生搬硬套。</a:t>
            </a:r>
            <a:endParaRPr lang="zh-CN" altLang="en-US" sz="2000" b="1" dirty="0">
              <a:solidFill>
                <a:schemeClr val="bg2"/>
              </a:solidFill>
              <a:latin typeface="微软雅黑" pitchFamily="34" charset="-122"/>
              <a:ea typeface="微软雅黑" pitchFamily="34"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fade">
                                      <p:cBhvr>
                                        <p:cTn id="2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000215"/>
            <a:ext cx="7812000" cy="9180"/>
          </a:xfrm>
          <a:prstGeom prst="line">
            <a:avLst/>
          </a:prstGeom>
        </p:spPr>
        <p:style>
          <a:lnRef idx="1">
            <a:schemeClr val="accent1"/>
          </a:lnRef>
          <a:fillRef idx="0">
            <a:schemeClr val="accent1"/>
          </a:fillRef>
          <a:effectRef idx="0">
            <a:schemeClr val="accent1"/>
          </a:effectRef>
          <a:fontRef idx="minor">
            <a:schemeClr val="tx1"/>
          </a:fontRef>
        </p:style>
      </p:cxnSp>
      <p:grpSp>
        <p:nvGrpSpPr>
          <p:cNvPr id="31" name="组合 30"/>
          <p:cNvGrpSpPr/>
          <p:nvPr/>
        </p:nvGrpSpPr>
        <p:grpSpPr>
          <a:xfrm>
            <a:off x="1181631" y="292493"/>
            <a:ext cx="906434" cy="807130"/>
            <a:chOff x="4893861" y="1194187"/>
            <a:chExt cx="448407" cy="399011"/>
          </a:xfrm>
          <a:effectLst>
            <a:outerShdw blurRad="50800" dist="38100" dir="5400000" algn="t" rotWithShape="0">
              <a:prstClr val="black">
                <a:alpha val="40000"/>
              </a:prstClr>
            </a:outerShdw>
          </a:effectLst>
        </p:grpSpPr>
        <p:sp>
          <p:nvSpPr>
            <p:cNvPr id="32" name="椭圆 31"/>
            <p:cNvSpPr/>
            <p:nvPr/>
          </p:nvSpPr>
          <p:spPr>
            <a:xfrm>
              <a:off x="4893861" y="1194187"/>
              <a:ext cx="399011" cy="39901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sp>
          <p:nvSpPr>
            <p:cNvPr id="33" name="文本框 13"/>
            <p:cNvSpPr txBox="1"/>
            <p:nvPr/>
          </p:nvSpPr>
          <p:spPr>
            <a:xfrm>
              <a:off x="4932608" y="1261050"/>
              <a:ext cx="409660" cy="296530"/>
            </a:xfrm>
            <a:prstGeom prst="rect">
              <a:avLst/>
            </a:prstGeom>
            <a:noFill/>
          </p:spPr>
          <p:txBody>
            <a:bodyPr wrap="squar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3200" b="1" dirty="0">
                  <a:solidFill>
                    <a:schemeClr val="bg2"/>
                  </a:solidFill>
                  <a:latin typeface="微软雅黑" pitchFamily="34" charset="-122"/>
                  <a:ea typeface="微软雅黑" pitchFamily="34" charset="-122"/>
                </a:rPr>
                <a:t>一</a:t>
              </a:r>
              <a:endParaRPr kumimoji="0" lang="zh-CN" altLang="en-US" sz="3200" b="1" i="0" u="none" strike="noStrike" kern="1200" cap="none" spc="0" normalizeH="0" baseline="0" noProof="0" dirty="0">
                <a:ln>
                  <a:noFill/>
                </a:ln>
                <a:solidFill>
                  <a:schemeClr val="bg2"/>
                </a:solidFill>
                <a:effectLst/>
                <a:uLnTx/>
                <a:uFillTx/>
                <a:latin typeface="微软雅黑" pitchFamily="34" charset="-122"/>
                <a:ea typeface="微软雅黑" pitchFamily="34" charset="-122"/>
              </a:endParaRPr>
            </a:p>
          </p:txBody>
        </p:sp>
      </p:grpSp>
      <p:sp>
        <p:nvSpPr>
          <p:cNvPr id="34" name="文本框 8"/>
          <p:cNvSpPr txBox="1"/>
          <p:nvPr/>
        </p:nvSpPr>
        <p:spPr>
          <a:xfrm>
            <a:off x="2128393" y="417242"/>
            <a:ext cx="5929828" cy="584775"/>
          </a:xfrm>
          <a:prstGeom prst="rect">
            <a:avLst/>
          </a:prstGeom>
          <a:noFill/>
          <a:ln w="9525">
            <a:noFill/>
          </a:ln>
        </p:spPr>
        <p:txBody>
          <a:bodyPr wrap="non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zh-CN" altLang="zh-CN" sz="3200" b="1" dirty="0">
                <a:solidFill>
                  <a:schemeClr val="bg2"/>
                </a:solidFill>
                <a:latin typeface="微软雅黑" pitchFamily="34" charset="-122"/>
                <a:ea typeface="微软雅黑" pitchFamily="34" charset="-122"/>
              </a:rPr>
              <a:t>表现为浅层学习的传统复习方式</a:t>
            </a:r>
            <a:endParaRPr lang="zh-CN" altLang="zh-CN" sz="3200" b="1" dirty="0">
              <a:solidFill>
                <a:schemeClr val="bg2"/>
              </a:solidFill>
              <a:latin typeface="微软雅黑" pitchFamily="34" charset="-122"/>
              <a:ea typeface="微软雅黑" pitchFamily="34" charset="-122"/>
            </a:endParaRPr>
          </a:p>
        </p:txBody>
      </p:sp>
      <p:sp>
        <p:nvSpPr>
          <p:cNvPr id="2" name="矩形 1"/>
          <p:cNvSpPr/>
          <p:nvPr/>
        </p:nvSpPr>
        <p:spPr>
          <a:xfrm>
            <a:off x="566057" y="1396751"/>
            <a:ext cx="7179449" cy="3939540"/>
          </a:xfrm>
          <a:prstGeom prst="rect">
            <a:avLst/>
          </a:prstGeom>
        </p:spPr>
        <p:txBody>
          <a:bodyPr wrap="square">
            <a:spAutoFit/>
          </a:bodyPr>
          <a:lstStyle/>
          <a:p>
            <a:pPr>
              <a:lnSpc>
                <a:spcPct val="150000"/>
              </a:lnSpc>
            </a:pPr>
            <a:r>
              <a:rPr lang="zh-CN" altLang="zh-CN" sz="2000" b="1" dirty="0">
                <a:solidFill>
                  <a:srgbClr val="000000"/>
                </a:solidFill>
                <a:latin typeface="微软雅黑" pitchFamily="34" charset="-122"/>
                <a:ea typeface="微软雅黑" pitchFamily="34" charset="-122"/>
                <a:cs typeface="Courier New" pitchFamily="49" charset="0"/>
              </a:rPr>
              <a:t>【案例</a:t>
            </a:r>
            <a:r>
              <a:rPr lang="en-US" altLang="zh-CN" sz="2000" b="1" dirty="0">
                <a:solidFill>
                  <a:srgbClr val="000000"/>
                </a:solidFill>
                <a:latin typeface="微软雅黑" pitchFamily="34" charset="-122"/>
                <a:ea typeface="微软雅黑" pitchFamily="34" charset="-122"/>
                <a:cs typeface="Courier New" pitchFamily="49" charset="0"/>
              </a:rPr>
              <a:t>1】</a:t>
            </a:r>
            <a:r>
              <a:rPr lang="zh-CN" altLang="zh-CN" sz="2000" b="1" dirty="0">
                <a:solidFill>
                  <a:schemeClr val="bg2"/>
                </a:solidFill>
                <a:latin typeface="微软雅黑" pitchFamily="34" charset="-122"/>
                <a:ea typeface="微软雅黑" pitchFamily="34" charset="-122"/>
              </a:rPr>
              <a:t>国庆</a:t>
            </a:r>
            <a:r>
              <a:rPr lang="en-US" altLang="zh-CN" sz="2000" b="1" dirty="0">
                <a:solidFill>
                  <a:schemeClr val="bg2"/>
                </a:solidFill>
                <a:latin typeface="微软雅黑" pitchFamily="34" charset="-122"/>
                <a:ea typeface="微软雅黑" pitchFamily="34" charset="-122"/>
              </a:rPr>
              <a:t>70</a:t>
            </a:r>
            <a:r>
              <a:rPr lang="zh-CN" altLang="zh-CN" sz="2000" b="1" dirty="0">
                <a:solidFill>
                  <a:schemeClr val="bg2"/>
                </a:solidFill>
                <a:latin typeface="微软雅黑" pitchFamily="34" charset="-122"/>
                <a:ea typeface="微软雅黑" pitchFamily="34" charset="-122"/>
              </a:rPr>
              <a:t>周年阅兵展出了我国高超音速乘波体导弹“东风</a:t>
            </a:r>
            <a:r>
              <a:rPr lang="en-US" altLang="zh-CN" sz="2000" b="1" dirty="0">
                <a:solidFill>
                  <a:schemeClr val="bg2"/>
                </a:solidFill>
                <a:latin typeface="微软雅黑" pitchFamily="34" charset="-122"/>
                <a:ea typeface="微软雅黑" pitchFamily="34" charset="-122"/>
              </a:rPr>
              <a:t>-17</a:t>
            </a:r>
            <a:r>
              <a:rPr lang="zh-CN" altLang="zh-CN" sz="2000" b="1" dirty="0">
                <a:solidFill>
                  <a:schemeClr val="bg2"/>
                </a:solidFill>
                <a:latin typeface="微软雅黑" pitchFamily="34" charset="-122"/>
                <a:ea typeface="微软雅黑" pitchFamily="34" charset="-122"/>
              </a:rPr>
              <a:t>”，“东风</a:t>
            </a:r>
            <a:r>
              <a:rPr lang="en-US" altLang="zh-CN" sz="2000" b="1" dirty="0">
                <a:solidFill>
                  <a:schemeClr val="bg2"/>
                </a:solidFill>
                <a:latin typeface="微软雅黑" pitchFamily="34" charset="-122"/>
                <a:ea typeface="微软雅黑" pitchFamily="34" charset="-122"/>
              </a:rPr>
              <a:t>-17</a:t>
            </a:r>
            <a:r>
              <a:rPr lang="zh-CN" altLang="zh-CN" sz="2000" b="1" dirty="0">
                <a:solidFill>
                  <a:schemeClr val="bg2"/>
                </a:solidFill>
                <a:latin typeface="微软雅黑" pitchFamily="34" charset="-122"/>
                <a:ea typeface="微软雅黑" pitchFamily="34" charset="-122"/>
              </a:rPr>
              <a:t>”突防能力</a:t>
            </a:r>
            <a:r>
              <a:rPr lang="en-US" altLang="zh-CN" sz="2000" b="1" dirty="0">
                <a:solidFill>
                  <a:schemeClr val="bg2"/>
                </a:solidFill>
                <a:latin typeface="微软雅黑" pitchFamily="34" charset="-122"/>
                <a:ea typeface="微软雅黑" pitchFamily="34" charset="-122"/>
              </a:rPr>
              <a:t> </a:t>
            </a:r>
            <a:r>
              <a:rPr lang="zh-CN" altLang="zh-CN" sz="2000" b="1" dirty="0">
                <a:solidFill>
                  <a:schemeClr val="bg2"/>
                </a:solidFill>
                <a:latin typeface="微软雅黑" pitchFamily="34" charset="-122"/>
                <a:ea typeface="微软雅黑" pitchFamily="34" charset="-122"/>
              </a:rPr>
              <a:t>强，难以拦截，是维护祖国和平发展的有力武器．如图所示，设弹道上处于大气层外的</a:t>
            </a:r>
            <a:r>
              <a:rPr lang="en-US" altLang="zh-CN" sz="2000" b="1" i="1" dirty="0">
                <a:solidFill>
                  <a:schemeClr val="bg2"/>
                </a:solidFill>
                <a:latin typeface="微软雅黑" pitchFamily="34" charset="-122"/>
                <a:ea typeface="微软雅黑" pitchFamily="34" charset="-122"/>
              </a:rPr>
              <a:t>a </a:t>
            </a:r>
            <a:r>
              <a:rPr lang="zh-CN" altLang="zh-CN" sz="2000" b="1" dirty="0">
                <a:solidFill>
                  <a:schemeClr val="bg2"/>
                </a:solidFill>
                <a:latin typeface="微软雅黑" pitchFamily="34" charset="-122"/>
                <a:ea typeface="微软雅黑" pitchFamily="34" charset="-122"/>
              </a:rPr>
              <a:t>点和于大气层内的</a:t>
            </a:r>
            <a:r>
              <a:rPr lang="en-US" altLang="zh-CN" sz="2000" b="1" i="1" dirty="0">
                <a:solidFill>
                  <a:schemeClr val="bg2"/>
                </a:solidFill>
                <a:latin typeface="微软雅黑" pitchFamily="34" charset="-122"/>
                <a:ea typeface="微软雅黑" pitchFamily="34" charset="-122"/>
              </a:rPr>
              <a:t>b</a:t>
            </a:r>
            <a:r>
              <a:rPr lang="zh-CN" altLang="zh-CN" sz="2000" b="1" dirty="0">
                <a:solidFill>
                  <a:schemeClr val="bg2"/>
                </a:solidFill>
                <a:latin typeface="微软雅黑" pitchFamily="34" charset="-122"/>
                <a:ea typeface="微软雅黑" pitchFamily="34" charset="-122"/>
              </a:rPr>
              <a:t>点的曲率半径之比为</a:t>
            </a:r>
            <a:r>
              <a:rPr lang="en-US" altLang="zh-CN" sz="2000" b="1" dirty="0">
                <a:solidFill>
                  <a:schemeClr val="bg2"/>
                </a:solidFill>
                <a:latin typeface="微软雅黑" pitchFamily="34" charset="-122"/>
                <a:ea typeface="微软雅黑" pitchFamily="34" charset="-122"/>
              </a:rPr>
              <a:t>2:1</a:t>
            </a:r>
            <a:r>
              <a:rPr lang="zh-CN" altLang="zh-CN" sz="2000" b="1" dirty="0">
                <a:solidFill>
                  <a:schemeClr val="bg2"/>
                </a:solidFill>
                <a:latin typeface="微软雅黑" pitchFamily="34" charset="-122"/>
                <a:ea typeface="微软雅黑" pitchFamily="34" charset="-122"/>
              </a:rPr>
              <a:t>，导弹在</a:t>
            </a:r>
            <a:r>
              <a:rPr lang="en-US" altLang="zh-CN" sz="2000" b="1" i="1" dirty="0">
                <a:solidFill>
                  <a:schemeClr val="bg2"/>
                </a:solidFill>
                <a:latin typeface="微软雅黑" pitchFamily="34" charset="-122"/>
                <a:ea typeface="微软雅黑" pitchFamily="34" charset="-122"/>
              </a:rPr>
              <a:t>a</a:t>
            </a:r>
            <a:r>
              <a:rPr lang="zh-CN" altLang="zh-CN" sz="2000" b="1" dirty="0">
                <a:solidFill>
                  <a:schemeClr val="bg2"/>
                </a:solidFill>
                <a:latin typeface="微软雅黑" pitchFamily="34" charset="-122"/>
                <a:ea typeface="微软雅黑" pitchFamily="34" charset="-122"/>
              </a:rPr>
              <a:t>、</a:t>
            </a:r>
            <a:r>
              <a:rPr lang="en-US" altLang="zh-CN" sz="2000" b="1" i="1" dirty="0">
                <a:solidFill>
                  <a:schemeClr val="bg2"/>
                </a:solidFill>
                <a:latin typeface="微软雅黑" pitchFamily="34" charset="-122"/>
                <a:ea typeface="微软雅黑" pitchFamily="34" charset="-122"/>
              </a:rPr>
              <a:t>b</a:t>
            </a:r>
            <a:r>
              <a:rPr lang="zh-CN" altLang="zh-CN" sz="2000" b="1" dirty="0">
                <a:solidFill>
                  <a:schemeClr val="bg2"/>
                </a:solidFill>
                <a:latin typeface="微软雅黑" pitchFamily="34" charset="-122"/>
                <a:ea typeface="微软雅黑" pitchFamily="34" charset="-122"/>
              </a:rPr>
              <a:t>两点的度大小分别为</a:t>
            </a:r>
            <a:r>
              <a:rPr lang="en-US" altLang="zh-CN" sz="2000" b="1" dirty="0">
                <a:solidFill>
                  <a:schemeClr val="bg2"/>
                </a:solidFill>
                <a:latin typeface="微软雅黑" pitchFamily="34" charset="-122"/>
                <a:ea typeface="微软雅黑" pitchFamily="34" charset="-122"/>
              </a:rPr>
              <a:t>3</a:t>
            </a:r>
            <a:r>
              <a:rPr lang="zh-CN" altLang="zh-CN" sz="2000" b="1" dirty="0">
                <a:solidFill>
                  <a:schemeClr val="bg2"/>
                </a:solidFill>
                <a:latin typeface="微软雅黑" pitchFamily="34" charset="-122"/>
                <a:ea typeface="微软雅黑" pitchFamily="34" charset="-122"/>
              </a:rPr>
              <a:t>倍音速和</a:t>
            </a:r>
            <a:r>
              <a:rPr lang="en-US" altLang="zh-CN" sz="2000" b="1" dirty="0">
                <a:solidFill>
                  <a:schemeClr val="bg2"/>
                </a:solidFill>
                <a:latin typeface="微软雅黑" pitchFamily="34" charset="-122"/>
                <a:ea typeface="微软雅黑" pitchFamily="34" charset="-122"/>
              </a:rPr>
              <a:t>12</a:t>
            </a:r>
            <a:r>
              <a:rPr lang="zh-CN" altLang="zh-CN" sz="2000" b="1" dirty="0">
                <a:solidFill>
                  <a:schemeClr val="bg2"/>
                </a:solidFill>
                <a:latin typeface="微软雅黑" pitchFamily="34" charset="-122"/>
                <a:ea typeface="微软雅黑" pitchFamily="34" charset="-122"/>
              </a:rPr>
              <a:t>倍音速，方向均平行于其正下方的水平地面，导弹在</a:t>
            </a:r>
            <a:r>
              <a:rPr lang="en-US" altLang="zh-CN" sz="2000" b="1" i="1" dirty="0">
                <a:solidFill>
                  <a:schemeClr val="bg2"/>
                </a:solidFill>
                <a:latin typeface="微软雅黑" pitchFamily="34" charset="-122"/>
                <a:ea typeface="微软雅黑" pitchFamily="34" charset="-122"/>
              </a:rPr>
              <a:t>a</a:t>
            </a:r>
            <a:r>
              <a:rPr lang="zh-CN" altLang="zh-CN" sz="2000" b="1" dirty="0">
                <a:solidFill>
                  <a:schemeClr val="bg2"/>
                </a:solidFill>
                <a:latin typeface="微软雅黑" pitchFamily="34" charset="-122"/>
                <a:ea typeface="微软雅黑" pitchFamily="34" charset="-122"/>
              </a:rPr>
              <a:t>点所受重力为</a:t>
            </a:r>
            <a:r>
              <a:rPr lang="en-US" altLang="zh-CN" sz="2000" b="1" i="1" dirty="0">
                <a:solidFill>
                  <a:schemeClr val="bg2"/>
                </a:solidFill>
                <a:latin typeface="微软雅黑" pitchFamily="34" charset="-122"/>
                <a:ea typeface="微软雅黑" pitchFamily="34" charset="-122"/>
              </a:rPr>
              <a:t>G</a:t>
            </a:r>
            <a:r>
              <a:rPr lang="zh-CN" altLang="zh-CN" sz="2000" b="1" dirty="0">
                <a:solidFill>
                  <a:schemeClr val="bg2"/>
                </a:solidFill>
                <a:latin typeface="微软雅黑" pitchFamily="34" charset="-122"/>
                <a:ea typeface="微软雅黑" pitchFamily="34" charset="-122"/>
              </a:rPr>
              <a:t>，在</a:t>
            </a:r>
            <a:r>
              <a:rPr lang="en-US" altLang="zh-CN" sz="2000" b="1" i="1" dirty="0">
                <a:solidFill>
                  <a:schemeClr val="bg2"/>
                </a:solidFill>
                <a:latin typeface="微软雅黑" pitchFamily="34" charset="-122"/>
                <a:ea typeface="微软雅黑" pitchFamily="34" charset="-122"/>
              </a:rPr>
              <a:t>b</a:t>
            </a:r>
            <a:r>
              <a:rPr lang="zh-CN" altLang="zh-CN" sz="2000" b="1" dirty="0">
                <a:solidFill>
                  <a:schemeClr val="bg2"/>
                </a:solidFill>
                <a:latin typeface="微软雅黑" pitchFamily="34" charset="-122"/>
                <a:ea typeface="微软雅黑" pitchFamily="34" charset="-122"/>
              </a:rPr>
              <a:t>点受到空气的升力为</a:t>
            </a:r>
            <a:r>
              <a:rPr lang="en-US" altLang="zh-CN" sz="2000" b="1" i="1" dirty="0">
                <a:solidFill>
                  <a:schemeClr val="bg2"/>
                </a:solidFill>
                <a:latin typeface="微软雅黑" pitchFamily="34" charset="-122"/>
                <a:ea typeface="微软雅黑" pitchFamily="34" charset="-122"/>
              </a:rPr>
              <a:t>F</a:t>
            </a:r>
            <a:r>
              <a:rPr lang="en-US" altLang="zh-CN" sz="2000" b="1" dirty="0">
                <a:solidFill>
                  <a:schemeClr val="bg2"/>
                </a:solidFill>
                <a:latin typeface="微软雅黑" pitchFamily="34" charset="-122"/>
                <a:ea typeface="微软雅黑" pitchFamily="34" charset="-122"/>
              </a:rPr>
              <a:t>.</a:t>
            </a:r>
            <a:r>
              <a:rPr lang="zh-CN" altLang="zh-CN" sz="2000" b="1" dirty="0">
                <a:solidFill>
                  <a:schemeClr val="bg2"/>
                </a:solidFill>
                <a:latin typeface="微软雅黑" pitchFamily="34" charset="-122"/>
                <a:ea typeface="微软雅黑" pitchFamily="34" charset="-122"/>
              </a:rPr>
              <a:t>则</a:t>
            </a:r>
            <a:endParaRPr lang="zh-CN" altLang="zh-CN" sz="2000" b="1" dirty="0">
              <a:solidFill>
                <a:schemeClr val="bg2"/>
              </a:solidFill>
              <a:latin typeface="微软雅黑" pitchFamily="34" charset="-122"/>
              <a:ea typeface="微软雅黑" pitchFamily="34" charset="-122"/>
            </a:endParaRPr>
          </a:p>
          <a:p>
            <a:r>
              <a:rPr lang="en-US" altLang="zh-CN" sz="2000" b="1" dirty="0">
                <a:solidFill>
                  <a:schemeClr val="bg2"/>
                </a:solidFill>
                <a:latin typeface="微软雅黑" pitchFamily="34" charset="-122"/>
                <a:ea typeface="微软雅黑" pitchFamily="34" charset="-122"/>
              </a:rPr>
              <a:t>      A. </a:t>
            </a:r>
            <a:r>
              <a:rPr lang="en-US" altLang="zh-CN" sz="2000" b="1" i="1" dirty="0">
                <a:solidFill>
                  <a:schemeClr val="bg2"/>
                </a:solidFill>
                <a:latin typeface="微软雅黑" pitchFamily="34" charset="-122"/>
                <a:ea typeface="微软雅黑" pitchFamily="34" charset="-122"/>
              </a:rPr>
              <a:t>F</a:t>
            </a:r>
            <a:r>
              <a:rPr lang="en-US" altLang="zh-CN" sz="2000" b="1" dirty="0">
                <a:solidFill>
                  <a:schemeClr val="bg2"/>
                </a:solidFill>
                <a:latin typeface="微软雅黑" pitchFamily="34" charset="-122"/>
                <a:ea typeface="微软雅黑" pitchFamily="34" charset="-122"/>
              </a:rPr>
              <a:t>=33</a:t>
            </a:r>
            <a:r>
              <a:rPr lang="en-US" altLang="zh-CN" sz="2000" b="1" i="1" dirty="0">
                <a:solidFill>
                  <a:schemeClr val="bg2"/>
                </a:solidFill>
                <a:latin typeface="微软雅黑" pitchFamily="34" charset="-122"/>
                <a:ea typeface="微软雅黑" pitchFamily="34" charset="-122"/>
              </a:rPr>
              <a:t>G</a:t>
            </a:r>
            <a:r>
              <a:rPr lang="en-US" altLang="zh-CN" sz="2000" b="1" dirty="0">
                <a:solidFill>
                  <a:schemeClr val="bg2"/>
                </a:solidFill>
                <a:latin typeface="微软雅黑" pitchFamily="34" charset="-122"/>
                <a:ea typeface="微软雅黑" pitchFamily="34" charset="-122"/>
              </a:rPr>
              <a:t>               </a:t>
            </a:r>
            <a:r>
              <a:rPr lang="en-US" altLang="zh-CN" sz="2000" b="1" dirty="0">
                <a:solidFill>
                  <a:srgbClr val="C00000"/>
                </a:solidFill>
                <a:latin typeface="微软雅黑" pitchFamily="34" charset="-122"/>
                <a:ea typeface="微软雅黑" pitchFamily="34" charset="-122"/>
              </a:rPr>
              <a:t>B. </a:t>
            </a:r>
            <a:r>
              <a:rPr lang="en-US" altLang="zh-CN" sz="2000" b="1" i="1" dirty="0">
                <a:solidFill>
                  <a:srgbClr val="C00000"/>
                </a:solidFill>
                <a:latin typeface="微软雅黑" pitchFamily="34" charset="-122"/>
                <a:ea typeface="微软雅黑" pitchFamily="34" charset="-122"/>
              </a:rPr>
              <a:t>F</a:t>
            </a:r>
            <a:r>
              <a:rPr lang="en-US" altLang="zh-CN" sz="2000" b="1" dirty="0">
                <a:solidFill>
                  <a:srgbClr val="C00000"/>
                </a:solidFill>
                <a:latin typeface="微软雅黑" pitchFamily="34" charset="-122"/>
                <a:ea typeface="微软雅黑" pitchFamily="34" charset="-122"/>
              </a:rPr>
              <a:t>&gt;33</a:t>
            </a:r>
            <a:r>
              <a:rPr lang="en-US" altLang="zh-CN" sz="2000" b="1" i="1" dirty="0">
                <a:solidFill>
                  <a:srgbClr val="C00000"/>
                </a:solidFill>
                <a:latin typeface="微软雅黑" pitchFamily="34" charset="-122"/>
                <a:ea typeface="微软雅黑" pitchFamily="34" charset="-122"/>
              </a:rPr>
              <a:t>G</a:t>
            </a:r>
            <a:r>
              <a:rPr lang="en-US" altLang="zh-CN" sz="2000" b="1" dirty="0">
                <a:solidFill>
                  <a:srgbClr val="C00000"/>
                </a:solidFill>
                <a:latin typeface="微软雅黑" pitchFamily="34" charset="-122"/>
                <a:ea typeface="微软雅黑" pitchFamily="34" charset="-122"/>
              </a:rPr>
              <a:t>            </a:t>
            </a:r>
            <a:endParaRPr lang="zh-CN" altLang="zh-CN" sz="2000" b="1" dirty="0">
              <a:solidFill>
                <a:srgbClr val="C00000"/>
              </a:solidFill>
              <a:latin typeface="微软雅黑" pitchFamily="34" charset="-122"/>
              <a:ea typeface="微软雅黑" pitchFamily="34" charset="-122"/>
            </a:endParaRPr>
          </a:p>
          <a:p>
            <a:r>
              <a:rPr lang="en-US" altLang="zh-CN" sz="2000" b="1" dirty="0">
                <a:solidFill>
                  <a:schemeClr val="bg2"/>
                </a:solidFill>
                <a:latin typeface="微软雅黑" pitchFamily="34" charset="-122"/>
                <a:ea typeface="微软雅黑" pitchFamily="34" charset="-122"/>
              </a:rPr>
              <a:t>      C. </a:t>
            </a:r>
            <a:r>
              <a:rPr lang="en-US" altLang="zh-CN" sz="2000" b="1" i="1" dirty="0">
                <a:solidFill>
                  <a:schemeClr val="bg2"/>
                </a:solidFill>
                <a:latin typeface="微软雅黑" pitchFamily="34" charset="-122"/>
                <a:ea typeface="微软雅黑" pitchFamily="34" charset="-122"/>
              </a:rPr>
              <a:t>F</a:t>
            </a:r>
            <a:r>
              <a:rPr lang="en-US" altLang="zh-CN" sz="2000" b="1" dirty="0">
                <a:solidFill>
                  <a:schemeClr val="bg2"/>
                </a:solidFill>
                <a:latin typeface="微软雅黑" pitchFamily="34" charset="-122"/>
                <a:ea typeface="微软雅黑" pitchFamily="34" charset="-122"/>
              </a:rPr>
              <a:t> =32</a:t>
            </a:r>
            <a:r>
              <a:rPr lang="en-US" altLang="zh-CN" sz="2000" b="1" i="1" dirty="0">
                <a:solidFill>
                  <a:schemeClr val="bg2"/>
                </a:solidFill>
                <a:latin typeface="微软雅黑" pitchFamily="34" charset="-122"/>
                <a:ea typeface="微软雅黑" pitchFamily="34" charset="-122"/>
              </a:rPr>
              <a:t>G</a:t>
            </a:r>
            <a:r>
              <a:rPr lang="en-US" altLang="zh-CN" sz="2000" b="1" dirty="0">
                <a:solidFill>
                  <a:schemeClr val="bg2"/>
                </a:solidFill>
                <a:latin typeface="微软雅黑" pitchFamily="34" charset="-122"/>
                <a:ea typeface="微软雅黑" pitchFamily="34" charset="-122"/>
              </a:rPr>
              <a:t>              D. </a:t>
            </a:r>
            <a:r>
              <a:rPr lang="en-US" altLang="zh-CN" sz="2000" b="1" i="1" dirty="0">
                <a:solidFill>
                  <a:schemeClr val="bg2"/>
                </a:solidFill>
                <a:latin typeface="微软雅黑" pitchFamily="34" charset="-122"/>
                <a:ea typeface="微软雅黑" pitchFamily="34" charset="-122"/>
              </a:rPr>
              <a:t>F</a:t>
            </a:r>
            <a:r>
              <a:rPr lang="zh-CN" altLang="zh-CN" sz="2000" b="1" i="1" dirty="0">
                <a:solidFill>
                  <a:schemeClr val="bg2"/>
                </a:solidFill>
                <a:latin typeface="微软雅黑" pitchFamily="34" charset="-122"/>
                <a:ea typeface="微软雅黑" pitchFamily="34" charset="-122"/>
              </a:rPr>
              <a:t>＜</a:t>
            </a:r>
            <a:r>
              <a:rPr lang="en-US" altLang="zh-CN" sz="2000" b="1" dirty="0">
                <a:solidFill>
                  <a:schemeClr val="bg2"/>
                </a:solidFill>
                <a:latin typeface="微软雅黑" pitchFamily="34" charset="-122"/>
                <a:ea typeface="微软雅黑" pitchFamily="34" charset="-122"/>
              </a:rPr>
              <a:t>32</a:t>
            </a:r>
            <a:r>
              <a:rPr lang="en-US" altLang="zh-CN" sz="2000" b="1" i="1" dirty="0">
                <a:solidFill>
                  <a:schemeClr val="bg2"/>
                </a:solidFill>
                <a:latin typeface="微软雅黑" pitchFamily="34" charset="-122"/>
                <a:ea typeface="微软雅黑" pitchFamily="34" charset="-122"/>
              </a:rPr>
              <a:t>G</a:t>
            </a:r>
            <a:endParaRPr lang="zh-CN" altLang="zh-CN" sz="2000" b="1" dirty="0">
              <a:solidFill>
                <a:schemeClr val="bg2"/>
              </a:solidFill>
              <a:latin typeface="微软雅黑" pitchFamily="34" charset="-122"/>
              <a:ea typeface="微软雅黑" pitchFamily="34" charset="-122"/>
            </a:endParaRPr>
          </a:p>
        </p:txBody>
      </p:sp>
      <p:pic>
        <p:nvPicPr>
          <p:cNvPr id="1026" name="Picture 2"/>
          <p:cNvPicPr>
            <a:picLocks noChangeAspect="1" noChangeArrowheads="1"/>
          </p:cNvPicPr>
          <p:nvPr/>
        </p:nvPicPr>
        <p:blipFill rotWithShape="1">
          <a:blip r:embed="rId1">
            <a:extLst>
              <a:ext uri="{28A0092B-C50C-407E-A947-70E740481C1C}">
                <a14:useLocalDpi xmlns:a14="http://schemas.microsoft.com/office/drawing/2010/main" val="0"/>
              </a:ext>
            </a:extLst>
          </a:blip>
          <a:srcRect l="3743"/>
          <a:stretch>
            <a:fillRect/>
          </a:stretch>
        </p:blipFill>
        <p:spPr bwMode="auto">
          <a:xfrm>
            <a:off x="8152351" y="1514616"/>
            <a:ext cx="3583548" cy="22210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矩形 5"/>
          <p:cNvSpPr/>
          <p:nvPr/>
        </p:nvSpPr>
        <p:spPr>
          <a:xfrm>
            <a:off x="566056" y="5635532"/>
            <a:ext cx="10600765" cy="400110"/>
          </a:xfrm>
          <a:prstGeom prst="rect">
            <a:avLst/>
          </a:prstGeom>
        </p:spPr>
        <p:txBody>
          <a:bodyPr wrap="square">
            <a:spAutoFit/>
          </a:bodyPr>
          <a:lstStyle/>
          <a:p>
            <a:r>
              <a:rPr lang="zh-CN" altLang="zh-CN" sz="2000" b="1" dirty="0">
                <a:solidFill>
                  <a:schemeClr val="bg2"/>
                </a:solidFill>
                <a:latin typeface="微软雅黑" pitchFamily="34" charset="-122"/>
                <a:ea typeface="微软雅黑" pitchFamily="34" charset="-122"/>
              </a:rPr>
              <a:t>正确解答</a:t>
            </a:r>
            <a:r>
              <a:rPr lang="en-US" altLang="zh-CN" sz="2000" b="1" dirty="0">
                <a:solidFill>
                  <a:schemeClr val="bg2"/>
                </a:solidFill>
                <a:latin typeface="微软雅黑" pitchFamily="34" charset="-122"/>
                <a:ea typeface="微软雅黑" pitchFamily="34" charset="-122"/>
              </a:rPr>
              <a:t>: </a:t>
            </a:r>
            <a:r>
              <a:rPr lang="zh-CN" altLang="zh-CN" sz="2000" b="1" dirty="0">
                <a:solidFill>
                  <a:schemeClr val="bg2"/>
                </a:solidFill>
                <a:latin typeface="微软雅黑" pitchFamily="34" charset="-122"/>
                <a:ea typeface="微软雅黑" pitchFamily="34" charset="-122"/>
              </a:rPr>
              <a:t>明确两个向心力，并考虑到</a:t>
            </a:r>
            <a:r>
              <a:rPr lang="en-US" altLang="zh-CN" sz="2000" b="1" i="1" dirty="0">
                <a:solidFill>
                  <a:schemeClr val="bg2"/>
                </a:solidFill>
                <a:latin typeface="微软雅黑" pitchFamily="34" charset="-122"/>
                <a:ea typeface="微软雅黑" pitchFamily="34" charset="-122"/>
              </a:rPr>
              <a:t>b</a:t>
            </a:r>
            <a:r>
              <a:rPr lang="zh-CN" altLang="zh-CN" sz="2000" b="1" dirty="0">
                <a:solidFill>
                  <a:schemeClr val="bg2"/>
                </a:solidFill>
                <a:latin typeface="微软雅黑" pitchFamily="34" charset="-122"/>
                <a:ea typeface="微软雅黑" pitchFamily="34" charset="-122"/>
              </a:rPr>
              <a:t>点的重力加速度大于</a:t>
            </a:r>
            <a:r>
              <a:rPr lang="en-US" altLang="zh-CN" sz="2000" b="1" i="1" dirty="0">
                <a:solidFill>
                  <a:schemeClr val="bg2"/>
                </a:solidFill>
                <a:latin typeface="微软雅黑" pitchFamily="34" charset="-122"/>
                <a:ea typeface="微软雅黑" pitchFamily="34" charset="-122"/>
              </a:rPr>
              <a:t>a</a:t>
            </a:r>
            <a:r>
              <a:rPr lang="zh-CN" altLang="zh-CN" sz="2000" b="1" dirty="0">
                <a:solidFill>
                  <a:schemeClr val="bg2"/>
                </a:solidFill>
                <a:latin typeface="微软雅黑" pitchFamily="34" charset="-122"/>
                <a:ea typeface="微软雅黑" pitchFamily="34" charset="-122"/>
              </a:rPr>
              <a:t>点，所以得到正确答案为</a:t>
            </a:r>
            <a:r>
              <a:rPr lang="en-US" altLang="zh-CN" sz="2000" b="1" dirty="0">
                <a:solidFill>
                  <a:schemeClr val="bg2"/>
                </a:solidFill>
                <a:latin typeface="微软雅黑" pitchFamily="34" charset="-122"/>
                <a:ea typeface="微软雅黑" pitchFamily="34" charset="-122"/>
              </a:rPr>
              <a:t>B</a:t>
            </a:r>
            <a:r>
              <a:rPr lang="zh-CN" altLang="zh-CN" sz="2000" b="1" dirty="0">
                <a:solidFill>
                  <a:schemeClr val="bg2"/>
                </a:solidFill>
                <a:latin typeface="微软雅黑" pitchFamily="34" charset="-122"/>
                <a:ea typeface="微软雅黑" pitchFamily="34" charset="-122"/>
              </a:rPr>
              <a:t>。</a:t>
            </a:r>
            <a:endParaRPr lang="zh-CN" altLang="en-US" sz="2000" b="1" dirty="0">
              <a:solidFill>
                <a:schemeClr val="bg2"/>
              </a:solidFill>
              <a:latin typeface="微软雅黑" pitchFamily="34" charset="-122"/>
              <a:ea typeface="微软雅黑" pitchFamily="34" charset="-122"/>
            </a:endParaRPr>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组合 25"/>
          <p:cNvGrpSpPr/>
          <p:nvPr/>
        </p:nvGrpSpPr>
        <p:grpSpPr>
          <a:xfrm>
            <a:off x="382712" y="1144855"/>
            <a:ext cx="5870170" cy="4550343"/>
            <a:chOff x="0" y="-57170"/>
            <a:chExt cx="2043619" cy="1900590"/>
          </a:xfrm>
        </p:grpSpPr>
        <p:pic>
          <p:nvPicPr>
            <p:cNvPr id="27" name="图片 26"/>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0" y="-57170"/>
              <a:ext cx="2043619" cy="1595775"/>
            </a:xfrm>
            <a:prstGeom prst="rect">
              <a:avLst/>
            </a:prstGeom>
            <a:noFill/>
            <a:ln>
              <a:noFill/>
            </a:ln>
          </p:spPr>
        </p:pic>
        <p:sp>
          <p:nvSpPr>
            <p:cNvPr id="28" name="矩形 27"/>
            <p:cNvSpPr/>
            <p:nvPr/>
          </p:nvSpPr>
          <p:spPr>
            <a:xfrm>
              <a:off x="804929" y="1548322"/>
              <a:ext cx="563198" cy="295098"/>
            </a:xfrm>
            <a:prstGeom prst="rect">
              <a:avLst/>
            </a:prstGeom>
            <a:ln>
              <a:noFill/>
            </a:ln>
          </p:spPr>
          <p:txBody>
            <a:bodyPr vert="horz" wrap="square" lIns="91440" tIns="45720" rIns="91440" bIns="45720" anchor="t">
              <a:noAutofit/>
            </a:bodyPr>
            <a:lstStyle/>
            <a:p>
              <a:pPr algn="just">
                <a:spcAft>
                  <a:spcPts val="0"/>
                </a:spcAft>
              </a:pPr>
              <a:r>
                <a:rPr lang="zh-CN" sz="900" kern="100">
                  <a:effectLst/>
                  <a:latin typeface="Times New Roman"/>
                  <a:ea typeface="宋体"/>
                  <a:cs typeface="宋体"/>
                </a:rPr>
                <a:t>图</a:t>
              </a:r>
              <a:r>
                <a:rPr lang="en-US" sz="900" kern="100">
                  <a:effectLst/>
                  <a:latin typeface="Times New Roman"/>
                  <a:ea typeface="宋体"/>
                  <a:cs typeface="宋体"/>
                </a:rPr>
                <a:t>2</a:t>
              </a:r>
              <a:endParaRPr lang="zh-CN" sz="1050" kern="100">
                <a:effectLst/>
                <a:latin typeface="Times New Roman"/>
                <a:ea typeface="宋体"/>
                <a:cs typeface="宋体"/>
              </a:endParaRPr>
            </a:p>
          </p:txBody>
        </p:sp>
      </p:grpSp>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000215"/>
            <a:ext cx="7812000" cy="9180"/>
          </a:xfrm>
          <a:prstGeom prst="line">
            <a:avLst/>
          </a:prstGeom>
        </p:spPr>
        <p:style>
          <a:lnRef idx="1">
            <a:schemeClr val="accent1"/>
          </a:lnRef>
          <a:fillRef idx="0">
            <a:schemeClr val="accent1"/>
          </a:fillRef>
          <a:effectRef idx="0">
            <a:schemeClr val="accent1"/>
          </a:effectRef>
          <a:fontRef idx="minor">
            <a:schemeClr val="tx1"/>
          </a:fontRef>
        </p:style>
      </p:cxnSp>
      <p:grpSp>
        <p:nvGrpSpPr>
          <p:cNvPr id="31" name="组合 30"/>
          <p:cNvGrpSpPr/>
          <p:nvPr/>
        </p:nvGrpSpPr>
        <p:grpSpPr>
          <a:xfrm>
            <a:off x="1181631" y="292493"/>
            <a:ext cx="906434" cy="807130"/>
            <a:chOff x="4893861" y="1194187"/>
            <a:chExt cx="448407" cy="399011"/>
          </a:xfrm>
          <a:effectLst>
            <a:outerShdw blurRad="50800" dist="38100" dir="5400000" algn="t" rotWithShape="0">
              <a:prstClr val="black">
                <a:alpha val="40000"/>
              </a:prstClr>
            </a:outerShdw>
          </a:effectLst>
        </p:grpSpPr>
        <p:sp>
          <p:nvSpPr>
            <p:cNvPr id="32" name="椭圆 31"/>
            <p:cNvSpPr/>
            <p:nvPr/>
          </p:nvSpPr>
          <p:spPr>
            <a:xfrm>
              <a:off x="4893861" y="1194187"/>
              <a:ext cx="399011" cy="39901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sp>
          <p:nvSpPr>
            <p:cNvPr id="33" name="文本框 13"/>
            <p:cNvSpPr txBox="1"/>
            <p:nvPr/>
          </p:nvSpPr>
          <p:spPr>
            <a:xfrm>
              <a:off x="4932608" y="1261050"/>
              <a:ext cx="409660" cy="296530"/>
            </a:xfrm>
            <a:prstGeom prst="rect">
              <a:avLst/>
            </a:prstGeom>
            <a:noFill/>
          </p:spPr>
          <p:txBody>
            <a:bodyPr wrap="squar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3200" b="1" dirty="0">
                  <a:solidFill>
                    <a:schemeClr val="bg2"/>
                  </a:solidFill>
                  <a:latin typeface="微软雅黑" pitchFamily="34" charset="-122"/>
                  <a:ea typeface="微软雅黑" pitchFamily="34" charset="-122"/>
                </a:rPr>
                <a:t>一</a:t>
              </a:r>
              <a:endParaRPr kumimoji="0" lang="zh-CN" altLang="en-US" sz="3200" b="1" i="0" u="none" strike="noStrike" kern="1200" cap="none" spc="0" normalizeH="0" baseline="0" noProof="0" dirty="0">
                <a:ln>
                  <a:noFill/>
                </a:ln>
                <a:solidFill>
                  <a:schemeClr val="bg2"/>
                </a:solidFill>
                <a:effectLst/>
                <a:uLnTx/>
                <a:uFillTx/>
                <a:latin typeface="微软雅黑" pitchFamily="34" charset="-122"/>
                <a:ea typeface="微软雅黑" pitchFamily="34" charset="-122"/>
              </a:endParaRPr>
            </a:p>
          </p:txBody>
        </p:sp>
      </p:grpSp>
      <p:sp>
        <p:nvSpPr>
          <p:cNvPr id="34" name="文本框 8"/>
          <p:cNvSpPr txBox="1"/>
          <p:nvPr/>
        </p:nvSpPr>
        <p:spPr>
          <a:xfrm>
            <a:off x="2128393" y="417242"/>
            <a:ext cx="5929828" cy="584775"/>
          </a:xfrm>
          <a:prstGeom prst="rect">
            <a:avLst/>
          </a:prstGeom>
          <a:noFill/>
          <a:ln w="9525">
            <a:noFill/>
          </a:ln>
        </p:spPr>
        <p:txBody>
          <a:bodyPr wrap="non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zh-CN" altLang="zh-CN" sz="3200" b="1" dirty="0">
                <a:solidFill>
                  <a:schemeClr val="bg2"/>
                </a:solidFill>
                <a:latin typeface="微软雅黑" pitchFamily="34" charset="-122"/>
                <a:ea typeface="微软雅黑" pitchFamily="34" charset="-122"/>
              </a:rPr>
              <a:t>表现为浅层学习的传统复习方式</a:t>
            </a:r>
            <a:endParaRPr lang="zh-CN" altLang="zh-CN" sz="3200" b="1" dirty="0">
              <a:solidFill>
                <a:schemeClr val="bg2"/>
              </a:solidFill>
              <a:latin typeface="微软雅黑" pitchFamily="34" charset="-122"/>
              <a:ea typeface="微软雅黑" pitchFamily="34" charset="-122"/>
            </a:endParaRPr>
          </a:p>
        </p:txBody>
      </p:sp>
      <p:sp>
        <p:nvSpPr>
          <p:cNvPr id="4" name="矩形 3"/>
          <p:cNvSpPr/>
          <p:nvPr/>
        </p:nvSpPr>
        <p:spPr>
          <a:xfrm>
            <a:off x="6397671" y="1972456"/>
            <a:ext cx="5314717" cy="2346283"/>
          </a:xfrm>
          <a:prstGeom prst="rect">
            <a:avLst/>
          </a:prstGeom>
        </p:spPr>
        <p:txBody>
          <a:bodyPr wrap="square">
            <a:spAutoFit/>
          </a:bodyPr>
          <a:lstStyle/>
          <a:p>
            <a:pPr>
              <a:lnSpc>
                <a:spcPct val="150000"/>
              </a:lnSpc>
            </a:pPr>
            <a:r>
              <a:rPr lang="zh-CN" altLang="en-US" sz="2000" b="1" dirty="0" smtClean="0">
                <a:solidFill>
                  <a:schemeClr val="bg2"/>
                </a:solidFill>
                <a:latin typeface="微软雅黑" pitchFamily="34" charset="-122"/>
                <a:ea typeface="微软雅黑" pitchFamily="34" charset="-122"/>
              </a:rPr>
              <a:t>错因分析</a:t>
            </a:r>
            <a:r>
              <a:rPr lang="en-US" altLang="zh-CN" sz="2000" b="1" dirty="0">
                <a:solidFill>
                  <a:schemeClr val="bg2"/>
                </a:solidFill>
                <a:latin typeface="微软雅黑" pitchFamily="34" charset="-122"/>
                <a:ea typeface="微软雅黑" pitchFamily="34" charset="-122"/>
              </a:rPr>
              <a:t>;</a:t>
            </a:r>
            <a:r>
              <a:rPr lang="zh-CN" altLang="zh-CN" sz="2000" b="1" dirty="0" smtClean="0">
                <a:solidFill>
                  <a:schemeClr val="bg2"/>
                </a:solidFill>
                <a:latin typeface="微软雅黑" pitchFamily="34" charset="-122"/>
                <a:ea typeface="微软雅黑" pitchFamily="34" charset="-122"/>
              </a:rPr>
              <a:t>学生</a:t>
            </a:r>
            <a:r>
              <a:rPr lang="zh-CN" altLang="zh-CN" sz="2000" b="1" dirty="0">
                <a:solidFill>
                  <a:schemeClr val="bg2"/>
                </a:solidFill>
                <a:latin typeface="微软雅黑" pitchFamily="34" charset="-122"/>
                <a:ea typeface="微软雅黑" pitchFamily="34" charset="-122"/>
              </a:rPr>
              <a:t>熟悉的常见完整圆周运动的处理方法无法迁移到这个不完整的轨迹上</a:t>
            </a:r>
            <a:r>
              <a:rPr lang="zh-CN" altLang="zh-CN" sz="2000" b="1" dirty="0" smtClean="0">
                <a:solidFill>
                  <a:schemeClr val="bg2"/>
                </a:solidFill>
                <a:latin typeface="微软雅黑" pitchFamily="34" charset="-122"/>
                <a:ea typeface="微软雅黑" pitchFamily="34" charset="-122"/>
              </a:rPr>
              <a:t>，就</a:t>
            </a:r>
            <a:r>
              <a:rPr lang="zh-CN" altLang="zh-CN" sz="2000" b="1" dirty="0">
                <a:solidFill>
                  <a:schemeClr val="bg2"/>
                </a:solidFill>
                <a:latin typeface="微软雅黑" pitchFamily="34" charset="-122"/>
                <a:ea typeface="微软雅黑" pitchFamily="34" charset="-122"/>
              </a:rPr>
              <a:t>套用记得的离心现象来回答，从而得到错误答案</a:t>
            </a:r>
            <a:r>
              <a:rPr lang="en-US" altLang="zh-CN" sz="2000" b="1" dirty="0">
                <a:solidFill>
                  <a:schemeClr val="bg2"/>
                </a:solidFill>
                <a:latin typeface="微软雅黑" pitchFamily="34" charset="-122"/>
                <a:ea typeface="微软雅黑" pitchFamily="34" charset="-122"/>
              </a:rPr>
              <a:t>D</a:t>
            </a:r>
            <a:r>
              <a:rPr lang="zh-CN" altLang="zh-CN" sz="2000" b="1" dirty="0">
                <a:solidFill>
                  <a:schemeClr val="bg2"/>
                </a:solidFill>
                <a:latin typeface="微软雅黑" pitchFamily="34" charset="-122"/>
                <a:ea typeface="微软雅黑" pitchFamily="34" charset="-122"/>
              </a:rPr>
              <a:t>，而对地球表面的物体重力不变的思维定势太重，所以错选</a:t>
            </a:r>
            <a:r>
              <a:rPr lang="en-US" altLang="zh-CN" sz="2000" b="1" dirty="0">
                <a:solidFill>
                  <a:schemeClr val="bg2"/>
                </a:solidFill>
                <a:latin typeface="微软雅黑" pitchFamily="34" charset="-122"/>
                <a:ea typeface="微软雅黑" pitchFamily="34" charset="-122"/>
              </a:rPr>
              <a:t>A</a:t>
            </a:r>
            <a:r>
              <a:rPr lang="zh-CN" altLang="zh-CN" sz="2000" b="1" dirty="0">
                <a:solidFill>
                  <a:schemeClr val="bg2"/>
                </a:solidFill>
                <a:latin typeface="微软雅黑" pitchFamily="34" charset="-122"/>
                <a:ea typeface="微软雅黑" pitchFamily="34" charset="-122"/>
              </a:rPr>
              <a:t>。</a:t>
            </a:r>
            <a:endParaRPr lang="zh-CN" altLang="en-US" sz="2000" b="1" dirty="0">
              <a:solidFill>
                <a:schemeClr val="bg2"/>
              </a:solidFill>
              <a:latin typeface="微软雅黑" pitchFamily="34" charset="-122"/>
              <a:ea typeface="微软雅黑" pitchFamily="34" charset="-122"/>
            </a:endParaRPr>
          </a:p>
        </p:txBody>
      </p:sp>
      <p:sp>
        <p:nvSpPr>
          <p:cNvPr id="3" name="矩形 2"/>
          <p:cNvSpPr/>
          <p:nvPr/>
        </p:nvSpPr>
        <p:spPr>
          <a:xfrm>
            <a:off x="591671" y="5097360"/>
            <a:ext cx="10892118" cy="1477328"/>
          </a:xfrm>
          <a:prstGeom prst="rect">
            <a:avLst/>
          </a:prstGeom>
        </p:spPr>
        <p:txBody>
          <a:bodyPr wrap="square">
            <a:spAutoFit/>
          </a:bodyPr>
          <a:lstStyle/>
          <a:p>
            <a:pPr>
              <a:lnSpc>
                <a:spcPct val="150000"/>
              </a:lnSpc>
            </a:pPr>
            <a:r>
              <a:rPr lang="en-US" altLang="zh-CN" sz="2000" b="1" dirty="0" smtClean="0">
                <a:solidFill>
                  <a:schemeClr val="tx1">
                    <a:lumMod val="10000"/>
                  </a:schemeClr>
                </a:solidFill>
                <a:latin typeface="微软雅黑" pitchFamily="34" charset="-122"/>
                <a:ea typeface="微软雅黑" pitchFamily="34" charset="-122"/>
              </a:rPr>
              <a:t>       </a:t>
            </a:r>
            <a:r>
              <a:rPr lang="zh-CN" altLang="zh-CN" sz="2000" b="1" dirty="0" smtClean="0">
                <a:solidFill>
                  <a:schemeClr val="tx1">
                    <a:lumMod val="10000"/>
                  </a:schemeClr>
                </a:solidFill>
                <a:latin typeface="微软雅黑" pitchFamily="34" charset="-122"/>
                <a:ea typeface="微软雅黑" pitchFamily="34" charset="-122"/>
              </a:rPr>
              <a:t>简单</a:t>
            </a:r>
            <a:r>
              <a:rPr lang="zh-CN" altLang="zh-CN" sz="2000" b="1" dirty="0">
                <a:solidFill>
                  <a:schemeClr val="tx1">
                    <a:lumMod val="10000"/>
                  </a:schemeClr>
                </a:solidFill>
                <a:latin typeface="微软雅黑" pitchFamily="34" charset="-122"/>
                <a:ea typeface="微软雅黑" pitchFamily="34" charset="-122"/>
              </a:rPr>
              <a:t>重复的传统复习方式对提高学生分析、解决新情境问题的能力作用有限，学生大都表现为记忆性的浅层学习状态。这说明我们的复习教学需要转变方式，要体现学习的自主性、批判性、思维性，提升思维的品质、促进认识的内化，实现深度学习。</a:t>
            </a:r>
            <a:endParaRPr lang="zh-CN" altLang="en-US" sz="2000" b="1" dirty="0">
              <a:solidFill>
                <a:schemeClr val="tx1">
                  <a:lumMod val="10000"/>
                </a:schemeClr>
              </a:solidFill>
              <a:latin typeface="微软雅黑" pitchFamily="34" charset="-122"/>
              <a:ea typeface="微软雅黑" pitchFamily="34" charset="-122"/>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2500">
        <p15:prstTrans prst="curtains"/>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000215"/>
            <a:ext cx="7812000" cy="9180"/>
          </a:xfrm>
          <a:prstGeom prst="line">
            <a:avLst/>
          </a:prstGeom>
        </p:spPr>
        <p:style>
          <a:lnRef idx="1">
            <a:schemeClr val="accent1"/>
          </a:lnRef>
          <a:fillRef idx="0">
            <a:schemeClr val="accent1"/>
          </a:fillRef>
          <a:effectRef idx="0">
            <a:schemeClr val="accent1"/>
          </a:effectRef>
          <a:fontRef idx="minor">
            <a:schemeClr val="tx1"/>
          </a:fontRef>
        </p:style>
      </p:cxnSp>
      <p:grpSp>
        <p:nvGrpSpPr>
          <p:cNvPr id="31" name="组合 30"/>
          <p:cNvGrpSpPr/>
          <p:nvPr/>
        </p:nvGrpSpPr>
        <p:grpSpPr>
          <a:xfrm>
            <a:off x="1181631" y="292493"/>
            <a:ext cx="906434" cy="807130"/>
            <a:chOff x="4893861" y="1194187"/>
            <a:chExt cx="448407" cy="399011"/>
          </a:xfrm>
          <a:effectLst>
            <a:outerShdw blurRad="50800" dist="38100" dir="5400000" algn="t" rotWithShape="0">
              <a:prstClr val="black">
                <a:alpha val="40000"/>
              </a:prstClr>
            </a:outerShdw>
          </a:effectLst>
        </p:grpSpPr>
        <p:sp>
          <p:nvSpPr>
            <p:cNvPr id="32" name="椭圆 31"/>
            <p:cNvSpPr/>
            <p:nvPr/>
          </p:nvSpPr>
          <p:spPr>
            <a:xfrm>
              <a:off x="4893861" y="1194187"/>
              <a:ext cx="399011" cy="39901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sp>
          <p:nvSpPr>
            <p:cNvPr id="33" name="文本框 13"/>
            <p:cNvSpPr txBox="1"/>
            <p:nvPr/>
          </p:nvSpPr>
          <p:spPr>
            <a:xfrm>
              <a:off x="4932608" y="1261050"/>
              <a:ext cx="409660" cy="296530"/>
            </a:xfrm>
            <a:prstGeom prst="rect">
              <a:avLst/>
            </a:prstGeom>
            <a:noFill/>
          </p:spPr>
          <p:txBody>
            <a:bodyPr wrap="squar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3200" b="1" dirty="0">
                  <a:solidFill>
                    <a:schemeClr val="bg2"/>
                  </a:solidFill>
                  <a:latin typeface="微软雅黑" pitchFamily="34" charset="-122"/>
                  <a:ea typeface="微软雅黑" pitchFamily="34" charset="-122"/>
                </a:rPr>
                <a:t>二</a:t>
              </a:r>
              <a:endParaRPr kumimoji="0" lang="zh-CN" altLang="en-US" sz="3200" b="1" i="0" u="none" strike="noStrike" kern="1200" cap="none" spc="0" normalizeH="0" baseline="0" noProof="0" dirty="0">
                <a:ln>
                  <a:noFill/>
                </a:ln>
                <a:solidFill>
                  <a:schemeClr val="bg2"/>
                </a:solidFill>
                <a:effectLst/>
                <a:uLnTx/>
                <a:uFillTx/>
                <a:latin typeface="微软雅黑" pitchFamily="34" charset="-122"/>
                <a:ea typeface="微软雅黑" pitchFamily="34" charset="-122"/>
              </a:endParaRPr>
            </a:p>
          </p:txBody>
        </p:sp>
      </p:grpSp>
      <p:sp>
        <p:nvSpPr>
          <p:cNvPr id="34" name="文本框 8"/>
          <p:cNvSpPr txBox="1"/>
          <p:nvPr/>
        </p:nvSpPr>
        <p:spPr>
          <a:xfrm>
            <a:off x="2128393" y="417242"/>
            <a:ext cx="5928226" cy="584775"/>
          </a:xfrm>
          <a:prstGeom prst="rect">
            <a:avLst/>
          </a:prstGeom>
          <a:noFill/>
          <a:ln w="9525">
            <a:noFill/>
          </a:ln>
        </p:spPr>
        <p:txBody>
          <a:bodyPr wrap="non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zh-CN" altLang="zh-CN" sz="3200" b="1" dirty="0">
                <a:solidFill>
                  <a:schemeClr val="tx1">
                    <a:lumMod val="10000"/>
                  </a:schemeClr>
                </a:solidFill>
                <a:latin typeface="微软雅黑" pitchFamily="34" charset="-122"/>
                <a:ea typeface="微软雅黑" pitchFamily="34" charset="-122"/>
              </a:rPr>
              <a:t>体现深度学习的“</a:t>
            </a:r>
            <a:r>
              <a:rPr lang="en-US" altLang="zh-CN" sz="3200" b="1" dirty="0">
                <a:solidFill>
                  <a:schemeClr val="tx1">
                    <a:lumMod val="10000"/>
                  </a:schemeClr>
                </a:solidFill>
                <a:latin typeface="微软雅黑" pitchFamily="34" charset="-122"/>
                <a:ea typeface="微软雅黑" pitchFamily="34" charset="-122"/>
              </a:rPr>
              <a:t>P-G-R</a:t>
            </a:r>
            <a:r>
              <a:rPr lang="zh-CN" altLang="zh-CN" sz="3200" b="1" dirty="0">
                <a:solidFill>
                  <a:schemeClr val="tx1">
                    <a:lumMod val="10000"/>
                  </a:schemeClr>
                </a:solidFill>
                <a:latin typeface="微软雅黑" pitchFamily="34" charset="-122"/>
                <a:ea typeface="微软雅黑" pitchFamily="34" charset="-122"/>
              </a:rPr>
              <a:t>”范式</a:t>
            </a:r>
            <a:endParaRPr lang="zh-CN" altLang="zh-CN" sz="3200" b="1" dirty="0">
              <a:solidFill>
                <a:schemeClr val="tx1">
                  <a:lumMod val="10000"/>
                </a:schemeClr>
              </a:solidFill>
              <a:latin typeface="微软雅黑" pitchFamily="34" charset="-122"/>
              <a:ea typeface="微软雅黑" pitchFamily="34" charset="-122"/>
            </a:endParaRPr>
          </a:p>
        </p:txBody>
      </p:sp>
      <p:grpSp>
        <p:nvGrpSpPr>
          <p:cNvPr id="14" name="组合 13"/>
          <p:cNvGrpSpPr/>
          <p:nvPr/>
        </p:nvGrpSpPr>
        <p:grpSpPr>
          <a:xfrm>
            <a:off x="449744" y="1719426"/>
            <a:ext cx="10563397" cy="1200329"/>
            <a:chOff x="449744" y="1719426"/>
            <a:chExt cx="10563397" cy="1200329"/>
          </a:xfrm>
        </p:grpSpPr>
        <p:sp>
          <p:nvSpPr>
            <p:cNvPr id="2" name="矩形 1"/>
            <p:cNvSpPr/>
            <p:nvPr/>
          </p:nvSpPr>
          <p:spPr>
            <a:xfrm>
              <a:off x="1259956" y="1719426"/>
              <a:ext cx="9753185" cy="1200329"/>
            </a:xfrm>
            <a:prstGeom prst="rect">
              <a:avLst/>
            </a:prstGeom>
          </p:spPr>
          <p:txBody>
            <a:bodyPr wrap="square">
              <a:spAutoFit/>
            </a:bodyPr>
            <a:lstStyle/>
            <a:p>
              <a:pPr>
                <a:lnSpc>
                  <a:spcPct val="150000"/>
                </a:lnSpc>
              </a:pPr>
              <a:r>
                <a:rPr lang="zh-CN" altLang="en-US" sz="2400" b="1" dirty="0" smtClean="0">
                  <a:solidFill>
                    <a:schemeClr val="bg2"/>
                  </a:solidFill>
                  <a:latin typeface="微软雅黑" pitchFamily="34" charset="-122"/>
                  <a:ea typeface="微软雅黑" pitchFamily="34" charset="-122"/>
                </a:rPr>
                <a:t>练</a:t>
              </a:r>
              <a:r>
                <a:rPr lang="en-US" altLang="zh-CN" sz="2400" b="1" dirty="0" smtClean="0">
                  <a:solidFill>
                    <a:schemeClr val="bg2"/>
                  </a:solidFill>
                  <a:latin typeface="微软雅黑" pitchFamily="34" charset="-122"/>
                  <a:ea typeface="微软雅黑" pitchFamily="34" charset="-122"/>
                </a:rPr>
                <a:t>: </a:t>
              </a:r>
              <a:r>
                <a:rPr lang="zh-CN" altLang="en-US" sz="2400" b="1" dirty="0" smtClean="0">
                  <a:solidFill>
                    <a:schemeClr val="bg2"/>
                  </a:solidFill>
                  <a:latin typeface="微软雅黑" pitchFamily="34" charset="-122"/>
                  <a:ea typeface="微软雅黑" pitchFamily="34" charset="-122"/>
                </a:rPr>
                <a:t>指</a:t>
              </a:r>
              <a:r>
                <a:rPr lang="zh-CN" altLang="zh-CN" sz="2400" b="1" dirty="0" smtClean="0">
                  <a:solidFill>
                    <a:schemeClr val="bg2"/>
                  </a:solidFill>
                  <a:latin typeface="微软雅黑" pitchFamily="34" charset="-122"/>
                  <a:ea typeface="微软雅黑" pitchFamily="34" charset="-122"/>
                </a:rPr>
                <a:t>学生</a:t>
              </a:r>
              <a:r>
                <a:rPr lang="zh-CN" altLang="zh-CN" sz="2400" b="1" dirty="0">
                  <a:solidFill>
                    <a:schemeClr val="bg2"/>
                  </a:solidFill>
                  <a:latin typeface="微软雅黑" pitchFamily="34" charset="-122"/>
                  <a:ea typeface="微软雅黑" pitchFamily="34" charset="-122"/>
                </a:rPr>
                <a:t>的自主训练、独立思考等内容，要求学生实践尝试在前、独立思考在</a:t>
              </a:r>
              <a:r>
                <a:rPr lang="zh-CN" altLang="zh-CN" sz="2400" b="1" dirty="0" smtClean="0">
                  <a:solidFill>
                    <a:schemeClr val="bg2"/>
                  </a:solidFill>
                  <a:latin typeface="微软雅黑" pitchFamily="34" charset="-122"/>
                  <a:ea typeface="微软雅黑" pitchFamily="34" charset="-122"/>
                </a:rPr>
                <a:t>前</a:t>
              </a:r>
              <a:r>
                <a:rPr lang="zh-CN" altLang="en-US" sz="2400" b="1" dirty="0" smtClean="0">
                  <a:solidFill>
                    <a:schemeClr val="bg2"/>
                  </a:solidFill>
                  <a:latin typeface="微软雅黑" pitchFamily="34" charset="-122"/>
                  <a:ea typeface="微软雅黑" pitchFamily="34" charset="-122"/>
                </a:rPr>
                <a:t>。</a:t>
              </a:r>
              <a:endParaRPr lang="zh-CN" altLang="en-US" sz="2400" b="1" dirty="0">
                <a:solidFill>
                  <a:schemeClr val="bg2"/>
                </a:solidFill>
                <a:latin typeface="微软雅黑" pitchFamily="34" charset="-122"/>
                <a:ea typeface="微软雅黑" pitchFamily="34" charset="-122"/>
              </a:endParaRPr>
            </a:p>
          </p:txBody>
        </p:sp>
        <p:grpSp>
          <p:nvGrpSpPr>
            <p:cNvPr id="6" name="组合 5"/>
            <p:cNvGrpSpPr/>
            <p:nvPr/>
          </p:nvGrpSpPr>
          <p:grpSpPr>
            <a:xfrm>
              <a:off x="449744" y="1778356"/>
              <a:ext cx="723141" cy="675330"/>
              <a:chOff x="543873" y="1549757"/>
              <a:chExt cx="723141" cy="675330"/>
            </a:xfrm>
          </p:grpSpPr>
          <p:sp>
            <p:nvSpPr>
              <p:cNvPr id="23" name="矩形: 圆角 3"/>
              <p:cNvSpPr/>
              <p:nvPr/>
            </p:nvSpPr>
            <p:spPr>
              <a:xfrm rot="2700000">
                <a:off x="543873" y="1549757"/>
                <a:ext cx="675330" cy="675330"/>
              </a:xfrm>
              <a:prstGeom prst="roundRect">
                <a:avLst>
                  <a:gd name="adj" fmla="val 13381"/>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5" name="TextBox 4"/>
              <p:cNvSpPr txBox="1"/>
              <p:nvPr/>
            </p:nvSpPr>
            <p:spPr>
              <a:xfrm>
                <a:off x="673633" y="1633579"/>
                <a:ext cx="593381" cy="461665"/>
              </a:xfrm>
              <a:prstGeom prst="rect">
                <a:avLst/>
              </a:prstGeom>
              <a:noFill/>
            </p:spPr>
            <p:txBody>
              <a:bodyPr wrap="square" rtlCol="0">
                <a:spAutoFit/>
              </a:bodyPr>
              <a:lstStyle/>
              <a:p>
                <a:r>
                  <a:rPr lang="en-US" altLang="zh-CN" sz="2400" b="1" dirty="0">
                    <a:solidFill>
                      <a:schemeClr val="bg1"/>
                    </a:solidFill>
                    <a:latin typeface="微软雅黑" pitchFamily="34" charset="-122"/>
                    <a:ea typeface="微软雅黑" pitchFamily="34" charset="-122"/>
                  </a:rPr>
                  <a:t>P</a:t>
                </a:r>
                <a:endParaRPr lang="zh-CN" altLang="en-US" sz="2400" b="1" dirty="0">
                  <a:solidFill>
                    <a:schemeClr val="bg1"/>
                  </a:solidFill>
                  <a:latin typeface="微软雅黑" pitchFamily="34" charset="-122"/>
                  <a:ea typeface="微软雅黑" pitchFamily="34" charset="-122"/>
                </a:endParaRPr>
              </a:p>
            </p:txBody>
          </p:sp>
        </p:grpSp>
      </p:grpSp>
      <p:grpSp>
        <p:nvGrpSpPr>
          <p:cNvPr id="25" name="组合 24"/>
          <p:cNvGrpSpPr/>
          <p:nvPr/>
        </p:nvGrpSpPr>
        <p:grpSpPr>
          <a:xfrm>
            <a:off x="506298" y="3034570"/>
            <a:ext cx="10457744" cy="1200329"/>
            <a:chOff x="506298" y="3034570"/>
            <a:chExt cx="10457744" cy="1200329"/>
          </a:xfrm>
        </p:grpSpPr>
        <p:sp>
          <p:nvSpPr>
            <p:cNvPr id="3" name="矩形 2"/>
            <p:cNvSpPr/>
            <p:nvPr/>
          </p:nvSpPr>
          <p:spPr>
            <a:xfrm>
              <a:off x="1309054" y="3034570"/>
              <a:ext cx="9654988" cy="1200329"/>
            </a:xfrm>
            <a:prstGeom prst="rect">
              <a:avLst/>
            </a:prstGeom>
          </p:spPr>
          <p:txBody>
            <a:bodyPr wrap="square">
              <a:spAutoFit/>
            </a:bodyPr>
            <a:lstStyle/>
            <a:p>
              <a:pPr>
                <a:lnSpc>
                  <a:spcPct val="150000"/>
                </a:lnSpc>
              </a:pPr>
              <a:r>
                <a:rPr lang="zh-CN" altLang="en-US" sz="2400" b="1" dirty="0" smtClean="0">
                  <a:solidFill>
                    <a:schemeClr val="bg2"/>
                  </a:solidFill>
                  <a:latin typeface="微软雅黑" pitchFamily="34" charset="-122"/>
                  <a:ea typeface="微软雅黑" pitchFamily="34" charset="-122"/>
                </a:rPr>
                <a:t>导</a:t>
              </a:r>
              <a:r>
                <a:rPr lang="en-US" altLang="zh-CN" sz="2400" b="1" dirty="0" smtClean="0">
                  <a:solidFill>
                    <a:schemeClr val="bg2"/>
                  </a:solidFill>
                  <a:latin typeface="微软雅黑" pitchFamily="34" charset="-122"/>
                  <a:ea typeface="微软雅黑" pitchFamily="34" charset="-122"/>
                </a:rPr>
                <a:t>: </a:t>
              </a:r>
              <a:r>
                <a:rPr lang="zh-CN" altLang="en-US" sz="2400" b="1" dirty="0" smtClean="0">
                  <a:solidFill>
                    <a:schemeClr val="bg2"/>
                  </a:solidFill>
                  <a:latin typeface="微软雅黑" pitchFamily="34" charset="-122"/>
                  <a:ea typeface="微软雅黑" pitchFamily="34" charset="-122"/>
                </a:rPr>
                <a:t>指教师有针对性的引导，</a:t>
              </a:r>
              <a:r>
                <a:rPr lang="zh-CN" altLang="zh-CN" sz="2400" b="1" dirty="0" smtClean="0">
                  <a:solidFill>
                    <a:schemeClr val="bg2"/>
                  </a:solidFill>
                  <a:latin typeface="微软雅黑" pitchFamily="34" charset="-122"/>
                  <a:ea typeface="微软雅黑" pitchFamily="34" charset="-122"/>
                </a:rPr>
                <a:t>表现</a:t>
              </a:r>
              <a:r>
                <a:rPr lang="zh-CN" altLang="zh-CN" sz="2400" b="1" dirty="0">
                  <a:solidFill>
                    <a:schemeClr val="bg2"/>
                  </a:solidFill>
                  <a:latin typeface="微软雅黑" pitchFamily="34" charset="-122"/>
                  <a:ea typeface="微软雅黑" pitchFamily="34" charset="-122"/>
                </a:rPr>
                <a:t>为在“实践”的任务</a:t>
              </a:r>
              <a:r>
                <a:rPr lang="zh-CN" altLang="zh-CN" sz="2400" b="1" dirty="0" smtClean="0">
                  <a:solidFill>
                    <a:schemeClr val="bg2"/>
                  </a:solidFill>
                  <a:latin typeface="微软雅黑" pitchFamily="34" charset="-122"/>
                  <a:ea typeface="微软雅黑" pitchFamily="34" charset="-122"/>
                </a:rPr>
                <a:t>中</a:t>
              </a:r>
              <a:r>
                <a:rPr lang="zh-CN" altLang="en-US" sz="2400" b="1" dirty="0" smtClean="0">
                  <a:solidFill>
                    <a:schemeClr val="bg2"/>
                  </a:solidFill>
                  <a:latin typeface="微软雅黑" pitchFamily="34" charset="-122"/>
                  <a:ea typeface="微软雅黑" pitchFamily="34" charset="-122"/>
                </a:rPr>
                <a:t>提前</a:t>
              </a:r>
              <a:r>
                <a:rPr lang="zh-CN" altLang="zh-CN" sz="2400" b="1" dirty="0" smtClean="0">
                  <a:solidFill>
                    <a:schemeClr val="bg2"/>
                  </a:solidFill>
                  <a:latin typeface="微软雅黑" pitchFamily="34" charset="-122"/>
                  <a:ea typeface="微软雅黑" pitchFamily="34" charset="-122"/>
                </a:rPr>
                <a:t>内置</a:t>
              </a:r>
              <a:r>
                <a:rPr lang="zh-CN" altLang="zh-CN" sz="2400" b="1" dirty="0">
                  <a:solidFill>
                    <a:schemeClr val="bg2"/>
                  </a:solidFill>
                  <a:latin typeface="微软雅黑" pitchFamily="34" charset="-122"/>
                  <a:ea typeface="微软雅黑" pitchFamily="34" charset="-122"/>
                </a:rPr>
                <a:t>的引导性问题，和对“实践”的反馈活动生成性问题的再</a:t>
              </a:r>
              <a:r>
                <a:rPr lang="zh-CN" altLang="zh-CN" sz="2400" b="1" dirty="0" smtClean="0">
                  <a:solidFill>
                    <a:schemeClr val="bg2"/>
                  </a:solidFill>
                  <a:latin typeface="微软雅黑" pitchFamily="34" charset="-122"/>
                  <a:ea typeface="微软雅黑" pitchFamily="34" charset="-122"/>
                </a:rPr>
                <a:t>引导</a:t>
              </a:r>
              <a:r>
                <a:rPr lang="zh-CN" altLang="en-US" sz="2400" b="1" dirty="0" smtClean="0">
                  <a:solidFill>
                    <a:schemeClr val="bg2"/>
                  </a:solidFill>
                  <a:latin typeface="微软雅黑" pitchFamily="34" charset="-122"/>
                  <a:ea typeface="微软雅黑" pitchFamily="34" charset="-122"/>
                </a:rPr>
                <a:t>。</a:t>
              </a:r>
              <a:endParaRPr lang="zh-CN" altLang="en-US" sz="2400" b="1" dirty="0">
                <a:solidFill>
                  <a:schemeClr val="bg2"/>
                </a:solidFill>
                <a:latin typeface="微软雅黑" pitchFamily="34" charset="-122"/>
                <a:ea typeface="微软雅黑" pitchFamily="34" charset="-122"/>
              </a:endParaRPr>
            </a:p>
          </p:txBody>
        </p:sp>
        <p:grpSp>
          <p:nvGrpSpPr>
            <p:cNvPr id="13" name="组合 12"/>
            <p:cNvGrpSpPr/>
            <p:nvPr/>
          </p:nvGrpSpPr>
          <p:grpSpPr>
            <a:xfrm>
              <a:off x="506298" y="3222718"/>
              <a:ext cx="693481" cy="675330"/>
              <a:chOff x="600427" y="2940331"/>
              <a:chExt cx="693481" cy="675330"/>
            </a:xfrm>
          </p:grpSpPr>
          <p:sp>
            <p:nvSpPr>
              <p:cNvPr id="20" name="矩形: 圆角 4"/>
              <p:cNvSpPr/>
              <p:nvPr/>
            </p:nvSpPr>
            <p:spPr>
              <a:xfrm rot="2700000">
                <a:off x="600427" y="2940331"/>
                <a:ext cx="675330" cy="675330"/>
              </a:xfrm>
              <a:prstGeom prst="roundRect">
                <a:avLst>
                  <a:gd name="adj" fmla="val 1338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26" name="TextBox 25"/>
              <p:cNvSpPr txBox="1"/>
              <p:nvPr/>
            </p:nvSpPr>
            <p:spPr>
              <a:xfrm>
                <a:off x="700527" y="3055782"/>
                <a:ext cx="593381" cy="461665"/>
              </a:xfrm>
              <a:prstGeom prst="rect">
                <a:avLst/>
              </a:prstGeom>
              <a:noFill/>
            </p:spPr>
            <p:txBody>
              <a:bodyPr wrap="square" rtlCol="0">
                <a:spAutoFit/>
              </a:bodyPr>
              <a:lstStyle/>
              <a:p>
                <a:r>
                  <a:rPr lang="en-US" altLang="zh-CN" sz="2400" b="1" dirty="0">
                    <a:solidFill>
                      <a:schemeClr val="bg1"/>
                    </a:solidFill>
                    <a:latin typeface="微软雅黑" pitchFamily="34" charset="-122"/>
                    <a:ea typeface="微软雅黑" pitchFamily="34" charset="-122"/>
                  </a:rPr>
                  <a:t>G</a:t>
                </a:r>
                <a:endParaRPr lang="zh-CN" altLang="en-US" sz="2400" b="1" dirty="0">
                  <a:solidFill>
                    <a:schemeClr val="bg1"/>
                  </a:solidFill>
                  <a:latin typeface="微软雅黑" pitchFamily="34" charset="-122"/>
                  <a:ea typeface="微软雅黑" pitchFamily="34" charset="-122"/>
                </a:endParaRPr>
              </a:p>
            </p:txBody>
          </p:sp>
        </p:grpSp>
      </p:grpSp>
      <p:grpSp>
        <p:nvGrpSpPr>
          <p:cNvPr id="28" name="组合 27"/>
          <p:cNvGrpSpPr/>
          <p:nvPr/>
        </p:nvGrpSpPr>
        <p:grpSpPr>
          <a:xfrm>
            <a:off x="608960" y="4540640"/>
            <a:ext cx="10175581" cy="1200329"/>
            <a:chOff x="608960" y="4540640"/>
            <a:chExt cx="10175581" cy="1200329"/>
          </a:xfrm>
        </p:grpSpPr>
        <p:sp>
          <p:nvSpPr>
            <p:cNvPr id="4" name="矩形 3"/>
            <p:cNvSpPr/>
            <p:nvPr/>
          </p:nvSpPr>
          <p:spPr>
            <a:xfrm>
              <a:off x="1358153" y="4540640"/>
              <a:ext cx="9426388" cy="1200329"/>
            </a:xfrm>
            <a:prstGeom prst="rect">
              <a:avLst/>
            </a:prstGeom>
          </p:spPr>
          <p:txBody>
            <a:bodyPr wrap="square">
              <a:spAutoFit/>
            </a:bodyPr>
            <a:lstStyle/>
            <a:p>
              <a:pPr>
                <a:lnSpc>
                  <a:spcPct val="150000"/>
                </a:lnSpc>
              </a:pPr>
              <a:r>
                <a:rPr lang="zh-CN" altLang="en-US" sz="2400" b="1" dirty="0" smtClean="0">
                  <a:solidFill>
                    <a:schemeClr val="bg2"/>
                  </a:solidFill>
                  <a:latin typeface="微软雅黑" pitchFamily="34" charset="-122"/>
                  <a:ea typeface="微软雅黑" pitchFamily="34" charset="-122"/>
                </a:rPr>
                <a:t>炼</a:t>
              </a:r>
              <a:r>
                <a:rPr lang="en-US" altLang="zh-CN" sz="2400" b="1" dirty="0" smtClean="0">
                  <a:solidFill>
                    <a:schemeClr val="bg2"/>
                  </a:solidFill>
                  <a:latin typeface="微软雅黑" pitchFamily="34" charset="-122"/>
                  <a:ea typeface="微软雅黑" pitchFamily="34" charset="-122"/>
                </a:rPr>
                <a:t>:</a:t>
              </a:r>
              <a:r>
                <a:rPr lang="zh-CN" altLang="zh-CN" sz="2400" b="1" dirty="0">
                  <a:solidFill>
                    <a:schemeClr val="bg2"/>
                  </a:solidFill>
                  <a:latin typeface="微软雅黑" pitchFamily="34" charset="-122"/>
                  <a:ea typeface="微软雅黑" pitchFamily="34" charset="-122"/>
                </a:rPr>
                <a:t>是指在前面两个步骤的基础上师生共同评价、质疑、总结提炼和变式拓展的过程，体现出意义建构和方法内化等高阶思维的</a:t>
              </a:r>
              <a:r>
                <a:rPr lang="zh-CN" altLang="zh-CN" sz="2400" b="1" dirty="0" smtClean="0">
                  <a:solidFill>
                    <a:schemeClr val="bg2"/>
                  </a:solidFill>
                  <a:latin typeface="微软雅黑" pitchFamily="34" charset="-122"/>
                  <a:ea typeface="微软雅黑" pitchFamily="34" charset="-122"/>
                </a:rPr>
                <a:t>追求</a:t>
              </a:r>
              <a:r>
                <a:rPr lang="zh-CN" altLang="en-US" sz="2400" b="1" dirty="0" smtClean="0">
                  <a:solidFill>
                    <a:schemeClr val="bg2"/>
                  </a:solidFill>
                  <a:latin typeface="微软雅黑" pitchFamily="34" charset="-122"/>
                  <a:ea typeface="微软雅黑" pitchFamily="34" charset="-122"/>
                </a:rPr>
                <a:t>。</a:t>
              </a:r>
              <a:endParaRPr lang="zh-CN" altLang="en-US" sz="2400" b="1" dirty="0">
                <a:solidFill>
                  <a:schemeClr val="bg2"/>
                </a:solidFill>
                <a:latin typeface="微软雅黑" pitchFamily="34" charset="-122"/>
                <a:ea typeface="微软雅黑" pitchFamily="34" charset="-122"/>
              </a:endParaRPr>
            </a:p>
          </p:txBody>
        </p:sp>
        <p:grpSp>
          <p:nvGrpSpPr>
            <p:cNvPr id="12" name="组合 11"/>
            <p:cNvGrpSpPr/>
            <p:nvPr/>
          </p:nvGrpSpPr>
          <p:grpSpPr>
            <a:xfrm>
              <a:off x="608960" y="4705576"/>
              <a:ext cx="700810" cy="675330"/>
              <a:chOff x="543870" y="5721479"/>
              <a:chExt cx="700810" cy="675330"/>
            </a:xfrm>
          </p:grpSpPr>
          <p:sp>
            <p:nvSpPr>
              <p:cNvPr id="16" name="矩形: 圆角 6"/>
              <p:cNvSpPr/>
              <p:nvPr/>
            </p:nvSpPr>
            <p:spPr>
              <a:xfrm rot="2700000">
                <a:off x="543870" y="5721479"/>
                <a:ext cx="675330" cy="675330"/>
              </a:xfrm>
              <a:prstGeom prst="roundRect">
                <a:avLst>
                  <a:gd name="adj" fmla="val 1338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p>
            </p:txBody>
          </p:sp>
          <p:sp>
            <p:nvSpPr>
              <p:cNvPr id="27" name="TextBox 26"/>
              <p:cNvSpPr txBox="1"/>
              <p:nvPr/>
            </p:nvSpPr>
            <p:spPr>
              <a:xfrm>
                <a:off x="651299" y="5813923"/>
                <a:ext cx="593381" cy="461665"/>
              </a:xfrm>
              <a:prstGeom prst="rect">
                <a:avLst/>
              </a:prstGeom>
              <a:noFill/>
            </p:spPr>
            <p:txBody>
              <a:bodyPr wrap="square" rtlCol="0">
                <a:spAutoFit/>
              </a:bodyPr>
              <a:lstStyle/>
              <a:p>
                <a:r>
                  <a:rPr lang="en-US" altLang="zh-CN" sz="2400" b="1" dirty="0">
                    <a:solidFill>
                      <a:schemeClr val="bg1"/>
                    </a:solidFill>
                    <a:latin typeface="微软雅黑" pitchFamily="34" charset="-122"/>
                    <a:ea typeface="微软雅黑" pitchFamily="34" charset="-122"/>
                  </a:rPr>
                  <a:t>R</a:t>
                </a:r>
                <a:endParaRPr lang="zh-CN" altLang="en-US" sz="2400" b="1" dirty="0">
                  <a:solidFill>
                    <a:schemeClr val="bg1"/>
                  </a:solidFill>
                  <a:latin typeface="微软雅黑" pitchFamily="34" charset="-122"/>
                  <a:ea typeface="微软雅黑" pitchFamily="34" charset="-122"/>
                </a:endParaRPr>
              </a:p>
            </p:txBody>
          </p:sp>
        </p:gr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fade">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fade">
                                      <p:cBhvr>
                                        <p:cTn id="1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575866" y="1000215"/>
            <a:ext cx="7812000" cy="9180"/>
          </a:xfrm>
          <a:prstGeom prst="line">
            <a:avLst/>
          </a:prstGeom>
        </p:spPr>
        <p:style>
          <a:lnRef idx="1">
            <a:schemeClr val="accent1"/>
          </a:lnRef>
          <a:fillRef idx="0">
            <a:schemeClr val="accent1"/>
          </a:fillRef>
          <a:effectRef idx="0">
            <a:schemeClr val="accent1"/>
          </a:effectRef>
          <a:fontRef idx="minor">
            <a:schemeClr val="tx1"/>
          </a:fontRef>
        </p:style>
      </p:cxnSp>
      <p:grpSp>
        <p:nvGrpSpPr>
          <p:cNvPr id="31" name="组合 30"/>
          <p:cNvGrpSpPr/>
          <p:nvPr/>
        </p:nvGrpSpPr>
        <p:grpSpPr>
          <a:xfrm>
            <a:off x="1181631" y="292493"/>
            <a:ext cx="906434" cy="807130"/>
            <a:chOff x="4893861" y="1194187"/>
            <a:chExt cx="448407" cy="399011"/>
          </a:xfrm>
          <a:effectLst>
            <a:outerShdw blurRad="50800" dist="38100" dir="5400000" algn="t" rotWithShape="0">
              <a:prstClr val="black">
                <a:alpha val="40000"/>
              </a:prstClr>
            </a:outerShdw>
          </a:effectLst>
        </p:grpSpPr>
        <p:sp>
          <p:nvSpPr>
            <p:cNvPr id="32" name="椭圆 31"/>
            <p:cNvSpPr/>
            <p:nvPr/>
          </p:nvSpPr>
          <p:spPr>
            <a:xfrm>
              <a:off x="4893861" y="1194187"/>
              <a:ext cx="399011" cy="39901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sp>
          <p:nvSpPr>
            <p:cNvPr id="33" name="文本框 13"/>
            <p:cNvSpPr txBox="1"/>
            <p:nvPr/>
          </p:nvSpPr>
          <p:spPr>
            <a:xfrm>
              <a:off x="4932608" y="1261050"/>
              <a:ext cx="409660" cy="289088"/>
            </a:xfrm>
            <a:prstGeom prst="rect">
              <a:avLst/>
            </a:prstGeom>
            <a:noFill/>
          </p:spPr>
          <p:txBody>
            <a:bodyPr wrap="squar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3200" b="1" noProof="0" dirty="0">
                  <a:solidFill>
                    <a:schemeClr val="bg2"/>
                  </a:solidFill>
                  <a:latin typeface="微软雅黑" pitchFamily="34" charset="-122"/>
                  <a:ea typeface="微软雅黑" pitchFamily="34" charset="-122"/>
                </a:rPr>
                <a:t>三</a:t>
              </a:r>
              <a:endParaRPr kumimoji="0" lang="zh-CN" altLang="en-US" sz="3200" b="1" i="0" u="none" strike="noStrike" kern="1200" cap="none" spc="0" normalizeH="0" baseline="0" noProof="0" dirty="0">
                <a:ln>
                  <a:noFill/>
                </a:ln>
                <a:solidFill>
                  <a:schemeClr val="bg2"/>
                </a:solidFill>
                <a:effectLst/>
                <a:uLnTx/>
                <a:uFillTx/>
                <a:latin typeface="微软雅黑" pitchFamily="34" charset="-122"/>
                <a:ea typeface="微软雅黑" pitchFamily="34" charset="-122"/>
              </a:endParaRPr>
            </a:p>
          </p:txBody>
        </p:sp>
      </p:grpSp>
      <p:sp>
        <p:nvSpPr>
          <p:cNvPr id="34" name="文本框 8"/>
          <p:cNvSpPr txBox="1"/>
          <p:nvPr/>
        </p:nvSpPr>
        <p:spPr>
          <a:xfrm>
            <a:off x="2128393" y="417242"/>
            <a:ext cx="5928226" cy="584775"/>
          </a:xfrm>
          <a:prstGeom prst="rect">
            <a:avLst/>
          </a:prstGeom>
          <a:noFill/>
          <a:ln w="9525">
            <a:noFill/>
          </a:ln>
        </p:spPr>
        <p:txBody>
          <a:bodyPr wrap="none">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zh-CN" altLang="zh-CN" sz="3200" b="1" dirty="0">
                <a:solidFill>
                  <a:schemeClr val="bg2"/>
                </a:solidFill>
                <a:latin typeface="微软雅黑" pitchFamily="34" charset="-122"/>
                <a:ea typeface="微软雅黑" pitchFamily="34" charset="-122"/>
              </a:rPr>
              <a:t>“</a:t>
            </a:r>
            <a:r>
              <a:rPr lang="en-US" altLang="zh-CN" sz="3200" b="1" dirty="0">
                <a:solidFill>
                  <a:schemeClr val="bg2"/>
                </a:solidFill>
                <a:latin typeface="微软雅黑" pitchFamily="34" charset="-122"/>
                <a:ea typeface="微软雅黑" pitchFamily="34" charset="-122"/>
              </a:rPr>
              <a:t>P-G-R</a:t>
            </a:r>
            <a:r>
              <a:rPr lang="zh-CN" altLang="zh-CN" sz="3200" b="1" dirty="0">
                <a:solidFill>
                  <a:schemeClr val="bg2"/>
                </a:solidFill>
                <a:latin typeface="微软雅黑" pitchFamily="34" charset="-122"/>
                <a:ea typeface="微软雅黑" pitchFamily="34" charset="-122"/>
              </a:rPr>
              <a:t>”复习范式的实施策略</a:t>
            </a:r>
            <a:endParaRPr lang="zh-CN" altLang="zh-CN" sz="3200" dirty="0">
              <a:solidFill>
                <a:schemeClr val="bg2"/>
              </a:solidFill>
              <a:latin typeface="微软雅黑" pitchFamily="34" charset="-122"/>
              <a:ea typeface="微软雅黑" pitchFamily="34" charset="-122"/>
            </a:endParaRPr>
          </a:p>
        </p:txBody>
      </p:sp>
      <p:grpSp>
        <p:nvGrpSpPr>
          <p:cNvPr id="13" name="组合 12"/>
          <p:cNvGrpSpPr/>
          <p:nvPr/>
        </p:nvGrpSpPr>
        <p:grpSpPr>
          <a:xfrm>
            <a:off x="3276142" y="1489502"/>
            <a:ext cx="4214466" cy="697639"/>
            <a:chOff x="4424882" y="2303999"/>
            <a:chExt cx="1337512" cy="1120315"/>
          </a:xfrm>
        </p:grpSpPr>
        <p:sp>
          <p:nvSpPr>
            <p:cNvPr id="14" name="矩形: 圆角 10"/>
            <p:cNvSpPr/>
            <p:nvPr/>
          </p:nvSpPr>
          <p:spPr>
            <a:xfrm>
              <a:off x="4428667" y="2303999"/>
              <a:ext cx="1333727" cy="1120315"/>
            </a:xfrm>
            <a:prstGeom prst="roundRect">
              <a:avLst>
                <a:gd name="adj" fmla="val 952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15" name="文本框 17"/>
            <p:cNvSpPr txBox="1"/>
            <p:nvPr/>
          </p:nvSpPr>
          <p:spPr>
            <a:xfrm>
              <a:off x="4424882" y="2454242"/>
              <a:ext cx="1276972" cy="840221"/>
            </a:xfrm>
            <a:prstGeom prst="rect">
              <a:avLst/>
            </a:prstGeom>
            <a:noFill/>
          </p:spPr>
          <p:txBody>
            <a:bodyPr wrap="square" rtlCol="0">
              <a:spAutoFit/>
            </a:bodyPr>
            <a:lstStyle/>
            <a:p>
              <a:pPr algn="ctr"/>
              <a:r>
                <a:rPr lang="en-US" altLang="zh-CN" sz="2800" b="1" dirty="0">
                  <a:solidFill>
                    <a:schemeClr val="bg1"/>
                  </a:solidFill>
                  <a:latin typeface="微软雅黑" pitchFamily="34" charset="-122"/>
                  <a:ea typeface="微软雅黑" pitchFamily="34" charset="-122"/>
                </a:rPr>
                <a:t>1.</a:t>
              </a:r>
              <a:r>
                <a:rPr lang="zh-CN" altLang="en-US" sz="2800" b="1" dirty="0">
                  <a:solidFill>
                    <a:schemeClr val="bg1"/>
                  </a:solidFill>
                  <a:latin typeface="微软雅黑" pitchFamily="34" charset="-122"/>
                  <a:ea typeface="微软雅黑" pitchFamily="34" charset="-122"/>
                </a:rPr>
                <a:t>问题化的实践策略</a:t>
              </a:r>
              <a:endParaRPr lang="zh-CN" altLang="en-US" sz="2800" b="1" dirty="0">
                <a:solidFill>
                  <a:schemeClr val="bg1"/>
                </a:solidFill>
                <a:latin typeface="微软雅黑" pitchFamily="34" charset="-122"/>
                <a:ea typeface="微软雅黑" pitchFamily="34" charset="-122"/>
              </a:endParaRPr>
            </a:p>
          </p:txBody>
        </p:sp>
      </p:grpSp>
      <p:grpSp>
        <p:nvGrpSpPr>
          <p:cNvPr id="16" name="组合 15"/>
          <p:cNvGrpSpPr/>
          <p:nvPr/>
        </p:nvGrpSpPr>
        <p:grpSpPr>
          <a:xfrm>
            <a:off x="3269020" y="3880657"/>
            <a:ext cx="4207886" cy="697640"/>
            <a:chOff x="6445022" y="2304000"/>
            <a:chExt cx="1205959" cy="697640"/>
          </a:xfrm>
        </p:grpSpPr>
        <p:sp>
          <p:nvSpPr>
            <p:cNvPr id="17" name="矩形: 圆角 12"/>
            <p:cNvSpPr/>
            <p:nvPr/>
          </p:nvSpPr>
          <p:spPr>
            <a:xfrm>
              <a:off x="6445022" y="2304000"/>
              <a:ext cx="1205959" cy="697640"/>
            </a:xfrm>
            <a:prstGeom prst="roundRect">
              <a:avLst>
                <a:gd name="adj" fmla="val 9524"/>
              </a:avLst>
            </a:prstGeom>
            <a:solidFill>
              <a:srgbClr val="D175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19" name="文本框 18"/>
            <p:cNvSpPr txBox="1"/>
            <p:nvPr/>
          </p:nvSpPr>
          <p:spPr>
            <a:xfrm>
              <a:off x="6553285" y="2438481"/>
              <a:ext cx="1055888" cy="523220"/>
            </a:xfrm>
            <a:prstGeom prst="rect">
              <a:avLst/>
            </a:prstGeom>
            <a:noFill/>
          </p:spPr>
          <p:txBody>
            <a:bodyPr wrap="square" rtlCol="0">
              <a:spAutoFit/>
            </a:bodyPr>
            <a:lstStyle/>
            <a:p>
              <a:r>
                <a:rPr lang="en-US" altLang="zh-CN" sz="2800" b="1" dirty="0">
                  <a:solidFill>
                    <a:schemeClr val="bg1"/>
                  </a:solidFill>
                  <a:latin typeface="微软雅黑" pitchFamily="34" charset="-122"/>
                  <a:ea typeface="微软雅黑" pitchFamily="34" charset="-122"/>
                </a:rPr>
                <a:t>3.</a:t>
              </a:r>
              <a:r>
                <a:rPr lang="zh-CN" altLang="en-US" sz="2800" b="1" dirty="0">
                  <a:solidFill>
                    <a:schemeClr val="bg1"/>
                  </a:solidFill>
                  <a:latin typeface="微软雅黑" pitchFamily="34" charset="-122"/>
                  <a:ea typeface="微软雅黑" pitchFamily="34" charset="-122"/>
                </a:rPr>
                <a:t>思想化的凝练策略</a:t>
              </a:r>
              <a:endParaRPr lang="zh-CN" altLang="en-US" sz="2800" b="1" dirty="0">
                <a:solidFill>
                  <a:schemeClr val="bg1"/>
                </a:solidFill>
                <a:latin typeface="微软雅黑" pitchFamily="34" charset="-122"/>
                <a:ea typeface="微软雅黑" pitchFamily="34" charset="-122"/>
              </a:endParaRPr>
            </a:p>
          </p:txBody>
        </p:sp>
      </p:grpSp>
      <p:grpSp>
        <p:nvGrpSpPr>
          <p:cNvPr id="44" name="组合 43"/>
          <p:cNvGrpSpPr/>
          <p:nvPr/>
        </p:nvGrpSpPr>
        <p:grpSpPr>
          <a:xfrm>
            <a:off x="3288068" y="2652238"/>
            <a:ext cx="4207886" cy="697640"/>
            <a:chOff x="6445022" y="2304000"/>
            <a:chExt cx="1205959" cy="697640"/>
          </a:xfrm>
        </p:grpSpPr>
        <p:sp>
          <p:nvSpPr>
            <p:cNvPr id="45" name="矩形: 圆角 12"/>
            <p:cNvSpPr/>
            <p:nvPr/>
          </p:nvSpPr>
          <p:spPr>
            <a:xfrm>
              <a:off x="6445022" y="2304000"/>
              <a:ext cx="1205959" cy="697640"/>
            </a:xfrm>
            <a:prstGeom prst="roundRect">
              <a:avLst>
                <a:gd name="adj" fmla="val 9524"/>
              </a:avLst>
            </a:prstGeom>
            <a:solidFill>
              <a:srgbClr val="68BA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46" name="文本框 18"/>
            <p:cNvSpPr txBox="1"/>
            <p:nvPr/>
          </p:nvSpPr>
          <p:spPr>
            <a:xfrm>
              <a:off x="6566043" y="2383302"/>
              <a:ext cx="1055888" cy="523220"/>
            </a:xfrm>
            <a:prstGeom prst="rect">
              <a:avLst/>
            </a:prstGeom>
            <a:noFill/>
          </p:spPr>
          <p:txBody>
            <a:bodyPr wrap="square" rtlCol="0">
              <a:spAutoFit/>
            </a:bodyPr>
            <a:lstStyle/>
            <a:p>
              <a:r>
                <a:rPr lang="en-US" altLang="zh-CN" sz="2800" b="1" dirty="0">
                  <a:solidFill>
                    <a:schemeClr val="bg1"/>
                  </a:solidFill>
                  <a:latin typeface="微软雅黑" pitchFamily="34" charset="-122"/>
                  <a:ea typeface="微软雅黑" pitchFamily="34" charset="-122"/>
                </a:rPr>
                <a:t>2.</a:t>
              </a:r>
              <a:r>
                <a:rPr lang="zh-CN" altLang="en-US" sz="2800" b="1" dirty="0">
                  <a:solidFill>
                    <a:schemeClr val="bg1"/>
                  </a:solidFill>
                  <a:latin typeface="微软雅黑" pitchFamily="34" charset="-122"/>
                  <a:ea typeface="微软雅黑" pitchFamily="34" charset="-122"/>
                </a:rPr>
                <a:t>结构化的引导策略</a:t>
              </a:r>
              <a:endParaRPr lang="zh-CN" altLang="en-US" sz="2800" b="1" dirty="0">
                <a:solidFill>
                  <a:schemeClr val="bg1"/>
                </a:solidFill>
                <a:latin typeface="微软雅黑" pitchFamily="34" charset="-122"/>
                <a:ea typeface="微软雅黑" pitchFamily="34" charset="-122"/>
              </a:endParaRPr>
            </a:p>
          </p:txBody>
        </p:sp>
      </p:grpSp>
      <p:grpSp>
        <p:nvGrpSpPr>
          <p:cNvPr id="47" name="组合 46"/>
          <p:cNvGrpSpPr/>
          <p:nvPr/>
        </p:nvGrpSpPr>
        <p:grpSpPr>
          <a:xfrm>
            <a:off x="3288068" y="5165136"/>
            <a:ext cx="4207886" cy="697640"/>
            <a:chOff x="6445022" y="2304000"/>
            <a:chExt cx="1205959" cy="697640"/>
          </a:xfrm>
        </p:grpSpPr>
        <p:sp>
          <p:nvSpPr>
            <p:cNvPr id="48" name="矩形: 圆角 12"/>
            <p:cNvSpPr/>
            <p:nvPr/>
          </p:nvSpPr>
          <p:spPr>
            <a:xfrm>
              <a:off x="6445022" y="2304000"/>
              <a:ext cx="1205959" cy="697640"/>
            </a:xfrm>
            <a:prstGeom prst="roundRect">
              <a:avLst>
                <a:gd name="adj" fmla="val 9524"/>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49" name="文本框 18"/>
            <p:cNvSpPr txBox="1"/>
            <p:nvPr/>
          </p:nvSpPr>
          <p:spPr>
            <a:xfrm>
              <a:off x="6554481" y="2383302"/>
              <a:ext cx="1055888" cy="523220"/>
            </a:xfrm>
            <a:prstGeom prst="rect">
              <a:avLst/>
            </a:prstGeom>
            <a:noFill/>
          </p:spPr>
          <p:txBody>
            <a:bodyPr wrap="square" rtlCol="0">
              <a:spAutoFit/>
            </a:bodyPr>
            <a:lstStyle/>
            <a:p>
              <a:r>
                <a:rPr lang="en-US" altLang="zh-CN" sz="2800" b="1" dirty="0">
                  <a:solidFill>
                    <a:schemeClr val="bg1"/>
                  </a:solidFill>
                  <a:latin typeface="微软雅黑" pitchFamily="34" charset="-122"/>
                  <a:ea typeface="微软雅黑" pitchFamily="34" charset="-122"/>
                </a:rPr>
                <a:t>4.</a:t>
              </a:r>
              <a:r>
                <a:rPr lang="zh-CN" altLang="en-US" sz="2800" b="1" dirty="0">
                  <a:solidFill>
                    <a:schemeClr val="bg1"/>
                  </a:solidFill>
                  <a:latin typeface="微软雅黑" pitchFamily="34" charset="-122"/>
                  <a:ea typeface="微软雅黑" pitchFamily="34" charset="-122"/>
                </a:rPr>
                <a:t>变式化的提升策略</a:t>
              </a:r>
              <a:endParaRPr lang="zh-CN" altLang="en-US" sz="2800" b="1" dirty="0">
                <a:solidFill>
                  <a:schemeClr val="bg1"/>
                </a:solidFill>
                <a:latin typeface="微软雅黑" pitchFamily="34" charset="-122"/>
                <a:ea typeface="微软雅黑" pitchFamily="34" charset="-122"/>
              </a:endParaRPr>
            </a:p>
          </p:txBody>
        </p:sp>
      </p:grpSp>
      <p:grpSp>
        <p:nvGrpSpPr>
          <p:cNvPr id="73" name="组合 72"/>
          <p:cNvGrpSpPr/>
          <p:nvPr/>
        </p:nvGrpSpPr>
        <p:grpSpPr>
          <a:xfrm>
            <a:off x="2988882" y="4519006"/>
            <a:ext cx="111195" cy="1149404"/>
            <a:chOff x="3468102" y="3154362"/>
            <a:chExt cx="82773" cy="602111"/>
          </a:xfrm>
        </p:grpSpPr>
        <p:sp>
          <p:nvSpPr>
            <p:cNvPr id="74" name="矩形: 圆角 63"/>
            <p:cNvSpPr/>
            <p:nvPr/>
          </p:nvSpPr>
          <p:spPr>
            <a:xfrm rot="10800000">
              <a:off x="3468102" y="3688065"/>
              <a:ext cx="82773" cy="68408"/>
            </a:xfrm>
            <a:prstGeom prst="roundRect">
              <a:avLst>
                <a:gd name="adj" fmla="val 16991"/>
              </a:avLst>
            </a:prstGeom>
            <a:solidFill>
              <a:srgbClr val="EDAC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5" name="直接连接符 74"/>
            <p:cNvCxnSpPr>
              <a:endCxn id="74" idx="2"/>
            </p:cNvCxnSpPr>
            <p:nvPr/>
          </p:nvCxnSpPr>
          <p:spPr>
            <a:xfrm>
              <a:off x="3509487" y="3154362"/>
              <a:ext cx="1" cy="533703"/>
            </a:xfrm>
            <a:prstGeom prst="line">
              <a:avLst/>
            </a:prstGeom>
            <a:ln>
              <a:solidFill>
                <a:srgbClr val="EDAC5D"/>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grpSp>
      <p:grpSp>
        <p:nvGrpSpPr>
          <p:cNvPr id="76" name="组合 75"/>
          <p:cNvGrpSpPr/>
          <p:nvPr/>
        </p:nvGrpSpPr>
        <p:grpSpPr>
          <a:xfrm rot="10800000">
            <a:off x="2172110" y="1099664"/>
            <a:ext cx="901727" cy="3412878"/>
            <a:chOff x="6759866" y="2487296"/>
            <a:chExt cx="901727" cy="496245"/>
          </a:xfrm>
        </p:grpSpPr>
        <p:sp>
          <p:nvSpPr>
            <p:cNvPr id="77" name="矩形: 圆角 79"/>
            <p:cNvSpPr/>
            <p:nvPr/>
          </p:nvSpPr>
          <p:spPr>
            <a:xfrm flipH="1">
              <a:off x="6759866" y="2487296"/>
              <a:ext cx="75249" cy="91051"/>
            </a:xfrm>
            <a:prstGeom prst="roundRect">
              <a:avLst>
                <a:gd name="adj" fmla="val 16991"/>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78" name="组合 77"/>
            <p:cNvGrpSpPr/>
            <p:nvPr/>
          </p:nvGrpSpPr>
          <p:grpSpPr>
            <a:xfrm flipH="1">
              <a:off x="6933954" y="2492850"/>
              <a:ext cx="727639" cy="490691"/>
              <a:chOff x="809121" y="2195838"/>
              <a:chExt cx="487991" cy="329081"/>
            </a:xfrm>
            <a:solidFill>
              <a:schemeClr val="accent2"/>
            </a:solidFill>
          </p:grpSpPr>
          <p:sp>
            <p:nvSpPr>
              <p:cNvPr id="79" name="箭头: 圆角右 81"/>
              <p:cNvSpPr/>
              <p:nvPr/>
            </p:nvSpPr>
            <p:spPr>
              <a:xfrm>
                <a:off x="829162" y="2211617"/>
                <a:ext cx="413852" cy="269648"/>
              </a:xfrm>
              <a:prstGeom prst="bentArrow">
                <a:avLst>
                  <a:gd name="adj1" fmla="val 0"/>
                  <a:gd name="adj2" fmla="val 0"/>
                  <a:gd name="adj3" fmla="val 50000"/>
                  <a:gd name="adj4" fmla="val 35180"/>
                </a:avLst>
              </a:prstGeom>
              <a:grpFill/>
              <a:ln w="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80" name="椭圆 79"/>
              <p:cNvSpPr/>
              <p:nvPr/>
            </p:nvSpPr>
            <p:spPr>
              <a:xfrm>
                <a:off x="809121" y="2479199"/>
                <a:ext cx="45720" cy="4572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81" name="椭圆 80"/>
              <p:cNvSpPr/>
              <p:nvPr/>
            </p:nvSpPr>
            <p:spPr>
              <a:xfrm>
                <a:off x="1251392" y="2195838"/>
                <a:ext cx="45720" cy="41563"/>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grpSp>
        <p:nvGrpSpPr>
          <p:cNvPr id="87" name="组合 86"/>
          <p:cNvGrpSpPr/>
          <p:nvPr/>
        </p:nvGrpSpPr>
        <p:grpSpPr>
          <a:xfrm rot="16200000">
            <a:off x="2574152" y="1267499"/>
            <a:ext cx="727639" cy="387076"/>
            <a:chOff x="809121" y="2191138"/>
            <a:chExt cx="487991" cy="333781"/>
          </a:xfrm>
          <a:solidFill>
            <a:srgbClr val="5F3158"/>
          </a:solidFill>
        </p:grpSpPr>
        <p:sp>
          <p:nvSpPr>
            <p:cNvPr id="88" name="箭头: 圆角右 106"/>
            <p:cNvSpPr/>
            <p:nvPr/>
          </p:nvSpPr>
          <p:spPr>
            <a:xfrm>
              <a:off x="829162" y="2211617"/>
              <a:ext cx="413852" cy="269648"/>
            </a:xfrm>
            <a:prstGeom prst="bentArrow">
              <a:avLst>
                <a:gd name="adj1" fmla="val 0"/>
                <a:gd name="adj2" fmla="val 0"/>
                <a:gd name="adj3" fmla="val 50000"/>
                <a:gd name="adj4" fmla="val 35180"/>
              </a:avLst>
            </a:prstGeom>
            <a:grpFill/>
            <a:ln w="0">
              <a:solidFill>
                <a:srgbClr val="5F3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89" name="椭圆 88"/>
            <p:cNvSpPr/>
            <p:nvPr/>
          </p:nvSpPr>
          <p:spPr>
            <a:xfrm>
              <a:off x="809121" y="2479199"/>
              <a:ext cx="45720" cy="45720"/>
            </a:xfrm>
            <a:prstGeom prst="ellipse">
              <a:avLst/>
            </a:prstGeom>
            <a:grpFill/>
            <a:ln>
              <a:solidFill>
                <a:srgbClr val="5F3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90" name="椭圆 89"/>
            <p:cNvSpPr/>
            <p:nvPr/>
          </p:nvSpPr>
          <p:spPr>
            <a:xfrm>
              <a:off x="1251392" y="2191138"/>
              <a:ext cx="45720" cy="45720"/>
            </a:xfrm>
            <a:prstGeom prst="ellipse">
              <a:avLst/>
            </a:prstGeom>
            <a:grpFill/>
            <a:ln>
              <a:solidFill>
                <a:srgbClr val="5F31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6" name="组合 95"/>
          <p:cNvGrpSpPr/>
          <p:nvPr/>
        </p:nvGrpSpPr>
        <p:grpSpPr>
          <a:xfrm flipH="1">
            <a:off x="3045328" y="1831098"/>
            <a:ext cx="68526" cy="1373222"/>
            <a:chOff x="808883" y="2222258"/>
            <a:chExt cx="45958" cy="362206"/>
          </a:xfrm>
          <a:solidFill>
            <a:srgbClr val="68BAAA"/>
          </a:solidFill>
        </p:grpSpPr>
        <p:sp>
          <p:nvSpPr>
            <p:cNvPr id="97" name="箭头: 圆角右 54"/>
            <p:cNvSpPr/>
            <p:nvPr/>
          </p:nvSpPr>
          <p:spPr>
            <a:xfrm flipH="1">
              <a:off x="822684" y="2222258"/>
              <a:ext cx="30662" cy="269648"/>
            </a:xfrm>
            <a:prstGeom prst="bentArrow">
              <a:avLst>
                <a:gd name="adj1" fmla="val 0"/>
                <a:gd name="adj2" fmla="val 0"/>
                <a:gd name="adj3" fmla="val 50000"/>
                <a:gd name="adj4" fmla="val 35180"/>
              </a:avLst>
            </a:prstGeom>
            <a:grpFill/>
            <a:ln w="0">
              <a:solidFill>
                <a:srgbClr val="68B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98" name="椭圆 97"/>
            <p:cNvSpPr/>
            <p:nvPr/>
          </p:nvSpPr>
          <p:spPr>
            <a:xfrm>
              <a:off x="809121" y="2479199"/>
              <a:ext cx="45720" cy="457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99" name="椭圆 98"/>
            <p:cNvSpPr/>
            <p:nvPr/>
          </p:nvSpPr>
          <p:spPr>
            <a:xfrm>
              <a:off x="808883" y="2538744"/>
              <a:ext cx="45720" cy="4572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7"/>
                                        </p:tgtEl>
                                        <p:attrNameLst>
                                          <p:attrName>style.visibility</p:attrName>
                                        </p:attrNameLst>
                                      </p:cBhvr>
                                      <p:to>
                                        <p:strVal val="visible"/>
                                      </p:to>
                                    </p:set>
                                    <p:animEffect transition="in" filter="fade">
                                      <p:cBhvr>
                                        <p:cTn id="7" dur="500"/>
                                        <p:tgtEl>
                                          <p:spTgt spid="87"/>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6"/>
                                        </p:tgtEl>
                                        <p:attrNameLst>
                                          <p:attrName>style.visibility</p:attrName>
                                        </p:attrNameLst>
                                      </p:cBhvr>
                                      <p:to>
                                        <p:strVal val="visible"/>
                                      </p:to>
                                    </p:set>
                                    <p:animEffect transition="in" filter="fade">
                                      <p:cBhvr>
                                        <p:cTn id="15" dur="500"/>
                                        <p:tgtEl>
                                          <p:spTgt spid="96"/>
                                        </p:tgtEl>
                                      </p:cBhvr>
                                    </p:animEffect>
                                  </p:childTnLst>
                                </p:cTn>
                              </p:par>
                              <p:par>
                                <p:cTn id="16" presetID="10" presetClass="entr" presetSubtype="0" fill="hold" nodeType="withEffect">
                                  <p:stCondLst>
                                    <p:cond delay="0"/>
                                  </p:stCondLst>
                                  <p:childTnLst>
                                    <p:set>
                                      <p:cBhvr>
                                        <p:cTn id="17" dur="1" fill="hold">
                                          <p:stCondLst>
                                            <p:cond delay="0"/>
                                          </p:stCondLst>
                                        </p:cTn>
                                        <p:tgtEl>
                                          <p:spTgt spid="44"/>
                                        </p:tgtEl>
                                        <p:attrNameLst>
                                          <p:attrName>style.visibility</p:attrName>
                                        </p:attrNameLst>
                                      </p:cBhvr>
                                      <p:to>
                                        <p:strVal val="visible"/>
                                      </p:to>
                                    </p:set>
                                    <p:animEffect transition="in" filter="fade">
                                      <p:cBhvr>
                                        <p:cTn id="18" dur="500"/>
                                        <p:tgtEl>
                                          <p:spTgt spid="4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76"/>
                                        </p:tgtEl>
                                        <p:attrNameLst>
                                          <p:attrName>style.visibility</p:attrName>
                                        </p:attrNameLst>
                                      </p:cBhvr>
                                      <p:to>
                                        <p:strVal val="visible"/>
                                      </p:to>
                                    </p:set>
                                    <p:animEffect transition="in" filter="fade">
                                      <p:cBhvr>
                                        <p:cTn id="23" dur="500"/>
                                        <p:tgtEl>
                                          <p:spTgt spid="76"/>
                                        </p:tgtEl>
                                      </p:cBhvr>
                                    </p:animEffect>
                                  </p:childTnLst>
                                </p:cTn>
                              </p:par>
                              <p:par>
                                <p:cTn id="24" presetID="10" presetClass="entr" presetSubtype="0" fill="hold"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fade">
                                      <p:cBhvr>
                                        <p:cTn id="26" dur="500"/>
                                        <p:tgtEl>
                                          <p:spTgt spid="1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73"/>
                                        </p:tgtEl>
                                        <p:attrNameLst>
                                          <p:attrName>style.visibility</p:attrName>
                                        </p:attrNameLst>
                                      </p:cBhvr>
                                      <p:to>
                                        <p:strVal val="visible"/>
                                      </p:to>
                                    </p:set>
                                    <p:animEffect transition="in" filter="fade">
                                      <p:cBhvr>
                                        <p:cTn id="31" dur="500"/>
                                        <p:tgtEl>
                                          <p:spTgt spid="73"/>
                                        </p:tgtEl>
                                      </p:cBhvr>
                                    </p:animEffect>
                                  </p:childTnLst>
                                </p:cTn>
                              </p:par>
                              <p:par>
                                <p:cTn id="32" presetID="10" presetClass="entr" presetSubtype="0" fill="hold" nodeType="withEffect">
                                  <p:stCondLst>
                                    <p:cond delay="0"/>
                                  </p:stCondLst>
                                  <p:childTnLst>
                                    <p:set>
                                      <p:cBhvr>
                                        <p:cTn id="33" dur="1" fill="hold">
                                          <p:stCondLst>
                                            <p:cond delay="0"/>
                                          </p:stCondLst>
                                        </p:cTn>
                                        <p:tgtEl>
                                          <p:spTgt spid="47"/>
                                        </p:tgtEl>
                                        <p:attrNameLst>
                                          <p:attrName>style.visibility</p:attrName>
                                        </p:attrNameLst>
                                      </p:cBhvr>
                                      <p:to>
                                        <p:strVal val="visible"/>
                                      </p:to>
                                    </p:set>
                                    <p:animEffect transition="in" filter="fade">
                                      <p:cBhvr>
                                        <p:cTn id="34"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188473"/>
            <a:ext cx="7812000" cy="9180"/>
          </a:xfrm>
          <a:prstGeom prst="line">
            <a:avLst/>
          </a:prstGeom>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1181628" y="292493"/>
            <a:ext cx="806582" cy="807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grpSp>
        <p:nvGrpSpPr>
          <p:cNvPr id="12" name="组合 11"/>
          <p:cNvGrpSpPr/>
          <p:nvPr/>
        </p:nvGrpSpPr>
        <p:grpSpPr>
          <a:xfrm>
            <a:off x="1361927" y="373957"/>
            <a:ext cx="4214466" cy="697639"/>
            <a:chOff x="4424882" y="2303999"/>
            <a:chExt cx="1337512" cy="1120315"/>
          </a:xfrm>
        </p:grpSpPr>
        <p:sp>
          <p:nvSpPr>
            <p:cNvPr id="13" name="矩形: 圆角 10"/>
            <p:cNvSpPr/>
            <p:nvPr/>
          </p:nvSpPr>
          <p:spPr>
            <a:xfrm>
              <a:off x="4428667" y="2303999"/>
              <a:ext cx="1333727" cy="1120315"/>
            </a:xfrm>
            <a:prstGeom prst="roundRect">
              <a:avLst>
                <a:gd name="adj" fmla="val 952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14" name="文本框 17"/>
            <p:cNvSpPr txBox="1"/>
            <p:nvPr/>
          </p:nvSpPr>
          <p:spPr>
            <a:xfrm>
              <a:off x="4424882" y="2454242"/>
              <a:ext cx="1276972" cy="840221"/>
            </a:xfrm>
            <a:prstGeom prst="rect">
              <a:avLst/>
            </a:prstGeom>
            <a:noFill/>
          </p:spPr>
          <p:txBody>
            <a:bodyPr wrap="square" rtlCol="0">
              <a:spAutoFit/>
            </a:bodyPr>
            <a:lstStyle/>
            <a:p>
              <a:pPr algn="ctr"/>
              <a:r>
                <a:rPr lang="en-US" altLang="zh-CN" sz="2800" b="1" dirty="0">
                  <a:solidFill>
                    <a:schemeClr val="bg1"/>
                  </a:solidFill>
                  <a:latin typeface="微软雅黑" pitchFamily="34" charset="-122"/>
                  <a:ea typeface="微软雅黑" pitchFamily="34" charset="-122"/>
                </a:rPr>
                <a:t>3.1  </a:t>
              </a:r>
              <a:r>
                <a:rPr lang="zh-CN" altLang="en-US" sz="2800" b="1" dirty="0">
                  <a:solidFill>
                    <a:schemeClr val="bg1"/>
                  </a:solidFill>
                  <a:latin typeface="微软雅黑" pitchFamily="34" charset="-122"/>
                  <a:ea typeface="微软雅黑" pitchFamily="34" charset="-122"/>
                </a:rPr>
                <a:t>问题化的实践策略</a:t>
              </a:r>
              <a:endParaRPr lang="zh-CN" altLang="en-US" sz="2800" b="1" dirty="0">
                <a:solidFill>
                  <a:schemeClr val="bg1"/>
                </a:solidFill>
                <a:latin typeface="微软雅黑" pitchFamily="34" charset="-122"/>
                <a:ea typeface="微软雅黑" pitchFamily="34" charset="-122"/>
              </a:endParaRPr>
            </a:p>
          </p:txBody>
        </p:sp>
      </p:grpSp>
      <p:sp>
        <p:nvSpPr>
          <p:cNvPr id="2" name="Rectangle 4"/>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grpSp>
        <p:nvGrpSpPr>
          <p:cNvPr id="16" name="组合 15"/>
          <p:cNvGrpSpPr/>
          <p:nvPr/>
        </p:nvGrpSpPr>
        <p:grpSpPr>
          <a:xfrm>
            <a:off x="5565775" y="8540750"/>
            <a:ext cx="791845" cy="1049655"/>
            <a:chOff x="270559" y="1"/>
            <a:chExt cx="669598" cy="1050283"/>
          </a:xfrm>
        </p:grpSpPr>
        <p:pic>
          <p:nvPicPr>
            <p:cNvPr id="17" name="Image"/>
            <p:cNvPicPr/>
            <p:nvPr/>
          </p:nvPicPr>
          <p:blipFill>
            <a:blip r:embed="rId1" cstate="print"/>
            <a:srcRect/>
            <a:stretch>
              <a:fillRect/>
            </a:stretch>
          </p:blipFill>
          <p:spPr>
            <a:xfrm>
              <a:off x="270559" y="1"/>
              <a:ext cx="669598" cy="798608"/>
            </a:xfrm>
            <a:prstGeom prst="rect">
              <a:avLst/>
            </a:prstGeom>
            <a:ln>
              <a:noFill/>
            </a:ln>
          </p:spPr>
        </p:pic>
        <p:sp>
          <p:nvSpPr>
            <p:cNvPr id="19" name="矩形 18"/>
            <p:cNvSpPr/>
            <p:nvPr/>
          </p:nvSpPr>
          <p:spPr>
            <a:xfrm>
              <a:off x="390992" y="755009"/>
              <a:ext cx="476250" cy="295275"/>
            </a:xfrm>
            <a:prstGeom prst="rect">
              <a:avLst/>
            </a:prstGeom>
            <a:ln>
              <a:noFill/>
            </a:ln>
          </p:spPr>
          <p:txBody>
            <a:bodyPr vert="horz" wrap="square" lIns="91440" tIns="45720" rIns="91440" bIns="45720" anchor="t">
              <a:noAutofit/>
            </a:bodyPr>
            <a:lstStyle/>
            <a:p>
              <a:pPr algn="just">
                <a:spcAft>
                  <a:spcPts val="0"/>
                </a:spcAft>
              </a:pPr>
              <a:r>
                <a:rPr lang="zh-CN" sz="900" kern="100">
                  <a:effectLst/>
                  <a:latin typeface="Times New Roman"/>
                  <a:ea typeface="宋体"/>
                </a:rPr>
                <a:t>图</a:t>
              </a:r>
              <a:r>
                <a:rPr lang="en-US" sz="900" kern="100">
                  <a:effectLst/>
                  <a:latin typeface="Times New Roman"/>
                  <a:ea typeface="宋体"/>
                </a:rPr>
                <a:t>4</a:t>
              </a:r>
              <a:endParaRPr lang="zh-CN" sz="1050" kern="100">
                <a:effectLst/>
                <a:latin typeface="Times New Roman"/>
                <a:ea typeface="宋体"/>
              </a:endParaRPr>
            </a:p>
          </p:txBody>
        </p:sp>
      </p:grpSp>
      <p:sp>
        <p:nvSpPr>
          <p:cNvPr id="3" name="Rectangle 6"/>
          <p:cNvSpPr>
            <a:spLocks noChangeArrowheads="1"/>
          </p:cNvSpPr>
          <p:nvPr/>
        </p:nvSpPr>
        <p:spPr bwMode="auto">
          <a:xfrm>
            <a:off x="547861" y="2468123"/>
            <a:ext cx="8530724" cy="326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lvl1pPr indent="266700" defTabSz="-635" fontAlgn="base">
              <a:spcBef>
                <a:spcPct val="0"/>
              </a:spcBef>
              <a:spcAft>
                <a:spcPct val="0"/>
              </a:spcAft>
              <a:tabLst>
                <a:tab pos="2514600" algn="l"/>
              </a:tabLst>
              <a:defRPr>
                <a:solidFill>
                  <a:schemeClr val="tx1"/>
                </a:solidFill>
                <a:latin typeface="Arial" pitchFamily="34" charset="0"/>
                <a:ea typeface="宋体" pitchFamily="2" charset="-122"/>
                <a:cs typeface="宋体" pitchFamily="2" charset="-122"/>
              </a:defRPr>
            </a:lvl1pPr>
            <a:lvl2pPr defTabSz="-635" fontAlgn="base">
              <a:spcBef>
                <a:spcPct val="0"/>
              </a:spcBef>
              <a:spcAft>
                <a:spcPct val="0"/>
              </a:spcAft>
              <a:tabLst>
                <a:tab pos="2514600" algn="l"/>
              </a:tabLst>
              <a:defRPr>
                <a:solidFill>
                  <a:schemeClr val="tx1"/>
                </a:solidFill>
                <a:latin typeface="Arial" pitchFamily="34" charset="0"/>
                <a:ea typeface="宋体" pitchFamily="2" charset="-122"/>
                <a:cs typeface="宋体" pitchFamily="2" charset="-122"/>
              </a:defRPr>
            </a:lvl2pPr>
            <a:lvl3pPr defTabSz="-635" fontAlgn="base">
              <a:spcBef>
                <a:spcPct val="0"/>
              </a:spcBef>
              <a:spcAft>
                <a:spcPct val="0"/>
              </a:spcAft>
              <a:tabLst>
                <a:tab pos="2514600" algn="l"/>
              </a:tabLst>
              <a:defRPr>
                <a:solidFill>
                  <a:schemeClr val="tx1"/>
                </a:solidFill>
                <a:latin typeface="Arial" pitchFamily="34" charset="0"/>
                <a:ea typeface="宋体" pitchFamily="2" charset="-122"/>
                <a:cs typeface="宋体" pitchFamily="2" charset="-122"/>
              </a:defRPr>
            </a:lvl3pPr>
            <a:lvl4pPr defTabSz="-635" fontAlgn="base">
              <a:spcBef>
                <a:spcPct val="0"/>
              </a:spcBef>
              <a:spcAft>
                <a:spcPct val="0"/>
              </a:spcAft>
              <a:tabLst>
                <a:tab pos="2514600" algn="l"/>
              </a:tabLst>
              <a:defRPr>
                <a:solidFill>
                  <a:schemeClr val="tx1"/>
                </a:solidFill>
                <a:latin typeface="Arial" pitchFamily="34" charset="0"/>
                <a:ea typeface="宋体" pitchFamily="2" charset="-122"/>
                <a:cs typeface="宋体" pitchFamily="2" charset="-122"/>
              </a:defRPr>
            </a:lvl4pPr>
            <a:lvl5pPr defTabSz="-635" fontAlgn="base">
              <a:spcBef>
                <a:spcPct val="0"/>
              </a:spcBef>
              <a:spcAft>
                <a:spcPct val="0"/>
              </a:spcAft>
              <a:tabLst>
                <a:tab pos="2514600" algn="l"/>
              </a:tabLst>
              <a:defRPr>
                <a:solidFill>
                  <a:schemeClr val="tx1"/>
                </a:solidFill>
                <a:latin typeface="Arial" pitchFamily="34" charset="0"/>
                <a:ea typeface="宋体" pitchFamily="2" charset="-122"/>
                <a:cs typeface="宋体" pitchFamily="2" charset="-122"/>
              </a:defRPr>
            </a:lvl5pPr>
            <a:lvl6pPr defTabSz="-635" fontAlgn="base">
              <a:spcBef>
                <a:spcPct val="0"/>
              </a:spcBef>
              <a:spcAft>
                <a:spcPct val="0"/>
              </a:spcAft>
              <a:tabLst>
                <a:tab pos="2514600" algn="l"/>
              </a:tabLst>
              <a:defRPr>
                <a:solidFill>
                  <a:schemeClr val="tx1"/>
                </a:solidFill>
                <a:latin typeface="Arial" pitchFamily="34" charset="0"/>
                <a:ea typeface="宋体" pitchFamily="2" charset="-122"/>
                <a:cs typeface="宋体" pitchFamily="2" charset="-122"/>
              </a:defRPr>
            </a:lvl6pPr>
            <a:lvl7pPr defTabSz="-635" fontAlgn="base">
              <a:spcBef>
                <a:spcPct val="0"/>
              </a:spcBef>
              <a:spcAft>
                <a:spcPct val="0"/>
              </a:spcAft>
              <a:tabLst>
                <a:tab pos="2514600" algn="l"/>
              </a:tabLst>
              <a:defRPr>
                <a:solidFill>
                  <a:schemeClr val="tx1"/>
                </a:solidFill>
                <a:latin typeface="Arial" pitchFamily="34" charset="0"/>
                <a:ea typeface="宋体" pitchFamily="2" charset="-122"/>
                <a:cs typeface="宋体" pitchFamily="2" charset="-122"/>
              </a:defRPr>
            </a:lvl7pPr>
            <a:lvl8pPr defTabSz="-635" fontAlgn="base">
              <a:spcBef>
                <a:spcPct val="0"/>
              </a:spcBef>
              <a:spcAft>
                <a:spcPct val="0"/>
              </a:spcAft>
              <a:tabLst>
                <a:tab pos="2514600" algn="l"/>
              </a:tabLst>
              <a:defRPr>
                <a:solidFill>
                  <a:schemeClr val="tx1"/>
                </a:solidFill>
                <a:latin typeface="Arial" pitchFamily="34" charset="0"/>
                <a:ea typeface="宋体" pitchFamily="2" charset="-122"/>
                <a:cs typeface="宋体" pitchFamily="2" charset="-122"/>
              </a:defRPr>
            </a:lvl8pPr>
            <a:lvl9pPr defTabSz="-635" fontAlgn="base">
              <a:spcBef>
                <a:spcPct val="0"/>
              </a:spcBef>
              <a:spcAft>
                <a:spcPct val="0"/>
              </a:spcAft>
              <a:tabLst>
                <a:tab pos="2514600" algn="l"/>
              </a:tabLst>
              <a:defRPr>
                <a:solidFill>
                  <a:schemeClr val="tx1"/>
                </a:solidFill>
                <a:latin typeface="Arial" pitchFamily="34" charset="0"/>
                <a:ea typeface="宋体" pitchFamily="2" charset="-122"/>
                <a:cs typeface="宋体" pitchFamily="2" charset="-122"/>
              </a:defRPr>
            </a:lvl9pPr>
          </a:lstStyle>
          <a:p>
            <a:pPr marL="0" marR="0" lvl="0" indent="266700" algn="l" defTabSz="914400" rtl="0" eaLnBrk="1" fontAlgn="base" latinLnBrk="0" hangingPunct="1">
              <a:lnSpc>
                <a:spcPct val="150000"/>
              </a:lnSpc>
              <a:spcBef>
                <a:spcPct val="0"/>
              </a:spcBef>
              <a:spcAft>
                <a:spcPct val="0"/>
              </a:spcAft>
              <a:buClrTx/>
              <a:buSzTx/>
              <a:buFontTx/>
              <a:buNone/>
              <a:tabLst>
                <a:tab pos="2514600" algn="l"/>
              </a:tabLst>
            </a:pPr>
            <a:endParaRPr kumimoji="0" lang="zh-CN" altLang="zh-CN" sz="2000" b="1" i="0" u="none" strike="noStrike" cap="none" normalizeH="0" baseline="0" dirty="0">
              <a:ln>
                <a:noFill/>
              </a:ln>
              <a:solidFill>
                <a:srgbClr val="000000"/>
              </a:solidFill>
              <a:effectLst/>
              <a:latin typeface="微软雅黑" pitchFamily="34" charset="-122"/>
              <a:ea typeface="微软雅黑" pitchFamily="34" charset="-122"/>
              <a:cs typeface="Courier New" pitchFamily="49" charset="0"/>
            </a:endParaRPr>
          </a:p>
          <a:p>
            <a:pPr marL="0" marR="0" lvl="0" indent="266700" algn="l" defTabSz="914400" rtl="0" eaLnBrk="0" fontAlgn="base" latinLnBrk="0" hangingPunct="0">
              <a:lnSpc>
                <a:spcPct val="150000"/>
              </a:lnSpc>
              <a:spcBef>
                <a:spcPct val="0"/>
              </a:spcBef>
              <a:spcAft>
                <a:spcPct val="0"/>
              </a:spcAft>
              <a:buClrTx/>
              <a:buSzTx/>
              <a:buFontTx/>
              <a:buNone/>
              <a:tabLst>
                <a:tab pos="2514600" algn="l"/>
              </a:tabLst>
            </a:pPr>
            <a:r>
              <a:rPr kumimoji="0" lang="zh-CN" altLang="zh-CN" sz="2000" b="1" i="0" u="none" strike="noStrike" cap="none" normalizeH="0" baseline="0" dirty="0">
                <a:ln>
                  <a:noFill/>
                </a:ln>
                <a:solidFill>
                  <a:srgbClr val="000000"/>
                </a:solidFill>
                <a:effectLst/>
                <a:latin typeface="微软雅黑" pitchFamily="34" charset="-122"/>
                <a:ea typeface="微软雅黑" pitchFamily="34" charset="-122"/>
                <a:cs typeface="Courier New" pitchFamily="49" charset="0"/>
              </a:rPr>
              <a:t>【案例</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Courier New" pitchFamily="49" charset="0"/>
              </a:rPr>
              <a:t>2】</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如图</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3</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所示，匝数为</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n</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，边长为</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a</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的正方形闭合线圈置于磁感应强度</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B</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匀强磁场中，线圈在图中实线位置</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Ф</a:t>
            </a:r>
            <a:r>
              <a:rPr kumimoji="0" lang="en-US" altLang="zh-CN" sz="2000" b="1" i="0" u="none" strike="noStrike" cap="none" normalizeH="0" baseline="-30000" dirty="0">
                <a:ln>
                  <a:noFill/>
                </a:ln>
                <a:solidFill>
                  <a:srgbClr val="000000"/>
                </a:solidFill>
                <a:effectLst/>
                <a:latin typeface="微软雅黑" pitchFamily="34" charset="-122"/>
                <a:ea typeface="微软雅黑" pitchFamily="34" charset="-122"/>
                <a:cs typeface="Times New Roman" pitchFamily="18" charset="0"/>
              </a:rPr>
              <a:t>1</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=_____</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；线圈从图中实线位置转过</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37°</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时</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Ф</a:t>
            </a:r>
            <a:r>
              <a:rPr kumimoji="0" lang="en-US" altLang="zh-CN" sz="2000" b="1" i="0" u="none" strike="noStrike" cap="none" normalizeH="0" baseline="-30000" dirty="0">
                <a:ln>
                  <a:noFill/>
                </a:ln>
                <a:solidFill>
                  <a:srgbClr val="000000"/>
                </a:solidFill>
                <a:effectLst/>
                <a:latin typeface="微软雅黑" pitchFamily="34" charset="-122"/>
                <a:ea typeface="微软雅黑" pitchFamily="34" charset="-122"/>
                <a:cs typeface="Times New Roman" pitchFamily="18" charset="0"/>
              </a:rPr>
              <a:t>2</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=____</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；线圈从图中实线位置转过</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90°</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时</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Ф</a:t>
            </a:r>
            <a:r>
              <a:rPr kumimoji="0" lang="en-US" altLang="zh-CN" sz="2000" b="1" i="0" u="none" strike="noStrike" cap="none" normalizeH="0" baseline="-30000" dirty="0">
                <a:ln>
                  <a:noFill/>
                </a:ln>
                <a:solidFill>
                  <a:srgbClr val="000000"/>
                </a:solidFill>
                <a:effectLst/>
                <a:latin typeface="微软雅黑" pitchFamily="34" charset="-122"/>
                <a:ea typeface="微软雅黑" pitchFamily="34" charset="-122"/>
                <a:cs typeface="Times New Roman" pitchFamily="18" charset="0"/>
              </a:rPr>
              <a:t>3</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=____ .</a:t>
            </a:r>
            <a:endParaRPr kumimoji="0" lang="en-US" altLang="zh-CN" sz="2000" b="1" i="0" u="none" strike="noStrike" cap="none" normalizeH="0" baseline="0" dirty="0">
              <a:ln>
                <a:noFill/>
              </a:ln>
              <a:solidFill>
                <a:schemeClr val="tx1"/>
              </a:solidFill>
              <a:effectLst/>
              <a:latin typeface="微软雅黑" pitchFamily="34" charset="-122"/>
              <a:ea typeface="微软雅黑" pitchFamily="34" charset="-122"/>
            </a:endParaRPr>
          </a:p>
          <a:p>
            <a:pPr marL="0" marR="0" lvl="0" indent="266700" algn="l" defTabSz="914400" rtl="0" eaLnBrk="0" fontAlgn="base" latinLnBrk="0" hangingPunct="0">
              <a:lnSpc>
                <a:spcPct val="150000"/>
              </a:lnSpc>
              <a:spcBef>
                <a:spcPct val="0"/>
              </a:spcBef>
              <a:spcAft>
                <a:spcPct val="0"/>
              </a:spcAft>
              <a:buClrTx/>
              <a:buSzTx/>
              <a:buFontTx/>
              <a:buNone/>
              <a:tabLst>
                <a:tab pos="2514600" algn="l"/>
              </a:tabLst>
            </a:pP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Courier New" pitchFamily="49" charset="0"/>
              </a:rPr>
              <a:t>【</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案例</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3</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Courier New" pitchFamily="49" charset="0"/>
              </a:rPr>
              <a:t>】</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如图</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4</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所示，</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A</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B</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两个大小不同的圆环中心插入一条形磁铁，穿过</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A</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环的磁通量</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Φ</a:t>
            </a:r>
            <a:r>
              <a:rPr kumimoji="0" lang="en-US" altLang="zh-CN" sz="2000" b="1" i="1" u="none" strike="noStrike" cap="none" normalizeH="0" baseline="-30000" dirty="0">
                <a:ln>
                  <a:noFill/>
                </a:ln>
                <a:solidFill>
                  <a:srgbClr val="000000"/>
                </a:solidFill>
                <a:effectLst/>
                <a:latin typeface="微软雅黑" pitchFamily="34" charset="-122"/>
                <a:ea typeface="微软雅黑" pitchFamily="34" charset="-122"/>
                <a:cs typeface="Times New Roman" pitchFamily="18" charset="0"/>
              </a:rPr>
              <a:t>A</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和 穿过</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B</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环的磁通量</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Φ</a:t>
            </a:r>
            <a:r>
              <a:rPr kumimoji="0" lang="en-US" altLang="zh-CN" sz="2000" b="1" i="1" u="none" strike="noStrike" cap="none" normalizeH="0" baseline="-30000" dirty="0">
                <a:ln>
                  <a:noFill/>
                </a:ln>
                <a:solidFill>
                  <a:srgbClr val="000000"/>
                </a:solidFill>
                <a:effectLst/>
                <a:latin typeface="微软雅黑" pitchFamily="34" charset="-122"/>
                <a:ea typeface="微软雅黑" pitchFamily="34" charset="-122"/>
                <a:cs typeface="Times New Roman" pitchFamily="18" charset="0"/>
              </a:rPr>
              <a:t>B</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大小关系为</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_______ </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 若</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B</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圆环的面积无穷大，穿过</a:t>
            </a:r>
            <a:r>
              <a:rPr kumimoji="0" lang="en-US" altLang="zh-CN" sz="2000" b="1" i="1"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B</a:t>
            </a:r>
            <a:r>
              <a:rPr kumimoji="0" lang="zh-CN" altLang="en-US"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的磁通量为</a:t>
            </a:r>
            <a:r>
              <a:rPr kumimoji="0" lang="en-US" altLang="zh-CN" sz="2000" b="1" i="0" u="none" strike="noStrike" cap="none" normalizeH="0" baseline="0" dirty="0">
                <a:ln>
                  <a:noFill/>
                </a:ln>
                <a:solidFill>
                  <a:srgbClr val="000000"/>
                </a:solidFill>
                <a:effectLst/>
                <a:latin typeface="微软雅黑" pitchFamily="34" charset="-122"/>
                <a:ea typeface="微软雅黑" pitchFamily="34" charset="-122"/>
                <a:cs typeface="Times New Roman" pitchFamily="18" charset="0"/>
              </a:rPr>
              <a:t>______.</a:t>
            </a:r>
            <a:endParaRPr kumimoji="0" lang="en-US" altLang="zh-CN" sz="2000" b="1" i="0" u="none" strike="noStrike" cap="none" normalizeH="0" baseline="0" dirty="0">
              <a:ln>
                <a:noFill/>
              </a:ln>
              <a:solidFill>
                <a:schemeClr val="tx1"/>
              </a:solidFill>
              <a:effectLst/>
              <a:latin typeface="微软雅黑" pitchFamily="34" charset="-122"/>
              <a:ea typeface="微软雅黑" pitchFamily="34" charset="-122"/>
            </a:endParaRPr>
          </a:p>
        </p:txBody>
      </p:sp>
      <p:grpSp>
        <p:nvGrpSpPr>
          <p:cNvPr id="20" name="组合 19"/>
          <p:cNvGrpSpPr/>
          <p:nvPr/>
        </p:nvGrpSpPr>
        <p:grpSpPr>
          <a:xfrm>
            <a:off x="9553534" y="4698905"/>
            <a:ext cx="1365478" cy="1863253"/>
            <a:chOff x="270559" y="1"/>
            <a:chExt cx="669598" cy="1050283"/>
          </a:xfrm>
        </p:grpSpPr>
        <p:pic>
          <p:nvPicPr>
            <p:cNvPr id="24" name="Image"/>
            <p:cNvPicPr/>
            <p:nvPr/>
          </p:nvPicPr>
          <p:blipFill>
            <a:blip r:embed="rId1" cstate="print"/>
            <a:srcRect/>
            <a:stretch>
              <a:fillRect/>
            </a:stretch>
          </p:blipFill>
          <p:spPr>
            <a:xfrm>
              <a:off x="270559" y="1"/>
              <a:ext cx="669598" cy="798608"/>
            </a:xfrm>
            <a:prstGeom prst="rect">
              <a:avLst/>
            </a:prstGeom>
            <a:ln>
              <a:noFill/>
            </a:ln>
          </p:spPr>
        </p:pic>
        <p:sp>
          <p:nvSpPr>
            <p:cNvPr id="25" name="矩形 24"/>
            <p:cNvSpPr/>
            <p:nvPr/>
          </p:nvSpPr>
          <p:spPr>
            <a:xfrm>
              <a:off x="390992" y="755009"/>
              <a:ext cx="476250" cy="295275"/>
            </a:xfrm>
            <a:prstGeom prst="rect">
              <a:avLst/>
            </a:prstGeom>
            <a:ln>
              <a:noFill/>
            </a:ln>
          </p:spPr>
          <p:txBody>
            <a:bodyPr vert="horz" wrap="square" lIns="91440" tIns="45720" rIns="91440" bIns="45720" anchor="t">
              <a:noAutofit/>
            </a:bodyPr>
            <a:lstStyle/>
            <a:p>
              <a:pPr algn="just">
                <a:spcAft>
                  <a:spcPts val="0"/>
                </a:spcAft>
              </a:pPr>
              <a:r>
                <a:rPr lang="zh-CN" sz="900" kern="100">
                  <a:effectLst/>
                  <a:latin typeface="Times New Roman"/>
                  <a:ea typeface="宋体"/>
                  <a:cs typeface="宋体"/>
                </a:rPr>
                <a:t>图</a:t>
              </a:r>
              <a:r>
                <a:rPr lang="en-US" sz="900" kern="100">
                  <a:effectLst/>
                  <a:latin typeface="Times New Roman"/>
                  <a:ea typeface="宋体"/>
                  <a:cs typeface="宋体"/>
                </a:rPr>
                <a:t>4</a:t>
              </a:r>
              <a:endParaRPr lang="zh-CN" sz="1050" kern="100">
                <a:effectLst/>
                <a:latin typeface="Times New Roman"/>
                <a:ea typeface="宋体"/>
                <a:cs typeface="宋体"/>
              </a:endParaRPr>
            </a:p>
          </p:txBody>
        </p:sp>
      </p:grpSp>
      <p:grpSp>
        <p:nvGrpSpPr>
          <p:cNvPr id="21" name="组合 20"/>
          <p:cNvGrpSpPr/>
          <p:nvPr/>
        </p:nvGrpSpPr>
        <p:grpSpPr>
          <a:xfrm>
            <a:off x="9348647" y="2359136"/>
            <a:ext cx="1708216" cy="2528300"/>
            <a:chOff x="0" y="0"/>
            <a:chExt cx="990600" cy="1424726"/>
          </a:xfrm>
        </p:grpSpPr>
        <p:pic>
          <p:nvPicPr>
            <p:cNvPr id="22" name="Image"/>
            <p:cNvPicPr/>
            <p:nvPr/>
          </p:nvPicPr>
          <p:blipFill>
            <a:blip r:embed="rId2" cstate="print">
              <a:lum bright="-22000" contrast="100000"/>
            </a:blip>
            <a:srcRect/>
            <a:stretch>
              <a:fillRect/>
            </a:stretch>
          </p:blipFill>
          <p:spPr>
            <a:xfrm>
              <a:off x="0" y="0"/>
              <a:ext cx="990600" cy="1247775"/>
            </a:xfrm>
            <a:prstGeom prst="rect">
              <a:avLst/>
            </a:prstGeom>
            <a:ln>
              <a:noFill/>
            </a:ln>
          </p:spPr>
        </p:pic>
        <p:sp>
          <p:nvSpPr>
            <p:cNvPr id="23" name="矩形 22"/>
            <p:cNvSpPr/>
            <p:nvPr/>
          </p:nvSpPr>
          <p:spPr>
            <a:xfrm>
              <a:off x="347595" y="1129451"/>
              <a:ext cx="476250" cy="295275"/>
            </a:xfrm>
            <a:prstGeom prst="rect">
              <a:avLst/>
            </a:prstGeom>
            <a:ln>
              <a:noFill/>
            </a:ln>
          </p:spPr>
          <p:txBody>
            <a:bodyPr vert="horz" wrap="square" lIns="91440" tIns="45720" rIns="91440" bIns="45720" anchor="t">
              <a:noAutofit/>
            </a:bodyPr>
            <a:lstStyle/>
            <a:p>
              <a:pPr algn="just">
                <a:spcAft>
                  <a:spcPts val="0"/>
                </a:spcAft>
              </a:pPr>
              <a:r>
                <a:rPr lang="zh-CN" sz="900" kern="100">
                  <a:effectLst/>
                  <a:latin typeface="Times New Roman"/>
                  <a:ea typeface="宋体"/>
                  <a:cs typeface="宋体"/>
                </a:rPr>
                <a:t>图</a:t>
              </a:r>
              <a:r>
                <a:rPr lang="en-US" sz="900" kern="100">
                  <a:effectLst/>
                  <a:latin typeface="Times New Roman"/>
                  <a:ea typeface="宋体"/>
                  <a:cs typeface="宋体"/>
                </a:rPr>
                <a:t>3</a:t>
              </a:r>
              <a:endParaRPr lang="zh-CN" sz="1050" kern="100">
                <a:effectLst/>
                <a:latin typeface="Times New Roman"/>
                <a:ea typeface="宋体"/>
                <a:cs typeface="宋体"/>
              </a:endParaRPr>
            </a:p>
          </p:txBody>
        </p:sp>
      </p:grpSp>
      <p:sp>
        <p:nvSpPr>
          <p:cNvPr id="4" name="矩形 3"/>
          <p:cNvSpPr/>
          <p:nvPr/>
        </p:nvSpPr>
        <p:spPr>
          <a:xfrm>
            <a:off x="609302" y="1396008"/>
            <a:ext cx="10309709" cy="1477328"/>
          </a:xfrm>
          <a:prstGeom prst="rect">
            <a:avLst/>
          </a:prstGeom>
        </p:spPr>
        <p:txBody>
          <a:bodyPr wrap="square">
            <a:spAutoFit/>
          </a:bodyPr>
          <a:lstStyle/>
          <a:p>
            <a:pPr>
              <a:lnSpc>
                <a:spcPct val="150000"/>
              </a:lnSpc>
            </a:pPr>
            <a:r>
              <a:rPr lang="en-US" altLang="zh-CN" sz="2000" b="1" dirty="0">
                <a:solidFill>
                  <a:srgbClr val="000000"/>
                </a:solidFill>
                <a:latin typeface="微软雅黑" pitchFamily="34" charset="-122"/>
                <a:ea typeface="微软雅黑" pitchFamily="34" charset="-122"/>
                <a:cs typeface="Courier New" pitchFamily="49" charset="0"/>
              </a:rPr>
              <a:t>       </a:t>
            </a:r>
            <a:r>
              <a:rPr lang="zh-CN" altLang="zh-CN" sz="2000" b="1" dirty="0">
                <a:solidFill>
                  <a:srgbClr val="000000"/>
                </a:solidFill>
                <a:latin typeface="微软雅黑" pitchFamily="34" charset="-122"/>
                <a:ea typeface="微软雅黑" pitchFamily="34" charset="-122"/>
                <a:cs typeface="Courier New" pitchFamily="49" charset="0"/>
              </a:rPr>
              <a:t>以问题的形式展开的，概念、规律、方法都以问题为载体特显自主实践的目的，大部分概念复习少讲甚至不讲，教师将复习任务“问题化”，以分类的不同层级的体系化的问题，推进概念和规律复习的深入。</a:t>
            </a:r>
            <a:endParaRPr lang="zh-CN" altLang="en-US" sz="2000" b="1" dirty="0">
              <a:solidFill>
                <a:srgbClr val="000000"/>
              </a:solidFill>
              <a:latin typeface="微软雅黑" pitchFamily="34" charset="-122"/>
              <a:ea typeface="微软雅黑" pitchFamily="34" charset="-122"/>
              <a:cs typeface="Courier New" pitchFamily="49"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par>
                                <p:cTn id="11" presetID="10"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Image"/>
          <p:cNvPicPr/>
          <p:nvPr/>
        </p:nvPicPr>
        <p:blipFill rotWithShape="1">
          <a:blip r:embed="rId1" cstate="print"/>
          <a:srcRect l="50000" b="16058"/>
          <a:stretch>
            <a:fillRect/>
          </a:stretch>
        </p:blipFill>
        <p:spPr>
          <a:xfrm>
            <a:off x="9008798" y="2428001"/>
            <a:ext cx="2476604" cy="1781443"/>
          </a:xfrm>
          <a:prstGeom prst="rect">
            <a:avLst/>
          </a:prstGeom>
          <a:ln>
            <a:noFill/>
          </a:ln>
        </p:spPr>
      </p:pic>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188473"/>
            <a:ext cx="7812000" cy="9180"/>
          </a:xfrm>
          <a:prstGeom prst="line">
            <a:avLst/>
          </a:prstGeom>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1181628" y="292493"/>
            <a:ext cx="806582" cy="807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grpSp>
        <p:nvGrpSpPr>
          <p:cNvPr id="12" name="组合 11"/>
          <p:cNvGrpSpPr/>
          <p:nvPr/>
        </p:nvGrpSpPr>
        <p:grpSpPr>
          <a:xfrm>
            <a:off x="1361927" y="347063"/>
            <a:ext cx="4214466" cy="697639"/>
            <a:chOff x="4424882" y="2260811"/>
            <a:chExt cx="1337512" cy="1120315"/>
          </a:xfrm>
        </p:grpSpPr>
        <p:sp>
          <p:nvSpPr>
            <p:cNvPr id="13" name="矩形: 圆角 10"/>
            <p:cNvSpPr/>
            <p:nvPr/>
          </p:nvSpPr>
          <p:spPr>
            <a:xfrm>
              <a:off x="4428667" y="2260811"/>
              <a:ext cx="1333727" cy="1120315"/>
            </a:xfrm>
            <a:prstGeom prst="roundRect">
              <a:avLst>
                <a:gd name="adj" fmla="val 9524"/>
              </a:avLst>
            </a:prstGeom>
            <a:solidFill>
              <a:srgbClr val="68BA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14" name="文本框 17"/>
            <p:cNvSpPr txBox="1"/>
            <p:nvPr/>
          </p:nvSpPr>
          <p:spPr>
            <a:xfrm>
              <a:off x="4424882" y="2454242"/>
              <a:ext cx="1276972" cy="840221"/>
            </a:xfrm>
            <a:prstGeom prst="rect">
              <a:avLst/>
            </a:prstGeom>
            <a:noFill/>
          </p:spPr>
          <p:txBody>
            <a:bodyPr wrap="square" rtlCol="0">
              <a:spAutoFit/>
            </a:bodyPr>
            <a:lstStyle/>
            <a:p>
              <a:pPr algn="ctr"/>
              <a:r>
                <a:rPr lang="en-US" altLang="zh-CN" sz="2800" b="1" dirty="0">
                  <a:solidFill>
                    <a:schemeClr val="bg1"/>
                  </a:solidFill>
                  <a:latin typeface="微软雅黑" pitchFamily="34" charset="-122"/>
                  <a:ea typeface="微软雅黑" pitchFamily="34" charset="-122"/>
                </a:rPr>
                <a:t>3.2 </a:t>
              </a:r>
              <a:r>
                <a:rPr lang="zh-CN" altLang="en-US" sz="2800" b="1" dirty="0">
                  <a:solidFill>
                    <a:schemeClr val="bg1"/>
                  </a:solidFill>
                  <a:latin typeface="微软雅黑" pitchFamily="34" charset="-122"/>
                  <a:ea typeface="微软雅黑" pitchFamily="34" charset="-122"/>
                </a:rPr>
                <a:t>结构化的引导策略</a:t>
              </a:r>
              <a:endParaRPr lang="zh-CN" altLang="en-US" sz="2800" b="1" dirty="0">
                <a:solidFill>
                  <a:schemeClr val="bg1"/>
                </a:solidFill>
                <a:latin typeface="微软雅黑" pitchFamily="34" charset="-122"/>
                <a:ea typeface="微软雅黑" pitchFamily="34" charset="-122"/>
              </a:endParaRPr>
            </a:p>
          </p:txBody>
        </p:sp>
      </p:grpSp>
      <p:sp>
        <p:nvSpPr>
          <p:cNvPr id="2" name="Rectangle 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pic>
        <p:nvPicPr>
          <p:cNvPr id="20" name="Image"/>
          <p:cNvPicPr/>
          <p:nvPr/>
        </p:nvPicPr>
        <p:blipFill rotWithShape="1">
          <a:blip r:embed="rId1" cstate="print"/>
          <a:srcRect r="50000" b="16058"/>
          <a:stretch>
            <a:fillRect/>
          </a:stretch>
        </p:blipFill>
        <p:spPr>
          <a:xfrm>
            <a:off x="9101562" y="961104"/>
            <a:ext cx="2476604" cy="1781443"/>
          </a:xfrm>
          <a:prstGeom prst="rect">
            <a:avLst/>
          </a:prstGeom>
          <a:ln>
            <a:noFill/>
          </a:ln>
        </p:spPr>
      </p:pic>
      <p:sp>
        <p:nvSpPr>
          <p:cNvPr id="3" name="Rectangle 8"/>
          <p:cNvSpPr>
            <a:spLocks noChangeArrowheads="1"/>
          </p:cNvSpPr>
          <p:nvPr/>
        </p:nvSpPr>
        <p:spPr bwMode="auto">
          <a:xfrm>
            <a:off x="325929" y="1548278"/>
            <a:ext cx="8682869" cy="216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50000"/>
              </a:lnSpc>
              <a:spcBef>
                <a:spcPct val="0"/>
              </a:spcBef>
              <a:spcAft>
                <a:spcPct val="0"/>
              </a:spcAft>
              <a:buClrTx/>
              <a:buSzTx/>
              <a:buFontTx/>
              <a:buNone/>
            </a:pPr>
            <a:endParaRPr kumimoji="0" lang="zh-CN" altLang="zh-CN" sz="1000" b="1" i="0" u="none" strike="noStrike" cap="none" normalizeH="0" baseline="0" dirty="0">
              <a:ln>
                <a:noFill/>
              </a:ln>
              <a:solidFill>
                <a:srgbClr val="000000"/>
              </a:solidFill>
              <a:effectLst/>
              <a:latin typeface="Times New Roman" pitchFamily="18" charset="0"/>
              <a:ea typeface="宋体" pitchFamily="2" charset="-122"/>
              <a:cs typeface="Times New Roman" pitchFamily="18" charset="0"/>
            </a:endParaRPr>
          </a:p>
          <a:p>
            <a:pPr marL="0" marR="0" lvl="0" indent="133350" algn="l" defTabSz="914400" rtl="0" eaLnBrk="0" fontAlgn="base" latinLnBrk="0" hangingPunct="0">
              <a:lnSpc>
                <a:spcPct val="150000"/>
              </a:lnSpc>
              <a:spcBef>
                <a:spcPct val="0"/>
              </a:spcBef>
              <a:spcAft>
                <a:spcPct val="0"/>
              </a:spcAft>
              <a:buClrTx/>
              <a:buSzTx/>
              <a:buFontTx/>
              <a:buNone/>
            </a:pPr>
            <a:r>
              <a:rPr kumimoji="0" lang="zh-CN"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【案例</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4】</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如图回旋加速器，</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D</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型盒半径为</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R</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，在狭缝间加图</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6</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所示的交变电压，周期</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T=2πm</a:t>
            </a:r>
            <a:r>
              <a:rPr lang="en-US" altLang="zh-CN" sz="2000" b="1" i="1" dirty="0">
                <a:solidFill>
                  <a:schemeClr val="bg2"/>
                </a:solidFill>
                <a:latin typeface="微软雅黑" pitchFamily="34" charset="-122"/>
                <a:ea typeface="微软雅黑" pitchFamily="34" charset="-122"/>
                <a:cs typeface="Times New Roman" pitchFamily="18" charset="0"/>
              </a:rPr>
              <a:t>/</a:t>
            </a:r>
            <a:r>
              <a:rPr kumimoji="0" lang="en-US" altLang="zh-CN" sz="2000" b="1" i="1" u="none" strike="noStrike" cap="none" normalizeH="0" baseline="0" dirty="0" err="1">
                <a:ln>
                  <a:noFill/>
                </a:ln>
                <a:solidFill>
                  <a:schemeClr val="bg2"/>
                </a:solidFill>
                <a:effectLst/>
                <a:latin typeface="微软雅黑" pitchFamily="34" charset="-122"/>
                <a:ea typeface="微软雅黑" pitchFamily="34" charset="-122"/>
                <a:cs typeface="Times New Roman" pitchFamily="18" charset="0"/>
              </a:rPr>
              <a:t>qB</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，粒子在</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0-</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T/2</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时间内从</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A</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处均匀飘入狭缝。现考虑粒子在狭缝中的运动时间，假设能够出射的粒子每次经过狭缝均做加速运动</a:t>
            </a:r>
            <a:r>
              <a:rPr kumimoji="0" lang="en-US" altLang="zh-CN"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求：出射粒子的最大速度和粒子从飘入狭缝至出射的全程总时间</a:t>
            </a:r>
            <a:r>
              <a:rPr kumimoji="0" lang="en-US" altLang="zh-CN" sz="2000" b="1" i="1"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t</a:t>
            </a:r>
            <a:r>
              <a:rPr kumimoji="0" lang="zh-CN" altLang="en-US" sz="2000" b="1" i="0" u="none" strike="noStrike" cap="none" normalizeH="0" baseline="-30000" dirty="0">
                <a:ln>
                  <a:noFill/>
                </a:ln>
                <a:solidFill>
                  <a:schemeClr val="bg2"/>
                </a:solidFill>
                <a:effectLst/>
                <a:latin typeface="微软雅黑" pitchFamily="34" charset="-122"/>
                <a:ea typeface="微软雅黑" pitchFamily="34" charset="-122"/>
                <a:cs typeface="Times New Roman" pitchFamily="18" charset="0"/>
              </a:rPr>
              <a:t>总</a:t>
            </a:r>
            <a:r>
              <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Times New Roman" pitchFamily="18" charset="0"/>
              </a:rPr>
              <a:t>。</a:t>
            </a:r>
            <a:endParaRPr kumimoji="0" lang="zh-CN" altLang="en-US" sz="2000" b="1" i="0" u="none" strike="noStrike" cap="none" normalizeH="0" baseline="0" dirty="0">
              <a:ln>
                <a:noFill/>
              </a:ln>
              <a:solidFill>
                <a:schemeClr val="bg2"/>
              </a:solidFill>
              <a:effectLst/>
              <a:latin typeface="微软雅黑" pitchFamily="34" charset="-122"/>
              <a:ea typeface="微软雅黑" pitchFamily="34" charset="-122"/>
              <a:cs typeface="宋体" pitchFamily="2" charset="-122"/>
            </a:endParaRPr>
          </a:p>
        </p:txBody>
      </p:sp>
      <p:sp>
        <p:nvSpPr>
          <p:cNvPr id="4" name="矩形 3"/>
          <p:cNvSpPr/>
          <p:nvPr/>
        </p:nvSpPr>
        <p:spPr>
          <a:xfrm>
            <a:off x="415651" y="3796822"/>
            <a:ext cx="11623964" cy="1477328"/>
          </a:xfrm>
          <a:prstGeom prst="rect">
            <a:avLst/>
          </a:prstGeom>
        </p:spPr>
        <p:txBody>
          <a:bodyPr wrap="square">
            <a:spAutoFit/>
          </a:bodyPr>
          <a:lstStyle/>
          <a:p>
            <a:pPr>
              <a:lnSpc>
                <a:spcPct val="150000"/>
              </a:lnSpc>
            </a:pPr>
            <a:r>
              <a:rPr lang="zh-CN" altLang="zh-CN" sz="2000" b="1" dirty="0">
                <a:solidFill>
                  <a:schemeClr val="bg2"/>
                </a:solidFill>
                <a:latin typeface="微软雅黑" pitchFamily="34" charset="-122"/>
                <a:ea typeface="微软雅黑" pitchFamily="34" charset="-122"/>
                <a:cs typeface="Times New Roman" pitchFamily="18" charset="0"/>
              </a:rPr>
              <a:t>分层任务：</a:t>
            </a:r>
            <a:endParaRPr lang="en-US" altLang="zh-CN" sz="2000" b="1" dirty="0">
              <a:solidFill>
                <a:schemeClr val="bg2"/>
              </a:solidFill>
              <a:latin typeface="微软雅黑" pitchFamily="34" charset="-122"/>
              <a:ea typeface="微软雅黑" pitchFamily="34" charset="-122"/>
              <a:cs typeface="Times New Roman" pitchFamily="18" charset="0"/>
            </a:endParaRPr>
          </a:p>
          <a:p>
            <a:pPr>
              <a:lnSpc>
                <a:spcPct val="150000"/>
              </a:lnSpc>
            </a:pPr>
            <a:r>
              <a:rPr lang="zh-CN" altLang="zh-CN" sz="2000" b="1" dirty="0">
                <a:solidFill>
                  <a:schemeClr val="bg2"/>
                </a:solidFill>
                <a:latin typeface="微软雅黑" pitchFamily="34" charset="-122"/>
                <a:ea typeface="微软雅黑" pitchFamily="34" charset="-122"/>
                <a:cs typeface="Times New Roman" pitchFamily="18" charset="0"/>
              </a:rPr>
              <a:t>（</a:t>
            </a:r>
            <a:r>
              <a:rPr lang="en-US" altLang="zh-CN" sz="2000" b="1" dirty="0">
                <a:solidFill>
                  <a:schemeClr val="bg2"/>
                </a:solidFill>
                <a:latin typeface="微软雅黑" pitchFamily="34" charset="-122"/>
                <a:ea typeface="微软雅黑" pitchFamily="34" charset="-122"/>
                <a:cs typeface="Times New Roman" pitchFamily="18" charset="0"/>
              </a:rPr>
              <a:t>1</a:t>
            </a:r>
            <a:r>
              <a:rPr lang="zh-CN" altLang="zh-CN" sz="2000" b="1" dirty="0">
                <a:solidFill>
                  <a:schemeClr val="bg2"/>
                </a:solidFill>
                <a:latin typeface="微软雅黑" pitchFamily="34" charset="-122"/>
                <a:ea typeface="微软雅黑" pitchFamily="34" charset="-122"/>
                <a:cs typeface="Times New Roman" pitchFamily="18" charset="0"/>
              </a:rPr>
              <a:t>）在图中画出带电粒子的运动轨迹，带电粒子的最大运动半径大约是多少？求出最大速度；</a:t>
            </a:r>
            <a:endParaRPr lang="en-US" altLang="zh-CN" sz="2000" b="1" dirty="0">
              <a:solidFill>
                <a:schemeClr val="bg2"/>
              </a:solidFill>
              <a:latin typeface="微软雅黑" pitchFamily="34" charset="-122"/>
              <a:ea typeface="微软雅黑" pitchFamily="34" charset="-122"/>
              <a:cs typeface="Times New Roman" pitchFamily="18" charset="0"/>
            </a:endParaRPr>
          </a:p>
          <a:p>
            <a:pPr>
              <a:lnSpc>
                <a:spcPct val="150000"/>
              </a:lnSpc>
            </a:pPr>
            <a:r>
              <a:rPr lang="zh-CN" altLang="zh-CN" sz="2000" b="1" dirty="0">
                <a:solidFill>
                  <a:schemeClr val="bg2"/>
                </a:solidFill>
                <a:latin typeface="微软雅黑" pitchFamily="34" charset="-122"/>
                <a:ea typeface="微软雅黑" pitchFamily="34" charset="-122"/>
                <a:cs typeface="Times New Roman" pitchFamily="18" charset="0"/>
              </a:rPr>
              <a:t>（</a:t>
            </a:r>
            <a:r>
              <a:rPr lang="en-US" altLang="zh-CN" sz="2000" b="1" dirty="0">
                <a:solidFill>
                  <a:schemeClr val="bg2"/>
                </a:solidFill>
                <a:latin typeface="微软雅黑" pitchFamily="34" charset="-122"/>
                <a:ea typeface="微软雅黑" pitchFamily="34" charset="-122"/>
                <a:cs typeface="Times New Roman" pitchFamily="18" charset="0"/>
              </a:rPr>
              <a:t>2</a:t>
            </a:r>
            <a:r>
              <a:rPr lang="zh-CN" altLang="zh-CN" sz="2000" b="1" dirty="0">
                <a:solidFill>
                  <a:schemeClr val="bg2"/>
                </a:solidFill>
                <a:latin typeface="微软雅黑" pitchFamily="34" charset="-122"/>
                <a:ea typeface="微软雅黑" pitchFamily="34" charset="-122"/>
                <a:cs typeface="Times New Roman" pitchFamily="18" charset="0"/>
              </a:rPr>
              <a:t>）画出带电粒子的速率—时间图像，并求出粒子在狭缝中运动的时间</a:t>
            </a:r>
            <a:r>
              <a:rPr lang="en-US" altLang="zh-CN" sz="2000" b="1" dirty="0">
                <a:solidFill>
                  <a:schemeClr val="bg2"/>
                </a:solidFill>
                <a:latin typeface="微软雅黑" pitchFamily="34" charset="-122"/>
                <a:ea typeface="微软雅黑" pitchFamily="34" charset="-122"/>
                <a:cs typeface="Times New Roman" pitchFamily="18" charset="0"/>
              </a:rPr>
              <a:t>t</a:t>
            </a:r>
            <a:r>
              <a:rPr lang="en-US" altLang="zh-CN" sz="2000" b="1" baseline="-25000" dirty="0">
                <a:solidFill>
                  <a:schemeClr val="bg2"/>
                </a:solidFill>
                <a:latin typeface="微软雅黑" pitchFamily="34" charset="-122"/>
                <a:ea typeface="微软雅黑" pitchFamily="34" charset="-122"/>
                <a:cs typeface="Times New Roman" pitchFamily="18" charset="0"/>
              </a:rPr>
              <a:t>1</a:t>
            </a:r>
            <a:r>
              <a:rPr lang="zh-CN" altLang="zh-CN" sz="2000" b="1" dirty="0">
                <a:solidFill>
                  <a:schemeClr val="bg2"/>
                </a:solidFill>
                <a:latin typeface="微软雅黑" pitchFamily="34" charset="-122"/>
                <a:ea typeface="微软雅黑" pitchFamily="34" charset="-122"/>
                <a:cs typeface="Times New Roman" pitchFamily="18" charset="0"/>
              </a:rPr>
              <a:t>及在磁场中运动的时间</a:t>
            </a:r>
            <a:r>
              <a:rPr lang="en-US" altLang="zh-CN" sz="2000" b="1" dirty="0">
                <a:solidFill>
                  <a:schemeClr val="bg2"/>
                </a:solidFill>
                <a:latin typeface="微软雅黑" pitchFamily="34" charset="-122"/>
                <a:ea typeface="微软雅黑" pitchFamily="34" charset="-122"/>
                <a:cs typeface="Times New Roman" pitchFamily="18" charset="0"/>
              </a:rPr>
              <a:t>t</a:t>
            </a:r>
            <a:r>
              <a:rPr lang="en-US" altLang="zh-CN" sz="2000" b="1" baseline="-25000" dirty="0">
                <a:solidFill>
                  <a:schemeClr val="bg2"/>
                </a:solidFill>
                <a:latin typeface="微软雅黑" pitchFamily="34" charset="-122"/>
                <a:ea typeface="微软雅黑" pitchFamily="34" charset="-122"/>
                <a:cs typeface="Times New Roman" pitchFamily="18" charset="0"/>
              </a:rPr>
              <a:t>2</a:t>
            </a:r>
            <a:r>
              <a:rPr lang="en-US" altLang="zh-CN" sz="2000" b="1" dirty="0">
                <a:solidFill>
                  <a:schemeClr val="bg2"/>
                </a:solidFill>
                <a:latin typeface="微软雅黑" pitchFamily="34" charset="-122"/>
                <a:ea typeface="微软雅黑" pitchFamily="34" charset="-122"/>
                <a:cs typeface="Times New Roman" pitchFamily="18" charset="0"/>
              </a:rPr>
              <a:t>.</a:t>
            </a:r>
            <a:endParaRPr lang="zh-CN" altLang="zh-CN" sz="2000" b="1" dirty="0">
              <a:solidFill>
                <a:schemeClr val="bg2"/>
              </a:solidFill>
              <a:latin typeface="微软雅黑" pitchFamily="34" charset="-122"/>
              <a:ea typeface="微软雅黑" pitchFamily="34" charset="-122"/>
              <a:cs typeface="Times New Roman" pitchFamily="18"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fade">
                                      <p:cBhvr>
                                        <p:cTn id="10" dur="500"/>
                                        <p:tgtEl>
                                          <p:spTgt spid="20"/>
                                        </p:tgtEl>
                                      </p:cBhvr>
                                    </p:animEffect>
                                  </p:childTnLst>
                                </p:cTn>
                              </p:par>
                              <p:par>
                                <p:cTn id="11" presetID="10" presetClass="entr" presetSubtype="0" fill="hold"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fade">
                                      <p:cBhvr>
                                        <p:cTn id="13" dur="500"/>
                                        <p:tgtEl>
                                          <p:spTgt spid="2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0" y="275918"/>
            <a:ext cx="1132115" cy="931705"/>
            <a:chOff x="-23530" y="2881356"/>
            <a:chExt cx="3348000" cy="931705"/>
          </a:xfrm>
        </p:grpSpPr>
        <p:sp>
          <p:nvSpPr>
            <p:cNvPr id="8" name="矩形 7"/>
            <p:cNvSpPr/>
            <p:nvPr/>
          </p:nvSpPr>
          <p:spPr>
            <a:xfrm>
              <a:off x="-23530" y="2881356"/>
              <a:ext cx="3348000" cy="21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3530" y="3119924"/>
              <a:ext cx="3348000" cy="2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530" y="3358492"/>
              <a:ext cx="3348000" cy="21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3530" y="3597061"/>
              <a:ext cx="3348000" cy="21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cxnSp>
        <p:nvCxnSpPr>
          <p:cNvPr id="18" name="直接连接符 17"/>
          <p:cNvCxnSpPr/>
          <p:nvPr/>
        </p:nvCxnSpPr>
        <p:spPr>
          <a:xfrm>
            <a:off x="1132115" y="1188473"/>
            <a:ext cx="7812000" cy="9180"/>
          </a:xfrm>
          <a:prstGeom prst="line">
            <a:avLst/>
          </a:prstGeom>
        </p:spPr>
        <p:style>
          <a:lnRef idx="1">
            <a:schemeClr val="accent1"/>
          </a:lnRef>
          <a:fillRef idx="0">
            <a:schemeClr val="accent1"/>
          </a:fillRef>
          <a:effectRef idx="0">
            <a:schemeClr val="accent1"/>
          </a:effectRef>
          <a:fontRef idx="minor">
            <a:schemeClr val="tx1"/>
          </a:fontRef>
        </p:style>
      </p:cxnSp>
      <p:sp>
        <p:nvSpPr>
          <p:cNvPr id="32" name="椭圆 31"/>
          <p:cNvSpPr/>
          <p:nvPr/>
        </p:nvSpPr>
        <p:spPr>
          <a:xfrm>
            <a:off x="1181628" y="292493"/>
            <a:ext cx="806582" cy="8071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solidFill>
                  <a:schemeClr val="lt1"/>
                </a:solidFill>
              </a:defRPr>
            </a:defPPr>
            <a:lvl1pPr marL="0" algn="l" defTabSz="685800" rtl="0" eaLnBrk="1" latinLnBrk="0" hangingPunct="1">
              <a:defRPr sz="1350" kern="1200">
                <a:solidFill>
                  <a:schemeClr val="lt1"/>
                </a:solidFill>
                <a:latin typeface="+mn-lt"/>
                <a:ea typeface="+mn-ea"/>
                <a:cs typeface="+mn-cs"/>
              </a:defRPr>
            </a:lvl1pPr>
            <a:lvl2pPr marL="342900" algn="l" defTabSz="685800" rtl="0" eaLnBrk="1" latinLnBrk="0" hangingPunct="1">
              <a:defRPr sz="1350" kern="1200">
                <a:solidFill>
                  <a:schemeClr val="lt1"/>
                </a:solidFill>
                <a:latin typeface="+mn-lt"/>
                <a:ea typeface="+mn-ea"/>
                <a:cs typeface="+mn-cs"/>
              </a:defRPr>
            </a:lvl2pPr>
            <a:lvl3pPr marL="685800" algn="l" defTabSz="685800" rtl="0" eaLnBrk="1" latinLnBrk="0" hangingPunct="1">
              <a:defRPr sz="1350" kern="1200">
                <a:solidFill>
                  <a:schemeClr val="lt1"/>
                </a:solidFill>
                <a:latin typeface="+mn-lt"/>
                <a:ea typeface="+mn-ea"/>
                <a:cs typeface="+mn-cs"/>
              </a:defRPr>
            </a:lvl3pPr>
            <a:lvl4pPr marL="1028700" algn="l" defTabSz="685800" rtl="0" eaLnBrk="1" latinLnBrk="0" hangingPunct="1">
              <a:defRPr sz="1350" kern="1200">
                <a:solidFill>
                  <a:schemeClr val="lt1"/>
                </a:solidFill>
                <a:latin typeface="+mn-lt"/>
                <a:ea typeface="+mn-ea"/>
                <a:cs typeface="+mn-cs"/>
              </a:defRPr>
            </a:lvl4pPr>
            <a:lvl5pPr marL="1371600" algn="l" defTabSz="685800" rtl="0" eaLnBrk="1" latinLnBrk="0" hangingPunct="1">
              <a:defRPr sz="1350" kern="1200">
                <a:solidFill>
                  <a:schemeClr val="lt1"/>
                </a:solidFill>
                <a:latin typeface="+mn-lt"/>
                <a:ea typeface="+mn-ea"/>
                <a:cs typeface="+mn-cs"/>
              </a:defRPr>
            </a:lvl5pPr>
            <a:lvl6pPr marL="1714500" algn="l" defTabSz="685800" rtl="0" eaLnBrk="1" latinLnBrk="0" hangingPunct="1">
              <a:defRPr sz="1350" kern="1200">
                <a:solidFill>
                  <a:schemeClr val="lt1"/>
                </a:solidFill>
                <a:latin typeface="+mn-lt"/>
                <a:ea typeface="+mn-ea"/>
                <a:cs typeface="+mn-cs"/>
              </a:defRPr>
            </a:lvl6pPr>
            <a:lvl7pPr marL="2057400" algn="l" defTabSz="685800" rtl="0" eaLnBrk="1" latinLnBrk="0" hangingPunct="1">
              <a:defRPr sz="1350" kern="1200">
                <a:solidFill>
                  <a:schemeClr val="lt1"/>
                </a:solidFill>
                <a:latin typeface="+mn-lt"/>
                <a:ea typeface="+mn-ea"/>
                <a:cs typeface="+mn-cs"/>
              </a:defRPr>
            </a:lvl7pPr>
            <a:lvl8pPr marL="2400300" algn="l" defTabSz="685800" rtl="0" eaLnBrk="1" latinLnBrk="0" hangingPunct="1">
              <a:defRPr sz="1350" kern="1200">
                <a:solidFill>
                  <a:schemeClr val="lt1"/>
                </a:solidFill>
                <a:latin typeface="+mn-lt"/>
                <a:ea typeface="+mn-ea"/>
                <a:cs typeface="+mn-cs"/>
              </a:defRPr>
            </a:lvl8pPr>
            <a:lvl9pPr marL="2743200" algn="l" defTabSz="685800" rtl="0" eaLnBrk="1" latinLnBrk="0" hangingPunct="1">
              <a:defRPr sz="1350" kern="1200">
                <a:solidFill>
                  <a:schemeClr val="lt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a:ln>
                <a:noFill/>
              </a:ln>
              <a:solidFill>
                <a:schemeClr val="bg2"/>
              </a:solidFill>
              <a:effectLst/>
              <a:uLnTx/>
              <a:uFillTx/>
              <a:latin typeface="微软雅黑" pitchFamily="34" charset="-122"/>
              <a:ea typeface="微软雅黑" pitchFamily="34" charset="-122"/>
            </a:endParaRPr>
          </a:p>
        </p:txBody>
      </p:sp>
      <p:sp>
        <p:nvSpPr>
          <p:cNvPr id="2" name="矩形 1"/>
          <p:cNvSpPr/>
          <p:nvPr/>
        </p:nvSpPr>
        <p:spPr>
          <a:xfrm>
            <a:off x="954741" y="1837834"/>
            <a:ext cx="10273553" cy="2862322"/>
          </a:xfrm>
          <a:prstGeom prst="rect">
            <a:avLst/>
          </a:prstGeom>
        </p:spPr>
        <p:txBody>
          <a:bodyPr wrap="square">
            <a:spAutoFit/>
          </a:bodyPr>
          <a:lstStyle/>
          <a:p>
            <a:pPr>
              <a:lnSpc>
                <a:spcPct val="150000"/>
              </a:lnSpc>
            </a:pPr>
            <a:r>
              <a:rPr lang="en-US" altLang="zh-CN" sz="2400" b="1" dirty="0">
                <a:solidFill>
                  <a:schemeClr val="bg2"/>
                </a:solidFill>
                <a:latin typeface="微软雅黑" pitchFamily="34" charset="-122"/>
                <a:ea typeface="微软雅黑" pitchFamily="34" charset="-122"/>
              </a:rPr>
              <a:t>  </a:t>
            </a:r>
            <a:r>
              <a:rPr lang="zh-CN" altLang="zh-CN" sz="2400" b="1" dirty="0">
                <a:solidFill>
                  <a:schemeClr val="bg2"/>
                </a:solidFill>
                <a:latin typeface="微软雅黑" pitchFamily="34" charset="-122"/>
                <a:ea typeface="微软雅黑" pitchFamily="34" charset="-122"/>
              </a:rPr>
              <a:t>比如</a:t>
            </a:r>
            <a:r>
              <a:rPr lang="en-US" altLang="zh-CN" sz="2400" b="1" i="1" dirty="0">
                <a:solidFill>
                  <a:schemeClr val="bg2"/>
                </a:solidFill>
                <a:latin typeface="微软雅黑" pitchFamily="34" charset="-122"/>
                <a:ea typeface="微软雅黑" pitchFamily="34" charset="-122"/>
              </a:rPr>
              <a:t>v-x</a:t>
            </a:r>
            <a:r>
              <a:rPr lang="zh-CN" altLang="zh-CN" sz="2400" b="1" dirty="0">
                <a:solidFill>
                  <a:schemeClr val="bg2"/>
                </a:solidFill>
                <a:latin typeface="微软雅黑" pitchFamily="34" charset="-122"/>
                <a:ea typeface="微软雅黑" pitchFamily="34" charset="-122"/>
              </a:rPr>
              <a:t>图像，图像的斜率不是特定的物理量，我们做如下推导：</a:t>
            </a:r>
            <a:r>
              <a:rPr lang="en-US" altLang="zh-CN" sz="2400" b="1" dirty="0">
                <a:solidFill>
                  <a:schemeClr val="bg2"/>
                </a:solidFill>
                <a:latin typeface="微软雅黑" pitchFamily="34" charset="-122"/>
                <a:ea typeface="微软雅黑" pitchFamily="34" charset="-122"/>
              </a:rPr>
              <a:t>△</a:t>
            </a:r>
            <a:r>
              <a:rPr lang="en-US" altLang="zh-CN" sz="2400" b="1" i="1" dirty="0">
                <a:solidFill>
                  <a:schemeClr val="bg2"/>
                </a:solidFill>
                <a:latin typeface="微软雅黑" pitchFamily="34" charset="-122"/>
                <a:ea typeface="微软雅黑" pitchFamily="34" charset="-122"/>
              </a:rPr>
              <a:t>v/</a:t>
            </a:r>
            <a:r>
              <a:rPr lang="en-US" altLang="zh-CN" sz="2400" b="1" dirty="0">
                <a:solidFill>
                  <a:schemeClr val="bg2"/>
                </a:solidFill>
                <a:latin typeface="微软雅黑" pitchFamily="34" charset="-122"/>
                <a:ea typeface="微软雅黑" pitchFamily="34" charset="-122"/>
              </a:rPr>
              <a:t>△</a:t>
            </a:r>
            <a:r>
              <a:rPr lang="en-US" altLang="zh-CN" sz="2400" b="1" i="1" dirty="0">
                <a:solidFill>
                  <a:schemeClr val="bg2"/>
                </a:solidFill>
                <a:latin typeface="微软雅黑" pitchFamily="34" charset="-122"/>
                <a:ea typeface="微软雅黑" pitchFamily="34" charset="-122"/>
              </a:rPr>
              <a:t>x=</a:t>
            </a:r>
            <a:r>
              <a:rPr lang="en-US" altLang="zh-CN" sz="2400" b="1" dirty="0">
                <a:solidFill>
                  <a:schemeClr val="bg2"/>
                </a:solidFill>
                <a:latin typeface="微软雅黑" pitchFamily="34" charset="-122"/>
                <a:ea typeface="微软雅黑" pitchFamily="34" charset="-122"/>
              </a:rPr>
              <a:t>△</a:t>
            </a:r>
            <a:r>
              <a:rPr lang="en-US" altLang="zh-CN" sz="2400" b="1" i="1" dirty="0">
                <a:solidFill>
                  <a:schemeClr val="bg2"/>
                </a:solidFill>
                <a:latin typeface="微软雅黑" pitchFamily="34" charset="-122"/>
                <a:ea typeface="微软雅黑" pitchFamily="34" charset="-122"/>
              </a:rPr>
              <a:t>v/</a:t>
            </a:r>
            <a:r>
              <a:rPr lang="en-US" altLang="zh-CN" sz="2400" b="1" dirty="0">
                <a:solidFill>
                  <a:schemeClr val="bg2"/>
                </a:solidFill>
                <a:latin typeface="微软雅黑" pitchFamily="34" charset="-122"/>
                <a:ea typeface="微软雅黑" pitchFamily="34" charset="-122"/>
              </a:rPr>
              <a:t>△</a:t>
            </a:r>
            <a:r>
              <a:rPr lang="en-US" altLang="zh-CN" sz="2400" b="1" i="1" dirty="0">
                <a:solidFill>
                  <a:schemeClr val="bg2"/>
                </a:solidFill>
                <a:latin typeface="微软雅黑" pitchFamily="34" charset="-122"/>
                <a:ea typeface="微软雅黑" pitchFamily="34" charset="-122"/>
              </a:rPr>
              <a:t>t </a:t>
            </a:r>
            <a:r>
              <a:rPr lang="zh-CN" altLang="zh-CN" sz="2400" b="1" dirty="0">
                <a:solidFill>
                  <a:schemeClr val="bg2"/>
                </a:solidFill>
                <a:latin typeface="微软雅黑" pitchFamily="34" charset="-122"/>
                <a:ea typeface="微软雅黑" pitchFamily="34" charset="-122"/>
              </a:rPr>
              <a:t>·</a:t>
            </a:r>
            <a:r>
              <a:rPr lang="en-US" altLang="zh-CN" sz="2400" b="1" dirty="0">
                <a:solidFill>
                  <a:schemeClr val="bg2"/>
                </a:solidFill>
                <a:latin typeface="微软雅黑" pitchFamily="34" charset="-122"/>
                <a:ea typeface="微软雅黑" pitchFamily="34" charset="-122"/>
              </a:rPr>
              <a:t>△</a:t>
            </a:r>
            <a:r>
              <a:rPr lang="en-US" altLang="zh-CN" sz="2400" b="1" i="1" dirty="0">
                <a:solidFill>
                  <a:schemeClr val="bg2"/>
                </a:solidFill>
                <a:latin typeface="微软雅黑" pitchFamily="34" charset="-122"/>
                <a:ea typeface="微软雅黑" pitchFamily="34" charset="-122"/>
              </a:rPr>
              <a:t>t /</a:t>
            </a:r>
            <a:r>
              <a:rPr lang="en-US" altLang="zh-CN" sz="2400" b="1" dirty="0">
                <a:solidFill>
                  <a:schemeClr val="bg2"/>
                </a:solidFill>
                <a:latin typeface="微软雅黑" pitchFamily="34" charset="-122"/>
                <a:ea typeface="微软雅黑" pitchFamily="34" charset="-122"/>
              </a:rPr>
              <a:t>△</a:t>
            </a:r>
            <a:r>
              <a:rPr lang="en-US" altLang="zh-CN" sz="2400" b="1" i="1" dirty="0">
                <a:solidFill>
                  <a:schemeClr val="bg2"/>
                </a:solidFill>
                <a:latin typeface="微软雅黑" pitchFamily="34" charset="-122"/>
                <a:ea typeface="微软雅黑" pitchFamily="34" charset="-122"/>
              </a:rPr>
              <a:t>x</a:t>
            </a:r>
            <a:r>
              <a:rPr lang="en-US" altLang="zh-CN" sz="2400" b="1" dirty="0">
                <a:solidFill>
                  <a:schemeClr val="bg2"/>
                </a:solidFill>
                <a:latin typeface="微软雅黑" pitchFamily="34" charset="-122"/>
                <a:ea typeface="微软雅黑" pitchFamily="34" charset="-122"/>
              </a:rPr>
              <a:t>=</a:t>
            </a:r>
            <a:r>
              <a:rPr lang="en-US" altLang="zh-CN" sz="2400" b="1" i="1" dirty="0">
                <a:solidFill>
                  <a:schemeClr val="bg2"/>
                </a:solidFill>
                <a:latin typeface="微软雅黑" pitchFamily="34" charset="-122"/>
                <a:ea typeface="微软雅黑" pitchFamily="34" charset="-122"/>
              </a:rPr>
              <a:t>a/v</a:t>
            </a:r>
            <a:r>
              <a:rPr lang="zh-CN" altLang="zh-CN" sz="2400" b="1" dirty="0">
                <a:solidFill>
                  <a:schemeClr val="bg2"/>
                </a:solidFill>
                <a:latin typeface="微软雅黑" pitchFamily="34" charset="-122"/>
                <a:ea typeface="微软雅黑" pitchFamily="34" charset="-122"/>
              </a:rPr>
              <a:t>，问题得到了解决，但如果到此为止，我们学生在面对新情境问题时，可能还是没有办法，但如果我们提炼出“转换法”这个一般性的思想方法，在结合新问题进行尝试解决，那学生的认识就得到深化。</a:t>
            </a:r>
            <a:endParaRPr lang="zh-CN" altLang="en-US" sz="2400" b="1" dirty="0">
              <a:solidFill>
                <a:schemeClr val="bg2"/>
              </a:solidFill>
              <a:latin typeface="微软雅黑" pitchFamily="34" charset="-122"/>
              <a:ea typeface="微软雅黑" pitchFamily="34" charset="-122"/>
            </a:endParaRPr>
          </a:p>
        </p:txBody>
      </p:sp>
      <p:grpSp>
        <p:nvGrpSpPr>
          <p:cNvPr id="15" name="组合 14"/>
          <p:cNvGrpSpPr/>
          <p:nvPr/>
        </p:nvGrpSpPr>
        <p:grpSpPr>
          <a:xfrm>
            <a:off x="1386432" y="401983"/>
            <a:ext cx="4207886" cy="697640"/>
            <a:chOff x="6445022" y="2304000"/>
            <a:chExt cx="1205959" cy="697640"/>
          </a:xfrm>
        </p:grpSpPr>
        <p:sp>
          <p:nvSpPr>
            <p:cNvPr id="16" name="矩形: 圆角 12"/>
            <p:cNvSpPr/>
            <p:nvPr/>
          </p:nvSpPr>
          <p:spPr>
            <a:xfrm>
              <a:off x="6445022" y="2304000"/>
              <a:ext cx="1205959" cy="697640"/>
            </a:xfrm>
            <a:prstGeom prst="roundRect">
              <a:avLst>
                <a:gd name="adj" fmla="val 9524"/>
              </a:avLst>
            </a:prstGeom>
            <a:solidFill>
              <a:srgbClr val="D175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4000" b="1">
                <a:latin typeface="微软雅黑" pitchFamily="34" charset="-122"/>
                <a:ea typeface="微软雅黑" pitchFamily="34" charset="-122"/>
              </a:endParaRPr>
            </a:p>
          </p:txBody>
        </p:sp>
        <p:sp>
          <p:nvSpPr>
            <p:cNvPr id="17" name="文本框 18"/>
            <p:cNvSpPr txBox="1"/>
            <p:nvPr/>
          </p:nvSpPr>
          <p:spPr>
            <a:xfrm>
              <a:off x="6553285" y="2438481"/>
              <a:ext cx="1055888" cy="523220"/>
            </a:xfrm>
            <a:prstGeom prst="rect">
              <a:avLst/>
            </a:prstGeom>
            <a:noFill/>
          </p:spPr>
          <p:txBody>
            <a:bodyPr wrap="square" rtlCol="0">
              <a:spAutoFit/>
            </a:bodyPr>
            <a:lstStyle/>
            <a:p>
              <a:r>
                <a:rPr lang="en-US" altLang="zh-CN" sz="2800" b="1" dirty="0">
                  <a:solidFill>
                    <a:schemeClr val="bg1"/>
                  </a:solidFill>
                  <a:latin typeface="微软雅黑" pitchFamily="34" charset="-122"/>
                  <a:ea typeface="微软雅黑" pitchFamily="34" charset="-122"/>
                </a:rPr>
                <a:t>3.</a:t>
              </a:r>
              <a:r>
                <a:rPr lang="zh-CN" altLang="en-US" sz="2800" b="1" dirty="0">
                  <a:solidFill>
                    <a:schemeClr val="bg1"/>
                  </a:solidFill>
                  <a:latin typeface="微软雅黑" pitchFamily="34" charset="-122"/>
                  <a:ea typeface="微软雅黑" pitchFamily="34" charset="-122"/>
                </a:rPr>
                <a:t>思想化的凝练策略</a:t>
              </a:r>
              <a:endParaRPr lang="zh-CN" altLang="en-US" sz="2800" b="1" dirty="0">
                <a:solidFill>
                  <a:schemeClr val="bg1"/>
                </a:solidFill>
                <a:latin typeface="微软雅黑" pitchFamily="34" charset="-122"/>
                <a:ea typeface="微软雅黑" pitchFamily="34" charset="-122"/>
              </a:endParaRPr>
            </a:p>
          </p:txBody>
        </p:sp>
      </p:grpSp>
    </p:spTree>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第一PPT，www.1ppt.com">
  <a:themeElements>
    <a:clrScheme name="多彩系列02">
      <a:dk1>
        <a:srgbClr val="FFFFFF"/>
      </a:dk1>
      <a:lt1>
        <a:srgbClr val="F2F2F2"/>
      </a:lt1>
      <a:dk2>
        <a:srgbClr val="232226"/>
      </a:dk2>
      <a:lt2>
        <a:srgbClr val="E7E6E6"/>
      </a:lt2>
      <a:accent1>
        <a:srgbClr val="774F71"/>
      </a:accent1>
      <a:accent2>
        <a:srgbClr val="D1758E"/>
      </a:accent2>
      <a:accent3>
        <a:srgbClr val="F7C17F"/>
      </a:accent3>
      <a:accent4>
        <a:srgbClr val="55B2A0"/>
      </a:accent4>
      <a:accent5>
        <a:srgbClr val="8F608A"/>
      </a:accent5>
      <a:accent6>
        <a:srgbClr val="D58C2E"/>
      </a:accent6>
      <a:hlink>
        <a:srgbClr val="0563C1"/>
      </a:hlink>
      <a:folHlink>
        <a:srgbClr val="954F72"/>
      </a:folHlink>
    </a:clrScheme>
    <a:fontScheme name="自定义 1">
      <a:majorFont>
        <a:latin typeface="Nexa Bold"/>
        <a:ea typeface="方正大标宋简体"/>
        <a:cs typeface=""/>
      </a:majorFont>
      <a:minorFont>
        <a:latin typeface="Nexa Light"/>
        <a:ea typeface="方正兰亭黑简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2901</Words>
  <Application>WPS 演示</Application>
  <PresentationFormat>自定义</PresentationFormat>
  <Paragraphs>138</Paragraphs>
  <Slides>16</Slides>
  <Notes>0</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彩色线条</dc:title>
  <dc:creator>第一PPT</dc:creator>
  <cp:keywords>www.1ppt.com</cp:keywords>
  <cp:lastModifiedBy>HY</cp:lastModifiedBy>
  <cp:revision>200</cp:revision>
  <dcterms:created xsi:type="dcterms:W3CDTF">2016-10-10T06:25:00Z</dcterms:created>
  <dcterms:modified xsi:type="dcterms:W3CDTF">2021-05-26T07:19:28Z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2052-10.8.0.5562</vt:lpwstr>
  </property>
</Properties>
</file>