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handoutMasterIdLst>
    <p:handoutMasterId r:id="rId38"/>
  </p:handoutMasterIdLst>
  <p:sldIdLst>
    <p:sldId id="256" r:id="rId2"/>
    <p:sldId id="258" r:id="rId3"/>
    <p:sldId id="291" r:id="rId4"/>
    <p:sldId id="292" r:id="rId5"/>
    <p:sldId id="257" r:id="rId6"/>
    <p:sldId id="260" r:id="rId7"/>
    <p:sldId id="259" r:id="rId8"/>
    <p:sldId id="261" r:id="rId9"/>
    <p:sldId id="281" r:id="rId10"/>
    <p:sldId id="282" r:id="rId11"/>
    <p:sldId id="262" r:id="rId12"/>
    <p:sldId id="283" r:id="rId13"/>
    <p:sldId id="280" r:id="rId14"/>
    <p:sldId id="284" r:id="rId15"/>
    <p:sldId id="263" r:id="rId16"/>
    <p:sldId id="264" r:id="rId17"/>
    <p:sldId id="265" r:id="rId18"/>
    <p:sldId id="285" r:id="rId19"/>
    <p:sldId id="267" r:id="rId20"/>
    <p:sldId id="266" r:id="rId21"/>
    <p:sldId id="286" r:id="rId22"/>
    <p:sldId id="268" r:id="rId23"/>
    <p:sldId id="269" r:id="rId24"/>
    <p:sldId id="270" r:id="rId25"/>
    <p:sldId id="271" r:id="rId26"/>
    <p:sldId id="278" r:id="rId27"/>
    <p:sldId id="279" r:id="rId28"/>
    <p:sldId id="272" r:id="rId29"/>
    <p:sldId id="273" r:id="rId30"/>
    <p:sldId id="293" r:id="rId31"/>
    <p:sldId id="275" r:id="rId32"/>
    <p:sldId id="274" r:id="rId33"/>
    <p:sldId id="276" r:id="rId34"/>
    <p:sldId id="289" r:id="rId35"/>
    <p:sldId id="277" r:id="rId36"/>
  </p:sldIdLst>
  <p:sldSz cx="9144000" cy="6858000" type="screen4x3"/>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090062-D40B-47F5-8CCE-ACA1BE998AE8}" type="doc">
      <dgm:prSet loTypeId="urn:microsoft.com/office/officeart/2005/8/layout/chevron1" loCatId="process" qsTypeId="urn:microsoft.com/office/officeart/2005/8/quickstyle/simple1" qsCatId="simple" csTypeId="urn:microsoft.com/office/officeart/2005/8/colors/accent1_2" csCatId="accent1" phldr="1"/>
      <dgm:spPr/>
    </dgm:pt>
    <dgm:pt modelId="{97DD8D1F-8ADA-428E-86BB-5F5E958AD6DF}">
      <dgm:prSet phldrT="[文本]"/>
      <dgm:spPr/>
      <dgm:t>
        <a:bodyPr/>
        <a:lstStyle/>
        <a:p>
          <a:r>
            <a:rPr lang="zh-CN" altLang="en-US" dirty="0" smtClean="0"/>
            <a:t>数据</a:t>
          </a:r>
          <a:endParaRPr lang="en-US" altLang="zh-CN" dirty="0" smtClean="0"/>
        </a:p>
        <a:p>
          <a:r>
            <a:rPr lang="zh-CN" altLang="en-US" dirty="0" smtClean="0"/>
            <a:t>收集</a:t>
          </a:r>
          <a:endParaRPr lang="zh-CN" altLang="en-US" dirty="0"/>
        </a:p>
      </dgm:t>
    </dgm:pt>
    <dgm:pt modelId="{8D4364E6-9682-4201-B220-6A4D1C0BA65D}" type="sibTrans" cxnId="{4E0517ED-D75E-4860-B168-710C653E229B}">
      <dgm:prSet/>
      <dgm:spPr/>
      <dgm:t>
        <a:bodyPr/>
        <a:lstStyle/>
        <a:p>
          <a:endParaRPr lang="zh-CN" altLang="en-US"/>
        </a:p>
      </dgm:t>
    </dgm:pt>
    <dgm:pt modelId="{8E078BBB-5AC3-43DF-BC09-055FE2399112}" type="parTrans" cxnId="{4E0517ED-D75E-4860-B168-710C653E229B}">
      <dgm:prSet/>
      <dgm:spPr/>
      <dgm:t>
        <a:bodyPr/>
        <a:lstStyle/>
        <a:p>
          <a:endParaRPr lang="zh-CN" altLang="en-US"/>
        </a:p>
      </dgm:t>
    </dgm:pt>
    <dgm:pt modelId="{15C27356-CF7B-4083-9360-0986FE36CAA2}">
      <dgm:prSet phldrT="[文本]"/>
      <dgm:spPr/>
      <dgm:t>
        <a:bodyPr/>
        <a:lstStyle/>
        <a:p>
          <a:r>
            <a:rPr lang="zh-CN" altLang="en-US" dirty="0" smtClean="0"/>
            <a:t>研究</a:t>
          </a:r>
          <a:endParaRPr lang="en-US" altLang="zh-CN" dirty="0" smtClean="0"/>
        </a:p>
        <a:p>
          <a:r>
            <a:rPr lang="zh-CN" altLang="en-US" dirty="0" smtClean="0"/>
            <a:t>设计</a:t>
          </a:r>
          <a:endParaRPr lang="zh-CN" altLang="en-US" dirty="0"/>
        </a:p>
      </dgm:t>
    </dgm:pt>
    <dgm:pt modelId="{424A0C9D-8E80-4E3F-A7F7-2E854EC0164B}" type="sibTrans" cxnId="{160BFFA2-85A8-4024-9866-F43F8E007F3D}">
      <dgm:prSet/>
      <dgm:spPr/>
      <dgm:t>
        <a:bodyPr/>
        <a:lstStyle/>
        <a:p>
          <a:endParaRPr lang="zh-CN" altLang="en-US"/>
        </a:p>
      </dgm:t>
    </dgm:pt>
    <dgm:pt modelId="{ABE0A46E-1E50-4C1E-87D2-099D64B77F9B}" type="parTrans" cxnId="{160BFFA2-85A8-4024-9866-F43F8E007F3D}">
      <dgm:prSet/>
      <dgm:spPr/>
      <dgm:t>
        <a:bodyPr/>
        <a:lstStyle/>
        <a:p>
          <a:endParaRPr lang="zh-CN" altLang="en-US"/>
        </a:p>
      </dgm:t>
    </dgm:pt>
    <dgm:pt modelId="{D05B1C12-426B-404F-9E70-BAD1124EE74D}">
      <dgm:prSet phldrT="[文本]"/>
      <dgm:spPr/>
      <dgm:t>
        <a:bodyPr/>
        <a:lstStyle/>
        <a:p>
          <a:r>
            <a:rPr lang="zh-CN" altLang="en-US" dirty="0" smtClean="0"/>
            <a:t>选题</a:t>
          </a:r>
          <a:endParaRPr lang="zh-CN" altLang="en-US" dirty="0"/>
        </a:p>
      </dgm:t>
    </dgm:pt>
    <dgm:pt modelId="{1D47F761-19AC-4C37-8215-C31CF4F90517}" type="sibTrans" cxnId="{84D5E79E-0B05-4BF2-B4AB-76781E068499}">
      <dgm:prSet/>
      <dgm:spPr/>
      <dgm:t>
        <a:bodyPr/>
        <a:lstStyle/>
        <a:p>
          <a:endParaRPr lang="zh-CN" altLang="en-US"/>
        </a:p>
      </dgm:t>
    </dgm:pt>
    <dgm:pt modelId="{672601FB-222A-4773-99C7-C0F3E6D16634}" type="parTrans" cxnId="{84D5E79E-0B05-4BF2-B4AB-76781E068499}">
      <dgm:prSet/>
      <dgm:spPr/>
      <dgm:t>
        <a:bodyPr/>
        <a:lstStyle/>
        <a:p>
          <a:endParaRPr lang="zh-CN" altLang="en-US"/>
        </a:p>
      </dgm:t>
    </dgm:pt>
    <dgm:pt modelId="{205A0375-3675-4B78-85DD-B02BFD7ADF35}">
      <dgm:prSet/>
      <dgm:spPr/>
      <dgm:t>
        <a:bodyPr/>
        <a:lstStyle/>
        <a:p>
          <a:r>
            <a:rPr lang="zh-CN" altLang="en-US" dirty="0" smtClean="0"/>
            <a:t>数据</a:t>
          </a:r>
          <a:endParaRPr lang="en-US" altLang="zh-CN" dirty="0" smtClean="0"/>
        </a:p>
        <a:p>
          <a:r>
            <a:rPr lang="zh-CN" altLang="en-US" dirty="0" smtClean="0"/>
            <a:t>分析</a:t>
          </a:r>
          <a:endParaRPr lang="zh-CN" altLang="en-US" dirty="0"/>
        </a:p>
      </dgm:t>
    </dgm:pt>
    <dgm:pt modelId="{096DD6AC-40E2-40D8-83EF-2987A08B84E8}" type="parTrans" cxnId="{4D804C02-D493-47F5-BFC7-D5FE712233B7}">
      <dgm:prSet/>
      <dgm:spPr/>
      <dgm:t>
        <a:bodyPr/>
        <a:lstStyle/>
        <a:p>
          <a:endParaRPr lang="zh-CN" altLang="en-US"/>
        </a:p>
      </dgm:t>
    </dgm:pt>
    <dgm:pt modelId="{4F4B78DC-AD04-466F-B124-4FBF2028DF24}" type="sibTrans" cxnId="{4D804C02-D493-47F5-BFC7-D5FE712233B7}">
      <dgm:prSet/>
      <dgm:spPr/>
      <dgm:t>
        <a:bodyPr/>
        <a:lstStyle/>
        <a:p>
          <a:endParaRPr lang="zh-CN" altLang="en-US"/>
        </a:p>
      </dgm:t>
    </dgm:pt>
    <dgm:pt modelId="{DF0143C6-8C72-4004-99D5-8E34397A1E76}">
      <dgm:prSet/>
      <dgm:spPr/>
      <dgm:t>
        <a:bodyPr/>
        <a:lstStyle/>
        <a:p>
          <a:r>
            <a:rPr lang="zh-CN" altLang="en-US" dirty="0" smtClean="0"/>
            <a:t>数据</a:t>
          </a:r>
          <a:endParaRPr lang="en-US" altLang="zh-CN" dirty="0" smtClean="0"/>
        </a:p>
        <a:p>
          <a:r>
            <a:rPr lang="zh-CN" altLang="en-US" dirty="0" smtClean="0"/>
            <a:t>解释</a:t>
          </a:r>
          <a:endParaRPr lang="zh-CN" altLang="en-US" dirty="0"/>
        </a:p>
      </dgm:t>
    </dgm:pt>
    <dgm:pt modelId="{C26644C7-AC86-4DE5-A3BA-B0ADF87622D0}" type="parTrans" cxnId="{F9F78570-4B0E-47A3-AC29-F01CDAE9C263}">
      <dgm:prSet/>
      <dgm:spPr/>
      <dgm:t>
        <a:bodyPr/>
        <a:lstStyle/>
        <a:p>
          <a:endParaRPr lang="zh-CN" altLang="en-US"/>
        </a:p>
      </dgm:t>
    </dgm:pt>
    <dgm:pt modelId="{45419FFC-9225-4B42-A58C-4080D2CF5E56}" type="sibTrans" cxnId="{F9F78570-4B0E-47A3-AC29-F01CDAE9C263}">
      <dgm:prSet/>
      <dgm:spPr/>
      <dgm:t>
        <a:bodyPr/>
        <a:lstStyle/>
        <a:p>
          <a:endParaRPr lang="zh-CN" altLang="en-US"/>
        </a:p>
      </dgm:t>
    </dgm:pt>
    <dgm:pt modelId="{27E130B2-D1C6-4CF3-8C14-793D546075DE}" type="pres">
      <dgm:prSet presAssocID="{27090062-D40B-47F5-8CCE-ACA1BE998AE8}" presName="Name0" presStyleCnt="0">
        <dgm:presLayoutVars>
          <dgm:dir/>
          <dgm:animLvl val="lvl"/>
          <dgm:resizeHandles val="exact"/>
        </dgm:presLayoutVars>
      </dgm:prSet>
      <dgm:spPr/>
    </dgm:pt>
    <dgm:pt modelId="{2F2FA369-7DB2-421A-B180-C902ADA821D5}" type="pres">
      <dgm:prSet presAssocID="{D05B1C12-426B-404F-9E70-BAD1124EE74D}" presName="parTxOnly" presStyleLbl="node1" presStyleIdx="0" presStyleCnt="5">
        <dgm:presLayoutVars>
          <dgm:chMax val="0"/>
          <dgm:chPref val="0"/>
          <dgm:bulletEnabled val="1"/>
        </dgm:presLayoutVars>
      </dgm:prSet>
      <dgm:spPr/>
      <dgm:t>
        <a:bodyPr/>
        <a:lstStyle/>
        <a:p>
          <a:endParaRPr lang="zh-CN" altLang="en-US"/>
        </a:p>
      </dgm:t>
    </dgm:pt>
    <dgm:pt modelId="{EC8F1C6F-3407-48AD-8FC2-D866B195D7C6}" type="pres">
      <dgm:prSet presAssocID="{1D47F761-19AC-4C37-8215-C31CF4F90517}" presName="parTxOnlySpace" presStyleCnt="0"/>
      <dgm:spPr/>
    </dgm:pt>
    <dgm:pt modelId="{DFF4C662-A4A6-45FD-85CA-AAB01B09684A}" type="pres">
      <dgm:prSet presAssocID="{15C27356-CF7B-4083-9360-0986FE36CAA2}" presName="parTxOnly" presStyleLbl="node1" presStyleIdx="1" presStyleCnt="5">
        <dgm:presLayoutVars>
          <dgm:chMax val="0"/>
          <dgm:chPref val="0"/>
          <dgm:bulletEnabled val="1"/>
        </dgm:presLayoutVars>
      </dgm:prSet>
      <dgm:spPr/>
      <dgm:t>
        <a:bodyPr/>
        <a:lstStyle/>
        <a:p>
          <a:endParaRPr lang="zh-CN" altLang="en-US"/>
        </a:p>
      </dgm:t>
    </dgm:pt>
    <dgm:pt modelId="{A7F5CA8F-3BFB-4674-9B63-1D6D5B491285}" type="pres">
      <dgm:prSet presAssocID="{424A0C9D-8E80-4E3F-A7F7-2E854EC0164B}" presName="parTxOnlySpace" presStyleCnt="0"/>
      <dgm:spPr/>
    </dgm:pt>
    <dgm:pt modelId="{B7B04F95-7674-4703-A4A0-39C21B3DB1B7}" type="pres">
      <dgm:prSet presAssocID="{97DD8D1F-8ADA-428E-86BB-5F5E958AD6DF}" presName="parTxOnly" presStyleLbl="node1" presStyleIdx="2" presStyleCnt="5">
        <dgm:presLayoutVars>
          <dgm:chMax val="0"/>
          <dgm:chPref val="0"/>
          <dgm:bulletEnabled val="1"/>
        </dgm:presLayoutVars>
      </dgm:prSet>
      <dgm:spPr/>
      <dgm:t>
        <a:bodyPr/>
        <a:lstStyle/>
        <a:p>
          <a:endParaRPr lang="zh-CN" altLang="en-US"/>
        </a:p>
      </dgm:t>
    </dgm:pt>
    <dgm:pt modelId="{9F29A61C-250D-4984-A79A-BB7A4B6966C2}" type="pres">
      <dgm:prSet presAssocID="{8D4364E6-9682-4201-B220-6A4D1C0BA65D}" presName="parTxOnlySpace" presStyleCnt="0"/>
      <dgm:spPr/>
    </dgm:pt>
    <dgm:pt modelId="{04A1DA29-FEF9-467B-A052-7F909E677EED}" type="pres">
      <dgm:prSet presAssocID="{205A0375-3675-4B78-85DD-B02BFD7ADF35}" presName="parTxOnly" presStyleLbl="node1" presStyleIdx="3" presStyleCnt="5">
        <dgm:presLayoutVars>
          <dgm:chMax val="0"/>
          <dgm:chPref val="0"/>
          <dgm:bulletEnabled val="1"/>
        </dgm:presLayoutVars>
      </dgm:prSet>
      <dgm:spPr/>
      <dgm:t>
        <a:bodyPr/>
        <a:lstStyle/>
        <a:p>
          <a:endParaRPr lang="zh-CN" altLang="en-US"/>
        </a:p>
      </dgm:t>
    </dgm:pt>
    <dgm:pt modelId="{081CC886-D0EB-4F64-B2B1-C3B8F53B1569}" type="pres">
      <dgm:prSet presAssocID="{4F4B78DC-AD04-466F-B124-4FBF2028DF24}" presName="parTxOnlySpace" presStyleCnt="0"/>
      <dgm:spPr/>
    </dgm:pt>
    <dgm:pt modelId="{4C9DDF55-E3D4-48B3-86E3-1428E398102F}" type="pres">
      <dgm:prSet presAssocID="{DF0143C6-8C72-4004-99D5-8E34397A1E76}" presName="parTxOnly" presStyleLbl="node1" presStyleIdx="4" presStyleCnt="5">
        <dgm:presLayoutVars>
          <dgm:chMax val="0"/>
          <dgm:chPref val="0"/>
          <dgm:bulletEnabled val="1"/>
        </dgm:presLayoutVars>
      </dgm:prSet>
      <dgm:spPr/>
      <dgm:t>
        <a:bodyPr/>
        <a:lstStyle/>
        <a:p>
          <a:endParaRPr lang="zh-CN" altLang="en-US"/>
        </a:p>
      </dgm:t>
    </dgm:pt>
  </dgm:ptLst>
  <dgm:cxnLst>
    <dgm:cxn modelId="{F9F78570-4B0E-47A3-AC29-F01CDAE9C263}" srcId="{27090062-D40B-47F5-8CCE-ACA1BE998AE8}" destId="{DF0143C6-8C72-4004-99D5-8E34397A1E76}" srcOrd="4" destOrd="0" parTransId="{C26644C7-AC86-4DE5-A3BA-B0ADF87622D0}" sibTransId="{45419FFC-9225-4B42-A58C-4080D2CF5E56}"/>
    <dgm:cxn modelId="{4D804C02-D493-47F5-BFC7-D5FE712233B7}" srcId="{27090062-D40B-47F5-8CCE-ACA1BE998AE8}" destId="{205A0375-3675-4B78-85DD-B02BFD7ADF35}" srcOrd="3" destOrd="0" parTransId="{096DD6AC-40E2-40D8-83EF-2987A08B84E8}" sibTransId="{4F4B78DC-AD04-466F-B124-4FBF2028DF24}"/>
    <dgm:cxn modelId="{82BF1F80-0921-48FE-BDA5-2B4BF1F714C2}" type="presOf" srcId="{D05B1C12-426B-404F-9E70-BAD1124EE74D}" destId="{2F2FA369-7DB2-421A-B180-C902ADA821D5}" srcOrd="0" destOrd="0" presId="urn:microsoft.com/office/officeart/2005/8/layout/chevron1"/>
    <dgm:cxn modelId="{84D5E79E-0B05-4BF2-B4AB-76781E068499}" srcId="{27090062-D40B-47F5-8CCE-ACA1BE998AE8}" destId="{D05B1C12-426B-404F-9E70-BAD1124EE74D}" srcOrd="0" destOrd="0" parTransId="{672601FB-222A-4773-99C7-C0F3E6D16634}" sibTransId="{1D47F761-19AC-4C37-8215-C31CF4F90517}"/>
    <dgm:cxn modelId="{4E0517ED-D75E-4860-B168-710C653E229B}" srcId="{27090062-D40B-47F5-8CCE-ACA1BE998AE8}" destId="{97DD8D1F-8ADA-428E-86BB-5F5E958AD6DF}" srcOrd="2" destOrd="0" parTransId="{8E078BBB-5AC3-43DF-BC09-055FE2399112}" sibTransId="{8D4364E6-9682-4201-B220-6A4D1C0BA65D}"/>
    <dgm:cxn modelId="{07C2F305-5952-4289-B910-E92D1C412B42}" type="presOf" srcId="{27090062-D40B-47F5-8CCE-ACA1BE998AE8}" destId="{27E130B2-D1C6-4CF3-8C14-793D546075DE}" srcOrd="0" destOrd="0" presId="urn:microsoft.com/office/officeart/2005/8/layout/chevron1"/>
    <dgm:cxn modelId="{A0B78848-0124-4CB6-9FA5-79AA0C298333}" type="presOf" srcId="{DF0143C6-8C72-4004-99D5-8E34397A1E76}" destId="{4C9DDF55-E3D4-48B3-86E3-1428E398102F}" srcOrd="0" destOrd="0" presId="urn:microsoft.com/office/officeart/2005/8/layout/chevron1"/>
    <dgm:cxn modelId="{304AF45E-E59E-4C58-BD07-D3ADF6BD459A}" type="presOf" srcId="{15C27356-CF7B-4083-9360-0986FE36CAA2}" destId="{DFF4C662-A4A6-45FD-85CA-AAB01B09684A}" srcOrd="0" destOrd="0" presId="urn:microsoft.com/office/officeart/2005/8/layout/chevron1"/>
    <dgm:cxn modelId="{160BFFA2-85A8-4024-9866-F43F8E007F3D}" srcId="{27090062-D40B-47F5-8CCE-ACA1BE998AE8}" destId="{15C27356-CF7B-4083-9360-0986FE36CAA2}" srcOrd="1" destOrd="0" parTransId="{ABE0A46E-1E50-4C1E-87D2-099D64B77F9B}" sibTransId="{424A0C9D-8E80-4E3F-A7F7-2E854EC0164B}"/>
    <dgm:cxn modelId="{B44AAE1B-EF7E-424C-B4D2-151CD25EEA34}" type="presOf" srcId="{205A0375-3675-4B78-85DD-B02BFD7ADF35}" destId="{04A1DA29-FEF9-467B-A052-7F909E677EED}" srcOrd="0" destOrd="0" presId="urn:microsoft.com/office/officeart/2005/8/layout/chevron1"/>
    <dgm:cxn modelId="{4EF90B23-CD89-424D-A0A8-A285BB803F38}" type="presOf" srcId="{97DD8D1F-8ADA-428E-86BB-5F5E958AD6DF}" destId="{B7B04F95-7674-4703-A4A0-39C21B3DB1B7}" srcOrd="0" destOrd="0" presId="urn:microsoft.com/office/officeart/2005/8/layout/chevron1"/>
    <dgm:cxn modelId="{C78C5105-5EA1-4D40-9A2B-41C0C51379C1}" type="presParOf" srcId="{27E130B2-D1C6-4CF3-8C14-793D546075DE}" destId="{2F2FA369-7DB2-421A-B180-C902ADA821D5}" srcOrd="0" destOrd="0" presId="urn:microsoft.com/office/officeart/2005/8/layout/chevron1"/>
    <dgm:cxn modelId="{E912A1F5-3E9A-4E6B-A7D1-6018EEF25C5D}" type="presParOf" srcId="{27E130B2-D1C6-4CF3-8C14-793D546075DE}" destId="{EC8F1C6F-3407-48AD-8FC2-D866B195D7C6}" srcOrd="1" destOrd="0" presId="urn:microsoft.com/office/officeart/2005/8/layout/chevron1"/>
    <dgm:cxn modelId="{400C16EA-DDE0-4595-8796-04540B7A101B}" type="presParOf" srcId="{27E130B2-D1C6-4CF3-8C14-793D546075DE}" destId="{DFF4C662-A4A6-45FD-85CA-AAB01B09684A}" srcOrd="2" destOrd="0" presId="urn:microsoft.com/office/officeart/2005/8/layout/chevron1"/>
    <dgm:cxn modelId="{A8E215D1-8B62-4591-AE28-2E6254964207}" type="presParOf" srcId="{27E130B2-D1C6-4CF3-8C14-793D546075DE}" destId="{A7F5CA8F-3BFB-4674-9B63-1D6D5B491285}" srcOrd="3" destOrd="0" presId="urn:microsoft.com/office/officeart/2005/8/layout/chevron1"/>
    <dgm:cxn modelId="{218B8D11-6195-4F4B-ABBF-B9624846857F}" type="presParOf" srcId="{27E130B2-D1C6-4CF3-8C14-793D546075DE}" destId="{B7B04F95-7674-4703-A4A0-39C21B3DB1B7}" srcOrd="4" destOrd="0" presId="urn:microsoft.com/office/officeart/2005/8/layout/chevron1"/>
    <dgm:cxn modelId="{0A864960-D2BB-4404-B667-7572994CB38A}" type="presParOf" srcId="{27E130B2-D1C6-4CF3-8C14-793D546075DE}" destId="{9F29A61C-250D-4984-A79A-BB7A4B6966C2}" srcOrd="5" destOrd="0" presId="urn:microsoft.com/office/officeart/2005/8/layout/chevron1"/>
    <dgm:cxn modelId="{F62CB2F4-1DB1-458F-A573-B3C1DDD8ED70}" type="presParOf" srcId="{27E130B2-D1C6-4CF3-8C14-793D546075DE}" destId="{04A1DA29-FEF9-467B-A052-7F909E677EED}" srcOrd="6" destOrd="0" presId="urn:microsoft.com/office/officeart/2005/8/layout/chevron1"/>
    <dgm:cxn modelId="{374E0FCA-C41F-4C98-A923-48176B91D85E}" type="presParOf" srcId="{27E130B2-D1C6-4CF3-8C14-793D546075DE}" destId="{081CC886-D0EB-4F64-B2B1-C3B8F53B1569}" srcOrd="7" destOrd="0" presId="urn:microsoft.com/office/officeart/2005/8/layout/chevron1"/>
    <dgm:cxn modelId="{76CE28E9-4029-40EA-BCE6-63321F3C8976}" type="presParOf" srcId="{27E130B2-D1C6-4CF3-8C14-793D546075DE}" destId="{4C9DDF55-E3D4-48B3-86E3-1428E398102F}"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CD80B8-50C5-4A90-A9E9-0BD8C84BA56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CN" altLang="en-US"/>
        </a:p>
      </dgm:t>
    </dgm:pt>
    <dgm:pt modelId="{FC940673-0481-4D46-9C74-3DA1E70E2327}">
      <dgm:prSet phldrT="[文本]" phldr="1"/>
      <dgm:spPr/>
      <dgm:t>
        <a:bodyPr/>
        <a:lstStyle/>
        <a:p>
          <a:endParaRPr lang="zh-CN" altLang="en-US" dirty="0"/>
        </a:p>
      </dgm:t>
    </dgm:pt>
    <dgm:pt modelId="{F77572D0-5C00-451B-B9C3-A8019B6A0780}" type="parTrans" cxnId="{174D46F1-D146-4A7E-8F2D-DB2D90BAC94B}">
      <dgm:prSet/>
      <dgm:spPr/>
      <dgm:t>
        <a:bodyPr/>
        <a:lstStyle/>
        <a:p>
          <a:endParaRPr lang="zh-CN" altLang="en-US"/>
        </a:p>
      </dgm:t>
    </dgm:pt>
    <dgm:pt modelId="{5BA28079-0E1A-4C7E-B24A-3EBA26B5D924}" type="sibTrans" cxnId="{174D46F1-D146-4A7E-8F2D-DB2D90BAC94B}">
      <dgm:prSet/>
      <dgm:spPr/>
      <dgm:t>
        <a:bodyPr/>
        <a:lstStyle/>
        <a:p>
          <a:endParaRPr lang="zh-CN" altLang="en-US"/>
        </a:p>
      </dgm:t>
    </dgm:pt>
    <dgm:pt modelId="{327C11D1-A777-425D-9BC7-17638FFAD461}">
      <dgm:prSet phldrT="[文本]" custT="1"/>
      <dgm:spPr/>
      <dgm:t>
        <a:bodyPr/>
        <a:lstStyle/>
        <a:p>
          <a:r>
            <a:rPr lang="zh-CN" altLang="en-US" sz="2400" b="1" dirty="0" smtClean="0">
              <a:latin typeface="+mj-ea"/>
              <a:ea typeface="+mj-ea"/>
            </a:rPr>
            <a:t>明确调查内容</a:t>
          </a:r>
          <a:endParaRPr lang="zh-CN" altLang="en-US" sz="2400" b="1" dirty="0">
            <a:latin typeface="+mj-ea"/>
            <a:ea typeface="+mj-ea"/>
          </a:endParaRPr>
        </a:p>
      </dgm:t>
    </dgm:pt>
    <dgm:pt modelId="{65DA3694-FA73-4633-987D-EC2ABB9A1EE1}" type="parTrans" cxnId="{EDE5B8D2-A1FB-4893-8F5E-EA305C4FB2F5}">
      <dgm:prSet/>
      <dgm:spPr/>
      <dgm:t>
        <a:bodyPr/>
        <a:lstStyle/>
        <a:p>
          <a:endParaRPr lang="zh-CN" altLang="en-US"/>
        </a:p>
      </dgm:t>
    </dgm:pt>
    <dgm:pt modelId="{D0B21CC8-643A-4B50-8B06-0D6E47A65672}" type="sibTrans" cxnId="{EDE5B8D2-A1FB-4893-8F5E-EA305C4FB2F5}">
      <dgm:prSet/>
      <dgm:spPr/>
      <dgm:t>
        <a:bodyPr/>
        <a:lstStyle/>
        <a:p>
          <a:endParaRPr lang="zh-CN" altLang="en-US"/>
        </a:p>
      </dgm:t>
    </dgm:pt>
    <dgm:pt modelId="{1326A8C9-4A67-4CB7-A229-1A29A5DE4404}">
      <dgm:prSet phldrT="[文本]" phldr="1"/>
      <dgm:spPr/>
      <dgm:t>
        <a:bodyPr/>
        <a:lstStyle/>
        <a:p>
          <a:endParaRPr lang="zh-CN" altLang="en-US"/>
        </a:p>
      </dgm:t>
    </dgm:pt>
    <dgm:pt modelId="{608A5C84-2853-4038-96D0-9A05880C5035}" type="parTrans" cxnId="{69E5FB2E-F546-475C-A6FF-E8DAB72F6F4F}">
      <dgm:prSet/>
      <dgm:spPr/>
      <dgm:t>
        <a:bodyPr/>
        <a:lstStyle/>
        <a:p>
          <a:endParaRPr lang="zh-CN" altLang="en-US"/>
        </a:p>
      </dgm:t>
    </dgm:pt>
    <dgm:pt modelId="{EBA2EB76-D0F8-4F92-ACB6-3FB741E92C8D}" type="sibTrans" cxnId="{69E5FB2E-F546-475C-A6FF-E8DAB72F6F4F}">
      <dgm:prSet/>
      <dgm:spPr/>
      <dgm:t>
        <a:bodyPr/>
        <a:lstStyle/>
        <a:p>
          <a:endParaRPr lang="zh-CN" altLang="en-US"/>
        </a:p>
      </dgm:t>
    </dgm:pt>
    <dgm:pt modelId="{A3C79A41-E719-495A-BF07-CE791072FAF7}">
      <dgm:prSet phldrT="[文本]" custT="1"/>
      <dgm:spPr/>
      <dgm:t>
        <a:bodyPr/>
        <a:lstStyle/>
        <a:p>
          <a:r>
            <a:rPr lang="zh-CN" altLang="zh-CN" sz="2400" b="1" dirty="0" smtClean="0">
              <a:latin typeface="+mj-ea"/>
              <a:ea typeface="+mj-ea"/>
            </a:rPr>
            <a:t>选择编制路径</a:t>
          </a:r>
          <a:endParaRPr lang="zh-CN" altLang="en-US" sz="2400" b="1" dirty="0">
            <a:latin typeface="+mj-ea"/>
            <a:ea typeface="+mj-ea"/>
          </a:endParaRPr>
        </a:p>
      </dgm:t>
    </dgm:pt>
    <dgm:pt modelId="{25856E57-51DD-4067-B404-F987A822BA30}" type="parTrans" cxnId="{8BCC6295-6DF4-4039-A65F-51403105D8CF}">
      <dgm:prSet/>
      <dgm:spPr/>
      <dgm:t>
        <a:bodyPr/>
        <a:lstStyle/>
        <a:p>
          <a:endParaRPr lang="zh-CN" altLang="en-US"/>
        </a:p>
      </dgm:t>
    </dgm:pt>
    <dgm:pt modelId="{E070CCEB-791B-4EE2-8D58-23CA464C37D7}" type="sibTrans" cxnId="{8BCC6295-6DF4-4039-A65F-51403105D8CF}">
      <dgm:prSet/>
      <dgm:spPr/>
      <dgm:t>
        <a:bodyPr/>
        <a:lstStyle/>
        <a:p>
          <a:endParaRPr lang="zh-CN" altLang="en-US"/>
        </a:p>
      </dgm:t>
    </dgm:pt>
    <dgm:pt modelId="{C2A91DE9-77E6-4A15-B50F-6BAB57D2785D}">
      <dgm:prSet phldrT="[文本]" phldr="1"/>
      <dgm:spPr/>
      <dgm:t>
        <a:bodyPr/>
        <a:lstStyle/>
        <a:p>
          <a:endParaRPr lang="zh-CN" altLang="en-US"/>
        </a:p>
      </dgm:t>
    </dgm:pt>
    <dgm:pt modelId="{F6ADEA8C-5EAD-4103-AE1A-1B154342D684}" type="parTrans" cxnId="{9B55C9E8-C98E-421E-970E-8DCE703EF422}">
      <dgm:prSet/>
      <dgm:spPr/>
      <dgm:t>
        <a:bodyPr/>
        <a:lstStyle/>
        <a:p>
          <a:endParaRPr lang="zh-CN" altLang="en-US"/>
        </a:p>
      </dgm:t>
    </dgm:pt>
    <dgm:pt modelId="{B5C41BE6-66BC-4CB4-BBAA-D02585B8C9AA}" type="sibTrans" cxnId="{9B55C9E8-C98E-421E-970E-8DCE703EF422}">
      <dgm:prSet/>
      <dgm:spPr/>
      <dgm:t>
        <a:bodyPr/>
        <a:lstStyle/>
        <a:p>
          <a:endParaRPr lang="zh-CN" altLang="en-US"/>
        </a:p>
      </dgm:t>
    </dgm:pt>
    <dgm:pt modelId="{6845656E-334A-458B-A300-6A927B7CA55A}">
      <dgm:prSet phldrT="[文本]" custT="1"/>
      <dgm:spPr/>
      <dgm:t>
        <a:bodyPr/>
        <a:lstStyle/>
        <a:p>
          <a:r>
            <a:rPr lang="zh-CN" altLang="zh-CN" sz="2400" b="1" dirty="0" smtClean="0">
              <a:latin typeface="+mj-ea"/>
              <a:ea typeface="+mj-ea"/>
            </a:rPr>
            <a:t>形成初始问卷</a:t>
          </a:r>
          <a:endParaRPr lang="zh-CN" altLang="en-US" sz="2400" b="1" dirty="0">
            <a:latin typeface="+mj-ea"/>
            <a:ea typeface="+mj-ea"/>
          </a:endParaRPr>
        </a:p>
      </dgm:t>
    </dgm:pt>
    <dgm:pt modelId="{1A77E4E8-A91E-4528-8A53-C3D24D7C65F0}" type="parTrans" cxnId="{4D0A2612-2069-47BE-9EB2-FD28F463C0F0}">
      <dgm:prSet/>
      <dgm:spPr/>
      <dgm:t>
        <a:bodyPr/>
        <a:lstStyle/>
        <a:p>
          <a:endParaRPr lang="zh-CN" altLang="en-US"/>
        </a:p>
      </dgm:t>
    </dgm:pt>
    <dgm:pt modelId="{D2C2F6F9-5AEE-4FA2-B5D6-38874D274CC6}" type="sibTrans" cxnId="{4D0A2612-2069-47BE-9EB2-FD28F463C0F0}">
      <dgm:prSet/>
      <dgm:spPr/>
      <dgm:t>
        <a:bodyPr/>
        <a:lstStyle/>
        <a:p>
          <a:endParaRPr lang="zh-CN" altLang="en-US"/>
        </a:p>
      </dgm:t>
    </dgm:pt>
    <dgm:pt modelId="{B443EE88-0CB2-466F-81EC-8D38EEA47207}">
      <dgm:prSet/>
      <dgm:spPr/>
      <dgm:t>
        <a:bodyPr/>
        <a:lstStyle/>
        <a:p>
          <a:endParaRPr lang="zh-CN" altLang="en-US"/>
        </a:p>
      </dgm:t>
    </dgm:pt>
    <dgm:pt modelId="{D6C3B40E-6B85-45C9-9241-7FF5993D4EB1}" type="parTrans" cxnId="{7EFBFD71-6676-42C5-ABA5-CC6E70435686}">
      <dgm:prSet/>
      <dgm:spPr/>
      <dgm:t>
        <a:bodyPr/>
        <a:lstStyle/>
        <a:p>
          <a:endParaRPr lang="zh-CN" altLang="en-US"/>
        </a:p>
      </dgm:t>
    </dgm:pt>
    <dgm:pt modelId="{5C70D8A6-F005-43A4-A4C8-F16944D62FDD}" type="sibTrans" cxnId="{7EFBFD71-6676-42C5-ABA5-CC6E70435686}">
      <dgm:prSet/>
      <dgm:spPr/>
      <dgm:t>
        <a:bodyPr/>
        <a:lstStyle/>
        <a:p>
          <a:endParaRPr lang="zh-CN" altLang="en-US"/>
        </a:p>
      </dgm:t>
    </dgm:pt>
    <dgm:pt modelId="{6ACB6B16-164A-41D3-9778-5CE84BFEABA4}">
      <dgm:prSet/>
      <dgm:spPr/>
      <dgm:t>
        <a:bodyPr/>
        <a:lstStyle/>
        <a:p>
          <a:endParaRPr lang="zh-CN" altLang="en-US"/>
        </a:p>
      </dgm:t>
    </dgm:pt>
    <dgm:pt modelId="{79770A01-C10A-4C2D-94F4-7D22A46505C7}" type="parTrans" cxnId="{C0665EA3-79DC-4608-A128-5E1D8BB069B0}">
      <dgm:prSet/>
      <dgm:spPr/>
      <dgm:t>
        <a:bodyPr/>
        <a:lstStyle/>
        <a:p>
          <a:endParaRPr lang="zh-CN" altLang="en-US"/>
        </a:p>
      </dgm:t>
    </dgm:pt>
    <dgm:pt modelId="{CE1538AD-6EFE-49BB-86E5-5DC6F2A29D68}" type="sibTrans" cxnId="{C0665EA3-79DC-4608-A128-5E1D8BB069B0}">
      <dgm:prSet/>
      <dgm:spPr/>
      <dgm:t>
        <a:bodyPr/>
        <a:lstStyle/>
        <a:p>
          <a:endParaRPr lang="zh-CN" altLang="en-US"/>
        </a:p>
      </dgm:t>
    </dgm:pt>
    <dgm:pt modelId="{B8FE8632-4EEB-4EED-9677-7091CE5A992C}">
      <dgm:prSet/>
      <dgm:spPr/>
      <dgm:t>
        <a:bodyPr/>
        <a:lstStyle/>
        <a:p>
          <a:endParaRPr lang="zh-CN" altLang="en-US"/>
        </a:p>
      </dgm:t>
    </dgm:pt>
    <dgm:pt modelId="{4A0E40B5-1178-47D4-AC06-D3C6899D4877}" type="parTrans" cxnId="{4D0DA62F-DDA0-4E39-9253-3220BF8E5032}">
      <dgm:prSet/>
      <dgm:spPr/>
      <dgm:t>
        <a:bodyPr/>
        <a:lstStyle/>
        <a:p>
          <a:endParaRPr lang="zh-CN" altLang="en-US"/>
        </a:p>
      </dgm:t>
    </dgm:pt>
    <dgm:pt modelId="{3D2F4556-4AA3-487D-8EF4-BA305814D9F2}" type="sibTrans" cxnId="{4D0DA62F-DDA0-4E39-9253-3220BF8E5032}">
      <dgm:prSet/>
      <dgm:spPr/>
      <dgm:t>
        <a:bodyPr/>
        <a:lstStyle/>
        <a:p>
          <a:endParaRPr lang="zh-CN" altLang="en-US"/>
        </a:p>
      </dgm:t>
    </dgm:pt>
    <dgm:pt modelId="{C7BA388D-BDF1-469C-AC9E-3B7671EE11CF}">
      <dgm:prSet custT="1"/>
      <dgm:spPr/>
      <dgm:t>
        <a:bodyPr/>
        <a:lstStyle/>
        <a:p>
          <a:r>
            <a:rPr lang="zh-CN" altLang="zh-CN" sz="2400" b="1" dirty="0" smtClean="0">
              <a:latin typeface="+mj-ea"/>
              <a:ea typeface="+mj-ea"/>
            </a:rPr>
            <a:t>发放与收集问卷</a:t>
          </a:r>
          <a:endParaRPr lang="zh-CN" altLang="en-US" sz="2400" b="1" dirty="0">
            <a:latin typeface="+mj-ea"/>
            <a:ea typeface="+mj-ea"/>
          </a:endParaRPr>
        </a:p>
      </dgm:t>
    </dgm:pt>
    <dgm:pt modelId="{B3B93A8F-2D55-48BE-85E8-55C294731AE9}" type="parTrans" cxnId="{2BD07329-ECCB-4CF0-8DB7-72086329125E}">
      <dgm:prSet/>
      <dgm:spPr/>
      <dgm:t>
        <a:bodyPr/>
        <a:lstStyle/>
        <a:p>
          <a:endParaRPr lang="zh-CN" altLang="en-US"/>
        </a:p>
      </dgm:t>
    </dgm:pt>
    <dgm:pt modelId="{61CCC77B-19BC-401C-994F-77F0EE2CC9C7}" type="sibTrans" cxnId="{2BD07329-ECCB-4CF0-8DB7-72086329125E}">
      <dgm:prSet/>
      <dgm:spPr/>
      <dgm:t>
        <a:bodyPr/>
        <a:lstStyle/>
        <a:p>
          <a:endParaRPr lang="zh-CN" altLang="en-US"/>
        </a:p>
      </dgm:t>
    </dgm:pt>
    <dgm:pt modelId="{319EDF29-AC6A-4BD1-A828-520BE51A982A}">
      <dgm:prSet custT="1"/>
      <dgm:spPr/>
      <dgm:t>
        <a:bodyPr/>
        <a:lstStyle/>
        <a:p>
          <a:r>
            <a:rPr lang="zh-CN" altLang="zh-CN" sz="2400" b="1" dirty="0" smtClean="0">
              <a:latin typeface="+mj-ea"/>
              <a:ea typeface="+mj-ea"/>
            </a:rPr>
            <a:t>进行信效度检验</a:t>
          </a:r>
          <a:endParaRPr lang="zh-CN" altLang="en-US" sz="2400" b="1" dirty="0">
            <a:latin typeface="+mj-ea"/>
            <a:ea typeface="+mj-ea"/>
          </a:endParaRPr>
        </a:p>
      </dgm:t>
    </dgm:pt>
    <dgm:pt modelId="{FB3C71E9-AD1D-455C-8AD1-93773A3E963E}" type="parTrans" cxnId="{B54DDDC1-7D67-47C5-A8BA-B36ABE7F8B5B}">
      <dgm:prSet/>
      <dgm:spPr/>
      <dgm:t>
        <a:bodyPr/>
        <a:lstStyle/>
        <a:p>
          <a:endParaRPr lang="zh-CN" altLang="en-US"/>
        </a:p>
      </dgm:t>
    </dgm:pt>
    <dgm:pt modelId="{BC557AA4-248F-4B8E-9FEE-0DA6C1BCE945}" type="sibTrans" cxnId="{B54DDDC1-7D67-47C5-A8BA-B36ABE7F8B5B}">
      <dgm:prSet/>
      <dgm:spPr/>
      <dgm:t>
        <a:bodyPr/>
        <a:lstStyle/>
        <a:p>
          <a:endParaRPr lang="zh-CN" altLang="en-US"/>
        </a:p>
      </dgm:t>
    </dgm:pt>
    <dgm:pt modelId="{331FBC3D-1825-4907-A432-F7CB537DE2BF}">
      <dgm:prSet custT="1"/>
      <dgm:spPr/>
      <dgm:t>
        <a:bodyPr/>
        <a:lstStyle/>
        <a:p>
          <a:r>
            <a:rPr lang="zh-CN" altLang="zh-CN" sz="2400" b="1" dirty="0" smtClean="0">
              <a:latin typeface="+mj-ea"/>
              <a:ea typeface="+mj-ea"/>
            </a:rPr>
            <a:t>形成正式问卷</a:t>
          </a:r>
          <a:endParaRPr lang="zh-CN" altLang="en-US" sz="2400" b="1" dirty="0">
            <a:latin typeface="+mj-ea"/>
            <a:ea typeface="+mj-ea"/>
          </a:endParaRPr>
        </a:p>
      </dgm:t>
    </dgm:pt>
    <dgm:pt modelId="{6BB5693A-7923-44FF-AC3F-5136D7F83B3E}" type="parTrans" cxnId="{B3602E60-89C8-4346-87E7-53BBC9FC4B74}">
      <dgm:prSet/>
      <dgm:spPr/>
      <dgm:t>
        <a:bodyPr/>
        <a:lstStyle/>
        <a:p>
          <a:endParaRPr lang="zh-CN" altLang="en-US"/>
        </a:p>
      </dgm:t>
    </dgm:pt>
    <dgm:pt modelId="{0FEA3B10-3169-4A6D-9F14-5C60F59FC235}" type="sibTrans" cxnId="{B3602E60-89C8-4346-87E7-53BBC9FC4B74}">
      <dgm:prSet/>
      <dgm:spPr/>
      <dgm:t>
        <a:bodyPr/>
        <a:lstStyle/>
        <a:p>
          <a:endParaRPr lang="zh-CN" altLang="en-US"/>
        </a:p>
      </dgm:t>
    </dgm:pt>
    <dgm:pt modelId="{8B0B4242-B1AB-4C0B-B61B-CB389830AA7B}" type="pres">
      <dgm:prSet presAssocID="{E4CD80B8-50C5-4A90-A9E9-0BD8C84BA569}" presName="linearFlow" presStyleCnt="0">
        <dgm:presLayoutVars>
          <dgm:dir/>
          <dgm:animLvl val="lvl"/>
          <dgm:resizeHandles val="exact"/>
        </dgm:presLayoutVars>
      </dgm:prSet>
      <dgm:spPr/>
      <dgm:t>
        <a:bodyPr/>
        <a:lstStyle/>
        <a:p>
          <a:endParaRPr lang="zh-CN" altLang="en-US"/>
        </a:p>
      </dgm:t>
    </dgm:pt>
    <dgm:pt modelId="{111AF2F5-AB45-403D-BC7C-A618829655B6}" type="pres">
      <dgm:prSet presAssocID="{FC940673-0481-4D46-9C74-3DA1E70E2327}" presName="composite" presStyleCnt="0"/>
      <dgm:spPr/>
    </dgm:pt>
    <dgm:pt modelId="{C58FBBFF-B49B-4018-AA02-2400276151AF}" type="pres">
      <dgm:prSet presAssocID="{FC940673-0481-4D46-9C74-3DA1E70E2327}" presName="parentText" presStyleLbl="alignNode1" presStyleIdx="0" presStyleCnt="6">
        <dgm:presLayoutVars>
          <dgm:chMax val="1"/>
          <dgm:bulletEnabled val="1"/>
        </dgm:presLayoutVars>
      </dgm:prSet>
      <dgm:spPr/>
      <dgm:t>
        <a:bodyPr/>
        <a:lstStyle/>
        <a:p>
          <a:endParaRPr lang="zh-CN" altLang="en-US"/>
        </a:p>
      </dgm:t>
    </dgm:pt>
    <dgm:pt modelId="{86F892EC-A974-4684-9C1D-0DEA4B2FE0F6}" type="pres">
      <dgm:prSet presAssocID="{FC940673-0481-4D46-9C74-3DA1E70E2327}" presName="descendantText" presStyleLbl="alignAcc1" presStyleIdx="0" presStyleCnt="6">
        <dgm:presLayoutVars>
          <dgm:bulletEnabled val="1"/>
        </dgm:presLayoutVars>
      </dgm:prSet>
      <dgm:spPr/>
      <dgm:t>
        <a:bodyPr/>
        <a:lstStyle/>
        <a:p>
          <a:endParaRPr lang="zh-CN" altLang="en-US"/>
        </a:p>
      </dgm:t>
    </dgm:pt>
    <dgm:pt modelId="{CA670B3B-3057-4049-868A-4319AF99B94C}" type="pres">
      <dgm:prSet presAssocID="{5BA28079-0E1A-4C7E-B24A-3EBA26B5D924}" presName="sp" presStyleCnt="0"/>
      <dgm:spPr/>
    </dgm:pt>
    <dgm:pt modelId="{50E68F04-6B87-4237-90A2-1BAFE3973367}" type="pres">
      <dgm:prSet presAssocID="{1326A8C9-4A67-4CB7-A229-1A29A5DE4404}" presName="composite" presStyleCnt="0"/>
      <dgm:spPr/>
    </dgm:pt>
    <dgm:pt modelId="{FC28CA0E-6750-4831-BC48-034D3688D5A8}" type="pres">
      <dgm:prSet presAssocID="{1326A8C9-4A67-4CB7-A229-1A29A5DE4404}" presName="parentText" presStyleLbl="alignNode1" presStyleIdx="1" presStyleCnt="6">
        <dgm:presLayoutVars>
          <dgm:chMax val="1"/>
          <dgm:bulletEnabled val="1"/>
        </dgm:presLayoutVars>
      </dgm:prSet>
      <dgm:spPr/>
      <dgm:t>
        <a:bodyPr/>
        <a:lstStyle/>
        <a:p>
          <a:endParaRPr lang="zh-CN" altLang="en-US"/>
        </a:p>
      </dgm:t>
    </dgm:pt>
    <dgm:pt modelId="{2A7D89C0-3F04-4824-832B-0465CC2CCE12}" type="pres">
      <dgm:prSet presAssocID="{1326A8C9-4A67-4CB7-A229-1A29A5DE4404}" presName="descendantText" presStyleLbl="alignAcc1" presStyleIdx="1" presStyleCnt="6">
        <dgm:presLayoutVars>
          <dgm:bulletEnabled val="1"/>
        </dgm:presLayoutVars>
      </dgm:prSet>
      <dgm:spPr/>
      <dgm:t>
        <a:bodyPr/>
        <a:lstStyle/>
        <a:p>
          <a:endParaRPr lang="zh-CN" altLang="en-US"/>
        </a:p>
      </dgm:t>
    </dgm:pt>
    <dgm:pt modelId="{CAE52124-76BB-49E6-9250-895C6C354DB9}" type="pres">
      <dgm:prSet presAssocID="{EBA2EB76-D0F8-4F92-ACB6-3FB741E92C8D}" presName="sp" presStyleCnt="0"/>
      <dgm:spPr/>
    </dgm:pt>
    <dgm:pt modelId="{E1F89F33-96D7-4DDF-8026-82FE9226A95B}" type="pres">
      <dgm:prSet presAssocID="{C2A91DE9-77E6-4A15-B50F-6BAB57D2785D}" presName="composite" presStyleCnt="0"/>
      <dgm:spPr/>
    </dgm:pt>
    <dgm:pt modelId="{B8FE7E84-372F-4289-8022-C017F93E35B6}" type="pres">
      <dgm:prSet presAssocID="{C2A91DE9-77E6-4A15-B50F-6BAB57D2785D}" presName="parentText" presStyleLbl="alignNode1" presStyleIdx="2" presStyleCnt="6">
        <dgm:presLayoutVars>
          <dgm:chMax val="1"/>
          <dgm:bulletEnabled val="1"/>
        </dgm:presLayoutVars>
      </dgm:prSet>
      <dgm:spPr/>
      <dgm:t>
        <a:bodyPr/>
        <a:lstStyle/>
        <a:p>
          <a:endParaRPr lang="zh-CN" altLang="en-US"/>
        </a:p>
      </dgm:t>
    </dgm:pt>
    <dgm:pt modelId="{948D4F1F-F511-41B1-A70E-4305BEF9EEA9}" type="pres">
      <dgm:prSet presAssocID="{C2A91DE9-77E6-4A15-B50F-6BAB57D2785D}" presName="descendantText" presStyleLbl="alignAcc1" presStyleIdx="2" presStyleCnt="6">
        <dgm:presLayoutVars>
          <dgm:bulletEnabled val="1"/>
        </dgm:presLayoutVars>
      </dgm:prSet>
      <dgm:spPr/>
      <dgm:t>
        <a:bodyPr/>
        <a:lstStyle/>
        <a:p>
          <a:endParaRPr lang="zh-CN" altLang="en-US"/>
        </a:p>
      </dgm:t>
    </dgm:pt>
    <dgm:pt modelId="{A79674A2-088F-4FB1-855C-E7BC539A6F36}" type="pres">
      <dgm:prSet presAssocID="{B5C41BE6-66BC-4CB4-BBAA-D02585B8C9AA}" presName="sp" presStyleCnt="0"/>
      <dgm:spPr/>
    </dgm:pt>
    <dgm:pt modelId="{13ED19F7-9479-4EFF-8527-AB0532523A35}" type="pres">
      <dgm:prSet presAssocID="{B443EE88-0CB2-466F-81EC-8D38EEA47207}" presName="composite" presStyleCnt="0"/>
      <dgm:spPr/>
    </dgm:pt>
    <dgm:pt modelId="{84EE0EE9-0990-4F76-98A5-2FDDDB81A6DD}" type="pres">
      <dgm:prSet presAssocID="{B443EE88-0CB2-466F-81EC-8D38EEA47207}" presName="parentText" presStyleLbl="alignNode1" presStyleIdx="3" presStyleCnt="6">
        <dgm:presLayoutVars>
          <dgm:chMax val="1"/>
          <dgm:bulletEnabled val="1"/>
        </dgm:presLayoutVars>
      </dgm:prSet>
      <dgm:spPr/>
      <dgm:t>
        <a:bodyPr/>
        <a:lstStyle/>
        <a:p>
          <a:endParaRPr lang="zh-CN" altLang="en-US"/>
        </a:p>
      </dgm:t>
    </dgm:pt>
    <dgm:pt modelId="{C2180E22-1B3F-4E70-B28E-6636FAFD8575}" type="pres">
      <dgm:prSet presAssocID="{B443EE88-0CB2-466F-81EC-8D38EEA47207}" presName="descendantText" presStyleLbl="alignAcc1" presStyleIdx="3" presStyleCnt="6">
        <dgm:presLayoutVars>
          <dgm:bulletEnabled val="1"/>
        </dgm:presLayoutVars>
      </dgm:prSet>
      <dgm:spPr/>
      <dgm:t>
        <a:bodyPr/>
        <a:lstStyle/>
        <a:p>
          <a:endParaRPr lang="zh-CN" altLang="en-US"/>
        </a:p>
      </dgm:t>
    </dgm:pt>
    <dgm:pt modelId="{B67A1CDF-EC76-4954-95C3-A5641091E101}" type="pres">
      <dgm:prSet presAssocID="{5C70D8A6-F005-43A4-A4C8-F16944D62FDD}" presName="sp" presStyleCnt="0"/>
      <dgm:spPr/>
    </dgm:pt>
    <dgm:pt modelId="{E9419F8E-5E27-403B-8254-FB4D728E5A4B}" type="pres">
      <dgm:prSet presAssocID="{6ACB6B16-164A-41D3-9778-5CE84BFEABA4}" presName="composite" presStyleCnt="0"/>
      <dgm:spPr/>
    </dgm:pt>
    <dgm:pt modelId="{EE00014F-E361-4D04-9D19-AB4CC4ABD580}" type="pres">
      <dgm:prSet presAssocID="{6ACB6B16-164A-41D3-9778-5CE84BFEABA4}" presName="parentText" presStyleLbl="alignNode1" presStyleIdx="4" presStyleCnt="6">
        <dgm:presLayoutVars>
          <dgm:chMax val="1"/>
          <dgm:bulletEnabled val="1"/>
        </dgm:presLayoutVars>
      </dgm:prSet>
      <dgm:spPr/>
      <dgm:t>
        <a:bodyPr/>
        <a:lstStyle/>
        <a:p>
          <a:endParaRPr lang="zh-CN" altLang="en-US"/>
        </a:p>
      </dgm:t>
    </dgm:pt>
    <dgm:pt modelId="{8AEED3E4-AB98-40BB-A60B-9927ECF76598}" type="pres">
      <dgm:prSet presAssocID="{6ACB6B16-164A-41D3-9778-5CE84BFEABA4}" presName="descendantText" presStyleLbl="alignAcc1" presStyleIdx="4" presStyleCnt="6">
        <dgm:presLayoutVars>
          <dgm:bulletEnabled val="1"/>
        </dgm:presLayoutVars>
      </dgm:prSet>
      <dgm:spPr/>
      <dgm:t>
        <a:bodyPr/>
        <a:lstStyle/>
        <a:p>
          <a:endParaRPr lang="zh-CN" altLang="en-US"/>
        </a:p>
      </dgm:t>
    </dgm:pt>
    <dgm:pt modelId="{41C63D9F-7DB6-497B-8F55-ED95DFDD14D5}" type="pres">
      <dgm:prSet presAssocID="{CE1538AD-6EFE-49BB-86E5-5DC6F2A29D68}" presName="sp" presStyleCnt="0"/>
      <dgm:spPr/>
    </dgm:pt>
    <dgm:pt modelId="{868A5473-22B8-4908-81F4-5E040A9837FE}" type="pres">
      <dgm:prSet presAssocID="{B8FE8632-4EEB-4EED-9677-7091CE5A992C}" presName="composite" presStyleCnt="0"/>
      <dgm:spPr/>
    </dgm:pt>
    <dgm:pt modelId="{CE86E18B-66CB-457B-8A92-41FF0A125AEB}" type="pres">
      <dgm:prSet presAssocID="{B8FE8632-4EEB-4EED-9677-7091CE5A992C}" presName="parentText" presStyleLbl="alignNode1" presStyleIdx="5" presStyleCnt="6">
        <dgm:presLayoutVars>
          <dgm:chMax val="1"/>
          <dgm:bulletEnabled val="1"/>
        </dgm:presLayoutVars>
      </dgm:prSet>
      <dgm:spPr/>
      <dgm:t>
        <a:bodyPr/>
        <a:lstStyle/>
        <a:p>
          <a:endParaRPr lang="zh-CN" altLang="en-US"/>
        </a:p>
      </dgm:t>
    </dgm:pt>
    <dgm:pt modelId="{71F353F1-FDF3-4FC9-B9C7-5BEC2D08138B}" type="pres">
      <dgm:prSet presAssocID="{B8FE8632-4EEB-4EED-9677-7091CE5A992C}" presName="descendantText" presStyleLbl="alignAcc1" presStyleIdx="5" presStyleCnt="6">
        <dgm:presLayoutVars>
          <dgm:bulletEnabled val="1"/>
        </dgm:presLayoutVars>
      </dgm:prSet>
      <dgm:spPr/>
      <dgm:t>
        <a:bodyPr/>
        <a:lstStyle/>
        <a:p>
          <a:endParaRPr lang="zh-CN" altLang="en-US"/>
        </a:p>
      </dgm:t>
    </dgm:pt>
  </dgm:ptLst>
  <dgm:cxnLst>
    <dgm:cxn modelId="{AB03F03D-6B15-4656-81F9-BE22F1254BEE}" type="presOf" srcId="{FC940673-0481-4D46-9C74-3DA1E70E2327}" destId="{C58FBBFF-B49B-4018-AA02-2400276151AF}" srcOrd="0" destOrd="0" presId="urn:microsoft.com/office/officeart/2005/8/layout/chevron2"/>
    <dgm:cxn modelId="{69E5FB2E-F546-475C-A6FF-E8DAB72F6F4F}" srcId="{E4CD80B8-50C5-4A90-A9E9-0BD8C84BA569}" destId="{1326A8C9-4A67-4CB7-A229-1A29A5DE4404}" srcOrd="1" destOrd="0" parTransId="{608A5C84-2853-4038-96D0-9A05880C5035}" sibTransId="{EBA2EB76-D0F8-4F92-ACB6-3FB741E92C8D}"/>
    <dgm:cxn modelId="{2BD07329-ECCB-4CF0-8DB7-72086329125E}" srcId="{B443EE88-0CB2-466F-81EC-8D38EEA47207}" destId="{C7BA388D-BDF1-469C-AC9E-3B7671EE11CF}" srcOrd="0" destOrd="0" parTransId="{B3B93A8F-2D55-48BE-85E8-55C294731AE9}" sibTransId="{61CCC77B-19BC-401C-994F-77F0EE2CC9C7}"/>
    <dgm:cxn modelId="{21F8A347-DA44-4DEF-80DF-A807E2994EC6}" type="presOf" srcId="{6ACB6B16-164A-41D3-9778-5CE84BFEABA4}" destId="{EE00014F-E361-4D04-9D19-AB4CC4ABD580}" srcOrd="0" destOrd="0" presId="urn:microsoft.com/office/officeart/2005/8/layout/chevron2"/>
    <dgm:cxn modelId="{CA45DC8E-A768-465A-8C70-C895FB5E1771}" type="presOf" srcId="{331FBC3D-1825-4907-A432-F7CB537DE2BF}" destId="{71F353F1-FDF3-4FC9-B9C7-5BEC2D08138B}" srcOrd="0" destOrd="0" presId="urn:microsoft.com/office/officeart/2005/8/layout/chevron2"/>
    <dgm:cxn modelId="{9B55C9E8-C98E-421E-970E-8DCE703EF422}" srcId="{E4CD80B8-50C5-4A90-A9E9-0BD8C84BA569}" destId="{C2A91DE9-77E6-4A15-B50F-6BAB57D2785D}" srcOrd="2" destOrd="0" parTransId="{F6ADEA8C-5EAD-4103-AE1A-1B154342D684}" sibTransId="{B5C41BE6-66BC-4CB4-BBAA-D02585B8C9AA}"/>
    <dgm:cxn modelId="{959510B9-2951-4B3A-B524-CDE1FAF57D91}" type="presOf" srcId="{A3C79A41-E719-495A-BF07-CE791072FAF7}" destId="{2A7D89C0-3F04-4824-832B-0465CC2CCE12}" srcOrd="0" destOrd="0" presId="urn:microsoft.com/office/officeart/2005/8/layout/chevron2"/>
    <dgm:cxn modelId="{6C63C190-391D-4B86-9FC7-E8F42B773E05}" type="presOf" srcId="{327C11D1-A777-425D-9BC7-17638FFAD461}" destId="{86F892EC-A974-4684-9C1D-0DEA4B2FE0F6}" srcOrd="0" destOrd="0" presId="urn:microsoft.com/office/officeart/2005/8/layout/chevron2"/>
    <dgm:cxn modelId="{5AF516DF-1BC2-4B71-B3F9-5100EA0A8C76}" type="presOf" srcId="{B8FE8632-4EEB-4EED-9677-7091CE5A992C}" destId="{CE86E18B-66CB-457B-8A92-41FF0A125AEB}" srcOrd="0" destOrd="0" presId="urn:microsoft.com/office/officeart/2005/8/layout/chevron2"/>
    <dgm:cxn modelId="{7EFBFD71-6676-42C5-ABA5-CC6E70435686}" srcId="{E4CD80B8-50C5-4A90-A9E9-0BD8C84BA569}" destId="{B443EE88-0CB2-466F-81EC-8D38EEA47207}" srcOrd="3" destOrd="0" parTransId="{D6C3B40E-6B85-45C9-9241-7FF5993D4EB1}" sibTransId="{5C70D8A6-F005-43A4-A4C8-F16944D62FDD}"/>
    <dgm:cxn modelId="{AD79E702-46D2-4BCC-86CD-30BFD602EAAD}" type="presOf" srcId="{E4CD80B8-50C5-4A90-A9E9-0BD8C84BA569}" destId="{8B0B4242-B1AB-4C0B-B61B-CB389830AA7B}" srcOrd="0" destOrd="0" presId="urn:microsoft.com/office/officeart/2005/8/layout/chevron2"/>
    <dgm:cxn modelId="{C0665EA3-79DC-4608-A128-5E1D8BB069B0}" srcId="{E4CD80B8-50C5-4A90-A9E9-0BD8C84BA569}" destId="{6ACB6B16-164A-41D3-9778-5CE84BFEABA4}" srcOrd="4" destOrd="0" parTransId="{79770A01-C10A-4C2D-94F4-7D22A46505C7}" sibTransId="{CE1538AD-6EFE-49BB-86E5-5DC6F2A29D68}"/>
    <dgm:cxn modelId="{B3602E60-89C8-4346-87E7-53BBC9FC4B74}" srcId="{B8FE8632-4EEB-4EED-9677-7091CE5A992C}" destId="{331FBC3D-1825-4907-A432-F7CB537DE2BF}" srcOrd="0" destOrd="0" parTransId="{6BB5693A-7923-44FF-AC3F-5136D7F83B3E}" sibTransId="{0FEA3B10-3169-4A6D-9F14-5C60F59FC235}"/>
    <dgm:cxn modelId="{4D0A2612-2069-47BE-9EB2-FD28F463C0F0}" srcId="{C2A91DE9-77E6-4A15-B50F-6BAB57D2785D}" destId="{6845656E-334A-458B-A300-6A927B7CA55A}" srcOrd="0" destOrd="0" parTransId="{1A77E4E8-A91E-4528-8A53-C3D24D7C65F0}" sibTransId="{D2C2F6F9-5AEE-4FA2-B5D6-38874D274CC6}"/>
    <dgm:cxn modelId="{8BCC6295-6DF4-4039-A65F-51403105D8CF}" srcId="{1326A8C9-4A67-4CB7-A229-1A29A5DE4404}" destId="{A3C79A41-E719-495A-BF07-CE791072FAF7}" srcOrd="0" destOrd="0" parTransId="{25856E57-51DD-4067-B404-F987A822BA30}" sibTransId="{E070CCEB-791B-4EE2-8D58-23CA464C37D7}"/>
    <dgm:cxn modelId="{4D0DA62F-DDA0-4E39-9253-3220BF8E5032}" srcId="{E4CD80B8-50C5-4A90-A9E9-0BD8C84BA569}" destId="{B8FE8632-4EEB-4EED-9677-7091CE5A992C}" srcOrd="5" destOrd="0" parTransId="{4A0E40B5-1178-47D4-AC06-D3C6899D4877}" sibTransId="{3D2F4556-4AA3-487D-8EF4-BA305814D9F2}"/>
    <dgm:cxn modelId="{EDE5B8D2-A1FB-4893-8F5E-EA305C4FB2F5}" srcId="{FC940673-0481-4D46-9C74-3DA1E70E2327}" destId="{327C11D1-A777-425D-9BC7-17638FFAD461}" srcOrd="0" destOrd="0" parTransId="{65DA3694-FA73-4633-987D-EC2ABB9A1EE1}" sibTransId="{D0B21CC8-643A-4B50-8B06-0D6E47A65672}"/>
    <dgm:cxn modelId="{B54DDDC1-7D67-47C5-A8BA-B36ABE7F8B5B}" srcId="{6ACB6B16-164A-41D3-9778-5CE84BFEABA4}" destId="{319EDF29-AC6A-4BD1-A828-520BE51A982A}" srcOrd="0" destOrd="0" parTransId="{FB3C71E9-AD1D-455C-8AD1-93773A3E963E}" sibTransId="{BC557AA4-248F-4B8E-9FEE-0DA6C1BCE945}"/>
    <dgm:cxn modelId="{A1DA21D5-6DF6-4ACB-B6EB-530F77B5E16D}" type="presOf" srcId="{C7BA388D-BDF1-469C-AC9E-3B7671EE11CF}" destId="{C2180E22-1B3F-4E70-B28E-6636FAFD8575}" srcOrd="0" destOrd="0" presId="urn:microsoft.com/office/officeart/2005/8/layout/chevron2"/>
    <dgm:cxn modelId="{174D46F1-D146-4A7E-8F2D-DB2D90BAC94B}" srcId="{E4CD80B8-50C5-4A90-A9E9-0BD8C84BA569}" destId="{FC940673-0481-4D46-9C74-3DA1E70E2327}" srcOrd="0" destOrd="0" parTransId="{F77572D0-5C00-451B-B9C3-A8019B6A0780}" sibTransId="{5BA28079-0E1A-4C7E-B24A-3EBA26B5D924}"/>
    <dgm:cxn modelId="{0802D202-A330-4A5F-8FE1-780232611933}" type="presOf" srcId="{319EDF29-AC6A-4BD1-A828-520BE51A982A}" destId="{8AEED3E4-AB98-40BB-A60B-9927ECF76598}" srcOrd="0" destOrd="0" presId="urn:microsoft.com/office/officeart/2005/8/layout/chevron2"/>
    <dgm:cxn modelId="{4693CC8D-6482-4710-BBE1-97E4870CDD4F}" type="presOf" srcId="{1326A8C9-4A67-4CB7-A229-1A29A5DE4404}" destId="{FC28CA0E-6750-4831-BC48-034D3688D5A8}" srcOrd="0" destOrd="0" presId="urn:microsoft.com/office/officeart/2005/8/layout/chevron2"/>
    <dgm:cxn modelId="{29357C96-6453-4A8C-B7FC-4B1386A22285}" type="presOf" srcId="{B443EE88-0CB2-466F-81EC-8D38EEA47207}" destId="{84EE0EE9-0990-4F76-98A5-2FDDDB81A6DD}" srcOrd="0" destOrd="0" presId="urn:microsoft.com/office/officeart/2005/8/layout/chevron2"/>
    <dgm:cxn modelId="{C1D6328B-43F2-46EC-B3E9-45E157D078F8}" type="presOf" srcId="{C2A91DE9-77E6-4A15-B50F-6BAB57D2785D}" destId="{B8FE7E84-372F-4289-8022-C017F93E35B6}" srcOrd="0" destOrd="0" presId="urn:microsoft.com/office/officeart/2005/8/layout/chevron2"/>
    <dgm:cxn modelId="{33DD43A8-47C7-4F13-8437-FD5009CB0536}" type="presOf" srcId="{6845656E-334A-458B-A300-6A927B7CA55A}" destId="{948D4F1F-F511-41B1-A70E-4305BEF9EEA9}" srcOrd="0" destOrd="0" presId="urn:microsoft.com/office/officeart/2005/8/layout/chevron2"/>
    <dgm:cxn modelId="{24DAB614-7923-49F1-8798-EA218AA03A0C}" type="presParOf" srcId="{8B0B4242-B1AB-4C0B-B61B-CB389830AA7B}" destId="{111AF2F5-AB45-403D-BC7C-A618829655B6}" srcOrd="0" destOrd="0" presId="urn:microsoft.com/office/officeart/2005/8/layout/chevron2"/>
    <dgm:cxn modelId="{C6FB8C29-FB56-4FE3-86B6-303A48DB9D49}" type="presParOf" srcId="{111AF2F5-AB45-403D-BC7C-A618829655B6}" destId="{C58FBBFF-B49B-4018-AA02-2400276151AF}" srcOrd="0" destOrd="0" presId="urn:microsoft.com/office/officeart/2005/8/layout/chevron2"/>
    <dgm:cxn modelId="{61C145B9-818E-4086-8663-D95B641C3FBF}" type="presParOf" srcId="{111AF2F5-AB45-403D-BC7C-A618829655B6}" destId="{86F892EC-A974-4684-9C1D-0DEA4B2FE0F6}" srcOrd="1" destOrd="0" presId="urn:microsoft.com/office/officeart/2005/8/layout/chevron2"/>
    <dgm:cxn modelId="{0E965783-167F-4C9F-A19B-8F96D5E2B12D}" type="presParOf" srcId="{8B0B4242-B1AB-4C0B-B61B-CB389830AA7B}" destId="{CA670B3B-3057-4049-868A-4319AF99B94C}" srcOrd="1" destOrd="0" presId="urn:microsoft.com/office/officeart/2005/8/layout/chevron2"/>
    <dgm:cxn modelId="{D314110F-B332-4923-81D1-3426957D0EE9}" type="presParOf" srcId="{8B0B4242-B1AB-4C0B-B61B-CB389830AA7B}" destId="{50E68F04-6B87-4237-90A2-1BAFE3973367}" srcOrd="2" destOrd="0" presId="urn:microsoft.com/office/officeart/2005/8/layout/chevron2"/>
    <dgm:cxn modelId="{1A6FF585-8244-4B2E-96DA-E25151AEE964}" type="presParOf" srcId="{50E68F04-6B87-4237-90A2-1BAFE3973367}" destId="{FC28CA0E-6750-4831-BC48-034D3688D5A8}" srcOrd="0" destOrd="0" presId="urn:microsoft.com/office/officeart/2005/8/layout/chevron2"/>
    <dgm:cxn modelId="{A8EB00F5-44E5-4EFC-B780-AAA259DC546C}" type="presParOf" srcId="{50E68F04-6B87-4237-90A2-1BAFE3973367}" destId="{2A7D89C0-3F04-4824-832B-0465CC2CCE12}" srcOrd="1" destOrd="0" presId="urn:microsoft.com/office/officeart/2005/8/layout/chevron2"/>
    <dgm:cxn modelId="{9A92592B-4072-42B4-AC63-1BDC830041E6}" type="presParOf" srcId="{8B0B4242-B1AB-4C0B-B61B-CB389830AA7B}" destId="{CAE52124-76BB-49E6-9250-895C6C354DB9}" srcOrd="3" destOrd="0" presId="urn:microsoft.com/office/officeart/2005/8/layout/chevron2"/>
    <dgm:cxn modelId="{DB2766AA-DD81-498A-BEDF-23684970E06A}" type="presParOf" srcId="{8B0B4242-B1AB-4C0B-B61B-CB389830AA7B}" destId="{E1F89F33-96D7-4DDF-8026-82FE9226A95B}" srcOrd="4" destOrd="0" presId="urn:microsoft.com/office/officeart/2005/8/layout/chevron2"/>
    <dgm:cxn modelId="{000E84CE-84A2-4026-8229-2F2764421D28}" type="presParOf" srcId="{E1F89F33-96D7-4DDF-8026-82FE9226A95B}" destId="{B8FE7E84-372F-4289-8022-C017F93E35B6}" srcOrd="0" destOrd="0" presId="urn:microsoft.com/office/officeart/2005/8/layout/chevron2"/>
    <dgm:cxn modelId="{C4145925-76C6-43CA-93B3-3E6AD5549C3D}" type="presParOf" srcId="{E1F89F33-96D7-4DDF-8026-82FE9226A95B}" destId="{948D4F1F-F511-41B1-A70E-4305BEF9EEA9}" srcOrd="1" destOrd="0" presId="urn:microsoft.com/office/officeart/2005/8/layout/chevron2"/>
    <dgm:cxn modelId="{1815B16B-FD41-46B5-8C25-0B7C8A610180}" type="presParOf" srcId="{8B0B4242-B1AB-4C0B-B61B-CB389830AA7B}" destId="{A79674A2-088F-4FB1-855C-E7BC539A6F36}" srcOrd="5" destOrd="0" presId="urn:microsoft.com/office/officeart/2005/8/layout/chevron2"/>
    <dgm:cxn modelId="{13DA8A21-C7B7-4C7F-8A9D-59073D7217D2}" type="presParOf" srcId="{8B0B4242-B1AB-4C0B-B61B-CB389830AA7B}" destId="{13ED19F7-9479-4EFF-8527-AB0532523A35}" srcOrd="6" destOrd="0" presId="urn:microsoft.com/office/officeart/2005/8/layout/chevron2"/>
    <dgm:cxn modelId="{DCA714FF-7F81-4B64-BA33-D70DE5A7E7D7}" type="presParOf" srcId="{13ED19F7-9479-4EFF-8527-AB0532523A35}" destId="{84EE0EE9-0990-4F76-98A5-2FDDDB81A6DD}" srcOrd="0" destOrd="0" presId="urn:microsoft.com/office/officeart/2005/8/layout/chevron2"/>
    <dgm:cxn modelId="{B5B0CA04-3D20-4DB1-8073-996071E90F51}" type="presParOf" srcId="{13ED19F7-9479-4EFF-8527-AB0532523A35}" destId="{C2180E22-1B3F-4E70-B28E-6636FAFD8575}" srcOrd="1" destOrd="0" presId="urn:microsoft.com/office/officeart/2005/8/layout/chevron2"/>
    <dgm:cxn modelId="{73049FD4-3D81-420D-A6AA-9F9892231D0B}" type="presParOf" srcId="{8B0B4242-B1AB-4C0B-B61B-CB389830AA7B}" destId="{B67A1CDF-EC76-4954-95C3-A5641091E101}" srcOrd="7" destOrd="0" presId="urn:microsoft.com/office/officeart/2005/8/layout/chevron2"/>
    <dgm:cxn modelId="{8BF07F5A-A1E4-4E5F-A548-B70294CB6885}" type="presParOf" srcId="{8B0B4242-B1AB-4C0B-B61B-CB389830AA7B}" destId="{E9419F8E-5E27-403B-8254-FB4D728E5A4B}" srcOrd="8" destOrd="0" presId="urn:microsoft.com/office/officeart/2005/8/layout/chevron2"/>
    <dgm:cxn modelId="{ABAC70AB-E842-476F-88FF-3A658A440A9E}" type="presParOf" srcId="{E9419F8E-5E27-403B-8254-FB4D728E5A4B}" destId="{EE00014F-E361-4D04-9D19-AB4CC4ABD580}" srcOrd="0" destOrd="0" presId="urn:microsoft.com/office/officeart/2005/8/layout/chevron2"/>
    <dgm:cxn modelId="{19F6229B-E9EE-44E2-B913-84C7937E6F79}" type="presParOf" srcId="{E9419F8E-5E27-403B-8254-FB4D728E5A4B}" destId="{8AEED3E4-AB98-40BB-A60B-9927ECF76598}" srcOrd="1" destOrd="0" presId="urn:microsoft.com/office/officeart/2005/8/layout/chevron2"/>
    <dgm:cxn modelId="{F6FC7553-C57F-4449-AA1A-D53FF4018999}" type="presParOf" srcId="{8B0B4242-B1AB-4C0B-B61B-CB389830AA7B}" destId="{41C63D9F-7DB6-497B-8F55-ED95DFDD14D5}" srcOrd="9" destOrd="0" presId="urn:microsoft.com/office/officeart/2005/8/layout/chevron2"/>
    <dgm:cxn modelId="{DFC613F7-3F71-42AE-9A97-BD1ACDDA5EDC}" type="presParOf" srcId="{8B0B4242-B1AB-4C0B-B61B-CB389830AA7B}" destId="{868A5473-22B8-4908-81F4-5E040A9837FE}" srcOrd="10" destOrd="0" presId="urn:microsoft.com/office/officeart/2005/8/layout/chevron2"/>
    <dgm:cxn modelId="{1FC07F13-5D81-41FE-A430-852262730776}" type="presParOf" srcId="{868A5473-22B8-4908-81F4-5E040A9837FE}" destId="{CE86E18B-66CB-457B-8A92-41FF0A125AEB}" srcOrd="0" destOrd="0" presId="urn:microsoft.com/office/officeart/2005/8/layout/chevron2"/>
    <dgm:cxn modelId="{99EBB0AD-7F5E-4025-96FE-E12502113B6D}" type="presParOf" srcId="{868A5473-22B8-4908-81F4-5E040A9837FE}" destId="{71F353F1-FDF3-4FC9-B9C7-5BEC2D08138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FA369-7DB2-421A-B180-C902ADA821D5}">
      <dsp:nvSpPr>
        <dsp:cNvPr id="0" name=""/>
        <dsp:cNvSpPr/>
      </dsp:nvSpPr>
      <dsp:spPr>
        <a:xfrm>
          <a:off x="1977" y="2148404"/>
          <a:ext cx="1759539" cy="70381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zh-CN" altLang="en-US" sz="1800" kern="1200" dirty="0" smtClean="0"/>
            <a:t>选题</a:t>
          </a:r>
          <a:endParaRPr lang="zh-CN" altLang="en-US" sz="1800" kern="1200" dirty="0"/>
        </a:p>
      </dsp:txBody>
      <dsp:txXfrm>
        <a:off x="353885" y="2148404"/>
        <a:ext cx="1055724" cy="703815"/>
      </dsp:txXfrm>
    </dsp:sp>
    <dsp:sp modelId="{DFF4C662-A4A6-45FD-85CA-AAB01B09684A}">
      <dsp:nvSpPr>
        <dsp:cNvPr id="0" name=""/>
        <dsp:cNvSpPr/>
      </dsp:nvSpPr>
      <dsp:spPr>
        <a:xfrm>
          <a:off x="1585563" y="2148404"/>
          <a:ext cx="1759539" cy="70381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zh-CN" altLang="en-US" sz="1800" kern="1200" dirty="0" smtClean="0"/>
            <a:t>研究</a:t>
          </a:r>
          <a:endParaRPr lang="en-US" altLang="zh-CN" sz="1800" kern="1200" dirty="0" smtClean="0"/>
        </a:p>
        <a:p>
          <a:pPr lvl="0" algn="ctr" defTabSz="800100">
            <a:lnSpc>
              <a:spcPct val="90000"/>
            </a:lnSpc>
            <a:spcBef>
              <a:spcPct val="0"/>
            </a:spcBef>
            <a:spcAft>
              <a:spcPct val="35000"/>
            </a:spcAft>
          </a:pPr>
          <a:r>
            <a:rPr lang="zh-CN" altLang="en-US" sz="1800" kern="1200" dirty="0" smtClean="0"/>
            <a:t>设计</a:t>
          </a:r>
          <a:endParaRPr lang="zh-CN" altLang="en-US" sz="1800" kern="1200" dirty="0"/>
        </a:p>
      </dsp:txBody>
      <dsp:txXfrm>
        <a:off x="1937471" y="2148404"/>
        <a:ext cx="1055724" cy="703815"/>
      </dsp:txXfrm>
    </dsp:sp>
    <dsp:sp modelId="{B7B04F95-7674-4703-A4A0-39C21B3DB1B7}">
      <dsp:nvSpPr>
        <dsp:cNvPr id="0" name=""/>
        <dsp:cNvSpPr/>
      </dsp:nvSpPr>
      <dsp:spPr>
        <a:xfrm>
          <a:off x="3169149" y="2148404"/>
          <a:ext cx="1759539" cy="70381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zh-CN" altLang="en-US" sz="1800" kern="1200" dirty="0" smtClean="0"/>
            <a:t>数据</a:t>
          </a:r>
          <a:endParaRPr lang="en-US" altLang="zh-CN" sz="1800" kern="1200" dirty="0" smtClean="0"/>
        </a:p>
        <a:p>
          <a:pPr lvl="0" algn="ctr" defTabSz="800100">
            <a:lnSpc>
              <a:spcPct val="90000"/>
            </a:lnSpc>
            <a:spcBef>
              <a:spcPct val="0"/>
            </a:spcBef>
            <a:spcAft>
              <a:spcPct val="35000"/>
            </a:spcAft>
          </a:pPr>
          <a:r>
            <a:rPr lang="zh-CN" altLang="en-US" sz="1800" kern="1200" dirty="0" smtClean="0"/>
            <a:t>收集</a:t>
          </a:r>
          <a:endParaRPr lang="zh-CN" altLang="en-US" sz="1800" kern="1200" dirty="0"/>
        </a:p>
      </dsp:txBody>
      <dsp:txXfrm>
        <a:off x="3521057" y="2148404"/>
        <a:ext cx="1055724" cy="703815"/>
      </dsp:txXfrm>
    </dsp:sp>
    <dsp:sp modelId="{04A1DA29-FEF9-467B-A052-7F909E677EED}">
      <dsp:nvSpPr>
        <dsp:cNvPr id="0" name=""/>
        <dsp:cNvSpPr/>
      </dsp:nvSpPr>
      <dsp:spPr>
        <a:xfrm>
          <a:off x="4752734" y="2148404"/>
          <a:ext cx="1759539" cy="70381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zh-CN" altLang="en-US" sz="1800" kern="1200" dirty="0" smtClean="0"/>
            <a:t>数据</a:t>
          </a:r>
          <a:endParaRPr lang="en-US" altLang="zh-CN" sz="1800" kern="1200" dirty="0" smtClean="0"/>
        </a:p>
        <a:p>
          <a:pPr lvl="0" algn="ctr" defTabSz="800100">
            <a:lnSpc>
              <a:spcPct val="90000"/>
            </a:lnSpc>
            <a:spcBef>
              <a:spcPct val="0"/>
            </a:spcBef>
            <a:spcAft>
              <a:spcPct val="35000"/>
            </a:spcAft>
          </a:pPr>
          <a:r>
            <a:rPr lang="zh-CN" altLang="en-US" sz="1800" kern="1200" dirty="0" smtClean="0"/>
            <a:t>分析</a:t>
          </a:r>
          <a:endParaRPr lang="zh-CN" altLang="en-US" sz="1800" kern="1200" dirty="0"/>
        </a:p>
      </dsp:txBody>
      <dsp:txXfrm>
        <a:off x="5104642" y="2148404"/>
        <a:ext cx="1055724" cy="703815"/>
      </dsp:txXfrm>
    </dsp:sp>
    <dsp:sp modelId="{4C9DDF55-E3D4-48B3-86E3-1428E398102F}">
      <dsp:nvSpPr>
        <dsp:cNvPr id="0" name=""/>
        <dsp:cNvSpPr/>
      </dsp:nvSpPr>
      <dsp:spPr>
        <a:xfrm>
          <a:off x="6336320" y="2148404"/>
          <a:ext cx="1759539" cy="70381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zh-CN" altLang="en-US" sz="1800" kern="1200" dirty="0" smtClean="0"/>
            <a:t>数据</a:t>
          </a:r>
          <a:endParaRPr lang="en-US" altLang="zh-CN" sz="1800" kern="1200" dirty="0" smtClean="0"/>
        </a:p>
        <a:p>
          <a:pPr lvl="0" algn="ctr" defTabSz="800100">
            <a:lnSpc>
              <a:spcPct val="90000"/>
            </a:lnSpc>
            <a:spcBef>
              <a:spcPct val="0"/>
            </a:spcBef>
            <a:spcAft>
              <a:spcPct val="35000"/>
            </a:spcAft>
          </a:pPr>
          <a:r>
            <a:rPr lang="zh-CN" altLang="en-US" sz="1800" kern="1200" dirty="0" smtClean="0"/>
            <a:t>解释</a:t>
          </a:r>
          <a:endParaRPr lang="zh-CN" altLang="en-US" sz="1800" kern="1200" dirty="0"/>
        </a:p>
      </dsp:txBody>
      <dsp:txXfrm>
        <a:off x="6688228" y="2148404"/>
        <a:ext cx="1055724" cy="703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FBBFF-B49B-4018-AA02-2400276151AF}">
      <dsp:nvSpPr>
        <dsp:cNvPr id="0" name=""/>
        <dsp:cNvSpPr/>
      </dsp:nvSpPr>
      <dsp:spPr>
        <a:xfrm rot="5400000">
          <a:off x="-113891" y="118272"/>
          <a:ext cx="759273" cy="53149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zh-CN" altLang="en-US" sz="1400" kern="1200" dirty="0"/>
        </a:p>
      </dsp:txBody>
      <dsp:txXfrm rot="-5400000">
        <a:off x="1" y="270127"/>
        <a:ext cx="531491" cy="227782"/>
      </dsp:txXfrm>
    </dsp:sp>
    <dsp:sp modelId="{86F892EC-A974-4684-9C1D-0DEA4B2FE0F6}">
      <dsp:nvSpPr>
        <dsp:cNvPr id="0" name=""/>
        <dsp:cNvSpPr/>
      </dsp:nvSpPr>
      <dsp:spPr>
        <a:xfrm rot="5400000">
          <a:off x="3066981" y="-2531109"/>
          <a:ext cx="493527" cy="55645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b="1" kern="1200" dirty="0" smtClean="0">
              <a:latin typeface="+mj-ea"/>
              <a:ea typeface="+mj-ea"/>
            </a:rPr>
            <a:t>明确调查内容</a:t>
          </a:r>
          <a:endParaRPr lang="zh-CN" altLang="en-US" sz="2400" b="1" kern="1200" dirty="0">
            <a:latin typeface="+mj-ea"/>
            <a:ea typeface="+mj-ea"/>
          </a:endParaRPr>
        </a:p>
      </dsp:txBody>
      <dsp:txXfrm rot="-5400000">
        <a:off x="531491" y="28473"/>
        <a:ext cx="5540416" cy="445343"/>
      </dsp:txXfrm>
    </dsp:sp>
    <dsp:sp modelId="{FC28CA0E-6750-4831-BC48-034D3688D5A8}">
      <dsp:nvSpPr>
        <dsp:cNvPr id="0" name=""/>
        <dsp:cNvSpPr/>
      </dsp:nvSpPr>
      <dsp:spPr>
        <a:xfrm rot="5400000">
          <a:off x="-113891" y="777465"/>
          <a:ext cx="759273" cy="53149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zh-CN" altLang="en-US" sz="1400" kern="1200"/>
        </a:p>
      </dsp:txBody>
      <dsp:txXfrm rot="-5400000">
        <a:off x="1" y="929320"/>
        <a:ext cx="531491" cy="227782"/>
      </dsp:txXfrm>
    </dsp:sp>
    <dsp:sp modelId="{2A7D89C0-3F04-4824-832B-0465CC2CCE12}">
      <dsp:nvSpPr>
        <dsp:cNvPr id="0" name=""/>
        <dsp:cNvSpPr/>
      </dsp:nvSpPr>
      <dsp:spPr>
        <a:xfrm rot="5400000">
          <a:off x="3066981" y="-1871916"/>
          <a:ext cx="493527" cy="55645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b="1" kern="1200" dirty="0" smtClean="0">
              <a:latin typeface="+mj-ea"/>
              <a:ea typeface="+mj-ea"/>
            </a:rPr>
            <a:t>选择编制路径</a:t>
          </a:r>
          <a:endParaRPr lang="zh-CN" altLang="en-US" sz="2400" b="1" kern="1200" dirty="0">
            <a:latin typeface="+mj-ea"/>
            <a:ea typeface="+mj-ea"/>
          </a:endParaRPr>
        </a:p>
      </dsp:txBody>
      <dsp:txXfrm rot="-5400000">
        <a:off x="531491" y="687666"/>
        <a:ext cx="5540416" cy="445343"/>
      </dsp:txXfrm>
    </dsp:sp>
    <dsp:sp modelId="{B8FE7E84-372F-4289-8022-C017F93E35B6}">
      <dsp:nvSpPr>
        <dsp:cNvPr id="0" name=""/>
        <dsp:cNvSpPr/>
      </dsp:nvSpPr>
      <dsp:spPr>
        <a:xfrm rot="5400000">
          <a:off x="-113891" y="1436657"/>
          <a:ext cx="759273" cy="53149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zh-CN" altLang="en-US" sz="1400" kern="1200"/>
        </a:p>
      </dsp:txBody>
      <dsp:txXfrm rot="-5400000">
        <a:off x="1" y="1588512"/>
        <a:ext cx="531491" cy="227782"/>
      </dsp:txXfrm>
    </dsp:sp>
    <dsp:sp modelId="{948D4F1F-F511-41B1-A70E-4305BEF9EEA9}">
      <dsp:nvSpPr>
        <dsp:cNvPr id="0" name=""/>
        <dsp:cNvSpPr/>
      </dsp:nvSpPr>
      <dsp:spPr>
        <a:xfrm rot="5400000">
          <a:off x="3066981" y="-1212723"/>
          <a:ext cx="493527" cy="55645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b="1" kern="1200" dirty="0" smtClean="0">
              <a:latin typeface="+mj-ea"/>
              <a:ea typeface="+mj-ea"/>
            </a:rPr>
            <a:t>形成初始问卷</a:t>
          </a:r>
          <a:endParaRPr lang="zh-CN" altLang="en-US" sz="2400" b="1" kern="1200" dirty="0">
            <a:latin typeface="+mj-ea"/>
            <a:ea typeface="+mj-ea"/>
          </a:endParaRPr>
        </a:p>
      </dsp:txBody>
      <dsp:txXfrm rot="-5400000">
        <a:off x="531491" y="1346859"/>
        <a:ext cx="5540416" cy="445343"/>
      </dsp:txXfrm>
    </dsp:sp>
    <dsp:sp modelId="{84EE0EE9-0990-4F76-98A5-2FDDDB81A6DD}">
      <dsp:nvSpPr>
        <dsp:cNvPr id="0" name=""/>
        <dsp:cNvSpPr/>
      </dsp:nvSpPr>
      <dsp:spPr>
        <a:xfrm rot="5400000">
          <a:off x="-113891" y="2095850"/>
          <a:ext cx="759273" cy="53149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zh-CN" altLang="en-US" sz="1400" kern="1200"/>
        </a:p>
      </dsp:txBody>
      <dsp:txXfrm rot="-5400000">
        <a:off x="1" y="2247705"/>
        <a:ext cx="531491" cy="227782"/>
      </dsp:txXfrm>
    </dsp:sp>
    <dsp:sp modelId="{C2180E22-1B3F-4E70-B28E-6636FAFD8575}">
      <dsp:nvSpPr>
        <dsp:cNvPr id="0" name=""/>
        <dsp:cNvSpPr/>
      </dsp:nvSpPr>
      <dsp:spPr>
        <a:xfrm rot="5400000">
          <a:off x="3066981" y="-553530"/>
          <a:ext cx="493527" cy="55645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b="1" kern="1200" dirty="0" smtClean="0">
              <a:latin typeface="+mj-ea"/>
              <a:ea typeface="+mj-ea"/>
            </a:rPr>
            <a:t>发放与收集问卷</a:t>
          </a:r>
          <a:endParaRPr lang="zh-CN" altLang="en-US" sz="2400" b="1" kern="1200" dirty="0">
            <a:latin typeface="+mj-ea"/>
            <a:ea typeface="+mj-ea"/>
          </a:endParaRPr>
        </a:p>
      </dsp:txBody>
      <dsp:txXfrm rot="-5400000">
        <a:off x="531491" y="2006052"/>
        <a:ext cx="5540416" cy="445343"/>
      </dsp:txXfrm>
    </dsp:sp>
    <dsp:sp modelId="{EE00014F-E361-4D04-9D19-AB4CC4ABD580}">
      <dsp:nvSpPr>
        <dsp:cNvPr id="0" name=""/>
        <dsp:cNvSpPr/>
      </dsp:nvSpPr>
      <dsp:spPr>
        <a:xfrm rot="5400000">
          <a:off x="-113891" y="2755043"/>
          <a:ext cx="759273" cy="53149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zh-CN" altLang="en-US" sz="1400" kern="1200"/>
        </a:p>
      </dsp:txBody>
      <dsp:txXfrm rot="-5400000">
        <a:off x="1" y="2906898"/>
        <a:ext cx="531491" cy="227782"/>
      </dsp:txXfrm>
    </dsp:sp>
    <dsp:sp modelId="{8AEED3E4-AB98-40BB-A60B-9927ECF76598}">
      <dsp:nvSpPr>
        <dsp:cNvPr id="0" name=""/>
        <dsp:cNvSpPr/>
      </dsp:nvSpPr>
      <dsp:spPr>
        <a:xfrm rot="5400000">
          <a:off x="3066981" y="105662"/>
          <a:ext cx="493527" cy="55645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b="1" kern="1200" dirty="0" smtClean="0">
              <a:latin typeface="+mj-ea"/>
              <a:ea typeface="+mj-ea"/>
            </a:rPr>
            <a:t>进行信效度检验</a:t>
          </a:r>
          <a:endParaRPr lang="zh-CN" altLang="en-US" sz="2400" b="1" kern="1200" dirty="0">
            <a:latin typeface="+mj-ea"/>
            <a:ea typeface="+mj-ea"/>
          </a:endParaRPr>
        </a:p>
      </dsp:txBody>
      <dsp:txXfrm rot="-5400000">
        <a:off x="531491" y="2665244"/>
        <a:ext cx="5540416" cy="445343"/>
      </dsp:txXfrm>
    </dsp:sp>
    <dsp:sp modelId="{CE86E18B-66CB-457B-8A92-41FF0A125AEB}">
      <dsp:nvSpPr>
        <dsp:cNvPr id="0" name=""/>
        <dsp:cNvSpPr/>
      </dsp:nvSpPr>
      <dsp:spPr>
        <a:xfrm rot="5400000">
          <a:off x="-113891" y="3414236"/>
          <a:ext cx="759273" cy="53149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zh-CN" altLang="en-US" sz="1400" kern="1200"/>
        </a:p>
      </dsp:txBody>
      <dsp:txXfrm rot="-5400000">
        <a:off x="1" y="3566091"/>
        <a:ext cx="531491" cy="227782"/>
      </dsp:txXfrm>
    </dsp:sp>
    <dsp:sp modelId="{71F353F1-FDF3-4FC9-B9C7-5BEC2D08138B}">
      <dsp:nvSpPr>
        <dsp:cNvPr id="0" name=""/>
        <dsp:cNvSpPr/>
      </dsp:nvSpPr>
      <dsp:spPr>
        <a:xfrm rot="5400000">
          <a:off x="3066981" y="764854"/>
          <a:ext cx="493527" cy="55645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b="1" kern="1200" dirty="0" smtClean="0">
              <a:latin typeface="+mj-ea"/>
              <a:ea typeface="+mj-ea"/>
            </a:rPr>
            <a:t>形成正式问卷</a:t>
          </a:r>
          <a:endParaRPr lang="zh-CN" altLang="en-US" sz="2400" b="1" kern="1200" dirty="0">
            <a:latin typeface="+mj-ea"/>
            <a:ea typeface="+mj-ea"/>
          </a:endParaRPr>
        </a:p>
      </dsp:txBody>
      <dsp:txXfrm rot="-5400000">
        <a:off x="531491" y="3324436"/>
        <a:ext cx="5540416" cy="44534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40E630-B41E-47B9-AD22-2807F025CF57}" type="datetimeFigureOut">
              <a:rPr lang="zh-CN" altLang="en-US" smtClean="0"/>
              <a:t>2018-05-21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AD4A79-F600-44C7-96E6-3BDEEF26499A}" type="slidenum">
              <a:rPr lang="zh-CN" altLang="en-US" smtClean="0"/>
              <a:t>‹#›</a:t>
            </a:fld>
            <a:endParaRPr lang="zh-CN" altLang="en-US"/>
          </a:p>
        </p:txBody>
      </p:sp>
    </p:spTree>
    <p:extLst>
      <p:ext uri="{BB962C8B-B14F-4D97-AF65-F5344CB8AC3E}">
        <p14:creationId xmlns:p14="http://schemas.microsoft.com/office/powerpoint/2010/main" val="28923026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1DBDA9-B256-4C3B-A12E-DECEE39ECA5F}" type="datetimeFigureOut">
              <a:rPr lang="zh-CN" altLang="en-US" smtClean="0"/>
              <a:t>2018-05-21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81760B-A776-4950-9197-6C0C1AEF2118}" type="slidenum">
              <a:rPr lang="zh-CN" altLang="en-US" smtClean="0"/>
              <a:t>‹#›</a:t>
            </a:fld>
            <a:endParaRPr lang="zh-CN" altLang="en-US"/>
          </a:p>
        </p:txBody>
      </p:sp>
    </p:spTree>
    <p:extLst>
      <p:ext uri="{BB962C8B-B14F-4D97-AF65-F5344CB8AC3E}">
        <p14:creationId xmlns:p14="http://schemas.microsoft.com/office/powerpoint/2010/main" val="12029262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smtClean="0"/>
              <a:t>http://meihua.docer.com/</a:t>
            </a: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79DB0ADE-ECBE-4E29-A5ED-34F01DDF0E94}" type="slidenum">
              <a:rPr lang="zh-CN" altLang="en-US" smtClean="0">
                <a:latin typeface="Calibri" panose="020F0502020204030204" pitchFamily="34" charset="0"/>
              </a:rPr>
              <a:pPr/>
              <a:t>2</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1941268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81760B-A776-4950-9197-6C0C1AEF2118}" type="slidenum">
              <a:rPr lang="zh-CN" altLang="en-US" smtClean="0"/>
              <a:t>13</a:t>
            </a:fld>
            <a:endParaRPr lang="zh-CN" altLang="en-US"/>
          </a:p>
        </p:txBody>
      </p:sp>
    </p:spTree>
    <p:extLst>
      <p:ext uri="{BB962C8B-B14F-4D97-AF65-F5344CB8AC3E}">
        <p14:creationId xmlns:p14="http://schemas.microsoft.com/office/powerpoint/2010/main" val="977536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81760B-A776-4950-9197-6C0C1AEF2118}" type="slidenum">
              <a:rPr lang="zh-CN" altLang="en-US" smtClean="0"/>
              <a:t>15</a:t>
            </a:fld>
            <a:endParaRPr lang="zh-CN" altLang="en-US"/>
          </a:p>
        </p:txBody>
      </p:sp>
    </p:spTree>
    <p:extLst>
      <p:ext uri="{BB962C8B-B14F-4D97-AF65-F5344CB8AC3E}">
        <p14:creationId xmlns:p14="http://schemas.microsoft.com/office/powerpoint/2010/main" val="3653582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27" name="组合 26"/>
          <p:cNvGrpSpPr/>
          <p:nvPr/>
        </p:nvGrpSpPr>
        <p:grpSpPr>
          <a:xfrm>
            <a:off x="0" y="0"/>
            <a:ext cx="8743407" cy="6858000"/>
            <a:chOff x="0" y="0"/>
            <a:chExt cx="8743407" cy="6858000"/>
          </a:xfrm>
        </p:grpSpPr>
        <p:pic>
          <p:nvPicPr>
            <p:cNvPr id="26" name="Picture 13" descr="!cov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33007" y="900072"/>
              <a:ext cx="7010400" cy="5957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矩形 23"/>
            <p:cNvSpPr/>
            <p:nvPr userDrawn="1"/>
          </p:nvSpPr>
          <p:spPr>
            <a:xfrm>
              <a:off x="0" y="2200953"/>
              <a:ext cx="3709851" cy="2432007"/>
            </a:xfrm>
            <a:prstGeom prst="rect">
              <a:avLst/>
            </a:prstGeom>
            <a:solidFill>
              <a:srgbClr val="DEE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userDrawn="1"/>
          </p:nvSpPr>
          <p:spPr>
            <a:xfrm>
              <a:off x="5660571" y="0"/>
              <a:ext cx="2142308" cy="1114697"/>
            </a:xfrm>
            <a:prstGeom prst="rect">
              <a:avLst/>
            </a:prstGeom>
            <a:solidFill>
              <a:srgbClr val="59A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Date Placeholder 3"/>
          <p:cNvSpPr>
            <a:spLocks noGrp="1"/>
          </p:cNvSpPr>
          <p:nvPr>
            <p:ph type="dt" sz="half" idx="10"/>
          </p:nvPr>
        </p:nvSpPr>
        <p:spPr/>
        <p:txBody>
          <a:bodyPr/>
          <a:lstStyle/>
          <a:p>
            <a:fld id="{6FDD6B1A-67A1-4B35-ABE9-7FA1C033DB3C}" type="datetime1">
              <a:rPr lang="zh-CN" altLang="en-US" smtClean="0"/>
              <a:t>2018-05-21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5A7827-9AB6-4606-81A1-ADA03E45D296}" type="slidenum">
              <a:rPr lang="zh-CN" altLang="en-US" smtClean="0"/>
              <a:t>‹#›</a:t>
            </a:fld>
            <a:endParaRPr lang="zh-CN" altLang="en-US"/>
          </a:p>
        </p:txBody>
      </p:sp>
      <p:sp>
        <p:nvSpPr>
          <p:cNvPr id="2" name="Title 1"/>
          <p:cNvSpPr>
            <a:spLocks noGrp="1"/>
          </p:cNvSpPr>
          <p:nvPr>
            <p:ph type="ctrTitle"/>
          </p:nvPr>
        </p:nvSpPr>
        <p:spPr>
          <a:xfrm>
            <a:off x="299617" y="2802368"/>
            <a:ext cx="5458665" cy="946286"/>
          </a:xfrm>
          <a:noFill/>
        </p:spPr>
        <p:txBody>
          <a:bodyPr vert="horz" anchor="ctr">
            <a:noAutofit/>
          </a:bodyPr>
          <a:lstStyle>
            <a:lvl1pPr algn="l">
              <a:lnSpc>
                <a:spcPct val="110000"/>
              </a:lnSpc>
              <a:defRPr sz="3200" b="1">
                <a:solidFill>
                  <a:schemeClr val="accent1"/>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3715567" y="3966373"/>
            <a:ext cx="3454582" cy="475388"/>
          </a:xfrm>
        </p:spPr>
        <p:txBody>
          <a:bodyPr vert="horz">
            <a:normAutofit/>
          </a:bodyPr>
          <a:lstStyle>
            <a:lvl1pPr marL="0" indent="0" algn="l">
              <a:buNone/>
              <a:defRPr sz="16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Tree>
    <p:extLst>
      <p:ext uri="{BB962C8B-B14F-4D97-AF65-F5344CB8AC3E}">
        <p14:creationId xmlns:p14="http://schemas.microsoft.com/office/powerpoint/2010/main" val="2197417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85453342-AB75-4F8D-B92E-30EC35D6DC72}" type="datetime1">
              <a:rPr lang="zh-CN" altLang="en-US" smtClean="0"/>
              <a:t>2018-05-21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5A7827-9AB6-4606-81A1-ADA03E45D296}" type="slidenum">
              <a:rPr lang="zh-CN" altLang="en-US" smtClean="0"/>
              <a:t>‹#›</a:t>
            </a:fld>
            <a:endParaRPr lang="zh-CN" altLang="en-US"/>
          </a:p>
        </p:txBody>
      </p:sp>
    </p:spTree>
    <p:extLst>
      <p:ext uri="{BB962C8B-B14F-4D97-AF65-F5344CB8AC3E}">
        <p14:creationId xmlns:p14="http://schemas.microsoft.com/office/powerpoint/2010/main" val="4948516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0ECAE3B-3D38-489C-BE1E-64AD071FA7B5}" type="datetime1">
              <a:rPr lang="zh-CN" altLang="en-US" smtClean="0"/>
              <a:t>2018-05-21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5A7827-9AB6-4606-81A1-ADA03E45D296}" type="slidenum">
              <a:rPr lang="zh-CN" altLang="en-US" smtClean="0"/>
              <a:t>‹#›</a:t>
            </a:fld>
            <a:endParaRPr lang="zh-CN" altLang="en-US"/>
          </a:p>
        </p:txBody>
      </p:sp>
    </p:spTree>
    <p:extLst>
      <p:ext uri="{BB962C8B-B14F-4D97-AF65-F5344CB8AC3E}">
        <p14:creationId xmlns:p14="http://schemas.microsoft.com/office/powerpoint/2010/main" val="12313537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p:txBody>
      </p:sp>
      <p:sp>
        <p:nvSpPr>
          <p:cNvPr id="4" name="Date Placeholder 3"/>
          <p:cNvSpPr>
            <a:spLocks noGrp="1"/>
          </p:cNvSpPr>
          <p:nvPr>
            <p:ph type="dt" sz="half" idx="10"/>
          </p:nvPr>
        </p:nvSpPr>
        <p:spPr/>
        <p:txBody>
          <a:bodyPr/>
          <a:lstStyle/>
          <a:p>
            <a:fld id="{06D213A6-6DE3-47C5-831D-DA94C4FBB348}" type="datetime1">
              <a:rPr lang="zh-CN" altLang="en-US" smtClean="0"/>
              <a:t>2018-05-21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5A7827-9AB6-4606-81A1-ADA03E45D296}" type="slidenum">
              <a:rPr lang="zh-CN" altLang="en-US" smtClean="0"/>
              <a:t>‹#›</a:t>
            </a:fld>
            <a:endParaRPr lang="zh-CN" altLang="en-US"/>
          </a:p>
        </p:txBody>
      </p:sp>
    </p:spTree>
    <p:extLst>
      <p:ext uri="{BB962C8B-B14F-4D97-AF65-F5344CB8AC3E}">
        <p14:creationId xmlns:p14="http://schemas.microsoft.com/office/powerpoint/2010/main" val="36987466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992776" y="2865121"/>
            <a:ext cx="7158447" cy="1697356"/>
          </a:xfrm>
        </p:spPr>
        <p:txBody>
          <a:bodyPr anchor="b">
            <a:normAutofit/>
          </a:bodyPr>
          <a:lstStyle>
            <a:lvl1pPr>
              <a:defRPr sz="4400">
                <a:solidFill>
                  <a:schemeClr val="accent1">
                    <a:lumMod val="75000"/>
                  </a:schemeClr>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992776" y="4562477"/>
            <a:ext cx="7158447" cy="892600"/>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2DBAA390-F5F0-4F59-98C1-2039C3D44B02}" type="datetime1">
              <a:rPr lang="zh-CN" altLang="en-US" smtClean="0"/>
              <a:t>2018-05-21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5A7827-9AB6-4606-81A1-ADA03E45D296}" type="slidenum">
              <a:rPr lang="zh-CN" altLang="en-US" smtClean="0"/>
              <a:t>‹#›</a:t>
            </a:fld>
            <a:endParaRPr lang="zh-CN" altLang="en-US"/>
          </a:p>
        </p:txBody>
      </p:sp>
    </p:spTree>
    <p:extLst>
      <p:ext uri="{BB962C8B-B14F-4D97-AF65-F5344CB8AC3E}">
        <p14:creationId xmlns:p14="http://schemas.microsoft.com/office/powerpoint/2010/main" val="5084791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3EBD8B4A-DBE2-4C0A-81DC-893499998366}" type="datetime1">
              <a:rPr lang="zh-CN" altLang="en-US" smtClean="0"/>
              <a:t>2018-05-21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05A7827-9AB6-4606-81A1-ADA03E45D296}" type="slidenum">
              <a:rPr lang="zh-CN" altLang="en-US" smtClean="0"/>
              <a:t>‹#›</a:t>
            </a:fld>
            <a:endParaRPr lang="zh-CN" altLang="en-US"/>
          </a:p>
        </p:txBody>
      </p:sp>
    </p:spTree>
    <p:extLst>
      <p:ext uri="{BB962C8B-B14F-4D97-AF65-F5344CB8AC3E}">
        <p14:creationId xmlns:p14="http://schemas.microsoft.com/office/powerpoint/2010/main" val="17125831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0BF0EDE-764B-4BEF-A28C-07F3E796782E}" type="datetime1">
              <a:rPr lang="zh-CN" altLang="en-US" smtClean="0"/>
              <a:t>2018-05-21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05A7827-9AB6-4606-81A1-ADA03E45D296}" type="slidenum">
              <a:rPr lang="zh-CN" altLang="en-US" smtClean="0"/>
              <a:t>‹#›</a:t>
            </a:fld>
            <a:endParaRPr lang="zh-CN" altLang="en-US"/>
          </a:p>
        </p:txBody>
      </p:sp>
    </p:spTree>
    <p:extLst>
      <p:ext uri="{BB962C8B-B14F-4D97-AF65-F5344CB8AC3E}">
        <p14:creationId xmlns:p14="http://schemas.microsoft.com/office/powerpoint/2010/main" val="40019320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F1650D59-40E6-4EC5-A855-2A14BE2C3E4A}" type="datetime1">
              <a:rPr lang="zh-CN" altLang="en-US" smtClean="0"/>
              <a:t>2018-05-21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05A7827-9AB6-4606-81A1-ADA03E45D296}" type="slidenum">
              <a:rPr lang="zh-CN" altLang="en-US" smtClean="0"/>
              <a:t>‹#›</a:t>
            </a:fld>
            <a:endParaRPr lang="zh-CN" altLang="en-US"/>
          </a:p>
        </p:txBody>
      </p:sp>
    </p:spTree>
    <p:extLst>
      <p:ext uri="{BB962C8B-B14F-4D97-AF65-F5344CB8AC3E}">
        <p14:creationId xmlns:p14="http://schemas.microsoft.com/office/powerpoint/2010/main" val="15719359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C9C9A1-9DE8-4D58-A431-B99200EF081D}" type="datetime1">
              <a:rPr lang="zh-CN" altLang="en-US" smtClean="0"/>
              <a:t>2018-05-21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05A7827-9AB6-4606-81A1-ADA03E45D296}" type="slidenum">
              <a:rPr lang="zh-CN" altLang="en-US" smtClean="0"/>
              <a:t>‹#›</a:t>
            </a:fld>
            <a:endParaRPr lang="zh-CN" altLang="en-US"/>
          </a:p>
        </p:txBody>
      </p:sp>
    </p:spTree>
    <p:extLst>
      <p:ext uri="{BB962C8B-B14F-4D97-AF65-F5344CB8AC3E}">
        <p14:creationId xmlns:p14="http://schemas.microsoft.com/office/powerpoint/2010/main" val="31572066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052C4E58-F249-4B27-916B-DCCB62CCB2C5}" type="datetime1">
              <a:rPr lang="zh-CN" altLang="en-US" smtClean="0"/>
              <a:t>2018-05-21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05A7827-9AB6-4606-81A1-ADA03E45D296}" type="slidenum">
              <a:rPr lang="zh-CN" altLang="en-US" smtClean="0"/>
              <a:t>‹#›</a:t>
            </a:fld>
            <a:endParaRPr lang="zh-CN" altLang="en-US"/>
          </a:p>
        </p:txBody>
      </p:sp>
    </p:spTree>
    <p:extLst>
      <p:ext uri="{BB962C8B-B14F-4D97-AF65-F5344CB8AC3E}">
        <p14:creationId xmlns:p14="http://schemas.microsoft.com/office/powerpoint/2010/main" val="14338776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6CA14AE3-B3DD-44E7-A264-9B6FA581F76A}" type="datetime1">
              <a:rPr lang="zh-CN" altLang="en-US" smtClean="0"/>
              <a:t>2018-05-21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05A7827-9AB6-4606-81A1-ADA03E45D296}" type="slidenum">
              <a:rPr lang="zh-CN" altLang="en-US" smtClean="0"/>
              <a:t>‹#›</a:t>
            </a:fld>
            <a:endParaRPr lang="zh-CN" altLang="en-US"/>
          </a:p>
        </p:txBody>
      </p:sp>
    </p:spTree>
    <p:extLst>
      <p:ext uri="{BB962C8B-B14F-4D97-AF65-F5344CB8AC3E}">
        <p14:creationId xmlns:p14="http://schemas.microsoft.com/office/powerpoint/2010/main" val="4008116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9" name="Picture 23" descr="!interio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67813"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558866" y="1270750"/>
            <a:ext cx="8097453" cy="4999421"/>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E642FC-04ED-470B-96BC-84A94C5C36A4}" type="datetime1">
              <a:rPr lang="zh-CN" altLang="en-US" smtClean="0"/>
              <a:t>2018-05-21</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A7827-9AB6-4606-81A1-ADA03E45D296}" type="slidenum">
              <a:rPr lang="zh-CN" altLang="en-US" smtClean="0"/>
              <a:t>‹#›</a:t>
            </a:fld>
            <a:endParaRPr lang="zh-CN" altLang="en-US"/>
          </a:p>
        </p:txBody>
      </p:sp>
      <p:sp>
        <p:nvSpPr>
          <p:cNvPr id="2" name="Title Placeholder 1"/>
          <p:cNvSpPr>
            <a:spLocks noGrp="1"/>
          </p:cNvSpPr>
          <p:nvPr>
            <p:ph type="title"/>
          </p:nvPr>
        </p:nvSpPr>
        <p:spPr>
          <a:xfrm>
            <a:off x="558867" y="264980"/>
            <a:ext cx="8097452" cy="740790"/>
          </a:xfrm>
          <a:prstGeom prst="rect">
            <a:avLst/>
          </a:prstGeom>
          <a:noFill/>
        </p:spPr>
        <p:txBody>
          <a:bodyPr vert="horz" lIns="91440" tIns="45720" rIns="91440" bIns="45720" rtlCol="0" anchor="ctr">
            <a:normAutofit/>
          </a:bodyPr>
          <a:lstStyle/>
          <a:p>
            <a:r>
              <a:rPr lang="zh-CN" altLang="en-US" dirty="0" smtClean="0"/>
              <a:t>单击此处编辑母版标题样式</a:t>
            </a:r>
            <a:endParaRPr lang="en-US" dirty="0"/>
          </a:p>
        </p:txBody>
      </p:sp>
    </p:spTree>
    <p:extLst>
      <p:ext uri="{BB962C8B-B14F-4D97-AF65-F5344CB8AC3E}">
        <p14:creationId xmlns:p14="http://schemas.microsoft.com/office/powerpoint/2010/main" val="36146580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357188" indent="-357188" algn="l" defTabSz="914400" rtl="0" eaLnBrk="1" latinLnBrk="0" hangingPunct="1">
        <a:lnSpc>
          <a:spcPct val="110000"/>
        </a:lnSpc>
        <a:spcBef>
          <a:spcPts val="1800"/>
        </a:spcBef>
        <a:buClr>
          <a:schemeClr val="accent1"/>
        </a:buClr>
        <a:buSzPct val="60000"/>
        <a:buFont typeface="Wingdings" panose="05000000000000000000" pitchFamily="2" charset="2"/>
        <a:buChar char="n"/>
        <a:defRPr sz="2000" kern="1200">
          <a:solidFill>
            <a:schemeClr val="accent2">
              <a:lumMod val="50000"/>
            </a:schemeClr>
          </a:solidFill>
          <a:latin typeface="+mn-lt"/>
          <a:ea typeface="+mn-ea"/>
          <a:cs typeface="+mn-cs"/>
        </a:defRPr>
      </a:lvl1pPr>
      <a:lvl2pPr marL="357188" indent="-357188" algn="l" defTabSz="914400" rtl="0" eaLnBrk="1" latinLnBrk="0" hangingPunct="1">
        <a:lnSpc>
          <a:spcPct val="130000"/>
        </a:lnSpc>
        <a:spcBef>
          <a:spcPts val="500"/>
        </a:spcBef>
        <a:buFont typeface="Calibri" panose="020F0502020204030204" pitchFamily="34" charset="0"/>
        <a:buChar char=" "/>
        <a:defRPr sz="1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 Target="slide6.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 Target="slide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notesSlide" Target="../notesSlides/notesSlide1.xml"/><Relationship Id="rId5" Type="http://schemas.openxmlformats.org/officeDocument/2006/relationships/tags" Target="../tags/tag6.xml"/><Relationship Id="rId10" Type="http://schemas.openxmlformats.org/officeDocument/2006/relationships/slideLayout" Target="../slideLayouts/slideLayout7.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 Target="slide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baike.sogou.com/v746014.htm" TargetMode="External"/><Relationship Id="rId2" Type="http://schemas.openxmlformats.org/officeDocument/2006/relationships/hyperlink" Target="https://baike.sogou.com/v412296.ht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h.house.ifeng.com/detail/2015_10_06/50574501_0.s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51406" y="2844734"/>
            <a:ext cx="7992594" cy="893763"/>
          </a:xfrm>
        </p:spPr>
        <p:txBody>
          <a:bodyPr/>
          <a:lstStyle/>
          <a:p>
            <a:r>
              <a:rPr lang="zh-CN" altLang="en-US" sz="4800" dirty="0" smtClean="0"/>
              <a:t>基于实证的教育教学研究</a:t>
            </a:r>
            <a:endParaRPr lang="zh-CN" altLang="en-US" sz="4800" dirty="0"/>
          </a:p>
        </p:txBody>
      </p:sp>
      <p:sp>
        <p:nvSpPr>
          <p:cNvPr id="3" name="副标题 2"/>
          <p:cNvSpPr>
            <a:spLocks noGrp="1"/>
          </p:cNvSpPr>
          <p:nvPr>
            <p:ph type="subTitle" idx="1"/>
          </p:nvPr>
        </p:nvSpPr>
        <p:spPr>
          <a:xfrm>
            <a:off x="4494691" y="4903791"/>
            <a:ext cx="3983111" cy="530224"/>
          </a:xfrm>
        </p:spPr>
        <p:txBody>
          <a:bodyPr/>
          <a:lstStyle/>
          <a:p>
            <a:pPr algn="ctr"/>
            <a:r>
              <a:rPr lang="zh-CN" altLang="en-US" sz="2400" dirty="0">
                <a:solidFill>
                  <a:schemeClr val="bg1"/>
                </a:solidFill>
                <a:latin typeface="+mj-ea"/>
                <a:ea typeface="+mj-ea"/>
              </a:rPr>
              <a:t>孙美荣</a:t>
            </a:r>
          </a:p>
        </p:txBody>
      </p:sp>
      <p:sp>
        <p:nvSpPr>
          <p:cNvPr id="4" name="灯片编号占位符 3"/>
          <p:cNvSpPr>
            <a:spLocks noGrp="1"/>
          </p:cNvSpPr>
          <p:nvPr>
            <p:ph type="sldNum" sz="quarter" idx="12"/>
          </p:nvPr>
        </p:nvSpPr>
        <p:spPr/>
        <p:txBody>
          <a:bodyPr/>
          <a:lstStyle/>
          <a:p>
            <a:fld id="{C05A7827-9AB6-4606-81A1-ADA03E45D296}" type="slidenum">
              <a:rPr lang="zh-CN" altLang="en-US" smtClean="0"/>
              <a:t>1</a:t>
            </a:fld>
            <a:endParaRPr lang="zh-CN" altLang="en-US"/>
          </a:p>
        </p:txBody>
      </p:sp>
    </p:spTree>
    <p:extLst>
      <p:ext uri="{BB962C8B-B14F-4D97-AF65-F5344CB8AC3E}">
        <p14:creationId xmlns:p14="http://schemas.microsoft.com/office/powerpoint/2010/main" val="35959964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二、为何要进行实证研究</a:t>
            </a:r>
            <a:endParaRPr lang="zh-CN" altLang="en-US" dirty="0"/>
          </a:p>
        </p:txBody>
      </p:sp>
      <p:sp>
        <p:nvSpPr>
          <p:cNvPr id="3" name="内容占位符 2"/>
          <p:cNvSpPr>
            <a:spLocks noGrp="1"/>
          </p:cNvSpPr>
          <p:nvPr>
            <p:ph idx="1"/>
          </p:nvPr>
        </p:nvSpPr>
        <p:spPr>
          <a:xfrm>
            <a:off x="1016067" y="1428406"/>
            <a:ext cx="5552374" cy="679970"/>
          </a:xfrm>
        </p:spPr>
        <p:txBody>
          <a:bodyPr/>
          <a:lstStyle/>
          <a:p>
            <a:pPr marL="0" indent="0">
              <a:buNone/>
            </a:pPr>
            <a:r>
              <a:rPr lang="en-US" altLang="zh-CN" dirty="0"/>
              <a:t>2.</a:t>
            </a:r>
            <a:r>
              <a:rPr lang="zh-CN" altLang="zh-CN" dirty="0"/>
              <a:t>教育研究趋势</a:t>
            </a:r>
          </a:p>
        </p:txBody>
      </p:sp>
      <p:sp>
        <p:nvSpPr>
          <p:cNvPr id="4" name="矩形 3"/>
          <p:cNvSpPr/>
          <p:nvPr/>
        </p:nvSpPr>
        <p:spPr>
          <a:xfrm>
            <a:off x="483477" y="2287174"/>
            <a:ext cx="2906110" cy="3416320"/>
          </a:xfrm>
          <a:prstGeom prst="rect">
            <a:avLst/>
          </a:prstGeom>
        </p:spPr>
        <p:txBody>
          <a:bodyPr wrap="square">
            <a:spAutoFit/>
          </a:bodyPr>
          <a:lstStyle/>
          <a:p>
            <a:r>
              <a:rPr lang="en-US" altLang="zh-CN" dirty="0" smtClean="0">
                <a:latin typeface="+mj-ea"/>
                <a:ea typeface="+mj-ea"/>
              </a:rPr>
              <a:t>       2017</a:t>
            </a:r>
            <a:r>
              <a:rPr lang="zh-CN" altLang="zh-CN" dirty="0">
                <a:latin typeface="+mj-ea"/>
                <a:ea typeface="+mj-ea"/>
              </a:rPr>
              <a:t>年</a:t>
            </a:r>
            <a:r>
              <a:rPr lang="en-US" altLang="zh-CN" dirty="0">
                <a:latin typeface="+mj-ea"/>
                <a:ea typeface="+mj-ea"/>
              </a:rPr>
              <a:t>1</a:t>
            </a:r>
            <a:r>
              <a:rPr lang="zh-CN" altLang="zh-CN" dirty="0">
                <a:latin typeface="+mj-ea"/>
                <a:ea typeface="+mj-ea"/>
              </a:rPr>
              <a:t>月</a:t>
            </a:r>
            <a:r>
              <a:rPr lang="en-US" altLang="zh-CN" dirty="0">
                <a:latin typeface="+mj-ea"/>
                <a:ea typeface="+mj-ea"/>
              </a:rPr>
              <a:t>14</a:t>
            </a:r>
            <a:r>
              <a:rPr lang="zh-CN" altLang="zh-CN" dirty="0">
                <a:latin typeface="+mj-ea"/>
                <a:ea typeface="+mj-ea"/>
              </a:rPr>
              <a:t>日，在 “全国教育实证研究联席会议”上，通过了“加强教育实证研究，促进研究范式转型”的华东师大行动宣言</a:t>
            </a:r>
            <a:r>
              <a:rPr lang="zh-CN" altLang="zh-CN" dirty="0" smtClean="0">
                <a:latin typeface="+mj-ea"/>
                <a:ea typeface="+mj-ea"/>
              </a:rPr>
              <a:t>。</a:t>
            </a:r>
            <a:endParaRPr lang="en-US" altLang="zh-CN" dirty="0" smtClean="0">
              <a:latin typeface="+mj-ea"/>
              <a:ea typeface="+mj-ea"/>
            </a:endParaRPr>
          </a:p>
          <a:p>
            <a:r>
              <a:rPr lang="en-US" altLang="zh-CN" dirty="0">
                <a:latin typeface="+mj-ea"/>
                <a:ea typeface="+mj-ea"/>
              </a:rPr>
              <a:t> </a:t>
            </a:r>
            <a:r>
              <a:rPr lang="en-US" altLang="zh-CN" dirty="0" smtClean="0">
                <a:latin typeface="+mj-ea"/>
                <a:ea typeface="+mj-ea"/>
              </a:rPr>
              <a:t>    </a:t>
            </a:r>
            <a:r>
              <a:rPr lang="zh-CN" altLang="zh-CN" dirty="0" smtClean="0">
                <a:latin typeface="+mj-ea"/>
                <a:ea typeface="+mj-ea"/>
              </a:rPr>
              <a:t>该</a:t>
            </a:r>
            <a:r>
              <a:rPr lang="zh-CN" altLang="zh-CN" dirty="0">
                <a:latin typeface="+mj-ea"/>
                <a:ea typeface="+mj-ea"/>
              </a:rPr>
              <a:t>宣言对于我国教育研究的发展，尤其是基于事实和证据进行教育研究的新范式转型和新文化建设，是具有重大历史性意义的。</a:t>
            </a:r>
          </a:p>
          <a:p>
            <a:endParaRPr lang="zh-CN" altLang="en-US" dirty="0">
              <a:latin typeface="+mj-ea"/>
              <a:ea typeface="+mj-ea"/>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1476" y="2287174"/>
            <a:ext cx="5612524" cy="3123555"/>
          </a:xfrm>
          <a:prstGeom prst="rect">
            <a:avLst/>
          </a:prstGeom>
        </p:spPr>
      </p:pic>
      <p:sp>
        <p:nvSpPr>
          <p:cNvPr id="6" name="灯片编号占位符 5"/>
          <p:cNvSpPr>
            <a:spLocks noGrp="1"/>
          </p:cNvSpPr>
          <p:nvPr>
            <p:ph type="sldNum" sz="quarter" idx="12"/>
          </p:nvPr>
        </p:nvSpPr>
        <p:spPr/>
        <p:txBody>
          <a:bodyPr/>
          <a:lstStyle/>
          <a:p>
            <a:fld id="{C05A7827-9AB6-4606-81A1-ADA03E45D296}" type="slidenum">
              <a:rPr lang="zh-CN" altLang="en-US" smtClean="0"/>
              <a:t>10</a:t>
            </a:fld>
            <a:endParaRPr lang="zh-CN" altLang="en-US"/>
          </a:p>
        </p:txBody>
      </p:sp>
    </p:spTree>
    <p:extLst>
      <p:ext uri="{BB962C8B-B14F-4D97-AF65-F5344CB8AC3E}">
        <p14:creationId xmlns:p14="http://schemas.microsoft.com/office/powerpoint/2010/main" val="11481290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二、为何要进行实证研究</a:t>
            </a:r>
            <a:endParaRPr lang="zh-CN" altLang="en-US" dirty="0"/>
          </a:p>
        </p:txBody>
      </p:sp>
      <p:sp>
        <p:nvSpPr>
          <p:cNvPr id="3" name="内容占位符 2"/>
          <p:cNvSpPr>
            <a:spLocks noGrp="1"/>
          </p:cNvSpPr>
          <p:nvPr>
            <p:ph idx="1"/>
          </p:nvPr>
        </p:nvSpPr>
        <p:spPr>
          <a:xfrm>
            <a:off x="761344" y="1302450"/>
            <a:ext cx="5552374" cy="679970"/>
          </a:xfrm>
        </p:spPr>
        <p:txBody>
          <a:bodyPr>
            <a:normAutofit/>
          </a:bodyPr>
          <a:lstStyle/>
          <a:p>
            <a:pPr marL="0" indent="0">
              <a:buNone/>
            </a:pPr>
            <a:r>
              <a:rPr lang="en-US" altLang="zh-CN" sz="2800" dirty="0">
                <a:latin typeface="+mj-ea"/>
                <a:ea typeface="+mj-ea"/>
              </a:rPr>
              <a:t>3.</a:t>
            </a:r>
            <a:r>
              <a:rPr lang="zh-CN" altLang="zh-CN" sz="2800" dirty="0">
                <a:latin typeface="+mj-ea"/>
                <a:ea typeface="+mj-ea"/>
              </a:rPr>
              <a:t>技术的发展进步</a:t>
            </a:r>
          </a:p>
          <a:p>
            <a:pPr marL="0" indent="0">
              <a:buNone/>
            </a:pPr>
            <a:endParaRPr lang="zh-CN" altLang="en-US" dirty="0"/>
          </a:p>
        </p:txBody>
      </p:sp>
      <p:sp>
        <p:nvSpPr>
          <p:cNvPr id="4" name="矩形 3"/>
          <p:cNvSpPr/>
          <p:nvPr/>
        </p:nvSpPr>
        <p:spPr>
          <a:xfrm>
            <a:off x="459169" y="2627321"/>
            <a:ext cx="8056181" cy="2400657"/>
          </a:xfrm>
          <a:prstGeom prst="rect">
            <a:avLst/>
          </a:prstGeom>
        </p:spPr>
        <p:txBody>
          <a:bodyPr wrap="square">
            <a:spAutoFit/>
          </a:bodyPr>
          <a:lstStyle/>
          <a:p>
            <a:pPr>
              <a:lnSpc>
                <a:spcPct val="150000"/>
              </a:lnSpc>
            </a:pPr>
            <a:r>
              <a:rPr lang="en-US" altLang="zh-CN" sz="2000" dirty="0" smtClean="0"/>
              <a:t>       </a:t>
            </a:r>
            <a:r>
              <a:rPr lang="en-US" altLang="zh-CN" sz="2000" dirty="0">
                <a:latin typeface="+mj-ea"/>
              </a:rPr>
              <a:t> </a:t>
            </a:r>
            <a:r>
              <a:rPr lang="zh-CN" altLang="zh-CN" sz="2000" dirty="0">
                <a:latin typeface="+mj-ea"/>
                <a:ea typeface="+mj-ea"/>
              </a:rPr>
              <a:t>大数据时代的到来，使得我们能够对以往技术条件下无法做到的复杂社会现象进行全程的观测和数据搜集。</a:t>
            </a:r>
            <a:endParaRPr lang="en-US" altLang="zh-CN" sz="2000" dirty="0">
              <a:latin typeface="+mj-ea"/>
              <a:ea typeface="+mj-ea"/>
            </a:endParaRPr>
          </a:p>
          <a:p>
            <a:pPr>
              <a:lnSpc>
                <a:spcPct val="150000"/>
              </a:lnSpc>
            </a:pPr>
            <a:r>
              <a:rPr lang="en-US" altLang="zh-CN" sz="2000" dirty="0" smtClean="0"/>
              <a:t>        </a:t>
            </a:r>
            <a:r>
              <a:rPr lang="zh-CN" altLang="zh-CN" sz="2000" dirty="0" smtClean="0">
                <a:latin typeface="+mj-ea"/>
                <a:ea typeface="+mj-ea"/>
              </a:rPr>
              <a:t>现代</a:t>
            </a:r>
            <a:r>
              <a:rPr lang="zh-CN" altLang="zh-CN" sz="2000" dirty="0">
                <a:latin typeface="+mj-ea"/>
                <a:ea typeface="+mj-ea"/>
              </a:rPr>
              <a:t>信息技术、测量和统计手段、脑成像技术等等，提供了对学习和教育过程开展从外显行为到大脑内部、从个体到群体全方位研究的可能性</a:t>
            </a:r>
            <a:r>
              <a:rPr lang="zh-CN" altLang="zh-CN" sz="2000" dirty="0" smtClean="0">
                <a:latin typeface="+mj-ea"/>
                <a:ea typeface="+mj-ea"/>
              </a:rPr>
              <a:t>。</a:t>
            </a:r>
            <a:endParaRPr lang="en-US" altLang="zh-CN" sz="2000" dirty="0" smtClean="0">
              <a:latin typeface="+mj-ea"/>
              <a:ea typeface="+mj-ea"/>
            </a:endParaRPr>
          </a:p>
        </p:txBody>
      </p:sp>
      <p:sp>
        <p:nvSpPr>
          <p:cNvPr id="5" name="灯片编号占位符 4"/>
          <p:cNvSpPr>
            <a:spLocks noGrp="1"/>
          </p:cNvSpPr>
          <p:nvPr>
            <p:ph type="sldNum" sz="quarter" idx="12"/>
          </p:nvPr>
        </p:nvSpPr>
        <p:spPr/>
        <p:txBody>
          <a:bodyPr/>
          <a:lstStyle/>
          <a:p>
            <a:fld id="{C05A7827-9AB6-4606-81A1-ADA03E45D296}" type="slidenum">
              <a:rPr lang="zh-CN" altLang="en-US" smtClean="0"/>
              <a:t>11</a:t>
            </a:fld>
            <a:endParaRPr lang="zh-CN" altLang="en-US"/>
          </a:p>
        </p:txBody>
      </p:sp>
      <p:sp>
        <p:nvSpPr>
          <p:cNvPr id="7" name="矩形 6"/>
          <p:cNvSpPr/>
          <p:nvPr/>
        </p:nvSpPr>
        <p:spPr>
          <a:xfrm>
            <a:off x="993119" y="2092607"/>
            <a:ext cx="2983136" cy="461665"/>
          </a:xfrm>
          <a:prstGeom prst="rect">
            <a:avLst/>
          </a:prstGeom>
        </p:spPr>
        <p:txBody>
          <a:bodyPr wrap="square">
            <a:spAutoFit/>
          </a:bodyPr>
          <a:lstStyle/>
          <a:p>
            <a:r>
              <a:rPr lang="en-US" altLang="zh-CN" sz="2400" dirty="0">
                <a:solidFill>
                  <a:srgbClr val="FF0000"/>
                </a:solidFill>
              </a:rPr>
              <a:t>SPSS </a:t>
            </a:r>
            <a:r>
              <a:rPr lang="zh-CN" altLang="en-US" sz="2400" dirty="0">
                <a:solidFill>
                  <a:srgbClr val="FF0000"/>
                </a:solidFill>
              </a:rPr>
              <a:t>、 </a:t>
            </a:r>
            <a:r>
              <a:rPr lang="en-US" altLang="zh-CN" sz="2400" dirty="0" err="1" smtClean="0">
                <a:solidFill>
                  <a:srgbClr val="FF0000"/>
                </a:solidFill>
              </a:rPr>
              <a:t>Nvivo</a:t>
            </a:r>
            <a:r>
              <a:rPr lang="zh-CN" altLang="en-US" sz="2400" dirty="0">
                <a:solidFill>
                  <a:srgbClr val="FF0000"/>
                </a:solidFill>
              </a:rPr>
              <a:t>等</a:t>
            </a:r>
            <a:endParaRPr lang="en-US" altLang="zh-CN" sz="2400" dirty="0">
              <a:solidFill>
                <a:srgbClr val="FF0000"/>
              </a:solidFill>
            </a:endParaRPr>
          </a:p>
        </p:txBody>
      </p:sp>
    </p:spTree>
    <p:extLst>
      <p:ext uri="{BB962C8B-B14F-4D97-AF65-F5344CB8AC3E}">
        <p14:creationId xmlns:p14="http://schemas.microsoft.com/office/powerpoint/2010/main" val="21497347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097" y="1590675"/>
            <a:ext cx="8350470" cy="3359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灯片编号占位符 4"/>
          <p:cNvSpPr>
            <a:spLocks noGrp="1"/>
          </p:cNvSpPr>
          <p:nvPr>
            <p:ph type="sldNum" sz="quarter" idx="12"/>
          </p:nvPr>
        </p:nvSpPr>
        <p:spPr/>
        <p:txBody>
          <a:bodyPr/>
          <a:lstStyle/>
          <a:p>
            <a:fld id="{C05A7827-9AB6-4606-81A1-ADA03E45D296}" type="slidenum">
              <a:rPr lang="zh-CN" altLang="en-US" smtClean="0"/>
              <a:t>12</a:t>
            </a:fld>
            <a:endParaRPr lang="zh-CN" altLang="en-US"/>
          </a:p>
        </p:txBody>
      </p:sp>
    </p:spTree>
    <p:extLst>
      <p:ext uri="{BB962C8B-B14F-4D97-AF65-F5344CB8AC3E}">
        <p14:creationId xmlns:p14="http://schemas.microsoft.com/office/powerpoint/2010/main" val="23940720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8896" y="2011834"/>
            <a:ext cx="8827275" cy="311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灯片编号占位符 2"/>
          <p:cNvSpPr>
            <a:spLocks noGrp="1"/>
          </p:cNvSpPr>
          <p:nvPr>
            <p:ph type="sldNum" sz="quarter" idx="12"/>
          </p:nvPr>
        </p:nvSpPr>
        <p:spPr/>
        <p:txBody>
          <a:bodyPr/>
          <a:lstStyle/>
          <a:p>
            <a:fld id="{C05A7827-9AB6-4606-81A1-ADA03E45D296}" type="slidenum">
              <a:rPr lang="zh-CN" altLang="en-US" smtClean="0"/>
              <a:t>13</a:t>
            </a:fld>
            <a:endParaRPr lang="zh-CN" altLang="en-US"/>
          </a:p>
        </p:txBody>
      </p:sp>
    </p:spTree>
    <p:extLst>
      <p:ext uri="{BB962C8B-B14F-4D97-AF65-F5344CB8AC3E}">
        <p14:creationId xmlns:p14="http://schemas.microsoft.com/office/powerpoint/2010/main" val="35106274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7"/>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8158" y="3468415"/>
            <a:ext cx="6995891" cy="338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7559" y="283780"/>
            <a:ext cx="7457090" cy="331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灯片编号占位符 2"/>
          <p:cNvSpPr>
            <a:spLocks noGrp="1"/>
          </p:cNvSpPr>
          <p:nvPr>
            <p:ph type="sldNum" sz="quarter" idx="12"/>
          </p:nvPr>
        </p:nvSpPr>
        <p:spPr/>
        <p:txBody>
          <a:bodyPr/>
          <a:lstStyle/>
          <a:p>
            <a:fld id="{C05A7827-9AB6-4606-81A1-ADA03E45D296}" type="slidenum">
              <a:rPr lang="zh-CN" altLang="en-US" smtClean="0"/>
              <a:t>14</a:t>
            </a:fld>
            <a:endParaRPr lang="zh-CN" altLang="en-US"/>
          </a:p>
        </p:txBody>
      </p:sp>
    </p:spTree>
    <p:extLst>
      <p:ext uri="{BB962C8B-B14F-4D97-AF65-F5344CB8AC3E}">
        <p14:creationId xmlns:p14="http://schemas.microsoft.com/office/powerpoint/2010/main" val="18811558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三、如何进行实证研究</a:t>
            </a:r>
            <a:r>
              <a:rPr lang="en-US" altLang="zh-CN" dirty="0" smtClean="0"/>
              <a:t>——</a:t>
            </a:r>
            <a:r>
              <a:rPr lang="zh-CN" altLang="en-US" dirty="0" smtClean="0"/>
              <a:t>以量化研究为例</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73741058"/>
              </p:ext>
            </p:extLst>
          </p:nvPr>
        </p:nvGraphicFramePr>
        <p:xfrm>
          <a:off x="558800" y="1270000"/>
          <a:ext cx="8097838" cy="5000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灯片编号占位符 2"/>
          <p:cNvSpPr>
            <a:spLocks noGrp="1"/>
          </p:cNvSpPr>
          <p:nvPr>
            <p:ph type="sldNum" sz="quarter" idx="12"/>
          </p:nvPr>
        </p:nvSpPr>
        <p:spPr/>
        <p:txBody>
          <a:bodyPr/>
          <a:lstStyle/>
          <a:p>
            <a:fld id="{C05A7827-9AB6-4606-81A1-ADA03E45D296}" type="slidenum">
              <a:rPr lang="zh-CN" altLang="en-US" smtClean="0"/>
              <a:t>15</a:t>
            </a:fld>
            <a:endParaRPr lang="zh-CN" altLang="en-US"/>
          </a:p>
        </p:txBody>
      </p:sp>
    </p:spTree>
    <p:extLst>
      <p:ext uri="{BB962C8B-B14F-4D97-AF65-F5344CB8AC3E}">
        <p14:creationId xmlns:p14="http://schemas.microsoft.com/office/powerpoint/2010/main" val="19949674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1570" y="391104"/>
            <a:ext cx="8097452" cy="740790"/>
          </a:xfrm>
        </p:spPr>
        <p:txBody>
          <a:bodyPr/>
          <a:lstStyle/>
          <a:p>
            <a:r>
              <a:rPr lang="en-US" altLang="zh-CN" dirty="0" smtClean="0"/>
              <a:t>1.</a:t>
            </a:r>
            <a:r>
              <a:rPr lang="zh-CN" altLang="en-US" dirty="0" smtClean="0"/>
              <a:t>确定一个研究问题</a:t>
            </a:r>
            <a:endParaRPr lang="zh-CN" altLang="en-US" dirty="0"/>
          </a:p>
        </p:txBody>
      </p:sp>
      <p:sp>
        <p:nvSpPr>
          <p:cNvPr id="3" name="内容占位符 2"/>
          <p:cNvSpPr>
            <a:spLocks noGrp="1"/>
          </p:cNvSpPr>
          <p:nvPr>
            <p:ph idx="1"/>
          </p:nvPr>
        </p:nvSpPr>
        <p:spPr/>
        <p:txBody>
          <a:bodyPr>
            <a:normAutofit fontScale="85000" lnSpcReduction="10000"/>
          </a:bodyPr>
          <a:lstStyle/>
          <a:p>
            <a:pPr>
              <a:buFont typeface="Wingdings" pitchFamily="2" charset="2"/>
              <a:buChar char="Ø"/>
            </a:pPr>
            <a:r>
              <a:rPr lang="zh-CN" altLang="zh-CN" sz="2100" dirty="0">
                <a:solidFill>
                  <a:schemeClr val="tx1"/>
                </a:solidFill>
                <a:latin typeface="+mj-ea"/>
                <a:ea typeface="+mj-ea"/>
              </a:rPr>
              <a:t>研究问题是对于你要研究的教育现象的</a:t>
            </a:r>
            <a:r>
              <a:rPr lang="zh-CN" altLang="zh-CN" sz="2100" dirty="0" smtClean="0">
                <a:solidFill>
                  <a:schemeClr val="tx1"/>
                </a:solidFill>
                <a:latin typeface="+mj-ea"/>
                <a:ea typeface="+mj-ea"/>
              </a:rPr>
              <a:t>描述</a:t>
            </a:r>
            <a:r>
              <a:rPr lang="zh-CN" altLang="en-US" sz="2100" dirty="0">
                <a:solidFill>
                  <a:schemeClr val="tx1"/>
                </a:solidFill>
                <a:latin typeface="+mj-ea"/>
                <a:ea typeface="+mj-ea"/>
              </a:rPr>
              <a:t>；</a:t>
            </a:r>
            <a:endParaRPr lang="en-US" altLang="zh-CN" sz="2100" dirty="0" smtClean="0">
              <a:solidFill>
                <a:schemeClr val="tx1"/>
              </a:solidFill>
              <a:latin typeface="+mj-ea"/>
              <a:ea typeface="+mj-ea"/>
            </a:endParaRPr>
          </a:p>
          <a:p>
            <a:pPr>
              <a:buFont typeface="Wingdings" pitchFamily="2" charset="2"/>
              <a:buChar char="Ø"/>
            </a:pPr>
            <a:r>
              <a:rPr lang="zh-CN" altLang="zh-CN" sz="2100" dirty="0" smtClean="0">
                <a:solidFill>
                  <a:schemeClr val="tx1"/>
                </a:solidFill>
                <a:latin typeface="+mj-ea"/>
                <a:ea typeface="+mj-ea"/>
              </a:rPr>
              <a:t>问题</a:t>
            </a:r>
            <a:r>
              <a:rPr lang="zh-CN" altLang="zh-CN" sz="2100" dirty="0">
                <a:solidFill>
                  <a:schemeClr val="tx1"/>
                </a:solidFill>
                <a:latin typeface="+mj-ea"/>
                <a:ea typeface="+mj-ea"/>
              </a:rPr>
              <a:t>来自于经验与现实</a:t>
            </a:r>
            <a:r>
              <a:rPr lang="zh-CN" altLang="zh-CN" sz="2100" dirty="0" smtClean="0">
                <a:solidFill>
                  <a:schemeClr val="tx1"/>
                </a:solidFill>
                <a:latin typeface="+mj-ea"/>
                <a:ea typeface="+mj-ea"/>
              </a:rPr>
              <a:t>；</a:t>
            </a:r>
            <a:endParaRPr lang="en-US" altLang="zh-CN" sz="2100" dirty="0" smtClean="0">
              <a:solidFill>
                <a:schemeClr val="tx1"/>
              </a:solidFill>
              <a:latin typeface="+mj-ea"/>
              <a:ea typeface="+mj-ea"/>
            </a:endParaRPr>
          </a:p>
          <a:p>
            <a:pPr marL="0" indent="0">
              <a:buNone/>
            </a:pPr>
            <a:endParaRPr lang="en-US" altLang="zh-CN" sz="2100" dirty="0" smtClean="0">
              <a:latin typeface="+mj-ea"/>
              <a:ea typeface="+mj-ea"/>
            </a:endParaRPr>
          </a:p>
          <a:p>
            <a:pPr marL="0" indent="0">
              <a:buNone/>
            </a:pPr>
            <a:r>
              <a:rPr lang="zh-CN" altLang="zh-CN" dirty="0"/>
              <a:t>关</a:t>
            </a:r>
            <a:r>
              <a:rPr lang="zh-CN" altLang="zh-CN" dirty="0" smtClean="0"/>
              <a:t>丹丹</a:t>
            </a:r>
            <a:r>
              <a:rPr lang="en-US" altLang="zh-CN" dirty="0" smtClean="0"/>
              <a:t>,</a:t>
            </a:r>
            <a:r>
              <a:rPr lang="zh-CN" altLang="zh-CN" dirty="0" smtClean="0"/>
              <a:t>焦丽亚</a:t>
            </a:r>
            <a:r>
              <a:rPr lang="en-US" altLang="zh-CN" dirty="0" smtClean="0"/>
              <a:t>.</a:t>
            </a:r>
            <a:r>
              <a:rPr lang="zh-CN" altLang="zh-CN" dirty="0" smtClean="0"/>
              <a:t>中学生</a:t>
            </a:r>
            <a:r>
              <a:rPr lang="zh-CN" altLang="zh-CN" dirty="0"/>
              <a:t>科学素养的性别差异：基于</a:t>
            </a:r>
            <a:r>
              <a:rPr lang="en-US" altLang="zh-CN" dirty="0"/>
              <a:t>PISA2015</a:t>
            </a:r>
            <a:r>
              <a:rPr lang="zh-CN" altLang="zh-CN" dirty="0"/>
              <a:t>的实证</a:t>
            </a:r>
            <a:r>
              <a:rPr lang="zh-CN" altLang="zh-CN" dirty="0" smtClean="0"/>
              <a:t>研究</a:t>
            </a:r>
            <a:r>
              <a:rPr lang="en-US" altLang="zh-CN" dirty="0" smtClean="0"/>
              <a:t>[J].</a:t>
            </a:r>
            <a:r>
              <a:rPr lang="zh-CN" altLang="zh-CN" dirty="0" smtClean="0"/>
              <a:t>教育</a:t>
            </a:r>
            <a:r>
              <a:rPr lang="zh-CN" altLang="zh-CN" dirty="0"/>
              <a:t>研究与</a:t>
            </a:r>
            <a:r>
              <a:rPr lang="zh-CN" altLang="zh-CN" dirty="0" smtClean="0"/>
              <a:t>实验</a:t>
            </a:r>
            <a:r>
              <a:rPr lang="zh-CN" altLang="en-US" dirty="0" smtClean="0"/>
              <a:t>，</a:t>
            </a:r>
            <a:r>
              <a:rPr lang="en-US" altLang="zh-CN" dirty="0" smtClean="0"/>
              <a:t>2017.4</a:t>
            </a:r>
            <a:endParaRPr lang="zh-CN" altLang="zh-CN" dirty="0"/>
          </a:p>
          <a:p>
            <a:pPr marL="0" indent="0">
              <a:buNone/>
            </a:pPr>
            <a:r>
              <a:rPr lang="zh-CN" altLang="zh-CN" dirty="0"/>
              <a:t>黄小</a:t>
            </a:r>
            <a:r>
              <a:rPr lang="zh-CN" altLang="zh-CN" dirty="0" smtClean="0"/>
              <a:t>瑞</a:t>
            </a:r>
            <a:r>
              <a:rPr lang="en-US" altLang="zh-CN" dirty="0" smtClean="0"/>
              <a:t>.</a:t>
            </a:r>
            <a:r>
              <a:rPr lang="zh-CN" altLang="zh-CN" dirty="0" smtClean="0"/>
              <a:t>家庭作业</a:t>
            </a:r>
            <a:r>
              <a:rPr lang="zh-CN" altLang="zh-CN" dirty="0"/>
              <a:t>及课外补习对学生数学焦虑的影响</a:t>
            </a:r>
            <a:r>
              <a:rPr lang="en-US" altLang="zh-CN" dirty="0"/>
              <a:t> [J].</a:t>
            </a:r>
            <a:r>
              <a:rPr lang="zh-CN" altLang="zh-CN" dirty="0" smtClean="0"/>
              <a:t>全球</a:t>
            </a:r>
            <a:r>
              <a:rPr lang="zh-CN" altLang="zh-CN" dirty="0"/>
              <a:t>教育</a:t>
            </a:r>
            <a:r>
              <a:rPr lang="zh-CN" altLang="zh-CN" dirty="0" smtClean="0"/>
              <a:t>展望</a:t>
            </a:r>
            <a:r>
              <a:rPr lang="zh-CN" altLang="en-US" dirty="0" smtClean="0"/>
              <a:t>，</a:t>
            </a:r>
            <a:r>
              <a:rPr lang="en-US" altLang="zh-CN" dirty="0" smtClean="0"/>
              <a:t> </a:t>
            </a:r>
            <a:r>
              <a:rPr lang="en-US" altLang="zh-CN" dirty="0"/>
              <a:t>2015.12</a:t>
            </a:r>
            <a:endParaRPr lang="zh-CN" altLang="zh-CN" dirty="0"/>
          </a:p>
          <a:p>
            <a:pPr marL="0" indent="0">
              <a:buNone/>
            </a:pPr>
            <a:r>
              <a:rPr lang="zh-CN" altLang="zh-CN" dirty="0" smtClean="0"/>
              <a:t>童星</a:t>
            </a:r>
            <a:r>
              <a:rPr lang="en-US" altLang="zh-CN" dirty="0" smtClean="0"/>
              <a:t>.</a:t>
            </a:r>
            <a:r>
              <a:rPr lang="zh-CN" altLang="zh-CN" dirty="0" smtClean="0"/>
              <a:t>不同</a:t>
            </a:r>
            <a:r>
              <a:rPr lang="zh-CN" altLang="zh-CN" dirty="0"/>
              <a:t>家庭背景初中生学业负担的差异—基于南京市</a:t>
            </a:r>
            <a:r>
              <a:rPr lang="en-US" altLang="zh-CN" dirty="0"/>
              <a:t>479</a:t>
            </a:r>
            <a:r>
              <a:rPr lang="zh-CN" altLang="zh-CN" dirty="0"/>
              <a:t>初中生的</a:t>
            </a:r>
            <a:r>
              <a:rPr lang="zh-CN" altLang="zh-CN" dirty="0" smtClean="0"/>
              <a:t>问卷调查</a:t>
            </a:r>
            <a:r>
              <a:rPr lang="en-US" altLang="zh-CN" dirty="0"/>
              <a:t>[J].</a:t>
            </a:r>
            <a:r>
              <a:rPr lang="zh-CN" altLang="zh-CN" dirty="0" smtClean="0"/>
              <a:t> 上海</a:t>
            </a:r>
            <a:r>
              <a:rPr lang="zh-CN" altLang="zh-CN" dirty="0"/>
              <a:t>教育</a:t>
            </a:r>
            <a:r>
              <a:rPr lang="zh-CN" altLang="zh-CN" dirty="0" smtClean="0"/>
              <a:t>科研</a:t>
            </a:r>
            <a:r>
              <a:rPr lang="zh-CN" altLang="en-US" dirty="0" smtClean="0"/>
              <a:t>，</a:t>
            </a:r>
            <a:r>
              <a:rPr lang="en-US" altLang="zh-CN" dirty="0" smtClean="0"/>
              <a:t>2016.9</a:t>
            </a:r>
            <a:endParaRPr lang="zh-CN" altLang="zh-CN" dirty="0"/>
          </a:p>
          <a:p>
            <a:pPr marL="0" indent="0">
              <a:buNone/>
            </a:pPr>
            <a:r>
              <a:rPr lang="zh-CN" altLang="zh-CN" dirty="0"/>
              <a:t>田金</a:t>
            </a:r>
            <a:r>
              <a:rPr lang="zh-CN" altLang="zh-CN" dirty="0" smtClean="0"/>
              <a:t>亭</a:t>
            </a:r>
            <a:r>
              <a:rPr lang="en-US" altLang="zh-CN" dirty="0" smtClean="0"/>
              <a:t>.</a:t>
            </a:r>
            <a:r>
              <a:rPr lang="zh-CN" altLang="zh-CN" dirty="0" smtClean="0"/>
              <a:t>高中生</a:t>
            </a:r>
            <a:r>
              <a:rPr lang="zh-CN" altLang="zh-CN" dirty="0"/>
              <a:t>数学能力性别差异的实证</a:t>
            </a:r>
            <a:r>
              <a:rPr lang="zh-CN" altLang="zh-CN" dirty="0" smtClean="0"/>
              <a:t>研究</a:t>
            </a:r>
            <a:r>
              <a:rPr lang="en-US" altLang="zh-CN" dirty="0" smtClean="0"/>
              <a:t>.</a:t>
            </a:r>
            <a:r>
              <a:rPr lang="en-US" altLang="zh-CN" dirty="0"/>
              <a:t> [J].</a:t>
            </a:r>
            <a:r>
              <a:rPr lang="zh-CN" altLang="zh-CN" dirty="0" smtClean="0"/>
              <a:t>上海</a:t>
            </a:r>
            <a:r>
              <a:rPr lang="zh-CN" altLang="zh-CN" dirty="0"/>
              <a:t>教育</a:t>
            </a:r>
            <a:r>
              <a:rPr lang="zh-CN" altLang="zh-CN" dirty="0" smtClean="0"/>
              <a:t>科研</a:t>
            </a:r>
            <a:r>
              <a:rPr lang="zh-CN" altLang="en-US" dirty="0" smtClean="0"/>
              <a:t>，</a:t>
            </a:r>
            <a:r>
              <a:rPr lang="en-US" altLang="zh-CN" dirty="0" smtClean="0"/>
              <a:t>2014.6</a:t>
            </a:r>
            <a:endParaRPr lang="zh-CN" altLang="zh-CN" dirty="0"/>
          </a:p>
          <a:p>
            <a:pPr marL="0" indent="0">
              <a:buNone/>
            </a:pPr>
            <a:r>
              <a:rPr lang="zh-CN" altLang="zh-CN" dirty="0"/>
              <a:t>孙美</a:t>
            </a:r>
            <a:r>
              <a:rPr lang="zh-CN" altLang="zh-CN" dirty="0" smtClean="0"/>
              <a:t>荣</a:t>
            </a:r>
            <a:r>
              <a:rPr lang="en-US" altLang="zh-CN" dirty="0" smtClean="0"/>
              <a:t>.</a:t>
            </a:r>
            <a:r>
              <a:rPr lang="zh-CN" altLang="zh-CN" dirty="0" smtClean="0"/>
              <a:t>初中生</a:t>
            </a:r>
            <a:r>
              <a:rPr lang="zh-CN" altLang="zh-CN" dirty="0"/>
              <a:t>学业负担与学业成绩的关系研究</a:t>
            </a:r>
            <a:r>
              <a:rPr lang="en-US" altLang="zh-CN" dirty="0"/>
              <a:t> [J].</a:t>
            </a:r>
            <a:r>
              <a:rPr lang="zh-CN" altLang="zh-CN" dirty="0" smtClean="0"/>
              <a:t>现代</a:t>
            </a:r>
            <a:r>
              <a:rPr lang="zh-CN" altLang="zh-CN" dirty="0"/>
              <a:t>中小学教育</a:t>
            </a:r>
            <a:r>
              <a:rPr lang="en-US" altLang="zh-CN" dirty="0"/>
              <a:t> </a:t>
            </a:r>
            <a:r>
              <a:rPr lang="zh-CN" altLang="en-US" dirty="0" smtClean="0"/>
              <a:t>，</a:t>
            </a:r>
            <a:r>
              <a:rPr lang="en-US" altLang="zh-CN" dirty="0" smtClean="0"/>
              <a:t>2017.11</a:t>
            </a:r>
            <a:endParaRPr lang="zh-CN" altLang="zh-CN" dirty="0"/>
          </a:p>
          <a:p>
            <a:pPr marL="0" indent="0">
              <a:buNone/>
            </a:pPr>
            <a:r>
              <a:rPr lang="en-US" altLang="zh-CN" dirty="0"/>
              <a:t> </a:t>
            </a:r>
            <a:endParaRPr lang="zh-CN" altLang="zh-CN" dirty="0"/>
          </a:p>
          <a:p>
            <a:pPr marL="0" indent="0">
              <a:buNone/>
            </a:pPr>
            <a:endParaRPr lang="zh-CN" altLang="en-US" dirty="0"/>
          </a:p>
        </p:txBody>
      </p:sp>
      <p:sp>
        <p:nvSpPr>
          <p:cNvPr id="4" name="灯片编号占位符 3"/>
          <p:cNvSpPr>
            <a:spLocks noGrp="1"/>
          </p:cNvSpPr>
          <p:nvPr>
            <p:ph type="sldNum" sz="quarter" idx="12"/>
          </p:nvPr>
        </p:nvSpPr>
        <p:spPr/>
        <p:txBody>
          <a:bodyPr/>
          <a:lstStyle/>
          <a:p>
            <a:fld id="{C05A7827-9AB6-4606-81A1-ADA03E45D296}" type="slidenum">
              <a:rPr lang="zh-CN" altLang="en-US" smtClean="0"/>
              <a:t>16</a:t>
            </a:fld>
            <a:endParaRPr lang="zh-CN" altLang="en-US"/>
          </a:p>
        </p:txBody>
      </p:sp>
    </p:spTree>
    <p:extLst>
      <p:ext uri="{BB962C8B-B14F-4D97-AF65-F5344CB8AC3E}">
        <p14:creationId xmlns:p14="http://schemas.microsoft.com/office/powerpoint/2010/main" val="38245291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进行研究设计</a:t>
            </a:r>
            <a:endParaRPr lang="zh-CN" altLang="en-US" dirty="0"/>
          </a:p>
        </p:txBody>
      </p:sp>
      <p:sp>
        <p:nvSpPr>
          <p:cNvPr id="3" name="内容占位符 2"/>
          <p:cNvSpPr>
            <a:spLocks noGrp="1"/>
          </p:cNvSpPr>
          <p:nvPr>
            <p:ph idx="1"/>
          </p:nvPr>
        </p:nvSpPr>
        <p:spPr>
          <a:xfrm>
            <a:off x="738976" y="1880351"/>
            <a:ext cx="6645498" cy="2788632"/>
          </a:xfrm>
        </p:spPr>
        <p:txBody>
          <a:bodyPr>
            <a:normAutofit/>
          </a:bodyPr>
          <a:lstStyle/>
          <a:p>
            <a:pPr>
              <a:buFont typeface="Wingdings" panose="05000000000000000000" pitchFamily="2" charset="2"/>
              <a:buChar char="Ø"/>
            </a:pPr>
            <a:r>
              <a:rPr lang="zh-CN" altLang="en-US" sz="2400" dirty="0" smtClean="0">
                <a:latin typeface="微软雅黑" panose="020B0503020204020204" pitchFamily="34" charset="-122"/>
                <a:ea typeface="微软雅黑" panose="020B0503020204020204" pitchFamily="34" charset="-122"/>
              </a:rPr>
              <a:t>建立研究框架</a:t>
            </a:r>
            <a:endParaRPr lang="en-US" altLang="zh-CN" sz="2400"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zh-CN" altLang="en-US" sz="2400" dirty="0" smtClean="0">
                <a:latin typeface="微软雅黑" panose="020B0503020204020204" pitchFamily="34" charset="-122"/>
                <a:ea typeface="微软雅黑" panose="020B0503020204020204" pitchFamily="34" charset="-122"/>
              </a:rPr>
              <a:t>确定研究对象</a:t>
            </a:r>
            <a:endParaRPr lang="en-US" altLang="zh-CN" sz="2400"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zh-CN" altLang="en-US" sz="2400" dirty="0" smtClean="0">
                <a:latin typeface="微软雅黑" panose="020B0503020204020204" pitchFamily="34" charset="-122"/>
                <a:ea typeface="微软雅黑" panose="020B0503020204020204" pitchFamily="34" charset="-122"/>
              </a:rPr>
              <a:t>选择研究工具</a:t>
            </a:r>
            <a:endParaRPr lang="en-US" altLang="zh-CN" sz="2400" dirty="0" smtClean="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2"/>
          </p:nvPr>
        </p:nvSpPr>
        <p:spPr/>
        <p:txBody>
          <a:bodyPr/>
          <a:lstStyle/>
          <a:p>
            <a:fld id="{C05A7827-9AB6-4606-81A1-ADA03E45D296}" type="slidenum">
              <a:rPr lang="zh-CN" altLang="en-US" smtClean="0"/>
              <a:t>17</a:t>
            </a:fld>
            <a:endParaRPr lang="zh-CN" altLang="en-US"/>
          </a:p>
        </p:txBody>
      </p:sp>
    </p:spTree>
    <p:extLst>
      <p:ext uri="{BB962C8B-B14F-4D97-AF65-F5344CB8AC3E}">
        <p14:creationId xmlns:p14="http://schemas.microsoft.com/office/powerpoint/2010/main" val="13005301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5011909" y="1828686"/>
            <a:ext cx="2954455" cy="3785652"/>
          </a:xfrm>
          <a:ln>
            <a:solidFill>
              <a:srgbClr val="00B050"/>
            </a:solidFill>
          </a:ln>
        </p:spPr>
        <p:txBody>
          <a:bodyPr>
            <a:normAutofit/>
          </a:bodyPr>
          <a:lstStyle/>
          <a:p>
            <a:pPr marL="0" indent="0">
              <a:buNone/>
            </a:pPr>
            <a:r>
              <a:rPr lang="en-US" altLang="zh-CN" sz="1800" dirty="0" smtClean="0">
                <a:solidFill>
                  <a:schemeClr val="tx1"/>
                </a:solidFill>
                <a:latin typeface="Calibri" panose="020F0502020204030204" pitchFamily="34" charset="0"/>
                <a:ea typeface="宋体" panose="02010600030101010101" pitchFamily="2" charset="-122"/>
                <a:cs typeface="Times New Roman" panose="02020603050405020304" pitchFamily="18" charset="0"/>
              </a:rPr>
              <a:t>      </a:t>
            </a:r>
            <a:r>
              <a:rPr lang="zh-CN" altLang="zh-CN" sz="1800" dirty="0" smtClean="0">
                <a:solidFill>
                  <a:schemeClr val="tx1"/>
                </a:solidFill>
                <a:latin typeface="Calibri" panose="020F0502020204030204" pitchFamily="34" charset="0"/>
                <a:ea typeface="宋体" panose="02010600030101010101" pitchFamily="2" charset="-122"/>
                <a:cs typeface="Times New Roman" panose="02020603050405020304" pitchFamily="18" charset="0"/>
              </a:rPr>
              <a:t>由若干</a:t>
            </a:r>
            <a:r>
              <a:rPr lang="zh-CN" altLang="zh-CN" sz="1800" dirty="0">
                <a:solidFill>
                  <a:schemeClr val="tx1"/>
                </a:solidFill>
                <a:latin typeface="Calibri" panose="020F0502020204030204" pitchFamily="34" charset="0"/>
                <a:ea typeface="宋体" panose="02010600030101010101" pitchFamily="2" charset="-122"/>
                <a:cs typeface="Times New Roman" panose="02020603050405020304" pitchFamily="18" charset="0"/>
              </a:rPr>
              <a:t>问题或自我评分指标组成的标准化测定表格，用于测量研究对象的某种状态、行为或态度；如学习自信心、学习动机量表等。</a:t>
            </a:r>
            <a:endParaRPr lang="en-US" altLang="zh-CN" sz="1800" dirty="0">
              <a:solidFill>
                <a:schemeClr val="tx1"/>
              </a:solidFill>
              <a:latin typeface="Calibri" panose="020F0502020204030204" pitchFamily="34" charset="0"/>
              <a:ea typeface="宋体" panose="02010600030101010101" pitchFamily="2" charset="-122"/>
              <a:cs typeface="Times New Roman" panose="02020603050405020304" pitchFamily="18" charset="0"/>
            </a:endParaRPr>
          </a:p>
          <a:p>
            <a:pPr marL="0" indent="0">
              <a:buNone/>
            </a:pPr>
            <a:r>
              <a:rPr lang="en-US" altLang="zh-CN" sz="1800" dirty="0">
                <a:solidFill>
                  <a:schemeClr val="tx1"/>
                </a:solidFill>
                <a:latin typeface="Calibri" panose="020F0502020204030204" pitchFamily="34" charset="0"/>
                <a:ea typeface="宋体" panose="02010600030101010101" pitchFamily="2" charset="-122"/>
                <a:cs typeface="Times New Roman" panose="02020603050405020304" pitchFamily="18" charset="0"/>
              </a:rPr>
              <a:t>      </a:t>
            </a:r>
            <a:r>
              <a:rPr lang="zh-CN" altLang="zh-CN" sz="1800" dirty="0">
                <a:solidFill>
                  <a:schemeClr val="tx1"/>
                </a:solidFill>
                <a:latin typeface="Calibri" panose="020F0502020204030204" pitchFamily="34" charset="0"/>
                <a:ea typeface="宋体" panose="02010600030101010101" pitchFamily="2" charset="-122"/>
                <a:cs typeface="Times New Roman" panose="02020603050405020304" pitchFamily="18" charset="0"/>
              </a:rPr>
              <a:t>量表的指标和问题会得到一个总的定量的评分。该总评分将定量地描述研究对象的测评特征，并且方便进行对象间的比较。</a:t>
            </a:r>
          </a:p>
          <a:p>
            <a:endParaRPr lang="zh-CN" altLang="en-US" dirty="0"/>
          </a:p>
        </p:txBody>
      </p:sp>
      <p:sp>
        <p:nvSpPr>
          <p:cNvPr id="5" name="矩形 4"/>
          <p:cNvSpPr/>
          <p:nvPr/>
        </p:nvSpPr>
        <p:spPr>
          <a:xfrm>
            <a:off x="558866" y="1828686"/>
            <a:ext cx="2890915" cy="3508653"/>
          </a:xfrm>
          <a:prstGeom prst="rect">
            <a:avLst/>
          </a:prstGeom>
          <a:ln>
            <a:solidFill>
              <a:srgbClr val="00B050"/>
            </a:solidFill>
          </a:ln>
        </p:spPr>
        <p:txBody>
          <a:bodyPr wrap="square">
            <a:spAutoFit/>
          </a:bodyPr>
          <a:lstStyle/>
          <a:p>
            <a:pPr>
              <a:lnSpc>
                <a:spcPct val="150000"/>
              </a:lnSpc>
            </a:pPr>
            <a:r>
              <a:rPr lang="zh-CN" altLang="zh-CN" dirty="0" smtClean="0">
                <a:latin typeface="Calibri" panose="020F0502020204030204" pitchFamily="34" charset="0"/>
                <a:ea typeface="宋体" panose="02010600030101010101" pitchFamily="2" charset="-122"/>
                <a:cs typeface="Times New Roman" panose="02020603050405020304" pitchFamily="18" charset="0"/>
              </a:rPr>
              <a:t>由</a:t>
            </a:r>
            <a:r>
              <a:rPr lang="zh-CN" altLang="zh-CN" dirty="0">
                <a:latin typeface="Calibri" panose="020F0502020204030204" pitchFamily="34" charset="0"/>
                <a:ea typeface="宋体" panose="02010600030101010101" pitchFamily="2" charset="-122"/>
                <a:cs typeface="Times New Roman" panose="02020603050405020304" pitchFamily="18" charset="0"/>
              </a:rPr>
              <a:t>一系列问题</a:t>
            </a:r>
            <a:r>
              <a:rPr lang="zh-CN" altLang="zh-CN" dirty="0" smtClean="0">
                <a:latin typeface="Calibri" panose="020F0502020204030204" pitchFamily="34" charset="0"/>
                <a:ea typeface="宋体" panose="02010600030101010101" pitchFamily="2" charset="-122"/>
                <a:cs typeface="Times New Roman" panose="02020603050405020304" pitchFamily="18" charset="0"/>
              </a:rPr>
              <a:t>组成</a:t>
            </a:r>
            <a:endParaRPr lang="en-US" altLang="zh-CN" dirty="0" smtClean="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zh-CN" dirty="0" smtClean="0">
                <a:latin typeface="Calibri" panose="020F0502020204030204" pitchFamily="34" charset="0"/>
                <a:ea typeface="宋体" panose="02010600030101010101" pitchFamily="2" charset="-122"/>
                <a:cs typeface="Times New Roman" panose="02020603050405020304" pitchFamily="18" charset="0"/>
              </a:rPr>
              <a:t>选择</a:t>
            </a:r>
            <a:r>
              <a:rPr lang="zh-CN" altLang="zh-CN" dirty="0">
                <a:latin typeface="Calibri" panose="020F0502020204030204" pitchFamily="34" charset="0"/>
                <a:ea typeface="宋体" panose="02010600030101010101" pitchFamily="2" charset="-122"/>
                <a:cs typeface="Times New Roman" panose="02020603050405020304" pitchFamily="18" charset="0"/>
              </a:rPr>
              <a:t>（单选、多选）、判断问答等</a:t>
            </a:r>
            <a:r>
              <a:rPr lang="zh-CN" altLang="zh-CN" dirty="0" smtClean="0">
                <a:latin typeface="Calibri" panose="020F0502020204030204" pitchFamily="34" charset="0"/>
                <a:ea typeface="宋体" panose="02010600030101010101" pitchFamily="2" charset="-122"/>
                <a:cs typeface="Times New Roman" panose="02020603050405020304" pitchFamily="18" charset="0"/>
              </a:rPr>
              <a:t>。</a:t>
            </a:r>
            <a:endParaRPr lang="en-US" altLang="zh-CN" dirty="0" smtClean="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zh-CN" dirty="0" smtClean="0">
                <a:latin typeface="Calibri" panose="020F0502020204030204" pitchFamily="34" charset="0"/>
                <a:ea typeface="宋体" panose="02010600030101010101" pitchFamily="2" charset="-122"/>
                <a:cs typeface="Times New Roman" panose="02020603050405020304" pitchFamily="18" charset="0"/>
              </a:rPr>
              <a:t>包括</a:t>
            </a:r>
            <a:r>
              <a:rPr lang="zh-CN" altLang="zh-CN" dirty="0">
                <a:latin typeface="Calibri" panose="020F0502020204030204" pitchFamily="34" charset="0"/>
                <a:ea typeface="宋体" panose="02010600030101010101" pitchFamily="2" charset="-122"/>
                <a:cs typeface="Times New Roman" panose="02020603050405020304" pitchFamily="18" charset="0"/>
              </a:rPr>
              <a:t>指导语、问题和结束语三部分</a:t>
            </a:r>
            <a:r>
              <a:rPr lang="zh-CN" altLang="zh-CN" dirty="0" smtClean="0">
                <a:latin typeface="Calibri" panose="020F0502020204030204" pitchFamily="34" charset="0"/>
                <a:ea typeface="宋体" panose="02010600030101010101" pitchFamily="2" charset="-122"/>
                <a:cs typeface="Times New Roman" panose="02020603050405020304" pitchFamily="18" charset="0"/>
              </a:rPr>
              <a:t>。</a:t>
            </a:r>
            <a:endParaRPr lang="en-US" altLang="zh-CN" dirty="0" smtClean="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endParaRPr lang="en-US" altLang="zh-CN"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endParaRPr lang="en-US" altLang="zh-CN" sz="2000" dirty="0" smtClean="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endParaRPr lang="zh-CN" altLang="en-US" sz="2000" dirty="0"/>
          </a:p>
        </p:txBody>
      </p:sp>
      <p:sp>
        <p:nvSpPr>
          <p:cNvPr id="6" name="矩形 5"/>
          <p:cNvSpPr/>
          <p:nvPr/>
        </p:nvSpPr>
        <p:spPr>
          <a:xfrm>
            <a:off x="558866" y="1459354"/>
            <a:ext cx="2890915" cy="369332"/>
          </a:xfrm>
          <a:prstGeom prst="rect">
            <a:avLst/>
          </a:prstGeom>
          <a:solidFill>
            <a:srgbClr val="00B050"/>
          </a:solidFill>
          <a:ln>
            <a:solidFill>
              <a:srgbClr val="00B050"/>
            </a:solidFill>
          </a:ln>
        </p:spPr>
        <p:txBody>
          <a:bodyPr wrap="square">
            <a:spAutoFit/>
          </a:bodyPr>
          <a:lstStyle/>
          <a:p>
            <a:pPr algn="ctr"/>
            <a:r>
              <a:rPr lang="zh-CN" altLang="en-US" dirty="0" smtClean="0"/>
              <a:t>问卷</a:t>
            </a:r>
            <a:endParaRPr lang="en-US" altLang="zh-CN" dirty="0"/>
          </a:p>
        </p:txBody>
      </p:sp>
      <p:sp>
        <p:nvSpPr>
          <p:cNvPr id="7" name="矩形 6"/>
          <p:cNvSpPr/>
          <p:nvPr/>
        </p:nvSpPr>
        <p:spPr>
          <a:xfrm>
            <a:off x="5011909" y="1459354"/>
            <a:ext cx="2954455" cy="369332"/>
          </a:xfrm>
          <a:prstGeom prst="rect">
            <a:avLst/>
          </a:prstGeom>
          <a:solidFill>
            <a:srgbClr val="00B050"/>
          </a:solidFill>
          <a:ln>
            <a:solidFill>
              <a:srgbClr val="00B050"/>
            </a:solidFill>
          </a:ln>
        </p:spPr>
        <p:txBody>
          <a:bodyPr wrap="square">
            <a:spAutoFit/>
          </a:bodyPr>
          <a:lstStyle/>
          <a:p>
            <a:pPr algn="ctr"/>
            <a:r>
              <a:rPr lang="en-US" altLang="zh-CN" dirty="0"/>
              <a:t> </a:t>
            </a:r>
            <a:r>
              <a:rPr lang="zh-CN" altLang="zh-CN" dirty="0"/>
              <a:t>量表</a:t>
            </a:r>
            <a:endParaRPr lang="zh-CN" altLang="en-US" dirty="0"/>
          </a:p>
        </p:txBody>
      </p:sp>
      <p:sp>
        <p:nvSpPr>
          <p:cNvPr id="4" name="灯片编号占位符 3"/>
          <p:cNvSpPr>
            <a:spLocks noGrp="1"/>
          </p:cNvSpPr>
          <p:nvPr>
            <p:ph type="sldNum" sz="quarter" idx="12"/>
          </p:nvPr>
        </p:nvSpPr>
        <p:spPr/>
        <p:txBody>
          <a:bodyPr/>
          <a:lstStyle/>
          <a:p>
            <a:fld id="{C05A7827-9AB6-4606-81A1-ADA03E45D296}" type="slidenum">
              <a:rPr lang="zh-CN" altLang="en-US" smtClean="0"/>
              <a:t>18</a:t>
            </a:fld>
            <a:endParaRPr lang="zh-CN" altLang="en-US"/>
          </a:p>
        </p:txBody>
      </p:sp>
    </p:spTree>
    <p:extLst>
      <p:ext uri="{BB962C8B-B14F-4D97-AF65-F5344CB8AC3E}">
        <p14:creationId xmlns:p14="http://schemas.microsoft.com/office/powerpoint/2010/main" val="14576456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225" y="413321"/>
            <a:ext cx="8097452" cy="740790"/>
          </a:xfrm>
        </p:spPr>
        <p:txBody>
          <a:bodyPr>
            <a:normAutofit/>
          </a:bodyPr>
          <a:lstStyle/>
          <a:p>
            <a:r>
              <a:rPr lang="zh-CN" altLang="zh-CN" dirty="0"/>
              <a:t>调查问卷编制</a:t>
            </a:r>
            <a:r>
              <a:rPr lang="zh-CN" altLang="zh-CN" dirty="0" smtClean="0"/>
              <a:t>过程</a:t>
            </a:r>
            <a:endParaRPr lang="zh-CN" altLang="en-US" dirty="0"/>
          </a:p>
        </p:txBody>
      </p:sp>
      <p:graphicFrame>
        <p:nvGraphicFramePr>
          <p:cNvPr id="6" name="图示 5"/>
          <p:cNvGraphicFramePr/>
          <p:nvPr>
            <p:extLst>
              <p:ext uri="{D42A27DB-BD31-4B8C-83A1-F6EECF244321}">
                <p14:modId xmlns:p14="http://schemas.microsoft.com/office/powerpoint/2010/main" val="3938917126"/>
              </p:ext>
            </p:extLst>
          </p:nvPr>
        </p:nvGraphicFramePr>
        <p:xfrm>
          <a:off x="1129862" y="163348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灯片编号占位符 2"/>
          <p:cNvSpPr>
            <a:spLocks noGrp="1"/>
          </p:cNvSpPr>
          <p:nvPr>
            <p:ph type="sldNum" sz="quarter" idx="12"/>
          </p:nvPr>
        </p:nvSpPr>
        <p:spPr/>
        <p:txBody>
          <a:bodyPr/>
          <a:lstStyle/>
          <a:p>
            <a:fld id="{C05A7827-9AB6-4606-81A1-ADA03E45D296}" type="slidenum">
              <a:rPr lang="zh-CN" altLang="en-US" smtClean="0"/>
              <a:t>19</a:t>
            </a:fld>
            <a:endParaRPr lang="zh-CN" altLang="en-US"/>
          </a:p>
        </p:txBody>
      </p:sp>
    </p:spTree>
    <p:extLst>
      <p:ext uri="{BB962C8B-B14F-4D97-AF65-F5344CB8AC3E}">
        <p14:creationId xmlns:p14="http://schemas.microsoft.com/office/powerpoint/2010/main" val="15544592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H_Others_1"/>
          <p:cNvSpPr txBox="1"/>
          <p:nvPr>
            <p:custDataLst>
              <p:tags r:id="rId2"/>
            </p:custDataLst>
          </p:nvPr>
        </p:nvSpPr>
        <p:spPr>
          <a:xfrm>
            <a:off x="3464018" y="1510768"/>
            <a:ext cx="2246577" cy="461665"/>
          </a:xfrm>
          <a:prstGeom prst="rect">
            <a:avLst/>
          </a:prstGeom>
          <a:noFill/>
        </p:spPr>
        <p:txBody>
          <a:bodyPr wrap="none">
            <a:spAutoFit/>
          </a:bodyPr>
          <a:lstStyle/>
          <a:p>
            <a:pPr algn="ctr">
              <a:defRPr/>
            </a:pPr>
            <a:r>
              <a:rPr lang="en-US" altLang="zh-CN" sz="2400" spc="400" dirty="0">
                <a:solidFill>
                  <a:srgbClr val="DDDDDD"/>
                </a:solidFill>
                <a:latin typeface="微软雅黑" panose="020B0503020204020204" pitchFamily="34" charset="-122"/>
                <a:ea typeface="微软雅黑" panose="020B0503020204020204" pitchFamily="34" charset="-122"/>
              </a:rPr>
              <a:t>CONTENTS</a:t>
            </a:r>
            <a:endParaRPr lang="zh-CN" altLang="en-US" sz="2400" spc="400" dirty="0">
              <a:solidFill>
                <a:srgbClr val="DDDDDD"/>
              </a:solidFill>
              <a:latin typeface="微软雅黑" panose="020B0503020204020204" pitchFamily="34" charset="-122"/>
              <a:ea typeface="微软雅黑" panose="020B0503020204020204" pitchFamily="34" charset="-122"/>
            </a:endParaRPr>
          </a:p>
        </p:txBody>
      </p:sp>
      <p:sp>
        <p:nvSpPr>
          <p:cNvPr id="3085" name="MH_Others_2"/>
          <p:cNvSpPr txBox="1">
            <a:spLocks noChangeArrowheads="1"/>
          </p:cNvSpPr>
          <p:nvPr>
            <p:custDataLst>
              <p:tags r:id="rId3"/>
            </p:custDataLst>
          </p:nvPr>
        </p:nvSpPr>
        <p:spPr bwMode="auto">
          <a:xfrm>
            <a:off x="3773712" y="910693"/>
            <a:ext cx="16271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4400" b="1" dirty="0">
                <a:latin typeface="微软雅黑" panose="020B0503020204020204" pitchFamily="34" charset="-122"/>
                <a:ea typeface="微软雅黑" panose="020B0503020204020204" pitchFamily="34" charset="-122"/>
              </a:rPr>
              <a:t>目 录</a:t>
            </a:r>
          </a:p>
        </p:txBody>
      </p:sp>
      <p:sp>
        <p:nvSpPr>
          <p:cNvPr id="20" name="MH_Entry_1">
            <a:hlinkClick r:id="rId12" action="ppaction://hlinksldjump"/>
          </p:cNvPr>
          <p:cNvSpPr/>
          <p:nvPr>
            <p:custDataLst>
              <p:tags r:id="rId4"/>
            </p:custDataLst>
          </p:nvPr>
        </p:nvSpPr>
        <p:spPr>
          <a:xfrm>
            <a:off x="2366965" y="3069776"/>
            <a:ext cx="4530271" cy="524324"/>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0" rIns="0" bIns="0" rtlCol="0" anchor="ctr">
            <a:normAutofit/>
          </a:bodyPr>
          <a:lstStyle/>
          <a:p>
            <a:r>
              <a:rPr lang="zh-CN" altLang="en-US" sz="2400" b="1" spc="200" dirty="0" smtClean="0">
                <a:solidFill>
                  <a:schemeClr val="tx1"/>
                </a:solidFill>
                <a:latin typeface="+mj-ea"/>
                <a:ea typeface="+mj-ea"/>
              </a:rPr>
              <a:t>何为实证研究</a:t>
            </a:r>
            <a:endParaRPr lang="zh-CN" altLang="en-US" sz="2400" b="1" spc="200" dirty="0">
              <a:solidFill>
                <a:schemeClr val="tx1"/>
              </a:solidFill>
              <a:latin typeface="+mj-ea"/>
              <a:ea typeface="+mj-ea"/>
            </a:endParaRPr>
          </a:p>
        </p:txBody>
      </p:sp>
      <p:sp>
        <p:nvSpPr>
          <p:cNvPr id="2" name="MH_Number_1">
            <a:hlinkClick r:id="rId12" action="ppaction://hlinksldjump"/>
          </p:cNvPr>
          <p:cNvSpPr/>
          <p:nvPr>
            <p:custDataLst>
              <p:tags r:id="rId5"/>
            </p:custDataLst>
          </p:nvPr>
        </p:nvSpPr>
        <p:spPr>
          <a:xfrm>
            <a:off x="2087566" y="3069776"/>
            <a:ext cx="528634" cy="524324"/>
          </a:xfrm>
          <a:prstGeom prst="round1Rect">
            <a:avLst>
              <a:gd name="adj" fmla="val 50000"/>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oAutofit/>
          </a:bodyPr>
          <a:lstStyle/>
          <a:p>
            <a:pPr algn="ctr"/>
            <a:r>
              <a:rPr lang="en-US" altLang="zh-CN" sz="2400" dirty="0" smtClean="0">
                <a:solidFill>
                  <a:srgbClr val="FFFFFF"/>
                </a:solidFill>
                <a:latin typeface="Times New Roman" panose="02020603050405020304" pitchFamily="18" charset="0"/>
                <a:ea typeface="方正姚体" panose="02010601030101010101" pitchFamily="2" charset="-122"/>
                <a:cs typeface="Times New Roman" panose="02020603050405020304" pitchFamily="18" charset="0"/>
              </a:rPr>
              <a:t>01</a:t>
            </a:r>
            <a:endParaRPr lang="zh-CN" altLang="en-US" sz="2400" dirty="0">
              <a:solidFill>
                <a:srgbClr val="FFFFFF"/>
              </a:solidFill>
              <a:latin typeface="Times New Roman" panose="02020603050405020304" pitchFamily="18" charset="0"/>
              <a:ea typeface="方正姚体" panose="02010601030101010101" pitchFamily="2" charset="-122"/>
              <a:cs typeface="Times New Roman" panose="02020603050405020304" pitchFamily="18" charset="0"/>
            </a:endParaRPr>
          </a:p>
        </p:txBody>
      </p:sp>
      <p:sp>
        <p:nvSpPr>
          <p:cNvPr id="16" name="MH_Entry_2">
            <a:hlinkClick r:id="rId13" action="ppaction://hlinksldjump"/>
          </p:cNvPr>
          <p:cNvSpPr/>
          <p:nvPr>
            <p:custDataLst>
              <p:tags r:id="rId6"/>
            </p:custDataLst>
          </p:nvPr>
        </p:nvSpPr>
        <p:spPr>
          <a:xfrm>
            <a:off x="2366965" y="3959924"/>
            <a:ext cx="4530271" cy="524324"/>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0" rIns="0" bIns="0" rtlCol="0" anchor="ctr">
            <a:normAutofit/>
          </a:bodyPr>
          <a:lstStyle/>
          <a:p>
            <a:r>
              <a:rPr lang="zh-CN" altLang="en-US" sz="2400" b="1" spc="200" dirty="0">
                <a:solidFill>
                  <a:schemeClr val="tx1"/>
                </a:solidFill>
                <a:latin typeface="+mj-ea"/>
                <a:ea typeface="+mj-ea"/>
              </a:rPr>
              <a:t>为何要进行实证研究</a:t>
            </a:r>
          </a:p>
        </p:txBody>
      </p:sp>
      <p:sp>
        <p:nvSpPr>
          <p:cNvPr id="17" name="MH_Number_2">
            <a:hlinkClick r:id="rId13" action="ppaction://hlinksldjump"/>
          </p:cNvPr>
          <p:cNvSpPr/>
          <p:nvPr>
            <p:custDataLst>
              <p:tags r:id="rId7"/>
            </p:custDataLst>
          </p:nvPr>
        </p:nvSpPr>
        <p:spPr>
          <a:xfrm>
            <a:off x="2087566" y="3959924"/>
            <a:ext cx="528634" cy="524324"/>
          </a:xfrm>
          <a:prstGeom prst="round1Rect">
            <a:avLst>
              <a:gd name="adj" fmla="val 50000"/>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oAutofit/>
          </a:bodyPr>
          <a:lstStyle/>
          <a:p>
            <a:pPr algn="ctr"/>
            <a:r>
              <a:rPr lang="en-US" altLang="zh-CN" sz="2400" smtClean="0">
                <a:solidFill>
                  <a:srgbClr val="FFFFFF"/>
                </a:solidFill>
                <a:latin typeface="Times New Roman" panose="02020603050405020304" pitchFamily="18" charset="0"/>
                <a:ea typeface="方正姚体" panose="02010601030101010101" pitchFamily="2" charset="-122"/>
                <a:cs typeface="Times New Roman" panose="02020603050405020304" pitchFamily="18" charset="0"/>
              </a:rPr>
              <a:t>02</a:t>
            </a:r>
            <a:endParaRPr lang="zh-CN" altLang="en-US" sz="2400" dirty="0">
              <a:solidFill>
                <a:srgbClr val="FFFFFF"/>
              </a:solidFill>
              <a:latin typeface="Times New Roman" panose="02020603050405020304" pitchFamily="18" charset="0"/>
              <a:ea typeface="方正姚体" panose="02010601030101010101" pitchFamily="2" charset="-122"/>
              <a:cs typeface="Times New Roman" panose="02020603050405020304" pitchFamily="18" charset="0"/>
            </a:endParaRPr>
          </a:p>
        </p:txBody>
      </p:sp>
      <p:sp>
        <p:nvSpPr>
          <p:cNvPr id="19" name="MH_Entry_3">
            <a:hlinkClick r:id="rId14" action="ppaction://hlinksldjump"/>
          </p:cNvPr>
          <p:cNvSpPr/>
          <p:nvPr>
            <p:custDataLst>
              <p:tags r:id="rId8"/>
            </p:custDataLst>
          </p:nvPr>
        </p:nvSpPr>
        <p:spPr>
          <a:xfrm>
            <a:off x="2366965" y="4850072"/>
            <a:ext cx="4530271" cy="524324"/>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0" rIns="0" bIns="0" rtlCol="0" anchor="ctr">
            <a:normAutofit/>
          </a:bodyPr>
          <a:lstStyle/>
          <a:p>
            <a:r>
              <a:rPr lang="zh-CN" altLang="en-US" sz="2400" b="1" spc="200" dirty="0">
                <a:solidFill>
                  <a:schemeClr val="tx1"/>
                </a:solidFill>
                <a:latin typeface="+mj-ea"/>
                <a:ea typeface="+mj-ea"/>
              </a:rPr>
              <a:t>如何开展实证研究</a:t>
            </a:r>
          </a:p>
        </p:txBody>
      </p:sp>
      <p:sp>
        <p:nvSpPr>
          <p:cNvPr id="21" name="MH_Number_3">
            <a:hlinkClick r:id="rId14" action="ppaction://hlinksldjump"/>
          </p:cNvPr>
          <p:cNvSpPr/>
          <p:nvPr>
            <p:custDataLst>
              <p:tags r:id="rId9"/>
            </p:custDataLst>
          </p:nvPr>
        </p:nvSpPr>
        <p:spPr>
          <a:xfrm>
            <a:off x="2087566" y="4850072"/>
            <a:ext cx="528634" cy="524324"/>
          </a:xfrm>
          <a:prstGeom prst="round1Rect">
            <a:avLst>
              <a:gd name="adj" fmla="val 50000"/>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oAutofit/>
          </a:bodyPr>
          <a:lstStyle/>
          <a:p>
            <a:pPr algn="ctr"/>
            <a:r>
              <a:rPr lang="en-US" altLang="zh-CN" sz="2400" smtClean="0">
                <a:solidFill>
                  <a:srgbClr val="FFFFFF"/>
                </a:solidFill>
                <a:latin typeface="Times New Roman" panose="02020603050405020304" pitchFamily="18" charset="0"/>
                <a:ea typeface="方正姚体" panose="02010601030101010101" pitchFamily="2" charset="-122"/>
                <a:cs typeface="Times New Roman" panose="02020603050405020304" pitchFamily="18" charset="0"/>
              </a:rPr>
              <a:t>03</a:t>
            </a:r>
            <a:endParaRPr lang="zh-CN" altLang="en-US" sz="2400" dirty="0">
              <a:solidFill>
                <a:srgbClr val="FFFFFF"/>
              </a:solidFill>
              <a:latin typeface="Times New Roman" panose="02020603050405020304" pitchFamily="18" charset="0"/>
              <a:ea typeface="方正姚体" panose="02010601030101010101" pitchFamily="2" charset="-122"/>
              <a:cs typeface="Times New Roman" panose="02020603050405020304" pitchFamily="18" charset="0"/>
            </a:endParaRPr>
          </a:p>
        </p:txBody>
      </p:sp>
      <p:sp>
        <p:nvSpPr>
          <p:cNvPr id="3" name="灯片编号占位符 2"/>
          <p:cNvSpPr>
            <a:spLocks noGrp="1"/>
          </p:cNvSpPr>
          <p:nvPr>
            <p:ph type="sldNum" sz="quarter" idx="12"/>
          </p:nvPr>
        </p:nvSpPr>
        <p:spPr/>
        <p:txBody>
          <a:bodyPr/>
          <a:lstStyle/>
          <a:p>
            <a:fld id="{C05A7827-9AB6-4606-81A1-ADA03E45D296}" type="slidenum">
              <a:rPr lang="zh-CN" altLang="en-US" smtClean="0"/>
              <a:t>2</a:t>
            </a:fld>
            <a:endParaRPr lang="zh-CN" altLang="en-US"/>
          </a:p>
        </p:txBody>
      </p:sp>
    </p:spTree>
    <p:custDataLst>
      <p:tags r:id="rId1"/>
    </p:custDataLst>
    <p:extLst>
      <p:ext uri="{BB962C8B-B14F-4D97-AF65-F5344CB8AC3E}">
        <p14:creationId xmlns:p14="http://schemas.microsoft.com/office/powerpoint/2010/main" val="29813725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0488" y="382821"/>
            <a:ext cx="8097452" cy="740790"/>
          </a:xfrm>
        </p:spPr>
        <p:txBody>
          <a:bodyPr/>
          <a:lstStyle/>
          <a:p>
            <a:endParaRPr lang="zh-CN" altLang="en-US" dirty="0"/>
          </a:p>
        </p:txBody>
      </p:sp>
      <p:sp>
        <p:nvSpPr>
          <p:cNvPr id="6" name="内容占位符 5"/>
          <p:cNvSpPr>
            <a:spLocks noGrp="1"/>
          </p:cNvSpPr>
          <p:nvPr>
            <p:ph idx="1"/>
          </p:nvPr>
        </p:nvSpPr>
        <p:spPr>
          <a:xfrm>
            <a:off x="306617" y="1207689"/>
            <a:ext cx="9003638" cy="1220664"/>
          </a:xfrm>
        </p:spPr>
        <p:txBody>
          <a:bodyPr>
            <a:noAutofit/>
          </a:bodyPr>
          <a:lstStyle/>
          <a:p>
            <a:pPr marL="0" indent="0">
              <a:buNone/>
            </a:pPr>
            <a:r>
              <a:rPr lang="zh-CN" altLang="zh-CN" sz="2400" b="1" dirty="0"/>
              <a:t>信度</a:t>
            </a:r>
            <a:r>
              <a:rPr lang="zh-CN" altLang="zh-CN" sz="2400" b="1" dirty="0" smtClean="0"/>
              <a:t>：</a:t>
            </a:r>
            <a:r>
              <a:rPr lang="zh-CN" altLang="zh-CN" sz="2400" dirty="0" smtClean="0"/>
              <a:t>测验</a:t>
            </a:r>
            <a:r>
              <a:rPr lang="zh-CN" altLang="zh-CN" sz="2400" dirty="0"/>
              <a:t>或量表工具所测结果的稳定性（</a:t>
            </a:r>
            <a:r>
              <a:rPr lang="en-US" altLang="zh-CN" sz="2400" dirty="0"/>
              <a:t>stability</a:t>
            </a:r>
            <a:r>
              <a:rPr lang="zh-CN" altLang="zh-CN" sz="2400" dirty="0"/>
              <a:t>）</a:t>
            </a:r>
            <a:r>
              <a:rPr lang="zh-CN" altLang="zh-CN" sz="2400" dirty="0" smtClean="0"/>
              <a:t>及</a:t>
            </a:r>
            <a:endParaRPr lang="en-US" altLang="zh-CN" sz="2400" dirty="0" smtClean="0"/>
          </a:p>
          <a:p>
            <a:pPr marL="0" indent="0">
              <a:buNone/>
            </a:pPr>
            <a:r>
              <a:rPr lang="zh-CN" altLang="zh-CN" sz="2400" dirty="0" smtClean="0"/>
              <a:t>一致性</a:t>
            </a:r>
            <a:r>
              <a:rPr lang="en-US" altLang="zh-CN" sz="2400" dirty="0" smtClean="0"/>
              <a:t>(consistency)</a:t>
            </a:r>
            <a:r>
              <a:rPr lang="zh-CN" altLang="en-US" sz="2400" dirty="0" smtClean="0"/>
              <a:t>。</a:t>
            </a:r>
            <a:endParaRPr lang="zh-CN" altLang="en-US" sz="2400" dirty="0"/>
          </a:p>
        </p:txBody>
      </p:sp>
      <p:sp>
        <p:nvSpPr>
          <p:cNvPr id="8" name="矩形 7"/>
          <p:cNvSpPr/>
          <p:nvPr/>
        </p:nvSpPr>
        <p:spPr>
          <a:xfrm>
            <a:off x="316476" y="2760898"/>
            <a:ext cx="8205476" cy="1477328"/>
          </a:xfrm>
          <a:prstGeom prst="rect">
            <a:avLst/>
          </a:prstGeom>
        </p:spPr>
        <p:txBody>
          <a:bodyPr wrap="square">
            <a:spAutoFit/>
          </a:bodyPr>
          <a:lstStyle/>
          <a:p>
            <a:pPr marL="285750" indent="-285750">
              <a:lnSpc>
                <a:spcPct val="150000"/>
              </a:lnSpc>
              <a:buFont typeface="Wingdings" pitchFamily="2" charset="2"/>
              <a:buChar char="Ø"/>
            </a:pPr>
            <a:r>
              <a:rPr lang="zh-CN" altLang="zh-CN" sz="2000" dirty="0">
                <a:latin typeface="微软雅黑" panose="020B0503020204020204" pitchFamily="34" charset="-122"/>
                <a:ea typeface="微软雅黑" panose="020B0503020204020204" pitchFamily="34" charset="-122"/>
              </a:rPr>
              <a:t>内部一致性信度：主要考查构成合成变量各项目间的内部一致性程度</a:t>
            </a:r>
          </a:p>
          <a:p>
            <a:pPr marL="285750" indent="-285750">
              <a:lnSpc>
                <a:spcPct val="150000"/>
              </a:lnSpc>
              <a:buFont typeface="Wingdings" pitchFamily="2" charset="2"/>
              <a:buChar char="Ø"/>
            </a:pPr>
            <a:r>
              <a:rPr lang="zh-CN" altLang="zh-CN" sz="2000" dirty="0">
                <a:latin typeface="微软雅黑" panose="020B0503020204020204" pitchFamily="34" charset="-122"/>
                <a:ea typeface="微软雅黑" panose="020B0503020204020204" pitchFamily="34" charset="-122"/>
              </a:rPr>
              <a:t>重测信度：</a:t>
            </a:r>
            <a:r>
              <a:rPr lang="zh-CN" altLang="en-US" sz="2000" dirty="0">
                <a:latin typeface="微软雅黑" panose="020B0503020204020204" pitchFamily="34" charset="-122"/>
                <a:ea typeface="微软雅黑" panose="020B0503020204020204" pitchFamily="34" charset="-122"/>
              </a:rPr>
              <a:t>重复</a:t>
            </a:r>
            <a:r>
              <a:rPr lang="zh-CN" altLang="zh-CN" sz="2000" dirty="0">
                <a:latin typeface="微软雅黑" panose="020B0503020204020204" pitchFamily="34" charset="-122"/>
                <a:ea typeface="微软雅黑" panose="020B0503020204020204" pitchFamily="34" charset="-122"/>
              </a:rPr>
              <a:t>两次测量之间的一致性</a:t>
            </a:r>
          </a:p>
          <a:p>
            <a:pPr marL="285750" indent="-285750">
              <a:lnSpc>
                <a:spcPct val="150000"/>
              </a:lnSpc>
              <a:buFont typeface="Wingdings" pitchFamily="2" charset="2"/>
              <a:buChar char="Ø"/>
            </a:pPr>
            <a:r>
              <a:rPr lang="zh-CN" altLang="zh-CN" sz="2000" dirty="0">
                <a:latin typeface="微软雅黑" panose="020B0503020204020204" pitchFamily="34" charset="-122"/>
                <a:ea typeface="微软雅黑" panose="020B0503020204020204" pitchFamily="34" charset="-122"/>
              </a:rPr>
              <a:t>分半信度：两个平行测验之间的一致性</a:t>
            </a:r>
          </a:p>
        </p:txBody>
      </p:sp>
      <p:sp>
        <p:nvSpPr>
          <p:cNvPr id="9" name="矩形 8"/>
          <p:cNvSpPr/>
          <p:nvPr/>
        </p:nvSpPr>
        <p:spPr>
          <a:xfrm>
            <a:off x="306617" y="4748793"/>
            <a:ext cx="8008883" cy="400110"/>
          </a:xfrm>
          <a:prstGeom prst="rect">
            <a:avLst/>
          </a:prstGeom>
        </p:spPr>
        <p:txBody>
          <a:bodyPr wrap="square">
            <a:spAutoFit/>
          </a:bodyPr>
          <a:lstStyle/>
          <a:p>
            <a:r>
              <a:rPr lang="zh-CN" altLang="zh-CN" sz="2000" dirty="0" smtClean="0">
                <a:latin typeface="微软雅黑" panose="020B0503020204020204" pitchFamily="34" charset="-122"/>
                <a:ea typeface="微软雅黑" panose="020B0503020204020204" pitchFamily="34" charset="-122"/>
              </a:rPr>
              <a:t>内部</a:t>
            </a:r>
            <a:r>
              <a:rPr lang="zh-CN" altLang="zh-CN" sz="2000" dirty="0">
                <a:latin typeface="微软雅黑" panose="020B0503020204020204" pitchFamily="34" charset="-122"/>
                <a:ea typeface="微软雅黑" panose="020B0503020204020204" pitchFamily="34" charset="-122"/>
              </a:rPr>
              <a:t>一致性系数</a:t>
            </a:r>
            <a:r>
              <a:rPr lang="en-US" altLang="zh-CN" sz="2000" dirty="0">
                <a:latin typeface="微软雅黑" panose="020B0503020204020204" pitchFamily="34" charset="-122"/>
                <a:ea typeface="微软雅黑" panose="020B0503020204020204" pitchFamily="34" charset="-122"/>
              </a:rPr>
              <a:t>  </a:t>
            </a:r>
            <a:r>
              <a:rPr lang="en-US" altLang="zh-CN" sz="2000" dirty="0" err="1">
                <a:latin typeface="微软雅黑" panose="020B0503020204020204" pitchFamily="34" charset="-122"/>
                <a:ea typeface="微软雅黑" panose="020B0503020204020204" pitchFamily="34" charset="-122"/>
              </a:rPr>
              <a:t>cronbach</a:t>
            </a:r>
            <a:r>
              <a:rPr lang="en-US" altLang="zh-CN" sz="2000" dirty="0">
                <a:latin typeface="微软雅黑" panose="020B0503020204020204" pitchFamily="34" charset="-122"/>
                <a:ea typeface="微软雅黑" panose="020B0503020204020204" pitchFamily="34" charset="-122"/>
              </a:rPr>
              <a:t> a </a:t>
            </a:r>
            <a:r>
              <a:rPr lang="zh-CN" altLang="zh-CN" sz="2000" dirty="0" smtClean="0">
                <a:latin typeface="微软雅黑" panose="020B0503020204020204" pitchFamily="34" charset="-122"/>
                <a:ea typeface="微软雅黑" panose="020B0503020204020204" pitchFamily="34" charset="-122"/>
              </a:rPr>
              <a:t>系数</a:t>
            </a:r>
            <a:r>
              <a:rPr lang="en-US" altLang="zh-CN" sz="2000" dirty="0" smtClean="0">
                <a:latin typeface="微软雅黑" panose="020B0503020204020204" pitchFamily="34" charset="-122"/>
                <a:ea typeface="微软雅黑" panose="020B0503020204020204" pitchFamily="34" charset="-122"/>
              </a:rPr>
              <a:t> 0-1</a:t>
            </a:r>
            <a:r>
              <a:rPr lang="zh-CN" altLang="en-US" sz="2000" dirty="0" smtClean="0">
                <a:latin typeface="微软雅黑" panose="020B0503020204020204" pitchFamily="34" charset="-122"/>
                <a:ea typeface="微软雅黑" panose="020B0503020204020204" pitchFamily="34" charset="-122"/>
              </a:rPr>
              <a:t>之间      </a:t>
            </a:r>
            <a:r>
              <a:rPr lang="en-US" altLang="zh-CN" sz="2000" dirty="0" smtClean="0">
                <a:latin typeface="微软雅黑" panose="020B0503020204020204" pitchFamily="34" charset="-122"/>
                <a:ea typeface="微软雅黑" panose="020B0503020204020204" pitchFamily="34" charset="-122"/>
              </a:rPr>
              <a:t>a</a:t>
            </a:r>
            <a:r>
              <a:rPr lang="zh-CN" altLang="en-US" sz="2000" dirty="0" smtClean="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&gt;=</a:t>
            </a:r>
            <a:r>
              <a:rPr lang="en-US" altLang="zh-CN" sz="2000" dirty="0">
                <a:latin typeface="微软雅黑" panose="020B0503020204020204" pitchFamily="34" charset="-122"/>
                <a:ea typeface="微软雅黑" panose="020B0503020204020204" pitchFamily="34" charset="-122"/>
              </a:rPr>
              <a:t>0.7</a:t>
            </a:r>
            <a:r>
              <a:rPr lang="zh-CN" altLang="zh-CN" sz="2000" dirty="0">
                <a:latin typeface="微软雅黑" panose="020B0503020204020204" pitchFamily="34" charset="-122"/>
                <a:ea typeface="微软雅黑" panose="020B0503020204020204" pitchFamily="34" charset="-122"/>
              </a:rPr>
              <a:t>可接受</a:t>
            </a:r>
          </a:p>
        </p:txBody>
      </p:sp>
      <p:sp>
        <p:nvSpPr>
          <p:cNvPr id="3" name="灯片编号占位符 2"/>
          <p:cNvSpPr>
            <a:spLocks noGrp="1"/>
          </p:cNvSpPr>
          <p:nvPr>
            <p:ph type="sldNum" sz="quarter" idx="12"/>
          </p:nvPr>
        </p:nvSpPr>
        <p:spPr/>
        <p:txBody>
          <a:bodyPr/>
          <a:lstStyle/>
          <a:p>
            <a:fld id="{C05A7827-9AB6-4606-81A1-ADA03E45D296}" type="slidenum">
              <a:rPr lang="zh-CN" altLang="en-US" smtClean="0"/>
              <a:t>20</a:t>
            </a:fld>
            <a:endParaRPr lang="zh-CN" altLang="en-US"/>
          </a:p>
        </p:txBody>
      </p:sp>
    </p:spTree>
    <p:extLst>
      <p:ext uri="{BB962C8B-B14F-4D97-AF65-F5344CB8AC3E}">
        <p14:creationId xmlns:p14="http://schemas.microsoft.com/office/powerpoint/2010/main" val="19366967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1570" y="312276"/>
            <a:ext cx="8097452" cy="740790"/>
          </a:xfrm>
        </p:spPr>
        <p:txBody>
          <a:bodyPr/>
          <a:lstStyle/>
          <a:p>
            <a:endParaRPr lang="zh-CN" altLang="en-US"/>
          </a:p>
        </p:txBody>
      </p:sp>
      <p:sp>
        <p:nvSpPr>
          <p:cNvPr id="3" name="内容占位符 2"/>
          <p:cNvSpPr>
            <a:spLocks noGrp="1"/>
          </p:cNvSpPr>
          <p:nvPr>
            <p:ph idx="1"/>
          </p:nvPr>
        </p:nvSpPr>
        <p:spPr>
          <a:xfrm>
            <a:off x="370729" y="1231576"/>
            <a:ext cx="8112168" cy="874316"/>
          </a:xfrm>
        </p:spPr>
        <p:txBody>
          <a:bodyPr>
            <a:normAutofit fontScale="92500" lnSpcReduction="10000"/>
          </a:bodyPr>
          <a:lstStyle/>
          <a:p>
            <a:pPr marL="0" indent="0">
              <a:buNone/>
            </a:pPr>
            <a:r>
              <a:rPr lang="zh-CN" altLang="zh-CN" sz="2600" dirty="0">
                <a:latin typeface="微软雅黑" panose="020B0503020204020204" pitchFamily="34" charset="-122"/>
                <a:ea typeface="微软雅黑" panose="020B0503020204020204" pitchFamily="34" charset="-122"/>
              </a:rPr>
              <a:t>效度：能够测到该测验所欲测（使用者所设计的）心理或行为特质的程度</a:t>
            </a:r>
            <a:r>
              <a:rPr lang="zh-CN" altLang="zh-CN" sz="2600" dirty="0" smtClean="0">
                <a:latin typeface="微软雅黑" panose="020B0503020204020204" pitchFamily="34" charset="-122"/>
                <a:ea typeface="微软雅黑" panose="020B0503020204020204" pitchFamily="34" charset="-122"/>
              </a:rPr>
              <a:t>。</a:t>
            </a:r>
            <a:endParaRPr lang="en-US" altLang="zh-CN" sz="2600" dirty="0" smtClean="0">
              <a:latin typeface="微软雅黑" panose="020B0503020204020204" pitchFamily="34" charset="-122"/>
              <a:ea typeface="微软雅黑" panose="020B0503020204020204" pitchFamily="34" charset="-122"/>
            </a:endParaRPr>
          </a:p>
          <a:p>
            <a:pPr marL="0" indent="0">
              <a:buNone/>
            </a:pPr>
            <a:endParaRPr lang="zh-CN" altLang="zh-CN" dirty="0"/>
          </a:p>
        </p:txBody>
      </p:sp>
      <p:sp>
        <p:nvSpPr>
          <p:cNvPr id="4" name="矩形 3"/>
          <p:cNvSpPr/>
          <p:nvPr/>
        </p:nvSpPr>
        <p:spPr>
          <a:xfrm>
            <a:off x="385445" y="2565692"/>
            <a:ext cx="8097452" cy="2224776"/>
          </a:xfrm>
          <a:prstGeom prst="rect">
            <a:avLst/>
          </a:prstGeom>
        </p:spPr>
        <p:txBody>
          <a:bodyPr wrap="square">
            <a:spAutoFit/>
          </a:bodyPr>
          <a:lstStyle/>
          <a:p>
            <a:pPr>
              <a:lnSpc>
                <a:spcPct val="200000"/>
              </a:lnSpc>
              <a:buFont typeface="Wingdings" pitchFamily="2" charset="2"/>
              <a:buChar char="Ø"/>
            </a:pPr>
            <a:r>
              <a:rPr lang="zh-CN" altLang="zh-CN" dirty="0">
                <a:latin typeface="微软雅黑" panose="020B0503020204020204" pitchFamily="34" charset="-122"/>
                <a:ea typeface="微软雅黑" panose="020B0503020204020204" pitchFamily="34" charset="-122"/>
              </a:rPr>
              <a:t>内容效度：主要考察项目是否和测量内容相关</a:t>
            </a:r>
            <a:endParaRPr lang="en-US" altLang="zh-CN" dirty="0">
              <a:latin typeface="微软雅黑" panose="020B0503020204020204" pitchFamily="34" charset="-122"/>
              <a:ea typeface="微软雅黑" panose="020B0503020204020204" pitchFamily="34" charset="-122"/>
            </a:endParaRPr>
          </a:p>
          <a:p>
            <a:pPr>
              <a:lnSpc>
                <a:spcPct val="200000"/>
              </a:lnSpc>
              <a:buFont typeface="Wingdings" pitchFamily="2" charset="2"/>
              <a:buChar char="Ø"/>
            </a:pPr>
            <a:r>
              <a:rPr lang="zh-CN" altLang="zh-CN" dirty="0">
                <a:latin typeface="微软雅黑" panose="020B0503020204020204" pitchFamily="34" charset="-122"/>
                <a:ea typeface="微软雅黑" panose="020B0503020204020204" pitchFamily="34" charset="-122"/>
              </a:rPr>
              <a:t>结构效度：主要通过因素分析法考核构成合成变量各项目能否构成一个合成变量</a:t>
            </a:r>
            <a:r>
              <a:rPr lang="en-US" altLang="zh-CN" dirty="0">
                <a:latin typeface="微软雅黑" panose="020B0503020204020204" pitchFamily="34" charset="-122"/>
                <a:ea typeface="微软雅黑" panose="020B0503020204020204" pitchFamily="34" charset="-122"/>
              </a:rPr>
              <a:t> </a:t>
            </a:r>
          </a:p>
          <a:p>
            <a:pPr>
              <a:lnSpc>
                <a:spcPct val="200000"/>
              </a:lnSpc>
              <a:buFont typeface="Wingdings" pitchFamily="2" charset="2"/>
              <a:buChar char="Ø"/>
            </a:pPr>
            <a:r>
              <a:rPr lang="zh-CN" altLang="zh-CN" dirty="0">
                <a:latin typeface="微软雅黑" panose="020B0503020204020204" pitchFamily="34" charset="-122"/>
                <a:ea typeface="微软雅黑" panose="020B0503020204020204" pitchFamily="34" charset="-122"/>
              </a:rPr>
              <a:t>效标关联效度：借助外部标准，考察测验与之的关系</a:t>
            </a:r>
          </a:p>
        </p:txBody>
      </p:sp>
      <p:sp>
        <p:nvSpPr>
          <p:cNvPr id="5" name="灯片编号占位符 4"/>
          <p:cNvSpPr>
            <a:spLocks noGrp="1"/>
          </p:cNvSpPr>
          <p:nvPr>
            <p:ph type="sldNum" sz="quarter" idx="12"/>
          </p:nvPr>
        </p:nvSpPr>
        <p:spPr/>
        <p:txBody>
          <a:bodyPr/>
          <a:lstStyle/>
          <a:p>
            <a:fld id="{C05A7827-9AB6-4606-81A1-ADA03E45D296}" type="slidenum">
              <a:rPr lang="zh-CN" altLang="en-US" smtClean="0"/>
              <a:t>21</a:t>
            </a:fld>
            <a:endParaRPr lang="zh-CN" altLang="en-US"/>
          </a:p>
        </p:txBody>
      </p:sp>
    </p:spTree>
    <p:extLst>
      <p:ext uri="{BB962C8B-B14F-4D97-AF65-F5344CB8AC3E}">
        <p14:creationId xmlns:p14="http://schemas.microsoft.com/office/powerpoint/2010/main" val="30596347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5805" y="580291"/>
            <a:ext cx="8097452" cy="740790"/>
          </a:xfrm>
        </p:spPr>
        <p:txBody>
          <a:bodyPr>
            <a:normAutofit fontScale="90000"/>
          </a:bodyPr>
          <a:lstStyle/>
          <a:p>
            <a:r>
              <a:rPr lang="zh-CN" altLang="zh-CN" dirty="0"/>
              <a:t/>
            </a:r>
            <a:br>
              <a:rPr lang="zh-CN" altLang="zh-CN" dirty="0"/>
            </a:b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8918" y="108606"/>
            <a:ext cx="7011226" cy="5000625"/>
          </a:xfrm>
        </p:spPr>
      </p:pic>
      <p:sp>
        <p:nvSpPr>
          <p:cNvPr id="3" name="矩形 2"/>
          <p:cNvSpPr/>
          <p:nvPr/>
        </p:nvSpPr>
        <p:spPr>
          <a:xfrm>
            <a:off x="1038918" y="5257750"/>
            <a:ext cx="7800282" cy="874407"/>
          </a:xfrm>
          <a:prstGeom prst="rect">
            <a:avLst/>
          </a:prstGeom>
        </p:spPr>
        <p:txBody>
          <a:bodyPr wrap="square">
            <a:spAutoFit/>
          </a:bodyPr>
          <a:lstStyle/>
          <a:p>
            <a:pPr>
              <a:lnSpc>
                <a:spcPct val="150000"/>
              </a:lnSpc>
            </a:pPr>
            <a:r>
              <a:rPr lang="en-US" altLang="zh-CN" dirty="0">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rPr>
              <a:t>信度是效度的必要条件，而非充分条件</a:t>
            </a:r>
            <a:r>
              <a:rPr lang="zh-CN" altLang="zh-CN"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信度</a:t>
            </a:r>
            <a:r>
              <a:rPr lang="zh-CN" altLang="zh-CN" dirty="0">
                <a:latin typeface="微软雅黑" panose="020B0503020204020204" pitchFamily="34" charset="-122"/>
                <a:ea typeface="微软雅黑" panose="020B0503020204020204" pitchFamily="34" charset="-122"/>
              </a:rPr>
              <a:t>低效度一定低，但信度高未必表示效度也高。</a:t>
            </a:r>
            <a:endParaRPr lang="zh-CN" altLang="en-US" dirty="0">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12"/>
          </p:nvPr>
        </p:nvSpPr>
        <p:spPr/>
        <p:txBody>
          <a:bodyPr/>
          <a:lstStyle/>
          <a:p>
            <a:fld id="{C05A7827-9AB6-4606-81A1-ADA03E45D296}" type="slidenum">
              <a:rPr lang="zh-CN" altLang="en-US" smtClean="0"/>
              <a:t>22</a:t>
            </a:fld>
            <a:endParaRPr lang="zh-CN" altLang="en-US"/>
          </a:p>
        </p:txBody>
      </p:sp>
    </p:spTree>
    <p:extLst>
      <p:ext uri="{BB962C8B-B14F-4D97-AF65-F5344CB8AC3E}">
        <p14:creationId xmlns:p14="http://schemas.microsoft.com/office/powerpoint/2010/main" val="766808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数据收集</a:t>
            </a:r>
            <a:endParaRPr lang="zh-CN" altLang="en-US" dirty="0"/>
          </a:p>
        </p:txBody>
      </p:sp>
      <p:sp>
        <p:nvSpPr>
          <p:cNvPr id="3" name="内容占位符 2"/>
          <p:cNvSpPr>
            <a:spLocks noGrp="1"/>
          </p:cNvSpPr>
          <p:nvPr>
            <p:ph idx="1"/>
          </p:nvPr>
        </p:nvSpPr>
        <p:spPr>
          <a:xfrm>
            <a:off x="457200" y="1213705"/>
            <a:ext cx="5495093" cy="558050"/>
          </a:xfrm>
        </p:spPr>
        <p:txBody>
          <a:bodyPr>
            <a:normAutofit fontScale="92500" lnSpcReduction="10000"/>
          </a:bodyPr>
          <a:lstStyle/>
          <a:p>
            <a:pPr>
              <a:buFont typeface="Wingdings" pitchFamily="2" charset="2"/>
              <a:buChar char="Ø"/>
            </a:pPr>
            <a:r>
              <a:rPr lang="zh-CN" altLang="en-US" sz="3000" dirty="0" smtClean="0">
                <a:latin typeface="+mj-ea"/>
                <a:ea typeface="+mj-ea"/>
              </a:rPr>
              <a:t>问卷星</a:t>
            </a:r>
            <a:endParaRPr lang="en-US" altLang="zh-CN" sz="3000" dirty="0" smtClean="0">
              <a:latin typeface="+mj-ea"/>
              <a:ea typeface="+mj-ea"/>
            </a:endParaRPr>
          </a:p>
          <a:p>
            <a:endParaRPr lang="en-US" altLang="zh-CN" dirty="0"/>
          </a:p>
          <a:p>
            <a:endParaRPr lang="en-US" altLang="zh-CN" dirty="0" smtClean="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4539" y="1117871"/>
            <a:ext cx="5092262" cy="3793471"/>
          </a:xfrm>
          <a:prstGeom prst="rect">
            <a:avLst/>
          </a:prstGeom>
        </p:spPr>
      </p:pic>
      <p:sp>
        <p:nvSpPr>
          <p:cNvPr id="6" name="矩形 5"/>
          <p:cNvSpPr/>
          <p:nvPr/>
        </p:nvSpPr>
        <p:spPr>
          <a:xfrm>
            <a:off x="457200" y="2007954"/>
            <a:ext cx="3011214" cy="2677656"/>
          </a:xfrm>
          <a:prstGeom prst="rect">
            <a:avLst/>
          </a:prstGeom>
        </p:spPr>
        <p:txBody>
          <a:bodyPr wrap="square">
            <a:spAutoFit/>
          </a:bodyPr>
          <a:lstStyle/>
          <a:p>
            <a:r>
              <a:rPr lang="zh-CN" altLang="zh-CN" sz="2400" dirty="0">
                <a:latin typeface="+mj-ea"/>
                <a:ea typeface="+mj-ea"/>
              </a:rPr>
              <a:t>（</a:t>
            </a:r>
            <a:r>
              <a:rPr lang="en-US" altLang="zh-CN" sz="2400" dirty="0">
                <a:latin typeface="+mj-ea"/>
                <a:ea typeface="+mj-ea"/>
              </a:rPr>
              <a:t>1</a:t>
            </a:r>
            <a:r>
              <a:rPr lang="zh-CN" altLang="zh-CN" sz="2400" dirty="0">
                <a:latin typeface="+mj-ea"/>
                <a:ea typeface="+mj-ea"/>
              </a:rPr>
              <a:t>）免费软件</a:t>
            </a:r>
          </a:p>
          <a:p>
            <a:r>
              <a:rPr lang="zh-CN" altLang="zh-CN" sz="2400" dirty="0">
                <a:latin typeface="+mj-ea"/>
                <a:ea typeface="+mj-ea"/>
              </a:rPr>
              <a:t>（</a:t>
            </a:r>
            <a:r>
              <a:rPr lang="en-US" altLang="zh-CN" sz="2400" dirty="0">
                <a:latin typeface="+mj-ea"/>
                <a:ea typeface="+mj-ea"/>
              </a:rPr>
              <a:t>2</a:t>
            </a:r>
            <a:r>
              <a:rPr lang="zh-CN" altLang="zh-CN" sz="2400" dirty="0">
                <a:latin typeface="+mj-ea"/>
                <a:ea typeface="+mj-ea"/>
              </a:rPr>
              <a:t>）自动生成二维码和链接</a:t>
            </a:r>
          </a:p>
          <a:p>
            <a:r>
              <a:rPr lang="zh-CN" altLang="zh-CN" sz="2400" dirty="0">
                <a:latin typeface="+mj-ea"/>
                <a:ea typeface="+mj-ea"/>
              </a:rPr>
              <a:t>（</a:t>
            </a:r>
            <a:r>
              <a:rPr lang="en-US" altLang="zh-CN" sz="2400" dirty="0">
                <a:latin typeface="+mj-ea"/>
                <a:ea typeface="+mj-ea"/>
              </a:rPr>
              <a:t>3</a:t>
            </a:r>
            <a:r>
              <a:rPr lang="zh-CN" altLang="zh-CN" sz="2400" dirty="0">
                <a:latin typeface="+mj-ea"/>
                <a:ea typeface="+mj-ea"/>
              </a:rPr>
              <a:t>）简单的数据统计分析</a:t>
            </a:r>
          </a:p>
          <a:p>
            <a:r>
              <a:rPr lang="zh-CN" altLang="zh-CN" sz="2400" dirty="0">
                <a:latin typeface="+mj-ea"/>
                <a:ea typeface="+mj-ea"/>
              </a:rPr>
              <a:t>（</a:t>
            </a:r>
            <a:r>
              <a:rPr lang="en-US" altLang="zh-CN" sz="2400" dirty="0">
                <a:latin typeface="+mj-ea"/>
                <a:ea typeface="+mj-ea"/>
              </a:rPr>
              <a:t>4</a:t>
            </a:r>
            <a:r>
              <a:rPr lang="zh-CN" altLang="zh-CN" sz="2400" dirty="0">
                <a:latin typeface="+mj-ea"/>
                <a:ea typeface="+mj-ea"/>
              </a:rPr>
              <a:t>）提供</a:t>
            </a:r>
            <a:r>
              <a:rPr lang="en-US" altLang="zh-CN" sz="2400" dirty="0">
                <a:latin typeface="+mj-ea"/>
                <a:ea typeface="+mj-ea"/>
              </a:rPr>
              <a:t>SPSS</a:t>
            </a:r>
            <a:r>
              <a:rPr lang="zh-CN" altLang="zh-CN" sz="2400" dirty="0">
                <a:latin typeface="+mj-ea"/>
                <a:ea typeface="+mj-ea"/>
              </a:rPr>
              <a:t>格式的原始数据</a:t>
            </a:r>
          </a:p>
        </p:txBody>
      </p:sp>
      <p:sp>
        <p:nvSpPr>
          <p:cNvPr id="4" name="灯片编号占位符 3"/>
          <p:cNvSpPr>
            <a:spLocks noGrp="1"/>
          </p:cNvSpPr>
          <p:nvPr>
            <p:ph type="sldNum" sz="quarter" idx="12"/>
          </p:nvPr>
        </p:nvSpPr>
        <p:spPr/>
        <p:txBody>
          <a:bodyPr/>
          <a:lstStyle/>
          <a:p>
            <a:fld id="{C05A7827-9AB6-4606-81A1-ADA03E45D296}" type="slidenum">
              <a:rPr lang="zh-CN" altLang="en-US" smtClean="0"/>
              <a:t>23</a:t>
            </a:fld>
            <a:endParaRPr lang="zh-CN" altLang="en-US"/>
          </a:p>
        </p:txBody>
      </p:sp>
    </p:spTree>
    <p:extLst>
      <p:ext uri="{BB962C8B-B14F-4D97-AF65-F5344CB8AC3E}">
        <p14:creationId xmlns:p14="http://schemas.microsoft.com/office/powerpoint/2010/main" val="9968533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数据的统计分析（以问卷调查为例）</a:t>
            </a:r>
            <a:endParaRPr lang="zh-CN" altLang="en-US" dirty="0"/>
          </a:p>
        </p:txBody>
      </p:sp>
      <p:sp>
        <p:nvSpPr>
          <p:cNvPr id="3" name="内容占位符 2"/>
          <p:cNvSpPr>
            <a:spLocks noGrp="1"/>
          </p:cNvSpPr>
          <p:nvPr>
            <p:ph idx="1"/>
          </p:nvPr>
        </p:nvSpPr>
        <p:spPr>
          <a:xfrm>
            <a:off x="558866" y="1270751"/>
            <a:ext cx="8097453" cy="573816"/>
          </a:xfrm>
        </p:spPr>
        <p:txBody>
          <a:bodyPr>
            <a:normAutofit/>
          </a:bodyPr>
          <a:lstStyle/>
          <a:p>
            <a:pPr marL="0" indent="0">
              <a:buNone/>
            </a:pPr>
            <a:r>
              <a:rPr lang="zh-CN" altLang="en-US" sz="2400" b="1" dirty="0" smtClean="0"/>
              <a:t>（</a:t>
            </a:r>
            <a:r>
              <a:rPr lang="en-US" altLang="zh-CN" sz="2400" b="1" dirty="0" smtClean="0"/>
              <a:t>1</a:t>
            </a:r>
            <a:r>
              <a:rPr lang="zh-CN" altLang="en-US" sz="2400" b="1" dirty="0" smtClean="0"/>
              <a:t>）描述性分析</a:t>
            </a:r>
            <a:endParaRPr lang="zh-CN" altLang="en-US" sz="2400" b="1" dirty="0"/>
          </a:p>
        </p:txBody>
      </p:sp>
      <p:sp>
        <p:nvSpPr>
          <p:cNvPr id="4" name="矩形 3"/>
          <p:cNvSpPr/>
          <p:nvPr/>
        </p:nvSpPr>
        <p:spPr>
          <a:xfrm>
            <a:off x="558865" y="2219595"/>
            <a:ext cx="8197113" cy="1292662"/>
          </a:xfrm>
          <a:prstGeom prst="rect">
            <a:avLst/>
          </a:prstGeom>
        </p:spPr>
        <p:txBody>
          <a:bodyPr wrap="square">
            <a:spAutoFit/>
          </a:bodyPr>
          <a:lstStyle/>
          <a:p>
            <a:pPr>
              <a:lnSpc>
                <a:spcPct val="150000"/>
              </a:lnSpc>
            </a:pPr>
            <a:r>
              <a:rPr lang="zh-CN" altLang="zh-CN" sz="2000" dirty="0">
                <a:solidFill>
                  <a:srgbClr val="FF0000"/>
                </a:solidFill>
                <a:latin typeface="微软雅黑" panose="020B0503020204020204" pitchFamily="34" charset="-122"/>
                <a:ea typeface="微软雅黑" panose="020B0503020204020204" pitchFamily="34" charset="-122"/>
              </a:rPr>
              <a:t>均值</a:t>
            </a:r>
            <a:r>
              <a:rPr lang="zh-CN" altLang="zh-CN" sz="2000" dirty="0" smtClean="0">
                <a:solidFill>
                  <a:srgbClr val="FF0000"/>
                </a:solidFill>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反映数据的 集中程度</a:t>
            </a:r>
            <a:endParaRPr lang="zh-CN" altLang="zh-CN" sz="2000" dirty="0">
              <a:latin typeface="微软雅黑" panose="020B0503020204020204" pitchFamily="34" charset="-122"/>
              <a:ea typeface="微软雅黑" panose="020B0503020204020204" pitchFamily="34" charset="-122"/>
            </a:endParaRPr>
          </a:p>
          <a:p>
            <a:pPr>
              <a:lnSpc>
                <a:spcPct val="150000"/>
              </a:lnSpc>
            </a:pPr>
            <a:r>
              <a:rPr lang="zh-CN" altLang="zh-CN" sz="2000" dirty="0">
                <a:solidFill>
                  <a:srgbClr val="FF0000"/>
                </a:solidFill>
                <a:latin typeface="微软雅黑" panose="020B0503020204020204" pitchFamily="34" charset="-122"/>
                <a:ea typeface="微软雅黑" panose="020B0503020204020204" pitchFamily="34" charset="-122"/>
              </a:rPr>
              <a:t>标准差：</a:t>
            </a:r>
            <a:r>
              <a:rPr lang="zh-CN" altLang="zh-CN" sz="2000" dirty="0">
                <a:latin typeface="微软雅黑" panose="020B0503020204020204" pitchFamily="34" charset="-122"/>
                <a:ea typeface="微软雅黑" panose="020B0503020204020204" pitchFamily="34" charset="-122"/>
              </a:rPr>
              <a:t>反映组内个体间的离散程度。标准差越大，数据的离散度越高。</a:t>
            </a:r>
          </a:p>
          <a:p>
            <a:endParaRPr lang="en-US" altLang="zh-CN" dirty="0" smtClean="0"/>
          </a:p>
        </p:txBody>
      </p:sp>
      <p:sp>
        <p:nvSpPr>
          <p:cNvPr id="5" name="矩形 4"/>
          <p:cNvSpPr/>
          <p:nvPr/>
        </p:nvSpPr>
        <p:spPr>
          <a:xfrm>
            <a:off x="558865" y="3710419"/>
            <a:ext cx="6534661" cy="1015663"/>
          </a:xfrm>
          <a:prstGeom prst="rect">
            <a:avLst/>
          </a:prstGeom>
        </p:spPr>
        <p:txBody>
          <a:bodyPr wrap="square">
            <a:spAutoFit/>
          </a:bodyPr>
          <a:lstStyle/>
          <a:p>
            <a:r>
              <a:rPr lang="zh-CN" altLang="zh-CN" sz="2000" dirty="0">
                <a:latin typeface="+mj-ea"/>
                <a:ea typeface="+mj-ea"/>
              </a:rPr>
              <a:t>平均数相同的两组数据，标准差未必相同</a:t>
            </a:r>
          </a:p>
          <a:p>
            <a:r>
              <a:rPr lang="en-US" altLang="zh-CN" sz="2000" dirty="0">
                <a:latin typeface="+mj-ea"/>
                <a:ea typeface="+mj-ea"/>
              </a:rPr>
              <a:t>60     76     80       89      95</a:t>
            </a:r>
            <a:endParaRPr lang="zh-CN" altLang="zh-CN" sz="2000" dirty="0">
              <a:latin typeface="+mj-ea"/>
              <a:ea typeface="+mj-ea"/>
            </a:endParaRPr>
          </a:p>
          <a:p>
            <a:r>
              <a:rPr lang="en-US" altLang="zh-CN" sz="2000" dirty="0">
                <a:latin typeface="+mj-ea"/>
                <a:ea typeface="+mj-ea"/>
              </a:rPr>
              <a:t>73     77     80       84      86       </a:t>
            </a:r>
            <a:endParaRPr lang="zh-CN" altLang="zh-CN" sz="2000" dirty="0">
              <a:latin typeface="+mj-ea"/>
              <a:ea typeface="+mj-ea"/>
            </a:endParaRPr>
          </a:p>
        </p:txBody>
      </p:sp>
      <p:sp>
        <p:nvSpPr>
          <p:cNvPr id="6" name="灯片编号占位符 5"/>
          <p:cNvSpPr>
            <a:spLocks noGrp="1"/>
          </p:cNvSpPr>
          <p:nvPr>
            <p:ph type="sldNum" sz="quarter" idx="12"/>
          </p:nvPr>
        </p:nvSpPr>
        <p:spPr/>
        <p:txBody>
          <a:bodyPr/>
          <a:lstStyle/>
          <a:p>
            <a:fld id="{C05A7827-9AB6-4606-81A1-ADA03E45D296}" type="slidenum">
              <a:rPr lang="zh-CN" altLang="en-US" smtClean="0"/>
              <a:t>24</a:t>
            </a:fld>
            <a:endParaRPr lang="zh-CN" altLang="en-US"/>
          </a:p>
        </p:txBody>
      </p:sp>
    </p:spTree>
    <p:extLst>
      <p:ext uri="{BB962C8B-B14F-4D97-AF65-F5344CB8AC3E}">
        <p14:creationId xmlns:p14="http://schemas.microsoft.com/office/powerpoint/2010/main" val="39382311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pPr marL="0" indent="0">
              <a:buNone/>
            </a:pPr>
            <a:r>
              <a:rPr lang="zh-CN" altLang="zh-CN" sz="2400" b="1" dirty="0"/>
              <a:t>（</a:t>
            </a:r>
            <a:r>
              <a:rPr lang="en-US" altLang="zh-CN" sz="2400" b="1" dirty="0"/>
              <a:t>2</a:t>
            </a:r>
            <a:r>
              <a:rPr lang="zh-CN" altLang="zh-CN" sz="2400" b="1" dirty="0"/>
              <a:t>）对比性分析</a:t>
            </a:r>
          </a:p>
          <a:p>
            <a:pPr marL="0" indent="0">
              <a:buNone/>
            </a:pPr>
            <a:r>
              <a:rPr lang="en-US" altLang="zh-CN" b="1" dirty="0"/>
              <a:t>t</a:t>
            </a:r>
            <a:r>
              <a:rPr lang="zh-CN" altLang="zh-CN" b="1" dirty="0"/>
              <a:t>检验：两个群体平均数的差异检验。</a:t>
            </a:r>
            <a:endParaRPr lang="zh-CN" altLang="zh-CN" dirty="0"/>
          </a:p>
          <a:p>
            <a:pPr marL="0" indent="0">
              <a:buNone/>
            </a:pPr>
            <a:r>
              <a:rPr lang="zh-CN" altLang="zh-CN" b="1" dirty="0"/>
              <a:t>如：高生活压力组学生与低生活压力组学生的学业成就是否有显著的不同？</a:t>
            </a:r>
            <a:endParaRPr lang="zh-CN" altLang="zh-CN" dirty="0"/>
          </a:p>
          <a:p>
            <a:pPr marL="0" indent="0">
              <a:buNone/>
            </a:pPr>
            <a:r>
              <a:rPr lang="zh-CN" altLang="zh-CN" b="1" dirty="0"/>
              <a:t>男、女生的学习自信心是否有显著的不同？</a:t>
            </a:r>
            <a:endParaRPr lang="zh-CN" altLang="zh-CN" dirty="0"/>
          </a:p>
          <a:p>
            <a:pPr marL="0" indent="0">
              <a:buNone/>
            </a:pPr>
            <a:r>
              <a:rPr lang="en-US" altLang="zh-CN" b="1" dirty="0" smtClean="0"/>
              <a:t>         </a:t>
            </a:r>
            <a:r>
              <a:rPr lang="zh-CN" altLang="zh-CN" b="1" dirty="0" smtClean="0">
                <a:solidFill>
                  <a:srgbClr val="FF0000"/>
                </a:solidFill>
              </a:rPr>
              <a:t>两</a:t>
            </a:r>
            <a:r>
              <a:rPr lang="zh-CN" altLang="zh-CN" b="1" dirty="0">
                <a:solidFill>
                  <a:srgbClr val="FF0000"/>
                </a:solidFill>
              </a:rPr>
              <a:t>个组别平均数间高低的差异必须经过检验才能确知其差异值间是否达到显著，如果检验结果未达到显著水平，则这种差异是没有意义的，因为它可能是抽样误差或偶然造成的。因而使用者不能只根据平均数的高低数值来直接推论两类群体的差异。</a:t>
            </a:r>
            <a:endParaRPr lang="zh-CN" altLang="zh-CN" dirty="0">
              <a:solidFill>
                <a:srgbClr val="FF0000"/>
              </a:solidFill>
            </a:endParaRPr>
          </a:p>
          <a:p>
            <a:endParaRPr lang="zh-CN" altLang="en-US" dirty="0">
              <a:solidFill>
                <a:srgbClr val="FF0000"/>
              </a:solidFill>
            </a:endParaRPr>
          </a:p>
        </p:txBody>
      </p:sp>
      <p:sp>
        <p:nvSpPr>
          <p:cNvPr id="4" name="灯片编号占位符 3"/>
          <p:cNvSpPr>
            <a:spLocks noGrp="1"/>
          </p:cNvSpPr>
          <p:nvPr>
            <p:ph type="sldNum" sz="quarter" idx="12"/>
          </p:nvPr>
        </p:nvSpPr>
        <p:spPr/>
        <p:txBody>
          <a:bodyPr/>
          <a:lstStyle/>
          <a:p>
            <a:fld id="{C05A7827-9AB6-4606-81A1-ADA03E45D296}" type="slidenum">
              <a:rPr lang="zh-CN" altLang="en-US" smtClean="0"/>
              <a:t>25</a:t>
            </a:fld>
            <a:endParaRPr lang="zh-CN" altLang="en-US"/>
          </a:p>
        </p:txBody>
      </p:sp>
    </p:spTree>
    <p:extLst>
      <p:ext uri="{BB962C8B-B14F-4D97-AF65-F5344CB8AC3E}">
        <p14:creationId xmlns:p14="http://schemas.microsoft.com/office/powerpoint/2010/main" val="10819383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551" y="1737350"/>
            <a:ext cx="8532292" cy="2755822"/>
          </a:xfrm>
        </p:spPr>
      </p:pic>
      <p:sp>
        <p:nvSpPr>
          <p:cNvPr id="3" name="矩形 2"/>
          <p:cNvSpPr/>
          <p:nvPr/>
        </p:nvSpPr>
        <p:spPr>
          <a:xfrm>
            <a:off x="955964" y="4901586"/>
            <a:ext cx="6927272" cy="646331"/>
          </a:xfrm>
          <a:prstGeom prst="rect">
            <a:avLst/>
          </a:prstGeom>
        </p:spPr>
        <p:txBody>
          <a:bodyPr wrap="square">
            <a:spAutoFit/>
          </a:bodyPr>
          <a:lstStyle/>
          <a:p>
            <a:r>
              <a:rPr lang="zh-CN" altLang="zh-CN" dirty="0"/>
              <a:t>关丹丹</a:t>
            </a:r>
            <a:r>
              <a:rPr lang="en-US" altLang="zh-CN" dirty="0"/>
              <a:t>,</a:t>
            </a:r>
            <a:r>
              <a:rPr lang="zh-CN" altLang="zh-CN" dirty="0"/>
              <a:t>焦丽亚</a:t>
            </a:r>
            <a:r>
              <a:rPr lang="en-US" altLang="zh-CN" dirty="0"/>
              <a:t>.</a:t>
            </a:r>
            <a:r>
              <a:rPr lang="zh-CN" altLang="zh-CN" dirty="0"/>
              <a:t>中学生科学素养的性别差异：基于</a:t>
            </a:r>
            <a:r>
              <a:rPr lang="en-US" altLang="zh-CN" dirty="0"/>
              <a:t>PISA2015</a:t>
            </a:r>
            <a:r>
              <a:rPr lang="zh-CN" altLang="zh-CN" dirty="0"/>
              <a:t>的实证研究</a:t>
            </a:r>
            <a:r>
              <a:rPr lang="en-US" altLang="zh-CN" dirty="0"/>
              <a:t>[J].</a:t>
            </a:r>
            <a:r>
              <a:rPr lang="zh-CN" altLang="zh-CN" dirty="0"/>
              <a:t>教育研究与实验</a:t>
            </a:r>
            <a:r>
              <a:rPr lang="zh-CN" altLang="en-US" dirty="0"/>
              <a:t>，</a:t>
            </a:r>
            <a:r>
              <a:rPr lang="en-US" altLang="zh-CN" dirty="0" smtClean="0"/>
              <a:t>2017.4</a:t>
            </a:r>
            <a:endParaRPr lang="zh-CN" altLang="zh-CN" dirty="0"/>
          </a:p>
        </p:txBody>
      </p:sp>
      <p:sp>
        <p:nvSpPr>
          <p:cNvPr id="5" name="灯片编号占位符 4"/>
          <p:cNvSpPr>
            <a:spLocks noGrp="1"/>
          </p:cNvSpPr>
          <p:nvPr>
            <p:ph type="sldNum" sz="quarter" idx="12"/>
          </p:nvPr>
        </p:nvSpPr>
        <p:spPr/>
        <p:txBody>
          <a:bodyPr/>
          <a:lstStyle/>
          <a:p>
            <a:fld id="{C05A7827-9AB6-4606-81A1-ADA03E45D296}" type="slidenum">
              <a:rPr lang="zh-CN" altLang="en-US" smtClean="0"/>
              <a:t>26</a:t>
            </a:fld>
            <a:endParaRPr lang="zh-CN" altLang="en-US"/>
          </a:p>
        </p:txBody>
      </p:sp>
    </p:spTree>
    <p:extLst>
      <p:ext uri="{BB962C8B-B14F-4D97-AF65-F5344CB8AC3E}">
        <p14:creationId xmlns:p14="http://schemas.microsoft.com/office/powerpoint/2010/main" val="34603849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P</a:t>
            </a:r>
            <a:r>
              <a:rPr lang="zh-CN" altLang="en-US" dirty="0" smtClean="0"/>
              <a:t>值</a:t>
            </a:r>
            <a:endParaRPr lang="zh-CN" altLang="en-US" dirty="0"/>
          </a:p>
        </p:txBody>
      </p:sp>
      <p:sp>
        <p:nvSpPr>
          <p:cNvPr id="4" name="矩形 3"/>
          <p:cNvSpPr/>
          <p:nvPr/>
        </p:nvSpPr>
        <p:spPr>
          <a:xfrm>
            <a:off x="378372" y="1635427"/>
            <a:ext cx="8277947" cy="2585323"/>
          </a:xfrm>
          <a:prstGeom prst="rect">
            <a:avLst/>
          </a:prstGeom>
        </p:spPr>
        <p:txBody>
          <a:bodyPr wrap="square">
            <a:spAutoFit/>
          </a:bodyPr>
          <a:lstStyle/>
          <a:p>
            <a:pPr>
              <a:lnSpc>
                <a:spcPct val="150000"/>
              </a:lnSpc>
            </a:pPr>
            <a:r>
              <a:rPr lang="en-US" altLang="zh-CN" dirty="0">
                <a:latin typeface="+mj-ea"/>
                <a:ea typeface="+mj-ea"/>
              </a:rPr>
              <a:t>P</a:t>
            </a:r>
            <a:r>
              <a:rPr lang="zh-CN" altLang="zh-CN" dirty="0">
                <a:latin typeface="+mj-ea"/>
                <a:ea typeface="+mj-ea"/>
              </a:rPr>
              <a:t>值</a:t>
            </a:r>
            <a:r>
              <a:rPr lang="zh-CN" altLang="zh-CN" dirty="0" smtClean="0">
                <a:latin typeface="+mj-ea"/>
                <a:ea typeface="+mj-ea"/>
              </a:rPr>
              <a:t>：</a:t>
            </a:r>
            <a:r>
              <a:rPr lang="zh-CN" altLang="zh-CN" dirty="0" smtClean="0">
                <a:solidFill>
                  <a:srgbClr val="FF0000"/>
                </a:solidFill>
                <a:latin typeface="+mj-ea"/>
                <a:ea typeface="+mj-ea"/>
              </a:rPr>
              <a:t>概率</a:t>
            </a:r>
            <a:r>
              <a:rPr lang="zh-CN" altLang="en-US" dirty="0" smtClean="0">
                <a:solidFill>
                  <a:srgbClr val="FF0000"/>
                </a:solidFill>
                <a:latin typeface="+mj-ea"/>
                <a:ea typeface="+mj-ea"/>
              </a:rPr>
              <a:t>（</a:t>
            </a:r>
            <a:r>
              <a:rPr lang="en-US" altLang="zh-CN" dirty="0" smtClean="0">
                <a:solidFill>
                  <a:srgbClr val="FF0000"/>
                </a:solidFill>
                <a:latin typeface="+mj-ea"/>
                <a:ea typeface="+mj-ea"/>
              </a:rPr>
              <a:t>probability</a:t>
            </a:r>
            <a:r>
              <a:rPr lang="zh-CN" altLang="en-US" dirty="0" smtClean="0">
                <a:solidFill>
                  <a:srgbClr val="FF0000"/>
                </a:solidFill>
                <a:latin typeface="+mj-ea"/>
                <a:ea typeface="+mj-ea"/>
              </a:rPr>
              <a:t>）</a:t>
            </a:r>
            <a:endParaRPr lang="zh-CN" altLang="zh-CN" dirty="0">
              <a:solidFill>
                <a:srgbClr val="FF0000"/>
              </a:solidFill>
              <a:latin typeface="+mj-ea"/>
              <a:ea typeface="+mj-ea"/>
            </a:endParaRPr>
          </a:p>
          <a:p>
            <a:pPr>
              <a:lnSpc>
                <a:spcPct val="150000"/>
              </a:lnSpc>
            </a:pPr>
            <a:r>
              <a:rPr lang="en-US" altLang="zh-CN" dirty="0" smtClean="0">
                <a:latin typeface="+mj-ea"/>
                <a:ea typeface="+mj-ea"/>
              </a:rPr>
              <a:t>      </a:t>
            </a:r>
            <a:r>
              <a:rPr lang="zh-CN" altLang="en-US" dirty="0" smtClean="0">
                <a:latin typeface="+mj-ea"/>
                <a:ea typeface="+mj-ea"/>
              </a:rPr>
              <a:t>前提：</a:t>
            </a:r>
            <a:r>
              <a:rPr lang="en-US" altLang="zh-CN" dirty="0" smtClean="0">
                <a:latin typeface="+mj-ea"/>
                <a:ea typeface="+mj-ea"/>
              </a:rPr>
              <a:t> </a:t>
            </a:r>
            <a:r>
              <a:rPr lang="zh-CN" altLang="zh-CN" dirty="0" smtClean="0">
                <a:latin typeface="+mj-ea"/>
                <a:ea typeface="+mj-ea"/>
              </a:rPr>
              <a:t>统计学</a:t>
            </a:r>
            <a:r>
              <a:rPr lang="zh-CN" altLang="zh-CN" dirty="0">
                <a:latin typeface="+mj-ea"/>
                <a:ea typeface="+mj-ea"/>
              </a:rPr>
              <a:t>是允许犯</a:t>
            </a:r>
            <a:r>
              <a:rPr lang="zh-CN" altLang="zh-CN" dirty="0" smtClean="0">
                <a:latin typeface="+mj-ea"/>
                <a:ea typeface="+mj-ea"/>
              </a:rPr>
              <a:t>错误的</a:t>
            </a:r>
            <a:r>
              <a:rPr lang="zh-CN" altLang="en-US" dirty="0" smtClean="0">
                <a:latin typeface="+mj-ea"/>
                <a:ea typeface="+mj-ea"/>
              </a:rPr>
              <a:t>。</a:t>
            </a:r>
            <a:r>
              <a:rPr lang="zh-CN" altLang="zh-CN" dirty="0" smtClean="0">
                <a:latin typeface="+mj-ea"/>
                <a:ea typeface="+mj-ea"/>
              </a:rPr>
              <a:t>允许</a:t>
            </a:r>
            <a:r>
              <a:rPr lang="zh-CN" altLang="zh-CN" dirty="0">
                <a:latin typeface="+mj-ea"/>
                <a:ea typeface="+mj-ea"/>
              </a:rPr>
              <a:t>有</a:t>
            </a:r>
            <a:r>
              <a:rPr lang="en-US" altLang="zh-CN" dirty="0">
                <a:latin typeface="+mj-ea"/>
                <a:ea typeface="+mj-ea"/>
              </a:rPr>
              <a:t>5%</a:t>
            </a:r>
            <a:r>
              <a:rPr lang="zh-CN" altLang="zh-CN" dirty="0">
                <a:latin typeface="+mj-ea"/>
                <a:ea typeface="+mj-ea"/>
              </a:rPr>
              <a:t>的误差存在。</a:t>
            </a:r>
          </a:p>
          <a:p>
            <a:pPr>
              <a:lnSpc>
                <a:spcPct val="150000"/>
              </a:lnSpc>
            </a:pPr>
            <a:endParaRPr lang="en-US" altLang="zh-CN" dirty="0" smtClean="0">
              <a:latin typeface="+mj-ea"/>
              <a:ea typeface="+mj-ea"/>
            </a:endParaRPr>
          </a:p>
          <a:p>
            <a:pPr>
              <a:lnSpc>
                <a:spcPct val="150000"/>
              </a:lnSpc>
            </a:pPr>
            <a:r>
              <a:rPr lang="en-US" altLang="zh-CN" dirty="0" smtClean="0">
                <a:latin typeface="+mj-ea"/>
                <a:ea typeface="+mj-ea"/>
              </a:rPr>
              <a:t> P&lt;0.05</a:t>
            </a:r>
            <a:endParaRPr lang="en-US" altLang="zh-CN" dirty="0">
              <a:latin typeface="+mj-ea"/>
              <a:ea typeface="+mj-ea"/>
            </a:endParaRPr>
          </a:p>
          <a:p>
            <a:pPr>
              <a:lnSpc>
                <a:spcPct val="150000"/>
              </a:lnSpc>
            </a:pPr>
            <a:r>
              <a:rPr lang="en-US" altLang="zh-CN" dirty="0" smtClean="0">
                <a:latin typeface="+mj-ea"/>
                <a:ea typeface="+mj-ea"/>
              </a:rPr>
              <a:t> P&lt;0.01</a:t>
            </a:r>
          </a:p>
          <a:p>
            <a:pPr>
              <a:lnSpc>
                <a:spcPct val="150000"/>
              </a:lnSpc>
            </a:pPr>
            <a:r>
              <a:rPr lang="en-US" altLang="zh-CN" dirty="0" smtClean="0">
                <a:latin typeface="+mj-ea"/>
                <a:ea typeface="+mj-ea"/>
              </a:rPr>
              <a:t> P&lt;0.001</a:t>
            </a:r>
            <a:endParaRPr lang="zh-CN" altLang="zh-CN" dirty="0">
              <a:latin typeface="+mj-ea"/>
              <a:ea typeface="+mj-ea"/>
            </a:endParaRPr>
          </a:p>
        </p:txBody>
      </p:sp>
      <p:sp>
        <p:nvSpPr>
          <p:cNvPr id="3" name="灯片编号占位符 2"/>
          <p:cNvSpPr>
            <a:spLocks noGrp="1"/>
          </p:cNvSpPr>
          <p:nvPr>
            <p:ph type="sldNum" sz="quarter" idx="12"/>
          </p:nvPr>
        </p:nvSpPr>
        <p:spPr/>
        <p:txBody>
          <a:bodyPr/>
          <a:lstStyle/>
          <a:p>
            <a:fld id="{C05A7827-9AB6-4606-81A1-ADA03E45D296}" type="slidenum">
              <a:rPr lang="zh-CN" altLang="en-US" smtClean="0"/>
              <a:t>27</a:t>
            </a:fld>
            <a:endParaRPr lang="zh-CN" altLang="en-US"/>
          </a:p>
        </p:txBody>
      </p:sp>
      <p:sp>
        <p:nvSpPr>
          <p:cNvPr id="5" name="右大括号 4"/>
          <p:cNvSpPr/>
          <p:nvPr/>
        </p:nvSpPr>
        <p:spPr>
          <a:xfrm>
            <a:off x="1524000" y="3020290"/>
            <a:ext cx="318655" cy="1052946"/>
          </a:xfrm>
          <a:prstGeom prst="rightBrace">
            <a:avLst/>
          </a:prstGeo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6" name="文本框 5"/>
          <p:cNvSpPr txBox="1"/>
          <p:nvPr/>
        </p:nvSpPr>
        <p:spPr>
          <a:xfrm>
            <a:off x="1842655" y="3325011"/>
            <a:ext cx="1800493" cy="646331"/>
          </a:xfrm>
          <a:prstGeom prst="rect">
            <a:avLst/>
          </a:prstGeom>
          <a:noFill/>
        </p:spPr>
        <p:txBody>
          <a:bodyPr wrap="none" rtlCol="0">
            <a:spAutoFit/>
          </a:bodyPr>
          <a:lstStyle/>
          <a:p>
            <a:r>
              <a:rPr lang="zh-CN" altLang="zh-CN" dirty="0">
                <a:latin typeface="+mj-ea"/>
              </a:rPr>
              <a:t>存在显著差异。</a:t>
            </a:r>
          </a:p>
          <a:p>
            <a:endParaRPr lang="zh-CN" altLang="en-US" dirty="0"/>
          </a:p>
        </p:txBody>
      </p:sp>
    </p:spTree>
    <p:extLst>
      <p:ext uri="{BB962C8B-B14F-4D97-AF65-F5344CB8AC3E}">
        <p14:creationId xmlns:p14="http://schemas.microsoft.com/office/powerpoint/2010/main" val="25058026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zh-CN" altLang="zh-CN" sz="2400" b="1" dirty="0"/>
              <a:t>（</a:t>
            </a:r>
            <a:r>
              <a:rPr lang="en-US" altLang="zh-CN" sz="2400" b="1" dirty="0"/>
              <a:t>2</a:t>
            </a:r>
            <a:r>
              <a:rPr lang="zh-CN" altLang="zh-CN" sz="2400" b="1" dirty="0"/>
              <a:t>）对比性分析</a:t>
            </a:r>
          </a:p>
          <a:p>
            <a:endParaRPr lang="zh-CN" altLang="en-US" dirty="0"/>
          </a:p>
        </p:txBody>
      </p:sp>
      <p:sp>
        <p:nvSpPr>
          <p:cNvPr id="4" name="矩形 3"/>
          <p:cNvSpPr/>
          <p:nvPr/>
        </p:nvSpPr>
        <p:spPr>
          <a:xfrm>
            <a:off x="693682" y="2023719"/>
            <a:ext cx="7092573" cy="1292662"/>
          </a:xfrm>
          <a:prstGeom prst="rect">
            <a:avLst/>
          </a:prstGeom>
        </p:spPr>
        <p:txBody>
          <a:bodyPr wrap="square">
            <a:spAutoFit/>
          </a:bodyPr>
          <a:lstStyle/>
          <a:p>
            <a:r>
              <a:rPr lang="en-US" altLang="zh-CN" sz="2400" b="1" dirty="0">
                <a:latin typeface="+mj-ea"/>
                <a:ea typeface="+mj-ea"/>
              </a:rPr>
              <a:t>f</a:t>
            </a:r>
            <a:r>
              <a:rPr lang="zh-CN" altLang="zh-CN" sz="2400" b="1" dirty="0">
                <a:latin typeface="+mj-ea"/>
                <a:ea typeface="+mj-ea"/>
              </a:rPr>
              <a:t>检验：单因子方差分析</a:t>
            </a:r>
          </a:p>
          <a:p>
            <a:pPr>
              <a:lnSpc>
                <a:spcPct val="150000"/>
              </a:lnSpc>
            </a:pPr>
            <a:r>
              <a:rPr lang="zh-CN" altLang="zh-CN" dirty="0">
                <a:latin typeface="+mj-ea"/>
                <a:ea typeface="+mj-ea"/>
              </a:rPr>
              <a:t>三个以上群体平均数差异检验</a:t>
            </a:r>
          </a:p>
          <a:p>
            <a:pPr>
              <a:lnSpc>
                <a:spcPct val="150000"/>
              </a:lnSpc>
            </a:pPr>
            <a:r>
              <a:rPr lang="zh-CN" altLang="zh-CN" dirty="0">
                <a:latin typeface="+mj-ea"/>
                <a:ea typeface="+mj-ea"/>
              </a:rPr>
              <a:t>如：</a:t>
            </a:r>
            <a:r>
              <a:rPr lang="zh-CN" altLang="zh-CN" dirty="0" smtClean="0">
                <a:latin typeface="+mj-ea"/>
                <a:ea typeface="+mj-ea"/>
              </a:rPr>
              <a:t>不同</a:t>
            </a:r>
            <a:r>
              <a:rPr lang="zh-CN" altLang="en-US" dirty="0" smtClean="0">
                <a:latin typeface="+mj-ea"/>
                <a:ea typeface="+mj-ea"/>
              </a:rPr>
              <a:t>家庭背景初中生学业负担</a:t>
            </a:r>
            <a:r>
              <a:rPr lang="zh-CN" altLang="zh-CN" dirty="0" smtClean="0">
                <a:latin typeface="+mj-ea"/>
                <a:ea typeface="+mj-ea"/>
              </a:rPr>
              <a:t>是否</a:t>
            </a:r>
            <a:r>
              <a:rPr lang="zh-CN" altLang="zh-CN" dirty="0">
                <a:latin typeface="+mj-ea"/>
                <a:ea typeface="+mj-ea"/>
              </a:rPr>
              <a:t>有显著差异？</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496" y="3239811"/>
            <a:ext cx="7693573" cy="2401015"/>
          </a:xfrm>
          <a:prstGeom prst="rect">
            <a:avLst/>
          </a:prstGeom>
        </p:spPr>
      </p:pic>
      <p:sp>
        <p:nvSpPr>
          <p:cNvPr id="6" name="矩形 5"/>
          <p:cNvSpPr/>
          <p:nvPr/>
        </p:nvSpPr>
        <p:spPr>
          <a:xfrm>
            <a:off x="861323" y="5640826"/>
            <a:ext cx="7492537" cy="646331"/>
          </a:xfrm>
          <a:prstGeom prst="rect">
            <a:avLst/>
          </a:prstGeom>
        </p:spPr>
        <p:txBody>
          <a:bodyPr wrap="square">
            <a:spAutoFit/>
          </a:bodyPr>
          <a:lstStyle/>
          <a:p>
            <a:r>
              <a:rPr lang="zh-CN" altLang="zh-CN" dirty="0" smtClean="0"/>
              <a:t>童星</a:t>
            </a:r>
            <a:r>
              <a:rPr lang="en-US" altLang="zh-CN" dirty="0"/>
              <a:t>.</a:t>
            </a:r>
            <a:r>
              <a:rPr lang="zh-CN" altLang="zh-CN" dirty="0"/>
              <a:t>不同家庭背景初中生学业负担的差异—基于南京市</a:t>
            </a:r>
            <a:r>
              <a:rPr lang="en-US" altLang="zh-CN" dirty="0"/>
              <a:t>479</a:t>
            </a:r>
            <a:r>
              <a:rPr lang="zh-CN" altLang="zh-CN" dirty="0"/>
              <a:t>初中生的问卷调查</a:t>
            </a:r>
            <a:r>
              <a:rPr lang="en-US" altLang="zh-CN" dirty="0"/>
              <a:t>[J].</a:t>
            </a:r>
            <a:r>
              <a:rPr lang="zh-CN" altLang="zh-CN" dirty="0"/>
              <a:t> 上海教育科研</a:t>
            </a:r>
            <a:r>
              <a:rPr lang="zh-CN" altLang="en-US" dirty="0"/>
              <a:t>，</a:t>
            </a:r>
            <a:r>
              <a:rPr lang="en-US" altLang="zh-CN" dirty="0"/>
              <a:t>2016.9</a:t>
            </a:r>
            <a:endParaRPr lang="zh-CN" altLang="zh-CN" dirty="0"/>
          </a:p>
        </p:txBody>
      </p:sp>
      <p:sp>
        <p:nvSpPr>
          <p:cNvPr id="7" name="灯片编号占位符 6"/>
          <p:cNvSpPr>
            <a:spLocks noGrp="1"/>
          </p:cNvSpPr>
          <p:nvPr>
            <p:ph type="sldNum" sz="quarter" idx="12"/>
          </p:nvPr>
        </p:nvSpPr>
        <p:spPr/>
        <p:txBody>
          <a:bodyPr/>
          <a:lstStyle/>
          <a:p>
            <a:fld id="{C05A7827-9AB6-4606-81A1-ADA03E45D296}" type="slidenum">
              <a:rPr lang="zh-CN" altLang="en-US" smtClean="0"/>
              <a:t>28</a:t>
            </a:fld>
            <a:endParaRPr lang="zh-CN" altLang="en-US"/>
          </a:p>
        </p:txBody>
      </p:sp>
    </p:spTree>
    <p:extLst>
      <p:ext uri="{BB962C8B-B14F-4D97-AF65-F5344CB8AC3E}">
        <p14:creationId xmlns:p14="http://schemas.microsoft.com/office/powerpoint/2010/main" val="40608565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4794" y="411767"/>
            <a:ext cx="8097453" cy="4999421"/>
          </a:xfrm>
        </p:spPr>
        <p:txBody>
          <a:bodyPr/>
          <a:lstStyle/>
          <a:p>
            <a:pPr marL="0" indent="0">
              <a:buNone/>
            </a:pPr>
            <a:r>
              <a:rPr lang="zh-CN" altLang="en-US" sz="2400" b="1" dirty="0"/>
              <a:t>（</a:t>
            </a:r>
            <a:r>
              <a:rPr lang="en-US" altLang="zh-CN" sz="2400" b="1" dirty="0"/>
              <a:t>3</a:t>
            </a:r>
            <a:r>
              <a:rPr lang="zh-CN" altLang="en-US" sz="2400" b="1" dirty="0"/>
              <a:t>）相关性分析：</a:t>
            </a:r>
            <a:r>
              <a:rPr lang="zh-CN" altLang="zh-CN" sz="2400" b="1" dirty="0" smtClean="0">
                <a:latin typeface="+mj-ea"/>
                <a:ea typeface="+mj-ea"/>
              </a:rPr>
              <a:t>探寻</a:t>
            </a:r>
            <a:r>
              <a:rPr lang="zh-CN" altLang="zh-CN" sz="2400" b="1" dirty="0">
                <a:latin typeface="+mj-ea"/>
                <a:ea typeface="+mj-ea"/>
              </a:rPr>
              <a:t>现象之间的</a:t>
            </a:r>
            <a:r>
              <a:rPr lang="zh-CN" altLang="zh-CN" sz="2400" b="1" dirty="0" smtClean="0">
                <a:latin typeface="+mj-ea"/>
                <a:ea typeface="+mj-ea"/>
              </a:rPr>
              <a:t>关系</a:t>
            </a:r>
            <a:endParaRPr lang="en-US" altLang="zh-CN" dirty="0"/>
          </a:p>
          <a:p>
            <a:pPr marL="0" indent="0">
              <a:buNone/>
            </a:pPr>
            <a:r>
              <a:rPr lang="zh-CN" altLang="zh-CN" b="1" dirty="0" smtClean="0"/>
              <a:t>相关关系：</a:t>
            </a:r>
            <a:r>
              <a:rPr lang="zh-CN" altLang="en-US" b="1" dirty="0" smtClean="0"/>
              <a:t>探寻变量之间的关系</a:t>
            </a:r>
            <a:endParaRPr lang="en-US" altLang="zh-CN" b="1" dirty="0" smtClean="0"/>
          </a:p>
          <a:p>
            <a:pPr marL="0" indent="0">
              <a:buNone/>
            </a:pPr>
            <a:r>
              <a:rPr lang="zh-CN" altLang="en-US" dirty="0"/>
              <a:t>如</a:t>
            </a:r>
            <a:r>
              <a:rPr lang="zh-CN" altLang="zh-CN" dirty="0"/>
              <a:t>家庭作业及课外</a:t>
            </a:r>
            <a:r>
              <a:rPr lang="zh-CN" altLang="zh-CN" dirty="0" smtClean="0"/>
              <a:t>补习</a:t>
            </a:r>
            <a:r>
              <a:rPr lang="zh-CN" altLang="en-US" dirty="0" smtClean="0"/>
              <a:t>与</a:t>
            </a:r>
            <a:r>
              <a:rPr lang="zh-CN" altLang="zh-CN" dirty="0" smtClean="0"/>
              <a:t>学生</a:t>
            </a:r>
            <a:r>
              <a:rPr lang="zh-CN" altLang="zh-CN" dirty="0"/>
              <a:t>数学</a:t>
            </a:r>
            <a:r>
              <a:rPr lang="zh-CN" altLang="zh-CN" dirty="0" smtClean="0"/>
              <a:t>焦虑</a:t>
            </a:r>
            <a:r>
              <a:rPr lang="zh-CN" altLang="en-US" dirty="0" smtClean="0"/>
              <a:t>的关系</a:t>
            </a:r>
            <a:endParaRPr lang="en-US" altLang="zh-CN" dirty="0" smtClean="0"/>
          </a:p>
          <a:p>
            <a:pPr marL="0" indent="0">
              <a:buNone/>
            </a:pPr>
            <a:endParaRPr lang="en-US" altLang="zh-CN" b="1" dirty="0"/>
          </a:p>
          <a:p>
            <a:pPr marL="0" indent="0">
              <a:buNone/>
            </a:pPr>
            <a:endParaRPr lang="zh-CN" altLang="en-US" dirty="0"/>
          </a:p>
        </p:txBody>
      </p:sp>
      <p:pic>
        <p:nvPicPr>
          <p:cNvPr id="4" name="内容占位符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375" y="2147455"/>
            <a:ext cx="7199080" cy="3735753"/>
          </a:xfrm>
          <a:prstGeom prst="rect">
            <a:avLst/>
          </a:prstGeom>
        </p:spPr>
      </p:pic>
      <p:sp>
        <p:nvSpPr>
          <p:cNvPr id="5" name="矩形 4"/>
          <p:cNvSpPr/>
          <p:nvPr/>
        </p:nvSpPr>
        <p:spPr>
          <a:xfrm>
            <a:off x="540326" y="5994044"/>
            <a:ext cx="7994073" cy="338554"/>
          </a:xfrm>
          <a:prstGeom prst="rect">
            <a:avLst/>
          </a:prstGeom>
        </p:spPr>
        <p:txBody>
          <a:bodyPr wrap="square">
            <a:spAutoFit/>
          </a:bodyPr>
          <a:lstStyle/>
          <a:p>
            <a:r>
              <a:rPr lang="zh-CN" altLang="zh-CN" sz="1600" b="1" dirty="0">
                <a:latin typeface="仿宋" panose="02010609060101010101" pitchFamily="49" charset="-122"/>
                <a:ea typeface="仿宋" panose="02010609060101010101" pitchFamily="49" charset="-122"/>
              </a:rPr>
              <a:t>黄小瑞</a:t>
            </a:r>
            <a:r>
              <a:rPr lang="en-US" altLang="zh-CN" sz="1600" b="1" dirty="0">
                <a:latin typeface="仿宋" panose="02010609060101010101" pitchFamily="49" charset="-122"/>
                <a:ea typeface="仿宋" panose="02010609060101010101" pitchFamily="49" charset="-122"/>
              </a:rPr>
              <a:t>.</a:t>
            </a:r>
            <a:r>
              <a:rPr lang="zh-CN" altLang="zh-CN" sz="1600" b="1" dirty="0">
                <a:latin typeface="仿宋" panose="02010609060101010101" pitchFamily="49" charset="-122"/>
                <a:ea typeface="仿宋" panose="02010609060101010101" pitchFamily="49" charset="-122"/>
              </a:rPr>
              <a:t>家庭作业及课外补习对学生数学焦虑的影响</a:t>
            </a:r>
            <a:r>
              <a:rPr lang="en-US" altLang="zh-CN" sz="1600" b="1" dirty="0">
                <a:latin typeface="仿宋" panose="02010609060101010101" pitchFamily="49" charset="-122"/>
                <a:ea typeface="仿宋" panose="02010609060101010101" pitchFamily="49" charset="-122"/>
              </a:rPr>
              <a:t> [J].</a:t>
            </a:r>
            <a:r>
              <a:rPr lang="zh-CN" altLang="zh-CN" sz="1600" b="1" dirty="0">
                <a:latin typeface="仿宋" panose="02010609060101010101" pitchFamily="49" charset="-122"/>
                <a:ea typeface="仿宋" panose="02010609060101010101" pitchFamily="49" charset="-122"/>
              </a:rPr>
              <a:t>全球教育展望</a:t>
            </a:r>
            <a:r>
              <a:rPr lang="zh-CN" altLang="en-US" sz="1600" b="1" dirty="0">
                <a:latin typeface="仿宋" panose="02010609060101010101" pitchFamily="49" charset="-122"/>
                <a:ea typeface="仿宋" panose="02010609060101010101" pitchFamily="49" charset="-122"/>
              </a:rPr>
              <a:t>，</a:t>
            </a:r>
            <a:r>
              <a:rPr lang="en-US" altLang="zh-CN" sz="1600" b="1" dirty="0">
                <a:latin typeface="仿宋" panose="02010609060101010101" pitchFamily="49" charset="-122"/>
                <a:ea typeface="仿宋" panose="02010609060101010101" pitchFamily="49" charset="-122"/>
              </a:rPr>
              <a:t> 2015.12</a:t>
            </a:r>
            <a:endParaRPr lang="zh-CN" altLang="zh-CN" sz="1600" b="1" dirty="0">
              <a:latin typeface="仿宋" panose="02010609060101010101" pitchFamily="49" charset="-122"/>
              <a:ea typeface="仿宋" panose="02010609060101010101" pitchFamily="49" charset="-122"/>
            </a:endParaRPr>
          </a:p>
        </p:txBody>
      </p:sp>
      <p:sp>
        <p:nvSpPr>
          <p:cNvPr id="2" name="灯片编号占位符 1"/>
          <p:cNvSpPr>
            <a:spLocks noGrp="1"/>
          </p:cNvSpPr>
          <p:nvPr>
            <p:ph type="sldNum" sz="quarter" idx="12"/>
          </p:nvPr>
        </p:nvSpPr>
        <p:spPr/>
        <p:txBody>
          <a:bodyPr/>
          <a:lstStyle/>
          <a:p>
            <a:fld id="{C05A7827-9AB6-4606-81A1-ADA03E45D296}" type="slidenum">
              <a:rPr lang="zh-CN" altLang="en-US" smtClean="0"/>
              <a:t>29</a:t>
            </a:fld>
            <a:endParaRPr lang="zh-CN" altLang="en-US"/>
          </a:p>
        </p:txBody>
      </p:sp>
    </p:spTree>
    <p:extLst>
      <p:ext uri="{BB962C8B-B14F-4D97-AF65-F5344CB8AC3E}">
        <p14:creationId xmlns:p14="http://schemas.microsoft.com/office/powerpoint/2010/main" val="37229437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一、何为实证研究</a:t>
            </a:r>
          </a:p>
        </p:txBody>
      </p:sp>
      <p:sp>
        <p:nvSpPr>
          <p:cNvPr id="3" name="内容占位符 2"/>
          <p:cNvSpPr>
            <a:spLocks noGrp="1"/>
          </p:cNvSpPr>
          <p:nvPr>
            <p:ph idx="1"/>
          </p:nvPr>
        </p:nvSpPr>
        <p:spPr>
          <a:xfrm>
            <a:off x="169553" y="1229186"/>
            <a:ext cx="8974447" cy="4999421"/>
          </a:xfrm>
        </p:spPr>
        <p:txBody>
          <a:bodyPr/>
          <a:lstStyle/>
          <a:p>
            <a:pPr marL="0" indent="0">
              <a:buNone/>
            </a:pPr>
            <a:r>
              <a:rPr lang="zh-CN" altLang="zh-CN" sz="2800" dirty="0">
                <a:solidFill>
                  <a:schemeClr val="tx1"/>
                </a:solidFill>
                <a:latin typeface="+mj-ea"/>
                <a:ea typeface="+mj-ea"/>
              </a:rPr>
              <a:t>狭义（严格意义）的实证研究</a:t>
            </a:r>
            <a:r>
              <a:rPr lang="zh-CN" altLang="zh-CN" sz="2800" dirty="0">
                <a:solidFill>
                  <a:srgbClr val="FF0000"/>
                </a:solidFill>
                <a:latin typeface="+mj-ea"/>
                <a:ea typeface="+mj-ea"/>
              </a:rPr>
              <a:t>（</a:t>
            </a:r>
            <a:r>
              <a:rPr lang="en-US" altLang="zh-CN" sz="2800" dirty="0">
                <a:solidFill>
                  <a:srgbClr val="FF0000"/>
                </a:solidFill>
                <a:latin typeface="+mj-ea"/>
                <a:ea typeface="+mj-ea"/>
              </a:rPr>
              <a:t>positive research</a:t>
            </a:r>
            <a:r>
              <a:rPr lang="zh-CN" altLang="zh-CN" sz="2800" dirty="0">
                <a:solidFill>
                  <a:srgbClr val="FF0000"/>
                </a:solidFill>
                <a:latin typeface="+mj-ea"/>
                <a:ea typeface="+mj-ea"/>
              </a:rPr>
              <a:t>）</a:t>
            </a:r>
          </a:p>
          <a:p>
            <a:pPr marL="0" indent="0">
              <a:lnSpc>
                <a:spcPct val="150000"/>
              </a:lnSpc>
              <a:buNone/>
            </a:pPr>
            <a:r>
              <a:rPr lang="en-US" altLang="zh-CN" dirty="0" smtClean="0">
                <a:solidFill>
                  <a:schemeClr val="tx1"/>
                </a:solidFill>
                <a:latin typeface="+mj-ea"/>
                <a:ea typeface="+mj-ea"/>
              </a:rPr>
              <a:t>        </a:t>
            </a:r>
            <a:r>
              <a:rPr lang="zh-CN" altLang="zh-CN" dirty="0" smtClean="0">
                <a:solidFill>
                  <a:schemeClr val="tx1"/>
                </a:solidFill>
                <a:latin typeface="+mj-ea"/>
                <a:ea typeface="+mj-ea"/>
              </a:rPr>
              <a:t>严格</a:t>
            </a:r>
            <a:r>
              <a:rPr lang="zh-CN" altLang="zh-CN" dirty="0">
                <a:solidFill>
                  <a:schemeClr val="tx1"/>
                </a:solidFill>
                <a:latin typeface="+mj-ea"/>
                <a:ea typeface="+mj-ea"/>
              </a:rPr>
              <a:t>的实证研究所推崇的是</a:t>
            </a:r>
            <a:r>
              <a:rPr lang="zh-CN" altLang="zh-CN" dirty="0">
                <a:solidFill>
                  <a:srgbClr val="FF0000"/>
                </a:solidFill>
                <a:latin typeface="+mj-ea"/>
                <a:ea typeface="+mj-ea"/>
              </a:rPr>
              <a:t>自然科学</a:t>
            </a:r>
            <a:r>
              <a:rPr lang="zh-CN" altLang="zh-CN" dirty="0">
                <a:solidFill>
                  <a:schemeClr val="tx1"/>
                </a:solidFill>
                <a:latin typeface="+mj-ea"/>
                <a:ea typeface="+mj-ea"/>
              </a:rPr>
              <a:t>研究</a:t>
            </a:r>
            <a:r>
              <a:rPr lang="zh-CN" altLang="zh-CN" dirty="0" smtClean="0">
                <a:solidFill>
                  <a:schemeClr val="tx1"/>
                </a:solidFill>
                <a:latin typeface="+mj-ea"/>
                <a:ea typeface="+mj-ea"/>
              </a:rPr>
              <a:t>路向</a:t>
            </a:r>
            <a:r>
              <a:rPr lang="zh-CN" altLang="en-US" dirty="0">
                <a:solidFill>
                  <a:schemeClr val="tx1"/>
                </a:solidFill>
                <a:latin typeface="+mj-ea"/>
                <a:ea typeface="+mj-ea"/>
              </a:rPr>
              <a:t>。</a:t>
            </a:r>
            <a:r>
              <a:rPr lang="zh-CN" altLang="zh-CN" dirty="0" smtClean="0">
                <a:solidFill>
                  <a:schemeClr val="tx1"/>
                </a:solidFill>
                <a:latin typeface="+mj-ea"/>
                <a:ea typeface="+mj-ea"/>
              </a:rPr>
              <a:t>它</a:t>
            </a:r>
            <a:r>
              <a:rPr lang="zh-CN" altLang="zh-CN" dirty="0">
                <a:solidFill>
                  <a:schemeClr val="tx1"/>
                </a:solidFill>
                <a:latin typeface="+mj-ea"/>
                <a:ea typeface="+mj-ea"/>
              </a:rPr>
              <a:t>强调</a:t>
            </a:r>
            <a:r>
              <a:rPr lang="zh-CN" altLang="zh-CN" dirty="0">
                <a:solidFill>
                  <a:srgbClr val="FF0000"/>
                </a:solidFill>
                <a:latin typeface="+mj-ea"/>
                <a:ea typeface="+mj-ea"/>
              </a:rPr>
              <a:t>主体与客体间严格的二分</a:t>
            </a:r>
            <a:r>
              <a:rPr lang="zh-CN" altLang="zh-CN" dirty="0">
                <a:solidFill>
                  <a:schemeClr val="tx1"/>
                </a:solidFill>
                <a:latin typeface="+mj-ea"/>
                <a:ea typeface="+mj-ea"/>
              </a:rPr>
              <a:t>，即研究者与研究对象间的对象化关系。通过基于远距离观察（即价值与情感无涉的旁观者）以综合归纳的方式寻求共性特征，即现象意义上的共相</a:t>
            </a:r>
            <a:r>
              <a:rPr lang="zh-CN" altLang="zh-CN" dirty="0" smtClean="0">
                <a:solidFill>
                  <a:schemeClr val="tx1"/>
                </a:solidFill>
                <a:latin typeface="+mj-ea"/>
                <a:ea typeface="+mj-ea"/>
              </a:rPr>
              <a:t>或是此</a:t>
            </a:r>
            <a:r>
              <a:rPr lang="zh-CN" altLang="zh-CN" dirty="0">
                <a:solidFill>
                  <a:schemeClr val="tx1"/>
                </a:solidFill>
                <a:latin typeface="+mj-ea"/>
                <a:ea typeface="+mj-ea"/>
              </a:rPr>
              <a:t>基础之上通过建立理论假设，并演绎推断出不同变量间可能存在的因果关联，以外在客观的经验事实来</a:t>
            </a:r>
            <a:r>
              <a:rPr lang="zh-CN" altLang="zh-CN" dirty="0">
                <a:solidFill>
                  <a:srgbClr val="FF0000"/>
                </a:solidFill>
                <a:latin typeface="+mj-ea"/>
                <a:ea typeface="+mj-ea"/>
              </a:rPr>
              <a:t>验证</a:t>
            </a:r>
            <a:r>
              <a:rPr lang="zh-CN" altLang="zh-CN" dirty="0" smtClean="0">
                <a:solidFill>
                  <a:srgbClr val="FF0000"/>
                </a:solidFill>
                <a:latin typeface="+mj-ea"/>
                <a:ea typeface="+mj-ea"/>
              </a:rPr>
              <a:t>假设</a:t>
            </a:r>
            <a:r>
              <a:rPr lang="zh-CN" altLang="zh-CN" dirty="0" smtClean="0">
                <a:solidFill>
                  <a:schemeClr val="tx1"/>
                </a:solidFill>
                <a:latin typeface="+mj-ea"/>
                <a:ea typeface="+mj-ea"/>
              </a:rPr>
              <a:t>进而</a:t>
            </a:r>
            <a:r>
              <a:rPr lang="zh-CN" altLang="zh-CN" dirty="0">
                <a:solidFill>
                  <a:srgbClr val="FF0000"/>
                </a:solidFill>
                <a:latin typeface="+mj-ea"/>
                <a:ea typeface="+mj-ea"/>
              </a:rPr>
              <a:t>揭示共相背后的</a:t>
            </a:r>
            <a:r>
              <a:rPr lang="zh-CN" altLang="zh-CN" dirty="0" smtClean="0">
                <a:solidFill>
                  <a:srgbClr val="FF0000"/>
                </a:solidFill>
                <a:latin typeface="+mj-ea"/>
                <a:ea typeface="+mj-ea"/>
              </a:rPr>
              <a:t>机理</a:t>
            </a:r>
            <a:r>
              <a:rPr lang="zh-CN" altLang="en-US" dirty="0" smtClean="0">
                <a:solidFill>
                  <a:srgbClr val="FF0000"/>
                </a:solidFill>
                <a:latin typeface="+mj-ea"/>
                <a:ea typeface="+mj-ea"/>
              </a:rPr>
              <a:t>，</a:t>
            </a:r>
            <a:r>
              <a:rPr lang="zh-CN" altLang="zh-CN" dirty="0" smtClean="0">
                <a:solidFill>
                  <a:schemeClr val="tx1"/>
                </a:solidFill>
                <a:latin typeface="+mj-ea"/>
                <a:ea typeface="+mj-ea"/>
              </a:rPr>
              <a:t>也就是回答何以</a:t>
            </a:r>
            <a:r>
              <a:rPr lang="zh-CN" altLang="zh-CN" dirty="0">
                <a:solidFill>
                  <a:schemeClr val="tx1"/>
                </a:solidFill>
                <a:latin typeface="+mj-ea"/>
                <a:ea typeface="+mj-ea"/>
              </a:rPr>
              <a:t>为</a:t>
            </a:r>
            <a:r>
              <a:rPr lang="zh-CN" altLang="zh-CN" dirty="0" smtClean="0">
                <a:solidFill>
                  <a:schemeClr val="tx1"/>
                </a:solidFill>
                <a:latin typeface="+mj-ea"/>
                <a:ea typeface="+mj-ea"/>
              </a:rPr>
              <a:t>是的</a:t>
            </a:r>
            <a:r>
              <a:rPr lang="zh-CN" altLang="zh-CN" dirty="0">
                <a:solidFill>
                  <a:schemeClr val="tx1"/>
                </a:solidFill>
                <a:latin typeface="+mj-ea"/>
                <a:ea typeface="+mj-ea"/>
              </a:rPr>
              <a:t>问题</a:t>
            </a:r>
            <a:r>
              <a:rPr lang="zh-CN" altLang="zh-CN" dirty="0" smtClean="0">
                <a:solidFill>
                  <a:schemeClr val="tx1"/>
                </a:solidFill>
                <a:latin typeface="+mj-ea"/>
                <a:ea typeface="+mj-ea"/>
              </a:rPr>
              <a:t>。</a:t>
            </a:r>
            <a:endParaRPr lang="zh-CN" altLang="zh-CN" dirty="0">
              <a:solidFill>
                <a:schemeClr val="tx1"/>
              </a:solidFill>
              <a:latin typeface="+mj-ea"/>
              <a:ea typeface="+mj-ea"/>
            </a:endParaRPr>
          </a:p>
          <a:p>
            <a:pPr marL="0" indent="0" algn="r">
              <a:buNone/>
            </a:pPr>
            <a:r>
              <a:rPr lang="zh-CN" altLang="en-US" dirty="0" smtClean="0"/>
              <a:t>（阎光才  关于教育中的实证与经验研究，</a:t>
            </a:r>
            <a:r>
              <a:rPr lang="en-US" altLang="zh-CN" dirty="0" smtClean="0"/>
              <a:t>《</a:t>
            </a:r>
            <a:r>
              <a:rPr lang="zh-CN" altLang="en-US" dirty="0" smtClean="0"/>
              <a:t>中国高教研究</a:t>
            </a:r>
            <a:r>
              <a:rPr lang="en-US" altLang="zh-CN" dirty="0" smtClean="0"/>
              <a:t>》2016.1</a:t>
            </a:r>
            <a:r>
              <a:rPr lang="zh-CN" altLang="en-US" dirty="0" smtClean="0"/>
              <a:t>）  </a:t>
            </a:r>
            <a:endParaRPr lang="zh-CN" altLang="en-US" dirty="0"/>
          </a:p>
        </p:txBody>
      </p:sp>
      <p:sp>
        <p:nvSpPr>
          <p:cNvPr id="4" name="灯片编号占位符 3"/>
          <p:cNvSpPr>
            <a:spLocks noGrp="1"/>
          </p:cNvSpPr>
          <p:nvPr>
            <p:ph type="sldNum" sz="quarter" idx="12"/>
          </p:nvPr>
        </p:nvSpPr>
        <p:spPr/>
        <p:txBody>
          <a:bodyPr/>
          <a:lstStyle/>
          <a:p>
            <a:fld id="{C05A7827-9AB6-4606-81A1-ADA03E45D296}" type="slidenum">
              <a:rPr lang="zh-CN" altLang="en-US" smtClean="0"/>
              <a:t>3</a:t>
            </a:fld>
            <a:endParaRPr lang="zh-CN" altLang="en-US"/>
          </a:p>
        </p:txBody>
      </p:sp>
    </p:spTree>
    <p:extLst>
      <p:ext uri="{BB962C8B-B14F-4D97-AF65-F5344CB8AC3E}">
        <p14:creationId xmlns:p14="http://schemas.microsoft.com/office/powerpoint/2010/main" val="6974318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a:t>
            </a:r>
            <a:r>
              <a:rPr lang="en-US" altLang="zh-CN" dirty="0"/>
              <a:t>3</a:t>
            </a:r>
            <a:r>
              <a:rPr lang="zh-CN" altLang="en-US" dirty="0"/>
              <a:t>）相关性分析：</a:t>
            </a:r>
            <a:r>
              <a:rPr lang="zh-CN" altLang="zh-CN" dirty="0">
                <a:latin typeface="+mj-ea"/>
              </a:rPr>
              <a:t>探寻现象之间的关系</a:t>
            </a:r>
            <a:br>
              <a:rPr lang="zh-CN" altLang="zh-CN" dirty="0">
                <a:latin typeface="+mj-ea"/>
              </a:rPr>
            </a:br>
            <a:endParaRPr lang="zh-CN" altLang="en-US" dirty="0"/>
          </a:p>
        </p:txBody>
      </p:sp>
      <p:sp>
        <p:nvSpPr>
          <p:cNvPr id="3" name="内容占位符 2"/>
          <p:cNvSpPr>
            <a:spLocks noGrp="1"/>
          </p:cNvSpPr>
          <p:nvPr>
            <p:ph idx="1"/>
          </p:nvPr>
        </p:nvSpPr>
        <p:spPr/>
        <p:txBody>
          <a:bodyPr/>
          <a:lstStyle/>
          <a:p>
            <a:pPr marL="0" indent="0">
              <a:buNone/>
            </a:pPr>
            <a:r>
              <a:rPr lang="zh-CN" altLang="zh-CN" b="1" dirty="0">
                <a:latin typeface="+mj-ea"/>
                <a:ea typeface="+mj-ea"/>
              </a:rPr>
              <a:t>回归分析</a:t>
            </a:r>
            <a:r>
              <a:rPr lang="zh-CN" altLang="zh-CN" b="1" dirty="0" smtClean="0">
                <a:latin typeface="+mj-ea"/>
                <a:ea typeface="+mj-ea"/>
              </a:rPr>
              <a:t>：</a:t>
            </a:r>
            <a:endParaRPr lang="en-US" altLang="zh-CN" b="1" dirty="0" smtClean="0">
              <a:latin typeface="+mj-ea"/>
              <a:ea typeface="+mj-ea"/>
            </a:endParaRPr>
          </a:p>
          <a:p>
            <a:pPr marL="0" indent="0">
              <a:buNone/>
            </a:pPr>
            <a:r>
              <a:rPr lang="zh-CN" altLang="en-US" dirty="0" smtClean="0">
                <a:latin typeface="+mj-ea"/>
                <a:ea typeface="+mj-ea"/>
              </a:rPr>
              <a:t>       回归分析</a:t>
            </a:r>
            <a:r>
              <a:rPr lang="zh-CN" altLang="en-US" dirty="0">
                <a:latin typeface="+mj-ea"/>
                <a:ea typeface="+mj-ea"/>
              </a:rPr>
              <a:t>是建立</a:t>
            </a:r>
            <a:r>
              <a:rPr lang="zh-CN" altLang="en-US" dirty="0">
                <a:latin typeface="+mj-ea"/>
                <a:ea typeface="+mj-ea"/>
                <a:hlinkClick r:id="rId2"/>
              </a:rPr>
              <a:t>因变量</a:t>
            </a:r>
            <a:r>
              <a:rPr lang="en-US" altLang="zh-CN" dirty="0">
                <a:latin typeface="+mj-ea"/>
                <a:ea typeface="+mj-ea"/>
              </a:rPr>
              <a:t>Y</a:t>
            </a:r>
            <a:r>
              <a:rPr lang="zh-CN" altLang="en-US" dirty="0">
                <a:latin typeface="+mj-ea"/>
                <a:ea typeface="+mj-ea"/>
              </a:rPr>
              <a:t>（或称依变量，反应变量）与</a:t>
            </a:r>
            <a:r>
              <a:rPr lang="zh-CN" altLang="en-US" dirty="0">
                <a:latin typeface="+mj-ea"/>
                <a:ea typeface="+mj-ea"/>
                <a:hlinkClick r:id="rId3"/>
              </a:rPr>
              <a:t>自变量</a:t>
            </a:r>
            <a:r>
              <a:rPr lang="en-US" altLang="zh-CN" dirty="0">
                <a:latin typeface="+mj-ea"/>
                <a:ea typeface="+mj-ea"/>
              </a:rPr>
              <a:t>X</a:t>
            </a:r>
            <a:r>
              <a:rPr lang="zh-CN" altLang="en-US" dirty="0">
                <a:latin typeface="+mj-ea"/>
                <a:ea typeface="+mj-ea"/>
              </a:rPr>
              <a:t>（或称独变量，解释变量）之间关系的模型</a:t>
            </a:r>
            <a:r>
              <a:rPr lang="zh-CN" altLang="en-US" dirty="0" smtClean="0">
                <a:latin typeface="+mj-ea"/>
                <a:ea typeface="+mj-ea"/>
              </a:rPr>
              <a:t>。</a:t>
            </a:r>
            <a:endParaRPr lang="en-US" altLang="zh-CN" dirty="0" smtClean="0">
              <a:latin typeface="+mj-ea"/>
              <a:ea typeface="+mj-ea"/>
            </a:endParaRPr>
          </a:p>
          <a:p>
            <a:pPr marL="0" indent="0">
              <a:buNone/>
            </a:pPr>
            <a:r>
              <a:rPr lang="en-US" altLang="zh-CN" dirty="0">
                <a:latin typeface="+mj-ea"/>
                <a:ea typeface="+mj-ea"/>
              </a:rPr>
              <a:t> </a:t>
            </a:r>
            <a:r>
              <a:rPr lang="en-US" altLang="zh-CN" dirty="0" smtClean="0">
                <a:latin typeface="+mj-ea"/>
                <a:ea typeface="+mj-ea"/>
              </a:rPr>
              <a:t>     </a:t>
            </a:r>
            <a:r>
              <a:rPr lang="zh-CN" altLang="en-US" dirty="0" smtClean="0">
                <a:latin typeface="+mj-ea"/>
                <a:ea typeface="+mj-ea"/>
              </a:rPr>
              <a:t>探寻变量之间的因果关系。</a:t>
            </a:r>
            <a:endParaRPr lang="zh-CN" altLang="zh-CN" dirty="0">
              <a:latin typeface="+mj-ea"/>
              <a:ea typeface="+mj-ea"/>
            </a:endParaRPr>
          </a:p>
          <a:p>
            <a:pPr marL="0" indent="0">
              <a:buNone/>
            </a:pPr>
            <a:r>
              <a:rPr lang="en-US" altLang="zh-CN" b="1" dirty="0">
                <a:latin typeface="+mj-ea"/>
                <a:ea typeface="+mj-ea"/>
              </a:rPr>
              <a:t> </a:t>
            </a:r>
            <a:r>
              <a:rPr lang="en-US" altLang="zh-CN" b="1" dirty="0" smtClean="0">
                <a:latin typeface="+mj-ea"/>
                <a:ea typeface="+mj-ea"/>
              </a:rPr>
              <a:t>     </a:t>
            </a:r>
            <a:r>
              <a:rPr lang="zh-CN" altLang="en-US" dirty="0" smtClean="0">
                <a:latin typeface="+mj-ea"/>
                <a:ea typeface="+mj-ea"/>
              </a:rPr>
              <a:t>如：</a:t>
            </a:r>
            <a:r>
              <a:rPr lang="zh-CN" altLang="zh-CN" dirty="0" smtClean="0">
                <a:latin typeface="+mj-ea"/>
                <a:ea typeface="+mj-ea"/>
              </a:rPr>
              <a:t>课堂</a:t>
            </a:r>
            <a:r>
              <a:rPr lang="zh-CN" altLang="zh-CN" dirty="0">
                <a:latin typeface="+mj-ea"/>
                <a:ea typeface="+mj-ea"/>
              </a:rPr>
              <a:t>师生互动是否能够有效的促进学生的学习投入？</a:t>
            </a:r>
          </a:p>
          <a:p>
            <a:pPr marL="0" indent="0">
              <a:buNone/>
            </a:pPr>
            <a:endParaRPr lang="zh-CN" altLang="en-US" dirty="0"/>
          </a:p>
        </p:txBody>
      </p:sp>
      <p:sp>
        <p:nvSpPr>
          <p:cNvPr id="4" name="灯片编号占位符 3"/>
          <p:cNvSpPr>
            <a:spLocks noGrp="1"/>
          </p:cNvSpPr>
          <p:nvPr>
            <p:ph type="sldNum" sz="quarter" idx="12"/>
          </p:nvPr>
        </p:nvSpPr>
        <p:spPr/>
        <p:txBody>
          <a:bodyPr/>
          <a:lstStyle/>
          <a:p>
            <a:fld id="{C05A7827-9AB6-4606-81A1-ADA03E45D296}" type="slidenum">
              <a:rPr lang="zh-CN" altLang="en-US" smtClean="0"/>
              <a:t>30</a:t>
            </a:fld>
            <a:endParaRPr lang="zh-CN" altLang="en-US"/>
          </a:p>
        </p:txBody>
      </p:sp>
    </p:spTree>
    <p:extLst>
      <p:ext uri="{BB962C8B-B14F-4D97-AF65-F5344CB8AC3E}">
        <p14:creationId xmlns:p14="http://schemas.microsoft.com/office/powerpoint/2010/main" val="28853738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1435" y="1207166"/>
            <a:ext cx="8097452" cy="740790"/>
          </a:xfrm>
        </p:spPr>
        <p:txBody>
          <a:bodyPr>
            <a:normAutofit fontScale="90000"/>
          </a:bodyPr>
          <a:lstStyle/>
          <a:p>
            <a:r>
              <a:rPr lang="zh-CN" altLang="zh-CN" dirty="0">
                <a:solidFill>
                  <a:schemeClr val="tx1"/>
                </a:solidFill>
              </a:rPr>
              <a:t>重视理论视角：想用这个数据说什么？</a:t>
            </a:r>
            <a:br>
              <a:rPr lang="zh-CN" altLang="zh-CN" dirty="0">
                <a:solidFill>
                  <a:schemeClr val="tx1"/>
                </a:solidFill>
              </a:rPr>
            </a:br>
            <a:endParaRPr lang="zh-CN" altLang="en-US" dirty="0">
              <a:solidFill>
                <a:schemeClr val="tx1"/>
              </a:solidFill>
            </a:endParaRPr>
          </a:p>
        </p:txBody>
      </p:sp>
      <p:sp>
        <p:nvSpPr>
          <p:cNvPr id="3" name="内容占位符 2"/>
          <p:cNvSpPr>
            <a:spLocks noGrp="1"/>
          </p:cNvSpPr>
          <p:nvPr>
            <p:ph idx="1"/>
          </p:nvPr>
        </p:nvSpPr>
        <p:spPr>
          <a:xfrm>
            <a:off x="441436" y="2144110"/>
            <a:ext cx="8097452" cy="3383854"/>
          </a:xfrm>
        </p:spPr>
        <p:txBody>
          <a:bodyPr/>
          <a:lstStyle/>
          <a:p>
            <a:r>
              <a:rPr lang="zh-CN" altLang="zh-CN" dirty="0">
                <a:latin typeface="+mj-ea"/>
                <a:ea typeface="+mj-ea"/>
              </a:rPr>
              <a:t>没有理论，所有的数据都是乱码。没有数据，所有的理论就是空话。</a:t>
            </a:r>
          </a:p>
          <a:p>
            <a:r>
              <a:rPr lang="zh-CN" altLang="zh-CN" dirty="0">
                <a:latin typeface="+mj-ea"/>
                <a:ea typeface="+mj-ea"/>
              </a:rPr>
              <a:t>实证研究并不排斥理论思辨，实证研究的理论假设及结果分析本身就涉及理论立场的陈述与价值判断，因此理论思辨是研究人员做好实证研究的必备素养</a:t>
            </a:r>
            <a:r>
              <a:rPr lang="en-US" altLang="zh-CN" dirty="0">
                <a:latin typeface="+mj-ea"/>
                <a:ea typeface="+mj-ea"/>
              </a:rPr>
              <a:t>.</a:t>
            </a:r>
            <a:endParaRPr lang="zh-CN" altLang="zh-CN" dirty="0">
              <a:latin typeface="+mj-ea"/>
              <a:ea typeface="+mj-ea"/>
            </a:endParaRPr>
          </a:p>
          <a:p>
            <a:pPr marL="0" indent="0">
              <a:buNone/>
            </a:pPr>
            <a:endParaRPr lang="zh-CN" altLang="en-US" dirty="0">
              <a:latin typeface="+mj-ea"/>
              <a:ea typeface="+mj-ea"/>
            </a:endParaRPr>
          </a:p>
        </p:txBody>
      </p:sp>
      <p:sp>
        <p:nvSpPr>
          <p:cNvPr id="4" name="矩形 3"/>
          <p:cNvSpPr/>
          <p:nvPr/>
        </p:nvSpPr>
        <p:spPr>
          <a:xfrm>
            <a:off x="441435" y="378429"/>
            <a:ext cx="4572000" cy="784830"/>
          </a:xfrm>
          <a:prstGeom prst="rect">
            <a:avLst/>
          </a:prstGeom>
        </p:spPr>
        <p:txBody>
          <a:bodyPr>
            <a:spAutoFit/>
          </a:bodyPr>
          <a:lstStyle/>
          <a:p>
            <a:pPr>
              <a:lnSpc>
                <a:spcPct val="90000"/>
              </a:lnSpc>
              <a:spcBef>
                <a:spcPct val="0"/>
              </a:spcBef>
            </a:pPr>
            <a:r>
              <a:rPr lang="en-US" altLang="zh-CN" sz="2500" b="1" dirty="0">
                <a:solidFill>
                  <a:schemeClr val="accent1"/>
                </a:solidFill>
                <a:latin typeface="+mj-lt"/>
                <a:ea typeface="+mj-ea"/>
                <a:cs typeface="+mj-cs"/>
              </a:rPr>
              <a:t>5.</a:t>
            </a:r>
            <a:r>
              <a:rPr lang="zh-CN" altLang="zh-CN" sz="2500" b="1" dirty="0">
                <a:solidFill>
                  <a:schemeClr val="accent1"/>
                </a:solidFill>
                <a:latin typeface="+mj-lt"/>
                <a:ea typeface="+mj-ea"/>
                <a:cs typeface="+mj-cs"/>
              </a:rPr>
              <a:t>解释数据——形成结论</a:t>
            </a:r>
            <a:br>
              <a:rPr lang="zh-CN" altLang="zh-CN" sz="2500" b="1" dirty="0">
                <a:solidFill>
                  <a:schemeClr val="accent1"/>
                </a:solidFill>
                <a:latin typeface="+mj-lt"/>
                <a:ea typeface="+mj-ea"/>
                <a:cs typeface="+mj-cs"/>
              </a:rPr>
            </a:br>
            <a:endParaRPr lang="zh-CN" altLang="en-US" sz="2500" b="1" dirty="0">
              <a:solidFill>
                <a:schemeClr val="accent1"/>
              </a:solidFill>
              <a:latin typeface="+mj-lt"/>
              <a:ea typeface="+mj-ea"/>
              <a:cs typeface="+mj-cs"/>
            </a:endParaRPr>
          </a:p>
        </p:txBody>
      </p:sp>
      <p:sp>
        <p:nvSpPr>
          <p:cNvPr id="5" name="灯片编号占位符 4"/>
          <p:cNvSpPr>
            <a:spLocks noGrp="1"/>
          </p:cNvSpPr>
          <p:nvPr>
            <p:ph type="sldNum" sz="quarter" idx="12"/>
          </p:nvPr>
        </p:nvSpPr>
        <p:spPr/>
        <p:txBody>
          <a:bodyPr/>
          <a:lstStyle/>
          <a:p>
            <a:fld id="{C05A7827-9AB6-4606-81A1-ADA03E45D296}" type="slidenum">
              <a:rPr lang="zh-CN" altLang="en-US" smtClean="0"/>
              <a:t>31</a:t>
            </a:fld>
            <a:endParaRPr lang="zh-CN" altLang="en-US"/>
          </a:p>
        </p:txBody>
      </p:sp>
    </p:spTree>
    <p:extLst>
      <p:ext uri="{BB962C8B-B14F-4D97-AF65-F5344CB8AC3E}">
        <p14:creationId xmlns:p14="http://schemas.microsoft.com/office/powerpoint/2010/main" val="24139143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3101" y="406870"/>
            <a:ext cx="8097452" cy="740790"/>
          </a:xfrm>
        </p:spPr>
        <p:txBody>
          <a:bodyPr>
            <a:normAutofit fontScale="90000"/>
          </a:bodyPr>
          <a:lstStyle/>
          <a:p>
            <a:r>
              <a:rPr lang="en-US" altLang="zh-CN" dirty="0"/>
              <a:t>5.</a:t>
            </a:r>
            <a:r>
              <a:rPr lang="zh-CN" altLang="zh-CN" dirty="0"/>
              <a:t>解释数据——形成结论</a:t>
            </a:r>
            <a:br>
              <a:rPr lang="zh-CN" altLang="zh-CN" dirty="0"/>
            </a:br>
            <a:endParaRPr lang="zh-CN" altLang="en-US" dirty="0"/>
          </a:p>
        </p:txBody>
      </p:sp>
      <p:sp>
        <p:nvSpPr>
          <p:cNvPr id="3" name="内容占位符 2"/>
          <p:cNvSpPr>
            <a:spLocks noGrp="1"/>
          </p:cNvSpPr>
          <p:nvPr>
            <p:ph idx="1"/>
          </p:nvPr>
        </p:nvSpPr>
        <p:spPr/>
        <p:txBody>
          <a:bodyPr/>
          <a:lstStyle/>
          <a:p>
            <a:pPr>
              <a:buFont typeface="Wingdings" pitchFamily="2" charset="2"/>
              <a:buChar char="u"/>
            </a:pPr>
            <a:r>
              <a:rPr lang="zh-CN" altLang="zh-CN" dirty="0">
                <a:latin typeface="+mj-ea"/>
                <a:ea typeface="+mj-ea"/>
              </a:rPr>
              <a:t>理性看待实证研究结果</a:t>
            </a:r>
          </a:p>
          <a:p>
            <a:r>
              <a:rPr lang="en-US" altLang="zh-CN" u="sng" dirty="0">
                <a:latin typeface="+mj-ea"/>
                <a:ea typeface="+mj-ea"/>
                <a:hlinkClick r:id="rId2"/>
              </a:rPr>
              <a:t>央行：49.7%居民认为目前房价太高难以接受</a:t>
            </a:r>
            <a:endParaRPr lang="zh-CN" altLang="zh-CN" dirty="0">
              <a:latin typeface="+mj-ea"/>
              <a:ea typeface="+mj-ea"/>
            </a:endParaRPr>
          </a:p>
          <a:p>
            <a:pPr marL="0" indent="0">
              <a:buNone/>
            </a:pPr>
            <a:r>
              <a:rPr lang="en-US" altLang="zh-CN" dirty="0" smtClean="0">
                <a:latin typeface="+mj-ea"/>
                <a:ea typeface="+mj-ea"/>
              </a:rPr>
              <a:t>      </a:t>
            </a:r>
            <a:r>
              <a:rPr lang="zh-CN" altLang="zh-CN" dirty="0" smtClean="0">
                <a:latin typeface="+mj-ea"/>
                <a:ea typeface="+mj-ea"/>
              </a:rPr>
              <a:t>仔细</a:t>
            </a:r>
            <a:r>
              <a:rPr lang="zh-CN" altLang="zh-CN" dirty="0">
                <a:latin typeface="+mj-ea"/>
                <a:ea typeface="+mj-ea"/>
              </a:rPr>
              <a:t>看文末，可以接受的</a:t>
            </a:r>
            <a:r>
              <a:rPr lang="en-US" altLang="zh-CN" dirty="0">
                <a:latin typeface="+mj-ea"/>
                <a:ea typeface="+mj-ea"/>
              </a:rPr>
              <a:t>46.5%</a:t>
            </a:r>
            <a:r>
              <a:rPr lang="zh-CN" altLang="zh-CN" dirty="0">
                <a:latin typeface="+mj-ea"/>
                <a:ea typeface="+mj-ea"/>
              </a:rPr>
              <a:t>，令人满意的</a:t>
            </a:r>
            <a:r>
              <a:rPr lang="en-US" altLang="zh-CN" dirty="0">
                <a:latin typeface="+mj-ea"/>
                <a:ea typeface="+mj-ea"/>
              </a:rPr>
              <a:t>3.8%</a:t>
            </a:r>
            <a:r>
              <a:rPr lang="zh-CN" altLang="zh-CN" dirty="0">
                <a:latin typeface="+mj-ea"/>
                <a:ea typeface="+mj-ea"/>
              </a:rPr>
              <a:t>，也就是说，有</a:t>
            </a:r>
            <a:r>
              <a:rPr lang="en-US" altLang="zh-CN" dirty="0">
                <a:latin typeface="+mj-ea"/>
                <a:ea typeface="+mj-ea"/>
              </a:rPr>
              <a:t>50.3%</a:t>
            </a:r>
            <a:r>
              <a:rPr lang="zh-CN" altLang="zh-CN" dirty="0">
                <a:latin typeface="+mj-ea"/>
                <a:ea typeface="+mj-ea"/>
              </a:rPr>
              <a:t>的人可以接受目前的房价。如果按照该数据重新表述“</a:t>
            </a:r>
            <a:r>
              <a:rPr lang="en-US" altLang="zh-CN" dirty="0">
                <a:latin typeface="+mj-ea"/>
                <a:ea typeface="+mj-ea"/>
              </a:rPr>
              <a:t>50.3%</a:t>
            </a:r>
            <a:r>
              <a:rPr lang="zh-CN" altLang="zh-CN" dirty="0">
                <a:latin typeface="+mj-ea"/>
                <a:ea typeface="+mj-ea"/>
              </a:rPr>
              <a:t>的居民认为目前的房价可以接受”，你的感觉会如何？</a:t>
            </a:r>
            <a:r>
              <a:rPr lang="en-US" altLang="zh-CN" dirty="0">
                <a:latin typeface="+mj-ea"/>
                <a:ea typeface="+mj-ea"/>
              </a:rPr>
              <a:t/>
            </a:r>
            <a:br>
              <a:rPr lang="en-US" altLang="zh-CN" dirty="0">
                <a:latin typeface="+mj-ea"/>
                <a:ea typeface="+mj-ea"/>
              </a:rPr>
            </a:br>
            <a:endParaRPr lang="en-US" altLang="zh-CN" dirty="0" smtClean="0">
              <a:latin typeface="+mj-ea"/>
              <a:ea typeface="+mj-ea"/>
            </a:endParaRPr>
          </a:p>
          <a:p>
            <a:pPr marL="0" indent="0">
              <a:buNone/>
            </a:pPr>
            <a:endParaRPr lang="en-US" altLang="zh-CN" dirty="0"/>
          </a:p>
          <a:p>
            <a:pPr marL="0" indent="0">
              <a:buNone/>
            </a:pPr>
            <a:endParaRPr lang="zh-CN" altLang="en-US" dirty="0"/>
          </a:p>
        </p:txBody>
      </p:sp>
      <p:sp>
        <p:nvSpPr>
          <p:cNvPr id="4" name="灯片编号占位符 3"/>
          <p:cNvSpPr>
            <a:spLocks noGrp="1"/>
          </p:cNvSpPr>
          <p:nvPr>
            <p:ph type="sldNum" sz="quarter" idx="12"/>
          </p:nvPr>
        </p:nvSpPr>
        <p:spPr/>
        <p:txBody>
          <a:bodyPr/>
          <a:lstStyle/>
          <a:p>
            <a:fld id="{C05A7827-9AB6-4606-81A1-ADA03E45D296}" type="slidenum">
              <a:rPr lang="zh-CN" altLang="en-US" smtClean="0"/>
              <a:t>32</a:t>
            </a:fld>
            <a:endParaRPr lang="zh-CN" altLang="en-US"/>
          </a:p>
        </p:txBody>
      </p:sp>
    </p:spTree>
    <p:extLst>
      <p:ext uri="{BB962C8B-B14F-4D97-AF65-F5344CB8AC3E}">
        <p14:creationId xmlns:p14="http://schemas.microsoft.com/office/powerpoint/2010/main" val="38694146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558866" y="1270750"/>
            <a:ext cx="8197207" cy="3772305"/>
          </a:xfrm>
        </p:spPr>
        <p:txBody>
          <a:bodyPr/>
          <a:lstStyle/>
          <a:p>
            <a:pPr marL="0" indent="0">
              <a:buNone/>
            </a:pPr>
            <a:r>
              <a:rPr lang="zh-CN" altLang="en-US" dirty="0" smtClean="0">
                <a:latin typeface="+mj-ea"/>
                <a:ea typeface="+mj-ea"/>
              </a:rPr>
              <a:t>采用翻转课堂教学与常规课堂教学的差异</a:t>
            </a:r>
            <a:endParaRPr lang="en-US" altLang="zh-CN" dirty="0" smtClean="0">
              <a:latin typeface="+mj-ea"/>
              <a:ea typeface="+mj-ea"/>
            </a:endParaRPr>
          </a:p>
          <a:p>
            <a:pPr marL="0" indent="0">
              <a:buNone/>
            </a:pPr>
            <a:r>
              <a:rPr lang="zh-CN" altLang="en-US" dirty="0" smtClean="0">
                <a:latin typeface="+mj-ea"/>
                <a:ea typeface="+mj-ea"/>
              </a:rPr>
              <a:t>研究结果：使用翻转课堂教学的学生班级成绩比常规教学班级成绩高。</a:t>
            </a:r>
            <a:endParaRPr lang="en-US" altLang="zh-CN" dirty="0" smtClean="0">
              <a:latin typeface="+mj-ea"/>
              <a:ea typeface="+mj-ea"/>
            </a:endParaRPr>
          </a:p>
          <a:p>
            <a:pPr marL="0" indent="0">
              <a:buNone/>
            </a:pPr>
            <a:r>
              <a:rPr lang="zh-CN" altLang="en-US" sz="2400" b="1" dirty="0" smtClean="0">
                <a:latin typeface="+mj-ea"/>
                <a:ea typeface="+mj-ea"/>
              </a:rPr>
              <a:t>高多少？</a:t>
            </a:r>
            <a:endParaRPr lang="en-US" altLang="zh-CN" sz="2400" b="1" dirty="0">
              <a:latin typeface="+mj-ea"/>
              <a:ea typeface="+mj-ea"/>
            </a:endParaRPr>
          </a:p>
        </p:txBody>
      </p:sp>
      <p:sp>
        <p:nvSpPr>
          <p:cNvPr id="4" name="矩形 3"/>
          <p:cNvSpPr/>
          <p:nvPr/>
        </p:nvSpPr>
        <p:spPr>
          <a:xfrm>
            <a:off x="558866" y="3027085"/>
            <a:ext cx="1356073" cy="461665"/>
          </a:xfrm>
          <a:prstGeom prst="rect">
            <a:avLst/>
          </a:prstGeom>
        </p:spPr>
        <p:txBody>
          <a:bodyPr wrap="square">
            <a:spAutoFit/>
          </a:bodyPr>
          <a:lstStyle/>
          <a:p>
            <a:r>
              <a:rPr lang="en-US" altLang="zh-CN" sz="2400" b="1" dirty="0">
                <a:latin typeface="+mj-ea"/>
              </a:rPr>
              <a:t>0.01</a:t>
            </a:r>
            <a:r>
              <a:rPr lang="zh-CN" altLang="en-US" sz="2400" b="1" dirty="0">
                <a:latin typeface="+mj-ea"/>
              </a:rPr>
              <a:t>分</a:t>
            </a:r>
            <a:endParaRPr lang="en-US" altLang="zh-CN" sz="2400" b="1" dirty="0">
              <a:latin typeface="+mj-ea"/>
            </a:endParaRPr>
          </a:p>
        </p:txBody>
      </p:sp>
      <p:sp>
        <p:nvSpPr>
          <p:cNvPr id="5" name="矩形 4"/>
          <p:cNvSpPr/>
          <p:nvPr/>
        </p:nvSpPr>
        <p:spPr>
          <a:xfrm>
            <a:off x="558866" y="3650349"/>
            <a:ext cx="2031325" cy="461665"/>
          </a:xfrm>
          <a:prstGeom prst="rect">
            <a:avLst/>
          </a:prstGeom>
        </p:spPr>
        <p:txBody>
          <a:bodyPr wrap="none">
            <a:spAutoFit/>
          </a:bodyPr>
          <a:lstStyle/>
          <a:p>
            <a:r>
              <a:rPr lang="zh-CN" altLang="en-US" sz="2400" dirty="0">
                <a:solidFill>
                  <a:srgbClr val="FF0000"/>
                </a:solidFill>
              </a:rPr>
              <a:t>意义有多大？</a:t>
            </a:r>
          </a:p>
        </p:txBody>
      </p:sp>
      <p:sp>
        <p:nvSpPr>
          <p:cNvPr id="6" name="灯片编号占位符 5"/>
          <p:cNvSpPr>
            <a:spLocks noGrp="1"/>
          </p:cNvSpPr>
          <p:nvPr>
            <p:ph type="sldNum" sz="quarter" idx="12"/>
          </p:nvPr>
        </p:nvSpPr>
        <p:spPr/>
        <p:txBody>
          <a:bodyPr/>
          <a:lstStyle/>
          <a:p>
            <a:fld id="{C05A7827-9AB6-4606-81A1-ADA03E45D296}" type="slidenum">
              <a:rPr lang="zh-CN" altLang="en-US" smtClean="0"/>
              <a:t>33</a:t>
            </a:fld>
            <a:endParaRPr lang="zh-CN" altLang="en-US"/>
          </a:p>
        </p:txBody>
      </p:sp>
    </p:spTree>
    <p:extLst>
      <p:ext uri="{BB962C8B-B14F-4D97-AF65-F5344CB8AC3E}">
        <p14:creationId xmlns:p14="http://schemas.microsoft.com/office/powerpoint/2010/main" val="9364665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558866" y="1858579"/>
            <a:ext cx="7795425" cy="2865821"/>
          </a:xfrm>
        </p:spPr>
        <p:txBody>
          <a:bodyPr>
            <a:normAutofit fontScale="92500"/>
          </a:bodyPr>
          <a:lstStyle/>
          <a:p>
            <a:r>
              <a:rPr lang="zh-CN" altLang="zh-CN" sz="2400" dirty="0">
                <a:latin typeface="+mj-ea"/>
                <a:ea typeface="+mj-ea"/>
              </a:rPr>
              <a:t>任何一种研究都是有局限的研究，方法各有利弊，方法间具有互补性，在应用时应寻找合适的方法组合，有效解决现实问题。</a:t>
            </a:r>
          </a:p>
          <a:p>
            <a:r>
              <a:rPr lang="zh-CN" altLang="zh-CN" sz="2400" dirty="0" smtClean="0">
                <a:latin typeface="+mj-ea"/>
                <a:ea typeface="+mj-ea"/>
              </a:rPr>
              <a:t>实证</a:t>
            </a:r>
            <a:r>
              <a:rPr lang="zh-CN" altLang="zh-CN" sz="2400" dirty="0">
                <a:latin typeface="+mj-ea"/>
                <a:ea typeface="+mj-ea"/>
              </a:rPr>
              <a:t>研究难脱价值与情感污染</a:t>
            </a:r>
          </a:p>
          <a:p>
            <a:r>
              <a:rPr lang="zh-CN" altLang="zh-CN" sz="2400" dirty="0">
                <a:latin typeface="+mj-ea"/>
                <a:ea typeface="+mj-ea"/>
              </a:rPr>
              <a:t>所有实证研究都是问题在先，研究问题的选择，变量关系推断，往往难以摆脱研究主体的立场局限变量关系的确立</a:t>
            </a:r>
          </a:p>
          <a:p>
            <a:pPr marL="0" indent="0">
              <a:buNone/>
            </a:pPr>
            <a:endParaRPr lang="zh-CN" altLang="en-US" dirty="0"/>
          </a:p>
        </p:txBody>
      </p:sp>
      <p:sp>
        <p:nvSpPr>
          <p:cNvPr id="4" name="灯片编号占位符 3"/>
          <p:cNvSpPr>
            <a:spLocks noGrp="1"/>
          </p:cNvSpPr>
          <p:nvPr>
            <p:ph type="sldNum" sz="quarter" idx="12"/>
          </p:nvPr>
        </p:nvSpPr>
        <p:spPr/>
        <p:txBody>
          <a:bodyPr/>
          <a:lstStyle/>
          <a:p>
            <a:fld id="{C05A7827-9AB6-4606-81A1-ADA03E45D296}" type="slidenum">
              <a:rPr lang="zh-CN" altLang="en-US" smtClean="0"/>
              <a:t>34</a:t>
            </a:fld>
            <a:endParaRPr lang="zh-CN" altLang="en-US"/>
          </a:p>
        </p:txBody>
      </p:sp>
    </p:spTree>
    <p:extLst>
      <p:ext uri="{BB962C8B-B14F-4D97-AF65-F5344CB8AC3E}">
        <p14:creationId xmlns:p14="http://schemas.microsoft.com/office/powerpoint/2010/main" val="36987035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590398" y="2516227"/>
            <a:ext cx="8097453" cy="2371084"/>
          </a:xfrm>
        </p:spPr>
        <p:txBody>
          <a:bodyPr>
            <a:normAutofit fontScale="92500"/>
          </a:bodyPr>
          <a:lstStyle/>
          <a:p>
            <a:pPr marL="0" indent="0">
              <a:buNone/>
            </a:pPr>
            <a:r>
              <a:rPr lang="zh-CN" altLang="en-US" sz="8000" b="1" dirty="0" smtClean="0">
                <a:latin typeface="楷体" pitchFamily="49" charset="-122"/>
                <a:ea typeface="楷体" pitchFamily="49" charset="-122"/>
              </a:rPr>
              <a:t>谢谢，请批评指正！</a:t>
            </a:r>
            <a:endParaRPr lang="zh-CN" altLang="en-US" sz="8000" b="1" dirty="0">
              <a:latin typeface="楷体" pitchFamily="49" charset="-122"/>
              <a:ea typeface="楷体" pitchFamily="49" charset="-122"/>
            </a:endParaRPr>
          </a:p>
        </p:txBody>
      </p:sp>
      <p:sp>
        <p:nvSpPr>
          <p:cNvPr id="4" name="灯片编号占位符 3"/>
          <p:cNvSpPr>
            <a:spLocks noGrp="1"/>
          </p:cNvSpPr>
          <p:nvPr>
            <p:ph type="sldNum" sz="quarter" idx="12"/>
          </p:nvPr>
        </p:nvSpPr>
        <p:spPr/>
        <p:txBody>
          <a:bodyPr/>
          <a:lstStyle/>
          <a:p>
            <a:fld id="{C05A7827-9AB6-4606-81A1-ADA03E45D296}" type="slidenum">
              <a:rPr lang="zh-CN" altLang="en-US" smtClean="0"/>
              <a:t>35</a:t>
            </a:fld>
            <a:endParaRPr lang="zh-CN" altLang="en-US"/>
          </a:p>
        </p:txBody>
      </p:sp>
    </p:spTree>
    <p:extLst>
      <p:ext uri="{BB962C8B-B14F-4D97-AF65-F5344CB8AC3E}">
        <p14:creationId xmlns:p14="http://schemas.microsoft.com/office/powerpoint/2010/main" val="7496860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182021" y="1298459"/>
            <a:ext cx="8851144" cy="4999421"/>
          </a:xfrm>
        </p:spPr>
        <p:txBody>
          <a:bodyPr>
            <a:normAutofit/>
          </a:bodyPr>
          <a:lstStyle/>
          <a:p>
            <a:pPr marL="0" indent="0">
              <a:buNone/>
            </a:pPr>
            <a:r>
              <a:rPr lang="zh-CN" altLang="zh-CN" sz="2800" dirty="0">
                <a:solidFill>
                  <a:schemeClr val="tx1"/>
                </a:solidFill>
                <a:latin typeface="+mj-ea"/>
                <a:ea typeface="+mj-ea"/>
              </a:rPr>
              <a:t>广义（俗常意义的）实证研究</a:t>
            </a:r>
            <a:r>
              <a:rPr lang="zh-CN" altLang="en-US" sz="2800" dirty="0">
                <a:solidFill>
                  <a:srgbClr val="FF0000"/>
                </a:solidFill>
                <a:latin typeface="+mj-ea"/>
                <a:ea typeface="+mj-ea"/>
              </a:rPr>
              <a:t>（</a:t>
            </a:r>
            <a:r>
              <a:rPr lang="en-US" altLang="zh-CN" sz="2800" dirty="0">
                <a:solidFill>
                  <a:srgbClr val="FF0000"/>
                </a:solidFill>
                <a:latin typeface="+mj-ea"/>
                <a:ea typeface="+mj-ea"/>
              </a:rPr>
              <a:t>empirical research</a:t>
            </a:r>
            <a:r>
              <a:rPr lang="zh-CN" altLang="en-US" sz="2800" dirty="0" smtClean="0">
                <a:solidFill>
                  <a:srgbClr val="FF0000"/>
                </a:solidFill>
                <a:latin typeface="+mj-ea"/>
                <a:ea typeface="+mj-ea"/>
              </a:rPr>
              <a:t>）：</a:t>
            </a:r>
            <a:endParaRPr lang="en-US" altLang="zh-CN" sz="2800" dirty="0" smtClean="0">
              <a:solidFill>
                <a:srgbClr val="FF0000"/>
              </a:solidFill>
              <a:latin typeface="+mj-ea"/>
              <a:ea typeface="+mj-ea"/>
            </a:endParaRPr>
          </a:p>
          <a:p>
            <a:pPr marL="0" indent="0">
              <a:buNone/>
            </a:pPr>
            <a:r>
              <a:rPr lang="zh-CN" altLang="en-US" sz="2800" dirty="0" smtClean="0">
                <a:solidFill>
                  <a:schemeClr val="tx1"/>
                </a:solidFill>
                <a:latin typeface="+mj-ea"/>
                <a:ea typeface="+mj-ea"/>
              </a:rPr>
              <a:t>经验研究</a:t>
            </a:r>
            <a:r>
              <a:rPr lang="zh-CN" altLang="en-US" sz="2800" dirty="0">
                <a:solidFill>
                  <a:schemeClr val="tx1"/>
                </a:solidFill>
                <a:latin typeface="+mj-ea"/>
                <a:ea typeface="+mj-ea"/>
              </a:rPr>
              <a:t>，</a:t>
            </a:r>
            <a:r>
              <a:rPr lang="zh-CN" altLang="en-US" sz="2800" dirty="0" smtClean="0">
                <a:solidFill>
                  <a:schemeClr val="tx1"/>
                </a:solidFill>
                <a:latin typeface="+mj-ea"/>
                <a:ea typeface="+mj-ea"/>
              </a:rPr>
              <a:t>相对</a:t>
            </a:r>
            <a:r>
              <a:rPr lang="zh-CN" altLang="en-US" sz="2800" dirty="0">
                <a:solidFill>
                  <a:schemeClr val="tx1"/>
                </a:solidFill>
                <a:latin typeface="+mj-ea"/>
                <a:ea typeface="+mj-ea"/>
              </a:rPr>
              <a:t>于纯粹思辨研究</a:t>
            </a:r>
            <a:r>
              <a:rPr lang="zh-CN" altLang="en-US" sz="2800" dirty="0" smtClean="0">
                <a:solidFill>
                  <a:schemeClr val="tx1"/>
                </a:solidFill>
                <a:latin typeface="+mj-ea"/>
                <a:ea typeface="+mj-ea"/>
              </a:rPr>
              <a:t>而言</a:t>
            </a:r>
            <a:endParaRPr lang="en-US" altLang="zh-CN" sz="2800" dirty="0" smtClean="0">
              <a:solidFill>
                <a:schemeClr val="tx1"/>
              </a:solidFill>
              <a:latin typeface="+mj-ea"/>
              <a:ea typeface="+mj-ea"/>
            </a:endParaRPr>
          </a:p>
          <a:p>
            <a:pPr marL="0" indent="0">
              <a:buNone/>
            </a:pPr>
            <a:endParaRPr lang="en-US" altLang="zh-CN" dirty="0" smtClean="0">
              <a:latin typeface="+mj-ea"/>
              <a:ea typeface="+mj-ea"/>
            </a:endParaRPr>
          </a:p>
          <a:p>
            <a:pPr marL="0" indent="0">
              <a:buNone/>
            </a:pPr>
            <a:r>
              <a:rPr lang="zh-CN" altLang="zh-CN" dirty="0" smtClean="0">
                <a:latin typeface="+mj-ea"/>
                <a:ea typeface="+mj-ea"/>
              </a:rPr>
              <a:t>强调</a:t>
            </a:r>
            <a:r>
              <a:rPr lang="zh-CN" altLang="zh-CN" dirty="0">
                <a:latin typeface="+mj-ea"/>
                <a:ea typeface="+mj-ea"/>
              </a:rPr>
              <a:t>知识的客观性、经验性。用经验事实来证明（证伪）抽象的道理。</a:t>
            </a:r>
          </a:p>
          <a:p>
            <a:pPr marL="0" indent="0">
              <a:buNone/>
            </a:pPr>
            <a:endParaRPr lang="en-US" altLang="zh-CN" sz="2800" dirty="0">
              <a:solidFill>
                <a:schemeClr val="tx1"/>
              </a:solidFill>
              <a:latin typeface="+mj-ea"/>
              <a:ea typeface="+mj-ea"/>
            </a:endParaRPr>
          </a:p>
        </p:txBody>
      </p:sp>
      <p:sp>
        <p:nvSpPr>
          <p:cNvPr id="4" name="灯片编号占位符 3"/>
          <p:cNvSpPr>
            <a:spLocks noGrp="1"/>
          </p:cNvSpPr>
          <p:nvPr>
            <p:ph type="sldNum" sz="quarter" idx="12"/>
          </p:nvPr>
        </p:nvSpPr>
        <p:spPr/>
        <p:txBody>
          <a:bodyPr/>
          <a:lstStyle/>
          <a:p>
            <a:fld id="{C05A7827-9AB6-4606-81A1-ADA03E45D296}" type="slidenum">
              <a:rPr lang="zh-CN" altLang="en-US" smtClean="0"/>
              <a:t>4</a:t>
            </a:fld>
            <a:endParaRPr lang="zh-CN" altLang="en-US"/>
          </a:p>
        </p:txBody>
      </p:sp>
    </p:spTree>
    <p:extLst>
      <p:ext uri="{BB962C8B-B14F-4D97-AF65-F5344CB8AC3E}">
        <p14:creationId xmlns:p14="http://schemas.microsoft.com/office/powerpoint/2010/main" val="32763143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一、何为实证研究</a:t>
            </a:r>
            <a:endParaRPr lang="zh-CN" altLang="en-US" dirty="0"/>
          </a:p>
        </p:txBody>
      </p:sp>
      <p:sp>
        <p:nvSpPr>
          <p:cNvPr id="3" name="内容占位符 2"/>
          <p:cNvSpPr>
            <a:spLocks noGrp="1"/>
          </p:cNvSpPr>
          <p:nvPr>
            <p:ph idx="1"/>
          </p:nvPr>
        </p:nvSpPr>
        <p:spPr>
          <a:xfrm>
            <a:off x="559391" y="1565564"/>
            <a:ext cx="7985519" cy="4999421"/>
          </a:xfrm>
        </p:spPr>
        <p:txBody>
          <a:bodyPr/>
          <a:lstStyle/>
          <a:p>
            <a:pPr marL="0" indent="0">
              <a:buNone/>
            </a:pPr>
            <a:r>
              <a:rPr lang="en-US" altLang="zh-CN" dirty="0" smtClean="0"/>
              <a:t>        </a:t>
            </a:r>
          </a:p>
          <a:p>
            <a:pPr marL="0" indent="0">
              <a:lnSpc>
                <a:spcPct val="150000"/>
              </a:lnSpc>
              <a:buNone/>
            </a:pPr>
            <a:r>
              <a:rPr lang="en-US" altLang="zh-CN" sz="2400" dirty="0">
                <a:latin typeface="+mj-ea"/>
                <a:ea typeface="+mj-ea"/>
              </a:rPr>
              <a:t> </a:t>
            </a:r>
            <a:r>
              <a:rPr lang="en-US" altLang="zh-CN" sz="2400" dirty="0" smtClean="0">
                <a:latin typeface="+mj-ea"/>
                <a:ea typeface="+mj-ea"/>
              </a:rPr>
              <a:t>       </a:t>
            </a:r>
            <a:r>
              <a:rPr lang="zh-CN" altLang="zh-CN" sz="2400" dirty="0" smtClean="0">
                <a:latin typeface="+mj-ea"/>
                <a:ea typeface="+mj-ea"/>
              </a:rPr>
              <a:t>实证</a:t>
            </a:r>
            <a:r>
              <a:rPr lang="zh-CN" altLang="zh-CN" sz="2400" dirty="0">
                <a:latin typeface="+mj-ea"/>
                <a:ea typeface="+mj-ea"/>
              </a:rPr>
              <a:t>研究是一种基于</a:t>
            </a:r>
            <a:r>
              <a:rPr lang="zh-CN" altLang="zh-CN" sz="2400" dirty="0">
                <a:solidFill>
                  <a:srgbClr val="FF0000"/>
                </a:solidFill>
                <a:latin typeface="+mj-ea"/>
                <a:ea typeface="+mj-ea"/>
              </a:rPr>
              <a:t>事实</a:t>
            </a:r>
            <a:r>
              <a:rPr lang="zh-CN" altLang="zh-CN" sz="2400" dirty="0">
                <a:latin typeface="+mj-ea"/>
                <a:ea typeface="+mj-ea"/>
              </a:rPr>
              <a:t>和</a:t>
            </a:r>
            <a:r>
              <a:rPr lang="zh-CN" altLang="zh-CN" sz="2400" dirty="0">
                <a:solidFill>
                  <a:srgbClr val="FF0000"/>
                </a:solidFill>
                <a:latin typeface="+mj-ea"/>
                <a:ea typeface="+mj-ea"/>
              </a:rPr>
              <a:t>证据</a:t>
            </a:r>
            <a:r>
              <a:rPr lang="zh-CN" altLang="zh-CN" sz="2400" dirty="0">
                <a:latin typeface="+mj-ea"/>
                <a:ea typeface="+mj-ea"/>
              </a:rPr>
              <a:t>的研究，强调用科学的方法，获得科学的数据，得出科学的结论，接受科学的检验。</a:t>
            </a:r>
            <a:endParaRPr lang="zh-CN" altLang="en-US" sz="2400" dirty="0">
              <a:latin typeface="+mj-ea"/>
              <a:ea typeface="+mj-ea"/>
            </a:endParaRPr>
          </a:p>
        </p:txBody>
      </p:sp>
      <p:sp>
        <p:nvSpPr>
          <p:cNvPr id="4" name="灯片编号占位符 3"/>
          <p:cNvSpPr>
            <a:spLocks noGrp="1"/>
          </p:cNvSpPr>
          <p:nvPr>
            <p:ph type="sldNum" sz="quarter" idx="12"/>
          </p:nvPr>
        </p:nvSpPr>
        <p:spPr/>
        <p:txBody>
          <a:bodyPr/>
          <a:lstStyle/>
          <a:p>
            <a:fld id="{C05A7827-9AB6-4606-81A1-ADA03E45D296}" type="slidenum">
              <a:rPr lang="zh-CN" altLang="en-US" smtClean="0"/>
              <a:t>5</a:t>
            </a:fld>
            <a:endParaRPr lang="zh-CN" altLang="en-US"/>
          </a:p>
        </p:txBody>
      </p:sp>
    </p:spTree>
    <p:extLst>
      <p:ext uri="{BB962C8B-B14F-4D97-AF65-F5344CB8AC3E}">
        <p14:creationId xmlns:p14="http://schemas.microsoft.com/office/powerpoint/2010/main" val="4532938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cxnSp>
        <p:nvCxnSpPr>
          <p:cNvPr id="18" name="直接连接符 17"/>
          <p:cNvCxnSpPr/>
          <p:nvPr/>
        </p:nvCxnSpPr>
        <p:spPr>
          <a:xfrm>
            <a:off x="5676900" y="4027225"/>
            <a:ext cx="28956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483303" y="1791663"/>
            <a:ext cx="4713537" cy="3297609"/>
            <a:chOff x="2276296" y="1303979"/>
            <a:chExt cx="5964689" cy="4964204"/>
          </a:xfrm>
        </p:grpSpPr>
        <p:sp>
          <p:nvSpPr>
            <p:cNvPr id="6" name="任意多边形 5"/>
            <p:cNvSpPr/>
            <p:nvPr/>
          </p:nvSpPr>
          <p:spPr>
            <a:xfrm>
              <a:off x="2276296" y="3410571"/>
              <a:ext cx="1725879" cy="1116671"/>
            </a:xfrm>
            <a:custGeom>
              <a:avLst/>
              <a:gdLst>
                <a:gd name="connsiteX0" fmla="*/ 0 w 3027722"/>
                <a:gd name="connsiteY0" fmla="*/ 151386 h 1513861"/>
                <a:gd name="connsiteX1" fmla="*/ 151386 w 3027722"/>
                <a:gd name="connsiteY1" fmla="*/ 0 h 1513861"/>
                <a:gd name="connsiteX2" fmla="*/ 2876336 w 3027722"/>
                <a:gd name="connsiteY2" fmla="*/ 0 h 1513861"/>
                <a:gd name="connsiteX3" fmla="*/ 3027722 w 3027722"/>
                <a:gd name="connsiteY3" fmla="*/ 151386 h 1513861"/>
                <a:gd name="connsiteX4" fmla="*/ 3027722 w 3027722"/>
                <a:gd name="connsiteY4" fmla="*/ 1362475 h 1513861"/>
                <a:gd name="connsiteX5" fmla="*/ 2876336 w 3027722"/>
                <a:gd name="connsiteY5" fmla="*/ 1513861 h 1513861"/>
                <a:gd name="connsiteX6" fmla="*/ 151386 w 3027722"/>
                <a:gd name="connsiteY6" fmla="*/ 1513861 h 1513861"/>
                <a:gd name="connsiteX7" fmla="*/ 0 w 3027722"/>
                <a:gd name="connsiteY7" fmla="*/ 1362475 h 1513861"/>
                <a:gd name="connsiteX8" fmla="*/ 0 w 3027722"/>
                <a:gd name="connsiteY8" fmla="*/ 151386 h 151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7722" h="1513861">
                  <a:moveTo>
                    <a:pt x="0" y="151386"/>
                  </a:moveTo>
                  <a:cubicBezTo>
                    <a:pt x="0" y="67778"/>
                    <a:pt x="67778" y="0"/>
                    <a:pt x="151386" y="0"/>
                  </a:cubicBezTo>
                  <a:lnTo>
                    <a:pt x="2876336" y="0"/>
                  </a:lnTo>
                  <a:cubicBezTo>
                    <a:pt x="2959944" y="0"/>
                    <a:pt x="3027722" y="67778"/>
                    <a:pt x="3027722" y="151386"/>
                  </a:cubicBezTo>
                  <a:lnTo>
                    <a:pt x="3027722" y="1362475"/>
                  </a:lnTo>
                  <a:cubicBezTo>
                    <a:pt x="3027722" y="1446083"/>
                    <a:pt x="2959944" y="1513861"/>
                    <a:pt x="2876336" y="1513861"/>
                  </a:cubicBezTo>
                  <a:lnTo>
                    <a:pt x="151386" y="1513861"/>
                  </a:lnTo>
                  <a:cubicBezTo>
                    <a:pt x="67778" y="1513861"/>
                    <a:pt x="0" y="1446083"/>
                    <a:pt x="0" y="1362475"/>
                  </a:cubicBezTo>
                  <a:lnTo>
                    <a:pt x="0" y="1513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914" tIns="72914" rIns="72914" bIns="72914" numCol="1" spcCol="1270" anchor="ctr" anchorCtr="0">
              <a:noAutofit/>
            </a:bodyPr>
            <a:lstStyle/>
            <a:p>
              <a:pPr lvl="0" algn="ctr" defTabSz="2000250">
                <a:lnSpc>
                  <a:spcPct val="90000"/>
                </a:lnSpc>
                <a:spcBef>
                  <a:spcPct val="0"/>
                </a:spcBef>
                <a:spcAft>
                  <a:spcPct val="35000"/>
                </a:spcAft>
              </a:pPr>
              <a:r>
                <a:rPr lang="zh-CN" altLang="en-US" sz="2800" kern="1200" dirty="0" smtClean="0"/>
                <a:t>特征</a:t>
              </a:r>
              <a:endParaRPr lang="zh-CN" altLang="en-US" sz="2800" kern="1200" dirty="0"/>
            </a:p>
          </p:txBody>
        </p:sp>
        <p:sp>
          <p:nvSpPr>
            <p:cNvPr id="7" name="任意多边形 6"/>
            <p:cNvSpPr/>
            <p:nvPr/>
          </p:nvSpPr>
          <p:spPr>
            <a:xfrm rot="18289469">
              <a:off x="3547340" y="2872596"/>
              <a:ext cx="2120756" cy="54492"/>
            </a:xfrm>
            <a:custGeom>
              <a:avLst/>
              <a:gdLst>
                <a:gd name="connsiteX0" fmla="*/ 0 w 2120756"/>
                <a:gd name="connsiteY0" fmla="*/ 27246 h 54492"/>
                <a:gd name="connsiteX1" fmla="*/ 2120756 w 2120756"/>
                <a:gd name="connsiteY1" fmla="*/ 27246 h 54492"/>
              </a:gdLst>
              <a:ahLst/>
              <a:cxnLst>
                <a:cxn ang="0">
                  <a:pos x="connsiteX0" y="connsiteY0"/>
                </a:cxn>
                <a:cxn ang="0">
                  <a:pos x="connsiteX1" y="connsiteY1"/>
                </a:cxn>
              </a:cxnLst>
              <a:rect l="l" t="t" r="r" b="b"/>
              <a:pathLst>
                <a:path w="2120756" h="54492">
                  <a:moveTo>
                    <a:pt x="0" y="27246"/>
                  </a:moveTo>
                  <a:lnTo>
                    <a:pt x="2120756" y="272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20060" tIns="-25773" rIns="1020058" bIns="-25773" numCol="1" spcCol="1270" anchor="ctr" anchorCtr="0">
              <a:noAutofit/>
            </a:bodyPr>
            <a:lstStyle/>
            <a:p>
              <a:pPr lvl="0" algn="ctr" defTabSz="311150">
                <a:lnSpc>
                  <a:spcPct val="90000"/>
                </a:lnSpc>
                <a:spcBef>
                  <a:spcPct val="0"/>
                </a:spcBef>
                <a:spcAft>
                  <a:spcPct val="35000"/>
                </a:spcAft>
              </a:pPr>
              <a:endParaRPr lang="zh-CN" altLang="en-US" sz="700" kern="1200"/>
            </a:p>
          </p:txBody>
        </p:sp>
        <p:sp>
          <p:nvSpPr>
            <p:cNvPr id="8" name="任意多边形 7"/>
            <p:cNvSpPr/>
            <p:nvPr/>
          </p:nvSpPr>
          <p:spPr>
            <a:xfrm>
              <a:off x="5213263" y="1303979"/>
              <a:ext cx="3027722" cy="1513861"/>
            </a:xfrm>
            <a:custGeom>
              <a:avLst/>
              <a:gdLst>
                <a:gd name="connsiteX0" fmla="*/ 0 w 3027722"/>
                <a:gd name="connsiteY0" fmla="*/ 151386 h 1513861"/>
                <a:gd name="connsiteX1" fmla="*/ 151386 w 3027722"/>
                <a:gd name="connsiteY1" fmla="*/ 0 h 1513861"/>
                <a:gd name="connsiteX2" fmla="*/ 2876336 w 3027722"/>
                <a:gd name="connsiteY2" fmla="*/ 0 h 1513861"/>
                <a:gd name="connsiteX3" fmla="*/ 3027722 w 3027722"/>
                <a:gd name="connsiteY3" fmla="*/ 151386 h 1513861"/>
                <a:gd name="connsiteX4" fmla="*/ 3027722 w 3027722"/>
                <a:gd name="connsiteY4" fmla="*/ 1362475 h 1513861"/>
                <a:gd name="connsiteX5" fmla="*/ 2876336 w 3027722"/>
                <a:gd name="connsiteY5" fmla="*/ 1513861 h 1513861"/>
                <a:gd name="connsiteX6" fmla="*/ 151386 w 3027722"/>
                <a:gd name="connsiteY6" fmla="*/ 1513861 h 1513861"/>
                <a:gd name="connsiteX7" fmla="*/ 0 w 3027722"/>
                <a:gd name="connsiteY7" fmla="*/ 1362475 h 1513861"/>
                <a:gd name="connsiteX8" fmla="*/ 0 w 3027722"/>
                <a:gd name="connsiteY8" fmla="*/ 151386 h 151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7722" h="1513861">
                  <a:moveTo>
                    <a:pt x="0" y="151386"/>
                  </a:moveTo>
                  <a:cubicBezTo>
                    <a:pt x="0" y="67778"/>
                    <a:pt x="67778" y="0"/>
                    <a:pt x="151386" y="0"/>
                  </a:cubicBezTo>
                  <a:lnTo>
                    <a:pt x="2876336" y="0"/>
                  </a:lnTo>
                  <a:cubicBezTo>
                    <a:pt x="2959944" y="0"/>
                    <a:pt x="3027722" y="67778"/>
                    <a:pt x="3027722" y="151386"/>
                  </a:cubicBezTo>
                  <a:lnTo>
                    <a:pt x="3027722" y="1362475"/>
                  </a:lnTo>
                  <a:cubicBezTo>
                    <a:pt x="3027722" y="1446083"/>
                    <a:pt x="2959944" y="1513861"/>
                    <a:pt x="2876336" y="1513861"/>
                  </a:cubicBezTo>
                  <a:lnTo>
                    <a:pt x="151386" y="1513861"/>
                  </a:lnTo>
                  <a:cubicBezTo>
                    <a:pt x="67778" y="1513861"/>
                    <a:pt x="0" y="1446083"/>
                    <a:pt x="0" y="1362475"/>
                  </a:cubicBezTo>
                  <a:lnTo>
                    <a:pt x="0" y="1513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914" tIns="72914" rIns="72914" bIns="72914" numCol="1" spcCol="1270" anchor="ctr" anchorCtr="0">
              <a:noAutofit/>
            </a:bodyPr>
            <a:lstStyle/>
            <a:p>
              <a:pPr lvl="0" algn="ctr" defTabSz="2000250">
                <a:lnSpc>
                  <a:spcPct val="90000"/>
                </a:lnSpc>
                <a:spcBef>
                  <a:spcPct val="0"/>
                </a:spcBef>
                <a:spcAft>
                  <a:spcPct val="35000"/>
                </a:spcAft>
              </a:pPr>
              <a:r>
                <a:rPr lang="zh-CN" altLang="en-US" sz="2800" b="1" kern="1200" dirty="0" smtClean="0">
                  <a:latin typeface="+mj-ea"/>
                  <a:ea typeface="+mj-ea"/>
                </a:rPr>
                <a:t>以证据为依托</a:t>
              </a:r>
              <a:endParaRPr lang="zh-CN" altLang="en-US" sz="2800" b="1" kern="1200" dirty="0">
                <a:latin typeface="+mj-ea"/>
                <a:ea typeface="+mj-ea"/>
              </a:endParaRPr>
            </a:p>
          </p:txBody>
        </p:sp>
        <p:sp>
          <p:nvSpPr>
            <p:cNvPr id="9" name="任意多边形 8"/>
            <p:cNvSpPr/>
            <p:nvPr/>
          </p:nvSpPr>
          <p:spPr>
            <a:xfrm>
              <a:off x="4002174" y="3743066"/>
              <a:ext cx="1211088" cy="54492"/>
            </a:xfrm>
            <a:custGeom>
              <a:avLst/>
              <a:gdLst>
                <a:gd name="connsiteX0" fmla="*/ 0 w 1211088"/>
                <a:gd name="connsiteY0" fmla="*/ 27246 h 54492"/>
                <a:gd name="connsiteX1" fmla="*/ 1211088 w 1211088"/>
                <a:gd name="connsiteY1" fmla="*/ 27246 h 54492"/>
              </a:gdLst>
              <a:ahLst/>
              <a:cxnLst>
                <a:cxn ang="0">
                  <a:pos x="connsiteX0" y="connsiteY0"/>
                </a:cxn>
                <a:cxn ang="0">
                  <a:pos x="connsiteX1" y="connsiteY1"/>
                </a:cxn>
              </a:cxnLst>
              <a:rect l="l" t="t" r="r" b="b"/>
              <a:pathLst>
                <a:path w="1211088" h="54492">
                  <a:moveTo>
                    <a:pt x="0" y="27246"/>
                  </a:moveTo>
                  <a:lnTo>
                    <a:pt x="1211088" y="272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87967" tIns="-3031" rIns="587967" bIns="-3031" numCol="1" spcCol="1270" anchor="ctr" anchorCtr="0">
              <a:noAutofit/>
            </a:bodyPr>
            <a:lstStyle/>
            <a:p>
              <a:pPr lvl="0" algn="ctr" defTabSz="222250">
                <a:lnSpc>
                  <a:spcPct val="90000"/>
                </a:lnSpc>
                <a:spcBef>
                  <a:spcPct val="0"/>
                </a:spcBef>
                <a:spcAft>
                  <a:spcPct val="35000"/>
                </a:spcAft>
              </a:pPr>
              <a:endParaRPr lang="zh-CN" altLang="en-US" sz="500" kern="1200"/>
            </a:p>
          </p:txBody>
        </p:sp>
        <p:sp>
          <p:nvSpPr>
            <p:cNvPr id="10" name="任意多边形 9"/>
            <p:cNvSpPr/>
            <p:nvPr/>
          </p:nvSpPr>
          <p:spPr>
            <a:xfrm>
              <a:off x="5213263" y="3013381"/>
              <a:ext cx="3027722" cy="1513861"/>
            </a:xfrm>
            <a:custGeom>
              <a:avLst/>
              <a:gdLst>
                <a:gd name="connsiteX0" fmla="*/ 0 w 3027722"/>
                <a:gd name="connsiteY0" fmla="*/ 151386 h 1513861"/>
                <a:gd name="connsiteX1" fmla="*/ 151386 w 3027722"/>
                <a:gd name="connsiteY1" fmla="*/ 0 h 1513861"/>
                <a:gd name="connsiteX2" fmla="*/ 2876336 w 3027722"/>
                <a:gd name="connsiteY2" fmla="*/ 0 h 1513861"/>
                <a:gd name="connsiteX3" fmla="*/ 3027722 w 3027722"/>
                <a:gd name="connsiteY3" fmla="*/ 151386 h 1513861"/>
                <a:gd name="connsiteX4" fmla="*/ 3027722 w 3027722"/>
                <a:gd name="connsiteY4" fmla="*/ 1362475 h 1513861"/>
                <a:gd name="connsiteX5" fmla="*/ 2876336 w 3027722"/>
                <a:gd name="connsiteY5" fmla="*/ 1513861 h 1513861"/>
                <a:gd name="connsiteX6" fmla="*/ 151386 w 3027722"/>
                <a:gd name="connsiteY6" fmla="*/ 1513861 h 1513861"/>
                <a:gd name="connsiteX7" fmla="*/ 0 w 3027722"/>
                <a:gd name="connsiteY7" fmla="*/ 1362475 h 1513861"/>
                <a:gd name="connsiteX8" fmla="*/ 0 w 3027722"/>
                <a:gd name="connsiteY8" fmla="*/ 151386 h 151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7722" h="1513861">
                  <a:moveTo>
                    <a:pt x="0" y="151386"/>
                  </a:moveTo>
                  <a:cubicBezTo>
                    <a:pt x="0" y="67778"/>
                    <a:pt x="67778" y="0"/>
                    <a:pt x="151386" y="0"/>
                  </a:cubicBezTo>
                  <a:lnTo>
                    <a:pt x="2876336" y="0"/>
                  </a:lnTo>
                  <a:cubicBezTo>
                    <a:pt x="2959944" y="0"/>
                    <a:pt x="3027722" y="67778"/>
                    <a:pt x="3027722" y="151386"/>
                  </a:cubicBezTo>
                  <a:lnTo>
                    <a:pt x="3027722" y="1362475"/>
                  </a:lnTo>
                  <a:cubicBezTo>
                    <a:pt x="3027722" y="1446083"/>
                    <a:pt x="2959944" y="1513861"/>
                    <a:pt x="2876336" y="1513861"/>
                  </a:cubicBezTo>
                  <a:lnTo>
                    <a:pt x="151386" y="1513861"/>
                  </a:lnTo>
                  <a:cubicBezTo>
                    <a:pt x="67778" y="1513861"/>
                    <a:pt x="0" y="1446083"/>
                    <a:pt x="0" y="1362475"/>
                  </a:cubicBezTo>
                  <a:lnTo>
                    <a:pt x="0" y="1513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914" tIns="72914" rIns="72914" bIns="72914" numCol="1" spcCol="1270" anchor="ctr" anchorCtr="0">
              <a:noAutofit/>
            </a:bodyPr>
            <a:lstStyle/>
            <a:p>
              <a:pPr algn="ctr" defTabSz="2000250">
                <a:lnSpc>
                  <a:spcPct val="90000"/>
                </a:lnSpc>
                <a:spcBef>
                  <a:spcPct val="0"/>
                </a:spcBef>
                <a:spcAft>
                  <a:spcPct val="35000"/>
                </a:spcAft>
              </a:pPr>
              <a:r>
                <a:rPr lang="zh-CN" sz="2800" b="1" dirty="0">
                  <a:latin typeface="+mj-ea"/>
                  <a:ea typeface="+mj-ea"/>
                </a:rPr>
                <a:t>有数据</a:t>
              </a:r>
              <a:endParaRPr lang="zh-CN" altLang="en-US" sz="2800" b="1" dirty="0">
                <a:latin typeface="+mj-ea"/>
                <a:ea typeface="+mj-ea"/>
              </a:endParaRPr>
            </a:p>
          </p:txBody>
        </p:sp>
        <p:sp>
          <p:nvSpPr>
            <p:cNvPr id="11" name="任意多边形 10"/>
            <p:cNvSpPr/>
            <p:nvPr/>
          </p:nvSpPr>
          <p:spPr>
            <a:xfrm rot="3310531">
              <a:off x="3547340" y="4613536"/>
              <a:ext cx="2120756" cy="54492"/>
            </a:xfrm>
            <a:custGeom>
              <a:avLst/>
              <a:gdLst>
                <a:gd name="connsiteX0" fmla="*/ 0 w 2120756"/>
                <a:gd name="connsiteY0" fmla="*/ 27246 h 54492"/>
                <a:gd name="connsiteX1" fmla="*/ 2120756 w 2120756"/>
                <a:gd name="connsiteY1" fmla="*/ 27246 h 54492"/>
              </a:gdLst>
              <a:ahLst/>
              <a:cxnLst>
                <a:cxn ang="0">
                  <a:pos x="connsiteX0" y="connsiteY0"/>
                </a:cxn>
                <a:cxn ang="0">
                  <a:pos x="connsiteX1" y="connsiteY1"/>
                </a:cxn>
              </a:cxnLst>
              <a:rect l="l" t="t" r="r" b="b"/>
              <a:pathLst>
                <a:path w="2120756" h="54492">
                  <a:moveTo>
                    <a:pt x="0" y="27246"/>
                  </a:moveTo>
                  <a:lnTo>
                    <a:pt x="2120756" y="2724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20059" tIns="-25774" rIns="1020059" bIns="-25772" numCol="1" spcCol="1270" anchor="ctr" anchorCtr="0">
              <a:noAutofit/>
            </a:bodyPr>
            <a:lstStyle/>
            <a:p>
              <a:pPr lvl="0" algn="ctr" defTabSz="311150">
                <a:lnSpc>
                  <a:spcPct val="90000"/>
                </a:lnSpc>
                <a:spcBef>
                  <a:spcPct val="0"/>
                </a:spcBef>
                <a:spcAft>
                  <a:spcPct val="35000"/>
                </a:spcAft>
              </a:pPr>
              <a:endParaRPr lang="zh-CN" altLang="en-US" sz="700" kern="1200"/>
            </a:p>
          </p:txBody>
        </p:sp>
        <p:sp>
          <p:nvSpPr>
            <p:cNvPr id="12" name="任意多边形 11"/>
            <p:cNvSpPr/>
            <p:nvPr/>
          </p:nvSpPr>
          <p:spPr>
            <a:xfrm>
              <a:off x="5213263" y="4754322"/>
              <a:ext cx="3027722" cy="1513861"/>
            </a:xfrm>
            <a:custGeom>
              <a:avLst/>
              <a:gdLst>
                <a:gd name="connsiteX0" fmla="*/ 0 w 3027722"/>
                <a:gd name="connsiteY0" fmla="*/ 151386 h 1513861"/>
                <a:gd name="connsiteX1" fmla="*/ 151386 w 3027722"/>
                <a:gd name="connsiteY1" fmla="*/ 0 h 1513861"/>
                <a:gd name="connsiteX2" fmla="*/ 2876336 w 3027722"/>
                <a:gd name="connsiteY2" fmla="*/ 0 h 1513861"/>
                <a:gd name="connsiteX3" fmla="*/ 3027722 w 3027722"/>
                <a:gd name="connsiteY3" fmla="*/ 151386 h 1513861"/>
                <a:gd name="connsiteX4" fmla="*/ 3027722 w 3027722"/>
                <a:gd name="connsiteY4" fmla="*/ 1362475 h 1513861"/>
                <a:gd name="connsiteX5" fmla="*/ 2876336 w 3027722"/>
                <a:gd name="connsiteY5" fmla="*/ 1513861 h 1513861"/>
                <a:gd name="connsiteX6" fmla="*/ 151386 w 3027722"/>
                <a:gd name="connsiteY6" fmla="*/ 1513861 h 1513861"/>
                <a:gd name="connsiteX7" fmla="*/ 0 w 3027722"/>
                <a:gd name="connsiteY7" fmla="*/ 1362475 h 1513861"/>
                <a:gd name="connsiteX8" fmla="*/ 0 w 3027722"/>
                <a:gd name="connsiteY8" fmla="*/ 151386 h 151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7722" h="1513861">
                  <a:moveTo>
                    <a:pt x="0" y="151386"/>
                  </a:moveTo>
                  <a:cubicBezTo>
                    <a:pt x="0" y="67778"/>
                    <a:pt x="67778" y="0"/>
                    <a:pt x="151386" y="0"/>
                  </a:cubicBezTo>
                  <a:lnTo>
                    <a:pt x="2876336" y="0"/>
                  </a:lnTo>
                  <a:cubicBezTo>
                    <a:pt x="2959944" y="0"/>
                    <a:pt x="3027722" y="67778"/>
                    <a:pt x="3027722" y="151386"/>
                  </a:cubicBezTo>
                  <a:lnTo>
                    <a:pt x="3027722" y="1362475"/>
                  </a:lnTo>
                  <a:cubicBezTo>
                    <a:pt x="3027722" y="1446083"/>
                    <a:pt x="2959944" y="1513861"/>
                    <a:pt x="2876336" y="1513861"/>
                  </a:cubicBezTo>
                  <a:lnTo>
                    <a:pt x="151386" y="1513861"/>
                  </a:lnTo>
                  <a:cubicBezTo>
                    <a:pt x="67778" y="1513861"/>
                    <a:pt x="0" y="1446083"/>
                    <a:pt x="0" y="1362475"/>
                  </a:cubicBezTo>
                  <a:lnTo>
                    <a:pt x="0" y="1513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914" tIns="72914" rIns="72914" bIns="72914" numCol="1" spcCol="1270" anchor="ctr" anchorCtr="0">
              <a:noAutofit/>
            </a:bodyPr>
            <a:lstStyle/>
            <a:p>
              <a:pPr lvl="0" algn="ctr" defTabSz="2000250">
                <a:lnSpc>
                  <a:spcPct val="90000"/>
                </a:lnSpc>
                <a:spcBef>
                  <a:spcPct val="0"/>
                </a:spcBef>
                <a:spcAft>
                  <a:spcPct val="35000"/>
                </a:spcAft>
              </a:pPr>
              <a:r>
                <a:rPr lang="zh-CN" altLang="en-US" sz="2800" b="1" dirty="0">
                  <a:latin typeface="+mj-ea"/>
                  <a:ea typeface="+mj-ea"/>
                </a:rPr>
                <a:t>可重复</a:t>
              </a:r>
              <a:r>
                <a:rPr lang="zh-CN" altLang="en-US" sz="2800" b="1" dirty="0" smtClean="0">
                  <a:latin typeface="+mj-ea"/>
                  <a:ea typeface="+mj-ea"/>
                </a:rPr>
                <a:t>、可</a:t>
              </a:r>
              <a:endParaRPr lang="en-US" altLang="zh-CN" sz="2800" b="1" dirty="0" smtClean="0">
                <a:latin typeface="+mj-ea"/>
                <a:ea typeface="+mj-ea"/>
              </a:endParaRPr>
            </a:p>
            <a:p>
              <a:pPr lvl="0" algn="ctr" defTabSz="2000250">
                <a:lnSpc>
                  <a:spcPct val="90000"/>
                </a:lnSpc>
                <a:spcBef>
                  <a:spcPct val="0"/>
                </a:spcBef>
                <a:spcAft>
                  <a:spcPct val="35000"/>
                </a:spcAft>
              </a:pPr>
              <a:r>
                <a:rPr lang="zh-CN" altLang="en-US" sz="2800" b="1" dirty="0" smtClean="0">
                  <a:latin typeface="+mj-ea"/>
                  <a:ea typeface="+mj-ea"/>
                </a:rPr>
                <a:t>验证</a:t>
              </a:r>
              <a:endParaRPr lang="zh-CN" altLang="en-US" sz="2800" b="1" dirty="0">
                <a:latin typeface="+mj-ea"/>
                <a:ea typeface="+mj-ea"/>
              </a:endParaRPr>
            </a:p>
          </p:txBody>
        </p:sp>
      </p:grpSp>
      <p:sp>
        <p:nvSpPr>
          <p:cNvPr id="13" name="矩形 12"/>
          <p:cNvSpPr/>
          <p:nvPr/>
        </p:nvSpPr>
        <p:spPr>
          <a:xfrm>
            <a:off x="5196840" y="3411894"/>
            <a:ext cx="47244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5669280" y="2851759"/>
            <a:ext cx="0" cy="11564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669280" y="2851759"/>
            <a:ext cx="28956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5958840" y="2541554"/>
            <a:ext cx="2286000" cy="8703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mj-ea"/>
                <a:ea typeface="+mj-ea"/>
              </a:rPr>
              <a:t>量化数据</a:t>
            </a:r>
            <a:endParaRPr lang="zh-CN" altLang="en-US" sz="2000" b="1" dirty="0">
              <a:latin typeface="+mj-ea"/>
              <a:ea typeface="+mj-ea"/>
            </a:endParaRPr>
          </a:p>
        </p:txBody>
      </p:sp>
      <p:sp>
        <p:nvSpPr>
          <p:cNvPr id="20" name="矩形 19"/>
          <p:cNvSpPr/>
          <p:nvPr/>
        </p:nvSpPr>
        <p:spPr>
          <a:xfrm>
            <a:off x="5958840" y="3599828"/>
            <a:ext cx="2286000" cy="665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mj-ea"/>
                <a:ea typeface="+mj-ea"/>
              </a:rPr>
              <a:t>质性数据</a:t>
            </a:r>
            <a:endParaRPr lang="en-US" altLang="zh-CN" sz="2000" b="1" dirty="0">
              <a:latin typeface="+mj-ea"/>
              <a:ea typeface="+mj-ea"/>
            </a:endParaRPr>
          </a:p>
          <a:p>
            <a:pPr algn="ctr"/>
            <a:r>
              <a:rPr lang="zh-CN" altLang="en-US" sz="1400" b="1" dirty="0" smtClean="0">
                <a:latin typeface="+mj-ea"/>
                <a:ea typeface="+mj-ea"/>
              </a:rPr>
              <a:t>（图片、文本</a:t>
            </a:r>
            <a:r>
              <a:rPr lang="zh-CN" altLang="en-US" sz="1400" b="1" dirty="0">
                <a:latin typeface="+mj-ea"/>
                <a:ea typeface="+mj-ea"/>
              </a:rPr>
              <a:t>、音视频等）</a:t>
            </a:r>
          </a:p>
        </p:txBody>
      </p:sp>
      <p:sp>
        <p:nvSpPr>
          <p:cNvPr id="3" name="TextBox 2"/>
          <p:cNvSpPr txBox="1"/>
          <p:nvPr/>
        </p:nvSpPr>
        <p:spPr>
          <a:xfrm>
            <a:off x="5958840" y="4387735"/>
            <a:ext cx="3025666" cy="1200329"/>
          </a:xfrm>
          <a:prstGeom prst="rect">
            <a:avLst/>
          </a:prstGeom>
          <a:noFill/>
        </p:spPr>
        <p:txBody>
          <a:bodyPr wrap="square" rtlCol="0">
            <a:spAutoFit/>
          </a:bodyPr>
          <a:lstStyle/>
          <a:p>
            <a:r>
              <a:rPr lang="zh-CN" altLang="zh-CN" dirty="0" smtClean="0">
                <a:latin typeface="+mj-ea"/>
                <a:ea typeface="+mj-ea"/>
              </a:rPr>
              <a:t>访谈</a:t>
            </a:r>
            <a:r>
              <a:rPr lang="zh-CN" altLang="zh-CN" dirty="0">
                <a:latin typeface="+mj-ea"/>
                <a:ea typeface="+mj-ea"/>
              </a:rPr>
              <a:t>研究、考古研究、文本分析、案例研究、观察</a:t>
            </a:r>
            <a:r>
              <a:rPr lang="zh-CN" altLang="zh-CN" dirty="0" smtClean="0">
                <a:latin typeface="+mj-ea"/>
                <a:ea typeface="+mj-ea"/>
              </a:rPr>
              <a:t>记录</a:t>
            </a:r>
            <a:r>
              <a:rPr lang="zh-CN" altLang="en-US" dirty="0" smtClean="0">
                <a:latin typeface="+mj-ea"/>
                <a:ea typeface="+mj-ea"/>
              </a:rPr>
              <a:t>、人类学研究、田野研究</a:t>
            </a:r>
            <a:endParaRPr lang="zh-CN" altLang="zh-CN" dirty="0">
              <a:latin typeface="+mj-ea"/>
              <a:ea typeface="+mj-ea"/>
            </a:endParaRPr>
          </a:p>
          <a:p>
            <a:endParaRPr lang="zh-CN" altLang="en-US" dirty="0"/>
          </a:p>
        </p:txBody>
      </p:sp>
      <p:sp>
        <p:nvSpPr>
          <p:cNvPr id="4" name="灯片编号占位符 3"/>
          <p:cNvSpPr>
            <a:spLocks noGrp="1"/>
          </p:cNvSpPr>
          <p:nvPr>
            <p:ph type="sldNum" sz="quarter" idx="12"/>
          </p:nvPr>
        </p:nvSpPr>
        <p:spPr/>
        <p:txBody>
          <a:bodyPr/>
          <a:lstStyle/>
          <a:p>
            <a:fld id="{C05A7827-9AB6-4606-81A1-ADA03E45D296}" type="slidenum">
              <a:rPr lang="zh-CN" altLang="en-US" smtClean="0"/>
              <a:t>6</a:t>
            </a:fld>
            <a:endParaRPr lang="zh-CN" altLang="en-US"/>
          </a:p>
        </p:txBody>
      </p:sp>
    </p:spTree>
    <p:extLst>
      <p:ext uri="{BB962C8B-B14F-4D97-AF65-F5344CB8AC3E}">
        <p14:creationId xmlns:p14="http://schemas.microsoft.com/office/powerpoint/2010/main" val="40175146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0"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二、为何要进行实证研究</a:t>
            </a:r>
            <a:endParaRPr lang="zh-CN" altLang="en-US" dirty="0"/>
          </a:p>
        </p:txBody>
      </p:sp>
      <p:sp>
        <p:nvSpPr>
          <p:cNvPr id="3" name="内容占位符 2"/>
          <p:cNvSpPr>
            <a:spLocks noGrp="1"/>
          </p:cNvSpPr>
          <p:nvPr>
            <p:ph idx="1"/>
          </p:nvPr>
        </p:nvSpPr>
        <p:spPr>
          <a:xfrm>
            <a:off x="558867" y="1270751"/>
            <a:ext cx="5552374" cy="679970"/>
          </a:xfrm>
        </p:spPr>
        <p:txBody>
          <a:bodyPr>
            <a:normAutofit/>
          </a:bodyPr>
          <a:lstStyle/>
          <a:p>
            <a:pPr marL="0" indent="0">
              <a:buNone/>
            </a:pPr>
            <a:r>
              <a:rPr lang="en-US" altLang="zh-CN" sz="2400" dirty="0" smtClean="0">
                <a:latin typeface="+mj-ea"/>
                <a:ea typeface="+mj-ea"/>
              </a:rPr>
              <a:t>1.</a:t>
            </a:r>
            <a:r>
              <a:rPr lang="zh-CN" altLang="zh-CN" sz="2400" dirty="0">
                <a:latin typeface="+mj-ea"/>
                <a:ea typeface="+mj-ea"/>
              </a:rPr>
              <a:t>经验研究的局限性</a:t>
            </a:r>
          </a:p>
          <a:p>
            <a:pPr marL="0" indent="0">
              <a:buNone/>
            </a:pPr>
            <a:endParaRPr lang="zh-CN" altLang="en-US" dirty="0"/>
          </a:p>
        </p:txBody>
      </p:sp>
      <p:sp>
        <p:nvSpPr>
          <p:cNvPr id="4" name="矩形 3"/>
          <p:cNvSpPr/>
          <p:nvPr/>
        </p:nvSpPr>
        <p:spPr>
          <a:xfrm>
            <a:off x="347890" y="2653395"/>
            <a:ext cx="8308429" cy="2616101"/>
          </a:xfrm>
          <a:prstGeom prst="rect">
            <a:avLst/>
          </a:prstGeom>
        </p:spPr>
        <p:txBody>
          <a:bodyPr wrap="square">
            <a:spAutoFit/>
          </a:bodyPr>
          <a:lstStyle/>
          <a:p>
            <a:r>
              <a:rPr lang="en-US" altLang="zh-CN" sz="2400" dirty="0" smtClean="0">
                <a:latin typeface="+mj-ea"/>
                <a:ea typeface="+mj-ea"/>
              </a:rPr>
              <a:t>     </a:t>
            </a:r>
            <a:r>
              <a:rPr lang="zh-CN" altLang="zh-CN" sz="2000" dirty="0" smtClean="0">
                <a:latin typeface="+mj-ea"/>
                <a:ea typeface="+mj-ea"/>
              </a:rPr>
              <a:t>在</a:t>
            </a:r>
            <a:r>
              <a:rPr lang="zh-CN" altLang="zh-CN" sz="2000" dirty="0">
                <a:latin typeface="+mj-ea"/>
                <a:ea typeface="+mj-ea"/>
              </a:rPr>
              <a:t>过去，我们凭借经验或直觉来解决教育问题、总结教育理论、形成教育决策，随着社会的发展进步，教育改革日趋复杂，民众对教育的认知和视野也在不断拓宽，仅凭经验、直觉或个人智慧的教育研究已难以满足新形势下的新需求。</a:t>
            </a:r>
          </a:p>
          <a:p>
            <a:r>
              <a:rPr lang="en-US" altLang="zh-CN" sz="2000" dirty="0" smtClean="0">
                <a:latin typeface="+mj-ea"/>
                <a:ea typeface="+mj-ea"/>
              </a:rPr>
              <a:t>    </a:t>
            </a:r>
          </a:p>
          <a:p>
            <a:r>
              <a:rPr lang="en-US" altLang="zh-CN" sz="2000" dirty="0">
                <a:latin typeface="+mj-ea"/>
                <a:ea typeface="+mj-ea"/>
              </a:rPr>
              <a:t> </a:t>
            </a:r>
            <a:r>
              <a:rPr lang="en-US" altLang="zh-CN" sz="2000" dirty="0" smtClean="0">
                <a:latin typeface="+mj-ea"/>
                <a:ea typeface="+mj-ea"/>
              </a:rPr>
              <a:t>   </a:t>
            </a:r>
            <a:r>
              <a:rPr lang="zh-CN" altLang="zh-CN" sz="2000" dirty="0" smtClean="0">
                <a:latin typeface="+mj-ea"/>
                <a:ea typeface="+mj-ea"/>
              </a:rPr>
              <a:t>从</a:t>
            </a:r>
            <a:r>
              <a:rPr lang="zh-CN" altLang="zh-CN" sz="2000" dirty="0">
                <a:latin typeface="+mj-ea"/>
                <a:ea typeface="+mj-ea"/>
              </a:rPr>
              <a:t>教育决策的角度来看，已有的教育研究对教育政策的影响不强，有必要切实提高实证研究的水平，充分利用“证据”说话，更好地让研究结论支撑教育决策。</a:t>
            </a:r>
          </a:p>
        </p:txBody>
      </p:sp>
      <p:sp>
        <p:nvSpPr>
          <p:cNvPr id="5" name="文本框 4"/>
          <p:cNvSpPr txBox="1"/>
          <p:nvPr/>
        </p:nvSpPr>
        <p:spPr>
          <a:xfrm>
            <a:off x="734290" y="1950721"/>
            <a:ext cx="5888182" cy="400110"/>
          </a:xfrm>
          <a:prstGeom prst="rect">
            <a:avLst/>
          </a:prstGeom>
          <a:noFill/>
        </p:spPr>
        <p:txBody>
          <a:bodyPr wrap="square" rtlCol="0">
            <a:spAutoFit/>
          </a:bodyPr>
          <a:lstStyle/>
          <a:p>
            <a:r>
              <a:rPr lang="zh-CN" altLang="en-US" sz="2000" dirty="0">
                <a:solidFill>
                  <a:srgbClr val="FF0000"/>
                </a:solidFill>
                <a:latin typeface="+mj-ea"/>
                <a:ea typeface="+mj-ea"/>
              </a:rPr>
              <a:t>经验：有关工作总结、体会</a:t>
            </a:r>
          </a:p>
        </p:txBody>
      </p:sp>
      <p:sp>
        <p:nvSpPr>
          <p:cNvPr id="6" name="灯片编号占位符 5"/>
          <p:cNvSpPr>
            <a:spLocks noGrp="1"/>
          </p:cNvSpPr>
          <p:nvPr>
            <p:ph type="sldNum" sz="quarter" idx="12"/>
          </p:nvPr>
        </p:nvSpPr>
        <p:spPr/>
        <p:txBody>
          <a:bodyPr/>
          <a:lstStyle/>
          <a:p>
            <a:fld id="{C05A7827-9AB6-4606-81A1-ADA03E45D296}" type="slidenum">
              <a:rPr lang="zh-CN" altLang="en-US" smtClean="0"/>
              <a:t>7</a:t>
            </a:fld>
            <a:endParaRPr lang="zh-CN" altLang="en-US"/>
          </a:p>
        </p:txBody>
      </p:sp>
    </p:spTree>
    <p:extLst>
      <p:ext uri="{BB962C8B-B14F-4D97-AF65-F5344CB8AC3E}">
        <p14:creationId xmlns:p14="http://schemas.microsoft.com/office/powerpoint/2010/main" val="2959466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二、为何要进行实证研究</a:t>
            </a:r>
            <a:endParaRPr lang="zh-CN" altLang="en-US" dirty="0"/>
          </a:p>
        </p:txBody>
      </p:sp>
      <p:sp>
        <p:nvSpPr>
          <p:cNvPr id="3" name="内容占位符 2"/>
          <p:cNvSpPr>
            <a:spLocks noGrp="1"/>
          </p:cNvSpPr>
          <p:nvPr>
            <p:ph idx="1"/>
          </p:nvPr>
        </p:nvSpPr>
        <p:spPr>
          <a:xfrm>
            <a:off x="558867" y="1270751"/>
            <a:ext cx="5552374" cy="679970"/>
          </a:xfrm>
        </p:spPr>
        <p:txBody>
          <a:bodyPr>
            <a:normAutofit/>
          </a:bodyPr>
          <a:lstStyle/>
          <a:p>
            <a:pPr marL="0" indent="0">
              <a:buNone/>
            </a:pPr>
            <a:r>
              <a:rPr lang="en-US" altLang="zh-CN" sz="2400" dirty="0">
                <a:latin typeface="+mj-ea"/>
                <a:ea typeface="+mj-ea"/>
              </a:rPr>
              <a:t>2.</a:t>
            </a:r>
            <a:r>
              <a:rPr lang="zh-CN" altLang="zh-CN" sz="2400" dirty="0">
                <a:latin typeface="+mj-ea"/>
                <a:ea typeface="+mj-ea"/>
              </a:rPr>
              <a:t>教育研究趋势</a:t>
            </a:r>
          </a:p>
        </p:txBody>
      </p:sp>
      <p:sp>
        <p:nvSpPr>
          <p:cNvPr id="4" name="矩形 3"/>
          <p:cNvSpPr/>
          <p:nvPr/>
        </p:nvSpPr>
        <p:spPr>
          <a:xfrm>
            <a:off x="373117" y="1881881"/>
            <a:ext cx="8345214" cy="461665"/>
          </a:xfrm>
          <a:prstGeom prst="rect">
            <a:avLst/>
          </a:prstGeom>
        </p:spPr>
        <p:txBody>
          <a:bodyPr wrap="square">
            <a:spAutoFit/>
          </a:bodyPr>
          <a:lstStyle/>
          <a:p>
            <a:r>
              <a:rPr lang="en-US" altLang="zh-CN" sz="2400" dirty="0" smtClean="0">
                <a:latin typeface="+mj-ea"/>
                <a:ea typeface="+mj-ea"/>
              </a:rPr>
              <a:t>     </a:t>
            </a:r>
            <a:r>
              <a:rPr lang="zh-CN" altLang="zh-CN" sz="2400" dirty="0" smtClean="0">
                <a:latin typeface="+mj-ea"/>
                <a:ea typeface="+mj-ea"/>
              </a:rPr>
              <a:t>实证研究</a:t>
            </a:r>
            <a:r>
              <a:rPr lang="zh-CN" altLang="en-US" sz="2400" dirty="0" smtClean="0">
                <a:latin typeface="+mj-ea"/>
                <a:ea typeface="+mj-ea"/>
              </a:rPr>
              <a:t>已成为</a:t>
            </a:r>
            <a:r>
              <a:rPr lang="zh-CN" altLang="zh-CN" sz="2400" dirty="0" smtClean="0">
                <a:latin typeface="+mj-ea"/>
                <a:ea typeface="+mj-ea"/>
              </a:rPr>
              <a:t>当今</a:t>
            </a:r>
            <a:r>
              <a:rPr lang="zh-CN" altLang="zh-CN" sz="2400" dirty="0">
                <a:latin typeface="+mj-ea"/>
                <a:ea typeface="+mj-ea"/>
              </a:rPr>
              <a:t>国际教育研究的主流话语和主要</a:t>
            </a:r>
            <a:r>
              <a:rPr lang="zh-CN" altLang="zh-CN" sz="2400" dirty="0" smtClean="0">
                <a:latin typeface="+mj-ea"/>
                <a:ea typeface="+mj-ea"/>
              </a:rPr>
              <a:t>方法</a:t>
            </a:r>
            <a:endParaRPr lang="en-US" altLang="zh-CN" sz="2400" dirty="0" smtClean="0">
              <a:latin typeface="+mj-ea"/>
              <a:ea typeface="+mj-ea"/>
            </a:endParaRPr>
          </a:p>
        </p:txBody>
      </p:sp>
      <p:sp>
        <p:nvSpPr>
          <p:cNvPr id="5" name="矩形 4"/>
          <p:cNvSpPr/>
          <p:nvPr/>
        </p:nvSpPr>
        <p:spPr>
          <a:xfrm>
            <a:off x="830317" y="3068707"/>
            <a:ext cx="5665076" cy="2092881"/>
          </a:xfrm>
          <a:prstGeom prst="rect">
            <a:avLst/>
          </a:prstGeom>
        </p:spPr>
        <p:txBody>
          <a:bodyPr wrap="square">
            <a:spAutoFit/>
          </a:bodyPr>
          <a:lstStyle/>
          <a:p>
            <a:pPr>
              <a:lnSpc>
                <a:spcPts val="3000"/>
              </a:lnSpc>
            </a:pPr>
            <a:r>
              <a:rPr lang="zh-CN" altLang="zh-CN" sz="2400" dirty="0">
                <a:latin typeface="+mj-ea"/>
                <a:ea typeface="+mj-ea"/>
              </a:rPr>
              <a:t>教育研究越来越多地体现出以下特点：</a:t>
            </a:r>
            <a:endParaRPr lang="en-US" altLang="zh-CN" sz="2400" dirty="0">
              <a:latin typeface="+mj-ea"/>
              <a:ea typeface="+mj-ea"/>
            </a:endParaRPr>
          </a:p>
          <a:p>
            <a:pPr>
              <a:lnSpc>
                <a:spcPts val="3000"/>
              </a:lnSpc>
              <a:spcBef>
                <a:spcPts val="600"/>
              </a:spcBef>
            </a:pPr>
            <a:r>
              <a:rPr lang="zh-CN" altLang="zh-CN" sz="2400" dirty="0">
                <a:latin typeface="+mj-ea"/>
                <a:ea typeface="+mj-ea"/>
              </a:rPr>
              <a:t>用数据描述现象，</a:t>
            </a:r>
            <a:endParaRPr lang="en-US" altLang="zh-CN" sz="2400" dirty="0">
              <a:latin typeface="+mj-ea"/>
              <a:ea typeface="+mj-ea"/>
            </a:endParaRPr>
          </a:p>
          <a:p>
            <a:pPr>
              <a:lnSpc>
                <a:spcPts val="3000"/>
              </a:lnSpc>
            </a:pPr>
            <a:r>
              <a:rPr lang="zh-CN" altLang="zh-CN" sz="2400" dirty="0">
                <a:latin typeface="+mj-ea"/>
                <a:ea typeface="+mj-ea"/>
              </a:rPr>
              <a:t>用模型解释变化，</a:t>
            </a:r>
            <a:endParaRPr lang="en-US" altLang="zh-CN" sz="2400" dirty="0">
              <a:latin typeface="+mj-ea"/>
              <a:ea typeface="+mj-ea"/>
            </a:endParaRPr>
          </a:p>
          <a:p>
            <a:pPr>
              <a:lnSpc>
                <a:spcPts val="3000"/>
              </a:lnSpc>
            </a:pPr>
            <a:r>
              <a:rPr lang="zh-CN" altLang="zh-CN" sz="2400" dirty="0">
                <a:latin typeface="+mj-ea"/>
                <a:ea typeface="+mj-ea"/>
              </a:rPr>
              <a:t>用理论分析原因，</a:t>
            </a:r>
            <a:endParaRPr lang="en-US" altLang="zh-CN" sz="2400" dirty="0">
              <a:latin typeface="+mj-ea"/>
              <a:ea typeface="+mj-ea"/>
            </a:endParaRPr>
          </a:p>
          <a:p>
            <a:pPr>
              <a:lnSpc>
                <a:spcPts val="3000"/>
              </a:lnSpc>
            </a:pPr>
            <a:r>
              <a:rPr lang="zh-CN" altLang="zh-CN" sz="2400" dirty="0">
                <a:latin typeface="+mj-ea"/>
                <a:ea typeface="+mj-ea"/>
              </a:rPr>
              <a:t>用实证建言政策。</a:t>
            </a:r>
            <a:endParaRPr lang="zh-CN" altLang="en-US" sz="2400" dirty="0">
              <a:latin typeface="+mj-ea"/>
              <a:ea typeface="+mj-ea"/>
            </a:endParaRPr>
          </a:p>
        </p:txBody>
      </p:sp>
      <p:sp>
        <p:nvSpPr>
          <p:cNvPr id="6" name="灯片编号占位符 5"/>
          <p:cNvSpPr>
            <a:spLocks noGrp="1"/>
          </p:cNvSpPr>
          <p:nvPr>
            <p:ph type="sldNum" sz="quarter" idx="12"/>
          </p:nvPr>
        </p:nvSpPr>
        <p:spPr/>
        <p:txBody>
          <a:bodyPr/>
          <a:lstStyle/>
          <a:p>
            <a:fld id="{C05A7827-9AB6-4606-81A1-ADA03E45D296}" type="slidenum">
              <a:rPr lang="zh-CN" altLang="en-US" smtClean="0"/>
              <a:t>8</a:t>
            </a:fld>
            <a:endParaRPr lang="zh-CN" altLang="en-US"/>
          </a:p>
        </p:txBody>
      </p:sp>
    </p:spTree>
    <p:extLst>
      <p:ext uri="{BB962C8B-B14F-4D97-AF65-F5344CB8AC3E}">
        <p14:creationId xmlns:p14="http://schemas.microsoft.com/office/powerpoint/2010/main" val="35818703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二、为何要进行实证研究</a:t>
            </a:r>
            <a:endParaRPr lang="zh-CN" altLang="en-US" dirty="0"/>
          </a:p>
        </p:txBody>
      </p:sp>
      <p:sp>
        <p:nvSpPr>
          <p:cNvPr id="3" name="内容占位符 2"/>
          <p:cNvSpPr>
            <a:spLocks noGrp="1"/>
          </p:cNvSpPr>
          <p:nvPr>
            <p:ph idx="1"/>
          </p:nvPr>
        </p:nvSpPr>
        <p:spPr>
          <a:xfrm>
            <a:off x="558867" y="1270751"/>
            <a:ext cx="5552374" cy="679970"/>
          </a:xfrm>
        </p:spPr>
        <p:txBody>
          <a:bodyPr>
            <a:normAutofit/>
          </a:bodyPr>
          <a:lstStyle/>
          <a:p>
            <a:pPr marL="0" indent="0">
              <a:buNone/>
            </a:pPr>
            <a:r>
              <a:rPr lang="en-US" altLang="zh-CN" sz="2400" dirty="0">
                <a:latin typeface="+mj-ea"/>
                <a:ea typeface="+mj-ea"/>
              </a:rPr>
              <a:t>2.</a:t>
            </a:r>
            <a:r>
              <a:rPr lang="zh-CN" altLang="zh-CN" sz="2400" dirty="0">
                <a:latin typeface="+mj-ea"/>
                <a:ea typeface="+mj-ea"/>
              </a:rPr>
              <a:t>教育研究趋势</a:t>
            </a:r>
          </a:p>
        </p:txBody>
      </p:sp>
      <p:sp>
        <p:nvSpPr>
          <p:cNvPr id="5" name="矩形 4"/>
          <p:cNvSpPr/>
          <p:nvPr/>
        </p:nvSpPr>
        <p:spPr>
          <a:xfrm>
            <a:off x="5442194" y="1700472"/>
            <a:ext cx="2961067" cy="369332"/>
          </a:xfrm>
          <a:prstGeom prst="rect">
            <a:avLst/>
          </a:prstGeom>
        </p:spPr>
        <p:txBody>
          <a:bodyPr wrap="none">
            <a:spAutoFit/>
          </a:bodyPr>
          <a:lstStyle/>
          <a:p>
            <a:r>
              <a:rPr lang="en-US" altLang="zh-CN" dirty="0" smtClean="0"/>
              <a:t>2016</a:t>
            </a:r>
            <a:r>
              <a:rPr lang="zh-CN" altLang="zh-CN" dirty="0" smtClean="0"/>
              <a:t>年</a:t>
            </a:r>
            <a:r>
              <a:rPr lang="zh-CN" altLang="en-US" dirty="0" smtClean="0"/>
              <a:t>教育</a:t>
            </a:r>
            <a:r>
              <a:rPr lang="zh-CN" altLang="zh-CN" dirty="0" smtClean="0"/>
              <a:t>实证</a:t>
            </a:r>
            <a:r>
              <a:rPr lang="zh-CN" altLang="en-US" dirty="0" smtClean="0"/>
              <a:t>研究</a:t>
            </a:r>
            <a:r>
              <a:rPr lang="zh-CN" altLang="zh-CN" dirty="0" smtClean="0"/>
              <a:t>论坛</a:t>
            </a:r>
            <a:r>
              <a:rPr lang="zh-CN" altLang="zh-CN" dirty="0"/>
              <a:t>：</a:t>
            </a:r>
          </a:p>
        </p:txBody>
      </p:sp>
      <p:sp>
        <p:nvSpPr>
          <p:cNvPr id="6" name="矩形 5"/>
          <p:cNvSpPr/>
          <p:nvPr/>
        </p:nvSpPr>
        <p:spPr>
          <a:xfrm>
            <a:off x="4477407" y="2226301"/>
            <a:ext cx="4666593" cy="3139321"/>
          </a:xfrm>
          <a:prstGeom prst="rect">
            <a:avLst/>
          </a:prstGeom>
        </p:spPr>
        <p:txBody>
          <a:bodyPr wrap="square">
            <a:spAutoFit/>
          </a:bodyPr>
          <a:lstStyle/>
          <a:p>
            <a:r>
              <a:rPr lang="zh-CN" altLang="en-US" dirty="0" smtClean="0">
                <a:latin typeface="+mj-ea"/>
                <a:ea typeface="+mj-ea"/>
              </a:rPr>
              <a:t>   “</a:t>
            </a:r>
            <a:r>
              <a:rPr lang="zh-CN" altLang="zh-CN" dirty="0" smtClean="0">
                <a:latin typeface="+mj-ea"/>
                <a:ea typeface="+mj-ea"/>
              </a:rPr>
              <a:t>今天</a:t>
            </a:r>
            <a:r>
              <a:rPr lang="zh-CN" altLang="zh-CN" dirty="0">
                <a:latin typeface="+mj-ea"/>
                <a:ea typeface="+mj-ea"/>
              </a:rPr>
              <a:t>我们</a:t>
            </a:r>
            <a:r>
              <a:rPr lang="en-US" altLang="zh-CN" dirty="0">
                <a:latin typeface="+mj-ea"/>
                <a:ea typeface="+mj-ea"/>
              </a:rPr>
              <a:t>300</a:t>
            </a:r>
            <a:r>
              <a:rPr lang="zh-CN" altLang="zh-CN" dirty="0">
                <a:latin typeface="+mj-ea"/>
                <a:ea typeface="+mj-ea"/>
              </a:rPr>
              <a:t>多种教育杂志所发表的文章，大概</a:t>
            </a:r>
            <a:r>
              <a:rPr lang="en-US" altLang="zh-CN" dirty="0">
                <a:latin typeface="+mj-ea"/>
                <a:ea typeface="+mj-ea"/>
              </a:rPr>
              <a:t>90% </a:t>
            </a:r>
            <a:r>
              <a:rPr lang="zh-CN" altLang="zh-CN" dirty="0">
                <a:latin typeface="+mj-ea"/>
                <a:ea typeface="+mj-ea"/>
              </a:rPr>
              <a:t>以上都不能算作“研究”，最多只能说是为研究做的准备。我们所发表的成果仅仅是谈一些自己的观点、想法，并没有调动自己的经验积累，依靠我们的智慧去思考</a:t>
            </a:r>
            <a:r>
              <a:rPr lang="zh-CN" altLang="zh-CN" dirty="0" smtClean="0">
                <a:latin typeface="+mj-ea"/>
                <a:ea typeface="+mj-ea"/>
              </a:rPr>
              <a:t>问题。</a:t>
            </a:r>
            <a:endParaRPr lang="en-US" altLang="zh-CN" dirty="0" smtClean="0">
              <a:latin typeface="+mj-ea"/>
              <a:ea typeface="+mj-ea"/>
            </a:endParaRPr>
          </a:p>
          <a:p>
            <a:r>
              <a:rPr lang="en-US" altLang="zh-CN" dirty="0">
                <a:latin typeface="+mj-ea"/>
                <a:ea typeface="+mj-ea"/>
              </a:rPr>
              <a:t> </a:t>
            </a:r>
            <a:r>
              <a:rPr lang="en-US" altLang="zh-CN" dirty="0" smtClean="0">
                <a:latin typeface="+mj-ea"/>
                <a:ea typeface="+mj-ea"/>
              </a:rPr>
              <a:t>      </a:t>
            </a:r>
            <a:r>
              <a:rPr lang="zh-CN" altLang="zh-CN" dirty="0" smtClean="0">
                <a:latin typeface="+mj-ea"/>
                <a:ea typeface="+mj-ea"/>
              </a:rPr>
              <a:t>实证</a:t>
            </a:r>
            <a:r>
              <a:rPr lang="zh-CN" altLang="zh-CN" dirty="0">
                <a:latin typeface="+mj-ea"/>
                <a:ea typeface="+mj-ea"/>
              </a:rPr>
              <a:t>研究作为当今国际教育研究的主流话语和主要方法，我们要想在国际教育研究中获得平等的话语权，赢得国际同行的认可，必须身体力行地做一些自己可以驾驭的实证研究，而不是凭借想象发表感想</a:t>
            </a:r>
            <a:r>
              <a:rPr lang="zh-CN" altLang="zh-CN" dirty="0" smtClean="0">
                <a:latin typeface="+mj-ea"/>
                <a:ea typeface="+mj-ea"/>
              </a:rPr>
              <a:t>。</a:t>
            </a:r>
            <a:r>
              <a:rPr lang="zh-CN" altLang="en-US" dirty="0" smtClean="0">
                <a:latin typeface="+mj-ea"/>
                <a:ea typeface="+mj-ea"/>
              </a:rPr>
              <a:t>”</a:t>
            </a:r>
            <a:endParaRPr lang="zh-CN" altLang="zh-CN" dirty="0">
              <a:latin typeface="+mj-ea"/>
              <a:ea typeface="+mj-ea"/>
            </a:endParaRPr>
          </a:p>
        </p:txBody>
      </p:sp>
      <p:sp>
        <p:nvSpPr>
          <p:cNvPr id="7" name="矩形 6"/>
          <p:cNvSpPr/>
          <p:nvPr/>
        </p:nvSpPr>
        <p:spPr>
          <a:xfrm>
            <a:off x="5795632" y="5488716"/>
            <a:ext cx="3223959" cy="369332"/>
          </a:xfrm>
          <a:prstGeom prst="rect">
            <a:avLst/>
          </a:prstGeom>
        </p:spPr>
        <p:txBody>
          <a:bodyPr wrap="none">
            <a:spAutoFit/>
          </a:bodyPr>
          <a:lstStyle/>
          <a:p>
            <a:r>
              <a:rPr lang="en-US" altLang="zh-CN" b="1" dirty="0" smtClean="0">
                <a:latin typeface="+mj-ea"/>
                <a:ea typeface="+mj-ea"/>
              </a:rPr>
              <a:t>——</a:t>
            </a:r>
            <a:r>
              <a:rPr lang="zh-CN" altLang="zh-CN" b="1" dirty="0" smtClean="0">
                <a:latin typeface="+mj-ea"/>
                <a:ea typeface="+mj-ea"/>
              </a:rPr>
              <a:t>华东师范大学</a:t>
            </a:r>
            <a:r>
              <a:rPr lang="zh-CN" altLang="zh-CN" b="1" dirty="0">
                <a:latin typeface="+mj-ea"/>
                <a:ea typeface="+mj-ea"/>
              </a:rPr>
              <a:t>袁振国教授</a:t>
            </a:r>
            <a:endParaRPr lang="zh-CN" altLang="en-US" b="1" dirty="0">
              <a:latin typeface="+mj-ea"/>
              <a:ea typeface="+mj-ea"/>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94" y="2372206"/>
            <a:ext cx="4267931" cy="2847510"/>
          </a:xfrm>
          <a:prstGeom prst="rect">
            <a:avLst/>
          </a:prstGeom>
        </p:spPr>
      </p:pic>
      <p:sp>
        <p:nvSpPr>
          <p:cNvPr id="4" name="灯片编号占位符 3"/>
          <p:cNvSpPr>
            <a:spLocks noGrp="1"/>
          </p:cNvSpPr>
          <p:nvPr>
            <p:ph type="sldNum" sz="quarter" idx="12"/>
          </p:nvPr>
        </p:nvSpPr>
        <p:spPr/>
        <p:txBody>
          <a:bodyPr/>
          <a:lstStyle/>
          <a:p>
            <a:fld id="{C05A7827-9AB6-4606-81A1-ADA03E45D296}" type="slidenum">
              <a:rPr lang="zh-CN" altLang="en-US" smtClean="0"/>
              <a:t>9</a:t>
            </a:fld>
            <a:endParaRPr lang="zh-CN" altLang="en-US"/>
          </a:p>
        </p:txBody>
      </p:sp>
    </p:spTree>
    <p:extLst>
      <p:ext uri="{BB962C8B-B14F-4D97-AF65-F5344CB8AC3E}">
        <p14:creationId xmlns:p14="http://schemas.microsoft.com/office/powerpoint/2010/main" val="1115096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258"/>
  <p:tag name="MH_SECTIONID" val="259,260,261,"/>
</p:tagLst>
</file>

<file path=ppt/tags/tag10.xml><?xml version="1.0" encoding="utf-8"?>
<p:tagLst xmlns:a="http://schemas.openxmlformats.org/drawingml/2006/main" xmlns:r="http://schemas.openxmlformats.org/officeDocument/2006/relationships" xmlns:p="http://schemas.openxmlformats.org/presentationml/2006/main">
  <p:tag name="MH" val="20180505164219"/>
  <p:tag name="MH_LIBRARY" val="CONTENTS"/>
  <p:tag name="MH_TYPE" val="NUMBER"/>
  <p:tag name="ID" val="553529"/>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 val="20180505164219"/>
  <p:tag name="MH_LIBRARY" val="CONTENTS"/>
  <p:tag name="MH_AUTOCOLOR" val="TRUE"/>
  <p:tag name="MH_TYPE" val="CONTENTS"/>
  <p:tag name="ID" val="553529"/>
</p:tagLst>
</file>

<file path=ppt/tags/tag3.xml><?xml version="1.0" encoding="utf-8"?>
<p:tagLst xmlns:a="http://schemas.openxmlformats.org/drawingml/2006/main" xmlns:r="http://schemas.openxmlformats.org/officeDocument/2006/relationships" xmlns:p="http://schemas.openxmlformats.org/presentationml/2006/main">
  <p:tag name="MH" val="20180505164219"/>
  <p:tag name="MH_LIBRARY" val="CONTENTS"/>
  <p:tag name="MH_TYPE" val="OTHERS"/>
  <p:tag name="ID" val="553529"/>
</p:tagLst>
</file>

<file path=ppt/tags/tag4.xml><?xml version="1.0" encoding="utf-8"?>
<p:tagLst xmlns:a="http://schemas.openxmlformats.org/drawingml/2006/main" xmlns:r="http://schemas.openxmlformats.org/officeDocument/2006/relationships" xmlns:p="http://schemas.openxmlformats.org/presentationml/2006/main">
  <p:tag name="MH" val="20180505164219"/>
  <p:tag name="MH_LIBRARY" val="CONTENTS"/>
  <p:tag name="MH_TYPE" val="OTHERS"/>
  <p:tag name="ID" val="553529"/>
</p:tagLst>
</file>

<file path=ppt/tags/tag5.xml><?xml version="1.0" encoding="utf-8"?>
<p:tagLst xmlns:a="http://schemas.openxmlformats.org/drawingml/2006/main" xmlns:r="http://schemas.openxmlformats.org/officeDocument/2006/relationships" xmlns:p="http://schemas.openxmlformats.org/presentationml/2006/main">
  <p:tag name="MH" val="20180505164219"/>
  <p:tag name="MH_LIBRARY" val="CONTENTS"/>
  <p:tag name="MH_TYPE" val="ENTRY"/>
  <p:tag name="ID" val="553529"/>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80505164219"/>
  <p:tag name="MH_LIBRARY" val="CONTENTS"/>
  <p:tag name="MH_TYPE" val="NUMBER"/>
  <p:tag name="ID" val="553529"/>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80505164219"/>
  <p:tag name="MH_LIBRARY" val="CONTENTS"/>
  <p:tag name="MH_TYPE" val="ENTRY"/>
  <p:tag name="ID" val="553529"/>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80505164219"/>
  <p:tag name="MH_LIBRARY" val="CONTENTS"/>
  <p:tag name="MH_TYPE" val="NUMBER"/>
  <p:tag name="ID" val="553529"/>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80505164219"/>
  <p:tag name="MH_LIBRARY" val="CONTENTS"/>
  <p:tag name="MH_TYPE" val="ENTRY"/>
  <p:tag name="ID" val="553529"/>
  <p:tag name="MH_ORDER" val="3"/>
</p:tagLst>
</file>

<file path=ppt/theme/theme1.xml><?xml version="1.0" encoding="utf-8"?>
<a:theme xmlns:a="http://schemas.openxmlformats.org/drawingml/2006/main" name="A000120141119A18PPBG">
  <a:themeElements>
    <a:clrScheme name="自定义 43">
      <a:dk1>
        <a:srgbClr val="5F5F5F"/>
      </a:dk1>
      <a:lt1>
        <a:sysClr val="window" lastClr="FFFFFF"/>
      </a:lt1>
      <a:dk2>
        <a:srgbClr val="4D4D4D"/>
      </a:dk2>
      <a:lt2>
        <a:srgbClr val="FFFFFF"/>
      </a:lt2>
      <a:accent1>
        <a:srgbClr val="76AA30"/>
      </a:accent1>
      <a:accent2>
        <a:srgbClr val="BED15D"/>
      </a:accent2>
      <a:accent3>
        <a:srgbClr val="38A68C"/>
      </a:accent3>
      <a:accent4>
        <a:srgbClr val="C5BE27"/>
      </a:accent4>
      <a:accent5>
        <a:srgbClr val="FFC000"/>
      </a:accent5>
      <a:accent6>
        <a:srgbClr val="0070C0"/>
      </a:accent6>
      <a:hlink>
        <a:srgbClr val="3AA5BA"/>
      </a:hlink>
      <a:folHlink>
        <a:srgbClr val="7F7F7F"/>
      </a:folHlink>
    </a:clrScheme>
    <a:fontScheme name="KSO主题5">
      <a:majorFont>
        <a:latin typeface="Broadway"/>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A000120141119A18PPBG</Template>
  <TotalTime>757</TotalTime>
  <Words>2019</Words>
  <Application>Microsoft Office PowerPoint</Application>
  <PresentationFormat>全屏显示(4:3)</PresentationFormat>
  <Paragraphs>208</Paragraphs>
  <Slides>35</Slides>
  <Notes>3</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35</vt:i4>
      </vt:variant>
    </vt:vector>
  </HeadingPairs>
  <TitlesOfParts>
    <vt:vector size="48" baseType="lpstr">
      <vt:lpstr>等线</vt:lpstr>
      <vt:lpstr>方正姚体</vt:lpstr>
      <vt:lpstr>仿宋</vt:lpstr>
      <vt:lpstr>楷体</vt:lpstr>
      <vt:lpstr>宋体</vt:lpstr>
      <vt:lpstr>微软雅黑</vt:lpstr>
      <vt:lpstr>幼圆</vt:lpstr>
      <vt:lpstr>Arial</vt:lpstr>
      <vt:lpstr>Broadway</vt:lpstr>
      <vt:lpstr>Calibri</vt:lpstr>
      <vt:lpstr>Times New Roman</vt:lpstr>
      <vt:lpstr>Wingdings</vt:lpstr>
      <vt:lpstr>A000120141119A18PPBG</vt:lpstr>
      <vt:lpstr>基于实证的教育教学研究</vt:lpstr>
      <vt:lpstr>PowerPoint 演示文稿</vt:lpstr>
      <vt:lpstr>一、何为实证研究</vt:lpstr>
      <vt:lpstr>PowerPoint 演示文稿</vt:lpstr>
      <vt:lpstr>一、何为实证研究</vt:lpstr>
      <vt:lpstr>PowerPoint 演示文稿</vt:lpstr>
      <vt:lpstr>二、为何要进行实证研究</vt:lpstr>
      <vt:lpstr>二、为何要进行实证研究</vt:lpstr>
      <vt:lpstr>二、为何要进行实证研究</vt:lpstr>
      <vt:lpstr>二、为何要进行实证研究</vt:lpstr>
      <vt:lpstr>二、为何要进行实证研究</vt:lpstr>
      <vt:lpstr>PowerPoint 演示文稿</vt:lpstr>
      <vt:lpstr>PowerPoint 演示文稿</vt:lpstr>
      <vt:lpstr>PowerPoint 演示文稿</vt:lpstr>
      <vt:lpstr>三、如何进行实证研究——以量化研究为例</vt:lpstr>
      <vt:lpstr>1.确定一个研究问题</vt:lpstr>
      <vt:lpstr>2.进行研究设计</vt:lpstr>
      <vt:lpstr>PowerPoint 演示文稿</vt:lpstr>
      <vt:lpstr>调查问卷编制过程</vt:lpstr>
      <vt:lpstr>PowerPoint 演示文稿</vt:lpstr>
      <vt:lpstr>PowerPoint 演示文稿</vt:lpstr>
      <vt:lpstr> </vt:lpstr>
      <vt:lpstr>3.数据收集</vt:lpstr>
      <vt:lpstr>4.数据的统计分析（以问卷调查为例）</vt:lpstr>
      <vt:lpstr>PowerPoint 演示文稿</vt:lpstr>
      <vt:lpstr>PowerPoint 演示文稿</vt:lpstr>
      <vt:lpstr>P值</vt:lpstr>
      <vt:lpstr>PowerPoint 演示文稿</vt:lpstr>
      <vt:lpstr>PowerPoint 演示文稿</vt:lpstr>
      <vt:lpstr>（3）相关性分析：探寻现象之间的关系 </vt:lpstr>
      <vt:lpstr>重视理论视角：想用这个数据说什么？ </vt:lpstr>
      <vt:lpstr>5.解释数据——形成结论 </vt:lpstr>
      <vt:lpstr>PowerPoint 演示文稿</vt:lpstr>
      <vt:lpstr>PowerPoint 演示文稿</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54</cp:revision>
  <dcterms:created xsi:type="dcterms:W3CDTF">2018-05-02T12:16:35Z</dcterms:created>
  <dcterms:modified xsi:type="dcterms:W3CDTF">2018-05-21T08:08:44Z</dcterms:modified>
</cp:coreProperties>
</file>