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44" r:id="rId2"/>
    <p:sldId id="489" r:id="rId3"/>
    <p:sldId id="490" r:id="rId4"/>
    <p:sldId id="296" r:id="rId5"/>
    <p:sldId id="299" r:id="rId6"/>
    <p:sldId id="456" r:id="rId7"/>
    <p:sldId id="457" r:id="rId8"/>
    <p:sldId id="458" r:id="rId9"/>
    <p:sldId id="460" r:id="rId10"/>
    <p:sldId id="468" r:id="rId11"/>
    <p:sldId id="469" r:id="rId12"/>
    <p:sldId id="462" r:id="rId13"/>
    <p:sldId id="463" r:id="rId14"/>
    <p:sldId id="464" r:id="rId15"/>
    <p:sldId id="465" r:id="rId16"/>
    <p:sldId id="466" r:id="rId17"/>
    <p:sldId id="471" r:id="rId18"/>
    <p:sldId id="474" r:id="rId19"/>
    <p:sldId id="475" r:id="rId20"/>
    <p:sldId id="508" r:id="rId21"/>
    <p:sldId id="499" r:id="rId22"/>
    <p:sldId id="504" r:id="rId23"/>
    <p:sldId id="477" r:id="rId24"/>
    <p:sldId id="478" r:id="rId25"/>
    <p:sldId id="514" r:id="rId26"/>
    <p:sldId id="479" r:id="rId27"/>
    <p:sldId id="480" r:id="rId28"/>
    <p:sldId id="481" r:id="rId29"/>
    <p:sldId id="476" r:id="rId30"/>
    <p:sldId id="482" r:id="rId31"/>
    <p:sldId id="506" r:id="rId32"/>
    <p:sldId id="483" r:id="rId33"/>
    <p:sldId id="484" r:id="rId34"/>
    <p:sldId id="513" r:id="rId35"/>
    <p:sldId id="486" r:id="rId36"/>
    <p:sldId id="487" r:id="rId37"/>
    <p:sldId id="488" r:id="rId38"/>
    <p:sldId id="500" r:id="rId39"/>
    <p:sldId id="502" r:id="rId40"/>
    <p:sldId id="497" r:id="rId41"/>
    <p:sldId id="345" r:id="rId42"/>
  </p:sldIdLst>
  <p:sldSz cx="12192000" cy="6858000"/>
  <p:notesSz cx="6797675" cy="9926638"/>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38E"/>
    <a:srgbClr val="5CBEFD"/>
    <a:srgbClr val="0070C0"/>
    <a:srgbClr val="F5C131"/>
    <a:srgbClr val="D29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6" autoAdjust="0"/>
    <p:restoredTop sz="94516"/>
  </p:normalViewPr>
  <p:slideViewPr>
    <p:cSldViewPr snapToGrid="0" showGuides="1">
      <p:cViewPr>
        <p:scale>
          <a:sx n="70" d="100"/>
          <a:sy n="70" d="100"/>
        </p:scale>
        <p:origin x="560" y="5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496" y="39"/>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8B7F84-CB62-4748-B2CD-6DA4B769A989}" type="datetimeFigureOut">
              <a:rPr lang="zh-CN" altLang="en-US" smtClean="0"/>
              <a:t>2021/1/11</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C098737-01A2-4D98-BE2F-3BD6A3B73CA0}" type="slidenum">
              <a:rPr lang="zh-CN" altLang="en-US" smtClean="0"/>
              <a:t>‹#›</a:t>
            </a:fld>
            <a:endParaRPr lang="zh-CN" altLang="en-US"/>
          </a:p>
        </p:txBody>
      </p:sp>
    </p:spTree>
    <p:extLst>
      <p:ext uri="{BB962C8B-B14F-4D97-AF65-F5344CB8AC3E}">
        <p14:creationId xmlns:p14="http://schemas.microsoft.com/office/powerpoint/2010/main" val="80619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40A48A-2B4D-4A13-AC2A-D7687432BA25}" type="datetimeFigureOut">
              <a:rPr lang="zh-CN" altLang="en-US" smtClean="0"/>
              <a:t>2021/1/11</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C8D9B8A-ACFE-40AA-AE86-B5B6D8BCCA06}" type="slidenum">
              <a:rPr lang="zh-CN" altLang="en-US" smtClean="0"/>
              <a:t>‹#›</a:t>
            </a:fld>
            <a:endParaRPr lang="zh-CN" altLang="en-US"/>
          </a:p>
        </p:txBody>
      </p:sp>
    </p:spTree>
    <p:extLst>
      <p:ext uri="{BB962C8B-B14F-4D97-AF65-F5344CB8AC3E}">
        <p14:creationId xmlns:p14="http://schemas.microsoft.com/office/powerpoint/2010/main" val="25219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8D9B8A-ACFE-40AA-AE86-B5B6D8BCCA06}" type="slidenum">
              <a:rPr lang="zh-CN" altLang="en-US" smtClean="0"/>
              <a:t>1</a:t>
            </a:fld>
            <a:endParaRPr lang="zh-CN" altLang="en-US"/>
          </a:p>
        </p:txBody>
      </p:sp>
    </p:spTree>
    <p:extLst>
      <p:ext uri="{BB962C8B-B14F-4D97-AF65-F5344CB8AC3E}">
        <p14:creationId xmlns:p14="http://schemas.microsoft.com/office/powerpoint/2010/main" val="159024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9601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9459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8D9B8A-ACFE-40AA-AE86-B5B6D8BCCA06}" type="slidenum">
              <a:rPr lang="zh-CN" altLang="en-US" smtClean="0"/>
              <a:t>12</a:t>
            </a:fld>
            <a:endParaRPr lang="zh-CN" altLang="en-US"/>
          </a:p>
        </p:txBody>
      </p:sp>
    </p:spTree>
    <p:extLst>
      <p:ext uri="{BB962C8B-B14F-4D97-AF65-F5344CB8AC3E}">
        <p14:creationId xmlns:p14="http://schemas.microsoft.com/office/powerpoint/2010/main" val="48940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492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4437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2417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71773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6470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602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6005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406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5701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80321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45910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2557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35253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11597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556322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56295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36981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4469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355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39992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93611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25481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75910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13224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8D9B8A-ACFE-40AA-AE86-B5B6D8BCCA06}" type="slidenum">
              <a:rPr lang="zh-CN" altLang="en-US" smtClean="0"/>
              <a:t>35</a:t>
            </a:fld>
            <a:endParaRPr lang="zh-CN" altLang="en-US"/>
          </a:p>
        </p:txBody>
      </p:sp>
    </p:spTree>
    <p:extLst>
      <p:ext uri="{BB962C8B-B14F-4D97-AF65-F5344CB8AC3E}">
        <p14:creationId xmlns:p14="http://schemas.microsoft.com/office/powerpoint/2010/main" val="2844676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45311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34823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72068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4245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8D9B8A-ACFE-40AA-AE86-B5B6D8BCCA06}" type="slidenum">
              <a:rPr lang="zh-CN" altLang="en-US" smtClean="0"/>
              <a:t>4</a:t>
            </a:fld>
            <a:endParaRPr lang="zh-CN" altLang="en-US"/>
          </a:p>
        </p:txBody>
      </p:sp>
    </p:spTree>
    <p:extLst>
      <p:ext uri="{BB962C8B-B14F-4D97-AF65-F5344CB8AC3E}">
        <p14:creationId xmlns:p14="http://schemas.microsoft.com/office/powerpoint/2010/main" val="554294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24116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8D9B8A-ACFE-40AA-AE86-B5B6D8BCCA06}" type="slidenum">
              <a:rPr lang="zh-CN" altLang="en-US" smtClean="0"/>
              <a:t>41</a:t>
            </a:fld>
            <a:endParaRPr lang="zh-CN" altLang="en-US"/>
          </a:p>
        </p:txBody>
      </p:sp>
    </p:spTree>
    <p:extLst>
      <p:ext uri="{BB962C8B-B14F-4D97-AF65-F5344CB8AC3E}">
        <p14:creationId xmlns:p14="http://schemas.microsoft.com/office/powerpoint/2010/main" val="147148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8D9B8A-ACFE-40AA-AE86-B5B6D8BCCA06}" type="slidenum">
              <a:rPr lang="zh-CN" altLang="en-US" smtClean="0"/>
              <a:t>5</a:t>
            </a:fld>
            <a:endParaRPr lang="zh-CN" altLang="en-US"/>
          </a:p>
        </p:txBody>
      </p:sp>
    </p:spTree>
    <p:extLst>
      <p:ext uri="{BB962C8B-B14F-4D97-AF65-F5344CB8AC3E}">
        <p14:creationId xmlns:p14="http://schemas.microsoft.com/office/powerpoint/2010/main" val="24034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3036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3362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53175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768" y="4715153"/>
            <a:ext cx="5438140" cy="4466987"/>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3254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Master" Target="../slideMasters/slideMaster1.xml"/><Relationship Id="rId1" Type="http://schemas.openxmlformats.org/officeDocument/2006/relationships/tags" Target="../tags/tag2.xml"/><Relationship Id="rId2"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教学分析 涂豆思">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772119"/>
            <a:ext cx="12192000" cy="608588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71"/>
          <a:stretch>
            <a:fillRect/>
          </a:stretch>
        </p:blipFill>
        <p:spPr>
          <a:xfrm>
            <a:off x="120650" y="-1"/>
            <a:ext cx="901700" cy="772119"/>
          </a:xfrm>
          <a:prstGeom prst="rect">
            <a:avLst/>
          </a:prstGeom>
        </p:spPr>
      </p:pic>
      <p:pic>
        <p:nvPicPr>
          <p:cNvPr id="6" name="图片 5" descr="图片包含 书籍&#10;&#10;已生成极高可信度的说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1350" y="5816600"/>
            <a:ext cx="1111250" cy="1111250"/>
          </a:xfrm>
          <a:prstGeom prst="rect">
            <a:avLst/>
          </a:prstGeom>
        </p:spPr>
      </p:pic>
      <p:sp>
        <p:nvSpPr>
          <p:cNvPr id="7" name="矩形 6"/>
          <p:cNvSpPr/>
          <p:nvPr userDrawn="1"/>
        </p:nvSpPr>
        <p:spPr>
          <a:xfrm>
            <a:off x="5544898" y="62060"/>
            <a:ext cx="1645941"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教学分析</a:t>
            </a:r>
          </a:p>
        </p:txBody>
      </p:sp>
      <p:sp>
        <p:nvSpPr>
          <p:cNvPr id="11" name="矩形 10"/>
          <p:cNvSpPr/>
          <p:nvPr userDrawn="1"/>
        </p:nvSpPr>
        <p:spPr>
          <a:xfrm>
            <a:off x="7190826"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教学设计</a:t>
            </a:r>
          </a:p>
        </p:txBody>
      </p:sp>
      <p:sp>
        <p:nvSpPr>
          <p:cNvPr id="12" name="矩形 11"/>
          <p:cNvSpPr/>
          <p:nvPr userDrawn="1"/>
        </p:nvSpPr>
        <p:spPr>
          <a:xfrm>
            <a:off x="8836767"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教学过程</a:t>
            </a:r>
          </a:p>
        </p:txBody>
      </p:sp>
      <p:sp>
        <p:nvSpPr>
          <p:cNvPr id="13" name="矩形 12"/>
          <p:cNvSpPr/>
          <p:nvPr userDrawn="1"/>
        </p:nvSpPr>
        <p:spPr>
          <a:xfrm>
            <a:off x="10482708"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教学反思</a:t>
            </a:r>
          </a:p>
        </p:txBody>
      </p:sp>
      <p:cxnSp>
        <p:nvCxnSpPr>
          <p:cNvPr id="9" name="直接连接符 8"/>
          <p:cNvCxnSpPr/>
          <p:nvPr userDrawn="1"/>
        </p:nvCxnSpPr>
        <p:spPr>
          <a:xfrm>
            <a:off x="8836767" y="186788"/>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10496806" y="186788"/>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0" y="6701764"/>
            <a:ext cx="12192000" cy="15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教学设计 涂豆思">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772119"/>
            <a:ext cx="12192000" cy="608588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71"/>
          <a:stretch>
            <a:fillRect/>
          </a:stretch>
        </p:blipFill>
        <p:spPr>
          <a:xfrm>
            <a:off x="120650" y="-1"/>
            <a:ext cx="901700" cy="772119"/>
          </a:xfrm>
          <a:prstGeom prst="rect">
            <a:avLst/>
          </a:prstGeom>
        </p:spPr>
      </p:pic>
      <p:pic>
        <p:nvPicPr>
          <p:cNvPr id="6" name="图片 5" descr="图片包含 书籍&#10;&#10;已生成极高可信度的说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1350" y="5816600"/>
            <a:ext cx="1111250" cy="1111250"/>
          </a:xfrm>
          <a:prstGeom prst="rect">
            <a:avLst/>
          </a:prstGeom>
        </p:spPr>
      </p:pic>
      <p:sp>
        <p:nvSpPr>
          <p:cNvPr id="14" name="矩形 13"/>
          <p:cNvSpPr/>
          <p:nvPr userDrawn="1"/>
        </p:nvSpPr>
        <p:spPr>
          <a:xfrm>
            <a:off x="0" y="6701764"/>
            <a:ext cx="12192000" cy="15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5544898"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zh-CN" altLang="en-US" sz="2000" b="0" i="0" u="none" strike="noStrike"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教学分析</a:t>
            </a:r>
          </a:p>
        </p:txBody>
      </p:sp>
      <p:sp>
        <p:nvSpPr>
          <p:cNvPr id="22" name="矩形 21"/>
          <p:cNvSpPr/>
          <p:nvPr userDrawn="1"/>
        </p:nvSpPr>
        <p:spPr>
          <a:xfrm>
            <a:off x="7190826" y="62060"/>
            <a:ext cx="1645941"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zh-CN" altLang="en-US" sz="2400" b="1" i="0" u="none" strike="noStrike"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教学设计</a:t>
            </a:r>
          </a:p>
        </p:txBody>
      </p:sp>
      <p:sp>
        <p:nvSpPr>
          <p:cNvPr id="23" name="矩形 22"/>
          <p:cNvSpPr/>
          <p:nvPr userDrawn="1"/>
        </p:nvSpPr>
        <p:spPr>
          <a:xfrm>
            <a:off x="8836767"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教学过程</a:t>
            </a:r>
          </a:p>
        </p:txBody>
      </p:sp>
      <p:sp>
        <p:nvSpPr>
          <p:cNvPr id="24" name="矩形 23"/>
          <p:cNvSpPr/>
          <p:nvPr userDrawn="1"/>
        </p:nvSpPr>
        <p:spPr>
          <a:xfrm>
            <a:off x="10482708"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教学反思</a:t>
            </a:r>
          </a:p>
        </p:txBody>
      </p:sp>
      <p:cxnSp>
        <p:nvCxnSpPr>
          <p:cNvPr id="26" name="直接连接符 25"/>
          <p:cNvCxnSpPr/>
          <p:nvPr userDrawn="1"/>
        </p:nvCxnSpPr>
        <p:spPr>
          <a:xfrm>
            <a:off x="10496806" y="186788"/>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教学过程 涂豆思">
    <p:spTree>
      <p:nvGrpSpPr>
        <p:cNvPr id="1" name=""/>
        <p:cNvGrpSpPr/>
        <p:nvPr/>
      </p:nvGrpSpPr>
      <p:grpSpPr>
        <a:xfrm>
          <a:off x="0" y="0"/>
          <a:ext cx="0" cy="0"/>
          <a:chOff x="0" y="0"/>
          <a:chExt cx="0" cy="0"/>
        </a:xfrm>
      </p:grpSpPr>
      <p:sp>
        <p:nvSpPr>
          <p:cNvPr id="22" name="矩形 21"/>
          <p:cNvSpPr/>
          <p:nvPr userDrawn="1"/>
        </p:nvSpPr>
        <p:spPr>
          <a:xfrm>
            <a:off x="5544898"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zh-CN" altLang="en-US" sz="2000" b="0" i="0" u="none" strike="noStrike"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教学分析</a:t>
            </a:r>
          </a:p>
        </p:txBody>
      </p:sp>
      <p:sp>
        <p:nvSpPr>
          <p:cNvPr id="23" name="矩形 22"/>
          <p:cNvSpPr/>
          <p:nvPr userDrawn="1"/>
        </p:nvSpPr>
        <p:spPr>
          <a:xfrm>
            <a:off x="7190826"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教学设计</a:t>
            </a:r>
          </a:p>
        </p:txBody>
      </p:sp>
      <p:sp>
        <p:nvSpPr>
          <p:cNvPr id="24" name="矩形 23"/>
          <p:cNvSpPr/>
          <p:nvPr userDrawn="1"/>
        </p:nvSpPr>
        <p:spPr>
          <a:xfrm>
            <a:off x="8836767" y="62060"/>
            <a:ext cx="1645941"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zh-CN" altLang="en-US" sz="2400" b="1" i="0" u="none" strike="noStrike"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教学过程</a:t>
            </a:r>
          </a:p>
        </p:txBody>
      </p:sp>
      <p:sp>
        <p:nvSpPr>
          <p:cNvPr id="25" name="矩形 24"/>
          <p:cNvSpPr/>
          <p:nvPr userDrawn="1"/>
        </p:nvSpPr>
        <p:spPr>
          <a:xfrm>
            <a:off x="10482708"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教学反思</a:t>
            </a:r>
          </a:p>
        </p:txBody>
      </p:sp>
      <p:sp>
        <p:nvSpPr>
          <p:cNvPr id="4" name="矩形 3"/>
          <p:cNvSpPr/>
          <p:nvPr userDrawn="1"/>
        </p:nvSpPr>
        <p:spPr>
          <a:xfrm>
            <a:off x="0" y="772119"/>
            <a:ext cx="12192000" cy="608588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71"/>
          <a:stretch>
            <a:fillRect/>
          </a:stretch>
        </p:blipFill>
        <p:spPr>
          <a:xfrm>
            <a:off x="120650" y="-1"/>
            <a:ext cx="901700" cy="772119"/>
          </a:xfrm>
          <a:prstGeom prst="rect">
            <a:avLst/>
          </a:prstGeom>
        </p:spPr>
      </p:pic>
      <p:pic>
        <p:nvPicPr>
          <p:cNvPr id="6" name="图片 5" descr="图片包含 书籍&#10;&#10;已生成极高可信度的说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1350" y="5816600"/>
            <a:ext cx="1111250" cy="1111250"/>
          </a:xfrm>
          <a:prstGeom prst="rect">
            <a:avLst/>
          </a:prstGeom>
        </p:spPr>
      </p:pic>
      <p:cxnSp>
        <p:nvCxnSpPr>
          <p:cNvPr id="8" name="直接连接符 7"/>
          <p:cNvCxnSpPr/>
          <p:nvPr userDrawn="1"/>
        </p:nvCxnSpPr>
        <p:spPr>
          <a:xfrm>
            <a:off x="7118267" y="195069"/>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0" y="6701764"/>
            <a:ext cx="12192000" cy="15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反思 涂豆思">
    <p:spTree>
      <p:nvGrpSpPr>
        <p:cNvPr id="1" name=""/>
        <p:cNvGrpSpPr/>
        <p:nvPr/>
      </p:nvGrpSpPr>
      <p:grpSpPr>
        <a:xfrm>
          <a:off x="0" y="0"/>
          <a:ext cx="0" cy="0"/>
          <a:chOff x="0" y="0"/>
          <a:chExt cx="0" cy="0"/>
        </a:xfrm>
      </p:grpSpPr>
      <p:sp>
        <p:nvSpPr>
          <p:cNvPr id="27" name="矩形 26"/>
          <p:cNvSpPr/>
          <p:nvPr userDrawn="1"/>
        </p:nvSpPr>
        <p:spPr>
          <a:xfrm>
            <a:off x="5544898"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zh-CN" altLang="en-US" sz="2000" b="0" i="0" u="none" strike="noStrike"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教学分析</a:t>
            </a:r>
          </a:p>
        </p:txBody>
      </p:sp>
      <p:sp>
        <p:nvSpPr>
          <p:cNvPr id="28" name="矩形 27"/>
          <p:cNvSpPr/>
          <p:nvPr userDrawn="1"/>
        </p:nvSpPr>
        <p:spPr>
          <a:xfrm>
            <a:off x="7190826"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教学设计</a:t>
            </a:r>
          </a:p>
        </p:txBody>
      </p:sp>
      <p:sp>
        <p:nvSpPr>
          <p:cNvPr id="29" name="矩形 28"/>
          <p:cNvSpPr/>
          <p:nvPr userDrawn="1"/>
        </p:nvSpPr>
        <p:spPr>
          <a:xfrm>
            <a:off x="8836767" y="62060"/>
            <a:ext cx="164594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zh-CN" altLang="en-US" sz="2000" b="0" i="0" u="none" strike="noStrike"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教学过程</a:t>
            </a:r>
          </a:p>
        </p:txBody>
      </p:sp>
      <p:sp>
        <p:nvSpPr>
          <p:cNvPr id="30" name="矩形 29"/>
          <p:cNvSpPr/>
          <p:nvPr userDrawn="1"/>
        </p:nvSpPr>
        <p:spPr>
          <a:xfrm>
            <a:off x="10482708" y="62060"/>
            <a:ext cx="1645941"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zh-CN" altLang="en-US" sz="2400" b="1" i="0" u="none" strike="noStrike"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教学反思</a:t>
            </a:r>
          </a:p>
        </p:txBody>
      </p:sp>
      <p:sp>
        <p:nvSpPr>
          <p:cNvPr id="4" name="矩形 3"/>
          <p:cNvSpPr/>
          <p:nvPr userDrawn="1"/>
        </p:nvSpPr>
        <p:spPr>
          <a:xfrm>
            <a:off x="0" y="772119"/>
            <a:ext cx="12192000" cy="608588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71"/>
          <a:stretch>
            <a:fillRect/>
          </a:stretch>
        </p:blipFill>
        <p:spPr>
          <a:xfrm>
            <a:off x="120650" y="-1"/>
            <a:ext cx="901700" cy="772119"/>
          </a:xfrm>
          <a:prstGeom prst="rect">
            <a:avLst/>
          </a:prstGeom>
        </p:spPr>
      </p:pic>
      <p:pic>
        <p:nvPicPr>
          <p:cNvPr id="6" name="图片 5" descr="图片包含 书籍&#10;&#10;已生成极高可信度的说明"/>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1350" y="5816600"/>
            <a:ext cx="1111250" cy="1111250"/>
          </a:xfrm>
          <a:prstGeom prst="rect">
            <a:avLst/>
          </a:prstGeom>
        </p:spPr>
      </p:pic>
      <p:cxnSp>
        <p:nvCxnSpPr>
          <p:cNvPr id="8" name="直接连接符 7"/>
          <p:cNvCxnSpPr/>
          <p:nvPr userDrawn="1"/>
        </p:nvCxnSpPr>
        <p:spPr>
          <a:xfrm>
            <a:off x="7118267" y="195069"/>
            <a:ext cx="0" cy="360000"/>
          </a:xfrm>
          <a:prstGeom prst="lin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userDrawn="1"/>
        </p:nvCxnSpPr>
        <p:spPr>
          <a:xfrm>
            <a:off x="8764195" y="195069"/>
            <a:ext cx="0" cy="360000"/>
          </a:xfrm>
          <a:prstGeom prst="lin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userDrawn="1"/>
        </p:nvCxnSpPr>
        <p:spPr>
          <a:xfrm>
            <a:off x="10424234" y="195069"/>
            <a:ext cx="0" cy="360000"/>
          </a:xfrm>
          <a:prstGeom prst="lin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cxnSp>
      <p:sp>
        <p:nvSpPr>
          <p:cNvPr id="14" name="矩形 13"/>
          <p:cNvSpPr/>
          <p:nvPr userDrawn="1"/>
        </p:nvSpPr>
        <p:spPr>
          <a:xfrm>
            <a:off x="0" y="6701764"/>
            <a:ext cx="12192000" cy="15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涂豆思  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涂豆思">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t>2021/1/11</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
        <p:nvSpPr>
          <p:cNvPr id="8" name="矩形 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sv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sv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sv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物体&#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3841" r="6413"/>
          <a:stretch>
            <a:fillRect/>
          </a:stretch>
        </p:blipFill>
        <p:spPr>
          <a:xfrm>
            <a:off x="312057" y="356619"/>
            <a:ext cx="11879943" cy="6041036"/>
          </a:xfrm>
          <a:prstGeom prst="rect">
            <a:avLst/>
          </a:prstGeom>
        </p:spPr>
      </p:pic>
      <p:pic>
        <p:nvPicPr>
          <p:cNvPr id="3" name="图片 2"/>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92889" y="4710905"/>
            <a:ext cx="1536508" cy="1790476"/>
          </a:xfrm>
          <a:prstGeom prst="rect">
            <a:avLst/>
          </a:prstGeom>
        </p:spPr>
      </p:pic>
      <p:pic>
        <p:nvPicPr>
          <p:cNvPr id="5" name="图片 4" descr="图片包含 物体&#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3841" r="4056"/>
          <a:stretch>
            <a:fillRect/>
          </a:stretch>
        </p:blipFill>
        <p:spPr>
          <a:xfrm>
            <a:off x="-91" y="408024"/>
            <a:ext cx="12192000" cy="6041036"/>
          </a:xfrm>
          <a:prstGeom prst="rect">
            <a:avLst/>
          </a:prstGeom>
        </p:spPr>
      </p:pic>
      <p:sp>
        <p:nvSpPr>
          <p:cNvPr id="6" name="文本框 5"/>
          <p:cNvSpPr txBox="1"/>
          <p:nvPr/>
        </p:nvSpPr>
        <p:spPr>
          <a:xfrm>
            <a:off x="1773936" y="3377137"/>
            <a:ext cx="11039765" cy="1015663"/>
          </a:xfrm>
          <a:prstGeom prst="rect">
            <a:avLst/>
          </a:prstGeom>
          <a:noFill/>
        </p:spPr>
        <p:txBody>
          <a:bodyPr wrap="square" rtlCol="0">
            <a:spAutoFit/>
          </a:bodyPr>
          <a:lstStyle/>
          <a:p>
            <a:r>
              <a:rPr lang="zh-CN" altLang="en-US" sz="6000" b="1" smtClean="0">
                <a:solidFill>
                  <a:schemeClr val="bg2"/>
                </a:solidFill>
                <a:latin typeface="华文隶书" panose="02010800040101010101" charset="-122"/>
                <a:ea typeface="华文隶书" panose="02010800040101010101" charset="-122"/>
                <a:cs typeface="华文隶书" panose="02010800040101010101" charset="-122"/>
              </a:rPr>
              <a:t>浅谈历史教学论文的撰写</a:t>
            </a:r>
            <a:endParaRPr lang="zh-CN" altLang="en-US" sz="5400" b="1" dirty="0">
              <a:solidFill>
                <a:schemeClr val="bg2"/>
              </a:solidFill>
              <a:latin typeface="Baoli SC" charset="-122"/>
              <a:ea typeface="Baoli SC" charset="-122"/>
              <a:cs typeface="Baoli SC" charset="-122"/>
            </a:endParaRPr>
          </a:p>
        </p:txBody>
      </p:sp>
      <p:sp>
        <p:nvSpPr>
          <p:cNvPr id="10" name="矩形: 剪去对角 9"/>
          <p:cNvSpPr/>
          <p:nvPr/>
        </p:nvSpPr>
        <p:spPr>
          <a:xfrm>
            <a:off x="2999929" y="5707980"/>
            <a:ext cx="2373086" cy="558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黄天庆     博士</a:t>
            </a:r>
            <a:endParaRPr lang="zh-CN" altLang="en-US" dirty="0"/>
          </a:p>
        </p:txBody>
      </p:sp>
      <p:sp>
        <p:nvSpPr>
          <p:cNvPr id="11" name="矩形: 剪去对角 10"/>
          <p:cNvSpPr/>
          <p:nvPr/>
        </p:nvSpPr>
        <p:spPr>
          <a:xfrm>
            <a:off x="6252028" y="5725820"/>
            <a:ext cx="2612550" cy="558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2020.12</a:t>
            </a:r>
            <a:endParaRPr lang="zh-CN" altLang="en-US" dirty="0"/>
          </a:p>
        </p:txBody>
      </p:sp>
      <p:sp>
        <p:nvSpPr>
          <p:cNvPr id="17" name="文本框 16"/>
          <p:cNvSpPr txBox="1"/>
          <p:nvPr/>
        </p:nvSpPr>
        <p:spPr>
          <a:xfrm>
            <a:off x="312057" y="439544"/>
            <a:ext cx="4423122" cy="461665"/>
          </a:xfrm>
          <a:prstGeom prst="rect">
            <a:avLst/>
          </a:prstGeom>
          <a:solidFill>
            <a:srgbClr val="C00000"/>
          </a:solidFill>
        </p:spPr>
        <p:txBody>
          <a:bodyPr wrap="square" rtlCol="0">
            <a:spAutoFit/>
          </a:bodyPr>
          <a:lstStyle/>
          <a:p>
            <a:pPr algn="dist"/>
            <a:r>
              <a:rPr lang="zh-CN" altLang="en-US" sz="2400" b="1" dirty="0">
                <a:solidFill>
                  <a:schemeClr val="bg1"/>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常州市教育科学研究院</a:t>
            </a:r>
          </a:p>
        </p:txBody>
      </p:sp>
    </p:spTree>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950"/>
                            </p:stCondLst>
                            <p:childTnLst>
                              <p:par>
                                <p:cTn id="15" presetID="12" presetClass="entr" presetSubtype="4" fill="hold" grpId="0" nodeType="afterEffect">
                                  <p:stCondLst>
                                    <p:cond delay="0"/>
                                  </p:stCondLst>
                                  <p:iterate type="lt">
                                    <p:tmPct val="15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2750"/>
                            </p:stCondLst>
                            <p:childTnLst>
                              <p:par>
                                <p:cTn id="20" presetID="12" presetClass="entr" presetSubtype="4" fill="hold" grpId="0" nodeType="afterEffect">
                                  <p:stCondLst>
                                    <p:cond delay="0"/>
                                  </p:stCondLst>
                                  <p:iterate type="lt">
                                    <p:tmPct val="15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一、选题与立意（</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、思路清）</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0" y="1295853"/>
            <a:ext cx="12192000" cy="3697807"/>
          </a:xfrm>
          <a:prstGeom prst="rect">
            <a:avLst/>
          </a:prstGeom>
          <a:noFill/>
        </p:spPr>
        <p:txBody>
          <a:bodyPr wrap="square" rtlCol="0">
            <a:spAutoFit/>
          </a:bodyPr>
          <a:lstStyle/>
          <a:p>
            <a:pPr>
              <a:lnSpc>
                <a:spcPct val="150000"/>
              </a:lnSpc>
            </a:pPr>
            <a:r>
              <a:rPr lang="zh-CN" altLang="en-US" sz="3200" b="1" dirty="0">
                <a:solidFill>
                  <a:srgbClr val="FF0000"/>
                </a:solidFill>
              </a:rPr>
              <a:t>具体步骤：</a:t>
            </a:r>
            <a:endParaRPr lang="en-US" altLang="zh-CN" sz="3200" b="1" dirty="0">
              <a:solidFill>
                <a:srgbClr val="FF0000"/>
              </a:solidFill>
            </a:endParaRPr>
          </a:p>
          <a:p>
            <a:pPr marL="457200" indent="-457200">
              <a:lnSpc>
                <a:spcPct val="150000"/>
              </a:lnSpc>
              <a:buFont typeface="Wingdings" panose="05000000000000000000" pitchFamily="2" charset="2"/>
              <a:buChar char="p"/>
            </a:pPr>
            <a:r>
              <a:rPr lang="zh-CN" altLang="en-US" sz="3200" b="1" dirty="0">
                <a:solidFill>
                  <a:srgbClr val="FF0000"/>
                </a:solidFill>
              </a:rPr>
              <a:t>提出问题：</a:t>
            </a:r>
            <a:r>
              <a:rPr lang="zh-CN" altLang="en-US" sz="3200" b="1" dirty="0"/>
              <a:t>研究什么、为什么要研究、计划如何研究</a:t>
            </a:r>
            <a:endParaRPr lang="en-US" altLang="zh-CN" sz="3200" b="1" dirty="0"/>
          </a:p>
          <a:p>
            <a:pPr marL="457200" indent="-457200">
              <a:lnSpc>
                <a:spcPct val="150000"/>
              </a:lnSpc>
              <a:buFont typeface="Wingdings" panose="05000000000000000000" pitchFamily="2" charset="2"/>
              <a:buChar char="p"/>
            </a:pPr>
            <a:r>
              <a:rPr lang="zh-CN" altLang="en-US" sz="3200" b="1" dirty="0">
                <a:solidFill>
                  <a:srgbClr val="FF0000"/>
                </a:solidFill>
              </a:rPr>
              <a:t>文献研究：</a:t>
            </a:r>
            <a:r>
              <a:rPr lang="zh-CN" altLang="en-US" sz="3200" b="1" dirty="0"/>
              <a:t>前人对这个问题已经做了哪些研究，使用了什么方法，得出了哪些结论，还有哪些问题没有解决？本研究与其他研究有何不同，意义何在？</a:t>
            </a:r>
            <a:endParaRPr lang="en-US" altLang="zh-CN" sz="3200" b="1" dirty="0"/>
          </a:p>
        </p:txBody>
      </p:sp>
    </p:spTree>
    <p:extLst>
      <p:ext uri="{BB962C8B-B14F-4D97-AF65-F5344CB8AC3E}">
        <p14:creationId xmlns:p14="http://schemas.microsoft.com/office/powerpoint/2010/main" val="8534146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一、选题与立意（</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、思路清）</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0" y="1330641"/>
            <a:ext cx="12192000" cy="4433073"/>
          </a:xfrm>
          <a:prstGeom prst="rect">
            <a:avLst/>
          </a:prstGeom>
          <a:noFill/>
        </p:spPr>
        <p:txBody>
          <a:bodyPr wrap="square" rtlCol="0">
            <a:spAutoFit/>
          </a:bodyPr>
          <a:lstStyle/>
          <a:p>
            <a:pPr>
              <a:lnSpc>
                <a:spcPct val="150000"/>
              </a:lnSpc>
            </a:pPr>
            <a:r>
              <a:rPr lang="zh-CN" altLang="en-US" sz="3200" b="1" dirty="0">
                <a:solidFill>
                  <a:srgbClr val="FF0000"/>
                </a:solidFill>
              </a:rPr>
              <a:t>具体步骤：</a:t>
            </a:r>
            <a:endParaRPr lang="en-US" altLang="zh-CN" sz="3200" b="1" dirty="0">
              <a:solidFill>
                <a:srgbClr val="FF0000"/>
              </a:solidFill>
            </a:endParaRPr>
          </a:p>
          <a:p>
            <a:pPr marL="457200" indent="-457200">
              <a:lnSpc>
                <a:spcPct val="150000"/>
              </a:lnSpc>
              <a:buFont typeface="Wingdings" panose="05000000000000000000" pitchFamily="2" charset="2"/>
              <a:buChar char="p"/>
            </a:pPr>
            <a:r>
              <a:rPr lang="zh-CN" altLang="en-US" sz="3200" b="1" dirty="0">
                <a:solidFill>
                  <a:srgbClr val="FF0000"/>
                </a:solidFill>
              </a:rPr>
              <a:t>设计研究方案：</a:t>
            </a:r>
            <a:r>
              <a:rPr lang="zh-CN" altLang="en-US" sz="3200" b="1" dirty="0"/>
              <a:t>确定对象和范围、时间、数据收集方式与手段、数据分析方法等。结果的显著性分析、与其他研究结果的对照。</a:t>
            </a:r>
            <a:endParaRPr lang="en-US" altLang="zh-CN" sz="3200" b="1" dirty="0">
              <a:solidFill>
                <a:srgbClr val="FF0000"/>
              </a:solidFill>
            </a:endParaRPr>
          </a:p>
          <a:p>
            <a:pPr marL="457200" indent="-457200">
              <a:lnSpc>
                <a:spcPct val="150000"/>
              </a:lnSpc>
              <a:buFont typeface="Wingdings" panose="05000000000000000000" pitchFamily="2" charset="2"/>
              <a:buChar char="p"/>
            </a:pPr>
            <a:r>
              <a:rPr lang="zh-CN" altLang="en-US" sz="3200" b="1" dirty="0">
                <a:solidFill>
                  <a:srgbClr val="FF0000"/>
                </a:solidFill>
              </a:rPr>
              <a:t>数据统计与分析</a:t>
            </a:r>
          </a:p>
          <a:p>
            <a:pPr marL="457200" indent="-457200">
              <a:lnSpc>
                <a:spcPct val="150000"/>
              </a:lnSpc>
              <a:buFont typeface="Wingdings" panose="05000000000000000000" pitchFamily="2" charset="2"/>
              <a:buChar char="p"/>
            </a:pPr>
            <a:r>
              <a:rPr lang="zh-CN" altLang="en-US" sz="3200" b="1" dirty="0">
                <a:solidFill>
                  <a:srgbClr val="FF0000"/>
                </a:solidFill>
              </a:rPr>
              <a:t>讨论研究的结果：</a:t>
            </a:r>
            <a:r>
              <a:rPr lang="zh-CN" altLang="en-US" sz="3200" b="1" dirty="0"/>
              <a:t>是否能够得出可靠的结论、有何启示等。 </a:t>
            </a:r>
          </a:p>
          <a:p>
            <a:pPr marL="457200" indent="-457200">
              <a:lnSpc>
                <a:spcPct val="150000"/>
              </a:lnSpc>
              <a:buFont typeface="Wingdings" panose="05000000000000000000" pitchFamily="2" charset="2"/>
              <a:buChar char="p"/>
            </a:pPr>
            <a:endParaRPr lang="zh-CN" altLang="en-US" sz="3200" b="1" dirty="0"/>
          </a:p>
        </p:txBody>
      </p:sp>
    </p:spTree>
    <p:extLst>
      <p:ext uri="{BB962C8B-B14F-4D97-AF65-F5344CB8AC3E}">
        <p14:creationId xmlns:p14="http://schemas.microsoft.com/office/powerpoint/2010/main" val="86194776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p:cNvSpPr/>
          <p:nvPr/>
        </p:nvSpPr>
        <p:spPr>
          <a:xfrm>
            <a:off x="0" y="1713701"/>
            <a:ext cx="12192000" cy="3519054"/>
          </a:xfrm>
          <a:custGeom>
            <a:avLst/>
            <a:gdLst>
              <a:gd name="connsiteX0" fmla="*/ 0 w 12192000"/>
              <a:gd name="connsiteY0" fmla="*/ 0 h 3519054"/>
              <a:gd name="connsiteX1" fmla="*/ 4489733 w 12192000"/>
              <a:gd name="connsiteY1" fmla="*/ 0 h 3519054"/>
              <a:gd name="connsiteX2" fmla="*/ 4475311 w 12192000"/>
              <a:gd name="connsiteY2" fmla="*/ 46460 h 3519054"/>
              <a:gd name="connsiteX3" fmla="*/ 4441702 w 12192000"/>
              <a:gd name="connsiteY3" fmla="*/ 379859 h 3519054"/>
              <a:gd name="connsiteX4" fmla="*/ 6096000 w 12192000"/>
              <a:gd name="connsiteY4" fmla="*/ 2034158 h 3519054"/>
              <a:gd name="connsiteX5" fmla="*/ 7750299 w 12192000"/>
              <a:gd name="connsiteY5" fmla="*/ 379859 h 3519054"/>
              <a:gd name="connsiteX6" fmla="*/ 7716690 w 12192000"/>
              <a:gd name="connsiteY6" fmla="*/ 46460 h 3519054"/>
              <a:gd name="connsiteX7" fmla="*/ 7702268 w 12192000"/>
              <a:gd name="connsiteY7" fmla="*/ 0 h 3519054"/>
              <a:gd name="connsiteX8" fmla="*/ 12192000 w 12192000"/>
              <a:gd name="connsiteY8" fmla="*/ 0 h 3519054"/>
              <a:gd name="connsiteX9" fmla="*/ 12192000 w 12192000"/>
              <a:gd name="connsiteY9" fmla="*/ 3519054 h 3519054"/>
              <a:gd name="connsiteX10" fmla="*/ 0 w 12192000"/>
              <a:gd name="connsiteY10" fmla="*/ 3519054 h 35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519054">
                <a:moveTo>
                  <a:pt x="0" y="0"/>
                </a:moveTo>
                <a:lnTo>
                  <a:pt x="4489733" y="0"/>
                </a:lnTo>
                <a:lnTo>
                  <a:pt x="4475311" y="46460"/>
                </a:lnTo>
                <a:cubicBezTo>
                  <a:pt x="4453274" y="154151"/>
                  <a:pt x="4441702" y="265654"/>
                  <a:pt x="4441702" y="379859"/>
                </a:cubicBezTo>
                <a:cubicBezTo>
                  <a:pt x="4441702" y="1293503"/>
                  <a:pt x="5182356" y="2034158"/>
                  <a:pt x="6096000" y="2034158"/>
                </a:cubicBezTo>
                <a:cubicBezTo>
                  <a:pt x="7009644" y="2034158"/>
                  <a:pt x="7750299" y="1293503"/>
                  <a:pt x="7750299" y="379859"/>
                </a:cubicBezTo>
                <a:cubicBezTo>
                  <a:pt x="7750299" y="265654"/>
                  <a:pt x="7738726" y="154151"/>
                  <a:pt x="7716690" y="46460"/>
                </a:cubicBezTo>
                <a:lnTo>
                  <a:pt x="7702268" y="0"/>
                </a:lnTo>
                <a:lnTo>
                  <a:pt x="12192000" y="0"/>
                </a:lnTo>
                <a:lnTo>
                  <a:pt x="12192000" y="3519054"/>
                </a:lnTo>
                <a:lnTo>
                  <a:pt x="0" y="35190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2" name="组合 11"/>
          <p:cNvGrpSpPr/>
          <p:nvPr/>
        </p:nvGrpSpPr>
        <p:grpSpPr>
          <a:xfrm>
            <a:off x="311285" y="-42679"/>
            <a:ext cx="12192001" cy="6900679"/>
            <a:chOff x="-1" y="-42679"/>
            <a:chExt cx="12192001" cy="6900679"/>
          </a:xfrm>
        </p:grpSpPr>
        <p:sp>
          <p:nvSpPr>
            <p:cNvPr id="14" name="矩形 13"/>
            <p:cNvSpPr/>
            <p:nvPr/>
          </p:nvSpPr>
          <p:spPr>
            <a:xfrm>
              <a:off x="0" y="3338946"/>
              <a:ext cx="12192000" cy="3519054"/>
            </a:xfrm>
            <a:prstGeom prst="rect">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 y="-42679"/>
              <a:ext cx="12192000" cy="3519054"/>
            </a:xfrm>
            <a:prstGeom prst="rect">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TextBox 37"/>
          <p:cNvSpPr txBox="1"/>
          <p:nvPr/>
        </p:nvSpPr>
        <p:spPr>
          <a:xfrm>
            <a:off x="2641437" y="3914303"/>
            <a:ext cx="6541474" cy="1106805"/>
          </a:xfrm>
          <a:prstGeom prst="rect">
            <a:avLst/>
          </a:prstGeom>
          <a:noFill/>
        </p:spPr>
        <p:txBody>
          <a:bodyPr wrap="square" lIns="0" rIns="0" rtlCol="0">
            <a:spAutoFit/>
          </a:bodyPr>
          <a:lstStyle/>
          <a:p>
            <a:pPr algn="dist"/>
            <a:r>
              <a:rPr lang="zh-CN" altLang="en-US" sz="66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方正达利体简体 Heavy" panose="02000A00000000000000" pitchFamily="2" charset="-122"/>
                <a:ea typeface="方正达利体简体 Heavy" panose="02000A00000000000000" pitchFamily="2" charset="-122"/>
                <a:cs typeface="方正静蕾简体" panose="03000509000000000000" pitchFamily="65" charset="-122"/>
              </a:rPr>
              <a:t>二、类型与结构</a:t>
            </a:r>
          </a:p>
        </p:txBody>
      </p:sp>
      <p:sp>
        <p:nvSpPr>
          <p:cNvPr id="17" name="椭圆 16"/>
          <p:cNvSpPr/>
          <p:nvPr/>
        </p:nvSpPr>
        <p:spPr>
          <a:xfrm>
            <a:off x="4441701" y="439261"/>
            <a:ext cx="3308598" cy="3308598"/>
          </a:xfrm>
          <a:prstGeom prst="ellipse">
            <a:avLst/>
          </a:prstGeom>
          <a:solidFill>
            <a:schemeClr val="bg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00631" y="1205946"/>
            <a:ext cx="2508004" cy="1833336"/>
          </a:xfrm>
          <a:prstGeom prst="rect">
            <a:avLst/>
          </a:prstGeom>
        </p:spPr>
      </p:pic>
    </p:spTree>
    <p:extLst>
      <p:ext uri="{BB962C8B-B14F-4D97-AF65-F5344CB8AC3E}">
        <p14:creationId xmlns:p14="http://schemas.microsoft.com/office/powerpoint/2010/main" val="1795364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800722" y="2343012"/>
            <a:ext cx="10352314" cy="1655453"/>
          </a:xfrm>
          <a:prstGeom prst="rect">
            <a:avLst/>
          </a:prstGeom>
          <a:noFill/>
        </p:spPr>
        <p:txBody>
          <a:bodyPr wrap="square" rtlCol="0">
            <a:spAutoFit/>
          </a:bodyPr>
          <a:lstStyle/>
          <a:p>
            <a:pPr>
              <a:lnSpc>
                <a:spcPct val="150000"/>
              </a:lnSpc>
            </a:pPr>
            <a:r>
              <a:rPr lang="zh-CN" altLang="en-US" sz="3600" b="1" dirty="0"/>
              <a:t>总体来讲，教学论文和案例所研究的课题可以分为</a:t>
            </a:r>
            <a:r>
              <a:rPr lang="zh-CN" altLang="en-US" sz="3600" b="1" dirty="0">
                <a:solidFill>
                  <a:srgbClr val="FF0000"/>
                </a:solidFill>
              </a:rPr>
              <a:t>实证研究</a:t>
            </a:r>
            <a:r>
              <a:rPr lang="zh-CN" altLang="en-US" sz="3600" b="1" dirty="0"/>
              <a:t>和</a:t>
            </a:r>
            <a:r>
              <a:rPr lang="zh-CN" altLang="en-US" sz="3600" b="1" dirty="0">
                <a:solidFill>
                  <a:srgbClr val="FF0000"/>
                </a:solidFill>
              </a:rPr>
              <a:t>非实证研究</a:t>
            </a:r>
            <a:r>
              <a:rPr lang="zh-CN" altLang="en-US" sz="3600" b="1" dirty="0"/>
              <a:t>。</a:t>
            </a:r>
            <a:endParaRPr lang="en-US" altLang="zh-CN" sz="3600" b="1" dirty="0"/>
          </a:p>
        </p:txBody>
      </p:sp>
    </p:spTree>
    <p:extLst>
      <p:ext uri="{BB962C8B-B14F-4D97-AF65-F5344CB8AC3E}">
        <p14:creationId xmlns:p14="http://schemas.microsoft.com/office/powerpoint/2010/main" val="31840934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0886" y="1024263"/>
            <a:ext cx="12181114" cy="4979440"/>
          </a:xfrm>
          <a:prstGeom prst="rect">
            <a:avLst/>
          </a:prstGeom>
          <a:noFill/>
        </p:spPr>
        <p:txBody>
          <a:bodyPr wrap="square" rtlCol="0">
            <a:spAutoFit/>
          </a:bodyPr>
          <a:lstStyle/>
          <a:p>
            <a:pPr>
              <a:lnSpc>
                <a:spcPct val="150000"/>
              </a:lnSpc>
            </a:pPr>
            <a:r>
              <a:rPr lang="zh-CN" altLang="en-US" sz="3600" b="1" dirty="0">
                <a:solidFill>
                  <a:srgbClr val="FF0000"/>
                </a:solidFill>
              </a:rPr>
              <a:t>非实证研究一般不需要进行实验或调查。非实验研究可以是：</a:t>
            </a:r>
          </a:p>
          <a:p>
            <a:pPr marL="571500" indent="-571500">
              <a:lnSpc>
                <a:spcPct val="150000"/>
              </a:lnSpc>
              <a:buFont typeface="Wingdings" panose="05000000000000000000" pitchFamily="2" charset="2"/>
              <a:buChar char="Ø"/>
            </a:pPr>
            <a:r>
              <a:rPr lang="zh-CN" altLang="en-US" sz="3600" b="1" dirty="0"/>
              <a:t>总结经验</a:t>
            </a:r>
          </a:p>
          <a:p>
            <a:pPr marL="571500" indent="-571500">
              <a:lnSpc>
                <a:spcPct val="150000"/>
              </a:lnSpc>
              <a:buFont typeface="Wingdings" panose="05000000000000000000" pitchFamily="2" charset="2"/>
              <a:buChar char="Ø"/>
            </a:pPr>
            <a:r>
              <a:rPr lang="zh-CN" altLang="en-US" sz="3600" b="1" dirty="0"/>
              <a:t>分析现象、问题并提出解决办法</a:t>
            </a:r>
          </a:p>
          <a:p>
            <a:pPr marL="571500" indent="-571500">
              <a:lnSpc>
                <a:spcPct val="150000"/>
              </a:lnSpc>
              <a:buFont typeface="Wingdings" panose="05000000000000000000" pitchFamily="2" charset="2"/>
              <a:buChar char="Ø"/>
            </a:pPr>
            <a:r>
              <a:rPr lang="zh-CN" altLang="en-US" sz="3600" b="1" dirty="0"/>
              <a:t>分析教学案例</a:t>
            </a:r>
          </a:p>
          <a:p>
            <a:pPr marL="571500" indent="-571500">
              <a:lnSpc>
                <a:spcPct val="150000"/>
              </a:lnSpc>
              <a:buFont typeface="Wingdings" panose="05000000000000000000" pitchFamily="2" charset="2"/>
              <a:buChar char="Ø"/>
            </a:pPr>
            <a:r>
              <a:rPr lang="zh-CN" altLang="en-US" sz="3600" b="1" dirty="0"/>
              <a:t>分析和评价学习材料</a:t>
            </a:r>
          </a:p>
          <a:p>
            <a:pPr marL="571500" indent="-571500">
              <a:lnSpc>
                <a:spcPct val="150000"/>
              </a:lnSpc>
              <a:buFont typeface="Wingdings" panose="05000000000000000000" pitchFamily="2" charset="2"/>
              <a:buChar char="Ø"/>
            </a:pPr>
            <a:r>
              <a:rPr lang="zh-CN" altLang="en-US" sz="3600" b="1" dirty="0"/>
              <a:t>探讨理论问题</a:t>
            </a:r>
          </a:p>
        </p:txBody>
      </p:sp>
    </p:spTree>
    <p:extLst>
      <p:ext uri="{BB962C8B-B14F-4D97-AF65-F5344CB8AC3E}">
        <p14:creationId xmlns:p14="http://schemas.microsoft.com/office/powerpoint/2010/main" val="2516550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0886" y="1213314"/>
            <a:ext cx="12181114" cy="4975657"/>
          </a:xfrm>
          <a:prstGeom prst="rect">
            <a:avLst/>
          </a:prstGeom>
          <a:noFill/>
        </p:spPr>
        <p:txBody>
          <a:bodyPr wrap="square" rtlCol="0">
            <a:spAutoFit/>
          </a:bodyPr>
          <a:lstStyle/>
          <a:p>
            <a:pPr>
              <a:lnSpc>
                <a:spcPct val="150000"/>
              </a:lnSpc>
            </a:pPr>
            <a:r>
              <a:rPr lang="zh-CN" altLang="en-US" sz="3600" b="1" dirty="0">
                <a:solidFill>
                  <a:srgbClr val="FF0000"/>
                </a:solidFill>
              </a:rPr>
              <a:t>实证性研究就是通过实际的数据来验证某种假设或发现某种规律。具体来讲，在确定研究类型应该考虑以下因素：</a:t>
            </a:r>
          </a:p>
          <a:p>
            <a:pPr marL="571500" indent="-571500">
              <a:lnSpc>
                <a:spcPct val="150000"/>
              </a:lnSpc>
              <a:buFont typeface="Wingdings" panose="05000000000000000000" pitchFamily="2" charset="2"/>
              <a:buChar char="Ø"/>
            </a:pPr>
            <a:r>
              <a:rPr lang="zh-CN" altLang="en-US" sz="3600" b="1" dirty="0"/>
              <a:t>定性研究还是定量研究</a:t>
            </a:r>
          </a:p>
          <a:p>
            <a:pPr marL="571500" indent="-571500">
              <a:lnSpc>
                <a:spcPct val="150000"/>
              </a:lnSpc>
              <a:buFont typeface="Wingdings" panose="05000000000000000000" pitchFamily="2" charset="2"/>
              <a:buChar char="Ø"/>
            </a:pPr>
            <a:r>
              <a:rPr lang="zh-CN" altLang="en-US" sz="3600" b="1" dirty="0"/>
              <a:t>干预还是非干预</a:t>
            </a:r>
            <a:r>
              <a:rPr lang="en-US" altLang="zh-CN" sz="3600" b="1" dirty="0"/>
              <a:t>?</a:t>
            </a:r>
          </a:p>
          <a:p>
            <a:pPr marL="571500" indent="-571500">
              <a:lnSpc>
                <a:spcPct val="150000"/>
              </a:lnSpc>
              <a:buFont typeface="Wingdings" panose="05000000000000000000" pitchFamily="2" charset="2"/>
              <a:buChar char="Ø"/>
            </a:pPr>
            <a:r>
              <a:rPr lang="zh-CN" altLang="en-US" sz="3600" b="1" dirty="0"/>
              <a:t>实验室环境还是自然环境</a:t>
            </a:r>
          </a:p>
          <a:p>
            <a:pPr marL="571500" indent="-571500">
              <a:lnSpc>
                <a:spcPct val="150000"/>
              </a:lnSpc>
              <a:buFont typeface="Wingdings" panose="05000000000000000000" pitchFamily="2" charset="2"/>
              <a:buChar char="Ø"/>
            </a:pPr>
            <a:endParaRPr lang="zh-CN" altLang="en-US" sz="3600" b="1" dirty="0"/>
          </a:p>
        </p:txBody>
      </p:sp>
    </p:spTree>
    <p:extLst>
      <p:ext uri="{BB962C8B-B14F-4D97-AF65-F5344CB8AC3E}">
        <p14:creationId xmlns:p14="http://schemas.microsoft.com/office/powerpoint/2010/main" val="26006001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197510" y="1024263"/>
            <a:ext cx="8131548" cy="4979440"/>
          </a:xfrm>
          <a:prstGeom prst="rect">
            <a:avLst/>
          </a:prstGeom>
          <a:noFill/>
        </p:spPr>
        <p:txBody>
          <a:bodyPr wrap="square" rtlCol="0">
            <a:spAutoFit/>
          </a:bodyPr>
          <a:lstStyle/>
          <a:p>
            <a:pPr>
              <a:lnSpc>
                <a:spcPct val="150000"/>
              </a:lnSpc>
            </a:pPr>
            <a:r>
              <a:rPr lang="zh-CN" altLang="en-US" sz="3600" b="1" dirty="0">
                <a:solidFill>
                  <a:srgbClr val="FF0000"/>
                </a:solidFill>
              </a:rPr>
              <a:t>实证性研究可以是：</a:t>
            </a:r>
          </a:p>
          <a:p>
            <a:pPr>
              <a:lnSpc>
                <a:spcPct val="150000"/>
              </a:lnSpc>
            </a:pPr>
            <a:r>
              <a:rPr lang="zh-CN" altLang="en-US" sz="3600" b="1" dirty="0"/>
              <a:t>验证现有的教与学的方法</a:t>
            </a:r>
          </a:p>
          <a:p>
            <a:pPr>
              <a:lnSpc>
                <a:spcPct val="150000"/>
              </a:lnSpc>
            </a:pPr>
            <a:r>
              <a:rPr lang="zh-CN" altLang="en-US" sz="3600" b="1" dirty="0"/>
              <a:t>验证新提出的方法</a:t>
            </a:r>
          </a:p>
          <a:p>
            <a:pPr>
              <a:lnSpc>
                <a:spcPct val="150000"/>
              </a:lnSpc>
            </a:pPr>
            <a:r>
              <a:rPr lang="zh-CN" altLang="en-US" sz="3600" b="1" dirty="0"/>
              <a:t>行动研究：基于问题及解决方案的研究</a:t>
            </a:r>
          </a:p>
          <a:p>
            <a:pPr>
              <a:lnSpc>
                <a:spcPct val="150000"/>
              </a:lnSpc>
            </a:pPr>
            <a:r>
              <a:rPr lang="zh-CN" altLang="en-US" sz="3600" b="1" dirty="0"/>
              <a:t>教育叙事研究</a:t>
            </a:r>
          </a:p>
          <a:p>
            <a:pPr>
              <a:lnSpc>
                <a:spcPct val="150000"/>
              </a:lnSpc>
            </a:pPr>
            <a:r>
              <a:rPr lang="zh-CN" altLang="en-US" sz="3600" b="1" dirty="0"/>
              <a:t>元研究</a:t>
            </a:r>
            <a:r>
              <a:rPr lang="en-US" altLang="zh-CN" sz="3600" b="1" dirty="0"/>
              <a:t>:</a:t>
            </a:r>
            <a:r>
              <a:rPr lang="zh-CN" altLang="en-US" sz="3600" b="1" dirty="0"/>
              <a:t>对研究进行的研究</a:t>
            </a:r>
          </a:p>
        </p:txBody>
      </p:sp>
    </p:spTree>
    <p:extLst>
      <p:ext uri="{BB962C8B-B14F-4D97-AF65-F5344CB8AC3E}">
        <p14:creationId xmlns:p14="http://schemas.microsoft.com/office/powerpoint/2010/main" val="1330821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52400" y="699469"/>
            <a:ext cx="11908971" cy="6006131"/>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1</a:t>
            </a:r>
            <a:r>
              <a:rPr lang="zh-CN" altLang="en-US" sz="3200" b="1" dirty="0">
                <a:solidFill>
                  <a:srgbClr val="00B050"/>
                </a:solidFill>
              </a:rPr>
              <a:t>．经验总结与交流</a:t>
            </a:r>
          </a:p>
          <a:p>
            <a:pPr>
              <a:lnSpc>
                <a:spcPct val="150000"/>
              </a:lnSpc>
            </a:pPr>
            <a:r>
              <a:rPr lang="zh-CN" altLang="en-US" sz="3200" b="1" dirty="0"/>
              <a:t>由于工作性质的特点，教师写得最多的还是总结和交流教学经验的论文。有人认为总结经验不算学术论文。其实这是对学术论文的狭隘理解。总结与交流教学经验的论文主要是介绍教师尝试的某种新的教学方法或技巧（包括对教材的取舍和调整）的过程和结果，或针对某个问题尝试采用的解决办法。这类论文一般包括以下几部分：</a:t>
            </a:r>
          </a:p>
        </p:txBody>
      </p:sp>
    </p:spTree>
    <p:extLst>
      <p:ext uri="{BB962C8B-B14F-4D97-AF65-F5344CB8AC3E}">
        <p14:creationId xmlns:p14="http://schemas.microsoft.com/office/powerpoint/2010/main" val="3521806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52400" y="699469"/>
            <a:ext cx="11813330" cy="5267468"/>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1</a:t>
            </a:r>
            <a:r>
              <a:rPr lang="zh-CN" altLang="en-US" sz="3200" b="1" dirty="0">
                <a:solidFill>
                  <a:srgbClr val="00B050"/>
                </a:solidFill>
              </a:rPr>
              <a:t>．经验总结与交流</a:t>
            </a:r>
          </a:p>
          <a:p>
            <a:pPr>
              <a:lnSpc>
                <a:spcPct val="150000"/>
              </a:lnSpc>
            </a:pPr>
            <a:r>
              <a:rPr lang="zh-CN" altLang="en-US" sz="3200" b="1" dirty="0">
                <a:solidFill>
                  <a:srgbClr val="0070C0"/>
                </a:solidFill>
              </a:rPr>
              <a:t>背景介绍：</a:t>
            </a:r>
            <a:r>
              <a:rPr lang="zh-CN" altLang="en-US" sz="3200" b="1" dirty="0"/>
              <a:t>如为什么要尝试某种新的方法？基于什么问题或状况提出的想法？</a:t>
            </a:r>
          </a:p>
          <a:p>
            <a:pPr>
              <a:lnSpc>
                <a:spcPct val="150000"/>
              </a:lnSpc>
            </a:pPr>
            <a:r>
              <a:rPr lang="zh-CN" altLang="en-US" sz="3200" b="1" dirty="0">
                <a:solidFill>
                  <a:srgbClr val="0070C0"/>
                </a:solidFill>
              </a:rPr>
              <a:t>具体操作过程：</a:t>
            </a:r>
            <a:r>
              <a:rPr lang="zh-CN" altLang="en-US" sz="3200" b="1" dirty="0"/>
              <a:t>如在课堂教学实践中如何运用某种方法</a:t>
            </a:r>
          </a:p>
          <a:p>
            <a:pPr>
              <a:lnSpc>
                <a:spcPct val="150000"/>
              </a:lnSpc>
            </a:pPr>
            <a:r>
              <a:rPr lang="zh-CN" altLang="en-US" sz="3200" b="1" dirty="0">
                <a:solidFill>
                  <a:srgbClr val="0070C0"/>
                </a:solidFill>
              </a:rPr>
              <a:t>方法运用的效果：</a:t>
            </a:r>
            <a:r>
              <a:rPr lang="zh-CN" altLang="en-US" sz="3200" b="1" dirty="0"/>
              <a:t>如采用新方法之后教学效果发生的变化</a:t>
            </a:r>
          </a:p>
          <a:p>
            <a:pPr>
              <a:lnSpc>
                <a:spcPct val="150000"/>
              </a:lnSpc>
            </a:pPr>
            <a:r>
              <a:rPr lang="zh-CN" altLang="en-US" sz="3200" b="1" dirty="0">
                <a:solidFill>
                  <a:srgbClr val="0070C0"/>
                </a:solidFill>
              </a:rPr>
              <a:t>建议和启示：</a:t>
            </a:r>
            <a:r>
              <a:rPr lang="zh-CN" altLang="en-US" sz="3200" b="1" dirty="0"/>
              <a:t>如果其他教师使用这种新方法时应注意哪些问题 </a:t>
            </a:r>
          </a:p>
        </p:txBody>
      </p:sp>
    </p:spTree>
    <p:extLst>
      <p:ext uri="{BB962C8B-B14F-4D97-AF65-F5344CB8AC3E}">
        <p14:creationId xmlns:p14="http://schemas.microsoft.com/office/powerpoint/2010/main" val="33627763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317172" y="1047812"/>
            <a:ext cx="7641771" cy="4528804"/>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1</a:t>
            </a:r>
            <a:r>
              <a:rPr lang="zh-CN" altLang="en-US" sz="3200" b="1" dirty="0">
                <a:solidFill>
                  <a:srgbClr val="00B050"/>
                </a:solidFill>
              </a:rPr>
              <a:t>．经验总结与交流</a:t>
            </a:r>
          </a:p>
          <a:p>
            <a:pPr>
              <a:lnSpc>
                <a:spcPct val="150000"/>
              </a:lnSpc>
            </a:pPr>
            <a:r>
              <a:rPr lang="zh-CN" altLang="en-US" sz="3200" b="1" dirty="0"/>
              <a:t>要特别注意以下几点：</a:t>
            </a:r>
          </a:p>
          <a:p>
            <a:pPr>
              <a:lnSpc>
                <a:spcPct val="150000"/>
              </a:lnSpc>
            </a:pPr>
            <a:r>
              <a:rPr lang="zh-CN" altLang="en-US" sz="3200" b="1" dirty="0"/>
              <a:t>第一，切忌老生常谈。 </a:t>
            </a:r>
          </a:p>
          <a:p>
            <a:pPr>
              <a:lnSpc>
                <a:spcPct val="150000"/>
              </a:lnSpc>
            </a:pPr>
            <a:r>
              <a:rPr lang="zh-CN" altLang="en-US" sz="3200" b="1" dirty="0"/>
              <a:t>第二，切忌泛泛而谈。 </a:t>
            </a:r>
          </a:p>
          <a:p>
            <a:pPr>
              <a:lnSpc>
                <a:spcPct val="150000"/>
              </a:lnSpc>
            </a:pPr>
            <a:r>
              <a:rPr lang="zh-CN" altLang="en-US" sz="3200" b="1" dirty="0"/>
              <a:t>第三，切忌空口说白话。</a:t>
            </a:r>
          </a:p>
        </p:txBody>
      </p:sp>
    </p:spTree>
    <p:extLst>
      <p:ext uri="{BB962C8B-B14F-4D97-AF65-F5344CB8AC3E}">
        <p14:creationId xmlns:p14="http://schemas.microsoft.com/office/powerpoint/2010/main" val="17083448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8" y="159658"/>
            <a:ext cx="8121589"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引言</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a:extLst>
              <a:ext uri="{FF2B5EF4-FFF2-40B4-BE49-F238E27FC236}">
                <a16:creationId xmlns:a16="http://schemas.microsoft.com/office/drawing/2014/main" xmlns="" id="{A3F31E4C-FA11-4140-B0AD-E9DCB51EBC8D}"/>
              </a:ext>
            </a:extLst>
          </p:cNvPr>
          <p:cNvSpPr txBox="1"/>
          <p:nvPr/>
        </p:nvSpPr>
        <p:spPr>
          <a:xfrm>
            <a:off x="1384624" y="1805414"/>
            <a:ext cx="9052636" cy="3247171"/>
          </a:xfrm>
          <a:prstGeom prst="rect">
            <a:avLst/>
          </a:prstGeom>
          <a:noFill/>
        </p:spPr>
        <p:txBody>
          <a:bodyPr wrap="square" rtlCol="0" anchor="t">
            <a:spAutoFit/>
          </a:bodyPr>
          <a:lstStyle/>
          <a:p>
            <a:pPr algn="just">
              <a:lnSpc>
                <a:spcPct val="150000"/>
              </a:lnSpc>
            </a:pPr>
            <a:r>
              <a:rPr lang="zh-CN" altLang="en-US" sz="2800" b="1" dirty="0"/>
              <a:t>       很多教师花大量的时间和精力撰写的论文被无情地退稿。有的教师认为目前学术期刊对稿件太挑剔，有的则认为投稿要靠特殊关系。其实，就我所知，目前学术期刊都有稿件难求的问题。稿件难求并不是说没有人投稿，而是在堆积如山的稿件中优质稿件难寻。 </a:t>
            </a:r>
          </a:p>
        </p:txBody>
      </p:sp>
    </p:spTree>
    <p:extLst>
      <p:ext uri="{BB962C8B-B14F-4D97-AF65-F5344CB8AC3E}">
        <p14:creationId xmlns:p14="http://schemas.microsoft.com/office/powerpoint/2010/main" val="40946905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pic>
        <p:nvPicPr>
          <p:cNvPr id="6" name="图片 5">
            <a:extLst>
              <a:ext uri="{FF2B5EF4-FFF2-40B4-BE49-F238E27FC236}">
                <a16:creationId xmlns:a16="http://schemas.microsoft.com/office/drawing/2014/main" xmlns="" id="{D60D7E45-DF34-4BB2-AE5C-5C5EE0DCD799}"/>
              </a:ext>
            </a:extLst>
          </p:cNvPr>
          <p:cNvPicPr>
            <a:picLocks noChangeAspect="1"/>
          </p:cNvPicPr>
          <p:nvPr/>
        </p:nvPicPr>
        <p:blipFill>
          <a:blip r:embed="rId4"/>
          <a:stretch>
            <a:fillRect/>
          </a:stretch>
        </p:blipFill>
        <p:spPr>
          <a:xfrm>
            <a:off x="2178323" y="772459"/>
            <a:ext cx="7620000" cy="5819775"/>
          </a:xfrm>
          <a:prstGeom prst="rect">
            <a:avLst/>
          </a:prstGeom>
        </p:spPr>
      </p:pic>
    </p:spTree>
    <p:extLst>
      <p:ext uri="{BB962C8B-B14F-4D97-AF65-F5344CB8AC3E}">
        <p14:creationId xmlns:p14="http://schemas.microsoft.com/office/powerpoint/2010/main" val="228920039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317172" y="1047812"/>
            <a:ext cx="7641771" cy="4528804"/>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1</a:t>
            </a:r>
            <a:r>
              <a:rPr lang="zh-CN" altLang="en-US" sz="3200" b="1" dirty="0">
                <a:solidFill>
                  <a:srgbClr val="00B050"/>
                </a:solidFill>
              </a:rPr>
              <a:t>．经验总结与交流</a:t>
            </a:r>
          </a:p>
          <a:p>
            <a:pPr>
              <a:lnSpc>
                <a:spcPct val="150000"/>
              </a:lnSpc>
            </a:pPr>
            <a:r>
              <a:rPr lang="zh-CN" altLang="en-US" sz="3200" b="1" dirty="0"/>
              <a:t>要特别注意以下几点：</a:t>
            </a:r>
          </a:p>
          <a:p>
            <a:pPr>
              <a:lnSpc>
                <a:spcPct val="150000"/>
              </a:lnSpc>
            </a:pPr>
            <a:r>
              <a:rPr lang="zh-CN" altLang="en-US" sz="3200" b="1" dirty="0"/>
              <a:t>第一，切忌老生常谈。 </a:t>
            </a:r>
          </a:p>
          <a:p>
            <a:pPr>
              <a:lnSpc>
                <a:spcPct val="150000"/>
              </a:lnSpc>
            </a:pPr>
            <a:r>
              <a:rPr lang="zh-CN" altLang="en-US" sz="3200" b="1" dirty="0"/>
              <a:t>第二，切忌泛泛而谈。 </a:t>
            </a:r>
          </a:p>
          <a:p>
            <a:pPr>
              <a:lnSpc>
                <a:spcPct val="150000"/>
              </a:lnSpc>
            </a:pPr>
            <a:r>
              <a:rPr lang="zh-CN" altLang="en-US" sz="3200" b="1" dirty="0"/>
              <a:t>第三，切忌空口说白话。</a:t>
            </a:r>
          </a:p>
        </p:txBody>
      </p:sp>
    </p:spTree>
    <p:extLst>
      <p:ext uri="{BB962C8B-B14F-4D97-AF65-F5344CB8AC3E}">
        <p14:creationId xmlns:p14="http://schemas.microsoft.com/office/powerpoint/2010/main" val="29306542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pic>
        <p:nvPicPr>
          <p:cNvPr id="9" name="图片 8">
            <a:extLst>
              <a:ext uri="{FF2B5EF4-FFF2-40B4-BE49-F238E27FC236}">
                <a16:creationId xmlns:a16="http://schemas.microsoft.com/office/drawing/2014/main" xmlns="" id="{2DDCB159-464D-419E-A5EA-F69C5FC3FD47}"/>
              </a:ext>
            </a:extLst>
          </p:cNvPr>
          <p:cNvPicPr>
            <a:picLocks noChangeAspect="1"/>
          </p:cNvPicPr>
          <p:nvPr/>
        </p:nvPicPr>
        <p:blipFill>
          <a:blip r:embed="rId4"/>
          <a:stretch>
            <a:fillRect/>
          </a:stretch>
        </p:blipFill>
        <p:spPr>
          <a:xfrm>
            <a:off x="1690007" y="982436"/>
            <a:ext cx="7839075" cy="5353050"/>
          </a:xfrm>
          <a:prstGeom prst="rect">
            <a:avLst/>
          </a:prstGeom>
        </p:spPr>
      </p:pic>
    </p:spTree>
    <p:extLst>
      <p:ext uri="{BB962C8B-B14F-4D97-AF65-F5344CB8AC3E}">
        <p14:creationId xmlns:p14="http://schemas.microsoft.com/office/powerpoint/2010/main" val="142004236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304800" y="772459"/>
            <a:ext cx="11860225" cy="6006131"/>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2</a:t>
            </a:r>
            <a:r>
              <a:rPr lang="zh-CN" altLang="en-US" sz="3200" b="1" dirty="0">
                <a:solidFill>
                  <a:srgbClr val="00B050"/>
                </a:solidFill>
              </a:rPr>
              <a:t>．现状调查与分析</a:t>
            </a:r>
            <a:endParaRPr lang="en-US" altLang="zh-CN" sz="3200" b="1" dirty="0">
              <a:solidFill>
                <a:srgbClr val="00B050"/>
              </a:solidFill>
            </a:endParaRPr>
          </a:p>
          <a:p>
            <a:pPr>
              <a:lnSpc>
                <a:spcPct val="150000"/>
              </a:lnSpc>
            </a:pPr>
            <a:r>
              <a:rPr lang="zh-CN" altLang="en-US" sz="3200" b="1" dirty="0">
                <a:solidFill>
                  <a:srgbClr val="0070C0"/>
                </a:solidFill>
              </a:rPr>
              <a:t>背景介绍：</a:t>
            </a:r>
            <a:r>
              <a:rPr lang="zh-CN" altLang="en-US" sz="3200" b="1" dirty="0"/>
              <a:t>如为什么要进行调查</a:t>
            </a:r>
          </a:p>
          <a:p>
            <a:pPr>
              <a:lnSpc>
                <a:spcPct val="150000"/>
              </a:lnSpc>
            </a:pPr>
            <a:r>
              <a:rPr lang="zh-CN" altLang="en-US" sz="3200" b="1" dirty="0">
                <a:solidFill>
                  <a:srgbClr val="0070C0"/>
                </a:solidFill>
              </a:rPr>
              <a:t>调查设计：</a:t>
            </a:r>
            <a:r>
              <a:rPr lang="zh-CN" altLang="en-US" sz="3200" b="1" dirty="0"/>
              <a:t>包括调查的对象、时间、地点、采样方法、调查工具、数据分析方法与工具等</a:t>
            </a:r>
          </a:p>
          <a:p>
            <a:pPr>
              <a:lnSpc>
                <a:spcPct val="150000"/>
              </a:lnSpc>
            </a:pPr>
            <a:r>
              <a:rPr lang="zh-CN" altLang="en-US" sz="3200" b="1" dirty="0">
                <a:solidFill>
                  <a:srgbClr val="0070C0"/>
                </a:solidFill>
              </a:rPr>
              <a:t>调查结果：</a:t>
            </a:r>
            <a:r>
              <a:rPr lang="zh-CN" altLang="en-US" sz="3200" b="1" dirty="0"/>
              <a:t>包括数据统计的结果</a:t>
            </a:r>
          </a:p>
          <a:p>
            <a:pPr>
              <a:lnSpc>
                <a:spcPct val="150000"/>
              </a:lnSpc>
            </a:pPr>
            <a:r>
              <a:rPr lang="zh-CN" altLang="en-US" sz="3200" b="1" dirty="0">
                <a:solidFill>
                  <a:srgbClr val="0070C0"/>
                </a:solidFill>
              </a:rPr>
              <a:t>分析与讨论：</a:t>
            </a:r>
            <a:r>
              <a:rPr lang="zh-CN" altLang="en-US" sz="3200" b="1" dirty="0"/>
              <a:t>对数据的进行系统分析并在此基础上对所研究的问题进行必要的讨论</a:t>
            </a:r>
          </a:p>
        </p:txBody>
      </p:sp>
    </p:spTree>
    <p:extLst>
      <p:ext uri="{BB962C8B-B14F-4D97-AF65-F5344CB8AC3E}">
        <p14:creationId xmlns:p14="http://schemas.microsoft.com/office/powerpoint/2010/main" val="2886337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304800" y="893081"/>
            <a:ext cx="11432361" cy="5267468"/>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2</a:t>
            </a:r>
            <a:r>
              <a:rPr lang="zh-CN" altLang="en-US" sz="3200" b="1" dirty="0">
                <a:solidFill>
                  <a:srgbClr val="00B050"/>
                </a:solidFill>
              </a:rPr>
              <a:t>．现状调查与分析</a:t>
            </a:r>
            <a:endParaRPr lang="en-US" altLang="zh-CN" sz="3200" b="1" dirty="0">
              <a:solidFill>
                <a:srgbClr val="00B050"/>
              </a:solidFill>
            </a:endParaRPr>
          </a:p>
          <a:p>
            <a:pPr>
              <a:lnSpc>
                <a:spcPct val="150000"/>
              </a:lnSpc>
            </a:pPr>
            <a:r>
              <a:rPr lang="zh-CN" altLang="en-US" sz="3200" b="1" dirty="0"/>
              <a:t>撰写现状调查与分析类论文时要注意以下两点：</a:t>
            </a:r>
          </a:p>
          <a:p>
            <a:pPr>
              <a:lnSpc>
                <a:spcPct val="150000"/>
              </a:lnSpc>
            </a:pPr>
            <a:r>
              <a:rPr lang="zh-CN" altLang="en-US" sz="3200" b="1" dirty="0"/>
              <a:t>第一，样本的数量要适当</a:t>
            </a:r>
          </a:p>
          <a:p>
            <a:pPr>
              <a:lnSpc>
                <a:spcPct val="150000"/>
              </a:lnSpc>
            </a:pPr>
            <a:r>
              <a:rPr lang="zh-CN" altLang="en-US" sz="3200" b="1" dirty="0"/>
              <a:t>第二，要使用适当的数据统计方法。调查的结果如果不采用统计方法进行系统的统计和分析，就没有多大价值。建议大家看一看有关这方面的书籍</a:t>
            </a:r>
            <a:endParaRPr lang="en-US" altLang="zh-CN" sz="3200" b="1" dirty="0"/>
          </a:p>
        </p:txBody>
      </p:sp>
    </p:spTree>
    <p:extLst>
      <p:ext uri="{BB962C8B-B14F-4D97-AF65-F5344CB8AC3E}">
        <p14:creationId xmlns:p14="http://schemas.microsoft.com/office/powerpoint/2010/main" val="36183347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pic>
        <p:nvPicPr>
          <p:cNvPr id="6" name="图片 5">
            <a:extLst>
              <a:ext uri="{FF2B5EF4-FFF2-40B4-BE49-F238E27FC236}">
                <a16:creationId xmlns:a16="http://schemas.microsoft.com/office/drawing/2014/main" xmlns="" id="{B23A298B-48CC-47B6-9B7D-D203C934EF09}"/>
              </a:ext>
            </a:extLst>
          </p:cNvPr>
          <p:cNvPicPr>
            <a:picLocks noChangeAspect="1"/>
          </p:cNvPicPr>
          <p:nvPr/>
        </p:nvPicPr>
        <p:blipFill rotWithShape="1">
          <a:blip r:embed="rId4"/>
          <a:srcRect t="4635"/>
          <a:stretch/>
        </p:blipFill>
        <p:spPr>
          <a:xfrm>
            <a:off x="2224087" y="812801"/>
            <a:ext cx="7743825" cy="5707742"/>
          </a:xfrm>
          <a:prstGeom prst="rect">
            <a:avLst/>
          </a:prstGeom>
        </p:spPr>
      </p:pic>
    </p:spTree>
    <p:extLst>
      <p:ext uri="{BB962C8B-B14F-4D97-AF65-F5344CB8AC3E}">
        <p14:creationId xmlns:p14="http://schemas.microsoft.com/office/powerpoint/2010/main" val="25723092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304800" y="987977"/>
            <a:ext cx="11432361" cy="4528804"/>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3</a:t>
            </a:r>
            <a:r>
              <a:rPr lang="zh-CN" altLang="en-US" sz="3200" b="1" dirty="0">
                <a:solidFill>
                  <a:srgbClr val="00B050"/>
                </a:solidFill>
              </a:rPr>
              <a:t>．理论学习与探究</a:t>
            </a:r>
            <a:endParaRPr lang="en-US" altLang="zh-CN" sz="3200" b="1" dirty="0">
              <a:solidFill>
                <a:srgbClr val="00B050"/>
              </a:solidFill>
            </a:endParaRPr>
          </a:p>
          <a:p>
            <a:pPr>
              <a:lnSpc>
                <a:spcPct val="150000"/>
              </a:lnSpc>
            </a:pPr>
            <a:r>
              <a:rPr lang="zh-CN" altLang="en-US" sz="3200" b="1" dirty="0"/>
              <a:t>有些教师并不满足于总结经验，而是经常结合自己的教学实践和反思，就一些教学理论、课程理论等问题进行探讨，如对某些理论本身或其实际价值提出质疑，或提出改进意见。这类论文对于提高教师的理论水平是很有意义的。 </a:t>
            </a:r>
          </a:p>
        </p:txBody>
      </p:sp>
    </p:spTree>
    <p:extLst>
      <p:ext uri="{BB962C8B-B14F-4D97-AF65-F5344CB8AC3E}">
        <p14:creationId xmlns:p14="http://schemas.microsoft.com/office/powerpoint/2010/main" val="20932995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457200" y="1024263"/>
            <a:ext cx="11279961" cy="4528804"/>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3</a:t>
            </a:r>
            <a:r>
              <a:rPr lang="zh-CN" altLang="en-US" sz="3200" b="1" dirty="0">
                <a:solidFill>
                  <a:srgbClr val="00B050"/>
                </a:solidFill>
              </a:rPr>
              <a:t>．理论学习与探究</a:t>
            </a:r>
            <a:endParaRPr lang="en-US" altLang="zh-CN" sz="3200" b="1" dirty="0">
              <a:solidFill>
                <a:srgbClr val="00B050"/>
              </a:solidFill>
            </a:endParaRPr>
          </a:p>
          <a:p>
            <a:pPr>
              <a:lnSpc>
                <a:spcPct val="150000"/>
              </a:lnSpc>
            </a:pPr>
            <a:r>
              <a:rPr lang="zh-CN" altLang="en-US" sz="3200" b="1" dirty="0">
                <a:solidFill>
                  <a:srgbClr val="00538E"/>
                </a:solidFill>
              </a:rPr>
              <a:t>第一，要正确理解所探讨的理论，力求做到言之有理。</a:t>
            </a:r>
            <a:r>
              <a:rPr lang="zh-CN" altLang="en-US" sz="3200" b="1" dirty="0"/>
              <a:t>有的教师对某个理论并没有完全理解，就对其进行批评或质疑。无论是批评还是质疑，都要讲究证据。如果没有一手的数据，也要有严谨的逻辑推理。 </a:t>
            </a:r>
          </a:p>
        </p:txBody>
      </p:sp>
    </p:spTree>
    <p:extLst>
      <p:ext uri="{BB962C8B-B14F-4D97-AF65-F5344CB8AC3E}">
        <p14:creationId xmlns:p14="http://schemas.microsoft.com/office/powerpoint/2010/main" val="8666742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457200" y="1024263"/>
            <a:ext cx="11279961" cy="3790140"/>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3</a:t>
            </a:r>
            <a:r>
              <a:rPr lang="zh-CN" altLang="en-US" sz="3200" b="1" dirty="0">
                <a:solidFill>
                  <a:srgbClr val="00B050"/>
                </a:solidFill>
              </a:rPr>
              <a:t>．理论学习与探究</a:t>
            </a:r>
            <a:endParaRPr lang="en-US" altLang="zh-CN" sz="3200" b="1" dirty="0">
              <a:solidFill>
                <a:srgbClr val="00B050"/>
              </a:solidFill>
            </a:endParaRPr>
          </a:p>
          <a:p>
            <a:pPr>
              <a:lnSpc>
                <a:spcPct val="150000"/>
              </a:lnSpc>
            </a:pPr>
            <a:r>
              <a:rPr lang="zh-CN" altLang="en-US" sz="3200" b="1" dirty="0">
                <a:solidFill>
                  <a:srgbClr val="00538E"/>
                </a:solidFill>
              </a:rPr>
              <a:t>第二，不要试图对某个理论进行全面的讨论。</a:t>
            </a:r>
            <a:r>
              <a:rPr lang="zh-CN" altLang="en-US" sz="3200" b="1" dirty="0"/>
              <a:t>如果所写的文章篇幅并不很长，我们建议教师针对某个理论的某一点展开具体的讨论，而不要面面俱到，更不能对所探讨的理论全盘否定。</a:t>
            </a:r>
          </a:p>
        </p:txBody>
      </p:sp>
    </p:spTree>
    <p:extLst>
      <p:ext uri="{BB962C8B-B14F-4D97-AF65-F5344CB8AC3E}">
        <p14:creationId xmlns:p14="http://schemas.microsoft.com/office/powerpoint/2010/main" val="2201338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pic>
        <p:nvPicPr>
          <p:cNvPr id="7" name="图片 6">
            <a:extLst>
              <a:ext uri="{FF2B5EF4-FFF2-40B4-BE49-F238E27FC236}">
                <a16:creationId xmlns:a16="http://schemas.microsoft.com/office/drawing/2014/main" xmlns="" id="{FC859F93-D3B6-4000-B01F-8C6274B68415}"/>
              </a:ext>
            </a:extLst>
          </p:cNvPr>
          <p:cNvPicPr>
            <a:picLocks noChangeAspect="1"/>
          </p:cNvPicPr>
          <p:nvPr/>
        </p:nvPicPr>
        <p:blipFill>
          <a:blip r:embed="rId4"/>
          <a:stretch>
            <a:fillRect/>
          </a:stretch>
        </p:blipFill>
        <p:spPr>
          <a:xfrm>
            <a:off x="1812472" y="893081"/>
            <a:ext cx="7848600" cy="5638334"/>
          </a:xfrm>
          <a:prstGeom prst="rect">
            <a:avLst/>
          </a:prstGeom>
        </p:spPr>
      </p:pic>
    </p:spTree>
    <p:extLst>
      <p:ext uri="{BB962C8B-B14F-4D97-AF65-F5344CB8AC3E}">
        <p14:creationId xmlns:p14="http://schemas.microsoft.com/office/powerpoint/2010/main" val="958561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8" y="159658"/>
            <a:ext cx="8121589"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引言</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a:extLst>
              <a:ext uri="{FF2B5EF4-FFF2-40B4-BE49-F238E27FC236}">
                <a16:creationId xmlns:a16="http://schemas.microsoft.com/office/drawing/2014/main" xmlns="" id="{A3F31E4C-FA11-4140-B0AD-E9DCB51EBC8D}"/>
              </a:ext>
            </a:extLst>
          </p:cNvPr>
          <p:cNvSpPr txBox="1"/>
          <p:nvPr/>
        </p:nvSpPr>
        <p:spPr>
          <a:xfrm>
            <a:off x="1197508" y="1119614"/>
            <a:ext cx="9052636" cy="4599208"/>
          </a:xfrm>
          <a:prstGeom prst="rect">
            <a:avLst/>
          </a:prstGeom>
          <a:noFill/>
        </p:spPr>
        <p:txBody>
          <a:bodyPr wrap="square" rtlCol="0" anchor="t">
            <a:spAutoFit/>
          </a:bodyPr>
          <a:lstStyle/>
          <a:p>
            <a:pPr algn="ctr">
              <a:lnSpc>
                <a:spcPct val="150000"/>
              </a:lnSpc>
            </a:pPr>
            <a:r>
              <a:rPr lang="zh-CN" altLang="en-US" sz="4000" b="1" dirty="0">
                <a:solidFill>
                  <a:srgbClr val="0070C0"/>
                </a:solidFill>
              </a:rPr>
              <a:t>优质论文的标准</a:t>
            </a:r>
            <a:endParaRPr lang="en-US" altLang="zh-CN" sz="4000" b="1" dirty="0">
              <a:solidFill>
                <a:srgbClr val="0070C0"/>
              </a:solidFill>
            </a:endParaRPr>
          </a:p>
          <a:p>
            <a:pPr algn="ctr">
              <a:lnSpc>
                <a:spcPct val="150000"/>
              </a:lnSpc>
            </a:pPr>
            <a:r>
              <a:rPr lang="zh-CN" altLang="en-US" sz="4000" b="1" dirty="0">
                <a:solidFill>
                  <a:srgbClr val="FF0000"/>
                </a:solidFill>
              </a:rPr>
              <a:t>论点新颖   概念准确</a:t>
            </a:r>
          </a:p>
          <a:p>
            <a:pPr algn="ctr">
              <a:lnSpc>
                <a:spcPct val="150000"/>
              </a:lnSpc>
            </a:pPr>
            <a:r>
              <a:rPr lang="zh-CN" altLang="en-US" sz="4000" b="1" dirty="0">
                <a:solidFill>
                  <a:srgbClr val="FF0000"/>
                </a:solidFill>
              </a:rPr>
              <a:t>论证严密   思想深刻</a:t>
            </a:r>
          </a:p>
          <a:p>
            <a:pPr algn="ctr">
              <a:lnSpc>
                <a:spcPct val="150000"/>
              </a:lnSpc>
            </a:pPr>
            <a:r>
              <a:rPr lang="zh-CN" altLang="en-US" sz="4000" b="1" dirty="0">
                <a:solidFill>
                  <a:srgbClr val="FF0000"/>
                </a:solidFill>
              </a:rPr>
              <a:t>论据全面   结论可靠</a:t>
            </a:r>
          </a:p>
          <a:p>
            <a:pPr algn="ctr">
              <a:lnSpc>
                <a:spcPct val="150000"/>
              </a:lnSpc>
            </a:pPr>
            <a:r>
              <a:rPr lang="zh-CN" altLang="en-US" sz="4000" b="1" dirty="0">
                <a:solidFill>
                  <a:srgbClr val="FF0000"/>
                </a:solidFill>
              </a:rPr>
              <a:t>方法科学   行文流畅</a:t>
            </a:r>
            <a:endParaRPr lang="zh-CN" altLang="en-US" sz="3600" b="1" dirty="0">
              <a:solidFill>
                <a:srgbClr val="FF0000"/>
              </a:solidFill>
            </a:endParaRPr>
          </a:p>
        </p:txBody>
      </p:sp>
    </p:spTree>
    <p:extLst>
      <p:ext uri="{BB962C8B-B14F-4D97-AF65-F5344CB8AC3E}">
        <p14:creationId xmlns:p14="http://schemas.microsoft.com/office/powerpoint/2010/main" val="10489264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628627" y="1024263"/>
            <a:ext cx="10930756" cy="4616648"/>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3</a:t>
            </a:r>
            <a:r>
              <a:rPr lang="zh-CN" altLang="en-US" sz="3200" b="1" dirty="0">
                <a:solidFill>
                  <a:srgbClr val="00B050"/>
                </a:solidFill>
              </a:rPr>
              <a:t>．理论学习与探究</a:t>
            </a:r>
            <a:endParaRPr lang="en-US" altLang="zh-CN" sz="3200" b="1" dirty="0">
              <a:solidFill>
                <a:srgbClr val="00B050"/>
              </a:solidFill>
            </a:endParaRPr>
          </a:p>
          <a:p>
            <a:pPr>
              <a:lnSpc>
                <a:spcPct val="150000"/>
              </a:lnSpc>
            </a:pPr>
            <a:r>
              <a:rPr lang="zh-CN" altLang="en-US" sz="3200" b="1" dirty="0">
                <a:solidFill>
                  <a:srgbClr val="00538E"/>
                </a:solidFill>
              </a:rPr>
              <a:t>第三，要尽可能结合教学实践。</a:t>
            </a:r>
            <a:r>
              <a:rPr lang="zh-CN" altLang="en-US" sz="3200" b="1" dirty="0" smtClean="0"/>
              <a:t>中学历史教师</a:t>
            </a:r>
            <a:r>
              <a:rPr lang="zh-CN" altLang="en-US" sz="3200" b="1" dirty="0"/>
              <a:t>撰写的论文一般不会投给那些学术性或理论性较强的期刊，而是投给理论与实践相结合或侧重实践的期刊。这类期刊在审稿时都要考虑论文是否与教学实践紧密结合。</a:t>
            </a:r>
          </a:p>
        </p:txBody>
      </p:sp>
    </p:spTree>
    <p:extLst>
      <p:ext uri="{BB962C8B-B14F-4D97-AF65-F5344CB8AC3E}">
        <p14:creationId xmlns:p14="http://schemas.microsoft.com/office/powerpoint/2010/main" val="30421063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pic>
        <p:nvPicPr>
          <p:cNvPr id="6" name="图片 5">
            <a:extLst>
              <a:ext uri="{FF2B5EF4-FFF2-40B4-BE49-F238E27FC236}">
                <a16:creationId xmlns:a16="http://schemas.microsoft.com/office/drawing/2014/main" xmlns="" id="{F92FFAE3-1103-4CEF-9F65-2F97D80E1A4B}"/>
              </a:ext>
            </a:extLst>
          </p:cNvPr>
          <p:cNvPicPr>
            <a:picLocks noChangeAspect="1"/>
          </p:cNvPicPr>
          <p:nvPr/>
        </p:nvPicPr>
        <p:blipFill>
          <a:blip r:embed="rId4"/>
          <a:stretch>
            <a:fillRect/>
          </a:stretch>
        </p:blipFill>
        <p:spPr>
          <a:xfrm>
            <a:off x="2350113" y="812800"/>
            <a:ext cx="7491774" cy="5729514"/>
          </a:xfrm>
          <a:prstGeom prst="rect">
            <a:avLst/>
          </a:prstGeom>
        </p:spPr>
      </p:pic>
    </p:spTree>
    <p:extLst>
      <p:ext uri="{BB962C8B-B14F-4D97-AF65-F5344CB8AC3E}">
        <p14:creationId xmlns:p14="http://schemas.microsoft.com/office/powerpoint/2010/main" val="11402897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457199" y="855266"/>
            <a:ext cx="11279961" cy="5264070"/>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4</a:t>
            </a:r>
            <a:r>
              <a:rPr lang="zh-CN" altLang="en-US" sz="3200" b="1" dirty="0">
                <a:solidFill>
                  <a:srgbClr val="00B050"/>
                </a:solidFill>
              </a:rPr>
              <a:t>．实证研究论文</a:t>
            </a:r>
            <a:endParaRPr lang="en-US" altLang="zh-CN" sz="3200" b="1" dirty="0">
              <a:solidFill>
                <a:srgbClr val="00B050"/>
              </a:solidFill>
            </a:endParaRPr>
          </a:p>
          <a:p>
            <a:pPr>
              <a:lnSpc>
                <a:spcPct val="150000"/>
              </a:lnSpc>
            </a:pPr>
            <a:r>
              <a:rPr lang="zh-CN" altLang="en-US" sz="3200" b="1" dirty="0"/>
              <a:t>随着教师科研水平的不断提高，一部分教师开始尝试撰写实证性论文。所谓实证性论文，就是在实验室或自然教学环境中设计某种实验来检验某种假设，一般情况下要有实验对象。这类论文学术性较强，写作要求较高。这类论文包括以下几个部分：</a:t>
            </a:r>
          </a:p>
          <a:p>
            <a:pPr>
              <a:lnSpc>
                <a:spcPct val="150000"/>
              </a:lnSpc>
            </a:pPr>
            <a:endParaRPr lang="zh-CN" altLang="en-US" sz="3200" b="1" dirty="0"/>
          </a:p>
        </p:txBody>
      </p:sp>
    </p:spTree>
    <p:extLst>
      <p:ext uri="{BB962C8B-B14F-4D97-AF65-F5344CB8AC3E}">
        <p14:creationId xmlns:p14="http://schemas.microsoft.com/office/powerpoint/2010/main" val="1453129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312110" y="833323"/>
            <a:ext cx="11247273" cy="5463162"/>
          </a:xfrm>
          <a:prstGeom prst="rect">
            <a:avLst/>
          </a:prstGeom>
          <a:noFill/>
        </p:spPr>
        <p:txBody>
          <a:bodyPr wrap="square" rtlCol="0">
            <a:spAutoFit/>
          </a:bodyPr>
          <a:lstStyle/>
          <a:p>
            <a:pPr>
              <a:lnSpc>
                <a:spcPct val="150000"/>
              </a:lnSpc>
            </a:pPr>
            <a:r>
              <a:rPr lang="zh-CN" altLang="en-US" sz="3600" b="1" dirty="0">
                <a:solidFill>
                  <a:srgbClr val="FF0000"/>
                </a:solidFill>
              </a:rPr>
              <a:t>常见论文类型及写作要求 ：</a:t>
            </a:r>
          </a:p>
          <a:p>
            <a:pPr>
              <a:lnSpc>
                <a:spcPct val="150000"/>
              </a:lnSpc>
            </a:pPr>
            <a:r>
              <a:rPr lang="en-US" altLang="zh-CN" sz="3200" b="1" dirty="0">
                <a:solidFill>
                  <a:srgbClr val="00B050"/>
                </a:solidFill>
              </a:rPr>
              <a:t>4</a:t>
            </a:r>
            <a:r>
              <a:rPr lang="zh-CN" altLang="en-US" sz="3200" b="1" dirty="0">
                <a:solidFill>
                  <a:srgbClr val="00B050"/>
                </a:solidFill>
              </a:rPr>
              <a:t>．实证研究论文</a:t>
            </a:r>
            <a:endParaRPr lang="en-US" altLang="zh-CN" sz="3200" b="1" dirty="0">
              <a:solidFill>
                <a:srgbClr val="00B050"/>
              </a:solidFill>
            </a:endParaRPr>
          </a:p>
          <a:p>
            <a:pPr>
              <a:lnSpc>
                <a:spcPct val="150000"/>
              </a:lnSpc>
            </a:pPr>
            <a:r>
              <a:rPr lang="zh-CN" altLang="en-US" sz="2800" b="1" dirty="0"/>
              <a:t>（</a:t>
            </a:r>
            <a:r>
              <a:rPr lang="en-US" altLang="zh-CN" sz="2800" b="1" dirty="0"/>
              <a:t>1</a:t>
            </a:r>
            <a:r>
              <a:rPr lang="zh-CN" altLang="en-US" sz="2800" b="1" dirty="0"/>
              <a:t>）</a:t>
            </a:r>
            <a:r>
              <a:rPr lang="zh-CN" altLang="en-US" sz="2800" b="1" dirty="0">
                <a:solidFill>
                  <a:srgbClr val="0070C0"/>
                </a:solidFill>
              </a:rPr>
              <a:t>研究的背景、意义及预期解决的问题。</a:t>
            </a:r>
          </a:p>
          <a:p>
            <a:pPr>
              <a:lnSpc>
                <a:spcPct val="150000"/>
              </a:lnSpc>
            </a:pPr>
            <a:r>
              <a:rPr lang="zh-CN" altLang="en-US" sz="2800" b="1" dirty="0"/>
              <a:t>（</a:t>
            </a:r>
            <a:r>
              <a:rPr lang="en-US" altLang="zh-CN" sz="2800" b="1" dirty="0"/>
              <a:t>2</a:t>
            </a:r>
            <a:r>
              <a:rPr lang="zh-CN" altLang="en-US" sz="2800" b="1" dirty="0"/>
              <a:t>）</a:t>
            </a:r>
            <a:r>
              <a:rPr lang="zh-CN" altLang="en-US" sz="2800" b="1" dirty="0">
                <a:solidFill>
                  <a:srgbClr val="0070C0"/>
                </a:solidFill>
              </a:rPr>
              <a:t>文献综述：</a:t>
            </a:r>
            <a:r>
              <a:rPr lang="zh-CN" altLang="en-US" sz="2800" b="1" dirty="0"/>
              <a:t>其主要目的是向读者介绍与本研究有关系的现有研究。</a:t>
            </a:r>
          </a:p>
          <a:p>
            <a:pPr>
              <a:lnSpc>
                <a:spcPct val="150000"/>
              </a:lnSpc>
            </a:pPr>
            <a:r>
              <a:rPr lang="zh-CN" altLang="en-US" sz="2800" b="1" dirty="0"/>
              <a:t>（</a:t>
            </a:r>
            <a:r>
              <a:rPr lang="en-US" altLang="zh-CN" sz="2800" b="1" dirty="0"/>
              <a:t>3</a:t>
            </a:r>
            <a:r>
              <a:rPr lang="zh-CN" altLang="en-US" sz="2800" b="1" dirty="0"/>
              <a:t>）</a:t>
            </a:r>
            <a:r>
              <a:rPr lang="zh-CN" altLang="en-US" sz="2800" b="1" dirty="0">
                <a:solidFill>
                  <a:srgbClr val="0070C0"/>
                </a:solidFill>
              </a:rPr>
              <a:t>研究设计：</a:t>
            </a:r>
            <a:r>
              <a:rPr lang="zh-CN" altLang="en-US" sz="2800" b="1" dirty="0"/>
              <a:t>研究的问题、研究对象、实验过程、数据收集工具、数据分析工具等。</a:t>
            </a:r>
          </a:p>
          <a:p>
            <a:pPr>
              <a:lnSpc>
                <a:spcPct val="150000"/>
              </a:lnSpc>
            </a:pPr>
            <a:r>
              <a:rPr lang="zh-CN" altLang="en-US" sz="2800" b="1" dirty="0"/>
              <a:t>（</a:t>
            </a:r>
            <a:r>
              <a:rPr lang="en-US" altLang="zh-CN" sz="2800" b="1" dirty="0"/>
              <a:t>4</a:t>
            </a:r>
            <a:r>
              <a:rPr lang="zh-CN" altLang="en-US" sz="2800" b="1" dirty="0"/>
              <a:t>）</a:t>
            </a:r>
            <a:r>
              <a:rPr lang="zh-CN" altLang="en-US" sz="2800" b="1" dirty="0">
                <a:solidFill>
                  <a:srgbClr val="0070C0"/>
                </a:solidFill>
              </a:rPr>
              <a:t>数据分析与报告：</a:t>
            </a:r>
            <a:r>
              <a:rPr lang="zh-CN" altLang="en-US" sz="2800" b="1" dirty="0"/>
              <a:t>报告研究结果并根据研究结果进行讨论。</a:t>
            </a:r>
          </a:p>
          <a:p>
            <a:pPr>
              <a:lnSpc>
                <a:spcPct val="150000"/>
              </a:lnSpc>
            </a:pPr>
            <a:r>
              <a:rPr lang="zh-CN" altLang="en-US" sz="2800" b="1" dirty="0"/>
              <a:t>（</a:t>
            </a:r>
            <a:r>
              <a:rPr lang="en-US" altLang="zh-CN" sz="2800" b="1" dirty="0"/>
              <a:t>5</a:t>
            </a:r>
            <a:r>
              <a:rPr lang="zh-CN" altLang="en-US" sz="2800" b="1" dirty="0"/>
              <a:t>）</a:t>
            </a:r>
            <a:r>
              <a:rPr lang="zh-CN" altLang="en-US" sz="2800" b="1" dirty="0">
                <a:solidFill>
                  <a:srgbClr val="0070C0"/>
                </a:solidFill>
              </a:rPr>
              <a:t>结论</a:t>
            </a:r>
            <a:r>
              <a:rPr lang="zh-CN" altLang="en-US" sz="2800" b="1" dirty="0"/>
              <a:t>。</a:t>
            </a:r>
          </a:p>
        </p:txBody>
      </p:sp>
    </p:spTree>
    <p:extLst>
      <p:ext uri="{BB962C8B-B14F-4D97-AF65-F5344CB8AC3E}">
        <p14:creationId xmlns:p14="http://schemas.microsoft.com/office/powerpoint/2010/main" val="4388244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二、类型与结构</a:t>
            </a:r>
          </a:p>
        </p:txBody>
      </p:sp>
      <p:pic>
        <p:nvPicPr>
          <p:cNvPr id="10" name="图片 9">
            <a:extLst>
              <a:ext uri="{FF2B5EF4-FFF2-40B4-BE49-F238E27FC236}">
                <a16:creationId xmlns:a16="http://schemas.microsoft.com/office/drawing/2014/main" xmlns="" id="{73FCB394-8387-4132-8EF5-3A92A06EF759}"/>
              </a:ext>
            </a:extLst>
          </p:cNvPr>
          <p:cNvPicPr>
            <a:picLocks noChangeAspect="1"/>
          </p:cNvPicPr>
          <p:nvPr/>
        </p:nvPicPr>
        <p:blipFill>
          <a:blip r:embed="rId4"/>
          <a:stretch>
            <a:fillRect/>
          </a:stretch>
        </p:blipFill>
        <p:spPr>
          <a:xfrm>
            <a:off x="1621970" y="812800"/>
            <a:ext cx="8806543" cy="5885542"/>
          </a:xfrm>
          <a:prstGeom prst="rect">
            <a:avLst/>
          </a:prstGeom>
        </p:spPr>
      </p:pic>
    </p:spTree>
    <p:extLst>
      <p:ext uri="{BB962C8B-B14F-4D97-AF65-F5344CB8AC3E}">
        <p14:creationId xmlns:p14="http://schemas.microsoft.com/office/powerpoint/2010/main" val="31669632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p:cNvSpPr/>
          <p:nvPr/>
        </p:nvSpPr>
        <p:spPr>
          <a:xfrm>
            <a:off x="0" y="1713701"/>
            <a:ext cx="12192000" cy="3519054"/>
          </a:xfrm>
          <a:custGeom>
            <a:avLst/>
            <a:gdLst>
              <a:gd name="connsiteX0" fmla="*/ 0 w 12192000"/>
              <a:gd name="connsiteY0" fmla="*/ 0 h 3519054"/>
              <a:gd name="connsiteX1" fmla="*/ 4489733 w 12192000"/>
              <a:gd name="connsiteY1" fmla="*/ 0 h 3519054"/>
              <a:gd name="connsiteX2" fmla="*/ 4475311 w 12192000"/>
              <a:gd name="connsiteY2" fmla="*/ 46460 h 3519054"/>
              <a:gd name="connsiteX3" fmla="*/ 4441702 w 12192000"/>
              <a:gd name="connsiteY3" fmla="*/ 379859 h 3519054"/>
              <a:gd name="connsiteX4" fmla="*/ 6096000 w 12192000"/>
              <a:gd name="connsiteY4" fmla="*/ 2034158 h 3519054"/>
              <a:gd name="connsiteX5" fmla="*/ 7750299 w 12192000"/>
              <a:gd name="connsiteY5" fmla="*/ 379859 h 3519054"/>
              <a:gd name="connsiteX6" fmla="*/ 7716690 w 12192000"/>
              <a:gd name="connsiteY6" fmla="*/ 46460 h 3519054"/>
              <a:gd name="connsiteX7" fmla="*/ 7702268 w 12192000"/>
              <a:gd name="connsiteY7" fmla="*/ 0 h 3519054"/>
              <a:gd name="connsiteX8" fmla="*/ 12192000 w 12192000"/>
              <a:gd name="connsiteY8" fmla="*/ 0 h 3519054"/>
              <a:gd name="connsiteX9" fmla="*/ 12192000 w 12192000"/>
              <a:gd name="connsiteY9" fmla="*/ 3519054 h 3519054"/>
              <a:gd name="connsiteX10" fmla="*/ 0 w 12192000"/>
              <a:gd name="connsiteY10" fmla="*/ 3519054 h 35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519054">
                <a:moveTo>
                  <a:pt x="0" y="0"/>
                </a:moveTo>
                <a:lnTo>
                  <a:pt x="4489733" y="0"/>
                </a:lnTo>
                <a:lnTo>
                  <a:pt x="4475311" y="46460"/>
                </a:lnTo>
                <a:cubicBezTo>
                  <a:pt x="4453274" y="154151"/>
                  <a:pt x="4441702" y="265654"/>
                  <a:pt x="4441702" y="379859"/>
                </a:cubicBezTo>
                <a:cubicBezTo>
                  <a:pt x="4441702" y="1293503"/>
                  <a:pt x="5182356" y="2034158"/>
                  <a:pt x="6096000" y="2034158"/>
                </a:cubicBezTo>
                <a:cubicBezTo>
                  <a:pt x="7009644" y="2034158"/>
                  <a:pt x="7750299" y="1293503"/>
                  <a:pt x="7750299" y="379859"/>
                </a:cubicBezTo>
                <a:cubicBezTo>
                  <a:pt x="7750299" y="265654"/>
                  <a:pt x="7738726" y="154151"/>
                  <a:pt x="7716690" y="46460"/>
                </a:cubicBezTo>
                <a:lnTo>
                  <a:pt x="7702268" y="0"/>
                </a:lnTo>
                <a:lnTo>
                  <a:pt x="12192000" y="0"/>
                </a:lnTo>
                <a:lnTo>
                  <a:pt x="12192000" y="3519054"/>
                </a:lnTo>
                <a:lnTo>
                  <a:pt x="0" y="35190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2" name="组合 11"/>
          <p:cNvGrpSpPr/>
          <p:nvPr/>
        </p:nvGrpSpPr>
        <p:grpSpPr>
          <a:xfrm>
            <a:off x="278627" y="-21340"/>
            <a:ext cx="12192001" cy="6900679"/>
            <a:chOff x="-1" y="-42679"/>
            <a:chExt cx="12192001" cy="6900679"/>
          </a:xfrm>
        </p:grpSpPr>
        <p:sp>
          <p:nvSpPr>
            <p:cNvPr id="14" name="矩形 13"/>
            <p:cNvSpPr/>
            <p:nvPr/>
          </p:nvSpPr>
          <p:spPr>
            <a:xfrm>
              <a:off x="0" y="3338946"/>
              <a:ext cx="12192000" cy="3519054"/>
            </a:xfrm>
            <a:prstGeom prst="rect">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 y="-42679"/>
              <a:ext cx="12192000" cy="3519054"/>
            </a:xfrm>
            <a:prstGeom prst="rect">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TextBox 37"/>
          <p:cNvSpPr txBox="1"/>
          <p:nvPr/>
        </p:nvSpPr>
        <p:spPr>
          <a:xfrm>
            <a:off x="2641437" y="3914303"/>
            <a:ext cx="6541474" cy="1106805"/>
          </a:xfrm>
          <a:prstGeom prst="rect">
            <a:avLst/>
          </a:prstGeom>
          <a:noFill/>
        </p:spPr>
        <p:txBody>
          <a:bodyPr wrap="square" lIns="0" rIns="0" rtlCol="0">
            <a:spAutoFit/>
          </a:bodyPr>
          <a:lstStyle/>
          <a:p>
            <a:pPr algn="dist"/>
            <a:r>
              <a:rPr lang="zh-CN" altLang="en-US" sz="66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方正达利体简体 Heavy" panose="02000A00000000000000" pitchFamily="2" charset="-122"/>
                <a:ea typeface="方正达利体简体 Heavy" panose="02000A00000000000000" pitchFamily="2" charset="-122"/>
                <a:cs typeface="方正静蕾简体" panose="03000509000000000000" pitchFamily="65" charset="-122"/>
              </a:rPr>
              <a:t>三、</a:t>
            </a:r>
            <a:r>
              <a:rPr lang="zh-CN" altLang="en-US" sz="66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微软雅黑" panose="020B0503020204020204" pitchFamily="34" charset="-122"/>
                <a:ea typeface="方正达利体简体 Heavy" panose="02000A00000000000000" pitchFamily="2" charset="-122"/>
              </a:rPr>
              <a:t>修订与润色</a:t>
            </a:r>
            <a:endParaRPr lang="zh-CN" altLang="en-US" sz="66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方正达利体简体 Heavy" panose="02000A00000000000000" pitchFamily="2" charset="-122"/>
              <a:ea typeface="方正达利体简体 Heavy" panose="02000A00000000000000" pitchFamily="2" charset="-122"/>
              <a:cs typeface="方正静蕾简体" panose="03000509000000000000" pitchFamily="65" charset="-122"/>
            </a:endParaRPr>
          </a:p>
        </p:txBody>
      </p:sp>
      <p:sp>
        <p:nvSpPr>
          <p:cNvPr id="17" name="椭圆 16"/>
          <p:cNvSpPr/>
          <p:nvPr/>
        </p:nvSpPr>
        <p:spPr>
          <a:xfrm>
            <a:off x="4441701" y="439261"/>
            <a:ext cx="3308598" cy="3308598"/>
          </a:xfrm>
          <a:prstGeom prst="ellipse">
            <a:avLst/>
          </a:prstGeom>
          <a:solidFill>
            <a:schemeClr val="bg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00631" y="1205946"/>
            <a:ext cx="2508004" cy="1833336"/>
          </a:xfrm>
          <a:prstGeom prst="rect">
            <a:avLst/>
          </a:prstGeom>
        </p:spPr>
      </p:pic>
    </p:spTree>
    <p:extLst>
      <p:ext uri="{BB962C8B-B14F-4D97-AF65-F5344CB8AC3E}">
        <p14:creationId xmlns:p14="http://schemas.microsoft.com/office/powerpoint/2010/main" val="36195637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reflection blurRad="6350" stA="55000" endA="300" endPos="45500" dir="5400000" sy="-100000" algn="bl" rotWithShape="0"/>
                </a:effectLst>
                <a:uLnTx/>
                <a:uFillTx/>
                <a:latin typeface="微软雅黑" panose="020B0503020204020204" pitchFamily="34" charset="-122"/>
                <a:ea typeface="方正达利体简体 Heavy" panose="02000A00000000000000" pitchFamily="2" charset="-122"/>
              </a:rPr>
              <a:t>三、修订与润色</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312110" y="833323"/>
            <a:ext cx="11247273" cy="5463162"/>
          </a:xfrm>
          <a:prstGeom prst="rect">
            <a:avLst/>
          </a:prstGeom>
          <a:noFill/>
        </p:spPr>
        <p:txBody>
          <a:bodyPr wrap="square" rtlCol="0">
            <a:spAutoFit/>
          </a:bodyPr>
          <a:lstStyle/>
          <a:p>
            <a:pPr>
              <a:lnSpc>
                <a:spcPct val="150000"/>
              </a:lnSpc>
            </a:pPr>
            <a:r>
              <a:rPr lang="zh-CN" altLang="en-US" sz="3600" b="1" dirty="0">
                <a:solidFill>
                  <a:srgbClr val="FF0000"/>
                </a:solidFill>
              </a:rPr>
              <a:t>论文写作中的常见问题：</a:t>
            </a:r>
          </a:p>
          <a:p>
            <a:pPr>
              <a:lnSpc>
                <a:spcPct val="150000"/>
              </a:lnSpc>
            </a:pPr>
            <a:r>
              <a:rPr lang="en-US" altLang="zh-CN" sz="3200" b="1" dirty="0"/>
              <a:t>1</a:t>
            </a:r>
            <a:r>
              <a:rPr lang="zh-CN" altLang="en-US" sz="3200" b="1" dirty="0"/>
              <a:t>．语言表达问题</a:t>
            </a:r>
          </a:p>
          <a:p>
            <a:pPr>
              <a:lnSpc>
                <a:spcPct val="150000"/>
              </a:lnSpc>
            </a:pPr>
            <a:r>
              <a:rPr lang="en-US" altLang="zh-CN" sz="3200" b="1" dirty="0"/>
              <a:t>2</a:t>
            </a:r>
            <a:r>
              <a:rPr lang="zh-CN" altLang="en-US" sz="3200" b="1" dirty="0"/>
              <a:t>．准确性问题</a:t>
            </a:r>
          </a:p>
          <a:p>
            <a:pPr>
              <a:lnSpc>
                <a:spcPct val="150000"/>
              </a:lnSpc>
            </a:pPr>
            <a:r>
              <a:rPr lang="en-US" altLang="zh-CN" sz="3200" b="1" dirty="0"/>
              <a:t>3</a:t>
            </a:r>
            <a:r>
              <a:rPr lang="zh-CN" altLang="en-US" sz="3200" b="1" dirty="0"/>
              <a:t>．行文格式（如标题）的问题</a:t>
            </a:r>
          </a:p>
          <a:p>
            <a:pPr>
              <a:lnSpc>
                <a:spcPct val="150000"/>
              </a:lnSpc>
            </a:pPr>
            <a:r>
              <a:rPr lang="en-US" altLang="zh-CN" sz="3200" b="1" dirty="0"/>
              <a:t>4</a:t>
            </a:r>
            <a:r>
              <a:rPr lang="zh-CN" altLang="en-US" sz="3200" b="1" dirty="0"/>
              <a:t>．文献引用问题</a:t>
            </a:r>
          </a:p>
          <a:p>
            <a:pPr>
              <a:lnSpc>
                <a:spcPct val="150000"/>
              </a:lnSpc>
            </a:pPr>
            <a:r>
              <a:rPr lang="en-US" altLang="zh-CN" sz="3200" b="1" dirty="0"/>
              <a:t>5</a:t>
            </a:r>
            <a:r>
              <a:rPr lang="zh-CN" altLang="en-US" sz="3200" b="1" dirty="0"/>
              <a:t>．参考文献的问题</a:t>
            </a:r>
          </a:p>
          <a:p>
            <a:pPr>
              <a:lnSpc>
                <a:spcPct val="150000"/>
              </a:lnSpc>
            </a:pPr>
            <a:r>
              <a:rPr lang="en-US" altLang="zh-CN" sz="3200" b="1" dirty="0"/>
              <a:t>6</a:t>
            </a:r>
            <a:r>
              <a:rPr lang="zh-CN" altLang="en-US" sz="3200" b="1" dirty="0"/>
              <a:t>．学术道德问题</a:t>
            </a:r>
          </a:p>
        </p:txBody>
      </p:sp>
    </p:spTree>
    <p:extLst>
      <p:ext uri="{BB962C8B-B14F-4D97-AF65-F5344CB8AC3E}">
        <p14:creationId xmlns:p14="http://schemas.microsoft.com/office/powerpoint/2010/main" val="4121573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reflection blurRad="6350" stA="55000" endA="300" endPos="45500" dir="5400000" sy="-100000" algn="bl" rotWithShape="0"/>
                </a:effectLst>
                <a:uLnTx/>
                <a:uFillTx/>
                <a:latin typeface="微软雅黑" panose="020B0503020204020204" pitchFamily="34" charset="-122"/>
                <a:ea typeface="方正达利体简体 Heavy" panose="02000A00000000000000" pitchFamily="2" charset="-122"/>
              </a:rPr>
              <a:t>三、修订与润色</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1399080" y="1682410"/>
            <a:ext cx="8178747" cy="2486450"/>
          </a:xfrm>
          <a:prstGeom prst="rect">
            <a:avLst/>
          </a:prstGeom>
          <a:noFill/>
        </p:spPr>
        <p:txBody>
          <a:bodyPr wrap="square" rtlCol="0">
            <a:spAutoFit/>
          </a:bodyPr>
          <a:lstStyle/>
          <a:p>
            <a:pPr>
              <a:lnSpc>
                <a:spcPct val="150000"/>
              </a:lnSpc>
            </a:pPr>
            <a:r>
              <a:rPr lang="zh-CN" altLang="en-US" sz="3600" b="1" dirty="0">
                <a:solidFill>
                  <a:srgbClr val="FF0000"/>
                </a:solidFill>
              </a:rPr>
              <a:t>润色</a:t>
            </a:r>
            <a:r>
              <a:rPr lang="en-US" altLang="zh-CN" sz="3600" b="1" dirty="0">
                <a:solidFill>
                  <a:srgbClr val="FF0000"/>
                </a:solidFill>
              </a:rPr>
              <a:t>——</a:t>
            </a:r>
            <a:r>
              <a:rPr lang="zh-CN" altLang="en-US" sz="3600" b="1" dirty="0">
                <a:solidFill>
                  <a:srgbClr val="FF0000"/>
                </a:solidFill>
              </a:rPr>
              <a:t>境界的提升</a:t>
            </a:r>
          </a:p>
          <a:p>
            <a:pPr>
              <a:lnSpc>
                <a:spcPct val="150000"/>
              </a:lnSpc>
            </a:pPr>
            <a:r>
              <a:rPr lang="zh-CN" altLang="en-US" sz="3600" b="1" dirty="0">
                <a:solidFill>
                  <a:srgbClr val="0070C0"/>
                </a:solidFill>
              </a:rPr>
              <a:t>数据</a:t>
            </a:r>
            <a:r>
              <a:rPr lang="en-US" altLang="zh-CN" sz="3600" b="1" dirty="0">
                <a:solidFill>
                  <a:srgbClr val="0070C0"/>
                </a:solidFill>
              </a:rPr>
              <a:t>—</a:t>
            </a:r>
            <a:r>
              <a:rPr lang="zh-CN" altLang="en-US" sz="3600" b="1" dirty="0">
                <a:solidFill>
                  <a:srgbClr val="0070C0"/>
                </a:solidFill>
              </a:rPr>
              <a:t>信息</a:t>
            </a:r>
            <a:r>
              <a:rPr lang="en-US" altLang="zh-CN" sz="3600" b="1" dirty="0">
                <a:solidFill>
                  <a:srgbClr val="0070C0"/>
                </a:solidFill>
              </a:rPr>
              <a:t>—</a:t>
            </a:r>
            <a:r>
              <a:rPr lang="zh-CN" altLang="en-US" sz="3600" b="1" dirty="0">
                <a:solidFill>
                  <a:srgbClr val="0070C0"/>
                </a:solidFill>
              </a:rPr>
              <a:t>知识</a:t>
            </a:r>
            <a:r>
              <a:rPr lang="en-US" altLang="zh-CN" sz="3600" b="1" dirty="0">
                <a:solidFill>
                  <a:srgbClr val="0070C0"/>
                </a:solidFill>
              </a:rPr>
              <a:t>—</a:t>
            </a:r>
            <a:r>
              <a:rPr lang="zh-CN" altLang="en-US" sz="3600" b="1" dirty="0">
                <a:solidFill>
                  <a:srgbClr val="0070C0"/>
                </a:solidFill>
              </a:rPr>
              <a:t>才能</a:t>
            </a:r>
            <a:r>
              <a:rPr lang="en-US" altLang="zh-CN" sz="3600" b="1" dirty="0">
                <a:solidFill>
                  <a:srgbClr val="0070C0"/>
                </a:solidFill>
              </a:rPr>
              <a:t>—</a:t>
            </a:r>
            <a:r>
              <a:rPr lang="zh-CN" altLang="en-US" sz="3600" b="1" dirty="0">
                <a:solidFill>
                  <a:srgbClr val="0070C0"/>
                </a:solidFill>
              </a:rPr>
              <a:t>智慧</a:t>
            </a:r>
            <a:endParaRPr lang="en-US" altLang="zh-CN" sz="3600" b="1" dirty="0"/>
          </a:p>
          <a:p>
            <a:pPr>
              <a:lnSpc>
                <a:spcPct val="150000"/>
              </a:lnSpc>
            </a:pPr>
            <a:r>
              <a:rPr lang="zh-CN" altLang="en-US" sz="3600" b="1" dirty="0"/>
              <a:t>前一环节达到后一环节需要经过飞跃</a:t>
            </a:r>
            <a:endParaRPr lang="en-US" altLang="zh-CN" sz="3200" b="1" dirty="0"/>
          </a:p>
        </p:txBody>
      </p:sp>
    </p:spTree>
    <p:extLst>
      <p:ext uri="{BB962C8B-B14F-4D97-AF65-F5344CB8AC3E}">
        <p14:creationId xmlns:p14="http://schemas.microsoft.com/office/powerpoint/2010/main" val="25428854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pic>
        <p:nvPicPr>
          <p:cNvPr id="6" name="图片 5">
            <a:extLst>
              <a:ext uri="{FF2B5EF4-FFF2-40B4-BE49-F238E27FC236}">
                <a16:creationId xmlns:a16="http://schemas.microsoft.com/office/drawing/2014/main" xmlns="" id="{92C9A13B-B1D1-484C-92FF-25352AA1977E}"/>
              </a:ext>
            </a:extLst>
          </p:cNvPr>
          <p:cNvPicPr>
            <a:picLocks noChangeAspect="1"/>
          </p:cNvPicPr>
          <p:nvPr/>
        </p:nvPicPr>
        <p:blipFill>
          <a:blip r:embed="rId4"/>
          <a:stretch>
            <a:fillRect/>
          </a:stretch>
        </p:blipFill>
        <p:spPr>
          <a:xfrm>
            <a:off x="2027464" y="893081"/>
            <a:ext cx="7658100" cy="5606143"/>
          </a:xfrm>
          <a:prstGeom prst="rect">
            <a:avLst/>
          </a:prstGeom>
        </p:spPr>
      </p:pic>
      <p:sp>
        <p:nvSpPr>
          <p:cNvPr id="10" name="矩形 9"/>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smtClean="0">
                <a:ln>
                  <a:noFill/>
                </a:ln>
                <a:solidFill>
                  <a:schemeClr val="bg1"/>
                </a:solidFill>
                <a:effectLst>
                  <a:outerShdw blurRad="38100" dist="38100" dir="2700000" algn="tl">
                    <a:srgbClr val="000000">
                      <a:alpha val="43137"/>
                    </a:srgbClr>
                  </a:outerShdw>
                  <a:reflection blurRad="6350" stA="55000" endA="300" endPos="45500" dir="5400000" sy="-100000" algn="bl" rotWithShape="0"/>
                </a:effectLst>
                <a:uLnTx/>
                <a:uFillTx/>
                <a:latin typeface="微软雅黑" panose="020B0503020204020204" pitchFamily="34" charset="-122"/>
                <a:ea typeface="方正达利体简体 Heavy" panose="02000A00000000000000" pitchFamily="2" charset="-122"/>
              </a:rPr>
              <a:t>附录：案例</a:t>
            </a: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reflection blurRad="6350" stA="55000" endA="300" endPos="45500" dir="5400000" sy="-100000" algn="bl" rotWithShape="0"/>
                </a:effectLst>
                <a:uLnTx/>
                <a:uFillTx/>
                <a:latin typeface="微软雅黑" panose="020B0503020204020204" pitchFamily="34" charset="-122"/>
                <a:ea typeface="方正达利体简体 Heavy" panose="02000A00000000000000" pitchFamily="2" charset="-122"/>
              </a:rPr>
              <a:t>研究</a:t>
            </a:r>
          </a:p>
        </p:txBody>
      </p:sp>
    </p:spTree>
    <p:extLst>
      <p:ext uri="{BB962C8B-B14F-4D97-AF65-F5344CB8AC3E}">
        <p14:creationId xmlns:p14="http://schemas.microsoft.com/office/powerpoint/2010/main" val="398384771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smtClean="0">
                <a:ln>
                  <a:noFill/>
                </a:ln>
                <a:solidFill>
                  <a:schemeClr val="bg1"/>
                </a:solidFill>
                <a:effectLst>
                  <a:outerShdw blurRad="38100" dist="38100" dir="2700000" algn="tl">
                    <a:srgbClr val="000000">
                      <a:alpha val="43137"/>
                    </a:srgbClr>
                  </a:outerShdw>
                  <a:reflection blurRad="6350" stA="55000" endA="300" endPos="45500" dir="5400000" sy="-100000" algn="bl" rotWithShape="0"/>
                </a:effectLst>
                <a:uLnTx/>
                <a:uFillTx/>
                <a:latin typeface="微软雅黑" panose="020B0503020204020204" pitchFamily="34" charset="-122"/>
                <a:ea typeface="方正达利体简体 Heavy" panose="02000A00000000000000" pitchFamily="2" charset="-122"/>
              </a:rPr>
              <a:t>附录：案例</a:t>
            </a: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reflection blurRad="6350" stA="55000" endA="300" endPos="45500" dir="5400000" sy="-100000" algn="bl" rotWithShape="0"/>
                </a:effectLst>
                <a:uLnTx/>
                <a:uFillTx/>
                <a:latin typeface="微软雅黑" panose="020B0503020204020204" pitchFamily="34" charset="-122"/>
                <a:ea typeface="方正达利体简体 Heavy" panose="02000A00000000000000" pitchFamily="2" charset="-122"/>
              </a:rPr>
              <a:t>研究</a:t>
            </a:r>
          </a:p>
        </p:txBody>
      </p:sp>
      <p:pic>
        <p:nvPicPr>
          <p:cNvPr id="7" name="图片 6">
            <a:extLst>
              <a:ext uri="{FF2B5EF4-FFF2-40B4-BE49-F238E27FC236}">
                <a16:creationId xmlns:a16="http://schemas.microsoft.com/office/drawing/2014/main" xmlns="" id="{5203BDFA-1BB7-4297-A8C3-84F61E3EB706}"/>
              </a:ext>
            </a:extLst>
          </p:cNvPr>
          <p:cNvPicPr>
            <a:picLocks noChangeAspect="1"/>
          </p:cNvPicPr>
          <p:nvPr/>
        </p:nvPicPr>
        <p:blipFill>
          <a:blip r:embed="rId4"/>
          <a:stretch>
            <a:fillRect/>
          </a:stretch>
        </p:blipFill>
        <p:spPr>
          <a:xfrm>
            <a:off x="2022318" y="969281"/>
            <a:ext cx="7524750" cy="5645604"/>
          </a:xfrm>
          <a:prstGeom prst="rect">
            <a:avLst/>
          </a:prstGeom>
        </p:spPr>
      </p:pic>
    </p:spTree>
    <p:extLst>
      <p:ext uri="{BB962C8B-B14F-4D97-AF65-F5344CB8AC3E}">
        <p14:creationId xmlns:p14="http://schemas.microsoft.com/office/powerpoint/2010/main" val="6627545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文字&#10;&#10;已生成极高可信度的说明"/>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78817" y="522512"/>
            <a:ext cx="5466383" cy="5978433"/>
          </a:xfrm>
          <a:prstGeom prst="rect">
            <a:avLst/>
          </a:prstGeom>
        </p:spPr>
      </p:pic>
      <p:sp>
        <p:nvSpPr>
          <p:cNvPr id="16" name="TextBox 37"/>
          <p:cNvSpPr txBox="1"/>
          <p:nvPr/>
        </p:nvSpPr>
        <p:spPr>
          <a:xfrm>
            <a:off x="7007091" y="2472100"/>
            <a:ext cx="3680460" cy="583565"/>
          </a:xfrm>
          <a:prstGeom prst="rect">
            <a:avLst/>
          </a:prstGeom>
          <a:noFill/>
        </p:spPr>
        <p:txBody>
          <a:bodyPr wrap="square" lIns="0" rIns="0" rtlCol="0">
            <a:spAutoFit/>
          </a:bodyPr>
          <a:lstStyle/>
          <a:p>
            <a:pPr algn="dist"/>
            <a:r>
              <a:rPr lang="zh-CN" altLang="en-US" sz="3200" b="1" dirty="0">
                <a:solidFill>
                  <a:schemeClr val="bg1"/>
                </a:solidFill>
                <a:latin typeface="+mj-ea"/>
                <a:ea typeface="+mj-ea"/>
                <a:cs typeface="方正静蕾简体" panose="03000509000000000000" pitchFamily="65" charset="-122"/>
              </a:rPr>
              <a:t>一、选题与立意</a:t>
            </a:r>
          </a:p>
        </p:txBody>
      </p:sp>
      <p:sp>
        <p:nvSpPr>
          <p:cNvPr id="17" name="TextBox 37"/>
          <p:cNvSpPr txBox="1"/>
          <p:nvPr/>
        </p:nvSpPr>
        <p:spPr>
          <a:xfrm>
            <a:off x="7007091" y="3227490"/>
            <a:ext cx="3680312" cy="583565"/>
          </a:xfrm>
          <a:prstGeom prst="rect">
            <a:avLst/>
          </a:prstGeom>
          <a:noFill/>
        </p:spPr>
        <p:txBody>
          <a:bodyPr wrap="square" lIns="0" rIns="0" rtlCol="0">
            <a:spAutoFit/>
          </a:bodyPr>
          <a:lstStyle/>
          <a:p>
            <a:pPr algn="dist"/>
            <a:r>
              <a:rPr lang="zh-CN" altLang="en-US" sz="3200" b="1" dirty="0">
                <a:solidFill>
                  <a:schemeClr val="bg1"/>
                </a:solidFill>
                <a:latin typeface="+mj-ea"/>
                <a:ea typeface="+mj-ea"/>
                <a:cs typeface="方正静蕾简体" panose="03000509000000000000" pitchFamily="65" charset="-122"/>
              </a:rPr>
              <a:t>二、类型与结构</a:t>
            </a:r>
          </a:p>
        </p:txBody>
      </p:sp>
      <p:sp>
        <p:nvSpPr>
          <p:cNvPr id="18" name="TextBox 37"/>
          <p:cNvSpPr txBox="1"/>
          <p:nvPr/>
        </p:nvSpPr>
        <p:spPr>
          <a:xfrm>
            <a:off x="7032638" y="3982880"/>
            <a:ext cx="3680313" cy="583565"/>
          </a:xfrm>
          <a:prstGeom prst="rect">
            <a:avLst/>
          </a:prstGeom>
          <a:noFill/>
        </p:spPr>
        <p:txBody>
          <a:bodyPr wrap="square" lIns="0" rIns="0" rtlCol="0">
            <a:spAutoFit/>
          </a:bodyPr>
          <a:lstStyle/>
          <a:p>
            <a:pPr algn="dist"/>
            <a:r>
              <a:rPr lang="zh-CN" altLang="en-US" sz="3200" b="1" dirty="0">
                <a:solidFill>
                  <a:schemeClr val="bg1"/>
                </a:solidFill>
                <a:latin typeface="+mj-ea"/>
                <a:ea typeface="+mj-ea"/>
                <a:cs typeface="方正静蕾简体" panose="03000509000000000000" pitchFamily="65" charset="-122"/>
              </a:rPr>
              <a:t>三、修订与润色</a:t>
            </a:r>
          </a:p>
        </p:txBody>
      </p:sp>
      <p:grpSp>
        <p:nvGrpSpPr>
          <p:cNvPr id="20" name="组合 19"/>
          <p:cNvGrpSpPr/>
          <p:nvPr/>
        </p:nvGrpSpPr>
        <p:grpSpPr bwMode="auto">
          <a:xfrm>
            <a:off x="7789834" y="1093657"/>
            <a:ext cx="2116166" cy="1158691"/>
            <a:chOff x="336295" y="1977204"/>
            <a:chExt cx="2377164" cy="1159163"/>
          </a:xfrm>
        </p:grpSpPr>
        <p:sp>
          <p:nvSpPr>
            <p:cNvPr id="21" name="文本框 38"/>
            <p:cNvSpPr txBox="1"/>
            <p:nvPr/>
          </p:nvSpPr>
          <p:spPr>
            <a:xfrm>
              <a:off x="336295" y="2674514"/>
              <a:ext cx="2377164" cy="461853"/>
            </a:xfrm>
            <a:prstGeom prst="rect">
              <a:avLst/>
            </a:prstGeom>
            <a:noFill/>
          </p:spPr>
          <p:txBody>
            <a:bodyPr wrap="square">
              <a:spAutoFit/>
            </a:bodyPr>
            <a:lstStyle/>
            <a:p>
              <a:pPr algn="ctr" eaLnBrk="1" fontAlgn="auto" hangingPunct="1">
                <a:spcBef>
                  <a:spcPts val="0"/>
                </a:spcBef>
                <a:spcAft>
                  <a:spcPts val="0"/>
                </a:spcAft>
                <a:defRPr/>
              </a:pPr>
              <a:r>
                <a:rPr lang="en-US" altLang="zh-CN" sz="2400" b="1" dirty="0">
                  <a:solidFill>
                    <a:schemeClr val="bg1"/>
                  </a:solidFill>
                  <a:latin typeface="+mj-ea"/>
                  <a:ea typeface="+mj-ea"/>
                  <a:cs typeface="方正静蕾简体" panose="03000509000000000000" pitchFamily="65" charset="-122"/>
                </a:rPr>
                <a:t>CONTENTS</a:t>
              </a:r>
              <a:endParaRPr lang="zh-CN" altLang="en-US" sz="2400" b="1" dirty="0">
                <a:solidFill>
                  <a:schemeClr val="bg1"/>
                </a:solidFill>
                <a:latin typeface="+mj-ea"/>
                <a:ea typeface="+mj-ea"/>
                <a:cs typeface="方正静蕾简体" panose="03000509000000000000" pitchFamily="65" charset="-122"/>
              </a:endParaRPr>
            </a:p>
          </p:txBody>
        </p:sp>
        <p:sp>
          <p:nvSpPr>
            <p:cNvPr id="22" name="文本框 11"/>
            <p:cNvSpPr txBox="1"/>
            <p:nvPr/>
          </p:nvSpPr>
          <p:spPr>
            <a:xfrm>
              <a:off x="407836" y="1977204"/>
              <a:ext cx="2289976" cy="769754"/>
            </a:xfrm>
            <a:prstGeom prst="rect">
              <a:avLst/>
            </a:prstGeom>
            <a:noFill/>
          </p:spPr>
          <p:txBody>
            <a:bodyPr wrap="square">
              <a:spAutoFit/>
            </a:bodyPr>
            <a:lstStyle/>
            <a:p>
              <a:pPr algn="ctr" eaLnBrk="1" fontAlgn="auto" hangingPunct="1">
                <a:spcBef>
                  <a:spcPts val="0"/>
                </a:spcBef>
                <a:spcAft>
                  <a:spcPts val="0"/>
                </a:spcAft>
                <a:defRPr/>
              </a:pPr>
              <a:r>
                <a:rPr lang="zh-CN" altLang="en-US" sz="4400" b="1" spc="600" dirty="0">
                  <a:solidFill>
                    <a:schemeClr val="bg1"/>
                  </a:solidFill>
                  <a:latin typeface="+mj-ea"/>
                  <a:ea typeface="+mj-ea"/>
                  <a:cs typeface="方正静蕾简体" panose="03000509000000000000" pitchFamily="65" charset="-122"/>
                </a:rPr>
                <a:t>目录</a:t>
              </a:r>
            </a:p>
          </p:txBody>
        </p:sp>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66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pic>
        <p:nvPicPr>
          <p:cNvPr id="10" name="Picture 4" descr="照片 006">
            <a:extLst>
              <a:ext uri="{FF2B5EF4-FFF2-40B4-BE49-F238E27FC236}">
                <a16:creationId xmlns:a16="http://schemas.microsoft.com/office/drawing/2014/main" xmlns="" id="{D200A83D-FBA5-479B-9191-F05D9A2590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994"/>
          <a:stretch>
            <a:fillRect/>
          </a:stretch>
        </p:blipFill>
        <p:spPr bwMode="auto">
          <a:xfrm>
            <a:off x="304800" y="1338943"/>
            <a:ext cx="5487124" cy="4504305"/>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xmlns="" id="{E3D2C7EE-3F50-41FC-A614-7482FB9E285C}"/>
              </a:ext>
            </a:extLst>
          </p:cNvPr>
          <p:cNvSpPr txBox="1"/>
          <p:nvPr/>
        </p:nvSpPr>
        <p:spPr>
          <a:xfrm>
            <a:off x="6096000" y="2701878"/>
            <a:ext cx="5921829" cy="1454244"/>
          </a:xfrm>
          <a:prstGeom prst="rect">
            <a:avLst/>
          </a:prstGeom>
          <a:noFill/>
        </p:spPr>
        <p:txBody>
          <a:bodyPr wrap="square" rtlCol="0">
            <a:spAutoFit/>
          </a:bodyPr>
          <a:lstStyle/>
          <a:p>
            <a:pPr>
              <a:lnSpc>
                <a:spcPct val="150000"/>
              </a:lnSpc>
            </a:pPr>
            <a:r>
              <a:rPr lang="zh-CN" altLang="en-US" sz="3200" b="1" dirty="0">
                <a:latin typeface="黑体" panose="02010609060101010101" pitchFamily="49" charset="-122"/>
                <a:ea typeface="黑体" panose="02010609060101010101" pitchFamily="49" charset="-122"/>
              </a:rPr>
              <a:t>写一篇文章并不难，</a:t>
            </a:r>
            <a:endParaRPr lang="en-US" altLang="zh-CN" sz="3200" b="1" dirty="0">
              <a:latin typeface="黑体" panose="02010609060101010101" pitchFamily="49" charset="-122"/>
              <a:ea typeface="黑体" panose="02010609060101010101" pitchFamily="49" charset="-122"/>
            </a:endParaRPr>
          </a:p>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难的是一辈子写不出一篇好文章。</a:t>
            </a:r>
          </a:p>
        </p:txBody>
      </p:sp>
      <p:sp>
        <p:nvSpPr>
          <p:cNvPr id="11" name="矩形 17"/>
          <p:cNvSpPr>
            <a:spLocks noChangeArrowheads="1"/>
          </p:cNvSpPr>
          <p:nvPr/>
        </p:nvSpPr>
        <p:spPr bwMode="auto">
          <a:xfrm>
            <a:off x="4770892" y="175567"/>
            <a:ext cx="7246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ea typeface="宋体" charset="-122"/>
                <a:sym typeface="Calibri" charset="0"/>
              </a:defRPr>
            </a:lvl1pPr>
            <a:lvl2pPr marL="742950" indent="-285750">
              <a:lnSpc>
                <a:spcPct val="90000"/>
              </a:lnSpc>
              <a:spcBef>
                <a:spcPts val="500"/>
              </a:spcBef>
              <a:buFont typeface="Arial" charset="0"/>
              <a:buChar char="•"/>
              <a:defRPr sz="2400">
                <a:solidFill>
                  <a:schemeClr val="tx1"/>
                </a:solidFill>
                <a:latin typeface="Calibri" charset="0"/>
                <a:ea typeface="宋体" charset="-122"/>
                <a:sym typeface="Calibri" charset="0"/>
              </a:defRPr>
            </a:lvl2pPr>
            <a:lvl3pPr marL="1143000" indent="-228600">
              <a:lnSpc>
                <a:spcPct val="90000"/>
              </a:lnSpc>
              <a:spcBef>
                <a:spcPts val="500"/>
              </a:spcBef>
              <a:buFont typeface="Arial" charset="0"/>
              <a:buChar char="•"/>
              <a:defRPr sz="2000">
                <a:solidFill>
                  <a:schemeClr val="tx1"/>
                </a:solidFill>
                <a:latin typeface="Calibri" charset="0"/>
                <a:ea typeface="宋体" charset="-122"/>
                <a:sym typeface="Calibri" charset="0"/>
              </a:defRPr>
            </a:lvl3pPr>
            <a:lvl4pPr marL="1600200" indent="-228600">
              <a:lnSpc>
                <a:spcPct val="90000"/>
              </a:lnSpc>
              <a:spcBef>
                <a:spcPts val="500"/>
              </a:spcBef>
              <a:buFont typeface="Arial" charset="0"/>
              <a:buChar char="•"/>
              <a:defRPr sz="2000">
                <a:solidFill>
                  <a:schemeClr val="tx1"/>
                </a:solidFill>
                <a:latin typeface="Calibri" charset="0"/>
                <a:ea typeface="宋体" charset="-122"/>
                <a:sym typeface="Calibri" charset="0"/>
              </a:defRPr>
            </a:lvl4pPr>
            <a:lvl5pPr marL="2057400" indent="-228600">
              <a:lnSpc>
                <a:spcPct val="90000"/>
              </a:lnSpc>
              <a:spcBef>
                <a:spcPts val="5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宋体" charset="-122"/>
                <a:sym typeface="Calibri" charset="0"/>
              </a:defRPr>
            </a:lvl9pPr>
          </a:lstStyle>
          <a:p>
            <a:pPr eaLnBrk="1" hangingPunct="1">
              <a:lnSpc>
                <a:spcPct val="100000"/>
              </a:lnSpc>
              <a:spcBef>
                <a:spcPct val="0"/>
              </a:spcBef>
              <a:buFontTx/>
              <a:buNone/>
            </a:pPr>
            <a:r>
              <a:rPr lang="zh-CN" altLang="en-US" sz="2400" b="1" dirty="0" smtClean="0">
                <a:solidFill>
                  <a:schemeClr val="bg1"/>
                </a:solidFill>
                <a:latin typeface="微软雅黑" charset="-122"/>
                <a:ea typeface="微软雅黑" charset="-122"/>
              </a:rPr>
              <a:t>勤于阅读、观察与实践，提升</a:t>
            </a:r>
            <a:r>
              <a:rPr lang="zh-CN" altLang="en-US" sz="2400" b="1" dirty="0">
                <a:solidFill>
                  <a:schemeClr val="bg1"/>
                </a:solidFill>
                <a:latin typeface="微软雅黑" charset="-122"/>
                <a:ea typeface="微软雅黑" charset="-122"/>
              </a:rPr>
              <a:t>课程研究</a:t>
            </a:r>
            <a:r>
              <a:rPr lang="zh-CN" altLang="en-US" sz="2400" b="1" dirty="0" smtClean="0">
                <a:solidFill>
                  <a:schemeClr val="bg1"/>
                </a:solidFill>
                <a:latin typeface="微软雅黑" charset="-122"/>
                <a:ea typeface="微软雅黑" charset="-122"/>
              </a:rPr>
              <a:t>力</a:t>
            </a:r>
            <a:endParaRPr lang="zh-CN" altLang="en-US" sz="2400" b="1" dirty="0">
              <a:solidFill>
                <a:schemeClr val="bg1"/>
              </a:solidFill>
              <a:latin typeface="微软雅黑" charset="-122"/>
              <a:ea typeface="微软雅黑" charset="-122"/>
            </a:endParaRPr>
          </a:p>
        </p:txBody>
      </p:sp>
    </p:spTree>
    <p:extLst>
      <p:ext uri="{BB962C8B-B14F-4D97-AF65-F5344CB8AC3E}">
        <p14:creationId xmlns:p14="http://schemas.microsoft.com/office/powerpoint/2010/main" val="11812556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rot="754733">
            <a:off x="-50556" y="5099853"/>
            <a:ext cx="1283754" cy="1495944"/>
          </a:xfrm>
          <a:prstGeom prst="rect">
            <a:avLst/>
          </a:prstGeom>
        </p:spPr>
      </p:pic>
      <p:sp>
        <p:nvSpPr>
          <p:cNvPr id="6" name="文本框 5"/>
          <p:cNvSpPr txBox="1"/>
          <p:nvPr/>
        </p:nvSpPr>
        <p:spPr>
          <a:xfrm>
            <a:off x="2977702" y="3042493"/>
            <a:ext cx="6567713" cy="1015663"/>
          </a:xfrm>
          <a:prstGeom prst="rect">
            <a:avLst/>
          </a:prstGeom>
          <a:noFill/>
        </p:spPr>
        <p:txBody>
          <a:bodyPr wrap="square" rtlCol="0">
            <a:spAutoFit/>
          </a:bodyPr>
          <a:lstStyle/>
          <a:p>
            <a:pPr algn="dist"/>
            <a:r>
              <a:rPr lang="zh-CN" altLang="en-US" sz="6000" b="1" dirty="0">
                <a:solidFill>
                  <a:schemeClr val="bg2"/>
                </a:solidFill>
                <a:latin typeface="华文隶书" panose="02010800040101010101" charset="-122"/>
                <a:ea typeface="华文隶书" panose="02010800040101010101" charset="-122"/>
                <a:cs typeface="华文隶书" panose="02010800040101010101" charset="-122"/>
              </a:rPr>
              <a:t>请多指正，谢谢！</a:t>
            </a:r>
          </a:p>
        </p:txBody>
      </p:sp>
      <p:sp>
        <p:nvSpPr>
          <p:cNvPr id="10" name="矩形: 剪去对角 9"/>
          <p:cNvSpPr/>
          <p:nvPr/>
        </p:nvSpPr>
        <p:spPr>
          <a:xfrm>
            <a:off x="3576416" y="5080453"/>
            <a:ext cx="2373086" cy="558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黄天庆  历史学博士</a:t>
            </a:r>
            <a:endParaRPr lang="zh-CN" altLang="en-US" dirty="0"/>
          </a:p>
        </p:txBody>
      </p:sp>
      <p:sp>
        <p:nvSpPr>
          <p:cNvPr id="11" name="矩形: 剪去对角 10"/>
          <p:cNvSpPr/>
          <p:nvPr/>
        </p:nvSpPr>
        <p:spPr>
          <a:xfrm>
            <a:off x="6261559" y="5080453"/>
            <a:ext cx="2612550" cy="558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2020</a:t>
            </a:r>
            <a:r>
              <a:rPr lang="zh-CN" altLang="en-US" dirty="0"/>
              <a:t>年</a:t>
            </a:r>
            <a:r>
              <a:rPr lang="en-US" altLang="zh-CN" dirty="0"/>
              <a:t>11</a:t>
            </a:r>
            <a:r>
              <a:rPr lang="zh-CN" altLang="en-US" dirty="0"/>
              <a:t>月</a:t>
            </a:r>
          </a:p>
        </p:txBody>
      </p:sp>
      <p:sp>
        <p:nvSpPr>
          <p:cNvPr id="17" name="文本框 16"/>
          <p:cNvSpPr txBox="1"/>
          <p:nvPr/>
        </p:nvSpPr>
        <p:spPr>
          <a:xfrm>
            <a:off x="339837" y="532561"/>
            <a:ext cx="4423122" cy="461665"/>
          </a:xfrm>
          <a:prstGeom prst="rect">
            <a:avLst/>
          </a:prstGeom>
          <a:solidFill>
            <a:srgbClr val="C00000"/>
          </a:solidFill>
        </p:spPr>
        <p:txBody>
          <a:bodyPr wrap="square" rtlCol="0">
            <a:spAutoFit/>
          </a:bodyPr>
          <a:lstStyle/>
          <a:p>
            <a:pPr algn="dist"/>
            <a:r>
              <a:rPr lang="zh-CN" altLang="en-US" sz="2400" b="1" dirty="0">
                <a:solidFill>
                  <a:schemeClr val="bg1"/>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常州市教育科学研究院</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p:cNvSpPr/>
          <p:nvPr/>
        </p:nvSpPr>
        <p:spPr>
          <a:xfrm>
            <a:off x="0" y="1713701"/>
            <a:ext cx="12192000" cy="3519054"/>
          </a:xfrm>
          <a:custGeom>
            <a:avLst/>
            <a:gdLst>
              <a:gd name="connsiteX0" fmla="*/ 0 w 12192000"/>
              <a:gd name="connsiteY0" fmla="*/ 0 h 3519054"/>
              <a:gd name="connsiteX1" fmla="*/ 4489733 w 12192000"/>
              <a:gd name="connsiteY1" fmla="*/ 0 h 3519054"/>
              <a:gd name="connsiteX2" fmla="*/ 4475311 w 12192000"/>
              <a:gd name="connsiteY2" fmla="*/ 46460 h 3519054"/>
              <a:gd name="connsiteX3" fmla="*/ 4441702 w 12192000"/>
              <a:gd name="connsiteY3" fmla="*/ 379859 h 3519054"/>
              <a:gd name="connsiteX4" fmla="*/ 6096000 w 12192000"/>
              <a:gd name="connsiteY4" fmla="*/ 2034158 h 3519054"/>
              <a:gd name="connsiteX5" fmla="*/ 7750299 w 12192000"/>
              <a:gd name="connsiteY5" fmla="*/ 379859 h 3519054"/>
              <a:gd name="connsiteX6" fmla="*/ 7716690 w 12192000"/>
              <a:gd name="connsiteY6" fmla="*/ 46460 h 3519054"/>
              <a:gd name="connsiteX7" fmla="*/ 7702268 w 12192000"/>
              <a:gd name="connsiteY7" fmla="*/ 0 h 3519054"/>
              <a:gd name="connsiteX8" fmla="*/ 12192000 w 12192000"/>
              <a:gd name="connsiteY8" fmla="*/ 0 h 3519054"/>
              <a:gd name="connsiteX9" fmla="*/ 12192000 w 12192000"/>
              <a:gd name="connsiteY9" fmla="*/ 3519054 h 3519054"/>
              <a:gd name="connsiteX10" fmla="*/ 0 w 12192000"/>
              <a:gd name="connsiteY10" fmla="*/ 3519054 h 35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519054">
                <a:moveTo>
                  <a:pt x="0" y="0"/>
                </a:moveTo>
                <a:lnTo>
                  <a:pt x="4489733" y="0"/>
                </a:lnTo>
                <a:lnTo>
                  <a:pt x="4475311" y="46460"/>
                </a:lnTo>
                <a:cubicBezTo>
                  <a:pt x="4453274" y="154151"/>
                  <a:pt x="4441702" y="265654"/>
                  <a:pt x="4441702" y="379859"/>
                </a:cubicBezTo>
                <a:cubicBezTo>
                  <a:pt x="4441702" y="1293503"/>
                  <a:pt x="5182356" y="2034158"/>
                  <a:pt x="6096000" y="2034158"/>
                </a:cubicBezTo>
                <a:cubicBezTo>
                  <a:pt x="7009644" y="2034158"/>
                  <a:pt x="7750299" y="1293503"/>
                  <a:pt x="7750299" y="379859"/>
                </a:cubicBezTo>
                <a:cubicBezTo>
                  <a:pt x="7750299" y="265654"/>
                  <a:pt x="7738726" y="154151"/>
                  <a:pt x="7716690" y="46460"/>
                </a:cubicBezTo>
                <a:lnTo>
                  <a:pt x="7702268" y="0"/>
                </a:lnTo>
                <a:lnTo>
                  <a:pt x="12192000" y="0"/>
                </a:lnTo>
                <a:lnTo>
                  <a:pt x="12192000" y="3519054"/>
                </a:lnTo>
                <a:lnTo>
                  <a:pt x="0" y="35190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2" name="组合 11"/>
          <p:cNvGrpSpPr/>
          <p:nvPr/>
        </p:nvGrpSpPr>
        <p:grpSpPr>
          <a:xfrm>
            <a:off x="311285" y="-42679"/>
            <a:ext cx="12192001" cy="6900679"/>
            <a:chOff x="-1" y="-42679"/>
            <a:chExt cx="12192001" cy="6900679"/>
          </a:xfrm>
        </p:grpSpPr>
        <p:sp>
          <p:nvSpPr>
            <p:cNvPr id="14" name="矩形 13"/>
            <p:cNvSpPr/>
            <p:nvPr/>
          </p:nvSpPr>
          <p:spPr>
            <a:xfrm>
              <a:off x="0" y="3338946"/>
              <a:ext cx="12192000" cy="3519054"/>
            </a:xfrm>
            <a:prstGeom prst="rect">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 y="-42679"/>
              <a:ext cx="12192000" cy="3519054"/>
            </a:xfrm>
            <a:prstGeom prst="rect">
              <a:avLst/>
            </a:prstGeom>
            <a:blipFill dpi="0" rotWithShape="1">
              <a:blip r:embed="rId3">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TextBox 37"/>
          <p:cNvSpPr txBox="1"/>
          <p:nvPr/>
        </p:nvSpPr>
        <p:spPr>
          <a:xfrm>
            <a:off x="2641437" y="3914303"/>
            <a:ext cx="6541474" cy="1106805"/>
          </a:xfrm>
          <a:prstGeom prst="rect">
            <a:avLst/>
          </a:prstGeom>
          <a:noFill/>
        </p:spPr>
        <p:txBody>
          <a:bodyPr wrap="square" lIns="0" rIns="0" rtlCol="0">
            <a:spAutoFit/>
          </a:bodyPr>
          <a:lstStyle/>
          <a:p>
            <a:pPr algn="dist"/>
            <a:r>
              <a:rPr lang="zh-CN" altLang="en-US" sz="66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方正达利体简体 Heavy" panose="02000A00000000000000" pitchFamily="2" charset="-122"/>
                <a:ea typeface="方正达利体简体 Heavy" panose="02000A00000000000000" pitchFamily="2" charset="-122"/>
                <a:cs typeface="方正静蕾简体" panose="03000509000000000000" pitchFamily="65" charset="-122"/>
              </a:rPr>
              <a:t>一、选题与立意</a:t>
            </a:r>
          </a:p>
        </p:txBody>
      </p:sp>
      <p:sp>
        <p:nvSpPr>
          <p:cNvPr id="17" name="椭圆 16"/>
          <p:cNvSpPr/>
          <p:nvPr/>
        </p:nvSpPr>
        <p:spPr>
          <a:xfrm>
            <a:off x="4441701" y="439261"/>
            <a:ext cx="3308598" cy="3308598"/>
          </a:xfrm>
          <a:prstGeom prst="ellipse">
            <a:avLst/>
          </a:prstGeom>
          <a:solidFill>
            <a:schemeClr val="bg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00631" y="1205946"/>
            <a:ext cx="2508004" cy="183333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 presetClass="entr" presetSubtype="1" accel="26000" fill="hold" grpId="0" nodeType="afterEffect" p14:presetBounceEnd="67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7000">
                                          <p:cBhvr additive="base">
                                            <p:cTn id="15" dur="1250" fill="hold"/>
                                            <p:tgtEl>
                                              <p:spTgt spid="17"/>
                                            </p:tgtEl>
                                            <p:attrNameLst>
                                              <p:attrName>ppt_x</p:attrName>
                                            </p:attrNameLst>
                                          </p:cBhvr>
                                          <p:tavLst>
                                            <p:tav tm="0">
                                              <p:val>
                                                <p:strVal val="#ppt_x"/>
                                              </p:val>
                                            </p:tav>
                                            <p:tav tm="100000">
                                              <p:val>
                                                <p:strVal val="#ppt_x"/>
                                              </p:val>
                                            </p:tav>
                                          </p:tavLst>
                                        </p:anim>
                                        <p:anim calcmode="lin" valueType="num" p14:bounceEnd="67000">
                                          <p:cBhvr additive="base">
                                            <p:cTn id="16" dur="125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 presetClass="entr" presetSubtype="1" accel="2600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一、选题与立意（</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、准备足）</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0" y="1684568"/>
            <a:ext cx="6226628" cy="2959143"/>
          </a:xfrm>
          <a:prstGeom prst="rect">
            <a:avLst/>
          </a:prstGeom>
          <a:noFill/>
        </p:spPr>
        <p:txBody>
          <a:bodyPr wrap="square" rtlCol="0">
            <a:spAutoFit/>
          </a:bodyPr>
          <a:lstStyle/>
          <a:p>
            <a:pPr>
              <a:lnSpc>
                <a:spcPct val="150000"/>
              </a:lnSpc>
            </a:pPr>
            <a:r>
              <a:rPr lang="en-US" altLang="zh-CN" sz="3200" b="1" dirty="0">
                <a:solidFill>
                  <a:srgbClr val="FF0000"/>
                </a:solidFill>
              </a:rPr>
              <a:t>A</a:t>
            </a:r>
            <a:r>
              <a:rPr lang="zh-CN" altLang="en-US" sz="3200" b="1" dirty="0">
                <a:solidFill>
                  <a:srgbClr val="FF0000"/>
                </a:solidFill>
              </a:rPr>
              <a:t>、驾驭教育问题的准备状态</a:t>
            </a:r>
            <a:endParaRPr lang="en-US" altLang="zh-CN" sz="3200" b="1" dirty="0">
              <a:solidFill>
                <a:srgbClr val="FF0000"/>
              </a:solidFill>
            </a:endParaRPr>
          </a:p>
          <a:p>
            <a:pPr marL="457200" indent="-457200">
              <a:lnSpc>
                <a:spcPct val="150000"/>
              </a:lnSpc>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对学科知识框架的整体把握</a:t>
            </a:r>
          </a:p>
          <a:p>
            <a:pPr marL="457200" indent="-457200">
              <a:lnSpc>
                <a:spcPct val="150000"/>
              </a:lnSpc>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对相关教育资讯的及时了解</a:t>
            </a:r>
          </a:p>
          <a:p>
            <a:pPr marL="457200" indent="-457200">
              <a:lnSpc>
                <a:spcPct val="150000"/>
              </a:lnSpc>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对教育问题本质的深刻体会</a:t>
            </a:r>
          </a:p>
        </p:txBody>
      </p:sp>
      <p:sp>
        <p:nvSpPr>
          <p:cNvPr id="11" name="文本框 10">
            <a:extLst>
              <a:ext uri="{FF2B5EF4-FFF2-40B4-BE49-F238E27FC236}">
                <a16:creationId xmlns:a16="http://schemas.microsoft.com/office/drawing/2014/main" xmlns="" id="{A1C28440-F1BE-46A2-8A41-B0AF4002E956}"/>
              </a:ext>
            </a:extLst>
          </p:cNvPr>
          <p:cNvSpPr txBox="1"/>
          <p:nvPr/>
        </p:nvSpPr>
        <p:spPr>
          <a:xfrm>
            <a:off x="5938397" y="1684568"/>
            <a:ext cx="6027333" cy="3670236"/>
          </a:xfrm>
          <a:prstGeom prst="rect">
            <a:avLst/>
          </a:prstGeom>
          <a:noFill/>
        </p:spPr>
        <p:txBody>
          <a:bodyPr wrap="square" rtlCol="0">
            <a:spAutoFit/>
          </a:bodyPr>
          <a:lstStyle/>
          <a:p>
            <a:pPr>
              <a:lnSpc>
                <a:spcPct val="150000"/>
              </a:lnSpc>
            </a:pPr>
            <a:r>
              <a:rPr lang="en-US" altLang="zh-CN" sz="3200" b="1" dirty="0">
                <a:solidFill>
                  <a:srgbClr val="FF0000"/>
                </a:solidFill>
              </a:rPr>
              <a:t>B</a:t>
            </a:r>
            <a:r>
              <a:rPr lang="zh-CN" altLang="en-US" sz="3200" b="1" dirty="0">
                <a:solidFill>
                  <a:srgbClr val="FF0000"/>
                </a:solidFill>
              </a:rPr>
              <a:t>、对教育研究趋势的宏观认识</a:t>
            </a:r>
          </a:p>
          <a:p>
            <a:pPr marL="457200" indent="-457200">
              <a:lnSpc>
                <a:spcPct val="150000"/>
              </a:lnSpc>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经验、资料</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思想、科学</a:t>
            </a:r>
          </a:p>
          <a:p>
            <a:pPr marL="457200" indent="-457200">
              <a:lnSpc>
                <a:spcPct val="150000"/>
              </a:lnSpc>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宏观、确定</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微观、动态</a:t>
            </a:r>
          </a:p>
          <a:p>
            <a:pPr marL="457200" indent="-457200">
              <a:lnSpc>
                <a:spcPct val="150000"/>
              </a:lnSpc>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理想诉求</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现实破解</a:t>
            </a:r>
          </a:p>
          <a:p>
            <a:pPr marL="457200" indent="-457200">
              <a:lnSpc>
                <a:spcPct val="150000"/>
              </a:lnSpc>
              <a:buFont typeface="Wingdings" panose="05000000000000000000" pitchFamily="2" charset="2"/>
              <a:buChar char="u"/>
            </a:pPr>
            <a:r>
              <a:rPr lang="zh-CN" altLang="en-US" sz="3200" b="1" dirty="0">
                <a:latin typeface="黑体" panose="02010609060101010101" pitchFamily="49" charset="-122"/>
                <a:ea typeface="黑体" panose="02010609060101010101" pitchFamily="49" charset="-122"/>
              </a:rPr>
              <a:t>单一学科</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多元方法</a:t>
            </a:r>
          </a:p>
        </p:txBody>
      </p:sp>
    </p:spTree>
    <p:extLst>
      <p:ext uri="{BB962C8B-B14F-4D97-AF65-F5344CB8AC3E}">
        <p14:creationId xmlns:p14="http://schemas.microsoft.com/office/powerpoint/2010/main" val="26989895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fade">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一、选题与立意（</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、意识强）</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96159" y="1580096"/>
            <a:ext cx="12039600" cy="3697807"/>
          </a:xfrm>
          <a:prstGeom prst="rect">
            <a:avLst/>
          </a:prstGeom>
          <a:noFill/>
        </p:spPr>
        <p:txBody>
          <a:bodyPr wrap="square" rtlCol="0">
            <a:spAutoFit/>
          </a:bodyPr>
          <a:lstStyle/>
          <a:p>
            <a:pPr>
              <a:lnSpc>
                <a:spcPct val="150000"/>
              </a:lnSpc>
            </a:pPr>
            <a:r>
              <a:rPr lang="en-US" altLang="zh-CN" sz="3200" b="1" dirty="0"/>
              <a:t>1</a:t>
            </a:r>
            <a:r>
              <a:rPr lang="zh-CN" altLang="en-US" sz="3200" b="1" dirty="0"/>
              <a:t>、主体意识（自觉、良知、想象力、独立意志、社会情感</a:t>
            </a:r>
            <a:r>
              <a:rPr lang="en-US" altLang="zh-CN" sz="3200" b="1" dirty="0"/>
              <a:t>)</a:t>
            </a:r>
          </a:p>
          <a:p>
            <a:pPr>
              <a:lnSpc>
                <a:spcPct val="150000"/>
              </a:lnSpc>
            </a:pPr>
            <a:r>
              <a:rPr lang="en-US" altLang="zh-CN" sz="3200" b="1" dirty="0"/>
              <a:t>2</a:t>
            </a:r>
            <a:r>
              <a:rPr lang="zh-CN" altLang="en-US" sz="3200" b="1" dirty="0"/>
              <a:t>、客体意识（受众、读者）</a:t>
            </a:r>
          </a:p>
          <a:p>
            <a:pPr>
              <a:lnSpc>
                <a:spcPct val="150000"/>
              </a:lnSpc>
            </a:pPr>
            <a:r>
              <a:rPr lang="en-US" altLang="zh-CN" sz="3200" b="1" dirty="0"/>
              <a:t>3</a:t>
            </a:r>
            <a:r>
              <a:rPr lang="zh-CN" altLang="en-US" sz="3200" b="1" dirty="0"/>
              <a:t>、信念意识 </a:t>
            </a:r>
            <a:r>
              <a:rPr lang="en-US" altLang="zh-CN" sz="3200" b="1" dirty="0"/>
              <a:t>(</a:t>
            </a:r>
            <a:r>
              <a:rPr lang="zh-CN" altLang="en-US" sz="3200" b="1" dirty="0"/>
              <a:t>教育理念</a:t>
            </a:r>
            <a:r>
              <a:rPr lang="en-US" altLang="zh-CN" sz="3200" b="1" dirty="0"/>
              <a:t>)</a:t>
            </a:r>
            <a:endParaRPr lang="en-US" altLang="zh-CN" sz="3200" b="1" dirty="0">
              <a:latin typeface="黑体" panose="02010609060101010101" pitchFamily="49" charset="-122"/>
              <a:ea typeface="黑体" panose="02010609060101010101" pitchFamily="49" charset="-122"/>
            </a:endParaRPr>
          </a:p>
          <a:p>
            <a:pPr>
              <a:lnSpc>
                <a:spcPct val="150000"/>
              </a:lnSpc>
            </a:pPr>
            <a:r>
              <a:rPr lang="en-US" altLang="zh-CN" sz="3200" b="1" dirty="0"/>
              <a:t>4</a:t>
            </a:r>
            <a:r>
              <a:rPr lang="zh-CN" altLang="en-US" sz="3200" b="1" dirty="0"/>
              <a:t>、问题意识（不仅要有问题意识，而且要有问题的“质量”意识。问题的质量，决定研究的质量）</a:t>
            </a:r>
            <a:endParaRPr lang="en-US" altLang="zh-CN" sz="3200" b="1" dirty="0">
              <a:solidFill>
                <a:srgbClr val="FF0000"/>
              </a:solidFill>
            </a:endParaRPr>
          </a:p>
        </p:txBody>
      </p:sp>
    </p:spTree>
    <p:extLst>
      <p:ext uri="{BB962C8B-B14F-4D97-AF65-F5344CB8AC3E}">
        <p14:creationId xmlns:p14="http://schemas.microsoft.com/office/powerpoint/2010/main" val="29020092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一、选题与立意（</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、意识强）</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304800" y="2318760"/>
            <a:ext cx="11584761" cy="2220480"/>
          </a:xfrm>
          <a:prstGeom prst="rect">
            <a:avLst/>
          </a:prstGeom>
          <a:noFill/>
        </p:spPr>
        <p:txBody>
          <a:bodyPr wrap="square" rtlCol="0">
            <a:spAutoFit/>
          </a:bodyPr>
          <a:lstStyle/>
          <a:p>
            <a:pPr>
              <a:lnSpc>
                <a:spcPct val="150000"/>
              </a:lnSpc>
            </a:pPr>
            <a:r>
              <a:rPr lang="en-US" altLang="zh-CN" sz="3200" b="1" dirty="0"/>
              <a:t>5</a:t>
            </a:r>
            <a:r>
              <a:rPr lang="zh-CN" altLang="en-US" sz="3200" b="1" dirty="0"/>
              <a:t>、创新意识</a:t>
            </a:r>
            <a:r>
              <a:rPr lang="en-US" altLang="zh-CN" sz="3200" b="1" dirty="0"/>
              <a:t>(</a:t>
            </a:r>
            <a:r>
              <a:rPr lang="zh-CN" altLang="en-US" sz="3200" b="1" dirty="0"/>
              <a:t>避免研究结论理想化、研究方法目的化、研究成果表达方式官化、研究态度情绪化、语言西化 、学科泛化</a:t>
            </a:r>
            <a:r>
              <a:rPr lang="en-US" altLang="zh-CN" sz="3200" b="1" dirty="0"/>
              <a:t>)</a:t>
            </a:r>
            <a:endParaRPr lang="zh-CN" altLang="en-US" sz="3200" b="1" dirty="0"/>
          </a:p>
          <a:p>
            <a:pPr>
              <a:lnSpc>
                <a:spcPct val="150000"/>
              </a:lnSpc>
            </a:pPr>
            <a:r>
              <a:rPr lang="zh-CN" altLang="en-US" sz="3200" b="1" dirty="0"/>
              <a:t> </a:t>
            </a:r>
            <a:r>
              <a:rPr lang="en-US" altLang="zh-CN" sz="3200" b="1" dirty="0"/>
              <a:t>6</a:t>
            </a:r>
            <a:r>
              <a:rPr lang="zh-CN" altLang="en-US" sz="3200" b="1" dirty="0"/>
              <a:t>、自律意识</a:t>
            </a:r>
            <a:r>
              <a:rPr lang="en-US" altLang="zh-CN" sz="3200" b="1" dirty="0"/>
              <a:t>(</a:t>
            </a:r>
            <a:r>
              <a:rPr lang="zh-CN" altLang="en-US" sz="3200" b="1" dirty="0"/>
              <a:t>学术打假的内容之一，杜绝文献资料的虚化</a:t>
            </a:r>
            <a:r>
              <a:rPr lang="en-US" altLang="zh-CN" sz="3200" b="1" dirty="0"/>
              <a:t>) </a:t>
            </a:r>
          </a:p>
        </p:txBody>
      </p:sp>
    </p:spTree>
    <p:extLst>
      <p:ext uri="{BB962C8B-B14F-4D97-AF65-F5344CB8AC3E}">
        <p14:creationId xmlns:p14="http://schemas.microsoft.com/office/powerpoint/2010/main" val="2484545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AppData\Roaming\Tencent\Users\444199929\QQ\WinTemp\RichOle\%B${5`MD]2ED7ZUA5DK9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54" y="19518"/>
            <a:ext cx="6676571" cy="7334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descr="C:\Users\admin\AppData\Roaming\Tencent\Users\444199929\QQ\WinTemp\RichOle\T}[676%EGMSY(_O69S6S.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2" descr="C:\Users\admin\AppData\Roaming\Tencent\Users\444199929\QQ\WinTemp\RichOle\T}[676%EGMSY(_O69S6S.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11153036" y="0"/>
            <a:ext cx="812694" cy="812800"/>
            <a:chOff x="7631906" y="2088882"/>
            <a:chExt cx="609600" cy="609788"/>
          </a:xfrm>
        </p:grpSpPr>
        <p:sp>
          <p:nvSpPr>
            <p:cNvPr id="27665" name="AutoShape 17"/>
            <p:cNvSpPr/>
            <p:nvPr/>
          </p:nvSpPr>
          <p:spPr bwMode="auto">
            <a:xfrm>
              <a:off x="7631906" y="2088882"/>
              <a:ext cx="609600" cy="609788"/>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678" name="AutoShape 30"/>
            <p:cNvSpPr/>
            <p:nvPr/>
          </p:nvSpPr>
          <p:spPr bwMode="auto">
            <a:xfrm>
              <a:off x="7808119" y="2262171"/>
              <a:ext cx="261938" cy="27631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8" name="矩形 17"/>
          <p:cNvSpPr/>
          <p:nvPr/>
        </p:nvSpPr>
        <p:spPr>
          <a:xfrm>
            <a:off x="1197509" y="159658"/>
            <a:ext cx="7246100"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一、选题与立意（</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、思路清）</a:t>
            </a:r>
          </a:p>
        </p:txBody>
      </p:sp>
      <p:sp>
        <p:nvSpPr>
          <p:cNvPr id="4" name="文本框 3">
            <a:extLst>
              <a:ext uri="{FF2B5EF4-FFF2-40B4-BE49-F238E27FC236}">
                <a16:creationId xmlns:a16="http://schemas.microsoft.com/office/drawing/2014/main" xmlns="" id="{08016BA2-144B-4F24-8FD5-3A1EC961834B}"/>
              </a:ext>
            </a:extLst>
          </p:cNvPr>
          <p:cNvSpPr txBox="1"/>
          <p:nvPr/>
        </p:nvSpPr>
        <p:spPr>
          <a:xfrm>
            <a:off x="947027" y="1951127"/>
            <a:ext cx="10091088" cy="2959143"/>
          </a:xfrm>
          <a:prstGeom prst="rect">
            <a:avLst/>
          </a:prstGeom>
          <a:noFill/>
        </p:spPr>
        <p:txBody>
          <a:bodyPr wrap="square" rtlCol="0">
            <a:spAutoFit/>
          </a:bodyPr>
          <a:lstStyle/>
          <a:p>
            <a:pPr>
              <a:lnSpc>
                <a:spcPct val="150000"/>
              </a:lnSpc>
            </a:pPr>
            <a:r>
              <a:rPr lang="zh-CN" altLang="en-US" sz="3200" b="1" dirty="0">
                <a:solidFill>
                  <a:srgbClr val="FF0000"/>
                </a:solidFill>
              </a:rPr>
              <a:t>思考点：</a:t>
            </a:r>
            <a:endParaRPr lang="en-US" altLang="zh-CN" sz="3200" b="1" dirty="0">
              <a:solidFill>
                <a:srgbClr val="FF0000"/>
              </a:solidFill>
            </a:endParaRPr>
          </a:p>
          <a:p>
            <a:pPr marL="457200" indent="-457200">
              <a:lnSpc>
                <a:spcPct val="150000"/>
              </a:lnSpc>
              <a:buFont typeface="Wingdings" panose="05000000000000000000" pitchFamily="2" charset="2"/>
              <a:buChar char="p"/>
            </a:pPr>
            <a:r>
              <a:rPr lang="zh-CN" altLang="en-US" sz="3200" b="1" dirty="0">
                <a:solidFill>
                  <a:srgbClr val="FF0000"/>
                </a:solidFill>
              </a:rPr>
              <a:t>应不应写、值不值写、会不会写</a:t>
            </a:r>
            <a:endParaRPr lang="en-US" altLang="zh-CN" sz="3200" b="1" dirty="0">
              <a:solidFill>
                <a:srgbClr val="FF0000"/>
              </a:solidFill>
            </a:endParaRPr>
          </a:p>
          <a:p>
            <a:pPr marL="457200" indent="-457200">
              <a:lnSpc>
                <a:spcPct val="150000"/>
              </a:lnSpc>
              <a:buFont typeface="Wingdings" panose="05000000000000000000" pitchFamily="2" charset="2"/>
              <a:buChar char="p"/>
            </a:pPr>
            <a:r>
              <a:rPr lang="zh-CN" altLang="en-US" sz="3200" b="1" dirty="0">
                <a:solidFill>
                  <a:srgbClr val="FF0000"/>
                </a:solidFill>
              </a:rPr>
              <a:t>写什么、怎么写</a:t>
            </a:r>
            <a:r>
              <a:rPr lang="zh-CN" altLang="en-US" sz="3200" b="1" dirty="0"/>
              <a:t>（大题小做、小题大做、老题新做、正题反做、多题联做、新题“炒” 做）</a:t>
            </a:r>
          </a:p>
        </p:txBody>
      </p:sp>
    </p:spTree>
    <p:extLst>
      <p:ext uri="{BB962C8B-B14F-4D97-AF65-F5344CB8AC3E}">
        <p14:creationId xmlns:p14="http://schemas.microsoft.com/office/powerpoint/2010/main" val="28274769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58283C1-28E1-471E-8ABA-001BEAEC944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DiUeE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4lHh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iUeE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OJR4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OJR4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OJR4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JR4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JR4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O5R4S7DdIuDqDAAA1hoAABcAAAB1bml2ZXJzYWwvdW5pdmVyc2FsLnBuZ+2ZaVBTWb7AL0ij0wygLQoIhHEZ9TVNAAcJsg4QoK0WIgYEhBBpmqUJiSIBGgKEdp6gLNKOb0AJkCEIYQ0ie8LidGxS3THQPJYASUAmkkAiiRqTGEKSufQyNTVVU/U+vI/cqlv3d8499/7PfztLnTsXw0PNPzzyIQAA5uc/hV8CgD3BAGDcuc8UrDnOOPwZ+DDKuhQaCNAm7TfAgklqQFgAAPRUmW0nfgCWf3P909gsAHAo3bmNqtbeJAPAEcx5eEDkVwmbAkTHCeUiazUvLM9oDBj8+pMTdpnW8Ogjt7+5Cnc3iwj4xuREZjM8MNDjI+PMeyaHTIJN4SfobgeMp+uJlP9FyO6LYZowjsAwea4rS0I4FI9HREflRmerN7bwUep43gUmlVxE17xmWsLk4wb9Qym3ew8AxOc1ZbbnthNEqyFWOqGjIS0VVCWGJCG71QVPsxyJ/PB9APD48lxAasS776zRfQdBJTpRyh/7vVpodr8BX+XMBXGXC9WCnBMA8HQpyhIlDQGbPNoP2uWP7hEmAAA/uIu7uIu7uIu7uIu7uIu7uIu7uIv//9iHIReqFsE93O/+ctoYACh3joFY+3/DeqcyP83L+xy2y/hInmoxFVblq1oQlfpvr2KpsmjBOJ2cTWSsAcDVURF2Hkd4096qRRdpeSuQflTczLxPkl5G7y6jG6h8mr9Xmd/WehMHUfT2vmpymSbRz+tk1XuBYqXmxZ8scTxLuQtlAINZpCc3zLlHY0m6/coHkCfbLC+vsoSvVm+pLJZlkqJcdlbEuIZzbRIvrIbkrzdytPJxInuNqJOiYVM+iucP0TpJ9GCFGL9cpN20k+otie+ZYUIRq7mFxOJI3OxmdAqyYeRL/tD2j6xsXtbLM7ikFXyVv/795NpIq2aGzv7q/hOYTTFWwnx91nT6NRutf4KSxYbNcBimyoUElUVVU9N6++FUgRyXB6V4QMcV9fI6bFqOsEY2LG6Ig3b8tZ2N2TPCzxPXp1LZG56VV9SHgvond/bWdomRq26Q8rej8sJrmB/nC7KvKObxSfG+Lh+7p/M9/ad4Gw3HazLtGC0dyV3SbvGNSrKY8Ql1mRnPxV5zBZr9ThPefn+Kpy4/u1FdOM/pPam0QYtKKaGhEblUWhkub7LD4xhG2BeOOd5LSrlsNyswxWzaPoDBpXSLYT8obV5rb9Nf8yiwddKF2Wg8BOnwQh/1hvQeiEqi5/tV+JYeslUk1HvLhprMOxJBs4wMRrBdJ+W1tOo8HzLiUPDKM4gIuWlu+iK97fg+uvpO/8+d8FDG5LKLIJT1uonEkNKQC9jIKbsB3gLyHaeN9YVmIcpnduPMZen2Qjly9Qzl0d8/v4CcUDTeTBrmUvWj0h6Byv6cHDuryW+QkXDPpgsWk7UnVa7kz0F1oz8r5D4iVMU04TSpAh8MUq6rUeqOReADkvb028E6EH8XIyTe/Uf9VCHX8wVJMEqa7b7sItvDyRf8K6SvWlasHXgNx61HK4OovFwDlELwbQjM5QFftAa1zW/7UppxDs/pefOtFk3SakMMZf3mhGk6DDfAP10/V3K90hq+0inr0Xo0tTL0x8osuAIPwHZ+m2lc//NX7UU5I3F7WfuDrd09LjIygxw+6sfWfkjZgoaqUR+Fd1h8TQrC68MjUH4W95wUuWUpZ3We250Vcu1sspBeglr5ryWl/fA61t6r/rTxi/Z85Vw0T33rrHSe2UlK5SwXKDg5vvaSuHLK2vX1ofL1ajHF4g7lwwasf3a83ZLQTMa8kfSXmVZlfKYrhJT/Scj7SPys8NK017fZ8Ev1d796IG6TPkxqCvyiIdX2ZG/h1D0FP8TXpWrYZTDOSvemipjhsqKENTKwwPzm7Pj1fIZk/rsdsdCtz/pAK6TvycrIwPX64L+0KeU4bzL8oIguqZdPV8W+I8KP4RNDS95/gJKJaYkmMw9wRa9Cns6uZdOdPCWZcqiLeLSSPnngSim/BpWYEyGQZpK2mlSD4zqsFEPkrTX/JPGY/zjK8amzr2FbAZvgEoQ+MvW4QScS+xs0ojZqwxLBd407rldWSlsVCp9mWsfE3MYNvp+A/iBb8Qqpbq7OHMvgs67c3cp1DtUxkEKMbk6T51tNX6aPLIvFedWTvdCS8oLxT62MTnFHId7K0tczCH+dIVrfRbQWzYSD7u+MLqx5RPD3nB1I/O+AUResHQ09PqbOlwSNHfFf5lUT+vR69TgZ5XdTaCPY2pH6h5JzFz6OFLEn9tYILgqdbDCtyRB23NeRzBhHRgl9tFY0MqkFg9KkLl6db59jzt74Rc6Mt3xkZszavqmkpzHh4xIRO8SKYyc55OpI3H6zuHY8Jf1Bd+pGJWzZk5SybIZUzF9MdEcQWnH1YHipbIOcV4Yy4qwq39S7IZxzb03f/jZ5u1LJwAjqQ31h9Own5aeNw2kEXwtGiduY9yZ+0PypF2qimzP3mP87R8I1SYF18NoUUa8A5VilL/Qn+qsanhu5G3d6d8r2C7we7mhlmfRw6mBwcifLTXfDoRoZHPGf/pst38Nqb/RYxghHKhbafO3OFi2ndVduPalLiUfAnh91VUEr5ccr02Igl3J/6X1bY3W/LM4Zvbm4eDiYnWjrcdwE80Dtwwk/FNwcd4pxm+KwTJCPclyK3pT3nnrWCe3IFPg87aJzhY8xNkLGz9ZDqv2ud2KZ7+8V90z73WwpKbu15ReBPTjJRdZwJ3QZy2bun7eHY5aPSF4/cdPH/KwTMkgg7+H31/EoaQmTl9hn0dyChfhKMsucsu5fzWwUQilxDeEfIHxj5Qz5GGeqSNXLAaOj8H6oYyFe8SfH7RcZRzJNtNndrESu60QutV42YBRDZUEInYUuniHmigZKz6p/RaWqh5Vq8u0ZIH1hMNHfAPzNE4/TmGFZ6/Pfg1lEPjJxo0IeMDeOsZGmbBMaupEBUcx9P2i0YLiM1zgEK/lgOyglbRVt2OKKvt4L8TQj51NwCn7WVH0YEpwpBdlGhrlRSCmKeYOu6ZsBhx3pux+cuvvkH7BaE7mmmjNlP3i+wmqkWaUZC1OEugGHSzm/Wj3xE9YIlVqSRGlVfTN3cWbSzdPCwR60+a8yG1UmuvVQ//Sg1n8R5C08OOT2XDgxzvqSupOg0sVUMnbF0iKKSTN/Cy2baLx2tuJia6N3AS5PkGQZYc4eDWNJ5lk/qSrSxvPoSTEh0yMVQcGILvIV6+ZJrk/SsNNpVnYNEh7he4qu7Kk6XTtLjI8t/c6ZmUqWEw1a0opOlksaXM4vdxI11yR4eV/486bEEkyecyHqfH6L/o93ES30NzyoiwC753ECueDt98PE1r/OTrynebapn9amaMwy+++ha6pi2hW854qoExXsUNe66EG/FIGPdlZ3hVblVUGDOhLy0rdjSpprW+bP16MhUBiNOlDPSk7SJbjvL82HzmZR4hy1tynndcWBhaVptr7KF/o1F+I5pLhG6Jj38h6HaenPx+GztNLAYlJ2d00SvpuFklRd0d17NbG5Rfpxxy05tgb0dNRsV3ksbGppVCMibdI9nw0eDl4pweWlqMEIX6TOZr2OXIPCKNInebVLYblcVK7gjEN0kLURv5Mwat/0y4TUuQKuqvhjLp2xgxBQCYzqWzOXPunqRUrajSlfNd/Ku5l3G8reGNMK5AMzmVrpsX92CbmOsyv+LcJP84V2+fFlgRc4XHVG6Zb4eZYkO/g03CpZ8u9tHQvfTd8aQ+Pn8NKr4Mx92bHgdQDD4u7RspOC1SylA2Ut5N1bQrAFmbFE3/ciRSBds1l5RooUhIDdfNkq/x+8/ABm1tkAer8yoVA5l6Op+n3ZSeXMksDSeXsDQaT3GKFAC0pLD0uow2JzLO0u1HgodsezDmLe6EmXmeCq35tedRi7o67jBQy+6sU19A8/V+t3FlOyap+XyJfcBMJmxp7rtr5afqFaQLJGF/QIXohUqi1p98pHAP/V3/Y6ZqBdWJ7Ko+bZgmw7MEK+EVMMxOlN2ljQjLO6s2VDhCpX6Ilwnr1DcHT/mKXz946G9ywSmOF9leTwsDgFnvvBNsJBTiiDtdEn2Z7VNsXKGK263GKRhlJAepEFNvl4K9R3pxbdnGRgDPhocdMI4taMx80ScQNBllFbOyDaoJkBxddCC68OTLh64Rk5XYkxbHyZZVDVXcqNdkQBYtWHfCz65ay6XPK40QtlOn0Q4ZOZExNReRAOAIPUjj5O/u2kQcxMjcFGXEax6h55+4PoDcvRX9smi0VdFtLzAKC4I9jKCACm4QcAYH/YT0gr1GvEm/vAd/0dELoKzCOGw69HLGP6Lek/j1h426mPB8F2nyIdIpmxVnOv12rQAwfBJXxnmHLKBgePMEeDjhOVu4ylpYK1Q5KdEx49LMPDsLftzzVrbU4nXgHgdT44HE4LvHrzH1BLAwQUAAIACAA8lHhLbVEZO0oAAABqAAAAGwAAAHVuaXZlcnNhbC91bml2ZXJzYWwucG5nLnhtbLOxr8jNUShLLSrOzM+zVTLUM1Cyt+PlsikoSi3LTC1XqACKGekZQICSQiUqtzwzpSTDVsnC0BghlpGamZ5RYqtkZmgAF9QHGgkAUEsBAgAAFAACAAgAOJR4SxUOrShkBAAABxEAAB0AAAAAAAAAAQAAAAAAAAAAAHVuaXZlcnNhbC9jb21tb25fbWVzc2FnZXMubG5nUEsBAgAAFAACAAgAOJR4Swh+CyMpAwAAhgwAACcAAAAAAAAAAQAAAAAAnwQAAHVuaXZlcnNhbC9mbGFzaF9wdWJsaXNoaW5nX3NldHRpbmdzLnhtbFBLAQIAABQAAgAIADiUeEu1/AlkugIAAFUKAAAhAAAAAAAAAAEAAAAAAA0IAAB1bml2ZXJzYWwvZmxhc2hfc2tpbl9zZXR0aW5ncy54bWxQSwECAAAUAAIACAA4lHhLKpYPZ/4CAACXCwAAJgAAAAAAAAABAAAAAAAGCwAAdW5pdmVyc2FsL2h0bWxfcHVibGlzaGluZ19zZXR0aW5ncy54bWxQSwECAAAUAAIACAA4lHhLaHFSkZoBAAAfBgAAHwAAAAAAAAABAAAAAABIDgAAdW5pdmVyc2FsL2h0bWxfc2tpbl9zZXR0aW5ncy5qc1BLAQIAABQAAgAIADiUeEs9PC/RwQAAAOUBAAAaAAAAAAAAAAEAAAAAAB8QAAB1bml2ZXJzYWwvaTE4bl9wcmVzZXRzLnhtbFBLAQIAABQAAgAIADiUeEua+ZZkawAAAGsAAAAcAAAAAAAAAAEAAAAAABgRAAB1bml2ZXJzYWwvbG9jYWxfc2V0dGluZ3MueG1sUEsBAgAAFAACAAgARJRXRyO0Tvv7AgAAsAgAABQAAAAAAAAAAQAAAAAAvREAAHVuaXZlcnNhbC9wbGF5ZXIueG1sUEsBAgAAFAACAAgAOJR4S7CHI/RsAQAA9wIAACkAAAAAAAAAAQAAAAAA6hQAAHVuaXZlcnNhbC9za2luX2N1c3RvbWl6YXRpb25fc2V0dGluZ3MueG1sUEsBAgAAFAACAAgAO5R4S7DdIuDqDAAA1hoAABcAAAAAAAAAAAAAAAAAnRYAAHVuaXZlcnNhbC91bml2ZXJzYWwucG5nUEsBAgAAFAACAAgAPJR4S21RGTtKAAAAagAAABsAAAAAAAAAAQAAAAAAvCMAAHVuaXZlcnNhbC91bml2ZXJzYWwucG5nLnhtbFBLBQYAAAAACwALAEkDAAA/JAAAAAA="/>
  <p:tag name="ISPRING_PRESENTATION_TITLE" val="2018教育信息化教学设计说课PPT模板"/>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163">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FFFFFF"/>
      </a:hlink>
      <a:folHlink>
        <a:srgbClr val="FFFFF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1848</Words>
  <Application>Microsoft Macintosh PowerPoint</Application>
  <PresentationFormat>宽屏</PresentationFormat>
  <Paragraphs>206</Paragraphs>
  <Slides>41</Slides>
  <Notes>41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Baoli SC</vt:lpstr>
      <vt:lpstr>Calibri</vt:lpstr>
      <vt:lpstr>Wingdings</vt:lpstr>
      <vt:lpstr>等线</vt:lpstr>
      <vt:lpstr>方正达利体简体 Heavy</vt:lpstr>
      <vt:lpstr>方正静蕾简体</vt:lpstr>
      <vt:lpstr>方正清刻本悦宋简体</vt:lpstr>
      <vt:lpstr>黑体</vt:lpstr>
      <vt:lpstr>华文隶书</vt:lpstr>
      <vt:lpstr>宋体</vt:lpstr>
      <vt:lpstr>微软雅黑</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2018教育信息化教学设计说课PPT模板</dc:title>
  <dc:creator>歉然安可</dc:creator>
  <cp:lastModifiedBy>Microsoft Office 用户</cp:lastModifiedBy>
  <cp:revision>188</cp:revision>
  <cp:lastPrinted>2018-12-24T08:46:00Z</cp:lastPrinted>
  <dcterms:created xsi:type="dcterms:W3CDTF">2018-01-08T08:23:00Z</dcterms:created>
  <dcterms:modified xsi:type="dcterms:W3CDTF">2021-01-11T11:14:15Z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